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315" r:id="rId2"/>
    <p:sldId id="257" r:id="rId3"/>
    <p:sldId id="320" r:id="rId4"/>
    <p:sldId id="319" r:id="rId5"/>
    <p:sldId id="261" r:id="rId6"/>
    <p:sldId id="263" r:id="rId7"/>
    <p:sldId id="259" r:id="rId8"/>
    <p:sldId id="260" r:id="rId9"/>
    <p:sldId id="323" r:id="rId10"/>
    <p:sldId id="330" r:id="rId11"/>
    <p:sldId id="331" r:id="rId12"/>
    <p:sldId id="296" r:id="rId13"/>
    <p:sldId id="332" r:id="rId14"/>
    <p:sldId id="333" r:id="rId15"/>
    <p:sldId id="265" r:id="rId16"/>
    <p:sldId id="264" r:id="rId17"/>
    <p:sldId id="269" r:id="rId18"/>
    <p:sldId id="321" r:id="rId19"/>
    <p:sldId id="325" r:id="rId20"/>
    <p:sldId id="322" r:id="rId21"/>
    <p:sldId id="334" r:id="rId22"/>
    <p:sldId id="283" r:id="rId23"/>
    <p:sldId id="328" r:id="rId24"/>
    <p:sldId id="324" r:id="rId25"/>
    <p:sldId id="326" r:id="rId26"/>
    <p:sldId id="327" r:id="rId27"/>
    <p:sldId id="335" r:id="rId28"/>
    <p:sldId id="336" r:id="rId29"/>
    <p:sldId id="337" r:id="rId30"/>
    <p:sldId id="338" r:id="rId31"/>
    <p:sldId id="339" r:id="rId32"/>
    <p:sldId id="340" r:id="rId33"/>
    <p:sldId id="341" r:id="rId34"/>
    <p:sldId id="342" r:id="rId35"/>
    <p:sldId id="343" r:id="rId36"/>
    <p:sldId id="344" r:id="rId37"/>
    <p:sldId id="285" r:id="rId38"/>
    <p:sldId id="345" r:id="rId39"/>
    <p:sldId id="346" r:id="rId40"/>
    <p:sldId id="347" r:id="rId41"/>
    <p:sldId id="348" r:id="rId42"/>
    <p:sldId id="316" r:id="rId43"/>
    <p:sldId id="349" r:id="rId44"/>
    <p:sldId id="329" r:id="rId45"/>
    <p:sldId id="350" r:id="rId46"/>
    <p:sldId id="317" r:id="rId47"/>
    <p:sldId id="352" r:id="rId48"/>
    <p:sldId id="318" r:id="rId49"/>
    <p:sldId id="351" r:id="rId50"/>
  </p:sldIdLst>
  <p:sldSz cx="9144000" cy="6858000" type="screen4x3"/>
  <p:notesSz cx="6856413" cy="9923463"/>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FFF9"/>
    <a:srgbClr val="4FFF42"/>
    <a:srgbClr val="F6FF4E"/>
    <a:srgbClr val="FFF727"/>
    <a:srgbClr val="6BFF4D"/>
    <a:srgbClr val="FFFF59"/>
    <a:srgbClr val="37FFDD"/>
    <a:srgbClr val="ECFF79"/>
    <a:srgbClr val="FFFDFC"/>
    <a:srgbClr val="2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658" autoAdjust="0"/>
  </p:normalViewPr>
  <p:slideViewPr>
    <p:cSldViewPr>
      <p:cViewPr>
        <p:scale>
          <a:sx n="200" d="100"/>
          <a:sy n="200" d="100"/>
        </p:scale>
        <p:origin x="-1944"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3025" y="0"/>
            <a:ext cx="2971800" cy="496888"/>
          </a:xfrm>
          <a:prstGeom prst="rect">
            <a:avLst/>
          </a:prstGeom>
        </p:spPr>
        <p:txBody>
          <a:bodyPr vert="horz" lIns="91440" tIns="45720" rIns="91440" bIns="45720" rtlCol="0"/>
          <a:lstStyle>
            <a:lvl1pPr algn="r">
              <a:defRPr sz="1200"/>
            </a:lvl1pPr>
          </a:lstStyle>
          <a:p>
            <a:fld id="{515E1FBF-DFE8-49D0-A783-BD0E9E68F3BE}" type="datetimeFigureOut">
              <a:rPr lang="it-IT" smtClean="0"/>
              <a:t>26/11/19</a:t>
            </a:fld>
            <a:endParaRPr lang="it-IT"/>
          </a:p>
        </p:txBody>
      </p:sp>
      <p:sp>
        <p:nvSpPr>
          <p:cNvPr id="4" name="Segnaposto immagine diapositiva 3"/>
          <p:cNvSpPr>
            <a:spLocks noGrp="1" noRot="1" noChangeAspect="1"/>
          </p:cNvSpPr>
          <p:nvPr>
            <p:ph type="sldImg" idx="2"/>
          </p:nvPr>
        </p:nvSpPr>
        <p:spPr>
          <a:xfrm>
            <a:off x="1195388" y="1239838"/>
            <a:ext cx="4465637"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775200"/>
            <a:ext cx="5484813" cy="3908425"/>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6575"/>
            <a:ext cx="2971800" cy="49688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3025" y="9426575"/>
            <a:ext cx="2971800" cy="496888"/>
          </a:xfrm>
          <a:prstGeom prst="rect">
            <a:avLst/>
          </a:prstGeom>
        </p:spPr>
        <p:txBody>
          <a:bodyPr vert="horz" lIns="91440" tIns="45720" rIns="91440" bIns="45720" rtlCol="0" anchor="b"/>
          <a:lstStyle>
            <a:lvl1pPr algn="r">
              <a:defRPr sz="1200"/>
            </a:lvl1pPr>
          </a:lstStyle>
          <a:p>
            <a:fld id="{35305F63-91A5-4A5E-9FC5-59F1A2A0565C}" type="slidenum">
              <a:rPr lang="it-IT" smtClean="0"/>
              <a:t>‹#›</a:t>
            </a:fld>
            <a:endParaRPr lang="it-IT"/>
          </a:p>
        </p:txBody>
      </p:sp>
    </p:spTree>
    <p:extLst>
      <p:ext uri="{BB962C8B-B14F-4D97-AF65-F5344CB8AC3E}">
        <p14:creationId xmlns:p14="http://schemas.microsoft.com/office/powerpoint/2010/main" val="32182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t.wikipedia.org/wiki/Recettore_(biochimica)" TargetMode="External"/><Relationship Id="rId4" Type="http://schemas.openxmlformats.org/officeDocument/2006/relationships/hyperlink" Target="https://it.wikipedia.org/wiki/Recettore_adrenergico" TargetMode="External"/><Relationship Id="rId5" Type="http://schemas.openxmlformats.org/officeDocument/2006/relationships/hyperlink" Target="https://it.wikipedia.org/wiki/Bronco" TargetMode="External"/><Relationship Id="rId6" Type="http://schemas.openxmlformats.org/officeDocument/2006/relationships/hyperlink" Target="https://it.wikipedia.org/wiki/Broncodilatazione"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t.wikipedia.org/wiki/Neurone%23Trasmissione_dell.27impulso_elettrico" TargetMode="External"/><Relationship Id="rId4" Type="http://schemas.openxmlformats.org/officeDocument/2006/relationships/hyperlink" Target="https://it.wikipedia.org/wiki/Guaina_mielinica" TargetMode="External"/><Relationship Id="rId5" Type="http://schemas.openxmlformats.org/officeDocument/2006/relationships/hyperlink" Target="https://it.wikipedia.org/wiki/Tissutale" TargetMode="External"/><Relationship Id="rId6" Type="http://schemas.openxmlformats.org/officeDocument/2006/relationships/hyperlink" Target="https://it.wikipedia.org/wiki/Cervello" TargetMode="External"/><Relationship Id="rId7" Type="http://schemas.openxmlformats.org/officeDocument/2006/relationships/hyperlink" Target="https://it.wikipedia.org/wiki/Dolorose" TargetMode="External"/><Relationship Id="rId8" Type="http://schemas.openxmlformats.org/officeDocument/2006/relationships/hyperlink" Target="https://it.wikipedia.org/wiki/Nocicezione"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pharmamedix.com/principiovoce.php?pa=Bromexina&amp;vo=Farmacologia" TargetMode="External"/><Relationship Id="rId4" Type="http://schemas.openxmlformats.org/officeDocument/2006/relationships/hyperlink" Target="http://www.pharmamedix.com/principiovoce.php?pa=Sodio&amp;vo=Farmacologia"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pharmamedix.com/principiovoce.php?pa=Bromexina&amp;vo=Farmacologia" TargetMode="External"/><Relationship Id="rId4" Type="http://schemas.openxmlformats.org/officeDocument/2006/relationships/hyperlink" Target="http://www.pharmamedix.com/principiovoce.php?pa=Sodio&amp;vo=Farmacologia"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sapere.it/enciclopedia/glucur%C3%B2nico.html" TargetMode="External"/><Relationship Id="rId4" Type="http://schemas.openxmlformats.org/officeDocument/2006/relationships/hyperlink" Target="http://www.sapere.it/enciclopedia/si%C3%A0lico+(chimica).html" TargetMode="External"/><Relationship Id="rId5" Type="http://schemas.openxmlformats.org/officeDocument/2006/relationships/hyperlink" Target="http://www.sapere.it/enciclopedia/fuc%C3%B2sio.html"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lobalasthmareport.org/2014/images/figures/Ch4_Fig1.jpg" TargetMode="External"/><Relationship Id="rId4" Type="http://schemas.openxmlformats.org/officeDocument/2006/relationships/hyperlink" Target="http://www.globalasthmareport.org/2014/images/figures/Ch4_Fig2.jpg" TargetMode="External"/><Relationship Id="rId5" Type="http://schemas.openxmlformats.org/officeDocument/2006/relationships/hyperlink" Target="http://www.healthdata.org/gbd" TargetMode="External"/><Relationship Id="rId6" Type="http://schemas.openxmlformats.org/officeDocument/2006/relationships/hyperlink" Target="http://www.globalasthmareport.org/2014/burden/admissions.php"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L’apparato respiratorio serve a prendere l’ossigeno dall’ambiente ed eliminare</a:t>
            </a:r>
            <a:r>
              <a:rPr lang="it-IT" baseline="0" dirty="0" smtClean="0"/>
              <a:t> l’anidride carbonica: processo detto respirazione.  È indispensabile per la vita cellulare e quindi per la sopravvivenza. </a:t>
            </a:r>
          </a:p>
          <a:p>
            <a:r>
              <a:rPr lang="it-IT" baseline="0" dirty="0" smtClean="0"/>
              <a:t>È costituito dai due polmoni e  dalle vie respiratorie cioè i condotti che convogliano l’aria ai polmoni durante l’inspirazione e dai polmoni all’esterno durante l’espirazione.</a:t>
            </a:r>
          </a:p>
          <a:p>
            <a:r>
              <a:rPr lang="it-IT" baseline="0" dirty="0" smtClean="0"/>
              <a:t>Vie respiratorie: naso, cavità nasali, faringe, laringe, </a:t>
            </a:r>
            <a:r>
              <a:rPr lang="it-IT" baseline="0" dirty="0" err="1" smtClean="0"/>
              <a:t>tachea</a:t>
            </a:r>
            <a:r>
              <a:rPr lang="it-IT" baseline="0" dirty="0" smtClean="0"/>
              <a:t> e </a:t>
            </a:r>
            <a:r>
              <a:rPr lang="it-IT" baseline="0" dirty="0" err="1" smtClean="0"/>
              <a:t>bornchi</a:t>
            </a:r>
            <a:r>
              <a:rPr lang="it-IT" baseline="0" dirty="0" smtClean="0"/>
              <a:t>. Faringe duplice funzione: respiratoria e digerente. Laringe: respiratoria e fonetica.</a:t>
            </a:r>
          </a:p>
          <a:p>
            <a:r>
              <a:rPr lang="it-IT" baseline="0" dirty="0" smtClean="0"/>
              <a:t>Rinite catarrale acuta: raffreddore</a:t>
            </a:r>
          </a:p>
          <a:p>
            <a:r>
              <a:rPr lang="it-IT" baseline="0" dirty="0" smtClean="0"/>
              <a:t>Setto nasale è riccamente vascolarizzato: ciò giustifica il </a:t>
            </a:r>
            <a:r>
              <a:rPr lang="it-IT" baseline="0" dirty="0" err="1" smtClean="0"/>
              <a:t>facie</a:t>
            </a:r>
            <a:r>
              <a:rPr lang="it-IT" baseline="0" dirty="0" smtClean="0"/>
              <a:t> sanguinamento (epistassi)</a:t>
            </a:r>
          </a:p>
          <a:p>
            <a:r>
              <a:rPr lang="it-IT" baseline="0" dirty="0" err="1" smtClean="0"/>
              <a:t>Laringelaringite</a:t>
            </a:r>
            <a:r>
              <a:rPr lang="it-IT" baseline="0" dirty="0" smtClean="0"/>
              <a:t>..ipofonia.</a:t>
            </a:r>
          </a:p>
          <a:p>
            <a:r>
              <a:rPr lang="it-IT" baseline="0" dirty="0" smtClean="0"/>
              <a:t>La mucosa di trachea e bronchi è ricoperta di muco, avente una funzione protettiva  verso l’aria inspirata (contaminata da sostanze irritanti: polveri, pollini e batteri). Questo strato </a:t>
            </a:r>
            <a:r>
              <a:rPr lang="it-IT" baseline="0" dirty="0" err="1" smtClean="0"/>
              <a:t>dimuco</a:t>
            </a:r>
            <a:r>
              <a:rPr lang="it-IT" baseline="0" dirty="0" smtClean="0"/>
              <a:t> si sposta dalla parte </a:t>
            </a:r>
            <a:r>
              <a:rPr lang="it-IT" baseline="0" dirty="0" err="1" smtClean="0"/>
              <a:t>piùbassa</a:t>
            </a:r>
            <a:r>
              <a:rPr lang="it-IT" baseline="0" dirty="0" smtClean="0"/>
              <a:t> dell’albero bronchiale in lato fino alla laringe spinto da milioni di ciglia, strutture </a:t>
            </a:r>
            <a:r>
              <a:rPr lang="it-IT" baseline="0" dirty="0" err="1" smtClean="0"/>
              <a:t>abbonadantemente</a:t>
            </a:r>
            <a:r>
              <a:rPr lang="it-IT" baseline="0" dirty="0" smtClean="0"/>
              <a:t> presenti sul polo apicale delle cellule, che hanno una notevole </a:t>
            </a:r>
            <a:r>
              <a:rPr lang="it-IT" baseline="0" dirty="0" err="1" smtClean="0"/>
              <a:t>motitlità,il</a:t>
            </a:r>
            <a:r>
              <a:rPr lang="it-IT" baseline="0" dirty="0" smtClean="0"/>
              <a:t> loro </a:t>
            </a:r>
            <a:r>
              <a:rPr lang="it-IT" baseline="0" dirty="0" err="1" smtClean="0"/>
              <a:t>moviemento</a:t>
            </a:r>
            <a:r>
              <a:rPr lang="it-IT" baseline="0" dirty="0" smtClean="0"/>
              <a:t> è in un’unica direzione, che consente al muco di venir progressivamente spinto verso l’esterno. (il fumo di sigaretta paralizza le ciglia e le atrofizza portando al ristagno di muco e quindi causando la bronchite cronica).</a:t>
            </a:r>
          </a:p>
          <a:p>
            <a:r>
              <a:rPr lang="it-IT" baseline="0" dirty="0" smtClean="0"/>
              <a:t>asma bronchiale: espirazione difficile a causa di uno spasmo dei muscoli bronchiali.</a:t>
            </a:r>
          </a:p>
          <a:p>
            <a:r>
              <a:rPr lang="it-IT" baseline="0" dirty="0" smtClean="0"/>
              <a:t>Enfisema: parte di molti alveoli diventano enormemente tese co facile lacerabilità e formazione di ampi spazi in cui l’aria rimane intrappolata nei polmoni. Per cui meno scambi e ipossia.</a:t>
            </a:r>
          </a:p>
        </p:txBody>
      </p:sp>
      <p:sp>
        <p:nvSpPr>
          <p:cNvPr id="4" name="Segnaposto numero diapositiva 3"/>
          <p:cNvSpPr>
            <a:spLocks noGrp="1"/>
          </p:cNvSpPr>
          <p:nvPr>
            <p:ph type="sldNum" sz="quarter" idx="10"/>
          </p:nvPr>
        </p:nvSpPr>
        <p:spPr/>
        <p:txBody>
          <a:bodyPr/>
          <a:lstStyle/>
          <a:p>
            <a:fld id="{35305F63-91A5-4A5E-9FC5-59F1A2A0565C}" type="slidenum">
              <a:rPr lang="it-IT" smtClean="0"/>
              <a:t>1</a:t>
            </a:fld>
            <a:endParaRPr lang="it-IT"/>
          </a:p>
        </p:txBody>
      </p:sp>
    </p:spTree>
    <p:extLst>
      <p:ext uri="{BB962C8B-B14F-4D97-AF65-F5344CB8AC3E}">
        <p14:creationId xmlns:p14="http://schemas.microsoft.com/office/powerpoint/2010/main" val="1560604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Glucocorticoidi</a:t>
            </a:r>
            <a:r>
              <a:rPr lang="it-IT" dirty="0" smtClean="0"/>
              <a:t>: attività</a:t>
            </a:r>
            <a:r>
              <a:rPr lang="it-IT" baseline="0" dirty="0" smtClean="0"/>
              <a:t> antinfiammatoria, inibizione citochine e del rilascio </a:t>
            </a:r>
            <a:r>
              <a:rPr lang="it-IT" baseline="0" dirty="0" err="1" smtClean="0"/>
              <a:t>autacoidi</a:t>
            </a:r>
            <a:r>
              <a:rPr lang="it-IT" baseline="0" dirty="0" smtClean="0"/>
              <a:t> dalle mastcellule. </a:t>
            </a:r>
            <a:r>
              <a:rPr lang="it-IT" baseline="0" dirty="0" err="1" smtClean="0"/>
              <a:t>Attivitàantiinfiammatoria</a:t>
            </a:r>
            <a:r>
              <a:rPr lang="it-IT" baseline="0" dirty="0" smtClean="0"/>
              <a:t>: influiscono sulla sintesi proteica stimolando la produzione di </a:t>
            </a:r>
            <a:r>
              <a:rPr lang="it-IT" baseline="0" dirty="0" err="1" smtClean="0"/>
              <a:t>lipocortina</a:t>
            </a:r>
            <a:r>
              <a:rPr lang="it-IT" baseline="0" dirty="0" smtClean="0"/>
              <a:t> che inibisce la PLA2 (</a:t>
            </a:r>
            <a:r>
              <a:rPr lang="it-IT" baseline="0" dirty="0" err="1" smtClean="0"/>
              <a:t>respondabuiledella</a:t>
            </a:r>
            <a:r>
              <a:rPr lang="it-IT" baseline="0" dirty="0" smtClean="0"/>
              <a:t> sintesi dell’acido </a:t>
            </a:r>
            <a:r>
              <a:rPr lang="it-IT" baseline="0" dirty="0" err="1" smtClean="0"/>
              <a:t>arachidonico</a:t>
            </a:r>
            <a:r>
              <a:rPr lang="it-IT" baseline="0" dirty="0" smtClean="0"/>
              <a:t> prima tappa della sintesi di prostaglandine e leucotrieni infiammatori). Inoltre inibiscono la IL-1 che porta alla proliferazione dei linfociti B e T.</a:t>
            </a:r>
          </a:p>
          <a:p>
            <a:r>
              <a:rPr lang="it-IT" baseline="0" dirty="0" smtClean="0"/>
              <a:t>Sistemici: molti </a:t>
            </a:r>
            <a:r>
              <a:rPr lang="it-IT" baseline="0" dirty="0" err="1" smtClean="0"/>
              <a:t>effeetti</a:t>
            </a:r>
            <a:r>
              <a:rPr lang="it-IT" baseline="0" dirty="0" smtClean="0"/>
              <a:t> collaterali, cardiovascolari, </a:t>
            </a:r>
            <a:r>
              <a:rPr lang="it-IT" baseline="0" dirty="0" err="1" smtClean="0"/>
              <a:t>snc</a:t>
            </a:r>
            <a:r>
              <a:rPr lang="it-IT" baseline="0" dirty="0" smtClean="0"/>
              <a:t>, dermatologici, endocrini, elettrolitici, </a:t>
            </a:r>
            <a:r>
              <a:rPr lang="it-IT" baseline="0" dirty="0" err="1" smtClean="0"/>
              <a:t>gi</a:t>
            </a:r>
            <a:r>
              <a:rPr lang="it-IT" baseline="0" dirty="0" smtClean="0"/>
              <a:t>, </a:t>
            </a:r>
            <a:r>
              <a:rPr lang="it-IT" baseline="0" dirty="0" err="1" smtClean="0"/>
              <a:t>muscoloscheletricu</a:t>
            </a:r>
            <a:r>
              <a:rPr lang="it-IT" baseline="0" dirty="0" smtClean="0"/>
              <a:t>, oftalmici</a:t>
            </a:r>
          </a:p>
          <a:p>
            <a:endParaRPr lang="it-IT" baseline="0" dirty="0" smtClean="0"/>
          </a:p>
          <a:p>
            <a:pPr marL="457200" indent="-457200" algn="just" eaLnBrk="1" hangingPunct="1">
              <a:lnSpc>
                <a:spcPts val="2400"/>
              </a:lnSpc>
              <a:buAutoNum type="arabicParenR"/>
            </a:pPr>
            <a:r>
              <a:rPr lang="it-IT" altLang="it-IT" sz="1200" b="1" dirty="0" smtClean="0"/>
              <a:t>BRONCODILATATORI (SINTOMATICI): </a:t>
            </a:r>
          </a:p>
          <a:p>
            <a:pPr algn="just" eaLnBrk="1" hangingPunct="1">
              <a:lnSpc>
                <a:spcPts val="2400"/>
              </a:lnSpc>
            </a:pPr>
            <a:r>
              <a:rPr lang="it-IT" altLang="it-IT" sz="1200" b="1" dirty="0" smtClean="0"/>
              <a:t>       </a:t>
            </a:r>
            <a:r>
              <a:rPr lang="it-IT" altLang="it-IT" sz="1200" b="1" u="sng" dirty="0" smtClean="0"/>
              <a:t>ß2-agonisti</a:t>
            </a:r>
            <a:r>
              <a:rPr lang="it-IT" altLang="it-IT" sz="1200" b="1" dirty="0" smtClean="0"/>
              <a:t> </a:t>
            </a:r>
            <a:r>
              <a:rPr lang="it-IT" altLang="it-IT" sz="1200" dirty="0" smtClean="0"/>
              <a:t>somministrabili per via inalatoria ad azione rapida (</a:t>
            </a:r>
            <a:r>
              <a:rPr lang="it-IT" altLang="it-IT" sz="1200" dirty="0" err="1" smtClean="0"/>
              <a:t>salbutamolo</a:t>
            </a:r>
            <a:r>
              <a:rPr lang="it-IT" altLang="it-IT" sz="1200" dirty="0" smtClean="0"/>
              <a:t>, </a:t>
            </a:r>
            <a:r>
              <a:rPr lang="it-IT" altLang="it-IT" sz="1200" dirty="0" err="1" smtClean="0"/>
              <a:t>terbutalina</a:t>
            </a:r>
            <a:r>
              <a:rPr lang="it-IT" altLang="it-IT" sz="1200" dirty="0" smtClean="0"/>
              <a:t>, </a:t>
            </a:r>
            <a:r>
              <a:rPr lang="it-IT" altLang="it-IT" sz="1200" dirty="0" err="1" smtClean="0"/>
              <a:t>fenoterolo</a:t>
            </a:r>
            <a:r>
              <a:rPr lang="it-IT" altLang="it-IT" sz="1200" dirty="0" smtClean="0"/>
              <a:t>) e protratta (</a:t>
            </a:r>
            <a:r>
              <a:rPr lang="it-IT" altLang="it-IT" sz="1200" dirty="0" err="1" smtClean="0"/>
              <a:t>salmeterolo</a:t>
            </a:r>
            <a:r>
              <a:rPr lang="it-IT" altLang="it-IT" sz="1200" dirty="0" smtClean="0"/>
              <a:t>, </a:t>
            </a:r>
            <a:r>
              <a:rPr lang="it-IT" altLang="it-IT" sz="1200" dirty="0" err="1" smtClean="0"/>
              <a:t>formoterolo</a:t>
            </a:r>
            <a:r>
              <a:rPr lang="it-IT" altLang="it-IT" sz="1200" dirty="0" smtClean="0"/>
              <a:t>);</a:t>
            </a:r>
          </a:p>
          <a:p>
            <a:pPr algn="just" eaLnBrk="1" hangingPunct="1">
              <a:lnSpc>
                <a:spcPts val="2400"/>
              </a:lnSpc>
            </a:pPr>
            <a:r>
              <a:rPr lang="it-IT" altLang="it-IT" sz="1200" dirty="0" smtClean="0"/>
              <a:t>      </a:t>
            </a: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e </a:t>
            </a:r>
            <a:r>
              <a:rPr lang="it-IT" altLang="it-IT" sz="1200" dirty="0" err="1" smtClean="0">
                <a:solidFill>
                  <a:srgbClr val="FF0000"/>
                </a:solidFill>
              </a:rPr>
              <a:t>tiotropio</a:t>
            </a:r>
            <a:r>
              <a:rPr lang="it-IT" altLang="it-IT" sz="1200" dirty="0" smtClean="0">
                <a:solidFill>
                  <a:srgbClr val="FF0000"/>
                </a:solidFill>
              </a:rPr>
              <a:t> bromuro</a:t>
            </a:r>
            <a:r>
              <a:rPr lang="it-IT" altLang="it-IT" sz="1200" dirty="0" smtClean="0"/>
              <a:t>);</a:t>
            </a:r>
          </a:p>
          <a:p>
            <a:pPr algn="just" eaLnBrk="1" hangingPunct="1">
              <a:lnSpc>
                <a:spcPts val="2400"/>
              </a:lnSpc>
            </a:pPr>
            <a:r>
              <a:rPr lang="it-IT" altLang="it-IT" sz="1200" dirty="0" smtClean="0"/>
              <a:t>       </a:t>
            </a:r>
            <a:r>
              <a:rPr lang="it-IT" altLang="it-IT" sz="1200" b="1" u="sng" dirty="0" err="1" smtClean="0"/>
              <a:t>Metilxantine</a:t>
            </a:r>
            <a:r>
              <a:rPr lang="it-IT" altLang="it-IT" sz="1200" dirty="0" smtClean="0"/>
              <a:t> (teofillina); slow release </a:t>
            </a:r>
            <a:r>
              <a:rPr lang="it-IT" altLang="it-IT" sz="1200" dirty="0" err="1" smtClean="0"/>
              <a:t>amminofillina</a:t>
            </a:r>
            <a:endParaRPr lang="it-IT" altLang="it-IT" sz="1200" dirty="0" smtClean="0"/>
          </a:p>
          <a:p>
            <a:pPr algn="just" eaLnBrk="1" hangingPunct="1">
              <a:lnSpc>
                <a:spcPts val="2400"/>
              </a:lnSpc>
            </a:pPr>
            <a:r>
              <a:rPr lang="it-IT" altLang="it-IT" sz="1200"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a:t>
            </a:r>
          </a:p>
          <a:p>
            <a:pPr algn="just" eaLnBrk="1" hangingPunct="1">
              <a:lnSpc>
                <a:spcPts val="2400"/>
              </a:lnSpc>
            </a:pPr>
            <a:r>
              <a:rPr lang="it-IT" altLang="it-IT" sz="1200" b="1" dirty="0" smtClean="0"/>
              <a:t>2)    ANTIINFIAMMATORI ED ANTIALLERGICI (MODIFICATORI DELLA MALATTIA):           </a:t>
            </a:r>
          </a:p>
          <a:p>
            <a:pPr algn="just" eaLnBrk="1" hangingPunct="1">
              <a:lnSpc>
                <a:spcPts val="2400"/>
              </a:lnSpc>
            </a:pPr>
            <a:r>
              <a:rPr lang="it-IT" altLang="it-IT" sz="1200" b="1" dirty="0" smtClean="0"/>
              <a:t>       </a:t>
            </a:r>
            <a:r>
              <a:rPr lang="it-IT" altLang="it-IT" sz="1200" b="1" u="sng" dirty="0" err="1" smtClean="0"/>
              <a:t>Glucocorticoidi</a:t>
            </a:r>
            <a:r>
              <a:rPr lang="it-IT" altLang="it-IT" sz="1200" dirty="0" smtClean="0"/>
              <a:t> somministrabili per </a:t>
            </a:r>
            <a:r>
              <a:rPr lang="it-IT" altLang="it-IT" sz="1200" u="sng" dirty="0" smtClean="0"/>
              <a:t>via inalatoria</a:t>
            </a:r>
            <a:r>
              <a:rPr lang="it-IT" altLang="it-IT" sz="1200" dirty="0" smtClean="0"/>
              <a:t> (</a:t>
            </a:r>
            <a:r>
              <a:rPr lang="it-IT" altLang="it-IT" sz="1200" dirty="0" err="1" smtClean="0"/>
              <a:t>beclometasone</a:t>
            </a:r>
            <a:r>
              <a:rPr lang="it-IT" altLang="it-IT" sz="1200" dirty="0" smtClean="0"/>
              <a:t>, </a:t>
            </a:r>
            <a:r>
              <a:rPr lang="it-IT" altLang="it-IT" sz="1200" dirty="0" err="1" smtClean="0"/>
              <a:t>triamcinolone</a:t>
            </a:r>
            <a:r>
              <a:rPr lang="it-IT" altLang="it-IT" sz="1200" dirty="0" smtClean="0"/>
              <a:t>, </a:t>
            </a:r>
            <a:r>
              <a:rPr lang="it-IT" altLang="it-IT" sz="1200" dirty="0" err="1" smtClean="0"/>
              <a:t>flunisolide</a:t>
            </a:r>
            <a:r>
              <a:rPr lang="it-IT" altLang="it-IT" sz="1200" dirty="0" smtClean="0"/>
              <a:t>, </a:t>
            </a:r>
            <a:r>
              <a:rPr lang="it-IT" altLang="it-IT" sz="1200" dirty="0" err="1" smtClean="0"/>
              <a:t>budesonide</a:t>
            </a:r>
            <a:r>
              <a:rPr lang="it-IT" altLang="it-IT" sz="1200" dirty="0" smtClean="0"/>
              <a:t>, </a:t>
            </a:r>
            <a:r>
              <a:rPr lang="it-IT" altLang="it-IT" sz="1200" dirty="0" err="1" smtClean="0"/>
              <a:t>fluticasone</a:t>
            </a:r>
            <a:r>
              <a:rPr lang="it-IT" altLang="it-IT" sz="1200" dirty="0" smtClean="0"/>
              <a:t> </a:t>
            </a:r>
            <a:r>
              <a:rPr lang="it-IT" altLang="it-IT" sz="1200" dirty="0" err="1" smtClean="0"/>
              <a:t>propionato</a:t>
            </a:r>
            <a:r>
              <a:rPr lang="it-IT" altLang="it-IT" sz="1200" dirty="0" smtClean="0"/>
              <a:t>, </a:t>
            </a:r>
            <a:r>
              <a:rPr lang="it-IT" altLang="it-IT" sz="1200" dirty="0" err="1" smtClean="0"/>
              <a:t>mometasone</a:t>
            </a:r>
            <a:r>
              <a:rPr lang="it-IT" altLang="it-IT" sz="1200" dirty="0" smtClean="0"/>
              <a:t>..</a:t>
            </a:r>
            <a:r>
              <a:rPr lang="it-IT" altLang="it-IT" sz="1200" dirty="0" err="1" smtClean="0"/>
              <a:t>perchè</a:t>
            </a:r>
            <a:r>
              <a:rPr lang="it-IT" altLang="it-IT" sz="1200" dirty="0" smtClean="0"/>
              <a:t> sono </a:t>
            </a:r>
            <a:r>
              <a:rPr lang="it-IT" altLang="it-IT" sz="1200" dirty="0" err="1" smtClean="0"/>
              <a:t>propionato</a:t>
            </a:r>
            <a:r>
              <a:rPr lang="it-IT" altLang="it-IT" sz="1200" dirty="0" smtClean="0"/>
              <a:t>???) o </a:t>
            </a:r>
            <a:r>
              <a:rPr lang="it-IT" altLang="it-IT" sz="1200" u="sng" dirty="0" smtClean="0"/>
              <a:t>sistemica </a:t>
            </a:r>
            <a:r>
              <a:rPr lang="it-IT" altLang="it-IT" sz="1200" dirty="0" smtClean="0"/>
              <a:t>(prednisone, </a:t>
            </a:r>
            <a:r>
              <a:rPr lang="it-IT" altLang="it-IT" sz="1200" dirty="0" err="1" smtClean="0"/>
              <a:t>metilprednisolone</a:t>
            </a:r>
            <a:r>
              <a:rPr lang="it-IT" altLang="it-IT" sz="1200" dirty="0" smtClean="0"/>
              <a:t>);</a:t>
            </a:r>
          </a:p>
          <a:p>
            <a:pPr algn="just" eaLnBrk="1" hangingPunct="1">
              <a:lnSpc>
                <a:spcPts val="2400"/>
              </a:lnSpc>
            </a:pPr>
            <a:r>
              <a:rPr lang="it-IT" altLang="it-IT" sz="1200" b="1" dirty="0" smtClean="0"/>
              <a:t>       </a:t>
            </a:r>
            <a:r>
              <a:rPr lang="it-IT" altLang="it-IT" sz="1200" b="1" u="sng" dirty="0" smtClean="0"/>
              <a:t>Antiallergici attivi sui mastociti</a:t>
            </a:r>
            <a:r>
              <a:rPr lang="it-IT" altLang="it-IT" sz="1200" dirty="0" smtClean="0"/>
              <a:t> (</a:t>
            </a:r>
            <a:r>
              <a:rPr lang="it-IT" altLang="it-IT" sz="1200" dirty="0" err="1" smtClean="0"/>
              <a:t>disodio</a:t>
            </a:r>
            <a:r>
              <a:rPr lang="it-IT" altLang="it-IT" sz="1200" dirty="0" smtClean="0"/>
              <a:t> </a:t>
            </a:r>
            <a:r>
              <a:rPr lang="it-IT" altLang="it-IT" sz="1200" dirty="0" err="1" smtClean="0"/>
              <a:t>cromoglicato</a:t>
            </a:r>
            <a:r>
              <a:rPr lang="it-IT" altLang="it-IT" sz="1200" dirty="0" smtClean="0"/>
              <a:t>, </a:t>
            </a:r>
            <a:r>
              <a:rPr lang="it-IT" altLang="it-IT" sz="1200" dirty="0" err="1" smtClean="0"/>
              <a:t>nedocromil</a:t>
            </a:r>
            <a:r>
              <a:rPr lang="it-IT" altLang="it-IT" sz="1200" dirty="0" smtClean="0"/>
              <a:t> sodico).</a:t>
            </a:r>
          </a:p>
          <a:p>
            <a:pPr algn="just" eaLnBrk="1" hangingPunct="1">
              <a:lnSpc>
                <a:spcPts val="2400"/>
              </a:lnSpc>
            </a:pPr>
            <a:r>
              <a:rPr lang="it-IT" altLang="it-IT" sz="1200" b="1" dirty="0" smtClean="0"/>
              <a:t>3)    BRONCODILATATORI (PROFILASSI): </a:t>
            </a:r>
          </a:p>
          <a:p>
            <a:pPr algn="just" eaLnBrk="1" hangingPunct="1">
              <a:lnSpc>
                <a:spcPts val="2400"/>
              </a:lnSpc>
            </a:pP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a:t>
            </a:r>
          </a:p>
          <a:p>
            <a:pPr algn="just" eaLnBrk="1" hangingPunct="1">
              <a:lnSpc>
                <a:spcPts val="2400"/>
              </a:lnSpc>
            </a:pPr>
            <a:r>
              <a:rPr lang="it-IT" altLang="it-IT" sz="1200" b="1"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 </a:t>
            </a:r>
            <a:r>
              <a:rPr lang="it-IT" altLang="it-IT" sz="1200" dirty="0" err="1" smtClean="0"/>
              <a:t>pranlukast</a:t>
            </a:r>
            <a:r>
              <a:rPr lang="it-IT" altLang="it-IT" sz="1200" dirty="0" smtClean="0"/>
              <a:t>)….SONO ANTIINFIAMMATORI?</a:t>
            </a:r>
          </a:p>
          <a:p>
            <a:pPr algn="just" eaLnBrk="1" hangingPunct="1">
              <a:lnSpc>
                <a:spcPts val="2400"/>
              </a:lnSpc>
            </a:pPr>
            <a:endParaRPr lang="it-IT" altLang="it-IT" sz="1200" dirty="0" smtClean="0"/>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11</a:t>
            </a:fld>
            <a:endParaRPr lang="it-IT"/>
          </a:p>
        </p:txBody>
      </p:sp>
    </p:spTree>
    <p:extLst>
      <p:ext uri="{BB962C8B-B14F-4D97-AF65-F5344CB8AC3E}">
        <p14:creationId xmlns:p14="http://schemas.microsoft.com/office/powerpoint/2010/main" val="238126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Glucocorticoidi</a:t>
            </a:r>
            <a:r>
              <a:rPr lang="it-IT" dirty="0" smtClean="0"/>
              <a:t>: attività</a:t>
            </a:r>
            <a:r>
              <a:rPr lang="it-IT" baseline="0" dirty="0" smtClean="0"/>
              <a:t> antinfiammatoria, inibizione citochine e del rilascio </a:t>
            </a:r>
            <a:r>
              <a:rPr lang="it-IT" baseline="0" dirty="0" err="1" smtClean="0"/>
              <a:t>autacoidi</a:t>
            </a:r>
            <a:r>
              <a:rPr lang="it-IT" baseline="0" dirty="0" smtClean="0"/>
              <a:t> dalle mastcellule. </a:t>
            </a:r>
            <a:r>
              <a:rPr lang="it-IT" baseline="0" dirty="0" err="1" smtClean="0"/>
              <a:t>Attivitàantiinfiammatoria</a:t>
            </a:r>
            <a:r>
              <a:rPr lang="it-IT" baseline="0" dirty="0" smtClean="0"/>
              <a:t>: influiscono sulla sintesi proteica stimolando la produzione di </a:t>
            </a:r>
            <a:r>
              <a:rPr lang="it-IT" baseline="0" dirty="0" err="1" smtClean="0"/>
              <a:t>lipocortina</a:t>
            </a:r>
            <a:r>
              <a:rPr lang="it-IT" baseline="0" dirty="0" smtClean="0"/>
              <a:t> che inibisce la PLA2 (</a:t>
            </a:r>
            <a:r>
              <a:rPr lang="it-IT" baseline="0" dirty="0" err="1" smtClean="0"/>
              <a:t>respondabuiledella</a:t>
            </a:r>
            <a:r>
              <a:rPr lang="it-IT" baseline="0" dirty="0" smtClean="0"/>
              <a:t> sintesi dell’acido </a:t>
            </a:r>
            <a:r>
              <a:rPr lang="it-IT" baseline="0" dirty="0" err="1" smtClean="0"/>
              <a:t>arachidonico</a:t>
            </a:r>
            <a:r>
              <a:rPr lang="it-IT" baseline="0" dirty="0" smtClean="0"/>
              <a:t> prima tappa della sintesi di prostaglandine e leucotrieni infiammatori). Inoltre inibiscono la IL-1 che porta alla proliferazione dei linfociti B e T.</a:t>
            </a:r>
          </a:p>
          <a:p>
            <a:r>
              <a:rPr lang="it-IT" baseline="0" dirty="0" smtClean="0"/>
              <a:t>Sistemici: molti </a:t>
            </a:r>
            <a:r>
              <a:rPr lang="it-IT" baseline="0" dirty="0" err="1" smtClean="0"/>
              <a:t>effeetti</a:t>
            </a:r>
            <a:r>
              <a:rPr lang="it-IT" baseline="0" dirty="0" smtClean="0"/>
              <a:t> collaterali, cardiovascolari, </a:t>
            </a:r>
            <a:r>
              <a:rPr lang="it-IT" baseline="0" dirty="0" err="1" smtClean="0"/>
              <a:t>snc</a:t>
            </a:r>
            <a:r>
              <a:rPr lang="it-IT" baseline="0" dirty="0" smtClean="0"/>
              <a:t>, dermatologici, endocrini, elettrolitici, </a:t>
            </a:r>
            <a:r>
              <a:rPr lang="it-IT" baseline="0" dirty="0" err="1" smtClean="0"/>
              <a:t>gi</a:t>
            </a:r>
            <a:r>
              <a:rPr lang="it-IT" baseline="0" dirty="0" smtClean="0"/>
              <a:t>, </a:t>
            </a:r>
            <a:r>
              <a:rPr lang="it-IT" baseline="0" dirty="0" err="1" smtClean="0"/>
              <a:t>muscoloscheletricu</a:t>
            </a:r>
            <a:r>
              <a:rPr lang="it-IT" baseline="0" dirty="0" smtClean="0"/>
              <a:t>, oftalmici</a:t>
            </a:r>
          </a:p>
          <a:p>
            <a:endParaRPr lang="it-IT" baseline="0" dirty="0" smtClean="0"/>
          </a:p>
          <a:p>
            <a:pPr marL="457200" indent="-457200" algn="just" eaLnBrk="1" hangingPunct="1">
              <a:lnSpc>
                <a:spcPts val="2400"/>
              </a:lnSpc>
              <a:buAutoNum type="arabicParenR"/>
            </a:pPr>
            <a:r>
              <a:rPr lang="it-IT" altLang="it-IT" sz="1200" b="1" dirty="0" smtClean="0"/>
              <a:t>BRONCODILATATORI (SINTOMATICI): </a:t>
            </a:r>
          </a:p>
          <a:p>
            <a:pPr algn="just" eaLnBrk="1" hangingPunct="1">
              <a:lnSpc>
                <a:spcPts val="2400"/>
              </a:lnSpc>
            </a:pPr>
            <a:r>
              <a:rPr lang="it-IT" altLang="it-IT" sz="1200" b="1" dirty="0" smtClean="0"/>
              <a:t>       </a:t>
            </a:r>
            <a:r>
              <a:rPr lang="it-IT" altLang="it-IT" sz="1200" b="1" u="sng" dirty="0" smtClean="0"/>
              <a:t>ß2-agonisti</a:t>
            </a:r>
            <a:r>
              <a:rPr lang="it-IT" altLang="it-IT" sz="1200" b="1" dirty="0" smtClean="0"/>
              <a:t> </a:t>
            </a:r>
            <a:r>
              <a:rPr lang="it-IT" altLang="it-IT" sz="1200" dirty="0" smtClean="0"/>
              <a:t>somministrabili per via inalatoria ad azione rapida (</a:t>
            </a:r>
            <a:r>
              <a:rPr lang="it-IT" altLang="it-IT" sz="1200" dirty="0" err="1" smtClean="0"/>
              <a:t>salbutamolo</a:t>
            </a:r>
            <a:r>
              <a:rPr lang="it-IT" altLang="it-IT" sz="1200" dirty="0" smtClean="0"/>
              <a:t>, </a:t>
            </a:r>
            <a:r>
              <a:rPr lang="it-IT" altLang="it-IT" sz="1200" dirty="0" err="1" smtClean="0"/>
              <a:t>terbutalina</a:t>
            </a:r>
            <a:r>
              <a:rPr lang="it-IT" altLang="it-IT" sz="1200" dirty="0" smtClean="0"/>
              <a:t>, </a:t>
            </a:r>
            <a:r>
              <a:rPr lang="it-IT" altLang="it-IT" sz="1200" dirty="0" err="1" smtClean="0"/>
              <a:t>fenoterolo</a:t>
            </a:r>
            <a:r>
              <a:rPr lang="it-IT" altLang="it-IT" sz="1200" dirty="0" smtClean="0"/>
              <a:t>) e protratta (</a:t>
            </a:r>
            <a:r>
              <a:rPr lang="it-IT" altLang="it-IT" sz="1200" dirty="0" err="1" smtClean="0"/>
              <a:t>salmeterolo</a:t>
            </a:r>
            <a:r>
              <a:rPr lang="it-IT" altLang="it-IT" sz="1200" dirty="0" smtClean="0"/>
              <a:t>, </a:t>
            </a:r>
            <a:r>
              <a:rPr lang="it-IT" altLang="it-IT" sz="1200" dirty="0" err="1" smtClean="0"/>
              <a:t>formoterolo</a:t>
            </a:r>
            <a:r>
              <a:rPr lang="it-IT" altLang="it-IT" sz="1200" dirty="0" smtClean="0"/>
              <a:t>);</a:t>
            </a:r>
          </a:p>
          <a:p>
            <a:pPr algn="just" eaLnBrk="1" hangingPunct="1">
              <a:lnSpc>
                <a:spcPts val="2400"/>
              </a:lnSpc>
            </a:pPr>
            <a:r>
              <a:rPr lang="it-IT" altLang="it-IT" sz="1200" dirty="0" smtClean="0"/>
              <a:t>      </a:t>
            </a: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e </a:t>
            </a:r>
            <a:r>
              <a:rPr lang="it-IT" altLang="it-IT" sz="1200" dirty="0" err="1" smtClean="0">
                <a:solidFill>
                  <a:srgbClr val="FF0000"/>
                </a:solidFill>
              </a:rPr>
              <a:t>tiotropio</a:t>
            </a:r>
            <a:r>
              <a:rPr lang="it-IT" altLang="it-IT" sz="1200" dirty="0" smtClean="0">
                <a:solidFill>
                  <a:srgbClr val="FF0000"/>
                </a:solidFill>
              </a:rPr>
              <a:t> bromuro</a:t>
            </a:r>
            <a:r>
              <a:rPr lang="it-IT" altLang="it-IT" sz="1200" dirty="0" smtClean="0"/>
              <a:t>);</a:t>
            </a:r>
          </a:p>
          <a:p>
            <a:pPr algn="just" eaLnBrk="1" hangingPunct="1">
              <a:lnSpc>
                <a:spcPts val="2400"/>
              </a:lnSpc>
            </a:pPr>
            <a:r>
              <a:rPr lang="it-IT" altLang="it-IT" sz="1200" dirty="0" smtClean="0"/>
              <a:t>       </a:t>
            </a:r>
            <a:r>
              <a:rPr lang="it-IT" altLang="it-IT" sz="1200" b="1" u="sng" dirty="0" err="1" smtClean="0"/>
              <a:t>Metilxantine</a:t>
            </a:r>
            <a:r>
              <a:rPr lang="it-IT" altLang="it-IT" sz="1200" dirty="0" smtClean="0"/>
              <a:t> (teofillina); slow release </a:t>
            </a:r>
            <a:r>
              <a:rPr lang="it-IT" altLang="it-IT" sz="1200" dirty="0" err="1" smtClean="0"/>
              <a:t>amminofillina</a:t>
            </a:r>
            <a:endParaRPr lang="it-IT" altLang="it-IT" sz="1200" dirty="0" smtClean="0"/>
          </a:p>
          <a:p>
            <a:pPr algn="just" eaLnBrk="1" hangingPunct="1">
              <a:lnSpc>
                <a:spcPts val="2400"/>
              </a:lnSpc>
            </a:pPr>
            <a:r>
              <a:rPr lang="it-IT" altLang="it-IT" sz="1200"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a:t>
            </a:r>
          </a:p>
          <a:p>
            <a:pPr algn="just" eaLnBrk="1" hangingPunct="1">
              <a:lnSpc>
                <a:spcPts val="2400"/>
              </a:lnSpc>
            </a:pPr>
            <a:r>
              <a:rPr lang="it-IT" altLang="it-IT" sz="1200" b="1" dirty="0" smtClean="0"/>
              <a:t>2)    ANTIINFIAMMATORI ED ANTIALLERGICI (MODIFICATORI DELLA MALATTIA):           </a:t>
            </a:r>
          </a:p>
          <a:p>
            <a:pPr algn="just" eaLnBrk="1" hangingPunct="1">
              <a:lnSpc>
                <a:spcPts val="2400"/>
              </a:lnSpc>
            </a:pPr>
            <a:r>
              <a:rPr lang="it-IT" altLang="it-IT" sz="1200" b="1" dirty="0" smtClean="0"/>
              <a:t>       </a:t>
            </a:r>
            <a:r>
              <a:rPr lang="it-IT" altLang="it-IT" sz="1200" b="1" u="sng" dirty="0" err="1" smtClean="0"/>
              <a:t>Glucocorticoidi</a:t>
            </a:r>
            <a:r>
              <a:rPr lang="it-IT" altLang="it-IT" sz="1200" dirty="0" smtClean="0"/>
              <a:t> somministrabili per </a:t>
            </a:r>
            <a:r>
              <a:rPr lang="it-IT" altLang="it-IT" sz="1200" u="sng" dirty="0" smtClean="0"/>
              <a:t>via inalatoria</a:t>
            </a:r>
            <a:r>
              <a:rPr lang="it-IT" altLang="it-IT" sz="1200" dirty="0" smtClean="0"/>
              <a:t> (</a:t>
            </a:r>
            <a:r>
              <a:rPr lang="it-IT" altLang="it-IT" sz="1200" dirty="0" err="1" smtClean="0"/>
              <a:t>beclometasone</a:t>
            </a:r>
            <a:r>
              <a:rPr lang="it-IT" altLang="it-IT" sz="1200" dirty="0" smtClean="0"/>
              <a:t>, </a:t>
            </a:r>
            <a:r>
              <a:rPr lang="it-IT" altLang="it-IT" sz="1200" dirty="0" err="1" smtClean="0"/>
              <a:t>triamcinolone</a:t>
            </a:r>
            <a:r>
              <a:rPr lang="it-IT" altLang="it-IT" sz="1200" dirty="0" smtClean="0"/>
              <a:t>, </a:t>
            </a:r>
            <a:r>
              <a:rPr lang="it-IT" altLang="it-IT" sz="1200" dirty="0" err="1" smtClean="0"/>
              <a:t>flunisolide</a:t>
            </a:r>
            <a:r>
              <a:rPr lang="it-IT" altLang="it-IT" sz="1200" dirty="0" smtClean="0"/>
              <a:t>, </a:t>
            </a:r>
            <a:r>
              <a:rPr lang="it-IT" altLang="it-IT" sz="1200" dirty="0" err="1" smtClean="0"/>
              <a:t>budesonide</a:t>
            </a:r>
            <a:r>
              <a:rPr lang="it-IT" altLang="it-IT" sz="1200" dirty="0" smtClean="0"/>
              <a:t>, </a:t>
            </a:r>
            <a:r>
              <a:rPr lang="it-IT" altLang="it-IT" sz="1200" dirty="0" err="1" smtClean="0"/>
              <a:t>fluticasone</a:t>
            </a:r>
            <a:r>
              <a:rPr lang="it-IT" altLang="it-IT" sz="1200" dirty="0" smtClean="0"/>
              <a:t> </a:t>
            </a:r>
            <a:r>
              <a:rPr lang="it-IT" altLang="it-IT" sz="1200" dirty="0" err="1" smtClean="0"/>
              <a:t>propionato</a:t>
            </a:r>
            <a:r>
              <a:rPr lang="it-IT" altLang="it-IT" sz="1200" dirty="0" smtClean="0"/>
              <a:t>, </a:t>
            </a:r>
            <a:r>
              <a:rPr lang="it-IT" altLang="it-IT" sz="1200" dirty="0" err="1" smtClean="0"/>
              <a:t>mometasone</a:t>
            </a:r>
            <a:r>
              <a:rPr lang="it-IT" altLang="it-IT" sz="1200" dirty="0" smtClean="0"/>
              <a:t>..</a:t>
            </a:r>
            <a:r>
              <a:rPr lang="it-IT" altLang="it-IT" sz="1200" dirty="0" err="1" smtClean="0"/>
              <a:t>perchè</a:t>
            </a:r>
            <a:r>
              <a:rPr lang="it-IT" altLang="it-IT" sz="1200" dirty="0" smtClean="0"/>
              <a:t> sono </a:t>
            </a:r>
            <a:r>
              <a:rPr lang="it-IT" altLang="it-IT" sz="1200" dirty="0" err="1" smtClean="0"/>
              <a:t>propionato</a:t>
            </a:r>
            <a:r>
              <a:rPr lang="it-IT" altLang="it-IT" sz="1200" dirty="0" smtClean="0"/>
              <a:t>???) o </a:t>
            </a:r>
            <a:r>
              <a:rPr lang="it-IT" altLang="it-IT" sz="1200" u="sng" dirty="0" smtClean="0"/>
              <a:t>sistemica </a:t>
            </a:r>
            <a:r>
              <a:rPr lang="it-IT" altLang="it-IT" sz="1200" dirty="0" smtClean="0"/>
              <a:t>(prednisone, </a:t>
            </a:r>
            <a:r>
              <a:rPr lang="it-IT" altLang="it-IT" sz="1200" dirty="0" err="1" smtClean="0"/>
              <a:t>metilprednisolone</a:t>
            </a:r>
            <a:r>
              <a:rPr lang="it-IT" altLang="it-IT" sz="1200" dirty="0" smtClean="0"/>
              <a:t>);</a:t>
            </a:r>
          </a:p>
          <a:p>
            <a:pPr algn="just" eaLnBrk="1" hangingPunct="1">
              <a:lnSpc>
                <a:spcPts val="2400"/>
              </a:lnSpc>
            </a:pPr>
            <a:r>
              <a:rPr lang="it-IT" altLang="it-IT" sz="1200" b="1" dirty="0" smtClean="0"/>
              <a:t>       </a:t>
            </a:r>
            <a:r>
              <a:rPr lang="it-IT" altLang="it-IT" sz="1200" b="1" u="sng" dirty="0" smtClean="0"/>
              <a:t>Antiallergici attivi sui mastociti</a:t>
            </a:r>
            <a:r>
              <a:rPr lang="it-IT" altLang="it-IT" sz="1200" dirty="0" smtClean="0"/>
              <a:t> (</a:t>
            </a:r>
            <a:r>
              <a:rPr lang="it-IT" altLang="it-IT" sz="1200" dirty="0" err="1" smtClean="0"/>
              <a:t>disodio</a:t>
            </a:r>
            <a:r>
              <a:rPr lang="it-IT" altLang="it-IT" sz="1200" dirty="0" smtClean="0"/>
              <a:t> </a:t>
            </a:r>
            <a:r>
              <a:rPr lang="it-IT" altLang="it-IT" sz="1200" dirty="0" err="1" smtClean="0"/>
              <a:t>cromoglicato</a:t>
            </a:r>
            <a:r>
              <a:rPr lang="it-IT" altLang="it-IT" sz="1200" dirty="0" smtClean="0"/>
              <a:t>, </a:t>
            </a:r>
            <a:r>
              <a:rPr lang="it-IT" altLang="it-IT" sz="1200" dirty="0" err="1" smtClean="0"/>
              <a:t>nedocromil</a:t>
            </a:r>
            <a:r>
              <a:rPr lang="it-IT" altLang="it-IT" sz="1200" dirty="0" smtClean="0"/>
              <a:t> sodico).</a:t>
            </a:r>
          </a:p>
          <a:p>
            <a:pPr algn="just" eaLnBrk="1" hangingPunct="1">
              <a:lnSpc>
                <a:spcPts val="2400"/>
              </a:lnSpc>
            </a:pPr>
            <a:r>
              <a:rPr lang="it-IT" altLang="it-IT" sz="1200" b="1" dirty="0" smtClean="0"/>
              <a:t>3)    BRONCODILATATORI (PROFILASSI): </a:t>
            </a:r>
          </a:p>
          <a:p>
            <a:pPr algn="just" eaLnBrk="1" hangingPunct="1">
              <a:lnSpc>
                <a:spcPts val="2400"/>
              </a:lnSpc>
            </a:pP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a:t>
            </a:r>
          </a:p>
          <a:p>
            <a:pPr algn="just" eaLnBrk="1" hangingPunct="1">
              <a:lnSpc>
                <a:spcPts val="2400"/>
              </a:lnSpc>
            </a:pPr>
            <a:r>
              <a:rPr lang="it-IT" altLang="it-IT" sz="1200" b="1"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 </a:t>
            </a:r>
            <a:r>
              <a:rPr lang="it-IT" altLang="it-IT" sz="1200" dirty="0" err="1" smtClean="0"/>
              <a:t>pranlukast</a:t>
            </a:r>
            <a:r>
              <a:rPr lang="it-IT" altLang="it-IT" sz="1200" dirty="0" smtClean="0"/>
              <a:t>)….SONO ANTIINFIAMMATORI?</a:t>
            </a:r>
          </a:p>
          <a:p>
            <a:pPr algn="just" eaLnBrk="1" hangingPunct="1">
              <a:lnSpc>
                <a:spcPts val="2400"/>
              </a:lnSpc>
            </a:pPr>
            <a:endParaRPr lang="it-IT" altLang="it-IT" sz="1200" dirty="0" smtClean="0"/>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12</a:t>
            </a:fld>
            <a:endParaRPr lang="it-IT"/>
          </a:p>
        </p:txBody>
      </p:sp>
    </p:spTree>
    <p:extLst>
      <p:ext uri="{BB962C8B-B14F-4D97-AF65-F5344CB8AC3E}">
        <p14:creationId xmlns:p14="http://schemas.microsoft.com/office/powerpoint/2010/main" val="2381267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Glucocorticoidi</a:t>
            </a:r>
            <a:r>
              <a:rPr lang="it-IT" dirty="0" smtClean="0"/>
              <a:t>: attività</a:t>
            </a:r>
            <a:r>
              <a:rPr lang="it-IT" baseline="0" dirty="0" smtClean="0"/>
              <a:t> antinfiammatoria, inibizione citochine e del rilascio </a:t>
            </a:r>
            <a:r>
              <a:rPr lang="it-IT" baseline="0" dirty="0" err="1" smtClean="0"/>
              <a:t>autacoidi</a:t>
            </a:r>
            <a:r>
              <a:rPr lang="it-IT" baseline="0" dirty="0" smtClean="0"/>
              <a:t> dalle mastcellule. </a:t>
            </a:r>
            <a:r>
              <a:rPr lang="it-IT" baseline="0" dirty="0" err="1" smtClean="0"/>
              <a:t>Attivitàantiinfiammatoria</a:t>
            </a:r>
            <a:r>
              <a:rPr lang="it-IT" baseline="0" dirty="0" smtClean="0"/>
              <a:t>: influiscono sulla sintesi proteica stimolando la produzione di </a:t>
            </a:r>
            <a:r>
              <a:rPr lang="it-IT" baseline="0" dirty="0" err="1" smtClean="0"/>
              <a:t>lipocortina</a:t>
            </a:r>
            <a:r>
              <a:rPr lang="it-IT" baseline="0" dirty="0" smtClean="0"/>
              <a:t> che inibisce la PLA2 (</a:t>
            </a:r>
            <a:r>
              <a:rPr lang="it-IT" baseline="0" dirty="0" err="1" smtClean="0"/>
              <a:t>respondabuiledella</a:t>
            </a:r>
            <a:r>
              <a:rPr lang="it-IT" baseline="0" dirty="0" smtClean="0"/>
              <a:t> sintesi dell’acido </a:t>
            </a:r>
            <a:r>
              <a:rPr lang="it-IT" baseline="0" dirty="0" err="1" smtClean="0"/>
              <a:t>arachidonico</a:t>
            </a:r>
            <a:r>
              <a:rPr lang="it-IT" baseline="0" dirty="0" smtClean="0"/>
              <a:t> prima tappa della sintesi di prostaglandine e leucotrieni infiammatori). Inoltre inibiscono la IL-1 che porta alla proliferazione dei linfociti B e T.</a:t>
            </a:r>
          </a:p>
          <a:p>
            <a:r>
              <a:rPr lang="it-IT" baseline="0" dirty="0" smtClean="0"/>
              <a:t>Sistemici: molti </a:t>
            </a:r>
            <a:r>
              <a:rPr lang="it-IT" baseline="0" dirty="0" err="1" smtClean="0"/>
              <a:t>effeetti</a:t>
            </a:r>
            <a:r>
              <a:rPr lang="it-IT" baseline="0" dirty="0" smtClean="0"/>
              <a:t> collaterali, cardiovascolari, </a:t>
            </a:r>
            <a:r>
              <a:rPr lang="it-IT" baseline="0" dirty="0" err="1" smtClean="0"/>
              <a:t>snc</a:t>
            </a:r>
            <a:r>
              <a:rPr lang="it-IT" baseline="0" dirty="0" smtClean="0"/>
              <a:t>, dermatologici, endocrini, elettrolitici, </a:t>
            </a:r>
            <a:r>
              <a:rPr lang="it-IT" baseline="0" dirty="0" err="1" smtClean="0"/>
              <a:t>gi</a:t>
            </a:r>
            <a:r>
              <a:rPr lang="it-IT" baseline="0" dirty="0" smtClean="0"/>
              <a:t>, </a:t>
            </a:r>
            <a:r>
              <a:rPr lang="it-IT" baseline="0" dirty="0" err="1" smtClean="0"/>
              <a:t>muscoloscheletricu</a:t>
            </a:r>
            <a:r>
              <a:rPr lang="it-IT" baseline="0" dirty="0" smtClean="0"/>
              <a:t>, oftalmici</a:t>
            </a:r>
          </a:p>
          <a:p>
            <a:endParaRPr lang="it-IT" baseline="0" dirty="0" smtClean="0"/>
          </a:p>
          <a:p>
            <a:pPr marL="457200" indent="-457200" algn="just" eaLnBrk="1" hangingPunct="1">
              <a:lnSpc>
                <a:spcPts val="2400"/>
              </a:lnSpc>
              <a:buAutoNum type="arabicParenR"/>
            </a:pPr>
            <a:r>
              <a:rPr lang="it-IT" altLang="it-IT" sz="1200" b="1" dirty="0" smtClean="0"/>
              <a:t>BRONCODILATATORI (SINTOMATICI): </a:t>
            </a:r>
          </a:p>
          <a:p>
            <a:pPr algn="just" eaLnBrk="1" hangingPunct="1">
              <a:lnSpc>
                <a:spcPts val="2400"/>
              </a:lnSpc>
            </a:pPr>
            <a:r>
              <a:rPr lang="it-IT" altLang="it-IT" sz="1200" b="1" dirty="0" smtClean="0"/>
              <a:t>       </a:t>
            </a:r>
            <a:r>
              <a:rPr lang="it-IT" altLang="it-IT" sz="1200" b="1" u="sng" dirty="0" smtClean="0"/>
              <a:t>ß2-agonisti</a:t>
            </a:r>
            <a:r>
              <a:rPr lang="it-IT" altLang="it-IT" sz="1200" b="1" dirty="0" smtClean="0"/>
              <a:t> </a:t>
            </a:r>
            <a:r>
              <a:rPr lang="it-IT" altLang="it-IT" sz="1200" dirty="0" smtClean="0"/>
              <a:t>somministrabili per via inalatoria ad azione rapida (</a:t>
            </a:r>
            <a:r>
              <a:rPr lang="it-IT" altLang="it-IT" sz="1200" dirty="0" err="1" smtClean="0"/>
              <a:t>salbutamolo</a:t>
            </a:r>
            <a:r>
              <a:rPr lang="it-IT" altLang="it-IT" sz="1200" dirty="0" smtClean="0"/>
              <a:t>, </a:t>
            </a:r>
            <a:r>
              <a:rPr lang="it-IT" altLang="it-IT" sz="1200" dirty="0" err="1" smtClean="0"/>
              <a:t>terbutalina</a:t>
            </a:r>
            <a:r>
              <a:rPr lang="it-IT" altLang="it-IT" sz="1200" dirty="0" smtClean="0"/>
              <a:t>, </a:t>
            </a:r>
            <a:r>
              <a:rPr lang="it-IT" altLang="it-IT" sz="1200" dirty="0" err="1" smtClean="0"/>
              <a:t>fenoterolo</a:t>
            </a:r>
            <a:r>
              <a:rPr lang="it-IT" altLang="it-IT" sz="1200" dirty="0" smtClean="0"/>
              <a:t>) e protratta (</a:t>
            </a:r>
            <a:r>
              <a:rPr lang="it-IT" altLang="it-IT" sz="1200" dirty="0" err="1" smtClean="0"/>
              <a:t>salmeterolo</a:t>
            </a:r>
            <a:r>
              <a:rPr lang="it-IT" altLang="it-IT" sz="1200" dirty="0" smtClean="0"/>
              <a:t>, </a:t>
            </a:r>
            <a:r>
              <a:rPr lang="it-IT" altLang="it-IT" sz="1200" dirty="0" err="1" smtClean="0"/>
              <a:t>formoterolo</a:t>
            </a:r>
            <a:r>
              <a:rPr lang="it-IT" altLang="it-IT" sz="1200" dirty="0" smtClean="0"/>
              <a:t>);</a:t>
            </a:r>
          </a:p>
          <a:p>
            <a:pPr algn="just" eaLnBrk="1" hangingPunct="1">
              <a:lnSpc>
                <a:spcPts val="2400"/>
              </a:lnSpc>
            </a:pPr>
            <a:r>
              <a:rPr lang="it-IT" altLang="it-IT" sz="1200" dirty="0" smtClean="0"/>
              <a:t>      </a:t>
            </a: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e </a:t>
            </a:r>
            <a:r>
              <a:rPr lang="it-IT" altLang="it-IT" sz="1200" dirty="0" err="1" smtClean="0">
                <a:solidFill>
                  <a:srgbClr val="FF0000"/>
                </a:solidFill>
              </a:rPr>
              <a:t>tiotropio</a:t>
            </a:r>
            <a:r>
              <a:rPr lang="it-IT" altLang="it-IT" sz="1200" dirty="0" smtClean="0">
                <a:solidFill>
                  <a:srgbClr val="FF0000"/>
                </a:solidFill>
              </a:rPr>
              <a:t> bromuro</a:t>
            </a:r>
            <a:r>
              <a:rPr lang="it-IT" altLang="it-IT" sz="1200" dirty="0" smtClean="0"/>
              <a:t>);</a:t>
            </a:r>
          </a:p>
          <a:p>
            <a:pPr algn="just" eaLnBrk="1" hangingPunct="1">
              <a:lnSpc>
                <a:spcPts val="2400"/>
              </a:lnSpc>
            </a:pPr>
            <a:r>
              <a:rPr lang="it-IT" altLang="it-IT" sz="1200" dirty="0" smtClean="0"/>
              <a:t>       </a:t>
            </a:r>
            <a:r>
              <a:rPr lang="it-IT" altLang="it-IT" sz="1200" b="1" u="sng" dirty="0" err="1" smtClean="0"/>
              <a:t>Metilxantine</a:t>
            </a:r>
            <a:r>
              <a:rPr lang="it-IT" altLang="it-IT" sz="1200" dirty="0" smtClean="0"/>
              <a:t> (teofillina); slow release </a:t>
            </a:r>
            <a:r>
              <a:rPr lang="it-IT" altLang="it-IT" sz="1200" dirty="0" err="1" smtClean="0"/>
              <a:t>amminofillina</a:t>
            </a:r>
            <a:endParaRPr lang="it-IT" altLang="it-IT" sz="1200" dirty="0" smtClean="0"/>
          </a:p>
          <a:p>
            <a:pPr algn="just" eaLnBrk="1" hangingPunct="1">
              <a:lnSpc>
                <a:spcPts val="2400"/>
              </a:lnSpc>
            </a:pPr>
            <a:r>
              <a:rPr lang="it-IT" altLang="it-IT" sz="1200"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a:t>
            </a:r>
          </a:p>
          <a:p>
            <a:pPr algn="just" eaLnBrk="1" hangingPunct="1">
              <a:lnSpc>
                <a:spcPts val="2400"/>
              </a:lnSpc>
            </a:pPr>
            <a:r>
              <a:rPr lang="it-IT" altLang="it-IT" sz="1200" b="1" dirty="0" smtClean="0"/>
              <a:t>2)    ANTIINFIAMMATORI ED ANTIALLERGICI (MODIFICATORI DELLA MALATTIA):           </a:t>
            </a:r>
          </a:p>
          <a:p>
            <a:pPr algn="just" eaLnBrk="1" hangingPunct="1">
              <a:lnSpc>
                <a:spcPts val="2400"/>
              </a:lnSpc>
            </a:pPr>
            <a:r>
              <a:rPr lang="it-IT" altLang="it-IT" sz="1200" b="1" dirty="0" smtClean="0"/>
              <a:t>       </a:t>
            </a:r>
            <a:r>
              <a:rPr lang="it-IT" altLang="it-IT" sz="1200" b="1" u="sng" dirty="0" err="1" smtClean="0"/>
              <a:t>Glucocorticoidi</a:t>
            </a:r>
            <a:r>
              <a:rPr lang="it-IT" altLang="it-IT" sz="1200" dirty="0" smtClean="0"/>
              <a:t> somministrabili per </a:t>
            </a:r>
            <a:r>
              <a:rPr lang="it-IT" altLang="it-IT" sz="1200" u="sng" dirty="0" smtClean="0"/>
              <a:t>via inalatoria</a:t>
            </a:r>
            <a:r>
              <a:rPr lang="it-IT" altLang="it-IT" sz="1200" dirty="0" smtClean="0"/>
              <a:t> (</a:t>
            </a:r>
            <a:r>
              <a:rPr lang="it-IT" altLang="it-IT" sz="1200" dirty="0" err="1" smtClean="0"/>
              <a:t>beclometasone</a:t>
            </a:r>
            <a:r>
              <a:rPr lang="it-IT" altLang="it-IT" sz="1200" dirty="0" smtClean="0"/>
              <a:t>, </a:t>
            </a:r>
            <a:r>
              <a:rPr lang="it-IT" altLang="it-IT" sz="1200" dirty="0" err="1" smtClean="0"/>
              <a:t>triamcinolone</a:t>
            </a:r>
            <a:r>
              <a:rPr lang="it-IT" altLang="it-IT" sz="1200" dirty="0" smtClean="0"/>
              <a:t>, </a:t>
            </a:r>
            <a:r>
              <a:rPr lang="it-IT" altLang="it-IT" sz="1200" dirty="0" err="1" smtClean="0"/>
              <a:t>flunisolide</a:t>
            </a:r>
            <a:r>
              <a:rPr lang="it-IT" altLang="it-IT" sz="1200" dirty="0" smtClean="0"/>
              <a:t>, </a:t>
            </a:r>
            <a:r>
              <a:rPr lang="it-IT" altLang="it-IT" sz="1200" dirty="0" err="1" smtClean="0"/>
              <a:t>budesonide</a:t>
            </a:r>
            <a:r>
              <a:rPr lang="it-IT" altLang="it-IT" sz="1200" dirty="0" smtClean="0"/>
              <a:t>, </a:t>
            </a:r>
            <a:r>
              <a:rPr lang="it-IT" altLang="it-IT" sz="1200" dirty="0" err="1" smtClean="0"/>
              <a:t>fluticasone</a:t>
            </a:r>
            <a:r>
              <a:rPr lang="it-IT" altLang="it-IT" sz="1200" dirty="0" smtClean="0"/>
              <a:t> </a:t>
            </a:r>
            <a:r>
              <a:rPr lang="it-IT" altLang="it-IT" sz="1200" dirty="0" err="1" smtClean="0"/>
              <a:t>propionato</a:t>
            </a:r>
            <a:r>
              <a:rPr lang="it-IT" altLang="it-IT" sz="1200" dirty="0" smtClean="0"/>
              <a:t>, </a:t>
            </a:r>
            <a:r>
              <a:rPr lang="it-IT" altLang="it-IT" sz="1200" dirty="0" err="1" smtClean="0"/>
              <a:t>mometasone</a:t>
            </a:r>
            <a:r>
              <a:rPr lang="it-IT" altLang="it-IT" sz="1200" dirty="0" smtClean="0"/>
              <a:t>..</a:t>
            </a:r>
            <a:r>
              <a:rPr lang="it-IT" altLang="it-IT" sz="1200" dirty="0" err="1" smtClean="0"/>
              <a:t>perchè</a:t>
            </a:r>
            <a:r>
              <a:rPr lang="it-IT" altLang="it-IT" sz="1200" dirty="0" smtClean="0"/>
              <a:t> sono </a:t>
            </a:r>
            <a:r>
              <a:rPr lang="it-IT" altLang="it-IT" sz="1200" dirty="0" err="1" smtClean="0"/>
              <a:t>propionato</a:t>
            </a:r>
            <a:r>
              <a:rPr lang="it-IT" altLang="it-IT" sz="1200" dirty="0" smtClean="0"/>
              <a:t>???) o </a:t>
            </a:r>
            <a:r>
              <a:rPr lang="it-IT" altLang="it-IT" sz="1200" u="sng" dirty="0" smtClean="0"/>
              <a:t>sistemica </a:t>
            </a:r>
            <a:r>
              <a:rPr lang="it-IT" altLang="it-IT" sz="1200" dirty="0" smtClean="0"/>
              <a:t>(prednisone, </a:t>
            </a:r>
            <a:r>
              <a:rPr lang="it-IT" altLang="it-IT" sz="1200" dirty="0" err="1" smtClean="0"/>
              <a:t>metilprednisolone</a:t>
            </a:r>
            <a:r>
              <a:rPr lang="it-IT" altLang="it-IT" sz="1200" dirty="0" smtClean="0"/>
              <a:t>);</a:t>
            </a:r>
          </a:p>
          <a:p>
            <a:pPr algn="just" eaLnBrk="1" hangingPunct="1">
              <a:lnSpc>
                <a:spcPts val="2400"/>
              </a:lnSpc>
            </a:pPr>
            <a:r>
              <a:rPr lang="it-IT" altLang="it-IT" sz="1200" b="1" dirty="0" smtClean="0"/>
              <a:t>       </a:t>
            </a:r>
            <a:r>
              <a:rPr lang="it-IT" altLang="it-IT" sz="1200" b="1" u="sng" dirty="0" smtClean="0"/>
              <a:t>Antiallergici attivi sui mastociti</a:t>
            </a:r>
            <a:r>
              <a:rPr lang="it-IT" altLang="it-IT" sz="1200" dirty="0" smtClean="0"/>
              <a:t> (</a:t>
            </a:r>
            <a:r>
              <a:rPr lang="it-IT" altLang="it-IT" sz="1200" dirty="0" err="1" smtClean="0"/>
              <a:t>disodio</a:t>
            </a:r>
            <a:r>
              <a:rPr lang="it-IT" altLang="it-IT" sz="1200" dirty="0" smtClean="0"/>
              <a:t> </a:t>
            </a:r>
            <a:r>
              <a:rPr lang="it-IT" altLang="it-IT" sz="1200" dirty="0" err="1" smtClean="0"/>
              <a:t>cromoglicato</a:t>
            </a:r>
            <a:r>
              <a:rPr lang="it-IT" altLang="it-IT" sz="1200" dirty="0" smtClean="0"/>
              <a:t>, </a:t>
            </a:r>
            <a:r>
              <a:rPr lang="it-IT" altLang="it-IT" sz="1200" dirty="0" err="1" smtClean="0"/>
              <a:t>nedocromil</a:t>
            </a:r>
            <a:r>
              <a:rPr lang="it-IT" altLang="it-IT" sz="1200" dirty="0" smtClean="0"/>
              <a:t> sodico).</a:t>
            </a:r>
          </a:p>
          <a:p>
            <a:pPr algn="just" eaLnBrk="1" hangingPunct="1">
              <a:lnSpc>
                <a:spcPts val="2400"/>
              </a:lnSpc>
            </a:pPr>
            <a:r>
              <a:rPr lang="it-IT" altLang="it-IT" sz="1200" b="1" dirty="0" smtClean="0"/>
              <a:t>3)    BRONCODILATATORI (PROFILASSI): </a:t>
            </a:r>
          </a:p>
          <a:p>
            <a:pPr algn="just" eaLnBrk="1" hangingPunct="1">
              <a:lnSpc>
                <a:spcPts val="2400"/>
              </a:lnSpc>
            </a:pP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a:t>
            </a:r>
          </a:p>
          <a:p>
            <a:pPr algn="just" eaLnBrk="1" hangingPunct="1">
              <a:lnSpc>
                <a:spcPts val="2400"/>
              </a:lnSpc>
            </a:pPr>
            <a:r>
              <a:rPr lang="it-IT" altLang="it-IT" sz="1200" b="1"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 </a:t>
            </a:r>
            <a:r>
              <a:rPr lang="it-IT" altLang="it-IT" sz="1200" dirty="0" err="1" smtClean="0"/>
              <a:t>pranlukast</a:t>
            </a:r>
            <a:r>
              <a:rPr lang="it-IT" altLang="it-IT" sz="1200" dirty="0" smtClean="0"/>
              <a:t>)….SONO ANTIINFIAMMATORI?</a:t>
            </a:r>
          </a:p>
          <a:p>
            <a:pPr algn="just" eaLnBrk="1" hangingPunct="1">
              <a:lnSpc>
                <a:spcPts val="2400"/>
              </a:lnSpc>
            </a:pPr>
            <a:endParaRPr lang="it-IT" altLang="it-IT" sz="1200" dirty="0" smtClean="0"/>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13</a:t>
            </a:fld>
            <a:endParaRPr lang="it-IT"/>
          </a:p>
        </p:txBody>
      </p:sp>
    </p:spTree>
    <p:extLst>
      <p:ext uri="{BB962C8B-B14F-4D97-AF65-F5344CB8AC3E}">
        <p14:creationId xmlns:p14="http://schemas.microsoft.com/office/powerpoint/2010/main" val="2381267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Glucocorticoidi</a:t>
            </a:r>
            <a:r>
              <a:rPr lang="it-IT" dirty="0" smtClean="0"/>
              <a:t>: attività</a:t>
            </a:r>
            <a:r>
              <a:rPr lang="it-IT" baseline="0" dirty="0" smtClean="0"/>
              <a:t> antinfiammatoria, inibizione citochine e del rilascio </a:t>
            </a:r>
            <a:r>
              <a:rPr lang="it-IT" baseline="0" dirty="0" err="1" smtClean="0"/>
              <a:t>autacoidi</a:t>
            </a:r>
            <a:r>
              <a:rPr lang="it-IT" baseline="0" dirty="0" smtClean="0"/>
              <a:t> dalle mastcellule. </a:t>
            </a:r>
            <a:r>
              <a:rPr lang="it-IT" baseline="0" dirty="0" err="1" smtClean="0"/>
              <a:t>Attivitàantiinfiammatoria</a:t>
            </a:r>
            <a:r>
              <a:rPr lang="it-IT" baseline="0" dirty="0" smtClean="0"/>
              <a:t>: influiscono sulla sintesi proteica stimolando la produzione di </a:t>
            </a:r>
            <a:r>
              <a:rPr lang="it-IT" baseline="0" dirty="0" err="1" smtClean="0"/>
              <a:t>lipocortina</a:t>
            </a:r>
            <a:r>
              <a:rPr lang="it-IT" baseline="0" dirty="0" smtClean="0"/>
              <a:t> che inibisce la PLA2 (</a:t>
            </a:r>
            <a:r>
              <a:rPr lang="it-IT" baseline="0" dirty="0" err="1" smtClean="0"/>
              <a:t>respondabuiledella</a:t>
            </a:r>
            <a:r>
              <a:rPr lang="it-IT" baseline="0" dirty="0" smtClean="0"/>
              <a:t> sintesi dell’acido </a:t>
            </a:r>
            <a:r>
              <a:rPr lang="it-IT" baseline="0" dirty="0" err="1" smtClean="0"/>
              <a:t>arachidonico</a:t>
            </a:r>
            <a:r>
              <a:rPr lang="it-IT" baseline="0" dirty="0" smtClean="0"/>
              <a:t> prima tappa della sintesi di prostaglandine e leucotrieni infiammatori). Inoltre inibiscono la IL-1 che porta alla proliferazione dei linfociti B e T.</a:t>
            </a:r>
          </a:p>
          <a:p>
            <a:r>
              <a:rPr lang="it-IT" baseline="0" dirty="0" smtClean="0"/>
              <a:t>Sistemici: molti </a:t>
            </a:r>
            <a:r>
              <a:rPr lang="it-IT" baseline="0" dirty="0" err="1" smtClean="0"/>
              <a:t>effeetti</a:t>
            </a:r>
            <a:r>
              <a:rPr lang="it-IT" baseline="0" dirty="0" smtClean="0"/>
              <a:t> collaterali, cardiovascolari, </a:t>
            </a:r>
            <a:r>
              <a:rPr lang="it-IT" baseline="0" dirty="0" err="1" smtClean="0"/>
              <a:t>snc</a:t>
            </a:r>
            <a:r>
              <a:rPr lang="it-IT" baseline="0" dirty="0" smtClean="0"/>
              <a:t>, dermatologici, endocrini, elettrolitici, </a:t>
            </a:r>
            <a:r>
              <a:rPr lang="it-IT" baseline="0" dirty="0" err="1" smtClean="0"/>
              <a:t>gi</a:t>
            </a:r>
            <a:r>
              <a:rPr lang="it-IT" baseline="0" dirty="0" smtClean="0"/>
              <a:t>, </a:t>
            </a:r>
            <a:r>
              <a:rPr lang="it-IT" baseline="0" dirty="0" err="1" smtClean="0"/>
              <a:t>muscoloscheletricu</a:t>
            </a:r>
            <a:r>
              <a:rPr lang="it-IT" baseline="0" dirty="0" smtClean="0"/>
              <a:t>, oftalmici</a:t>
            </a:r>
          </a:p>
          <a:p>
            <a:endParaRPr lang="it-IT" baseline="0" dirty="0" smtClean="0"/>
          </a:p>
          <a:p>
            <a:pPr marL="457200" indent="-457200" algn="just" eaLnBrk="1" hangingPunct="1">
              <a:lnSpc>
                <a:spcPts val="2400"/>
              </a:lnSpc>
              <a:buAutoNum type="arabicParenR"/>
            </a:pPr>
            <a:r>
              <a:rPr lang="it-IT" altLang="it-IT" sz="1200" b="1" dirty="0" smtClean="0"/>
              <a:t>BRONCODILATATORI (SINTOMATICI): </a:t>
            </a:r>
          </a:p>
          <a:p>
            <a:pPr algn="just" eaLnBrk="1" hangingPunct="1">
              <a:lnSpc>
                <a:spcPts val="2400"/>
              </a:lnSpc>
            </a:pPr>
            <a:r>
              <a:rPr lang="it-IT" altLang="it-IT" sz="1200" b="1" dirty="0" smtClean="0"/>
              <a:t>       </a:t>
            </a:r>
            <a:r>
              <a:rPr lang="it-IT" altLang="it-IT" sz="1200" b="1" u="sng" dirty="0" smtClean="0"/>
              <a:t>ß2-agonisti</a:t>
            </a:r>
            <a:r>
              <a:rPr lang="it-IT" altLang="it-IT" sz="1200" b="1" dirty="0" smtClean="0"/>
              <a:t> </a:t>
            </a:r>
            <a:r>
              <a:rPr lang="it-IT" altLang="it-IT" sz="1200" dirty="0" smtClean="0"/>
              <a:t>somministrabili per via inalatoria ad azione rapida (</a:t>
            </a:r>
            <a:r>
              <a:rPr lang="it-IT" altLang="it-IT" sz="1200" dirty="0" err="1" smtClean="0"/>
              <a:t>salbutamolo</a:t>
            </a:r>
            <a:r>
              <a:rPr lang="it-IT" altLang="it-IT" sz="1200" dirty="0" smtClean="0"/>
              <a:t>, </a:t>
            </a:r>
            <a:r>
              <a:rPr lang="it-IT" altLang="it-IT" sz="1200" dirty="0" err="1" smtClean="0"/>
              <a:t>terbutalina</a:t>
            </a:r>
            <a:r>
              <a:rPr lang="it-IT" altLang="it-IT" sz="1200" dirty="0" smtClean="0"/>
              <a:t>, </a:t>
            </a:r>
            <a:r>
              <a:rPr lang="it-IT" altLang="it-IT" sz="1200" dirty="0" err="1" smtClean="0"/>
              <a:t>fenoterolo</a:t>
            </a:r>
            <a:r>
              <a:rPr lang="it-IT" altLang="it-IT" sz="1200" dirty="0" smtClean="0"/>
              <a:t>) e protratta (</a:t>
            </a:r>
            <a:r>
              <a:rPr lang="it-IT" altLang="it-IT" sz="1200" dirty="0" err="1" smtClean="0"/>
              <a:t>salmeterolo</a:t>
            </a:r>
            <a:r>
              <a:rPr lang="it-IT" altLang="it-IT" sz="1200" dirty="0" smtClean="0"/>
              <a:t>, </a:t>
            </a:r>
            <a:r>
              <a:rPr lang="it-IT" altLang="it-IT" sz="1200" dirty="0" err="1" smtClean="0"/>
              <a:t>formoterolo</a:t>
            </a:r>
            <a:r>
              <a:rPr lang="it-IT" altLang="it-IT" sz="1200" dirty="0" smtClean="0"/>
              <a:t>);</a:t>
            </a:r>
          </a:p>
          <a:p>
            <a:pPr algn="just" eaLnBrk="1" hangingPunct="1">
              <a:lnSpc>
                <a:spcPts val="2400"/>
              </a:lnSpc>
            </a:pPr>
            <a:r>
              <a:rPr lang="it-IT" altLang="it-IT" sz="1200" dirty="0" smtClean="0"/>
              <a:t>      </a:t>
            </a: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e </a:t>
            </a:r>
            <a:r>
              <a:rPr lang="it-IT" altLang="it-IT" sz="1200" dirty="0" err="1" smtClean="0">
                <a:solidFill>
                  <a:srgbClr val="FF0000"/>
                </a:solidFill>
              </a:rPr>
              <a:t>tiotropio</a:t>
            </a:r>
            <a:r>
              <a:rPr lang="it-IT" altLang="it-IT" sz="1200" dirty="0" smtClean="0">
                <a:solidFill>
                  <a:srgbClr val="FF0000"/>
                </a:solidFill>
              </a:rPr>
              <a:t> bromuro</a:t>
            </a:r>
            <a:r>
              <a:rPr lang="it-IT" altLang="it-IT" sz="1200" dirty="0" smtClean="0"/>
              <a:t>);</a:t>
            </a:r>
          </a:p>
          <a:p>
            <a:pPr algn="just" eaLnBrk="1" hangingPunct="1">
              <a:lnSpc>
                <a:spcPts val="2400"/>
              </a:lnSpc>
            </a:pPr>
            <a:r>
              <a:rPr lang="it-IT" altLang="it-IT" sz="1200" dirty="0" smtClean="0"/>
              <a:t>       </a:t>
            </a:r>
            <a:r>
              <a:rPr lang="it-IT" altLang="it-IT" sz="1200" b="1" u="sng" dirty="0" err="1" smtClean="0"/>
              <a:t>Metilxantine</a:t>
            </a:r>
            <a:r>
              <a:rPr lang="it-IT" altLang="it-IT" sz="1200" dirty="0" smtClean="0"/>
              <a:t> (teofillina); slow release </a:t>
            </a:r>
            <a:r>
              <a:rPr lang="it-IT" altLang="it-IT" sz="1200" dirty="0" err="1" smtClean="0"/>
              <a:t>amminofillina</a:t>
            </a:r>
            <a:endParaRPr lang="it-IT" altLang="it-IT" sz="1200" dirty="0" smtClean="0"/>
          </a:p>
          <a:p>
            <a:pPr algn="just" eaLnBrk="1" hangingPunct="1">
              <a:lnSpc>
                <a:spcPts val="2400"/>
              </a:lnSpc>
            </a:pPr>
            <a:r>
              <a:rPr lang="it-IT" altLang="it-IT" sz="1200"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a:t>
            </a:r>
          </a:p>
          <a:p>
            <a:pPr algn="just" eaLnBrk="1" hangingPunct="1">
              <a:lnSpc>
                <a:spcPts val="2400"/>
              </a:lnSpc>
            </a:pPr>
            <a:r>
              <a:rPr lang="it-IT" altLang="it-IT" sz="1200" b="1" dirty="0" smtClean="0"/>
              <a:t>2)    ANTIINFIAMMATORI ED ANTIALLERGICI (MODIFICATORI DELLA MALATTIA):           </a:t>
            </a:r>
          </a:p>
          <a:p>
            <a:pPr algn="just" eaLnBrk="1" hangingPunct="1">
              <a:lnSpc>
                <a:spcPts val="2400"/>
              </a:lnSpc>
            </a:pPr>
            <a:r>
              <a:rPr lang="it-IT" altLang="it-IT" sz="1200" b="1" dirty="0" smtClean="0"/>
              <a:t>       </a:t>
            </a:r>
            <a:r>
              <a:rPr lang="it-IT" altLang="it-IT" sz="1200" b="1" u="sng" dirty="0" err="1" smtClean="0"/>
              <a:t>Glucocorticoidi</a:t>
            </a:r>
            <a:r>
              <a:rPr lang="it-IT" altLang="it-IT" sz="1200" dirty="0" smtClean="0"/>
              <a:t> somministrabili per </a:t>
            </a:r>
            <a:r>
              <a:rPr lang="it-IT" altLang="it-IT" sz="1200" u="sng" dirty="0" smtClean="0"/>
              <a:t>via inalatoria</a:t>
            </a:r>
            <a:r>
              <a:rPr lang="it-IT" altLang="it-IT" sz="1200" dirty="0" smtClean="0"/>
              <a:t> (</a:t>
            </a:r>
            <a:r>
              <a:rPr lang="it-IT" altLang="it-IT" sz="1200" dirty="0" err="1" smtClean="0"/>
              <a:t>beclometasone</a:t>
            </a:r>
            <a:r>
              <a:rPr lang="it-IT" altLang="it-IT" sz="1200" dirty="0" smtClean="0"/>
              <a:t>, </a:t>
            </a:r>
            <a:r>
              <a:rPr lang="it-IT" altLang="it-IT" sz="1200" dirty="0" err="1" smtClean="0"/>
              <a:t>triamcinolone</a:t>
            </a:r>
            <a:r>
              <a:rPr lang="it-IT" altLang="it-IT" sz="1200" dirty="0" smtClean="0"/>
              <a:t>, </a:t>
            </a:r>
            <a:r>
              <a:rPr lang="it-IT" altLang="it-IT" sz="1200" dirty="0" err="1" smtClean="0"/>
              <a:t>flunisolide</a:t>
            </a:r>
            <a:r>
              <a:rPr lang="it-IT" altLang="it-IT" sz="1200" dirty="0" smtClean="0"/>
              <a:t>, </a:t>
            </a:r>
            <a:r>
              <a:rPr lang="it-IT" altLang="it-IT" sz="1200" dirty="0" err="1" smtClean="0"/>
              <a:t>budesonide</a:t>
            </a:r>
            <a:r>
              <a:rPr lang="it-IT" altLang="it-IT" sz="1200" dirty="0" smtClean="0"/>
              <a:t>, </a:t>
            </a:r>
            <a:r>
              <a:rPr lang="it-IT" altLang="it-IT" sz="1200" dirty="0" err="1" smtClean="0"/>
              <a:t>fluticasone</a:t>
            </a:r>
            <a:r>
              <a:rPr lang="it-IT" altLang="it-IT" sz="1200" dirty="0" smtClean="0"/>
              <a:t> </a:t>
            </a:r>
            <a:r>
              <a:rPr lang="it-IT" altLang="it-IT" sz="1200" dirty="0" err="1" smtClean="0"/>
              <a:t>propionato</a:t>
            </a:r>
            <a:r>
              <a:rPr lang="it-IT" altLang="it-IT" sz="1200" dirty="0" smtClean="0"/>
              <a:t>, </a:t>
            </a:r>
            <a:r>
              <a:rPr lang="it-IT" altLang="it-IT" sz="1200" dirty="0" err="1" smtClean="0"/>
              <a:t>mometasone</a:t>
            </a:r>
            <a:r>
              <a:rPr lang="it-IT" altLang="it-IT" sz="1200" dirty="0" smtClean="0"/>
              <a:t>..</a:t>
            </a:r>
            <a:r>
              <a:rPr lang="it-IT" altLang="it-IT" sz="1200" dirty="0" err="1" smtClean="0"/>
              <a:t>perchè</a:t>
            </a:r>
            <a:r>
              <a:rPr lang="it-IT" altLang="it-IT" sz="1200" dirty="0" smtClean="0"/>
              <a:t> sono </a:t>
            </a:r>
            <a:r>
              <a:rPr lang="it-IT" altLang="it-IT" sz="1200" dirty="0" err="1" smtClean="0"/>
              <a:t>propionato</a:t>
            </a:r>
            <a:r>
              <a:rPr lang="it-IT" altLang="it-IT" sz="1200" dirty="0" smtClean="0"/>
              <a:t>???) o </a:t>
            </a:r>
            <a:r>
              <a:rPr lang="it-IT" altLang="it-IT" sz="1200" u="sng" dirty="0" smtClean="0"/>
              <a:t>sistemica </a:t>
            </a:r>
            <a:r>
              <a:rPr lang="it-IT" altLang="it-IT" sz="1200" dirty="0" smtClean="0"/>
              <a:t>(prednisone, </a:t>
            </a:r>
            <a:r>
              <a:rPr lang="it-IT" altLang="it-IT" sz="1200" dirty="0" err="1" smtClean="0"/>
              <a:t>metilprednisolone</a:t>
            </a:r>
            <a:r>
              <a:rPr lang="it-IT" altLang="it-IT" sz="1200" dirty="0" smtClean="0"/>
              <a:t>);</a:t>
            </a:r>
          </a:p>
          <a:p>
            <a:pPr algn="just" eaLnBrk="1" hangingPunct="1">
              <a:lnSpc>
                <a:spcPts val="2400"/>
              </a:lnSpc>
            </a:pPr>
            <a:r>
              <a:rPr lang="it-IT" altLang="it-IT" sz="1200" b="1" dirty="0" smtClean="0"/>
              <a:t>       </a:t>
            </a:r>
            <a:r>
              <a:rPr lang="it-IT" altLang="it-IT" sz="1200" b="1" u="sng" dirty="0" smtClean="0"/>
              <a:t>Antiallergici attivi sui mastociti</a:t>
            </a:r>
            <a:r>
              <a:rPr lang="it-IT" altLang="it-IT" sz="1200" dirty="0" smtClean="0"/>
              <a:t> (</a:t>
            </a:r>
            <a:r>
              <a:rPr lang="it-IT" altLang="it-IT" sz="1200" dirty="0" err="1" smtClean="0"/>
              <a:t>disodio</a:t>
            </a:r>
            <a:r>
              <a:rPr lang="it-IT" altLang="it-IT" sz="1200" dirty="0" smtClean="0"/>
              <a:t> </a:t>
            </a:r>
            <a:r>
              <a:rPr lang="it-IT" altLang="it-IT" sz="1200" dirty="0" err="1" smtClean="0"/>
              <a:t>cromoglicato</a:t>
            </a:r>
            <a:r>
              <a:rPr lang="it-IT" altLang="it-IT" sz="1200" dirty="0" smtClean="0"/>
              <a:t>, </a:t>
            </a:r>
            <a:r>
              <a:rPr lang="it-IT" altLang="it-IT" sz="1200" dirty="0" err="1" smtClean="0"/>
              <a:t>nedocromil</a:t>
            </a:r>
            <a:r>
              <a:rPr lang="it-IT" altLang="it-IT" sz="1200" dirty="0" smtClean="0"/>
              <a:t> sodico).</a:t>
            </a:r>
          </a:p>
          <a:p>
            <a:pPr algn="just" eaLnBrk="1" hangingPunct="1">
              <a:lnSpc>
                <a:spcPts val="2400"/>
              </a:lnSpc>
            </a:pPr>
            <a:r>
              <a:rPr lang="it-IT" altLang="it-IT" sz="1200" b="1" dirty="0" smtClean="0"/>
              <a:t>3)    BRONCODILATATORI (PROFILASSI): </a:t>
            </a:r>
          </a:p>
          <a:p>
            <a:pPr algn="just" eaLnBrk="1" hangingPunct="1">
              <a:lnSpc>
                <a:spcPts val="2400"/>
              </a:lnSpc>
            </a:pPr>
            <a:r>
              <a:rPr lang="it-IT" altLang="it-IT" sz="1200" b="1" dirty="0" smtClean="0"/>
              <a:t>       </a:t>
            </a:r>
            <a:r>
              <a:rPr lang="it-IT" altLang="it-IT" sz="1200" b="1" u="sng" dirty="0" smtClean="0"/>
              <a:t>Anticolinergici</a:t>
            </a:r>
            <a:r>
              <a:rPr lang="it-IT" altLang="it-IT" sz="1200" dirty="0" smtClean="0"/>
              <a:t> (</a:t>
            </a:r>
            <a:r>
              <a:rPr lang="it-IT" altLang="it-IT" sz="1200" dirty="0" err="1" smtClean="0"/>
              <a:t>ipratropio</a:t>
            </a:r>
            <a:r>
              <a:rPr lang="it-IT" altLang="it-IT" sz="1200" dirty="0" smtClean="0"/>
              <a:t> bromuro); </a:t>
            </a:r>
          </a:p>
          <a:p>
            <a:pPr algn="just" eaLnBrk="1" hangingPunct="1">
              <a:lnSpc>
                <a:spcPts val="2400"/>
              </a:lnSpc>
            </a:pPr>
            <a:r>
              <a:rPr lang="it-IT" altLang="it-IT" sz="1200" b="1" dirty="0" smtClean="0"/>
              <a:t>       </a:t>
            </a:r>
            <a:r>
              <a:rPr lang="it-IT" altLang="it-IT" sz="1200" b="1" u="sng" dirty="0" err="1" smtClean="0"/>
              <a:t>Antileucotrienici</a:t>
            </a:r>
            <a:r>
              <a:rPr lang="it-IT" altLang="it-IT" sz="1200" dirty="0" smtClean="0"/>
              <a:t> (</a:t>
            </a:r>
            <a:r>
              <a:rPr lang="it-IT" altLang="it-IT" sz="1200" dirty="0" err="1" smtClean="0"/>
              <a:t>zafirlukast</a:t>
            </a:r>
            <a:r>
              <a:rPr lang="it-IT" altLang="it-IT" sz="1200" dirty="0" smtClean="0"/>
              <a:t>, </a:t>
            </a:r>
            <a:r>
              <a:rPr lang="it-IT" altLang="it-IT" sz="1200" dirty="0" err="1" smtClean="0"/>
              <a:t>montelukast</a:t>
            </a:r>
            <a:r>
              <a:rPr lang="it-IT" altLang="it-IT" sz="1200" dirty="0" smtClean="0"/>
              <a:t>, </a:t>
            </a:r>
            <a:r>
              <a:rPr lang="it-IT" altLang="it-IT" sz="1200" dirty="0" err="1" smtClean="0"/>
              <a:t>pranlukast</a:t>
            </a:r>
            <a:r>
              <a:rPr lang="it-IT" altLang="it-IT" sz="1200" dirty="0" smtClean="0"/>
              <a:t>)….SONO ANTIINFIAMMATORI?</a:t>
            </a:r>
          </a:p>
          <a:p>
            <a:pPr algn="just" eaLnBrk="1" hangingPunct="1">
              <a:lnSpc>
                <a:spcPts val="2400"/>
              </a:lnSpc>
            </a:pPr>
            <a:endParaRPr lang="it-IT" altLang="it-IT" sz="1200" dirty="0" smtClean="0"/>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14</a:t>
            </a:fld>
            <a:endParaRPr lang="it-IT"/>
          </a:p>
        </p:txBody>
      </p:sp>
    </p:spTree>
    <p:extLst>
      <p:ext uri="{BB962C8B-B14F-4D97-AF65-F5344CB8AC3E}">
        <p14:creationId xmlns:p14="http://schemas.microsoft.com/office/powerpoint/2010/main" val="2381267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hlinkClick r:id="rId3" tooltip="Recettore (biochimica)"/>
              </a:rPr>
              <a:t>recettori</a:t>
            </a:r>
            <a:r>
              <a:rPr lang="it-IT" dirty="0" smtClean="0"/>
              <a:t> beta 2 </a:t>
            </a:r>
            <a:r>
              <a:rPr lang="it-IT" dirty="0" smtClean="0">
                <a:hlinkClick r:id="rId4" tooltip="Recettore adrenergico"/>
              </a:rPr>
              <a:t>adrenergici</a:t>
            </a:r>
            <a:r>
              <a:rPr lang="it-IT" dirty="0" smtClean="0"/>
              <a:t> della muscolatura liscia dei </a:t>
            </a:r>
            <a:r>
              <a:rPr lang="it-IT" dirty="0" smtClean="0">
                <a:hlinkClick r:id="rId5" tooltip="Bronco"/>
              </a:rPr>
              <a:t>bronchi</a:t>
            </a:r>
            <a:r>
              <a:rPr lang="it-IT" dirty="0" smtClean="0"/>
              <a:t>, determinandone il rilassamento con conseguente </a:t>
            </a:r>
            <a:r>
              <a:rPr lang="it-IT" dirty="0" smtClean="0">
                <a:hlinkClick r:id="rId6" tooltip="Broncodilatazione"/>
              </a:rPr>
              <a:t>broncodilatazione</a:t>
            </a:r>
            <a:r>
              <a:rPr lang="it-IT" dirty="0" smtClean="0"/>
              <a:t>.</a:t>
            </a:r>
          </a:p>
          <a:p>
            <a:r>
              <a:rPr lang="it-IT" dirty="0" smtClean="0"/>
              <a:t>I beta 1 invece sono prevalentemente presenti nel cuore.</a:t>
            </a:r>
            <a:r>
              <a:rPr lang="it-IT" baseline="0" dirty="0" smtClean="0"/>
              <a:t> Per cui importante la selettività, i beta 2 </a:t>
            </a:r>
            <a:r>
              <a:rPr lang="it-IT" baseline="0" dirty="0" err="1" smtClean="0"/>
              <a:t>agopnisti</a:t>
            </a:r>
            <a:r>
              <a:rPr lang="it-IT" baseline="0" dirty="0" smtClean="0"/>
              <a:t> non selettivi dovrebbero essere usati in maniera molto limitata in quei pazienti asmatici cardiopatici.</a:t>
            </a:r>
          </a:p>
          <a:p>
            <a:r>
              <a:rPr lang="it-IT" baseline="0" dirty="0" smtClean="0"/>
              <a:t>È accoppiato ad una </a:t>
            </a:r>
            <a:r>
              <a:rPr lang="it-IT" baseline="0" dirty="0" err="1" smtClean="0"/>
              <a:t>Gs</a:t>
            </a:r>
            <a:r>
              <a:rPr lang="it-IT" baseline="0" dirty="0" smtClean="0"/>
              <a:t> per cui porta all’accumulo di </a:t>
            </a:r>
            <a:r>
              <a:rPr lang="it-IT" baseline="0" dirty="0" err="1" smtClean="0"/>
              <a:t>cAMP</a:t>
            </a:r>
            <a:r>
              <a:rPr lang="it-IT" baseline="0" dirty="0" smtClean="0"/>
              <a:t> che arriva la PKA che fosforila i suoi substrati cellulari. LA PDE poi idrolizza il </a:t>
            </a:r>
            <a:r>
              <a:rPr lang="it-IT" baseline="0" dirty="0" err="1" smtClean="0"/>
              <a:t>cAMP</a:t>
            </a:r>
            <a:r>
              <a:rPr lang="it-IT" baseline="0" dirty="0" smtClean="0"/>
              <a:t> a AMP terminandone l’azione.</a:t>
            </a:r>
          </a:p>
          <a:p>
            <a:r>
              <a:rPr lang="it-IT" baseline="0" dirty="0" err="1" smtClean="0"/>
              <a:t>Farmacoforo</a:t>
            </a:r>
            <a:r>
              <a:rPr lang="it-IT" baseline="0" dirty="0" smtClean="0"/>
              <a:t> </a:t>
            </a:r>
            <a:r>
              <a:rPr lang="it-IT" baseline="0" dirty="0" err="1" smtClean="0"/>
              <a:t>betafeniletilammina</a:t>
            </a:r>
            <a:r>
              <a:rPr lang="it-IT" baseline="0" dirty="0" smtClean="0"/>
              <a:t> sostituita (i sostituenti determineranno l’effetto diretto, indiretto, misto e la </a:t>
            </a:r>
            <a:r>
              <a:rPr lang="it-IT" baseline="0" dirty="0" err="1" smtClean="0"/>
              <a:t>sepcificità</a:t>
            </a:r>
            <a:r>
              <a:rPr lang="it-IT" baseline="0" dirty="0" smtClean="0"/>
              <a:t> verso i vari </a:t>
            </a:r>
            <a:r>
              <a:rPr lang="it-IT" baseline="0" dirty="0" err="1" smtClean="0"/>
              <a:t>sottotitpi</a:t>
            </a:r>
            <a:r>
              <a:rPr lang="it-IT" baseline="0" dirty="0" smtClean="0"/>
              <a:t>). Agonisti si legano come fossero NA e A per cui causano risposto simpatica. </a:t>
            </a:r>
            <a:r>
              <a:rPr lang="it-IT" baseline="0" dirty="0" err="1" smtClean="0"/>
              <a:t>Indiretti:inibire</a:t>
            </a:r>
            <a:r>
              <a:rPr lang="it-IT" baseline="0" dirty="0" smtClean="0"/>
              <a:t> riassorbimento, inibire la </a:t>
            </a:r>
            <a:r>
              <a:rPr lang="it-IT" baseline="0" dirty="0" err="1" smtClean="0"/>
              <a:t>degadazione</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15</a:t>
            </a:fld>
            <a:endParaRPr lang="it-IT"/>
          </a:p>
        </p:txBody>
      </p:sp>
    </p:spTree>
    <p:extLst>
      <p:ext uri="{BB962C8B-B14F-4D97-AF65-F5344CB8AC3E}">
        <p14:creationId xmlns:p14="http://schemas.microsoft.com/office/powerpoint/2010/main" val="3146923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Aumento dimensione</a:t>
            </a:r>
            <a:r>
              <a:rPr lang="it-IT" baseline="0" dirty="0" smtClean="0"/>
              <a:t> sostituente ci si sposta da alfa verso beta. </a:t>
            </a:r>
            <a:r>
              <a:rPr lang="it-IT" baseline="0" dirty="0" err="1" smtClean="0"/>
              <a:t>Terbutile</a:t>
            </a:r>
            <a:r>
              <a:rPr lang="it-IT" baseline="0" dirty="0" smtClean="0"/>
              <a:t> o </a:t>
            </a:r>
            <a:r>
              <a:rPr lang="it-IT" baseline="0" dirty="0" err="1" smtClean="0"/>
              <a:t>arilalchile</a:t>
            </a:r>
            <a:r>
              <a:rPr lang="it-IT" baseline="0" dirty="0" smtClean="0"/>
              <a:t> attività nulla su alfa e </a:t>
            </a:r>
            <a:r>
              <a:rPr lang="it-IT" baseline="0" dirty="0" err="1" smtClean="0"/>
              <a:t>soelettività</a:t>
            </a:r>
            <a:r>
              <a:rPr lang="it-IT" baseline="0" dirty="0" smtClean="0"/>
              <a:t> su beta 2 invece che su beta 1.</a:t>
            </a:r>
          </a:p>
          <a:p>
            <a:r>
              <a:rPr lang="it-IT" baseline="0" dirty="0" smtClean="0"/>
              <a:t>Parte aromatica: resorcinolo, alcol salicilico o N-</a:t>
            </a:r>
            <a:r>
              <a:rPr lang="it-IT" baseline="0" dirty="0" err="1" smtClean="0"/>
              <a:t>fromammidico</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16</a:t>
            </a:fld>
            <a:endParaRPr lang="it-IT"/>
          </a:p>
        </p:txBody>
      </p:sp>
    </p:spTree>
    <p:extLst>
      <p:ext uri="{BB962C8B-B14F-4D97-AF65-F5344CB8AC3E}">
        <p14:creationId xmlns:p14="http://schemas.microsoft.com/office/powerpoint/2010/main" val="331150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Within minutes of contact with allergen, </a:t>
            </a:r>
            <a:r>
              <a:rPr lang="en-US" dirty="0" err="1" smtClean="0"/>
              <a:t>IgE</a:t>
            </a:r>
            <a:r>
              <a:rPr lang="en-US" dirty="0" smtClean="0"/>
              <a:t>-sensitized mast</a:t>
            </a:r>
          </a:p>
          <a:p>
            <a:r>
              <a:rPr lang="en-US" dirty="0" smtClean="0"/>
              <a:t>cells </a:t>
            </a:r>
            <a:r>
              <a:rPr lang="en-US" dirty="0" err="1" smtClean="0"/>
              <a:t>degranulate</a:t>
            </a:r>
            <a:r>
              <a:rPr lang="en-US" dirty="0" smtClean="0"/>
              <a:t>, releasing both pre-formed and newly synthesized</a:t>
            </a:r>
          </a:p>
          <a:p>
            <a:r>
              <a:rPr lang="en-US" dirty="0" smtClean="0"/>
              <a:t>mediators, including histamine, </a:t>
            </a:r>
            <a:r>
              <a:rPr lang="en-US" dirty="0" err="1" smtClean="0"/>
              <a:t>leukotrienes</a:t>
            </a:r>
            <a:r>
              <a:rPr lang="en-US" dirty="0" smtClean="0"/>
              <a:t>, </a:t>
            </a:r>
            <a:r>
              <a:rPr lang="en-US" dirty="0" err="1" smtClean="0"/>
              <a:t>chemokines</a:t>
            </a:r>
            <a:r>
              <a:rPr lang="en-US" dirty="0" smtClean="0"/>
              <a:t> and cytokines.</a:t>
            </a:r>
          </a:p>
          <a:p>
            <a:r>
              <a:rPr lang="en-US" dirty="0" smtClean="0"/>
              <a:t>These factors promote airway hyper-reactivity and damage.</a:t>
            </a:r>
          </a:p>
          <a:p>
            <a:r>
              <a:rPr lang="en-US" dirty="0" err="1" smtClean="0"/>
              <a:t>Chemokines</a:t>
            </a:r>
            <a:r>
              <a:rPr lang="en-US" dirty="0" smtClean="0"/>
              <a:t> and cytokines that are released by mast cells (as well as by</a:t>
            </a:r>
          </a:p>
          <a:p>
            <a:r>
              <a:rPr lang="en-US" dirty="0" smtClean="0"/>
              <a:t>endothelial and T cells) recruit leukocytes, including </a:t>
            </a:r>
            <a:r>
              <a:rPr lang="en-US" dirty="0" err="1" smtClean="0"/>
              <a:t>eosinophils</a:t>
            </a:r>
            <a:r>
              <a:rPr lang="en-US" dirty="0" smtClean="0"/>
              <a:t>,</a:t>
            </a:r>
          </a:p>
          <a:p>
            <a:r>
              <a:rPr lang="en-US" dirty="0" smtClean="0"/>
              <a:t>invariant natural killer T (</a:t>
            </a:r>
            <a:r>
              <a:rPr lang="en-US" dirty="0" err="1" smtClean="0"/>
              <a:t>iNKT</a:t>
            </a:r>
            <a:r>
              <a:rPr lang="en-US" dirty="0" smtClean="0"/>
              <a:t>) cells and T cells. Several CD4+</a:t>
            </a:r>
          </a:p>
          <a:p>
            <a:r>
              <a:rPr lang="en-US" dirty="0" smtClean="0"/>
              <a:t> T-cell</a:t>
            </a:r>
          </a:p>
          <a:p>
            <a:r>
              <a:rPr lang="en-US" dirty="0" smtClean="0"/>
              <a:t>populations regulate the development of asthma. These include the</a:t>
            </a:r>
          </a:p>
          <a:p>
            <a:r>
              <a:rPr lang="en-US" dirty="0" smtClean="0"/>
              <a:t>following: effector T helper 2 (TH2) cells, which secrete interleukin-4</a:t>
            </a:r>
          </a:p>
          <a:p>
            <a:r>
              <a:rPr lang="en-US" dirty="0" smtClean="0"/>
              <a:t>(IL-4), IL-5, IL-9 and IL-13 and increase airway inflammation; CD4+</a:t>
            </a:r>
          </a:p>
          <a:p>
            <a:r>
              <a:rPr lang="en-US" dirty="0" smtClean="0"/>
              <a:t>CD25+</a:t>
            </a:r>
          </a:p>
          <a:p>
            <a:r>
              <a:rPr lang="en-US" dirty="0" smtClean="0"/>
              <a:t>regulatory T (</a:t>
            </a:r>
            <a:r>
              <a:rPr lang="en-US" dirty="0" err="1" smtClean="0"/>
              <a:t>TReg</a:t>
            </a:r>
            <a:r>
              <a:rPr lang="en-US" dirty="0" smtClean="0"/>
              <a:t>) cells, which inhibit airway inflammation; and CD4+</a:t>
            </a:r>
          </a:p>
          <a:p>
            <a:r>
              <a:rPr lang="en-US" dirty="0" err="1" smtClean="0"/>
              <a:t>iNKT</a:t>
            </a:r>
            <a:r>
              <a:rPr lang="en-US" dirty="0" smtClean="0"/>
              <a:t> cells, which have features similar to TH2 cells (IL-4 and IL-13 production)</a:t>
            </a:r>
          </a:p>
          <a:p>
            <a:r>
              <a:rPr lang="en-US" dirty="0" smtClean="0"/>
              <a:t>but differ by expressing an invariant T-cell receptor (TCR). Both</a:t>
            </a:r>
          </a:p>
          <a:p>
            <a:r>
              <a:rPr lang="en-US" dirty="0" smtClean="0"/>
              <a:t>TH2 cells and TH2-like </a:t>
            </a:r>
            <a:r>
              <a:rPr lang="en-US" dirty="0" err="1" smtClean="0"/>
              <a:t>iNKT</a:t>
            </a:r>
            <a:r>
              <a:rPr lang="en-US" dirty="0" smtClean="0"/>
              <a:t> cells might have effector-cell functions in</a:t>
            </a:r>
          </a:p>
          <a:p>
            <a:r>
              <a:rPr lang="en-US" dirty="0" smtClean="0"/>
              <a:t>asthma. In addition, other subsets of </a:t>
            </a:r>
            <a:r>
              <a:rPr lang="en-US" dirty="0" err="1" smtClean="0"/>
              <a:t>iNKT</a:t>
            </a:r>
            <a:r>
              <a:rPr lang="en-US" dirty="0" smtClean="0"/>
              <a:t> cells (for example, TH1-like</a:t>
            </a:r>
          </a:p>
          <a:p>
            <a:r>
              <a:rPr lang="en-US" dirty="0" err="1" smtClean="0"/>
              <a:t>iNKT</a:t>
            </a:r>
            <a:r>
              <a:rPr lang="en-US" dirty="0" smtClean="0"/>
              <a:t> cells, which produce TH1 but not TH2 cytokines) might protect</a:t>
            </a:r>
          </a:p>
          <a:p>
            <a:r>
              <a:rPr lang="en-US" dirty="0" smtClean="0"/>
              <a:t>against the development of asthma.</a:t>
            </a:r>
          </a:p>
          <a:p>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18</a:t>
            </a:fld>
            <a:endParaRPr lang="it-IT"/>
          </a:p>
        </p:txBody>
      </p:sp>
    </p:spTree>
    <p:extLst>
      <p:ext uri="{BB962C8B-B14F-4D97-AF65-F5344CB8AC3E}">
        <p14:creationId xmlns:p14="http://schemas.microsoft.com/office/powerpoint/2010/main" val="2064894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 Pathobiology of asthma. Asthma originates from complex interactions between genetic factors and</a:t>
            </a:r>
          </a:p>
          <a:p>
            <a:r>
              <a:rPr lang="en-US" dirty="0" smtClean="0"/>
              <a:t>environmental agents such as aeroallergens and respiratory viruses. In particular, within the airway lumen, allergens</a:t>
            </a:r>
          </a:p>
          <a:p>
            <a:r>
              <a:rPr lang="en-US" dirty="0" smtClean="0"/>
              <a:t>can be taken up by dendritic cells, which process antigenic molecules and present them to naive T helper (TH0) cells.</a:t>
            </a:r>
          </a:p>
          <a:p>
            <a:r>
              <a:rPr lang="en-US" dirty="0" smtClean="0"/>
              <a:t>The consequent activation of allergen-specific TH2 cells is responsible for the production of interleukin‑4 (IL‑4) and IL‑13,</a:t>
            </a:r>
          </a:p>
          <a:p>
            <a:r>
              <a:rPr lang="en-US" dirty="0" smtClean="0"/>
              <a:t>which promote B cell-operated synthesis of immunoglobulin E (</a:t>
            </a:r>
            <a:r>
              <a:rPr lang="en-US" dirty="0" err="1" smtClean="0"/>
              <a:t>IgE</a:t>
            </a:r>
            <a:r>
              <a:rPr lang="en-US" dirty="0" smtClean="0"/>
              <a:t>) antibodies. Moreover, TH2 cells release IL‑5, which</a:t>
            </a:r>
          </a:p>
          <a:p>
            <a:r>
              <a:rPr lang="en-US" dirty="0" smtClean="0"/>
              <a:t>induces eosinophil maturation and survival. These events are facilitated by a functional defect in IL‑10- and transforming</a:t>
            </a:r>
          </a:p>
          <a:p>
            <a:r>
              <a:rPr lang="en-US" dirty="0" smtClean="0"/>
              <a:t>growth factor-β (TGFβ)‑producing T regulatory (</a:t>
            </a:r>
            <a:r>
              <a:rPr lang="en-US" dirty="0" err="1" smtClean="0"/>
              <a:t>TReg</a:t>
            </a:r>
            <a:r>
              <a:rPr lang="en-US" dirty="0" smtClean="0"/>
              <a:t>) cells, which normally exert an immunosuppressive effect on TH2</a:t>
            </a:r>
          </a:p>
          <a:p>
            <a:r>
              <a:rPr lang="en-US" dirty="0" smtClean="0"/>
              <a:t>cell-mediated responses. In addition to TH2 cells, IL‑9‑releasing TH9 cells can become activated, thus leading to the growth</a:t>
            </a:r>
          </a:p>
          <a:p>
            <a:r>
              <a:rPr lang="en-US" dirty="0" smtClean="0"/>
              <a:t>and recruitment of mast cells, which — following </a:t>
            </a:r>
            <a:r>
              <a:rPr lang="en-US" dirty="0" err="1" smtClean="0"/>
              <a:t>IgE</a:t>
            </a:r>
            <a:r>
              <a:rPr lang="en-US" dirty="0" smtClean="0"/>
              <a:t>-dependent degranulation — release both preformed and newly</a:t>
            </a:r>
          </a:p>
          <a:p>
            <a:r>
              <a:rPr lang="en-US" dirty="0" smtClean="0"/>
              <a:t>synthesized mediators. Other important T lymphocytes contributing to asthma pathobiology are TH17 cells, which</a:t>
            </a:r>
          </a:p>
          <a:p>
            <a:r>
              <a:rPr lang="en-US" dirty="0" smtClean="0"/>
              <a:t>produce IL‑17A and IL‑17F, which in turn cause neutrophil recruitment and expansion. Furthermore, IL‑12‑dependent,</a:t>
            </a:r>
          </a:p>
          <a:p>
            <a:r>
              <a:rPr lang="en-US" dirty="0" smtClean="0"/>
              <a:t>interferon-γ (</a:t>
            </a:r>
            <a:r>
              <a:rPr lang="en-US" dirty="0" err="1" smtClean="0"/>
              <a:t>IFNγ</a:t>
            </a:r>
            <a:r>
              <a:rPr lang="en-US" dirty="0" smtClean="0"/>
              <a:t>)-releasing TH1 cells can become activated, especially as a result of airway infections sustained by</a:t>
            </a:r>
          </a:p>
          <a:p>
            <a:r>
              <a:rPr lang="en-US" dirty="0" smtClean="0"/>
              <a:t>respiratory viruses. Finally, many mediators, cytokines and growth factors produced by several different cells involved in</a:t>
            </a:r>
          </a:p>
          <a:p>
            <a:r>
              <a:rPr lang="en-US" dirty="0" smtClean="0"/>
              <a:t>chronic asthmatic inflammation may also affect the functions and proliferation rates of airway structural-type cells,</a:t>
            </a:r>
          </a:p>
          <a:p>
            <a:r>
              <a:rPr lang="en-US" dirty="0" smtClean="0"/>
              <a:t>including epithelial cells, fibroblasts, smooth muscle cells and endothelial vascular cells. CXCL1, chemokine CXC motif</a:t>
            </a:r>
          </a:p>
          <a:p>
            <a:r>
              <a:rPr lang="en-US" dirty="0" smtClean="0"/>
              <a:t>ligand 1; MMP, matrix met</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19</a:t>
            </a:fld>
            <a:endParaRPr lang="it-IT"/>
          </a:p>
        </p:txBody>
      </p:sp>
    </p:spTree>
    <p:extLst>
      <p:ext uri="{BB962C8B-B14F-4D97-AF65-F5344CB8AC3E}">
        <p14:creationId xmlns:p14="http://schemas.microsoft.com/office/powerpoint/2010/main" val="1878636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 tre leucotrieni </a:t>
            </a:r>
            <a:r>
              <a:rPr lang="it-IT" dirty="0" err="1" smtClean="0"/>
              <a:t>derivatnti</a:t>
            </a:r>
            <a:r>
              <a:rPr lang="it-IT" dirty="0" smtClean="0"/>
              <a:t> da LTA4 sono potenti </a:t>
            </a:r>
            <a:r>
              <a:rPr lang="it-IT" dirty="0" err="1" smtClean="0"/>
              <a:t>broncocotrittori</a:t>
            </a:r>
            <a:r>
              <a:rPr lang="it-IT" dirty="0" smtClean="0"/>
              <a:t>, più potente è LTD4. Il LTB4 non è broncocostrittore ma potente attivatore </a:t>
            </a:r>
            <a:r>
              <a:rPr lang="it-IT" dirty="0" err="1" smtClean="0"/>
              <a:t>chemotattico</a:t>
            </a:r>
            <a:r>
              <a:rPr lang="it-IT" dirty="0" smtClean="0"/>
              <a:t> neutrofilo.</a:t>
            </a:r>
          </a:p>
          <a:p>
            <a:r>
              <a:rPr lang="it-IT" dirty="0" smtClean="0"/>
              <a:t>Recettori </a:t>
            </a:r>
            <a:r>
              <a:rPr lang="it-IT" dirty="0" err="1" smtClean="0"/>
              <a:t>Cysteinilleucotrienici</a:t>
            </a:r>
            <a:r>
              <a:rPr lang="it-IT" dirty="0" smtClean="0"/>
              <a:t> sono recettori accoppiati a proteine</a:t>
            </a:r>
            <a:r>
              <a:rPr lang="it-IT" baseline="0" dirty="0" smtClean="0"/>
              <a:t> G. Si trovano entrambi nel polmone e nella milza: mentre in altri </a:t>
            </a:r>
            <a:r>
              <a:rPr lang="it-IT" baseline="0" dirty="0" err="1" smtClean="0"/>
              <a:t>distrtti</a:t>
            </a:r>
            <a:r>
              <a:rPr lang="it-IT" baseline="0" dirty="0" smtClean="0"/>
              <a:t> hanno distribuzione diversa (attività diversa in vivo).</a:t>
            </a:r>
          </a:p>
          <a:p>
            <a:r>
              <a:rPr lang="it-IT" baseline="0" dirty="0" smtClean="0"/>
              <a:t>2 strategia: inibirne la biosintesi o inibire i recettori.</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20</a:t>
            </a:fld>
            <a:endParaRPr lang="it-IT"/>
          </a:p>
        </p:txBody>
      </p:sp>
    </p:spTree>
    <p:extLst>
      <p:ext uri="{BB962C8B-B14F-4D97-AF65-F5344CB8AC3E}">
        <p14:creationId xmlns:p14="http://schemas.microsoft.com/office/powerpoint/2010/main" val="1174008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 tre leucotrieni </a:t>
            </a:r>
            <a:r>
              <a:rPr lang="it-IT" dirty="0" err="1" smtClean="0"/>
              <a:t>derivatnti</a:t>
            </a:r>
            <a:r>
              <a:rPr lang="it-IT" dirty="0" smtClean="0"/>
              <a:t> da LTA4 sono potenti </a:t>
            </a:r>
            <a:r>
              <a:rPr lang="it-IT" dirty="0" err="1" smtClean="0"/>
              <a:t>broncocotrittori</a:t>
            </a:r>
            <a:r>
              <a:rPr lang="it-IT" dirty="0" smtClean="0"/>
              <a:t>, più potente è LTD4. Il LTB4 non è broncocostrittore ma potente attivatore </a:t>
            </a:r>
            <a:r>
              <a:rPr lang="it-IT" dirty="0" err="1" smtClean="0"/>
              <a:t>chemotattico</a:t>
            </a:r>
            <a:r>
              <a:rPr lang="it-IT" dirty="0" smtClean="0"/>
              <a:t> neutrofilo.</a:t>
            </a:r>
          </a:p>
          <a:p>
            <a:r>
              <a:rPr lang="it-IT" dirty="0" smtClean="0"/>
              <a:t>Recettori </a:t>
            </a:r>
            <a:r>
              <a:rPr lang="it-IT" dirty="0" err="1" smtClean="0"/>
              <a:t>Cysteinilleucotrienici</a:t>
            </a:r>
            <a:r>
              <a:rPr lang="it-IT" dirty="0" smtClean="0"/>
              <a:t> sono recettori accoppiati a proteine</a:t>
            </a:r>
            <a:r>
              <a:rPr lang="it-IT" baseline="0" dirty="0" smtClean="0"/>
              <a:t> G. Si trovano entrambi nel polmone e nella milza: mentre in altri </a:t>
            </a:r>
            <a:r>
              <a:rPr lang="it-IT" baseline="0" dirty="0" err="1" smtClean="0"/>
              <a:t>distrtti</a:t>
            </a:r>
            <a:r>
              <a:rPr lang="it-IT" baseline="0" dirty="0" smtClean="0"/>
              <a:t> hanno distribuzione diversa (attività diversa in vivo).</a:t>
            </a:r>
          </a:p>
          <a:p>
            <a:r>
              <a:rPr lang="it-IT" baseline="0" dirty="0" smtClean="0"/>
              <a:t>2 strategia: inibirne la biosintesi o inibire i recettori.</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21</a:t>
            </a:fld>
            <a:endParaRPr lang="it-IT"/>
          </a:p>
        </p:txBody>
      </p:sp>
    </p:spTree>
    <p:extLst>
      <p:ext uri="{BB962C8B-B14F-4D97-AF65-F5344CB8AC3E}">
        <p14:creationId xmlns:p14="http://schemas.microsoft.com/office/powerpoint/2010/main" val="117400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Tutte e due le patologie hanno una forte base infiammatoria ed entrambe presentano broncocostrizione. Tuttavia, una caratterista fisiopatologica fondamentale che distingue l'asma dalla BPCO è la </a:t>
            </a:r>
            <a:r>
              <a:rPr lang="it-IT" b="1" dirty="0" smtClean="0"/>
              <a:t>reversibilità completa o quasi completa dell'ostruzione bronchiale</a:t>
            </a:r>
            <a:r>
              <a:rPr lang="it-IT" dirty="0" smtClean="0"/>
              <a:t> della prima dopo la somministrazione di </a:t>
            </a:r>
            <a:r>
              <a:rPr lang="it-IT" b="1" dirty="0" smtClean="0"/>
              <a:t>broncodilatatori per via inalatoria a rapida azione</a:t>
            </a:r>
            <a:r>
              <a:rPr lang="it-IT" dirty="0" smtClean="0"/>
              <a:t>. Infatti, di norma, nell'asma il broncospasmo e quindi la broncocostrizione regrediscono spontaneamente dopo pochi minuti dalla crisi o dopo la somministrazione di alcuni farmaci (</a:t>
            </a:r>
            <a:r>
              <a:rPr lang="it-IT" b="1" dirty="0" smtClean="0"/>
              <a:t>broncodilatatori</a:t>
            </a:r>
            <a:r>
              <a:rPr lang="it-IT" dirty="0" smtClean="0"/>
              <a:t>). Nella BPCO, invece, l'ostruzione bronchiale risulta essere </a:t>
            </a:r>
            <a:r>
              <a:rPr lang="it-IT" b="1" dirty="0" smtClean="0"/>
              <a:t>non completamente reversibile anche </a:t>
            </a:r>
            <a:r>
              <a:rPr lang="it-IT" dirty="0" smtClean="0"/>
              <a:t>dopo la somministrazione di un broncodilatatore a rapida azione, ciò perché in questa malattia avvengono alterazioni broncopolmonari persistenti, in parte irreversibili e durature dovute a un </a:t>
            </a:r>
            <a:r>
              <a:rPr lang="it-IT" b="1" dirty="0" smtClean="0"/>
              <a:t>rimodellamento delle vie aeree periferiche</a:t>
            </a:r>
            <a:r>
              <a:rPr lang="it-IT" dirty="0" smtClean="0"/>
              <a:t>.</a:t>
            </a:r>
          </a:p>
          <a:p>
            <a:r>
              <a:rPr lang="it-IT" dirty="0" smtClean="0"/>
              <a:t>Molte altre caratteristiche che possono essere usate per differenziare l'asma dalla BPCO attengono alla storia naturale della malattia e all'anamnesi (storia clinica personale e familiare). Nei pazienti con asma bronchiale allergico "tipico", infatti, la malattia esordisce in giovane età. Molto comune è la presenza, nei pazienti asmatici, di una </a:t>
            </a:r>
            <a:r>
              <a:rPr lang="it-IT" b="1" dirty="0" smtClean="0"/>
              <a:t>diatesi allergica</a:t>
            </a:r>
            <a:r>
              <a:rPr lang="it-IT" dirty="0" smtClean="0"/>
              <a:t> (ossia una predisposizione o facilità a produrre immunoglobuline E coinvolte nella risposta allergica contro disparati allergeni) e anche, cosa più importante, una </a:t>
            </a:r>
            <a:r>
              <a:rPr lang="it-IT" b="1" dirty="0" smtClean="0"/>
              <a:t>familiarità per l'asma</a:t>
            </a:r>
            <a:r>
              <a:rPr lang="it-IT" dirty="0" smtClean="0"/>
              <a:t>. La BPCO, invece, ha un esordio in età adulta ed è spesso presente nei </a:t>
            </a:r>
            <a:r>
              <a:rPr lang="it-IT" b="1" dirty="0" smtClean="0"/>
              <a:t>fumatori o in coloro che lo sono stati</a:t>
            </a:r>
            <a:r>
              <a:rPr lang="it-IT" dirty="0" smtClean="0"/>
              <a:t>: l'ostruzione, il rimodellamento delle vie aeree periferiche e l'</a:t>
            </a:r>
            <a:r>
              <a:rPr lang="it-IT" b="1" dirty="0" smtClean="0"/>
              <a:t>enfisema</a:t>
            </a:r>
            <a:r>
              <a:rPr lang="it-IT" dirty="0" smtClean="0"/>
              <a:t>, caratteristici della </a:t>
            </a:r>
            <a:r>
              <a:rPr lang="it-IT" dirty="0" err="1" smtClean="0"/>
              <a:t>BPCO,sono</a:t>
            </a:r>
            <a:r>
              <a:rPr lang="it-IT" dirty="0" smtClean="0"/>
              <a:t> dovuti a un'abnorme risposta infiammatoria delle vie aeree del parenchima polmonare e alla sistemica inalazione del </a:t>
            </a:r>
            <a:r>
              <a:rPr lang="it-IT" b="1" dirty="0" smtClean="0"/>
              <a:t>fumo di sigaretta</a:t>
            </a:r>
            <a:r>
              <a:rPr lang="it-IT" dirty="0" smtClean="0"/>
              <a:t> o di altri fattori irritanti, come polveri, gas, vapori e infezioni ricorrenti. Tale malattia se non adeguatamente trattata ha, sempre, un decorso peggiorativo, cosa che non accade di regola con l'asma, in particolare se seguita e trattata in maniera opportuna. Di solito nella BPCO le crisi respiratorie non insorgono in modo improvviso come in chi ha l'asma.</a:t>
            </a:r>
            <a:endParaRPr lang="it-IT" dirty="0" smtClean="0">
              <a:effectLst/>
            </a:endParaRPr>
          </a:p>
          <a:p>
            <a:endParaRPr lang="it-IT" dirty="0" smtClean="0">
              <a:effectLst/>
            </a:endParaRPr>
          </a:p>
          <a:p>
            <a:endParaRPr lang="it-IT" dirty="0" smtClean="0">
              <a:effectLst/>
            </a:endParaRPr>
          </a:p>
          <a:p>
            <a:r>
              <a:rPr lang="it-IT" dirty="0" smtClean="0">
                <a:effectLst/>
              </a:rPr>
              <a:t>La </a:t>
            </a:r>
            <a:r>
              <a:rPr lang="it-IT" dirty="0" err="1" smtClean="0">
                <a:effectLst/>
              </a:rPr>
              <a:t>broncopneumopatia</a:t>
            </a:r>
            <a:r>
              <a:rPr lang="it-IT" dirty="0" smtClean="0">
                <a:effectLst/>
              </a:rPr>
              <a:t> cronica ostruttiva (BPCO) è una malattia delle vie respiratorie (dei bronchi e dei polmoni), che può essere trattata ma dalla quale non si guarisce (è cronica) e che provoca una parziale ostruzione delle vie aeree, cioè una riduzione persistente del flusso aereo (ostruzione bronchiale).</a:t>
            </a:r>
          </a:p>
          <a:p>
            <a:r>
              <a:rPr lang="it-IT" dirty="0" smtClean="0">
                <a:effectLst/>
              </a:rPr>
              <a:t>E’ una condizione che rende difficile la respirazione ed è dovuta alla somma degli insulti che si verificano nei polmoni di un paziente nel corso degli anni, principalmente a causa del fumo di sigaretta. Tende ad essere progressiva, cioè a peggiorare nel tempo e chi ne è affetto può presentare un’importante risposta infiammatoria cronica delle vie aeree in risposta ad una malattia infettiva o all’esposizione a particelle, fumi e vapori irritanti (riacutizzazioni di BPCO).</a:t>
            </a:r>
          </a:p>
          <a:p>
            <a:r>
              <a:rPr lang="it-IT" dirty="0" smtClean="0">
                <a:effectLst/>
              </a:rPr>
              <a:t>Questa infiammazione cronica può portare a distruggere il tessuto polmonare e a causare quindi una condizione nota come enfisema.</a:t>
            </a:r>
            <a:br>
              <a:rPr lang="it-IT" dirty="0" smtClean="0">
                <a:effectLst/>
              </a:rPr>
            </a:br>
            <a:r>
              <a:rPr lang="it-IT" dirty="0" smtClean="0">
                <a:effectLst/>
              </a:rPr>
              <a:t>La causa più importante della </a:t>
            </a:r>
            <a:r>
              <a:rPr lang="it-IT" dirty="0" err="1" smtClean="0">
                <a:effectLst/>
              </a:rPr>
              <a:t>broncopneumopatia</a:t>
            </a:r>
            <a:r>
              <a:rPr lang="it-IT" dirty="0" smtClean="0">
                <a:effectLst/>
              </a:rPr>
              <a:t> cronica ostruttiva è il fumo di sigaretta.</a:t>
            </a:r>
          </a:p>
          <a:p>
            <a:r>
              <a:rPr lang="it-IT" dirty="0" smtClean="0">
                <a:effectLst/>
              </a:rPr>
              <a:t>La BPCO rappresenta la quarta causa di morte nel mondo ed è una patologia ampiamente prevenibile e trattabile (ma non guaribile).</a:t>
            </a:r>
            <a:br>
              <a:rPr lang="it-IT" dirty="0" smtClean="0">
                <a:effectLst/>
              </a:rPr>
            </a:br>
            <a:r>
              <a:rPr lang="it-IT" dirty="0" smtClean="0">
                <a:effectLst/>
              </a:rPr>
              <a:t>Le vie respiratorie hanno una forma simile ad un albero con tanti rami e ramificazioni, sempre più piccole, che terminano in una sorta di palloncini, detti "alveoli" polmonari. È dentro gli alveoli che il sangue si carica di ossigeno dall’aria inspirata e si libera dell’anidride carbonica che viene eliminata alla successiva espirazione. Quando tutto funziona normalmente, l’aria, dopo aver attraversato l’albero bronchiale, entra con rapidità e facilmente negli alveoli e ne esce altrettanto rapidamente.</a:t>
            </a:r>
            <a:br>
              <a:rPr lang="it-IT" dirty="0" smtClean="0">
                <a:effectLst/>
              </a:rPr>
            </a:br>
            <a:r>
              <a:rPr lang="it-IT" dirty="0" smtClean="0">
                <a:effectLst/>
              </a:rPr>
              <a:t>Quando si è affetti da BPCO, l’aria entra e soprattutto esce con difficoltà dalle vie aeree che risultano ristrette perché le pareti possono essere ispessite ed edematose (rigonfie), per la contrazione delle piccole cellule muscolari che le circondano o per l’accumulo di secrezioni mucose.</a:t>
            </a:r>
          </a:p>
          <a:p>
            <a:r>
              <a:rPr lang="it-IT" dirty="0" smtClean="0">
                <a:effectLst/>
              </a:rPr>
              <a:t>La </a:t>
            </a:r>
            <a:r>
              <a:rPr lang="it-IT" dirty="0" err="1" smtClean="0">
                <a:effectLst/>
              </a:rPr>
              <a:t>broncopneumopatia</a:t>
            </a:r>
            <a:r>
              <a:rPr lang="it-IT" dirty="0" smtClean="0">
                <a:effectLst/>
              </a:rPr>
              <a:t> cronica ostruttiva (BPCO) è una malattia che compare in età adulta; chi ne è affetto quasi sempre è un fumatore da molti anni.</a:t>
            </a:r>
            <a:br>
              <a:rPr lang="it-IT" dirty="0" smtClean="0">
                <a:effectLst/>
              </a:rPr>
            </a:br>
            <a:r>
              <a:rPr lang="it-IT" dirty="0" smtClean="0">
                <a:effectLst/>
              </a:rPr>
              <a:t>Anche l’esposizione a fumi e vapori (sia in casa, sia per motivi lavorativi) può compromettere la salute delle vie aeree:</a:t>
            </a:r>
          </a:p>
          <a:p>
            <a:r>
              <a:rPr lang="it-IT" dirty="0" smtClean="0">
                <a:effectLst/>
              </a:rPr>
              <a:t>fumo di sigaretta (attivo)</a:t>
            </a:r>
          </a:p>
          <a:p>
            <a:r>
              <a:rPr lang="it-IT" dirty="0" smtClean="0">
                <a:effectLst/>
              </a:rPr>
              <a:t>fumo passivo</a:t>
            </a:r>
          </a:p>
          <a:p>
            <a:r>
              <a:rPr lang="it-IT" dirty="0" smtClean="0">
                <a:effectLst/>
              </a:rPr>
              <a:t>esposizione a fumi e vapori irritanti, polveri, sostanze chimiche (in casa o sul luogo di lavoro)</a:t>
            </a:r>
          </a:p>
          <a:p>
            <a:r>
              <a:rPr lang="it-IT" dirty="0" smtClean="0">
                <a:effectLst/>
              </a:rPr>
              <a:t>inquinamento atmosferico da smog e polveri sottili, emissioni dei veicoli a motore</a:t>
            </a:r>
          </a:p>
          <a:p>
            <a:r>
              <a:rPr lang="it-IT" dirty="0" smtClean="0">
                <a:effectLst/>
              </a:rPr>
              <a:t>asma ed iperreattività bronchiale</a:t>
            </a:r>
          </a:p>
          <a:p>
            <a:r>
              <a:rPr lang="it-IT" dirty="0" smtClean="0">
                <a:effectLst/>
              </a:rPr>
              <a:t>infezioni delle vie respiratorie (bronchiti, polmoniti e pleuriti) rappresentano fattori predisponenti</a:t>
            </a:r>
          </a:p>
          <a:p>
            <a:r>
              <a:rPr lang="it-IT" dirty="0" smtClean="0">
                <a:effectLst/>
              </a:rPr>
              <a:t>cause genetiche (ad es. deficit di alfa-1 </a:t>
            </a:r>
            <a:r>
              <a:rPr lang="it-IT" dirty="0" err="1" smtClean="0">
                <a:effectLst/>
              </a:rPr>
              <a:t>antitripsina</a:t>
            </a:r>
            <a:r>
              <a:rPr lang="it-IT" dirty="0" smtClean="0">
                <a:effectLst/>
              </a:rPr>
              <a:t>, una proteina prodotta dal fegato che ha un effetto protettivo sulle fibre elastiche degli alveoli polmonari)</a:t>
            </a:r>
          </a:p>
          <a:p>
            <a:r>
              <a:rPr lang="it-IT" dirty="0" smtClean="0">
                <a:effectLst/>
              </a:rPr>
              <a:t>qualsiasi fattore che influenzi negativamente lo sviluppo dei polmoni durante la gravidanza o l’infanzia.</a:t>
            </a:r>
          </a:p>
          <a:p>
            <a:r>
              <a:rPr lang="it-IT" dirty="0" smtClean="0">
                <a:effectLst/>
              </a:rPr>
              <a:t>I sintomi tipici della </a:t>
            </a:r>
            <a:r>
              <a:rPr lang="it-IT" dirty="0" err="1" smtClean="0">
                <a:effectLst/>
              </a:rPr>
              <a:t>broncopneumopatia</a:t>
            </a:r>
            <a:r>
              <a:rPr lang="it-IT" dirty="0" smtClean="0">
                <a:effectLst/>
              </a:rPr>
              <a:t> cronica ostruttiva (BPCO) sono:</a:t>
            </a:r>
          </a:p>
          <a:p>
            <a:r>
              <a:rPr lang="it-IT" dirty="0" smtClean="0">
                <a:effectLst/>
              </a:rPr>
              <a:t>la tosse, che può essere cronica (cioè con produzione di catarro per 3 o più mesi l’anno, per 2 anni consecutivi) e più importante al mattino</a:t>
            </a:r>
          </a:p>
          <a:p>
            <a:r>
              <a:rPr lang="it-IT" dirty="0" smtClean="0">
                <a:effectLst/>
              </a:rPr>
              <a:t>il catarro può essere estremamente denso e difficile da eliminare con la tosse</a:t>
            </a:r>
          </a:p>
          <a:p>
            <a:r>
              <a:rPr lang="it-IT" dirty="0" smtClean="0">
                <a:effectLst/>
              </a:rPr>
              <a:t>la dispnea è il sintomo principale della BPCO e viene descritta come un aumentato sforzo a respirare o affanno respiratorio</a:t>
            </a:r>
          </a:p>
          <a:p>
            <a:r>
              <a:rPr lang="it-IT" dirty="0" smtClean="0">
                <a:effectLst/>
              </a:rPr>
              <a:t>respiro sibilante e costrizione toracica, soprattutto dopo sforzo</a:t>
            </a:r>
          </a:p>
          <a:p>
            <a:r>
              <a:rPr lang="it-IT" dirty="0" smtClean="0">
                <a:effectLst/>
              </a:rPr>
              <a:t>aumentata suscettibilità alle infezioni virali e batteriche delle vie aeree, che guariscono lentamente e diventano sempre più frequenti man mano che la malattia progredisce</a:t>
            </a:r>
          </a:p>
          <a:p>
            <a:r>
              <a:rPr lang="it-IT" dirty="0" smtClean="0">
                <a:effectLst/>
              </a:rPr>
              <a:t>astenia, calo ponderale (anche per riduzione dell’appetito) possono essere sintomi d’accompagnamento nelle forme più gravi</a:t>
            </a:r>
          </a:p>
          <a:p>
            <a:r>
              <a:rPr lang="it-IT" dirty="0" smtClean="0">
                <a:effectLst/>
              </a:rPr>
              <a:t>A seconda dell’intensità di questi sintomi si distinguono diversi stadi di questa malattia:</a:t>
            </a:r>
          </a:p>
          <a:p>
            <a:r>
              <a:rPr lang="it-IT" b="1" dirty="0" smtClean="0">
                <a:effectLst/>
              </a:rPr>
              <a:t>forma lieve</a:t>
            </a:r>
            <a:r>
              <a:rPr lang="it-IT" dirty="0" smtClean="0">
                <a:effectLst/>
              </a:rPr>
              <a:t> (stadio 1): è frequente la tosse, occasionalmente accompagnata da secrezioni. Può comparire dispnea (affanno), in occasione di sforzi importanti</a:t>
            </a:r>
          </a:p>
          <a:p>
            <a:r>
              <a:rPr lang="it-IT" b="1" dirty="0" smtClean="0">
                <a:effectLst/>
              </a:rPr>
              <a:t>forma moderata</a:t>
            </a:r>
            <a:r>
              <a:rPr lang="it-IT" dirty="0" smtClean="0">
                <a:effectLst/>
              </a:rPr>
              <a:t> (stadio 2): sono frequenti sia la tosse che le secrezioni bronchiali. E' frequente la dispnea (affanno), soprattutto camminando a passo veloce o facendo uno sforzo. Non si riescono a portare a termine lavori molto pesanti. Guarire da una bronchite o da una malattia da raffreddamento può richiedere molte settimane</a:t>
            </a:r>
          </a:p>
          <a:p>
            <a:r>
              <a:rPr lang="it-IT" b="1" dirty="0" smtClean="0">
                <a:effectLst/>
              </a:rPr>
              <a:t>forma grave</a:t>
            </a:r>
            <a:r>
              <a:rPr lang="it-IT" dirty="0" smtClean="0">
                <a:effectLst/>
              </a:rPr>
              <a:t> (stadio 3): diventano ancora più frequenti sia la tosse che le secrezioni bronchiali. L’affanno rende impossibile svolgere anche alcune attività della normale vita quotidiana come camminare, fare le scale</a:t>
            </a:r>
          </a:p>
          <a:p>
            <a:r>
              <a:rPr lang="it-IT" b="1" dirty="0" smtClean="0">
                <a:effectLst/>
              </a:rPr>
              <a:t>forma molto grave</a:t>
            </a:r>
            <a:r>
              <a:rPr lang="it-IT" dirty="0" smtClean="0">
                <a:effectLst/>
              </a:rPr>
              <a:t> (stadio 4): l’affanno è presente anche a riposo e rende impossibile svolgere anche le più semplici attività della normale vita </a:t>
            </a:r>
            <a:r>
              <a:rPr lang="it-IT" dirty="0" err="1" smtClean="0">
                <a:effectLst/>
              </a:rPr>
              <a:t>quotidianacome</a:t>
            </a:r>
            <a:r>
              <a:rPr lang="it-IT" dirty="0" smtClean="0">
                <a:effectLst/>
              </a:rPr>
              <a:t> alimentarsi, lavarsi e vestirsi. Le riacutizzazioni diventano più frequenti e più gravi e aumenta il  rischio di ricovero ospedaliero e di morte</a:t>
            </a:r>
          </a:p>
          <a:p>
            <a:r>
              <a:rPr lang="it-IT" b="1" dirty="0" smtClean="0">
                <a:effectLst/>
              </a:rPr>
              <a:t>riacutizzazione di BPCO</a:t>
            </a:r>
            <a:r>
              <a:rPr lang="it-IT" dirty="0" smtClean="0">
                <a:effectLst/>
              </a:rPr>
              <a:t>: è un evento improvviso, in genere provocato da una causa infettiva che provoca un rapido peggioramento dei sintomi respiratori. Può rappresentare un’emergenza medica.</a:t>
            </a:r>
          </a:p>
          <a:p>
            <a:r>
              <a:rPr lang="it-IT" dirty="0" smtClean="0">
                <a:effectLst/>
              </a:rPr>
              <a:t>Obiettivo della terapia della </a:t>
            </a:r>
            <a:r>
              <a:rPr lang="it-IT" dirty="0" err="1" smtClean="0">
                <a:effectLst/>
              </a:rPr>
              <a:t>broncopneumopatia</a:t>
            </a:r>
            <a:r>
              <a:rPr lang="it-IT" dirty="0" smtClean="0">
                <a:effectLst/>
              </a:rPr>
              <a:t> cronica ostruttiva (BPCO) è quello di alleviare i sintomi e di migliorare la tolleranza agli sforzi, per migliorare la qualità di vita. Altro obiettivo della terapia è quello di prevenire la progressione della malattia e le sue riacutizzazioni.</a:t>
            </a:r>
          </a:p>
          <a:p>
            <a:r>
              <a:rPr lang="it-IT" dirty="0" smtClean="0">
                <a:effectLst/>
              </a:rPr>
              <a:t>Fondamentale è smettere di fumare.</a:t>
            </a:r>
          </a:p>
          <a:p>
            <a:r>
              <a:rPr lang="it-IT" dirty="0" smtClean="0">
                <a:effectLst/>
              </a:rPr>
              <a:t>Per prevenire le riacutizzazioni è molto importante sottoporsi alle vaccinazioni anti-influenzale e anti-pneumococcica.</a:t>
            </a:r>
          </a:p>
          <a:p>
            <a:r>
              <a:rPr lang="it-IT" dirty="0" smtClean="0">
                <a:effectLst/>
              </a:rPr>
              <a:t>La maggior parte delle terapie per la BPCO "stabile" si somministrano per via inalatoria (attraverso inalatori a polvere secca, spray o </a:t>
            </a:r>
            <a:r>
              <a:rPr lang="it-IT" dirty="0" err="1" smtClean="0">
                <a:effectLst/>
              </a:rPr>
              <a:t>puff</a:t>
            </a:r>
            <a:r>
              <a:rPr lang="it-IT" dirty="0" smtClean="0">
                <a:effectLst/>
              </a:rPr>
              <a:t> predosati, aerosol):</a:t>
            </a:r>
          </a:p>
          <a:p>
            <a:r>
              <a:rPr lang="it-IT" dirty="0" smtClean="0">
                <a:effectLst/>
              </a:rPr>
              <a:t>Farmaci broncodilatatori (beta2-agonisti a rapida e a lunga durata d’azione) per via inalatoria: si prescrivono al bisogno o cronicamente per ridurre i sintomi</a:t>
            </a:r>
          </a:p>
          <a:p>
            <a:r>
              <a:rPr lang="it-IT" dirty="0" smtClean="0">
                <a:effectLst/>
              </a:rPr>
              <a:t>Farmaci anticolinergici (anche in associazione a beta2-agonisti) per via inalatoria</a:t>
            </a:r>
          </a:p>
          <a:p>
            <a:r>
              <a:rPr lang="it-IT" dirty="0" smtClean="0">
                <a:effectLst/>
              </a:rPr>
              <a:t>Corticosteroidi (anche in associazione a beta2-agonisti) per via inalatoria</a:t>
            </a:r>
          </a:p>
          <a:p>
            <a:r>
              <a:rPr lang="it-IT" dirty="0" smtClean="0">
                <a:effectLst/>
              </a:rPr>
              <a:t>Inibitori della fosfodiesterasi-4</a:t>
            </a:r>
          </a:p>
          <a:p>
            <a:r>
              <a:rPr lang="it-IT" dirty="0" smtClean="0">
                <a:effectLst/>
              </a:rPr>
              <a:t>I pazienti con </a:t>
            </a:r>
            <a:r>
              <a:rPr lang="it-IT" dirty="0" err="1" smtClean="0">
                <a:effectLst/>
              </a:rPr>
              <a:t>broncopneumopatia</a:t>
            </a:r>
            <a:r>
              <a:rPr lang="it-IT" dirty="0" smtClean="0">
                <a:effectLst/>
              </a:rPr>
              <a:t>, in tutti gli stadi di malattia, possono trarre beneficio da programmi di riabilitazione respiratoria con miglioramento della tolleranza allo sforzo, dei sintomi dispnea e astenia e del tono dell’umore:</a:t>
            </a:r>
          </a:p>
          <a:p>
            <a:r>
              <a:rPr lang="it-IT" dirty="0" smtClean="0">
                <a:effectLst/>
              </a:rPr>
              <a:t>ossigenoterapia (nei pazienti con insufficienza respiratoria cronica)</a:t>
            </a:r>
          </a:p>
          <a:p>
            <a:r>
              <a:rPr lang="it-IT" dirty="0" smtClean="0">
                <a:effectLst/>
              </a:rPr>
              <a:t>supporto </a:t>
            </a:r>
            <a:r>
              <a:rPr lang="it-IT" dirty="0" err="1" smtClean="0">
                <a:effectLst/>
              </a:rPr>
              <a:t>ventilatorio</a:t>
            </a:r>
            <a:r>
              <a:rPr lang="it-IT" dirty="0" smtClean="0">
                <a:effectLst/>
              </a:rPr>
              <a:t> (ventilazione meccanica non invasiva) nei pazienti con BPCO molto grave e soggetti con frequenti ricoveri in ospedale per riacutizzazioni</a:t>
            </a:r>
          </a:p>
          <a:p>
            <a:r>
              <a:rPr lang="it-IT" dirty="0" smtClean="0">
                <a:effectLst/>
              </a:rPr>
              <a:t>Oltre alle terapie inalatorie nelle riacutizzazioni di BPCO si ricorre in genere anche alla somministrazione di:</a:t>
            </a:r>
          </a:p>
          <a:p>
            <a:r>
              <a:rPr lang="it-IT" dirty="0" smtClean="0">
                <a:effectLst/>
              </a:rPr>
              <a:t>corticosteroidi per via sistemica (in compresse o per via endovenosa)</a:t>
            </a:r>
          </a:p>
          <a:p>
            <a:r>
              <a:rPr lang="it-IT" dirty="0" smtClean="0">
                <a:effectLst/>
              </a:rPr>
              <a:t>antibiotici</a:t>
            </a:r>
          </a:p>
          <a:p>
            <a:r>
              <a:rPr lang="it-IT" dirty="0" smtClean="0">
                <a:effectLst/>
              </a:rPr>
              <a:t>mucolitici</a:t>
            </a:r>
          </a:p>
          <a:p>
            <a:r>
              <a:rPr lang="it-IT" dirty="0" smtClean="0">
                <a:effectLst/>
              </a:rPr>
              <a:t>ossigenoterapia</a:t>
            </a:r>
          </a:p>
          <a:p>
            <a:r>
              <a:rPr lang="it-IT" dirty="0" smtClean="0">
                <a:effectLst/>
              </a:rPr>
              <a:t>E’ necessario l’utilizzo della ventilazione meccanica non invasiva (con maschera facciale) in presenza di un elevato e progressivo accumulo di anidride carbonica che rende acido il sangue (cioè quando il </a:t>
            </a:r>
            <a:r>
              <a:rPr lang="it-IT" dirty="0" err="1" smtClean="0">
                <a:effectLst/>
              </a:rPr>
              <a:t>pH</a:t>
            </a:r>
            <a:r>
              <a:rPr lang="it-IT" dirty="0" smtClean="0">
                <a:effectLst/>
              </a:rPr>
              <a:t> del sangue arterioso si abbassa sotto 7,30).</a:t>
            </a:r>
          </a:p>
          <a:p>
            <a:endParaRPr lang="it-IT" dirty="0" smtClean="0">
              <a:effectLst/>
            </a:endParaRPr>
          </a:p>
          <a:p>
            <a:endParaRPr lang="it-IT" dirty="0" smtClean="0">
              <a:effectLst/>
            </a:endParaRPr>
          </a:p>
        </p:txBody>
      </p:sp>
      <p:sp>
        <p:nvSpPr>
          <p:cNvPr id="4" name="Segnaposto numero diapositiva 3"/>
          <p:cNvSpPr>
            <a:spLocks noGrp="1"/>
          </p:cNvSpPr>
          <p:nvPr>
            <p:ph type="sldNum" sz="quarter" idx="10"/>
          </p:nvPr>
        </p:nvSpPr>
        <p:spPr/>
        <p:txBody>
          <a:bodyPr/>
          <a:lstStyle/>
          <a:p>
            <a:fld id="{35305F63-91A5-4A5E-9FC5-59F1A2A0565C}" type="slidenum">
              <a:rPr lang="it-IT" smtClean="0"/>
              <a:t>2</a:t>
            </a:fld>
            <a:endParaRPr lang="it-IT"/>
          </a:p>
        </p:txBody>
      </p:sp>
    </p:spTree>
    <p:extLst>
      <p:ext uri="{BB962C8B-B14F-4D97-AF65-F5344CB8AC3E}">
        <p14:creationId xmlns:p14="http://schemas.microsoft.com/office/powerpoint/2010/main" val="592436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Lipidi </a:t>
            </a:r>
            <a:r>
              <a:rPr lang="it-IT" dirty="0" err="1" smtClean="0"/>
              <a:t>trienici</a:t>
            </a:r>
            <a:r>
              <a:rPr lang="it-IT" dirty="0" smtClean="0"/>
              <a:t>:</a:t>
            </a:r>
            <a:r>
              <a:rPr lang="it-IT" baseline="0" dirty="0" smtClean="0"/>
              <a:t> ltc4, ltd4, lte4 abbondanti in eosinofili, mastcellule e macrofagi. Derivano dall’acido </a:t>
            </a:r>
            <a:r>
              <a:rPr lang="it-IT" baseline="0" dirty="0" err="1" smtClean="0"/>
              <a:t>arachidonico</a:t>
            </a:r>
            <a:r>
              <a:rPr lang="it-IT" baseline="0" dirty="0" smtClean="0"/>
              <a:t> attraverso un ramo comune che porta a </a:t>
            </a:r>
            <a:r>
              <a:rPr lang="it-IT" baseline="0" dirty="0" err="1" smtClean="0"/>
              <a:t>prostacicline</a:t>
            </a:r>
            <a:r>
              <a:rPr lang="it-IT" baseline="0" dirty="0" smtClean="0"/>
              <a:t> e </a:t>
            </a:r>
            <a:r>
              <a:rPr lang="it-IT" baseline="0" dirty="0" err="1" smtClean="0"/>
              <a:t>trombossani</a:t>
            </a:r>
            <a:endParaRPr lang="it-IT" baseline="0" dirty="0" smtClean="0"/>
          </a:p>
          <a:p>
            <a:r>
              <a:rPr lang="it-IT" baseline="0" dirty="0" smtClean="0"/>
              <a:t>Sono inibitori del recettore </a:t>
            </a:r>
            <a:r>
              <a:rPr lang="it-IT" baseline="0" dirty="0" err="1" smtClean="0"/>
              <a:t>cisteinil</a:t>
            </a:r>
            <a:r>
              <a:rPr lang="it-IT" baseline="0" dirty="0" smtClean="0"/>
              <a:t> </a:t>
            </a:r>
            <a:r>
              <a:rPr lang="it-IT" baseline="0" dirty="0" err="1" smtClean="0"/>
              <a:t>leucotrienico</a:t>
            </a:r>
            <a:endParaRPr lang="it-IT" baseline="0" dirty="0" smtClean="0"/>
          </a:p>
          <a:p>
            <a:r>
              <a:rPr lang="it-IT" baseline="0" dirty="0" err="1" smtClean="0"/>
              <a:t>mOntelukast</a:t>
            </a:r>
            <a:r>
              <a:rPr lang="it-IT" baseline="0" dirty="0" smtClean="0"/>
              <a:t>: selettivo per il </a:t>
            </a:r>
            <a:r>
              <a:rPr lang="it-IT" baseline="0" dirty="0" err="1" smtClean="0"/>
              <a:t>rcettore</a:t>
            </a:r>
            <a:r>
              <a:rPr lang="it-IT" baseline="0" dirty="0" smtClean="0"/>
              <a:t> 1 è orale</a:t>
            </a:r>
          </a:p>
          <a:p>
            <a:endParaRPr lang="it-IT" baseline="0" dirty="0" smtClean="0"/>
          </a:p>
          <a:p>
            <a:r>
              <a:rPr lang="it-IT" sz="1200" b="0" i="0" kern="1200" dirty="0" smtClean="0">
                <a:solidFill>
                  <a:schemeClr val="tx1"/>
                </a:solidFill>
                <a:effectLst/>
                <a:latin typeface="+mn-lt"/>
                <a:ea typeface="+mn-ea"/>
                <a:cs typeface="+mn-cs"/>
              </a:rPr>
              <a:t>In questi soggetti, spesso entro un’ora dall’ingestione di ASA o FANS, si possono manifestare crisi respiratorie asmatiche importanti, solitamente precedute da attacchi di rinite vasomotoria acuta con rinorrea intensa (gocciolamento nasale), congiuntivite (infiammazione delle congiuntive dell’occhio), edema (gonfiore) delle palpebre ed eritema (arrossamento) del collo e del viso accompagnati o meno da prurito. La patogenesi di tale particolare forma asmatica dipende da un’inibizione della via metabolica della </a:t>
            </a:r>
            <a:r>
              <a:rPr lang="it-IT" sz="1200" b="0" i="0" kern="1200" dirty="0" err="1" smtClean="0">
                <a:solidFill>
                  <a:schemeClr val="tx1"/>
                </a:solidFill>
                <a:effectLst/>
                <a:latin typeface="+mn-lt"/>
                <a:ea typeface="+mn-ea"/>
                <a:cs typeface="+mn-cs"/>
              </a:rPr>
              <a:t>cicloossigenasi</a:t>
            </a:r>
            <a:r>
              <a:rPr lang="it-IT" sz="1200" b="0" i="0" kern="1200" dirty="0" smtClean="0">
                <a:solidFill>
                  <a:schemeClr val="tx1"/>
                </a:solidFill>
                <a:effectLst/>
                <a:latin typeface="+mn-lt"/>
                <a:ea typeface="+mn-ea"/>
                <a:cs typeface="+mn-cs"/>
              </a:rPr>
              <a:t> operata dall’Aspirina e dai FANS, a tutto favore della via metabolica della </a:t>
            </a:r>
            <a:r>
              <a:rPr lang="it-IT" sz="1200" b="0" i="0" kern="1200" dirty="0" err="1" smtClean="0">
                <a:solidFill>
                  <a:schemeClr val="tx1"/>
                </a:solidFill>
                <a:effectLst/>
                <a:latin typeface="+mn-lt"/>
                <a:ea typeface="+mn-ea"/>
                <a:cs typeface="+mn-cs"/>
              </a:rPr>
              <a:t>lipoossigenasi</a:t>
            </a:r>
            <a:r>
              <a:rPr lang="it-IT" sz="1200" b="0" i="0" kern="1200" dirty="0" smtClean="0">
                <a:solidFill>
                  <a:schemeClr val="tx1"/>
                </a:solidFill>
                <a:effectLst/>
                <a:latin typeface="+mn-lt"/>
                <a:ea typeface="+mn-ea"/>
                <a:cs typeface="+mn-cs"/>
              </a:rPr>
              <a:t> con formazione di leucotrieni (LTC</a:t>
            </a:r>
            <a:r>
              <a:rPr lang="it-IT" sz="1200" b="0" i="0" kern="1200" baseline="-25000" dirty="0" smtClean="0">
                <a:solidFill>
                  <a:schemeClr val="tx1"/>
                </a:solidFill>
                <a:effectLst/>
                <a:latin typeface="+mn-lt"/>
                <a:ea typeface="+mn-ea"/>
                <a:cs typeface="+mn-cs"/>
              </a:rPr>
              <a:t>4</a:t>
            </a:r>
            <a:r>
              <a:rPr lang="it-IT" sz="1200" b="0" i="0" kern="1200" dirty="0" smtClean="0">
                <a:solidFill>
                  <a:schemeClr val="tx1"/>
                </a:solidFill>
                <a:effectLst/>
                <a:latin typeface="+mn-lt"/>
                <a:ea typeface="+mn-ea"/>
                <a:cs typeface="+mn-cs"/>
              </a:rPr>
              <a:t> – LTD</a:t>
            </a:r>
            <a:r>
              <a:rPr lang="it-IT" sz="1200" b="0" i="0" kern="1200" baseline="-25000" dirty="0" smtClean="0">
                <a:solidFill>
                  <a:schemeClr val="tx1"/>
                </a:solidFill>
                <a:effectLst/>
                <a:latin typeface="+mn-lt"/>
                <a:ea typeface="+mn-ea"/>
                <a:cs typeface="+mn-cs"/>
              </a:rPr>
              <a:t>4</a:t>
            </a:r>
            <a:r>
              <a:rPr lang="it-IT" sz="1200" b="0" i="0" kern="1200" dirty="0" smtClean="0">
                <a:solidFill>
                  <a:schemeClr val="tx1"/>
                </a:solidFill>
                <a:effectLst/>
                <a:latin typeface="+mn-lt"/>
                <a:ea typeface="+mn-ea"/>
                <a:cs typeface="+mn-cs"/>
              </a:rPr>
              <a:t> – LTE</a:t>
            </a:r>
            <a:r>
              <a:rPr lang="it-IT" sz="1200" b="0" i="0" kern="1200" baseline="-25000" dirty="0" smtClean="0">
                <a:solidFill>
                  <a:schemeClr val="tx1"/>
                </a:solidFill>
                <a:effectLst/>
                <a:latin typeface="+mn-lt"/>
                <a:ea typeface="+mn-ea"/>
                <a:cs typeface="+mn-cs"/>
              </a:rPr>
              <a:t>4</a:t>
            </a:r>
            <a:r>
              <a:rPr lang="it-IT" sz="1200" b="0" i="0" kern="1200" dirty="0" smtClean="0">
                <a:solidFill>
                  <a:schemeClr val="tx1"/>
                </a:solidFill>
                <a:effectLst/>
                <a:latin typeface="+mn-lt"/>
                <a:ea typeface="+mn-ea"/>
                <a:cs typeface="+mn-cs"/>
              </a:rPr>
              <a:t>), dotati di attività infiammatoria e asmogena.</a:t>
            </a:r>
          </a:p>
          <a:p>
            <a:r>
              <a:rPr lang="it-IT" sz="1200" b="0" i="0" kern="1200" dirty="0" smtClean="0">
                <a:solidFill>
                  <a:schemeClr val="tx1"/>
                </a:solidFill>
                <a:effectLst/>
                <a:latin typeface="+mn-lt"/>
                <a:ea typeface="+mn-ea"/>
                <a:cs typeface="+mn-cs"/>
              </a:rPr>
              <a:t>L'aspirina e gli altri antiinfiammatori non steroidei (FANS es. </a:t>
            </a:r>
            <a:r>
              <a:rPr lang="it-IT" sz="1200" b="0" i="0" kern="1200" dirty="0" err="1" smtClean="0">
                <a:solidFill>
                  <a:schemeClr val="tx1"/>
                </a:solidFill>
                <a:effectLst/>
                <a:latin typeface="+mn-lt"/>
                <a:ea typeface="+mn-ea"/>
                <a:cs typeface="+mn-cs"/>
              </a:rPr>
              <a:t>ibuprofene</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naproxene</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diclofenac</a:t>
            </a:r>
            <a:r>
              <a:rPr lang="it-IT" sz="1200" b="0" i="0" kern="1200" dirty="0" smtClean="0">
                <a:solidFill>
                  <a:schemeClr val="tx1"/>
                </a:solidFill>
                <a:effectLst/>
                <a:latin typeface="+mn-lt"/>
                <a:ea typeface="+mn-ea"/>
                <a:cs typeface="+mn-cs"/>
              </a:rPr>
              <a:t>) possono causare broncospasmo in alcuni individui predisposti. I pazienti asmatici rappresentano notoriamente una categoria a rischio per questo effetto indesiderato tanto che, mentre nella popolazione generale questa ipersensibilità nei confronti dell'aspirina e degli altri FANS è limitata allo 0,3% delle persone, negli asmatici l'incidenza sale al 20%, il che significa che un asmatico su 5 potrebbe manifestare broncospasmo. La letteratura riporta casi di decesso in seguito all'assunzione di FANS da parte di pazienti che soffrivano di asma. Va sottolineato inoltre che vanno evitate anche le preparazioni destinate ad essere applicate localmente, poiché l'applicazione sulla cute di una crema o di un gel a base di FANS può comportare l'assorbimento sistemico del principio attivo. E' questa la ragione per cui le ditte produttrici delle numerose preparazioni topiche in commercio ne controindicano l'impiego negli asmatici e nei pazienti con precedenti reazioni di ipersensibilità ad un FANS (sintomi di asma, rinite allergica o orticaria). </a:t>
            </a:r>
            <a:r>
              <a:rPr lang="it-IT" dirty="0" smtClean="0"/>
              <a:t/>
            </a:r>
            <a:br>
              <a:rPr lang="it-IT" dirty="0" smtClean="0"/>
            </a:br>
            <a:r>
              <a:rPr lang="it-IT" sz="1200" b="0" i="0" kern="1200" dirty="0" smtClean="0">
                <a:solidFill>
                  <a:schemeClr val="tx1"/>
                </a:solidFill>
                <a:effectLst/>
                <a:latin typeface="+mn-lt"/>
                <a:ea typeface="+mn-ea"/>
                <a:cs typeface="+mn-cs"/>
              </a:rPr>
              <a:t>Nei pazienti asmatici così come nei soggetti che abbiano manifestato crisi di broncospasmo ed altri fenomeni allergici dopo l'assunzione di un FANS il paracetamolo (es.</a:t>
            </a:r>
            <a:r>
              <a:rPr lang="it-IT" sz="1200" b="0" i="1" kern="1200" dirty="0" smtClean="0">
                <a:solidFill>
                  <a:schemeClr val="tx1"/>
                </a:solidFill>
                <a:effectLst/>
                <a:latin typeface="+mn-lt"/>
                <a:ea typeface="+mn-ea"/>
                <a:cs typeface="+mn-cs"/>
              </a:rPr>
              <a:t> </a:t>
            </a:r>
            <a:r>
              <a:rPr lang="it-IT" sz="1200" b="0" i="1" kern="1200" dirty="0" err="1" smtClean="0">
                <a:solidFill>
                  <a:schemeClr val="tx1"/>
                </a:solidFill>
                <a:effectLst/>
                <a:latin typeface="+mn-lt"/>
                <a:ea typeface="+mn-ea"/>
                <a:cs typeface="+mn-cs"/>
              </a:rPr>
              <a:t>Efferalgan</a:t>
            </a:r>
            <a:r>
              <a:rPr lang="it-IT" sz="1200" b="0" i="1" kern="1200" dirty="0" smtClean="0">
                <a:solidFill>
                  <a:schemeClr val="tx1"/>
                </a:solidFill>
                <a:effectLst/>
                <a:latin typeface="+mn-lt"/>
                <a:ea typeface="+mn-ea"/>
                <a:cs typeface="+mn-cs"/>
              </a:rPr>
              <a:t>, Tachipirina, </a:t>
            </a:r>
            <a:r>
              <a:rPr lang="it-IT" sz="1200" b="0" i="1" kern="1200" dirty="0" err="1" smtClean="0">
                <a:solidFill>
                  <a:schemeClr val="tx1"/>
                </a:solidFill>
                <a:effectLst/>
                <a:latin typeface="+mn-lt"/>
                <a:ea typeface="+mn-ea"/>
                <a:cs typeface="+mn-cs"/>
              </a:rPr>
              <a:t>Sanipirina</a:t>
            </a:r>
            <a:r>
              <a:rPr lang="it-IT" sz="1200" b="0" i="0" kern="1200" dirty="0" smtClean="0">
                <a:solidFill>
                  <a:schemeClr val="tx1"/>
                </a:solidFill>
                <a:effectLst/>
                <a:latin typeface="+mn-lt"/>
                <a:ea typeface="+mn-ea"/>
                <a:cs typeface="+mn-cs"/>
              </a:rPr>
              <a:t>) rappresenta l'analgesico-antipiretico più sicuro. </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22</a:t>
            </a:fld>
            <a:endParaRPr lang="it-IT"/>
          </a:p>
        </p:txBody>
      </p:sp>
    </p:spTree>
    <p:extLst>
      <p:ext uri="{BB962C8B-B14F-4D97-AF65-F5344CB8AC3E}">
        <p14:creationId xmlns:p14="http://schemas.microsoft.com/office/powerpoint/2010/main" val="863106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Srabilizzando</a:t>
            </a:r>
            <a:r>
              <a:rPr lang="it-IT" dirty="0" smtClean="0"/>
              <a:t> la </a:t>
            </a:r>
            <a:r>
              <a:rPr lang="it-IT" dirty="0" err="1" smtClean="0"/>
              <a:t>membraba</a:t>
            </a:r>
            <a:r>
              <a:rPr lang="it-IT" dirty="0" smtClean="0"/>
              <a:t> </a:t>
            </a:r>
            <a:r>
              <a:rPr lang="it-IT" dirty="0" err="1" smtClean="0"/>
              <a:t>impedisscono</a:t>
            </a:r>
            <a:r>
              <a:rPr lang="it-IT" baseline="0" dirty="0" smtClean="0"/>
              <a:t> il rilascio di istamina, leucotrieni e prostaglandine e altri </a:t>
            </a:r>
            <a:r>
              <a:rPr lang="it-IT" baseline="0" dirty="0" err="1" smtClean="0"/>
              <a:t>autacoidi</a:t>
            </a:r>
            <a:r>
              <a:rPr lang="it-IT" baseline="0" dirty="0" smtClean="0"/>
              <a:t> dell’infiammazione (è coinvolto l’inibizione del </a:t>
            </a:r>
            <a:r>
              <a:rPr lang="it-IT" baseline="0" dirty="0" err="1" smtClean="0"/>
              <a:t>rolascio</a:t>
            </a:r>
            <a:r>
              <a:rPr lang="it-IT" baseline="0" dirty="0" smtClean="0"/>
              <a:t> di calcio). </a:t>
            </a:r>
            <a:r>
              <a:rPr lang="it-IT" dirty="0" smtClean="0">
                <a:effectLst/>
              </a:rPr>
              <a:t>I </a:t>
            </a:r>
            <a:r>
              <a:rPr lang="it-IT" b="1" dirty="0" smtClean="0">
                <a:effectLst/>
              </a:rPr>
              <a:t>nocicettori</a:t>
            </a:r>
            <a:r>
              <a:rPr lang="it-IT" dirty="0" smtClean="0">
                <a:effectLst/>
              </a:rPr>
              <a:t> o </a:t>
            </a:r>
            <a:r>
              <a:rPr lang="it-IT" b="1" dirty="0" err="1" smtClean="0">
                <a:effectLst/>
              </a:rPr>
              <a:t>noxicettori</a:t>
            </a:r>
            <a:r>
              <a:rPr lang="it-IT" dirty="0" smtClean="0">
                <a:effectLst/>
              </a:rPr>
              <a:t> (dal latino </a:t>
            </a:r>
            <a:r>
              <a:rPr lang="it-IT" i="1" dirty="0" err="1" smtClean="0">
                <a:effectLst/>
              </a:rPr>
              <a:t>noxa</a:t>
            </a:r>
            <a:r>
              <a:rPr lang="it-IT" dirty="0" smtClean="0">
                <a:effectLst/>
              </a:rPr>
              <a:t> = danno) sono terminazioni di </a:t>
            </a:r>
            <a:r>
              <a:rPr lang="it-IT" dirty="0" smtClean="0">
                <a:effectLst/>
                <a:hlinkClick r:id="rId3" tooltip="Neurone"/>
              </a:rPr>
              <a:t>neuroni sensoriali</a:t>
            </a:r>
            <a:r>
              <a:rPr lang="it-IT" dirty="0" smtClean="0">
                <a:effectLst/>
              </a:rPr>
              <a:t>, </a:t>
            </a:r>
            <a:r>
              <a:rPr lang="it-IT" dirty="0" err="1" smtClean="0">
                <a:effectLst/>
                <a:hlinkClick r:id="rId4" tooltip="Guaina mielinica"/>
              </a:rPr>
              <a:t>amieliniche</a:t>
            </a:r>
            <a:r>
              <a:rPr lang="it-IT" dirty="0" smtClean="0">
                <a:effectLst/>
              </a:rPr>
              <a:t>, che segnalano un danno </a:t>
            </a:r>
            <a:r>
              <a:rPr lang="it-IT" dirty="0" smtClean="0">
                <a:effectLst/>
                <a:hlinkClick r:id="rId5" tooltip="Tissutale"/>
              </a:rPr>
              <a:t>tissutale</a:t>
            </a:r>
            <a:r>
              <a:rPr lang="it-IT" dirty="0" smtClean="0">
                <a:effectLst/>
              </a:rPr>
              <a:t> e permettono di segnalare al </a:t>
            </a:r>
            <a:r>
              <a:rPr lang="it-IT" dirty="0" smtClean="0">
                <a:effectLst/>
                <a:hlinkClick r:id="rId6" tooltip="Cervello"/>
              </a:rPr>
              <a:t>cervello</a:t>
            </a:r>
            <a:r>
              <a:rPr lang="it-IT" dirty="0" smtClean="0">
                <a:effectLst/>
              </a:rPr>
              <a:t> le sensazioni </a:t>
            </a:r>
            <a:r>
              <a:rPr lang="it-IT" dirty="0" smtClean="0">
                <a:effectLst/>
                <a:hlinkClick r:id="rId7" tooltip="Dolorose"/>
              </a:rPr>
              <a:t>dolorose</a:t>
            </a:r>
            <a:r>
              <a:rPr lang="it-IT" dirty="0" smtClean="0">
                <a:effectLst/>
              </a:rPr>
              <a:t> (</a:t>
            </a:r>
            <a:r>
              <a:rPr lang="it-IT" dirty="0" smtClean="0">
                <a:effectLst/>
                <a:hlinkClick r:id="rId8" tooltip="Nocicezione"/>
              </a:rPr>
              <a:t>nocicezione</a:t>
            </a:r>
            <a:r>
              <a:rPr lang="it-IT" dirty="0" smtClean="0">
                <a:effectLst/>
              </a:rPr>
              <a:t>).</a:t>
            </a:r>
            <a:endParaRPr lang="it-IT" dirty="0" smtClean="0"/>
          </a:p>
          <a:p>
            <a:r>
              <a:rPr lang="it-IT" dirty="0" err="1" smtClean="0"/>
              <a:t>Antimuscarinici</a:t>
            </a:r>
            <a:r>
              <a:rPr lang="it-IT" dirty="0" smtClean="0"/>
              <a:t>: M1-5</a:t>
            </a:r>
          </a:p>
          <a:p>
            <a:r>
              <a:rPr lang="it-IT" dirty="0" smtClean="0"/>
              <a:t>Dispari: accoppiati a </a:t>
            </a:r>
            <a:r>
              <a:rPr lang="it-IT" dirty="0" err="1" smtClean="0"/>
              <a:t>Gq</a:t>
            </a:r>
            <a:r>
              <a:rPr lang="it-IT" dirty="0" smtClean="0"/>
              <a:t> (attivano PLC, IP3 e DAG, calcio), pari a </a:t>
            </a:r>
            <a:r>
              <a:rPr lang="it-IT" dirty="0" err="1" smtClean="0"/>
              <a:t>Gi</a:t>
            </a:r>
            <a:r>
              <a:rPr lang="it-IT" dirty="0" smtClean="0"/>
              <a:t> (abbassano </a:t>
            </a:r>
            <a:r>
              <a:rPr lang="it-IT" dirty="0" err="1" smtClean="0"/>
              <a:t>cAMP</a:t>
            </a:r>
            <a:r>
              <a:rPr lang="it-IT" dirty="0" smtClean="0"/>
              <a:t>).</a:t>
            </a:r>
          </a:p>
          <a:p>
            <a:r>
              <a:rPr lang="it-IT" dirty="0" smtClean="0"/>
              <a:t>Sono gli M3 a livello bronchiale</a:t>
            </a:r>
            <a:r>
              <a:rPr lang="it-IT" baseline="0" dirty="0" smtClean="0"/>
              <a:t> che mediano broncocostrizione, contrastando la dilatazione mediata dai beta 2 per dare il corretto tono ai bronchioli.</a:t>
            </a:r>
          </a:p>
          <a:p>
            <a:r>
              <a:rPr lang="it-IT" baseline="0" dirty="0" smtClean="0"/>
              <a:t>I recettori muscarinici sono però presenti anche in altri organi dove mediano altri effetti (gli effetti collaterali dati da antagonismo sono quelli riportati dopo …): occhio (contrazione del muscolo ciliare e circolare dell’iride…visione offuscata); cuore (</a:t>
            </a:r>
            <a:r>
              <a:rPr lang="it-IT" baseline="0" dirty="0" err="1" smtClean="0"/>
              <a:t>decelarazione</a:t>
            </a:r>
            <a:r>
              <a:rPr lang="it-IT" baseline="0" dirty="0" smtClean="0"/>
              <a:t> del nodo SA e della contrattilità atriale…tachicardia), GI (contrazione della muscolatura liscia, aumento delle secrezioni  e rilassamento degli sfinteri….secchezza fauci)-</a:t>
            </a:r>
          </a:p>
          <a:p>
            <a:r>
              <a:rPr lang="it-IT" baseline="0" dirty="0" err="1" smtClean="0"/>
              <a:t>Ipratropio</a:t>
            </a:r>
            <a:r>
              <a:rPr lang="it-IT" baseline="0" dirty="0" smtClean="0"/>
              <a:t> è l’</a:t>
            </a:r>
            <a:r>
              <a:rPr lang="it-IT" baseline="0" dirty="0" err="1" smtClean="0"/>
              <a:t>Nisopropil</a:t>
            </a:r>
            <a:r>
              <a:rPr lang="it-IT" baseline="0" dirty="0" smtClean="0"/>
              <a:t> derivato dell’atropina…</a:t>
            </a:r>
            <a:r>
              <a:rPr lang="it-IT" baseline="0" dirty="0" err="1" smtClean="0"/>
              <a:t>èun</a:t>
            </a:r>
            <a:r>
              <a:rPr lang="it-IT" baseline="0" dirty="0" smtClean="0"/>
              <a:t> sale di ammonio quaternario per cui altamente idrofilo e scarsamente assorbito a livello polmonare dopo inalazione: effetto locale, sito-specifico…</a:t>
            </a:r>
            <a:r>
              <a:rPr lang="it-IT" baseline="0" dirty="0" err="1" smtClean="0"/>
              <a:t>inidcato</a:t>
            </a:r>
            <a:r>
              <a:rPr lang="it-IT" baseline="0" dirty="0" smtClean="0"/>
              <a:t> soprattutto per BPCO. L’effetto locale evita gli effetti sistemici, solo una piccola parte legata alle proteine passa in circolo (evitare spruzzare negli occhi).</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23</a:t>
            </a:fld>
            <a:endParaRPr lang="it-IT"/>
          </a:p>
        </p:txBody>
      </p:sp>
    </p:spTree>
    <p:extLst>
      <p:ext uri="{BB962C8B-B14F-4D97-AF65-F5344CB8AC3E}">
        <p14:creationId xmlns:p14="http://schemas.microsoft.com/office/powerpoint/2010/main" val="603199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Impediscono la </a:t>
            </a:r>
            <a:r>
              <a:rPr lang="it-IT" dirty="0" err="1" smtClean="0"/>
              <a:t>degranulazione</a:t>
            </a:r>
            <a:r>
              <a:rPr lang="it-IT" dirty="0" smtClean="0"/>
              <a:t> e il rilascio di mediatori </a:t>
            </a:r>
            <a:r>
              <a:rPr lang="it-IT" dirty="0" err="1" smtClean="0"/>
              <a:t>delgfi</a:t>
            </a:r>
            <a:r>
              <a:rPr lang="it-IT" dirty="0" smtClean="0"/>
              <a:t> effetti allergici</a:t>
            </a:r>
            <a:r>
              <a:rPr lang="it-IT" baseline="0" dirty="0" smtClean="0"/>
              <a:t> e asmatici in mastociti, macrofagi, eosinofili, neutrofili e in altre cellule infiammatorie. </a:t>
            </a:r>
          </a:p>
          <a:p>
            <a:r>
              <a:rPr lang="it-IT" baseline="0" dirty="0" err="1" smtClean="0"/>
              <a:t>Wntrambi</a:t>
            </a:r>
            <a:r>
              <a:rPr lang="it-IT" baseline="0" dirty="0" smtClean="0"/>
              <a:t> i </a:t>
            </a:r>
            <a:r>
              <a:rPr lang="it-IT" baseline="0" dirty="0" err="1" smtClean="0"/>
              <a:t>cromoni</a:t>
            </a:r>
            <a:r>
              <a:rPr lang="it-IT" baseline="0" dirty="0" smtClean="0"/>
              <a:t> sono necessari per l’attività  e devono </a:t>
            </a:r>
            <a:r>
              <a:rPr lang="it-IT" baseline="0" dirty="0" err="1" smtClean="0"/>
              <a:t>satre</a:t>
            </a:r>
            <a:r>
              <a:rPr lang="it-IT" baseline="0" dirty="0" smtClean="0"/>
              <a:t> in posizione </a:t>
            </a:r>
            <a:r>
              <a:rPr lang="it-IT" baseline="0" dirty="0" err="1" smtClean="0"/>
              <a:t>coplanare</a:t>
            </a:r>
            <a:r>
              <a:rPr lang="it-IT" baseline="0" dirty="0" smtClean="0"/>
              <a:t>. Anche la lunghezza  </a:t>
            </a:r>
            <a:r>
              <a:rPr lang="it-IT" baseline="0" dirty="0" err="1" smtClean="0"/>
              <a:t>eposizione</a:t>
            </a:r>
            <a:r>
              <a:rPr lang="it-IT" baseline="0" dirty="0" smtClean="0"/>
              <a:t> della catena centrale sono importanti. </a:t>
            </a:r>
          </a:p>
          <a:p>
            <a:r>
              <a:rPr lang="it-IT" baseline="0" dirty="0" smtClean="0"/>
              <a:t>Oltre alla </a:t>
            </a:r>
            <a:r>
              <a:rPr lang="it-IT" baseline="0" dirty="0" err="1" smtClean="0"/>
              <a:t>stabilixzzazione</a:t>
            </a:r>
            <a:r>
              <a:rPr lang="it-IT" baseline="0" dirty="0" smtClean="0"/>
              <a:t> della membrana potrebbe intervenire anche un blocco del flusso di calcio in entrata </a:t>
            </a:r>
            <a:r>
              <a:rPr lang="it-IT" baseline="0" dirty="0" err="1" smtClean="0"/>
              <a:t>responsanile</a:t>
            </a:r>
            <a:r>
              <a:rPr lang="it-IT" baseline="0" dirty="0" smtClean="0"/>
              <a:t> della </a:t>
            </a:r>
            <a:r>
              <a:rPr lang="it-IT" baseline="0" dirty="0" err="1" smtClean="0"/>
              <a:t>degranualzione</a:t>
            </a:r>
            <a:r>
              <a:rPr lang="it-IT" baseline="0" dirty="0" smtClean="0"/>
              <a:t>. </a:t>
            </a:r>
            <a:r>
              <a:rPr lang="it-IT" baseline="0" dirty="0" err="1" smtClean="0"/>
              <a:t>Inalaatore</a:t>
            </a:r>
            <a:r>
              <a:rPr lang="it-IT" baseline="0" dirty="0" smtClean="0"/>
              <a:t> spray. </a:t>
            </a:r>
            <a:r>
              <a:rPr lang="it-IT" baseline="0" dirty="0" err="1" smtClean="0"/>
              <a:t>Scarasamente</a:t>
            </a:r>
            <a:r>
              <a:rPr lang="it-IT" baseline="0" dirty="0" smtClean="0"/>
              <a:t> assorbito, </a:t>
            </a:r>
            <a:r>
              <a:rPr lang="it-IT" baseline="0" dirty="0" err="1" smtClean="0"/>
              <a:t>elimiinatoi</a:t>
            </a:r>
            <a:r>
              <a:rPr lang="it-IT" baseline="0" dirty="0" smtClean="0"/>
              <a:t> inalterato (</a:t>
            </a:r>
            <a:r>
              <a:rPr lang="it-IT" baseline="0" dirty="0" err="1" smtClean="0"/>
              <a:t>amnche</a:t>
            </a:r>
            <a:r>
              <a:rPr lang="it-IT" baseline="0" dirty="0" smtClean="0"/>
              <a:t> i n colliri per congiuntiviti o cheratiti, gocce e spray nasali per riniti allergiche)</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25</a:t>
            </a:fld>
            <a:endParaRPr lang="it-IT"/>
          </a:p>
        </p:txBody>
      </p:sp>
    </p:spTree>
    <p:extLst>
      <p:ext uri="{BB962C8B-B14F-4D97-AF65-F5344CB8AC3E}">
        <p14:creationId xmlns:p14="http://schemas.microsoft.com/office/powerpoint/2010/main" val="398400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26</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27</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28</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29</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30</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31</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32</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05F63-91A5-4A5E-9FC5-59F1A2A0565C}" type="slidenum">
              <a:rPr lang="it-IT" smtClean="0"/>
              <a:t>3</a:t>
            </a:fld>
            <a:endParaRPr lang="it-IT"/>
          </a:p>
        </p:txBody>
      </p:sp>
    </p:spTree>
    <p:extLst>
      <p:ext uri="{BB962C8B-B14F-4D97-AF65-F5344CB8AC3E}">
        <p14:creationId xmlns:p14="http://schemas.microsoft.com/office/powerpoint/2010/main" val="959845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33</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34</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35</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Umanizzato= si inseriscono catene aa umane </a:t>
            </a:r>
          </a:p>
          <a:p>
            <a:r>
              <a:rPr lang="it-IT" dirty="0" smtClean="0"/>
              <a:t>Forma complessi </a:t>
            </a:r>
            <a:r>
              <a:rPr lang="it-IT" dirty="0" err="1" smtClean="0"/>
              <a:t>esamerici</a:t>
            </a:r>
            <a:r>
              <a:rPr lang="it-IT" dirty="0" smtClean="0"/>
              <a:t> con le </a:t>
            </a:r>
            <a:r>
              <a:rPr lang="it-IT" dirty="0" err="1" smtClean="0"/>
              <a:t>IgE</a:t>
            </a:r>
            <a:r>
              <a:rPr lang="it-IT" dirty="0" smtClean="0"/>
              <a:t> 1:1, oppure </a:t>
            </a:r>
            <a:r>
              <a:rPr lang="it-IT" dirty="0" err="1" smtClean="0"/>
              <a:t>trimerici</a:t>
            </a:r>
            <a:r>
              <a:rPr lang="it-IT" dirty="0" smtClean="0"/>
              <a:t> 2:1</a:t>
            </a:r>
            <a:r>
              <a:rPr lang="it-IT" baseline="0" dirty="0" smtClean="0"/>
              <a:t> o 1:2</a:t>
            </a:r>
          </a:p>
          <a:p>
            <a:r>
              <a:rPr lang="it-IT" baseline="0" dirty="0" smtClean="0"/>
              <a:t>Polvere liofilizzata per iniezioni monouso: costo elevato, uso </a:t>
            </a:r>
            <a:r>
              <a:rPr lang="it-IT" baseline="0" dirty="0" err="1" smtClean="0"/>
              <a:t>opsedaliero</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36</a:t>
            </a:fld>
            <a:endParaRPr lang="it-IT"/>
          </a:p>
        </p:txBody>
      </p:sp>
    </p:spTree>
    <p:extLst>
      <p:ext uri="{BB962C8B-B14F-4D97-AF65-F5344CB8AC3E}">
        <p14:creationId xmlns:p14="http://schemas.microsoft.com/office/powerpoint/2010/main" val="2698982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u="none" strike="noStrike" kern="1200" baseline="0" dirty="0" smtClean="0">
                <a:solidFill>
                  <a:schemeClr val="tx1"/>
                </a:solidFill>
                <a:latin typeface="+mn-lt"/>
                <a:ea typeface="+mn-ea"/>
                <a:cs typeface="+mn-cs"/>
              </a:rPr>
              <a:t>La tosse rappresenta un meccanismo di difesa atto a</a:t>
            </a:r>
          </a:p>
          <a:p>
            <a:r>
              <a:rPr lang="it-IT" sz="1200" b="1" i="0" u="none" strike="noStrike" kern="1200" baseline="0" dirty="0" smtClean="0">
                <a:solidFill>
                  <a:schemeClr val="tx1"/>
                </a:solidFill>
                <a:latin typeface="+mn-lt"/>
                <a:ea typeface="+mn-ea"/>
                <a:cs typeface="+mn-cs"/>
              </a:rPr>
              <a:t>proteggere le vie aeree da sostanze nocive inalate ed a</a:t>
            </a:r>
          </a:p>
          <a:p>
            <a:r>
              <a:rPr lang="it-IT" sz="1200" b="1" i="0" u="none" strike="noStrike" kern="1200" baseline="0" dirty="0" smtClean="0">
                <a:solidFill>
                  <a:schemeClr val="tx1"/>
                </a:solidFill>
                <a:latin typeface="+mn-lt"/>
                <a:ea typeface="+mn-ea"/>
                <a:cs typeface="+mn-cs"/>
              </a:rPr>
              <a:t>evitare accumulo di muco.</a:t>
            </a:r>
            <a:endParaRPr lang="it-IT" dirty="0" smtClean="0">
              <a:effectLst/>
            </a:endParaRPr>
          </a:p>
          <a:p>
            <a:endParaRPr lang="it-IT" dirty="0" smtClean="0">
              <a:effectLst/>
            </a:endParaRPr>
          </a:p>
          <a:p>
            <a:r>
              <a:rPr lang="it-IT" sz="1200" b="1" i="0" u="none" strike="noStrike" kern="1200" baseline="0" dirty="0" smtClean="0">
                <a:solidFill>
                  <a:schemeClr val="tx1"/>
                </a:solidFill>
                <a:latin typeface="+mn-lt"/>
                <a:ea typeface="+mn-ea"/>
                <a:cs typeface="+mn-cs"/>
              </a:rPr>
              <a:t>2. Sono controindicati in caso di tosse produttiva Non è</a:t>
            </a:r>
          </a:p>
          <a:p>
            <a:r>
              <a:rPr lang="it-IT" sz="1200" b="1" i="0" u="none" strike="noStrike" kern="1200" baseline="0" dirty="0" smtClean="0">
                <a:solidFill>
                  <a:schemeClr val="tx1"/>
                </a:solidFill>
                <a:latin typeface="+mn-lt"/>
                <a:ea typeface="+mn-ea"/>
                <a:cs typeface="+mn-cs"/>
              </a:rPr>
              <a:t>razionale utilizzarli in caso di bronchite cronica, fibrosi</a:t>
            </a:r>
          </a:p>
          <a:p>
            <a:r>
              <a:rPr lang="it-IT" sz="1200" b="1" i="0" u="none" strike="noStrike" kern="1200" baseline="0" dirty="0" smtClean="0">
                <a:solidFill>
                  <a:schemeClr val="tx1"/>
                </a:solidFill>
                <a:latin typeface="+mn-lt"/>
                <a:ea typeface="+mn-ea"/>
                <a:cs typeface="+mn-cs"/>
              </a:rPr>
              <a:t>cistica per il rischio di determinare ritenzione di secreti</a:t>
            </a:r>
          </a:p>
          <a:p>
            <a:r>
              <a:rPr lang="it-IT" sz="1200" b="1" i="0" u="none" strike="noStrike" kern="1200" baseline="0" dirty="0" smtClean="0">
                <a:solidFill>
                  <a:schemeClr val="tx1"/>
                </a:solidFill>
                <a:latin typeface="+mn-lt"/>
                <a:ea typeface="+mn-ea"/>
                <a:cs typeface="+mn-cs"/>
              </a:rPr>
              <a:t>e rischio di polmonite</a:t>
            </a:r>
          </a:p>
          <a:p>
            <a:r>
              <a:rPr lang="it-IT" sz="1200" b="1" i="0" u="none" strike="noStrike" kern="1200" baseline="0" dirty="0" smtClean="0">
                <a:solidFill>
                  <a:schemeClr val="tx1"/>
                </a:solidFill>
                <a:latin typeface="+mn-lt"/>
                <a:ea typeface="+mn-ea"/>
                <a:cs typeface="+mn-cs"/>
              </a:rPr>
              <a:t>3. Non è razionale associarli né ad espettoranti, né a</a:t>
            </a:r>
          </a:p>
          <a:p>
            <a:r>
              <a:rPr lang="it-IT" sz="1200" b="1" i="0" u="none" strike="noStrike" kern="1200" baseline="0" dirty="0" smtClean="0">
                <a:solidFill>
                  <a:schemeClr val="tx1"/>
                </a:solidFill>
                <a:latin typeface="+mn-lt"/>
                <a:ea typeface="+mn-ea"/>
                <a:cs typeface="+mn-cs"/>
              </a:rPr>
              <a:t>mucolitici</a:t>
            </a:r>
            <a:endParaRPr lang="it-IT" dirty="0" smtClean="0">
              <a:effectLst/>
            </a:endParaRPr>
          </a:p>
          <a:p>
            <a:r>
              <a:rPr lang="it-IT" dirty="0" err="1" smtClean="0">
                <a:effectLst/>
              </a:rPr>
              <a:t>Destrometorfano</a:t>
            </a:r>
            <a:r>
              <a:rPr lang="it-IT" dirty="0" smtClean="0">
                <a:effectLst/>
              </a:rPr>
              <a:t> ha un'azione depressiva sul centro midollare della tosse, ed in questo modo determina un innalzamento della soglia di comparsa. Il farmaco inoltre agisce riducendo la sensibilità dei recettori della tosse</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37</a:t>
            </a:fld>
            <a:endParaRPr lang="it-IT"/>
          </a:p>
        </p:txBody>
      </p:sp>
    </p:spTree>
    <p:extLst>
      <p:ext uri="{BB962C8B-B14F-4D97-AF65-F5344CB8AC3E}">
        <p14:creationId xmlns:p14="http://schemas.microsoft.com/office/powerpoint/2010/main" val="4205355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u="none" strike="noStrike" kern="1200" baseline="0" dirty="0" smtClean="0">
                <a:solidFill>
                  <a:schemeClr val="tx1"/>
                </a:solidFill>
                <a:latin typeface="+mn-lt"/>
                <a:ea typeface="+mn-ea"/>
                <a:cs typeface="+mn-cs"/>
              </a:rPr>
              <a:t>La tosse rappresenta un meccanismo di difesa atto a</a:t>
            </a:r>
          </a:p>
          <a:p>
            <a:r>
              <a:rPr lang="it-IT" sz="1200" b="1" i="0" u="none" strike="noStrike" kern="1200" baseline="0" dirty="0" smtClean="0">
                <a:solidFill>
                  <a:schemeClr val="tx1"/>
                </a:solidFill>
                <a:latin typeface="+mn-lt"/>
                <a:ea typeface="+mn-ea"/>
                <a:cs typeface="+mn-cs"/>
              </a:rPr>
              <a:t>proteggere le vie aeree da sostanze nocive inalate ed a</a:t>
            </a:r>
          </a:p>
          <a:p>
            <a:r>
              <a:rPr lang="it-IT" sz="1200" b="1" i="0" u="none" strike="noStrike" kern="1200" baseline="0" dirty="0" smtClean="0">
                <a:solidFill>
                  <a:schemeClr val="tx1"/>
                </a:solidFill>
                <a:latin typeface="+mn-lt"/>
                <a:ea typeface="+mn-ea"/>
                <a:cs typeface="+mn-cs"/>
              </a:rPr>
              <a:t>evitare accumulo di muco.</a:t>
            </a:r>
            <a:endParaRPr lang="it-IT" dirty="0" smtClean="0">
              <a:effectLst/>
            </a:endParaRPr>
          </a:p>
          <a:p>
            <a:endParaRPr lang="it-IT" dirty="0" smtClean="0">
              <a:effectLst/>
            </a:endParaRPr>
          </a:p>
          <a:p>
            <a:r>
              <a:rPr lang="it-IT" sz="1200" b="1" i="0" u="none" strike="noStrike" kern="1200" baseline="0" dirty="0" smtClean="0">
                <a:solidFill>
                  <a:schemeClr val="tx1"/>
                </a:solidFill>
                <a:latin typeface="+mn-lt"/>
                <a:ea typeface="+mn-ea"/>
                <a:cs typeface="+mn-cs"/>
              </a:rPr>
              <a:t>2. Sono controindicati in caso di tosse produttiva Non è</a:t>
            </a:r>
          </a:p>
          <a:p>
            <a:r>
              <a:rPr lang="it-IT" sz="1200" b="1" i="0" u="none" strike="noStrike" kern="1200" baseline="0" dirty="0" smtClean="0">
                <a:solidFill>
                  <a:schemeClr val="tx1"/>
                </a:solidFill>
                <a:latin typeface="+mn-lt"/>
                <a:ea typeface="+mn-ea"/>
                <a:cs typeface="+mn-cs"/>
              </a:rPr>
              <a:t>razionale utilizzarli in caso di bronchite cronica, fibrosi</a:t>
            </a:r>
          </a:p>
          <a:p>
            <a:r>
              <a:rPr lang="it-IT" sz="1200" b="1" i="0" u="none" strike="noStrike" kern="1200" baseline="0" dirty="0" smtClean="0">
                <a:solidFill>
                  <a:schemeClr val="tx1"/>
                </a:solidFill>
                <a:latin typeface="+mn-lt"/>
                <a:ea typeface="+mn-ea"/>
                <a:cs typeface="+mn-cs"/>
              </a:rPr>
              <a:t>cistica per il rischio di determinare ritenzione di secreti</a:t>
            </a:r>
          </a:p>
          <a:p>
            <a:r>
              <a:rPr lang="it-IT" sz="1200" b="1" i="0" u="none" strike="noStrike" kern="1200" baseline="0" dirty="0" smtClean="0">
                <a:solidFill>
                  <a:schemeClr val="tx1"/>
                </a:solidFill>
                <a:latin typeface="+mn-lt"/>
                <a:ea typeface="+mn-ea"/>
                <a:cs typeface="+mn-cs"/>
              </a:rPr>
              <a:t>e rischio di polmonite</a:t>
            </a:r>
          </a:p>
          <a:p>
            <a:r>
              <a:rPr lang="it-IT" sz="1200" b="1" i="0" u="none" strike="noStrike" kern="1200" baseline="0" dirty="0" smtClean="0">
                <a:solidFill>
                  <a:schemeClr val="tx1"/>
                </a:solidFill>
                <a:latin typeface="+mn-lt"/>
                <a:ea typeface="+mn-ea"/>
                <a:cs typeface="+mn-cs"/>
              </a:rPr>
              <a:t>3. Non è razionale associarli né ad espettoranti, né a</a:t>
            </a:r>
          </a:p>
          <a:p>
            <a:r>
              <a:rPr lang="it-IT" sz="1200" b="1" i="0" u="none" strike="noStrike" kern="1200" baseline="0" dirty="0" smtClean="0">
                <a:solidFill>
                  <a:schemeClr val="tx1"/>
                </a:solidFill>
                <a:latin typeface="+mn-lt"/>
                <a:ea typeface="+mn-ea"/>
                <a:cs typeface="+mn-cs"/>
              </a:rPr>
              <a:t>mucolitici</a:t>
            </a:r>
            <a:endParaRPr lang="it-IT" dirty="0" smtClean="0">
              <a:effectLst/>
            </a:endParaRPr>
          </a:p>
          <a:p>
            <a:r>
              <a:rPr lang="it-IT" dirty="0" err="1" smtClean="0">
                <a:effectLst/>
              </a:rPr>
              <a:t>Destrometorfano</a:t>
            </a:r>
            <a:r>
              <a:rPr lang="it-IT" dirty="0" smtClean="0">
                <a:effectLst/>
              </a:rPr>
              <a:t> ha un'azione depressiva sul centro midollare della tosse, ed in questo modo determina un innalzamento della soglia di comparsa. Il farmaco inoltre agisce riducendo la sensibilità dei recettori della tosse</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38</a:t>
            </a:fld>
            <a:endParaRPr lang="it-IT"/>
          </a:p>
        </p:txBody>
      </p:sp>
    </p:spTree>
    <p:extLst>
      <p:ext uri="{BB962C8B-B14F-4D97-AF65-F5344CB8AC3E}">
        <p14:creationId xmlns:p14="http://schemas.microsoft.com/office/powerpoint/2010/main" val="4205355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u="none" strike="noStrike" kern="1200" baseline="0" dirty="0" smtClean="0">
                <a:solidFill>
                  <a:schemeClr val="tx1"/>
                </a:solidFill>
                <a:latin typeface="+mn-lt"/>
                <a:ea typeface="+mn-ea"/>
                <a:cs typeface="+mn-cs"/>
              </a:rPr>
              <a:t>La tosse rappresenta un meccanismo di difesa atto a</a:t>
            </a:r>
          </a:p>
          <a:p>
            <a:r>
              <a:rPr lang="it-IT" sz="1200" b="1" i="0" u="none" strike="noStrike" kern="1200" baseline="0" dirty="0" smtClean="0">
                <a:solidFill>
                  <a:schemeClr val="tx1"/>
                </a:solidFill>
                <a:latin typeface="+mn-lt"/>
                <a:ea typeface="+mn-ea"/>
                <a:cs typeface="+mn-cs"/>
              </a:rPr>
              <a:t>proteggere le vie aeree da sostanze nocive inalate ed a</a:t>
            </a:r>
          </a:p>
          <a:p>
            <a:r>
              <a:rPr lang="it-IT" sz="1200" b="1" i="0" u="none" strike="noStrike" kern="1200" baseline="0" dirty="0" smtClean="0">
                <a:solidFill>
                  <a:schemeClr val="tx1"/>
                </a:solidFill>
                <a:latin typeface="+mn-lt"/>
                <a:ea typeface="+mn-ea"/>
                <a:cs typeface="+mn-cs"/>
              </a:rPr>
              <a:t>evitare accumulo di muco.</a:t>
            </a:r>
            <a:endParaRPr lang="it-IT" dirty="0" smtClean="0">
              <a:effectLst/>
            </a:endParaRPr>
          </a:p>
          <a:p>
            <a:endParaRPr lang="it-IT" dirty="0" smtClean="0">
              <a:effectLst/>
            </a:endParaRPr>
          </a:p>
          <a:p>
            <a:r>
              <a:rPr lang="it-IT" sz="1200" b="1" i="0" u="none" strike="noStrike" kern="1200" baseline="0" dirty="0" smtClean="0">
                <a:solidFill>
                  <a:schemeClr val="tx1"/>
                </a:solidFill>
                <a:latin typeface="+mn-lt"/>
                <a:ea typeface="+mn-ea"/>
                <a:cs typeface="+mn-cs"/>
              </a:rPr>
              <a:t>2. Sono controindicati in caso di tosse produttiva Non è</a:t>
            </a:r>
          </a:p>
          <a:p>
            <a:r>
              <a:rPr lang="it-IT" sz="1200" b="1" i="0" u="none" strike="noStrike" kern="1200" baseline="0" dirty="0" smtClean="0">
                <a:solidFill>
                  <a:schemeClr val="tx1"/>
                </a:solidFill>
                <a:latin typeface="+mn-lt"/>
                <a:ea typeface="+mn-ea"/>
                <a:cs typeface="+mn-cs"/>
              </a:rPr>
              <a:t>razionale utilizzarli in caso di bronchite cronica, fibrosi</a:t>
            </a:r>
          </a:p>
          <a:p>
            <a:r>
              <a:rPr lang="it-IT" sz="1200" b="1" i="0" u="none" strike="noStrike" kern="1200" baseline="0" dirty="0" smtClean="0">
                <a:solidFill>
                  <a:schemeClr val="tx1"/>
                </a:solidFill>
                <a:latin typeface="+mn-lt"/>
                <a:ea typeface="+mn-ea"/>
                <a:cs typeface="+mn-cs"/>
              </a:rPr>
              <a:t>cistica per il rischio di determinare ritenzione di secreti</a:t>
            </a:r>
          </a:p>
          <a:p>
            <a:r>
              <a:rPr lang="it-IT" sz="1200" b="1" i="0" u="none" strike="noStrike" kern="1200" baseline="0" dirty="0" smtClean="0">
                <a:solidFill>
                  <a:schemeClr val="tx1"/>
                </a:solidFill>
                <a:latin typeface="+mn-lt"/>
                <a:ea typeface="+mn-ea"/>
                <a:cs typeface="+mn-cs"/>
              </a:rPr>
              <a:t>e rischio di polmonite</a:t>
            </a:r>
          </a:p>
          <a:p>
            <a:r>
              <a:rPr lang="it-IT" sz="1200" b="1" i="0" u="none" strike="noStrike" kern="1200" baseline="0" dirty="0" smtClean="0">
                <a:solidFill>
                  <a:schemeClr val="tx1"/>
                </a:solidFill>
                <a:latin typeface="+mn-lt"/>
                <a:ea typeface="+mn-ea"/>
                <a:cs typeface="+mn-cs"/>
              </a:rPr>
              <a:t>3. Non è razionale associarli né ad espettoranti, né a</a:t>
            </a:r>
          </a:p>
          <a:p>
            <a:r>
              <a:rPr lang="it-IT" sz="1200" b="1" i="0" u="none" strike="noStrike" kern="1200" baseline="0" dirty="0" smtClean="0">
                <a:solidFill>
                  <a:schemeClr val="tx1"/>
                </a:solidFill>
                <a:latin typeface="+mn-lt"/>
                <a:ea typeface="+mn-ea"/>
                <a:cs typeface="+mn-cs"/>
              </a:rPr>
              <a:t>mucolitici</a:t>
            </a:r>
            <a:endParaRPr lang="it-IT" dirty="0" smtClean="0">
              <a:effectLst/>
            </a:endParaRPr>
          </a:p>
          <a:p>
            <a:r>
              <a:rPr lang="it-IT" dirty="0" err="1" smtClean="0">
                <a:effectLst/>
              </a:rPr>
              <a:t>Destrometorfano</a:t>
            </a:r>
            <a:r>
              <a:rPr lang="it-IT" dirty="0" smtClean="0">
                <a:effectLst/>
              </a:rPr>
              <a:t> ha un'azione depressiva sul centro midollare della tosse, ed in questo modo determina un innalzamento della soglia di comparsa. Il farmaco inoltre agisce riducendo la sensibilità dei recettori della tosse</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39</a:t>
            </a:fld>
            <a:endParaRPr lang="it-IT"/>
          </a:p>
        </p:txBody>
      </p:sp>
    </p:spTree>
    <p:extLst>
      <p:ext uri="{BB962C8B-B14F-4D97-AF65-F5344CB8AC3E}">
        <p14:creationId xmlns:p14="http://schemas.microsoft.com/office/powerpoint/2010/main" val="4205355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u="none" strike="noStrike" kern="1200" baseline="0" dirty="0" smtClean="0">
                <a:solidFill>
                  <a:schemeClr val="tx1"/>
                </a:solidFill>
                <a:latin typeface="+mn-lt"/>
                <a:ea typeface="+mn-ea"/>
                <a:cs typeface="+mn-cs"/>
              </a:rPr>
              <a:t>La tosse rappresenta un meccanismo di difesa atto a</a:t>
            </a:r>
          </a:p>
          <a:p>
            <a:r>
              <a:rPr lang="it-IT" sz="1200" b="1" i="0" u="none" strike="noStrike" kern="1200" baseline="0" dirty="0" smtClean="0">
                <a:solidFill>
                  <a:schemeClr val="tx1"/>
                </a:solidFill>
                <a:latin typeface="+mn-lt"/>
                <a:ea typeface="+mn-ea"/>
                <a:cs typeface="+mn-cs"/>
              </a:rPr>
              <a:t>proteggere le vie aeree da sostanze nocive inalate ed a</a:t>
            </a:r>
          </a:p>
          <a:p>
            <a:r>
              <a:rPr lang="it-IT" sz="1200" b="1" i="0" u="none" strike="noStrike" kern="1200" baseline="0" dirty="0" smtClean="0">
                <a:solidFill>
                  <a:schemeClr val="tx1"/>
                </a:solidFill>
                <a:latin typeface="+mn-lt"/>
                <a:ea typeface="+mn-ea"/>
                <a:cs typeface="+mn-cs"/>
              </a:rPr>
              <a:t>evitare accumulo di muco.</a:t>
            </a:r>
            <a:endParaRPr lang="it-IT" dirty="0" smtClean="0">
              <a:effectLst/>
            </a:endParaRPr>
          </a:p>
          <a:p>
            <a:endParaRPr lang="it-IT" dirty="0" smtClean="0">
              <a:effectLst/>
            </a:endParaRPr>
          </a:p>
          <a:p>
            <a:r>
              <a:rPr lang="it-IT" sz="1200" b="1" i="0" u="none" strike="noStrike" kern="1200" baseline="0" dirty="0" smtClean="0">
                <a:solidFill>
                  <a:schemeClr val="tx1"/>
                </a:solidFill>
                <a:latin typeface="+mn-lt"/>
                <a:ea typeface="+mn-ea"/>
                <a:cs typeface="+mn-cs"/>
              </a:rPr>
              <a:t>2. Sono controindicati in caso di tosse produttiva Non è</a:t>
            </a:r>
          </a:p>
          <a:p>
            <a:r>
              <a:rPr lang="it-IT" sz="1200" b="1" i="0" u="none" strike="noStrike" kern="1200" baseline="0" dirty="0" smtClean="0">
                <a:solidFill>
                  <a:schemeClr val="tx1"/>
                </a:solidFill>
                <a:latin typeface="+mn-lt"/>
                <a:ea typeface="+mn-ea"/>
                <a:cs typeface="+mn-cs"/>
              </a:rPr>
              <a:t>razionale utilizzarli in caso di bronchite cronica, fibrosi</a:t>
            </a:r>
          </a:p>
          <a:p>
            <a:r>
              <a:rPr lang="it-IT" sz="1200" b="1" i="0" u="none" strike="noStrike" kern="1200" baseline="0" dirty="0" smtClean="0">
                <a:solidFill>
                  <a:schemeClr val="tx1"/>
                </a:solidFill>
                <a:latin typeface="+mn-lt"/>
                <a:ea typeface="+mn-ea"/>
                <a:cs typeface="+mn-cs"/>
              </a:rPr>
              <a:t>cistica per il rischio di determinare ritenzione di secreti</a:t>
            </a:r>
          </a:p>
          <a:p>
            <a:r>
              <a:rPr lang="it-IT" sz="1200" b="1" i="0" u="none" strike="noStrike" kern="1200" baseline="0" dirty="0" smtClean="0">
                <a:solidFill>
                  <a:schemeClr val="tx1"/>
                </a:solidFill>
                <a:latin typeface="+mn-lt"/>
                <a:ea typeface="+mn-ea"/>
                <a:cs typeface="+mn-cs"/>
              </a:rPr>
              <a:t>e rischio di polmonite</a:t>
            </a:r>
          </a:p>
          <a:p>
            <a:r>
              <a:rPr lang="it-IT" sz="1200" b="1" i="0" u="none" strike="noStrike" kern="1200" baseline="0" dirty="0" smtClean="0">
                <a:solidFill>
                  <a:schemeClr val="tx1"/>
                </a:solidFill>
                <a:latin typeface="+mn-lt"/>
                <a:ea typeface="+mn-ea"/>
                <a:cs typeface="+mn-cs"/>
              </a:rPr>
              <a:t>3. Non è razionale associarli né ad espettoranti, né a</a:t>
            </a:r>
          </a:p>
          <a:p>
            <a:r>
              <a:rPr lang="it-IT" sz="1200" b="1" i="0" u="none" strike="noStrike" kern="1200" baseline="0" dirty="0" smtClean="0">
                <a:solidFill>
                  <a:schemeClr val="tx1"/>
                </a:solidFill>
                <a:latin typeface="+mn-lt"/>
                <a:ea typeface="+mn-ea"/>
                <a:cs typeface="+mn-cs"/>
              </a:rPr>
              <a:t>mucolitici</a:t>
            </a:r>
            <a:endParaRPr lang="it-IT" dirty="0" smtClean="0">
              <a:effectLst/>
            </a:endParaRPr>
          </a:p>
          <a:p>
            <a:r>
              <a:rPr lang="it-IT" dirty="0" err="1" smtClean="0">
                <a:effectLst/>
              </a:rPr>
              <a:t>Destrometorfano</a:t>
            </a:r>
            <a:r>
              <a:rPr lang="it-IT" dirty="0" smtClean="0">
                <a:effectLst/>
              </a:rPr>
              <a:t> ha un'azione depressiva sul centro midollare della tosse, ed in questo modo determina un innalzamento della soglia di comparsa. Il farmaco inoltre agisce riducendo la sensibilità dei recettori della tosse</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40</a:t>
            </a:fld>
            <a:endParaRPr lang="it-IT"/>
          </a:p>
        </p:txBody>
      </p:sp>
    </p:spTree>
    <p:extLst>
      <p:ext uri="{BB962C8B-B14F-4D97-AF65-F5344CB8AC3E}">
        <p14:creationId xmlns:p14="http://schemas.microsoft.com/office/powerpoint/2010/main" val="4205355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u="none" strike="noStrike" kern="1200" baseline="0" dirty="0" smtClean="0">
                <a:solidFill>
                  <a:schemeClr val="tx1"/>
                </a:solidFill>
                <a:latin typeface="+mn-lt"/>
                <a:ea typeface="+mn-ea"/>
                <a:cs typeface="+mn-cs"/>
              </a:rPr>
              <a:t>La tosse rappresenta un meccanismo di difesa atto a</a:t>
            </a:r>
          </a:p>
          <a:p>
            <a:r>
              <a:rPr lang="it-IT" sz="1200" b="1" i="0" u="none" strike="noStrike" kern="1200" baseline="0" dirty="0" smtClean="0">
                <a:solidFill>
                  <a:schemeClr val="tx1"/>
                </a:solidFill>
                <a:latin typeface="+mn-lt"/>
                <a:ea typeface="+mn-ea"/>
                <a:cs typeface="+mn-cs"/>
              </a:rPr>
              <a:t>proteggere le vie aeree da sostanze nocive inalate ed a</a:t>
            </a:r>
          </a:p>
          <a:p>
            <a:r>
              <a:rPr lang="it-IT" sz="1200" b="1" i="0" u="none" strike="noStrike" kern="1200" baseline="0" dirty="0" smtClean="0">
                <a:solidFill>
                  <a:schemeClr val="tx1"/>
                </a:solidFill>
                <a:latin typeface="+mn-lt"/>
                <a:ea typeface="+mn-ea"/>
                <a:cs typeface="+mn-cs"/>
              </a:rPr>
              <a:t>evitare accumulo di muco.</a:t>
            </a:r>
            <a:endParaRPr lang="it-IT" dirty="0" smtClean="0">
              <a:effectLst/>
            </a:endParaRPr>
          </a:p>
          <a:p>
            <a:endParaRPr lang="it-IT" dirty="0" smtClean="0">
              <a:effectLst/>
            </a:endParaRPr>
          </a:p>
          <a:p>
            <a:r>
              <a:rPr lang="it-IT" sz="1200" b="1" i="0" u="none" strike="noStrike" kern="1200" baseline="0" dirty="0" smtClean="0">
                <a:solidFill>
                  <a:schemeClr val="tx1"/>
                </a:solidFill>
                <a:latin typeface="+mn-lt"/>
                <a:ea typeface="+mn-ea"/>
                <a:cs typeface="+mn-cs"/>
              </a:rPr>
              <a:t>2. Sono controindicati in caso di tosse produttiva Non è</a:t>
            </a:r>
          </a:p>
          <a:p>
            <a:r>
              <a:rPr lang="it-IT" sz="1200" b="1" i="0" u="none" strike="noStrike" kern="1200" baseline="0" dirty="0" smtClean="0">
                <a:solidFill>
                  <a:schemeClr val="tx1"/>
                </a:solidFill>
                <a:latin typeface="+mn-lt"/>
                <a:ea typeface="+mn-ea"/>
                <a:cs typeface="+mn-cs"/>
              </a:rPr>
              <a:t>razionale utilizzarli in caso di bronchite cronica, fibrosi</a:t>
            </a:r>
          </a:p>
          <a:p>
            <a:r>
              <a:rPr lang="it-IT" sz="1200" b="1" i="0" u="none" strike="noStrike" kern="1200" baseline="0" dirty="0" smtClean="0">
                <a:solidFill>
                  <a:schemeClr val="tx1"/>
                </a:solidFill>
                <a:latin typeface="+mn-lt"/>
                <a:ea typeface="+mn-ea"/>
                <a:cs typeface="+mn-cs"/>
              </a:rPr>
              <a:t>cistica per il rischio di determinare ritenzione di secreti</a:t>
            </a:r>
          </a:p>
          <a:p>
            <a:r>
              <a:rPr lang="it-IT" sz="1200" b="1" i="0" u="none" strike="noStrike" kern="1200" baseline="0" dirty="0" smtClean="0">
                <a:solidFill>
                  <a:schemeClr val="tx1"/>
                </a:solidFill>
                <a:latin typeface="+mn-lt"/>
                <a:ea typeface="+mn-ea"/>
                <a:cs typeface="+mn-cs"/>
              </a:rPr>
              <a:t>e rischio di polmonite</a:t>
            </a:r>
          </a:p>
          <a:p>
            <a:r>
              <a:rPr lang="it-IT" sz="1200" b="1" i="0" u="none" strike="noStrike" kern="1200" baseline="0" dirty="0" smtClean="0">
                <a:solidFill>
                  <a:schemeClr val="tx1"/>
                </a:solidFill>
                <a:latin typeface="+mn-lt"/>
                <a:ea typeface="+mn-ea"/>
                <a:cs typeface="+mn-cs"/>
              </a:rPr>
              <a:t>3. Non è razionale associarli né ad espettoranti, né a</a:t>
            </a:r>
          </a:p>
          <a:p>
            <a:r>
              <a:rPr lang="it-IT" sz="1200" b="1" i="0" u="none" strike="noStrike" kern="1200" baseline="0" dirty="0" smtClean="0">
                <a:solidFill>
                  <a:schemeClr val="tx1"/>
                </a:solidFill>
                <a:latin typeface="+mn-lt"/>
                <a:ea typeface="+mn-ea"/>
                <a:cs typeface="+mn-cs"/>
              </a:rPr>
              <a:t>mucolitici</a:t>
            </a:r>
            <a:endParaRPr lang="it-IT" dirty="0" smtClean="0">
              <a:effectLst/>
            </a:endParaRPr>
          </a:p>
          <a:p>
            <a:r>
              <a:rPr lang="it-IT" dirty="0" err="1" smtClean="0">
                <a:effectLst/>
              </a:rPr>
              <a:t>Destrometorfano</a:t>
            </a:r>
            <a:r>
              <a:rPr lang="it-IT" dirty="0" smtClean="0">
                <a:effectLst/>
              </a:rPr>
              <a:t> ha un'azione depressiva sul centro midollare della tosse, ed in questo modo determina un innalzamento della soglia di comparsa. Il farmaco inoltre agisce riducendo la sensibilità dei recettori della tosse</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41</a:t>
            </a:fld>
            <a:endParaRPr lang="it-IT"/>
          </a:p>
        </p:txBody>
      </p:sp>
    </p:spTree>
    <p:extLst>
      <p:ext uri="{BB962C8B-B14F-4D97-AF65-F5344CB8AC3E}">
        <p14:creationId xmlns:p14="http://schemas.microsoft.com/office/powerpoint/2010/main" val="4205355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smtClean="0"/>
              <a:t>irway</a:t>
            </a:r>
            <a:r>
              <a:rPr lang="en-US" dirty="0" smtClean="0"/>
              <a:t> surface fluid (ASF), the secretory product of the respiratory system, is composed of water, carbohydrates, proteins, and lipids. The physical properties of the mucous gel, as well as interactions between mucus and airflow or mucus and cilia, contribute to airway clearance. Mucus retention in the airway is usually due to a combination of mucus </a:t>
            </a:r>
            <a:r>
              <a:rPr lang="en-US" dirty="0" err="1" smtClean="0"/>
              <a:t>hypersecretion</a:t>
            </a:r>
            <a:r>
              <a:rPr lang="en-US" dirty="0" smtClean="0"/>
              <a:t> and impaired </a:t>
            </a:r>
            <a:r>
              <a:rPr lang="en-US" dirty="0" err="1" smtClean="0"/>
              <a:t>mucociliary</a:t>
            </a:r>
            <a:r>
              <a:rPr lang="en-US" dirty="0" smtClean="0"/>
              <a:t> clearance, generally associated with infected mucus and induced inflammation. </a:t>
            </a:r>
          </a:p>
          <a:p>
            <a:endParaRPr lang="it-IT" dirty="0" smtClean="0"/>
          </a:p>
          <a:p>
            <a:r>
              <a:rPr lang="it-IT" dirty="0" smtClean="0"/>
              <a:t> </a:t>
            </a:r>
            <a:r>
              <a:rPr lang="en-US" sz="1200" b="0" i="0" kern="1200" dirty="0" smtClean="0">
                <a:solidFill>
                  <a:schemeClr val="tx1"/>
                </a:solidFill>
                <a:effectLst/>
                <a:latin typeface="+mn-lt"/>
                <a:ea typeface="+mn-ea"/>
                <a:cs typeface="+mn-cs"/>
              </a:rPr>
              <a:t>The three-dimensional structure that forms the mucous gel is dependent upon a number of forms of bonding: 1) </a:t>
            </a:r>
            <a:r>
              <a:rPr lang="en-US" sz="1200" b="0" i="0" kern="1200" dirty="0" err="1" smtClean="0">
                <a:solidFill>
                  <a:schemeClr val="tx1"/>
                </a:solidFill>
                <a:effectLst/>
                <a:latin typeface="+mn-lt"/>
                <a:ea typeface="+mn-ea"/>
                <a:cs typeface="+mn-cs"/>
              </a:rPr>
              <a:t>Intramolecular</a:t>
            </a:r>
            <a:r>
              <a:rPr lang="en-US" sz="1200" b="0" i="0" kern="1200" dirty="0" smtClean="0">
                <a:solidFill>
                  <a:schemeClr val="tx1"/>
                </a:solidFill>
                <a:effectLst/>
                <a:latin typeface="+mn-lt"/>
                <a:ea typeface="+mn-ea"/>
                <a:cs typeface="+mn-cs"/>
              </a:rPr>
              <a:t> disulfide bonds, which join glycoprotein subunits in extended macromolecular chains known as </a:t>
            </a:r>
            <a:r>
              <a:rPr lang="en-US" sz="1200" b="0" i="0" kern="1200" dirty="0" err="1" smtClean="0">
                <a:solidFill>
                  <a:schemeClr val="tx1"/>
                </a:solidFill>
                <a:effectLst/>
                <a:latin typeface="+mn-lt"/>
                <a:ea typeface="+mn-ea"/>
                <a:cs typeface="+mn-cs"/>
              </a:rPr>
              <a:t>mucins</a:t>
            </a:r>
            <a:r>
              <a:rPr lang="en-US" sz="1200" b="0" i="0" kern="1200" dirty="0" smtClean="0">
                <a:solidFill>
                  <a:schemeClr val="tx1"/>
                </a:solidFill>
                <a:effectLst/>
                <a:latin typeface="+mn-lt"/>
                <a:ea typeface="+mn-ea"/>
                <a:cs typeface="+mn-cs"/>
              </a:rPr>
              <a:t>, are the target of classic mucolytic agents, such as N-</a:t>
            </a:r>
            <a:r>
              <a:rPr lang="en-US" sz="1200" b="0" i="0" kern="1200" dirty="0" err="1" smtClean="0">
                <a:solidFill>
                  <a:schemeClr val="tx1"/>
                </a:solidFill>
                <a:effectLst/>
                <a:latin typeface="+mn-lt"/>
                <a:ea typeface="+mn-ea"/>
                <a:cs typeface="+mn-cs"/>
              </a:rPr>
              <a:t>acetylcysteine</a:t>
            </a:r>
            <a:r>
              <a:rPr lang="en-US" sz="1200" b="0" i="0" kern="1200" dirty="0" smtClean="0">
                <a:solidFill>
                  <a:schemeClr val="tx1"/>
                </a:solidFill>
                <a:effectLst/>
                <a:latin typeface="+mn-lt"/>
                <a:ea typeface="+mn-ea"/>
                <a:cs typeface="+mn-cs"/>
              </a:rPr>
              <a:t>; 2) Entanglements with </a:t>
            </a:r>
            <a:r>
              <a:rPr lang="en-US" sz="1200" b="0" i="0" kern="1200" dirty="0" err="1" smtClean="0">
                <a:solidFill>
                  <a:schemeClr val="tx1"/>
                </a:solidFill>
                <a:effectLst/>
                <a:latin typeface="+mn-lt"/>
                <a:ea typeface="+mn-ea"/>
                <a:cs typeface="+mn-cs"/>
              </a:rPr>
              <a:t>neighbouring</a:t>
            </a:r>
            <a:r>
              <a:rPr lang="en-US" sz="1200" b="0" i="0" kern="1200" dirty="0" smtClean="0">
                <a:solidFill>
                  <a:schemeClr val="tx1"/>
                </a:solidFill>
                <a:effectLst/>
                <a:latin typeface="+mn-lt"/>
                <a:ea typeface="+mn-ea"/>
                <a:cs typeface="+mn-cs"/>
              </a:rPr>
              <a:t> macromolecules, acting as time-dependent crosslinks, are susceptible to mechanical degradation and can be reduced by high frequency oscillation and other physiotherapy; 3) Hydrogen bonds between oligosaccharide side-chains comprising about 80% of the </a:t>
            </a:r>
            <a:r>
              <a:rPr lang="en-US" sz="1200" b="0" i="0" kern="1200" dirty="0" err="1" smtClean="0">
                <a:solidFill>
                  <a:schemeClr val="tx1"/>
                </a:solidFill>
                <a:effectLst/>
                <a:latin typeface="+mn-lt"/>
                <a:ea typeface="+mn-ea"/>
                <a:cs typeface="+mn-cs"/>
              </a:rPr>
              <a:t>mucin</a:t>
            </a:r>
            <a:r>
              <a:rPr lang="en-US" sz="1200" b="0" i="0" kern="1200" dirty="0" smtClean="0">
                <a:solidFill>
                  <a:schemeClr val="tx1"/>
                </a:solidFill>
                <a:effectLst/>
                <a:latin typeface="+mn-lt"/>
                <a:ea typeface="+mn-ea"/>
                <a:cs typeface="+mn-cs"/>
              </a:rPr>
              <a:t>. The number of bond sites make hydrogen-bonding a potentially important target for mucolytic therapy; oligosaccharides, such as dextran, are potential therapeutic agents; 4) Ionic interactions between fixed negative charges result in a stiff, more extended conformation, which can be disrupted by hypertonic saline; 5) In infection, extra networks of high molecular weight DNA and actin filaments released by dying leukocytes, as well as </a:t>
            </a:r>
            <a:r>
              <a:rPr lang="en-US" sz="1200" b="0" i="0" kern="1200" dirty="0" err="1" smtClean="0">
                <a:solidFill>
                  <a:schemeClr val="tx1"/>
                </a:solidFill>
                <a:effectLst/>
                <a:latin typeface="+mn-lt"/>
                <a:ea typeface="+mn-ea"/>
                <a:cs typeface="+mn-cs"/>
              </a:rPr>
              <a:t>exopolysaccharides</a:t>
            </a:r>
            <a:r>
              <a:rPr lang="en-US" sz="1200" b="0" i="0" kern="1200" dirty="0" smtClean="0">
                <a:solidFill>
                  <a:schemeClr val="tx1"/>
                </a:solidFill>
                <a:effectLst/>
                <a:latin typeface="+mn-lt"/>
                <a:ea typeface="+mn-ea"/>
                <a:cs typeface="+mn-cs"/>
              </a:rPr>
              <a:t> secreted by bacteria, are targets for therapy with </a:t>
            </a:r>
            <a:r>
              <a:rPr lang="en-US" sz="1200" b="0" i="0" kern="1200" dirty="0" err="1" smtClean="0">
                <a:solidFill>
                  <a:schemeClr val="tx1"/>
                </a:solidFill>
                <a:effectLst/>
                <a:latin typeface="+mn-lt"/>
                <a:ea typeface="+mn-ea"/>
                <a:cs typeface="+mn-cs"/>
              </a:rPr>
              <a:t>rhDNase</a:t>
            </a:r>
            <a:r>
              <a:rPr lang="en-US" sz="1200" b="0" i="0" kern="1200" dirty="0" smtClean="0">
                <a:solidFill>
                  <a:schemeClr val="tx1"/>
                </a:solidFill>
                <a:effectLst/>
                <a:latin typeface="+mn-lt"/>
                <a:ea typeface="+mn-ea"/>
                <a:cs typeface="+mn-cs"/>
              </a:rPr>
              <a:t> or other agents.</a:t>
            </a:r>
            <a:endParaRPr lang="it-IT" dirty="0" smtClean="0"/>
          </a:p>
          <a:p>
            <a:r>
              <a:rPr lang="en-US" dirty="0" smtClean="0"/>
              <a:t>https://sites.ualberta.ca/~king/KING.HTML</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44</a:t>
            </a:fld>
            <a:endParaRPr lang="it-IT"/>
          </a:p>
        </p:txBody>
      </p:sp>
    </p:spTree>
    <p:extLst>
      <p:ext uri="{BB962C8B-B14F-4D97-AF65-F5344CB8AC3E}">
        <p14:creationId xmlns:p14="http://schemas.microsoft.com/office/powerpoint/2010/main" val="1697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effectLst/>
              </a:rPr>
              <a:t>Asthma is a disease of the airways. It is </a:t>
            </a:r>
            <a:r>
              <a:rPr lang="en-US" dirty="0" err="1" smtClean="0">
                <a:effectLst/>
              </a:rPr>
              <a:t>characterised</a:t>
            </a:r>
            <a:r>
              <a:rPr lang="en-US" dirty="0" smtClean="0">
                <a:effectLst/>
              </a:rPr>
              <a:t> by increased sensitivity of the airways to a number of stimuli-producing spasm of airways; it is also caused by constriction. This ailment causes a pronounced narrowing of the airways, which may be relieved either spontaneously or after treatment. Asthma can occur at all ages. However in 50% of the cases it occurs before the age of ten. Asthma may be triggered by exposure to specific allergens and/or external stimuli, in which case it is classified as allergic asthma. Cases of asthma where there is no specific allergen or stimuli implicated, are called idiosyncratic asthma. Asthmatics may have a strong personal or family history of allergies. Asthma is thought to affect close to 3% of the population in most countries. Asthma is an episodic disease that alternates with long periods of normalcy.</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it-IT" sz="1200" b="1" dirty="0" smtClean="0">
                <a:solidFill>
                  <a:schemeClr val="tx1">
                    <a:lumMod val="65000"/>
                    <a:lumOff val="35000"/>
                  </a:schemeClr>
                </a:solidFill>
              </a:rPr>
              <a:t>Bronchial asthma occurs at all ages but predominantly in early life. About one-half of cases develop before age 10, and another third occur before age 40. In childhood, there is a 2:1 male/female preponderance, but the sex ratio equalizes by age 30.</a:t>
            </a:r>
          </a:p>
          <a:p>
            <a:endParaRPr lang="en-US" dirty="0" smtClean="0">
              <a:effectLst/>
            </a:endParaRPr>
          </a:p>
          <a:p>
            <a:endParaRPr lang="en-US" dirty="0" smtClean="0">
              <a:effectLst/>
            </a:endParaRPr>
          </a:p>
          <a:p>
            <a:r>
              <a:rPr lang="it-IT" dirty="0" smtClean="0"/>
              <a:t>Preoccupante, negli ultimi anni, l’incremento molto rapido del numero di persone asmatiche nei diversi paesi: nell’Europa occidentale sarebbe raddoppiato nel giro di una decade. Negli Stati Uniti, secondo l’Oms, il numero di asmatici è aumentato del 60% dall’inizio degli anni ’80 mentre sono raddoppiati i morti, che ora sono 5mila all’anno (il tasso di mortalità era del 8,2 per 100mila persone nel 1975-79, salito al 17,9 per 100mila nel 1993-95). Il National </a:t>
            </a:r>
            <a:r>
              <a:rPr lang="it-IT" dirty="0" err="1" smtClean="0"/>
              <a:t>institute</a:t>
            </a:r>
            <a:r>
              <a:rPr lang="it-IT" dirty="0" smtClean="0"/>
              <a:t> of </a:t>
            </a:r>
            <a:r>
              <a:rPr lang="it-IT" dirty="0" err="1" smtClean="0"/>
              <a:t>health</a:t>
            </a:r>
            <a:r>
              <a:rPr lang="it-IT" dirty="0" smtClean="0"/>
              <a:t> (</a:t>
            </a:r>
            <a:r>
              <a:rPr lang="it-IT" dirty="0" err="1" smtClean="0"/>
              <a:t>Nih</a:t>
            </a:r>
            <a:r>
              <a:rPr lang="it-IT" dirty="0" smtClean="0"/>
              <a:t>) americano stima che a fine anni ’90, ci fossero 17 milioni di asmatici negli Usa, pari al 6,4% della popolazione, con 4.8 milioni di bambini ammalati. Secondo l’Oms, l’aumento dei casi di asma è del 50% ogni decennio, e sembra quasi sicuramente essere correlato ai fenomeni di urbanizzazione, soprattutto quando questo significa un aumento di densità di persone nelle periferie degradate. C’è quindi una crescente tendenza a vivere gran parte del tempo in ambienti chiusi con poca circolazione di aria, più esposti alla polvere e agli acari e inseriti in situazioni urbane dall’elevato tasso di inquinamento. Secondo i </a:t>
            </a:r>
            <a:r>
              <a:rPr lang="it-IT" dirty="0" err="1" smtClean="0"/>
              <a:t>Cdc</a:t>
            </a:r>
            <a:r>
              <a:rPr lang="it-IT" dirty="0" smtClean="0"/>
              <a:t>, sono soprattutto le popolazioni a basso reddito e le etnie che vivono in condizioni più disagiate a sperimentare una maggiore prevalenza e mortalità dovuta all’asma, probabilmente anche per il ritardato o limitato accesso al trattamento. Un’altra possibile spiegazione, addotta dal </a:t>
            </a:r>
            <a:r>
              <a:rPr lang="it-IT" dirty="0" err="1" smtClean="0"/>
              <a:t>Nih</a:t>
            </a:r>
            <a:r>
              <a:rPr lang="it-IT" dirty="0" smtClean="0"/>
              <a:t> americano, è che d’altra parte il livello di igiene cui si sono abituate le ricche società del nord del mondo, abbia in qualche modo influito sulla capacità del sistema immunitario inducendo una maggiore risposta allergica. Sull’incremento dell’incidenza dell’asma sembrano però pesare anche altri elementi, come l’aumento dell’obesità e il ridotto esercizio fisico.</a:t>
            </a:r>
          </a:p>
          <a:p>
            <a:endParaRPr lang="it-IT" dirty="0" smtClean="0"/>
          </a:p>
          <a:p>
            <a:endParaRPr lang="it-IT" dirty="0" smtClean="0"/>
          </a:p>
          <a:p>
            <a:r>
              <a:rPr lang="it-IT" sz="1200" b="0" i="0" kern="1200" dirty="0" smtClean="0">
                <a:solidFill>
                  <a:schemeClr val="tx1"/>
                </a:solidFill>
                <a:effectLst/>
                <a:latin typeface="+mn-lt"/>
                <a:ea typeface="+mn-ea"/>
                <a:cs typeface="+mn-cs"/>
              </a:rPr>
              <a:t>L’asma è un problema mondiale e un consistente onere sociale ed economico per i sistemi sanitari. Secondo l’Organizzazione mondiale della sanità, ci sono tra i 100 e i 150 milioni di persone che soffrono di questa condizione in tutto il mondo. Le morti associate alla malattia, sempre secondo i dati dell’Oms, sono circa 180mila ogni anno. Nel 50% degli adulti e nell’80% dei bambini malati di asma, prevale la forma allergica, mediata dalla risposta dovuta alle </a:t>
            </a:r>
            <a:r>
              <a:rPr lang="it-IT" sz="1200" b="0" i="0" kern="1200" dirty="0" err="1" smtClean="0">
                <a:solidFill>
                  <a:schemeClr val="tx1"/>
                </a:solidFill>
                <a:effectLst/>
                <a:latin typeface="+mn-lt"/>
                <a:ea typeface="+mn-ea"/>
                <a:cs typeface="+mn-cs"/>
              </a:rPr>
              <a:t>IgE</a:t>
            </a:r>
            <a:r>
              <a:rPr lang="it-IT" sz="1200" b="0" i="0" kern="1200" dirty="0" smtClean="0">
                <a:solidFill>
                  <a:schemeClr val="tx1"/>
                </a:solidFill>
                <a:effectLst/>
                <a:latin typeface="+mn-lt"/>
                <a:ea typeface="+mn-ea"/>
                <a:cs typeface="+mn-cs"/>
              </a:rPr>
              <a:t>. Secondo la Global </a:t>
            </a:r>
            <a:r>
              <a:rPr lang="it-IT" sz="1200" b="0" i="0" kern="1200" dirty="0" err="1" smtClean="0">
                <a:solidFill>
                  <a:schemeClr val="tx1"/>
                </a:solidFill>
                <a:effectLst/>
                <a:latin typeface="+mn-lt"/>
                <a:ea typeface="+mn-ea"/>
                <a:cs typeface="+mn-cs"/>
              </a:rPr>
              <a:t>initiative</a:t>
            </a:r>
            <a:r>
              <a:rPr lang="it-IT" sz="1200" b="0" i="0" kern="1200" dirty="0" smtClean="0">
                <a:solidFill>
                  <a:schemeClr val="tx1"/>
                </a:solidFill>
                <a:effectLst/>
                <a:latin typeface="+mn-lt"/>
                <a:ea typeface="+mn-ea"/>
                <a:cs typeface="+mn-cs"/>
              </a:rPr>
              <a:t> for </a:t>
            </a:r>
            <a:r>
              <a:rPr lang="it-IT" sz="1200" b="0" i="0" kern="1200" dirty="0" err="1" smtClean="0">
                <a:solidFill>
                  <a:schemeClr val="tx1"/>
                </a:solidFill>
                <a:effectLst/>
                <a:latin typeface="+mn-lt"/>
                <a:ea typeface="+mn-ea"/>
                <a:cs typeface="+mn-cs"/>
              </a:rPr>
              <a:t>asthma</a:t>
            </a:r>
            <a:r>
              <a:rPr lang="it-IT" sz="1200" b="0" i="0" kern="1200" dirty="0" smtClean="0">
                <a:solidFill>
                  <a:schemeClr val="tx1"/>
                </a:solidFill>
                <a:effectLst/>
                <a:latin typeface="+mn-lt"/>
                <a:ea typeface="+mn-ea"/>
                <a:cs typeface="+mn-cs"/>
              </a:rPr>
              <a:t> (Gina), sono addirittura 300 milioni le persone nel mondo che soffrono della malattia, una ogni 20. In Europa, secondo Gina, ci sono oltre 30 milioni di asmatici.</a:t>
            </a:r>
            <a:r>
              <a:rPr lang="it-IT" dirty="0" smtClean="0"/>
              <a:t/>
            </a:r>
            <a:br>
              <a:rPr lang="it-IT" dirty="0" smtClean="0"/>
            </a:br>
            <a:r>
              <a:rPr lang="it-IT" sz="1200" b="0" i="0" kern="1200" dirty="0" smtClean="0">
                <a:solidFill>
                  <a:schemeClr val="tx1"/>
                </a:solidFill>
                <a:effectLst/>
                <a:latin typeface="+mn-lt"/>
                <a:ea typeface="+mn-ea"/>
                <a:cs typeface="+mn-cs"/>
              </a:rPr>
              <a:t>In Italia, si stima che ogni anno circa nove milioni di persone si ammalano di allergie respiratorie derivanti dalla presenza di pollini nell’aria e quattro milioni di essi ricorrono a cure. Si calcola che circa il 15-20 per cento della popolazione italiana soffre di allergie, fenomeno in crescita, soprattutto tra i più giovani e le donne. L’</a:t>
            </a:r>
            <a:r>
              <a:rPr lang="it-IT" sz="1200" b="0" i="0" kern="1200" dirty="0" err="1" smtClean="0">
                <a:solidFill>
                  <a:schemeClr val="tx1"/>
                </a:solidFill>
                <a:effectLst/>
                <a:latin typeface="+mn-lt"/>
                <a:ea typeface="+mn-ea"/>
                <a:cs typeface="+mn-cs"/>
              </a:rPr>
              <a:t>Italian</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study</a:t>
            </a:r>
            <a:r>
              <a:rPr lang="it-IT" sz="1200" b="0" i="0" kern="1200" dirty="0" smtClean="0">
                <a:solidFill>
                  <a:schemeClr val="tx1"/>
                </a:solidFill>
                <a:effectLst/>
                <a:latin typeface="+mn-lt"/>
                <a:ea typeface="+mn-ea"/>
                <a:cs typeface="+mn-cs"/>
              </a:rPr>
              <a:t> on </a:t>
            </a:r>
            <a:r>
              <a:rPr lang="it-IT" sz="1200" b="0" i="0" kern="1200" dirty="0" err="1" smtClean="0">
                <a:solidFill>
                  <a:schemeClr val="tx1"/>
                </a:solidFill>
                <a:effectLst/>
                <a:latin typeface="+mn-lt"/>
                <a:ea typeface="+mn-ea"/>
                <a:cs typeface="+mn-cs"/>
              </a:rPr>
              <a:t>asthma</a:t>
            </a:r>
            <a:r>
              <a:rPr lang="it-IT" sz="1200" b="0" i="0" kern="1200" dirty="0" smtClean="0">
                <a:solidFill>
                  <a:schemeClr val="tx1"/>
                </a:solidFill>
                <a:effectLst/>
                <a:latin typeface="+mn-lt"/>
                <a:ea typeface="+mn-ea"/>
                <a:cs typeface="+mn-cs"/>
              </a:rPr>
              <a:t> in </a:t>
            </a:r>
            <a:r>
              <a:rPr lang="it-IT" sz="1200" b="0" i="0" kern="1200" dirty="0" err="1" smtClean="0">
                <a:solidFill>
                  <a:schemeClr val="tx1"/>
                </a:solidFill>
                <a:effectLst/>
                <a:latin typeface="+mn-lt"/>
                <a:ea typeface="+mn-ea"/>
                <a:cs typeface="+mn-cs"/>
              </a:rPr>
              <a:t>young</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adults</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Isaya</a:t>
            </a:r>
            <a:r>
              <a:rPr lang="it-IT" sz="1200" b="0" i="0" kern="1200" dirty="0" smtClean="0">
                <a:solidFill>
                  <a:schemeClr val="tx1"/>
                </a:solidFill>
                <a:effectLst/>
                <a:latin typeface="+mn-lt"/>
                <a:ea typeface="+mn-ea"/>
                <a:cs typeface="+mn-cs"/>
              </a:rPr>
              <a:t>), un’indagine multicentrica condotta tra il 1998 e il 2000 su nove città italiane su 3000 persone tra i 20 e i 44 anni, ha permesso di evidenziare una notevole differenza delle manifestazioni asmatiche sul territorio nazionale. La malattia è più presente nelle zone mediterranee che in quelle continentali e la sua prevalenza cresce all’aumentare della temperatura media e al diminuire dell’escursione termica. </a:t>
            </a:r>
            <a:r>
              <a:rPr lang="it-IT" dirty="0" smtClean="0"/>
              <a:t/>
            </a:r>
            <a:br>
              <a:rPr lang="it-IT" dirty="0" smtClean="0"/>
            </a:br>
            <a:r>
              <a:rPr lang="it-IT" dirty="0" smtClean="0"/>
              <a:t/>
            </a:r>
            <a:br>
              <a:rPr lang="it-IT" dirty="0" smtClean="0"/>
            </a:br>
            <a:r>
              <a:rPr lang="it-IT" sz="1200" b="0" i="0" kern="1200" dirty="0" smtClean="0">
                <a:solidFill>
                  <a:schemeClr val="tx1"/>
                </a:solidFill>
                <a:effectLst/>
                <a:latin typeface="+mn-lt"/>
                <a:ea typeface="+mn-ea"/>
                <a:cs typeface="+mn-cs"/>
              </a:rPr>
              <a:t>In termini economici, l’asma incide più della tubercolosi e </a:t>
            </a:r>
            <a:r>
              <a:rPr lang="it-IT" sz="1200" b="0" i="0" kern="1200" dirty="0" err="1" smtClean="0">
                <a:solidFill>
                  <a:schemeClr val="tx1"/>
                </a:solidFill>
                <a:effectLst/>
                <a:latin typeface="+mn-lt"/>
                <a:ea typeface="+mn-ea"/>
                <a:cs typeface="+mn-cs"/>
              </a:rPr>
              <a:t>dell’Hiv</a:t>
            </a:r>
            <a:r>
              <a:rPr lang="it-IT" sz="1200" b="0" i="0" kern="1200" dirty="0" smtClean="0">
                <a:solidFill>
                  <a:schemeClr val="tx1"/>
                </a:solidFill>
                <a:effectLst/>
                <a:latin typeface="+mn-lt"/>
                <a:ea typeface="+mn-ea"/>
                <a:cs typeface="+mn-cs"/>
              </a:rPr>
              <a:t> combinati. Nei soli Stati Uniti, la stima dei costi diretti e indiretti per la cura si aggira sui 6 miliardi di dollari all’anno e raggiunge gli oltre 10 miliardi considerando il costo totale della malattia, incluse le giornate lavorative e scolastiche perdute. Secondo i </a:t>
            </a:r>
            <a:r>
              <a:rPr lang="it-IT" sz="1200" b="0" i="0" kern="1200" dirty="0" err="1" smtClean="0">
                <a:solidFill>
                  <a:schemeClr val="tx1"/>
                </a:solidFill>
                <a:effectLst/>
                <a:latin typeface="+mn-lt"/>
                <a:ea typeface="+mn-ea"/>
                <a:cs typeface="+mn-cs"/>
              </a:rPr>
              <a:t>Cdc</a:t>
            </a:r>
            <a:r>
              <a:rPr lang="it-IT" sz="1200" b="0" i="0" kern="1200" dirty="0" smtClean="0">
                <a:solidFill>
                  <a:schemeClr val="tx1"/>
                </a:solidFill>
                <a:effectLst/>
                <a:latin typeface="+mn-lt"/>
                <a:ea typeface="+mn-ea"/>
                <a:cs typeface="+mn-cs"/>
              </a:rPr>
              <a:t> americani, i bambini asmatici perdono il doppio dei giorni di scuola rispetto a quelli non asmatici e l’asma è un fattore determinante sia dell’assenza dal lavoro in molti paesi e/o nella scelta di un lavoro rispetto a un altro. In più l’apprendimento e le opportunità di socializzazione, legate anche alle attività fisiche, sono fortemente limitati nei bambini più giovani che soffrono di asma.</a:t>
            </a:r>
            <a:r>
              <a:rPr lang="it-IT" dirty="0" smtClean="0"/>
              <a:t/>
            </a:r>
            <a:br>
              <a:rPr lang="it-IT" dirty="0" smtClean="0"/>
            </a:br>
            <a:r>
              <a:rPr lang="it-IT" dirty="0" smtClean="0"/>
              <a:t/>
            </a:r>
            <a:br>
              <a:rPr lang="it-IT" dirty="0" smtClean="0"/>
            </a:br>
            <a:r>
              <a:rPr lang="it-IT" sz="1200" b="1" i="0" u="none" strike="noStrike" kern="1200" dirty="0" smtClean="0">
                <a:solidFill>
                  <a:schemeClr val="tx1"/>
                </a:solidFill>
                <a:effectLst/>
                <a:latin typeface="+mn-lt"/>
                <a:ea typeface="+mn-ea"/>
                <a:cs typeface="+mn-cs"/>
              </a:rPr>
              <a:t>Una malattia in aumento</a:t>
            </a:r>
            <a:r>
              <a:rPr lang="it-IT" sz="1200" b="1" i="0" kern="1200" dirty="0" smtClean="0">
                <a:solidFill>
                  <a:schemeClr val="tx1"/>
                </a:solidFill>
                <a:effectLst/>
                <a:latin typeface="+mn-lt"/>
                <a:ea typeface="+mn-ea"/>
                <a:cs typeface="+mn-cs"/>
              </a:rPr>
              <a:t/>
            </a:r>
            <a:br>
              <a:rPr lang="it-IT" sz="1200" b="1" i="0" kern="1200" dirty="0" smtClean="0">
                <a:solidFill>
                  <a:schemeClr val="tx1"/>
                </a:solidFill>
                <a:effectLst/>
                <a:latin typeface="+mn-lt"/>
                <a:ea typeface="+mn-ea"/>
                <a:cs typeface="+mn-cs"/>
              </a:rPr>
            </a:br>
            <a:r>
              <a:rPr lang="it-IT" sz="1200" b="0" i="0" kern="1200" dirty="0" smtClean="0">
                <a:solidFill>
                  <a:schemeClr val="tx1"/>
                </a:solidFill>
                <a:effectLst/>
                <a:latin typeface="+mn-lt"/>
                <a:ea typeface="+mn-ea"/>
                <a:cs typeface="+mn-cs"/>
              </a:rPr>
              <a:t>Preoccupante, negli ultimi anni, l’incremento molto rapido del numero di persone asmatiche nei diversi paesi: nell’Europa occidentale sarebbe raddoppiato nel giro di una decade. Negli Stati Uniti, secondo l’Oms, il numero di asmatici è aumentato del 60% dall’inizio degli anni ’80 mentre sono raddoppiati i morti, che ora sono 5mila all’anno (il tasso di mortalità era del 8,2 per 100mila persone nel 1975-79, salito al 17,9 per 100mila nel 1993-95). Il National </a:t>
            </a:r>
            <a:r>
              <a:rPr lang="it-IT" sz="1200" b="0" i="0" kern="1200" dirty="0" err="1" smtClean="0">
                <a:solidFill>
                  <a:schemeClr val="tx1"/>
                </a:solidFill>
                <a:effectLst/>
                <a:latin typeface="+mn-lt"/>
                <a:ea typeface="+mn-ea"/>
                <a:cs typeface="+mn-cs"/>
              </a:rPr>
              <a:t>institute</a:t>
            </a:r>
            <a:r>
              <a:rPr lang="it-IT" sz="1200" b="0" i="0" kern="1200" dirty="0" smtClean="0">
                <a:solidFill>
                  <a:schemeClr val="tx1"/>
                </a:solidFill>
                <a:effectLst/>
                <a:latin typeface="+mn-lt"/>
                <a:ea typeface="+mn-ea"/>
                <a:cs typeface="+mn-cs"/>
              </a:rPr>
              <a:t> of </a:t>
            </a:r>
            <a:r>
              <a:rPr lang="it-IT" sz="1200" b="0" i="0" kern="1200" dirty="0" err="1" smtClean="0">
                <a:solidFill>
                  <a:schemeClr val="tx1"/>
                </a:solidFill>
                <a:effectLst/>
                <a:latin typeface="+mn-lt"/>
                <a:ea typeface="+mn-ea"/>
                <a:cs typeface="+mn-cs"/>
              </a:rPr>
              <a:t>health</a:t>
            </a:r>
            <a:r>
              <a:rPr lang="it-IT" sz="1200" b="0" i="0" kern="1200" dirty="0" smtClean="0">
                <a:solidFill>
                  <a:schemeClr val="tx1"/>
                </a:solidFill>
                <a:effectLst/>
                <a:latin typeface="+mn-lt"/>
                <a:ea typeface="+mn-ea"/>
                <a:cs typeface="+mn-cs"/>
              </a:rPr>
              <a:t> (</a:t>
            </a:r>
            <a:r>
              <a:rPr lang="it-IT" sz="1200" b="0" i="0" kern="1200" dirty="0" err="1" smtClean="0">
                <a:solidFill>
                  <a:schemeClr val="tx1"/>
                </a:solidFill>
                <a:effectLst/>
                <a:latin typeface="+mn-lt"/>
                <a:ea typeface="+mn-ea"/>
                <a:cs typeface="+mn-cs"/>
              </a:rPr>
              <a:t>Nih</a:t>
            </a:r>
            <a:r>
              <a:rPr lang="it-IT" sz="1200" b="0" i="0" kern="1200" dirty="0" smtClean="0">
                <a:solidFill>
                  <a:schemeClr val="tx1"/>
                </a:solidFill>
                <a:effectLst/>
                <a:latin typeface="+mn-lt"/>
                <a:ea typeface="+mn-ea"/>
                <a:cs typeface="+mn-cs"/>
              </a:rPr>
              <a:t>) americano stima che a fine anni ’90, ci fossero 17 milioni di asmatici negli Usa, pari al 6,4% della popolazione, con 4.8 milioni di bambini ammalati.</a:t>
            </a:r>
            <a:r>
              <a:rPr lang="it-IT" dirty="0" smtClean="0"/>
              <a:t/>
            </a:r>
            <a:br>
              <a:rPr lang="it-IT" dirty="0" smtClean="0"/>
            </a:br>
            <a:r>
              <a:rPr lang="it-IT" sz="1200" b="0" i="0" kern="1200" dirty="0" smtClean="0">
                <a:solidFill>
                  <a:schemeClr val="tx1"/>
                </a:solidFill>
                <a:effectLst/>
                <a:latin typeface="+mn-lt"/>
                <a:ea typeface="+mn-ea"/>
                <a:cs typeface="+mn-cs"/>
              </a:rPr>
              <a:t>Secondo Gina, l’incidenza dell’asma in Gran Bretagna e Irlanda è aumentata di circa 5 volte negli ultimi 25 anni, e un aumento particolarmente marcato si è visto nell’area dell’ex-Germania dell’Est che ora ha un tasso di prevalenza simile a quello della Germania ovest. In totale, secondo l’Oms, sono quattro milioni i tedeschi ammalati. Simili incrementi sono attesi anche negli altri paesi ex-socialisti, in seguito all’adozione di stili di vita occidentali.</a:t>
            </a:r>
            <a:r>
              <a:rPr lang="it-IT" dirty="0" smtClean="0"/>
              <a:t/>
            </a:r>
            <a:br>
              <a:rPr lang="it-IT" dirty="0" smtClean="0"/>
            </a:br>
            <a:r>
              <a:rPr lang="it-IT" sz="1200" b="0" i="0" kern="1200" dirty="0" smtClean="0">
                <a:solidFill>
                  <a:schemeClr val="tx1"/>
                </a:solidFill>
                <a:effectLst/>
                <a:latin typeface="+mn-lt"/>
                <a:ea typeface="+mn-ea"/>
                <a:cs typeface="+mn-cs"/>
              </a:rPr>
              <a:t>Anche i paesi poveri hanno alte percentuali di malati: nella regione del Pacifico occidentale, l’incidenza è molto variabile a seconda delle zone, dal 50% in alcune aree a zero in altre. In Brasile, Costarica, Panama, Perù e Uruguay ci sono dal 20 al 30% di bambini che manifestano i sintomi della malattia, in </a:t>
            </a:r>
            <a:r>
              <a:rPr lang="it-IT" sz="1200" b="0" i="0" kern="1200" dirty="0" err="1" smtClean="0">
                <a:solidFill>
                  <a:schemeClr val="tx1"/>
                </a:solidFill>
                <a:effectLst/>
                <a:latin typeface="+mn-lt"/>
                <a:ea typeface="+mn-ea"/>
                <a:cs typeface="+mn-cs"/>
              </a:rPr>
              <a:t>Kenia</a:t>
            </a:r>
            <a:r>
              <a:rPr lang="it-IT" sz="1200" b="0" i="0" kern="1200" dirty="0" smtClean="0">
                <a:solidFill>
                  <a:schemeClr val="tx1"/>
                </a:solidFill>
                <a:effectLst/>
                <a:latin typeface="+mn-lt"/>
                <a:ea typeface="+mn-ea"/>
                <a:cs typeface="+mn-cs"/>
              </a:rPr>
              <a:t> il 20%, in India il 10-15% tra i bambini di 5-11 anni e un totale di 15 ai 20 milioni di asmatici.</a:t>
            </a:r>
            <a:r>
              <a:rPr lang="it-IT" dirty="0" smtClean="0"/>
              <a:t/>
            </a:r>
            <a:br>
              <a:rPr lang="it-IT" dirty="0" smtClean="0"/>
            </a:br>
            <a:r>
              <a:rPr lang="it-IT" dirty="0" smtClean="0"/>
              <a:t/>
            </a:r>
            <a:br>
              <a:rPr lang="it-IT" dirty="0" smtClean="0"/>
            </a:br>
            <a:r>
              <a:rPr lang="it-IT" sz="1200" b="0" i="0" kern="1200" dirty="0" smtClean="0">
                <a:solidFill>
                  <a:schemeClr val="tx1"/>
                </a:solidFill>
                <a:effectLst/>
                <a:latin typeface="+mn-lt"/>
                <a:ea typeface="+mn-ea"/>
                <a:cs typeface="+mn-cs"/>
              </a:rPr>
              <a:t>Esistono diverse interpretazioni sul perché di questo incremento. Secondo l’Oms, l’aumento dei casi di asma è del 50% ogni decennio, e sembra quasi sicuramente essere correlato ai fenomeni di urbanizzazione, soprattutto quando questo significa un aumento di densità di persone nelle periferie degradate. C’è quindi una crescente tendenza a vivere gran parte del tempo in ambienti chiusi con poca circolazione di aria, più esposti alla polvere e agli acari e inseriti in situazioni urbane dall’elevato tasso di inquinamento. Secondo i </a:t>
            </a:r>
            <a:r>
              <a:rPr lang="it-IT" sz="1200" b="0" i="0" kern="1200" dirty="0" err="1" smtClean="0">
                <a:solidFill>
                  <a:schemeClr val="tx1"/>
                </a:solidFill>
                <a:effectLst/>
                <a:latin typeface="+mn-lt"/>
                <a:ea typeface="+mn-ea"/>
                <a:cs typeface="+mn-cs"/>
              </a:rPr>
              <a:t>Cdc</a:t>
            </a:r>
            <a:r>
              <a:rPr lang="it-IT" sz="1200" b="0" i="0" kern="1200" dirty="0" smtClean="0">
                <a:solidFill>
                  <a:schemeClr val="tx1"/>
                </a:solidFill>
                <a:effectLst/>
                <a:latin typeface="+mn-lt"/>
                <a:ea typeface="+mn-ea"/>
                <a:cs typeface="+mn-cs"/>
              </a:rPr>
              <a:t>, sono soprattutto le popolazioni a basso reddito e le etnie che vivono in condizioni più disagiate a sperimentare una maggiore prevalenza e mortalità dovuta all’asma, probabilmente anche per il ritardato o limitato accesso al trattamento. Un’altra possibile spiegazione, addotta dal </a:t>
            </a:r>
            <a:r>
              <a:rPr lang="it-IT" sz="1200" b="0" i="0" kern="1200" dirty="0" err="1" smtClean="0">
                <a:solidFill>
                  <a:schemeClr val="tx1"/>
                </a:solidFill>
                <a:effectLst/>
                <a:latin typeface="+mn-lt"/>
                <a:ea typeface="+mn-ea"/>
                <a:cs typeface="+mn-cs"/>
              </a:rPr>
              <a:t>Nih</a:t>
            </a:r>
            <a:r>
              <a:rPr lang="it-IT" sz="1200" b="0" i="0" kern="1200" dirty="0" smtClean="0">
                <a:solidFill>
                  <a:schemeClr val="tx1"/>
                </a:solidFill>
                <a:effectLst/>
                <a:latin typeface="+mn-lt"/>
                <a:ea typeface="+mn-ea"/>
                <a:cs typeface="+mn-cs"/>
              </a:rPr>
              <a:t> americano, è che d’altra parte il livello di igiene cui si sono abituate le ricche società del nord del mondo, abbia in qualche modo influito sulla capacità del sistema immunitario inducendo una maggiore risposta allergica. Sull’incremento dell’incidenza dell’asma sembrano però pesare anche altri elementi, come l’aumento dell’obesità e il ridotto esercizio fisico.</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5</a:t>
            </a:fld>
            <a:endParaRPr lang="it-IT"/>
          </a:p>
        </p:txBody>
      </p:sp>
    </p:spTree>
    <p:extLst>
      <p:ext uri="{BB962C8B-B14F-4D97-AF65-F5344CB8AC3E}">
        <p14:creationId xmlns:p14="http://schemas.microsoft.com/office/powerpoint/2010/main" val="3338653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mn-lt"/>
                <a:ea typeface="+mn-ea"/>
                <a:cs typeface="+mn-cs"/>
              </a:rPr>
              <a:t>La mucina è una glicoproteina presente nei secreti mucosi del tratto respiratorio e gastro-intestinale. La </a:t>
            </a:r>
            <a:r>
              <a:rPr lang="it-IT" sz="1200" b="0" i="0" kern="1200" dirty="0" err="1" smtClean="0">
                <a:solidFill>
                  <a:schemeClr val="tx1"/>
                </a:solidFill>
                <a:effectLst/>
                <a:latin typeface="+mn-lt"/>
                <a:ea typeface="+mn-ea"/>
                <a:cs typeface="+mn-cs"/>
              </a:rPr>
              <a:t>glicosilazione</a:t>
            </a:r>
            <a:r>
              <a:rPr lang="it-IT" sz="1200" b="0" i="0" kern="1200" smtClean="0">
                <a:solidFill>
                  <a:schemeClr val="tx1"/>
                </a:solidFill>
                <a:effectLst/>
                <a:latin typeface="+mn-lt"/>
                <a:ea typeface="+mn-ea"/>
                <a:cs typeface="+mn-cs"/>
              </a:rPr>
              <a:t> delle mucine aumenta gli attriti frizionali tra esse ed il solvente esterno, con conseguente aumento della viscosità della soluzione.</a:t>
            </a:r>
            <a:endParaRPr lang="it-IT" dirty="0" smtClean="0"/>
          </a:p>
          <a:p>
            <a:endParaRPr lang="it-IT" dirty="0" smtClean="0"/>
          </a:p>
          <a:p>
            <a:r>
              <a:rPr lang="it-IT" dirty="0" smtClean="0"/>
              <a:t>L’</a:t>
            </a:r>
            <a:r>
              <a:rPr lang="it-IT" dirty="0" err="1" smtClean="0"/>
              <a:t>ambroxolo</a:t>
            </a:r>
            <a:r>
              <a:rPr lang="it-IT" dirty="0" smtClean="0"/>
              <a:t> è un derivato della </a:t>
            </a:r>
            <a:r>
              <a:rPr lang="it-IT" dirty="0" err="1" smtClean="0">
                <a:hlinkClick r:id="rId3"/>
              </a:rPr>
              <a:t>bromexina</a:t>
            </a:r>
            <a:r>
              <a:rPr lang="it-IT" dirty="0" smtClean="0"/>
              <a:t>, a sua volta derivato sintetico della </a:t>
            </a:r>
            <a:r>
              <a:rPr lang="it-IT" dirty="0" err="1" smtClean="0"/>
              <a:t>vasicina</a:t>
            </a:r>
            <a:r>
              <a:rPr lang="it-IT" dirty="0" smtClean="0"/>
              <a:t>, alcaloide contenuto nelle foglie di </a:t>
            </a:r>
            <a:r>
              <a:rPr lang="it-IT" dirty="0" err="1" smtClean="0"/>
              <a:t>Adhatoda</a:t>
            </a:r>
            <a:r>
              <a:rPr lang="it-IT" dirty="0" smtClean="0"/>
              <a:t> </a:t>
            </a:r>
            <a:r>
              <a:rPr lang="it-IT" dirty="0" err="1" smtClean="0"/>
              <a:t>vasica</a:t>
            </a:r>
            <a:r>
              <a:rPr lang="it-IT" dirty="0" smtClean="0"/>
              <a:t> (</a:t>
            </a:r>
            <a:r>
              <a:rPr lang="it-IT" dirty="0" err="1" smtClean="0"/>
              <a:t>Acanthaceae</a:t>
            </a:r>
            <a:r>
              <a:rPr lang="it-IT" dirty="0" smtClean="0"/>
              <a:t>).</a:t>
            </a:r>
          </a:p>
          <a:p>
            <a:r>
              <a:rPr lang="it-IT" dirty="0" smtClean="0"/>
              <a:t>Il farmaco esplica un’azione diretta sul sistema ghiandolare dell’apparato respiratorio modificando le secrezioni bronchiali. L’</a:t>
            </a:r>
            <a:r>
              <a:rPr lang="it-IT" dirty="0" err="1" smtClean="0"/>
              <a:t>ambroxolo</a:t>
            </a:r>
            <a:r>
              <a:rPr lang="it-IT" dirty="0" smtClean="0"/>
              <a:t> è in grado di ridurre la viscosità delle secrezioni stesse esercitando un effetto fluidificante grazie a un’azione di frammentazione delle fibre </a:t>
            </a:r>
            <a:r>
              <a:rPr lang="it-IT" dirty="0" err="1" smtClean="0"/>
              <a:t>mucopolisaccaridiche</a:t>
            </a:r>
            <a:r>
              <a:rPr lang="it-IT" dirty="0" smtClean="0"/>
              <a:t> costituenti il muco.</a:t>
            </a:r>
          </a:p>
          <a:p>
            <a:r>
              <a:rPr lang="it-IT" dirty="0" smtClean="0"/>
              <a:t>Il farmaco stimola inoltre la motilità ciliare favorendo la rimozione di muco dalle vie respiratorie e facilitando l’espettorazione; agisce infine sulla sintesi, l’accumulo e l’escrezione del fattore surfattante, un insieme di lipoproteine e fosfolipidi secreto dall’epitelio alveolare negli alveoli e nelle vie respiratorie.</a:t>
            </a:r>
            <a:br>
              <a:rPr lang="it-IT" dirty="0" smtClean="0"/>
            </a:br>
            <a:r>
              <a:rPr lang="it-IT" dirty="0" smtClean="0"/>
              <a:t>Il surfattante gioca un ruolo determinante nell’espansibilità polmonare, poiché forma uno strato all’interfaccia liquido-aria contenuta nell’alveolo, minimizzando l’effetto collassante che la tensione superficiale esercita sui polmoni.</a:t>
            </a:r>
            <a:br>
              <a:rPr lang="it-IT" dirty="0" smtClean="0"/>
            </a:br>
            <a:r>
              <a:rPr lang="it-IT" dirty="0" smtClean="0"/>
              <a:t>L’</a:t>
            </a:r>
            <a:r>
              <a:rPr lang="it-IT" dirty="0" err="1" smtClean="0"/>
              <a:t>ambroxolo</a:t>
            </a:r>
            <a:r>
              <a:rPr lang="it-IT" dirty="0" smtClean="0"/>
              <a:t>, stimolando la produzione di fattore surfattante, migliora la pervietà alveolare, impedisce l’adesione di muco alle pareti bronchiali favorendo quindi la funzionalità respiratoria.</a:t>
            </a:r>
          </a:p>
          <a:p>
            <a:r>
              <a:rPr lang="it-IT" dirty="0" smtClean="0"/>
              <a:t>L’</a:t>
            </a:r>
            <a:r>
              <a:rPr lang="it-IT" dirty="0" err="1" smtClean="0"/>
              <a:t>ambroxolo</a:t>
            </a:r>
            <a:r>
              <a:rPr lang="it-IT" dirty="0" smtClean="0"/>
              <a:t> esercita inoltre, un effetto anestetico locale attraverso il blocco dei canali del </a:t>
            </a:r>
            <a:r>
              <a:rPr lang="it-IT" dirty="0" smtClean="0">
                <a:hlinkClick r:id="rId4"/>
              </a:rPr>
              <a:t>sodio</a:t>
            </a:r>
            <a:r>
              <a:rPr lang="it-IT" dirty="0" smtClean="0"/>
              <a:t> a livello della membrana cellulare, di beneficio nel trattamento delle infezioni acute del tratto </a:t>
            </a:r>
            <a:r>
              <a:rPr lang="it-IT" dirty="0" err="1" smtClean="0"/>
              <a:t>respiratotio</a:t>
            </a:r>
            <a:r>
              <a:rPr lang="it-IT" dirty="0" smtClean="0"/>
              <a:t> (Malerba, Ragnoli, 2008).</a:t>
            </a:r>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45</a:t>
            </a:fld>
            <a:endParaRPr lang="it-IT"/>
          </a:p>
        </p:txBody>
      </p:sp>
    </p:spTree>
    <p:extLst>
      <p:ext uri="{BB962C8B-B14F-4D97-AF65-F5344CB8AC3E}">
        <p14:creationId xmlns:p14="http://schemas.microsoft.com/office/powerpoint/2010/main" val="4233515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mn-lt"/>
                <a:ea typeface="+mn-ea"/>
                <a:cs typeface="+mn-cs"/>
              </a:rPr>
              <a:t>La mucina è una glicoproteina presente nei secreti mucosi del tratto respiratorio e gastro-intestinale. La </a:t>
            </a:r>
            <a:r>
              <a:rPr lang="it-IT" sz="1200" b="0" i="0" kern="1200" dirty="0" err="1" smtClean="0">
                <a:solidFill>
                  <a:schemeClr val="tx1"/>
                </a:solidFill>
                <a:effectLst/>
                <a:latin typeface="+mn-lt"/>
                <a:ea typeface="+mn-ea"/>
                <a:cs typeface="+mn-cs"/>
              </a:rPr>
              <a:t>glicosilazione</a:t>
            </a:r>
            <a:r>
              <a:rPr lang="it-IT" sz="1200" b="0" i="0" kern="1200" smtClean="0">
                <a:solidFill>
                  <a:schemeClr val="tx1"/>
                </a:solidFill>
                <a:effectLst/>
                <a:latin typeface="+mn-lt"/>
                <a:ea typeface="+mn-ea"/>
                <a:cs typeface="+mn-cs"/>
              </a:rPr>
              <a:t> delle mucine aumenta gli attriti frizionali tra esse ed il solvente esterno, con conseguente aumento della viscosità della soluzione.</a:t>
            </a:r>
            <a:endParaRPr lang="it-IT" dirty="0" smtClean="0"/>
          </a:p>
          <a:p>
            <a:endParaRPr lang="it-IT" dirty="0" smtClean="0"/>
          </a:p>
          <a:p>
            <a:r>
              <a:rPr lang="it-IT" dirty="0" smtClean="0"/>
              <a:t>L’</a:t>
            </a:r>
            <a:r>
              <a:rPr lang="it-IT" dirty="0" err="1" smtClean="0"/>
              <a:t>ambroxolo</a:t>
            </a:r>
            <a:r>
              <a:rPr lang="it-IT" dirty="0" smtClean="0"/>
              <a:t> è un derivato della </a:t>
            </a:r>
            <a:r>
              <a:rPr lang="it-IT" dirty="0" err="1" smtClean="0">
                <a:hlinkClick r:id="rId3"/>
              </a:rPr>
              <a:t>bromexina</a:t>
            </a:r>
            <a:r>
              <a:rPr lang="it-IT" dirty="0" smtClean="0"/>
              <a:t>, a sua volta derivato sintetico della </a:t>
            </a:r>
            <a:r>
              <a:rPr lang="it-IT" dirty="0" err="1" smtClean="0"/>
              <a:t>vasicina</a:t>
            </a:r>
            <a:r>
              <a:rPr lang="it-IT" dirty="0" smtClean="0"/>
              <a:t>, alcaloide contenuto nelle foglie di </a:t>
            </a:r>
            <a:r>
              <a:rPr lang="it-IT" dirty="0" err="1" smtClean="0"/>
              <a:t>Adhatoda</a:t>
            </a:r>
            <a:r>
              <a:rPr lang="it-IT" dirty="0" smtClean="0"/>
              <a:t> </a:t>
            </a:r>
            <a:r>
              <a:rPr lang="it-IT" dirty="0" err="1" smtClean="0"/>
              <a:t>vasica</a:t>
            </a:r>
            <a:r>
              <a:rPr lang="it-IT" dirty="0" smtClean="0"/>
              <a:t> (</a:t>
            </a:r>
            <a:r>
              <a:rPr lang="it-IT" dirty="0" err="1" smtClean="0"/>
              <a:t>Acanthaceae</a:t>
            </a:r>
            <a:r>
              <a:rPr lang="it-IT" dirty="0" smtClean="0"/>
              <a:t>).</a:t>
            </a:r>
          </a:p>
          <a:p>
            <a:r>
              <a:rPr lang="it-IT" dirty="0" smtClean="0"/>
              <a:t>Il farmaco esplica un’azione diretta sul sistema ghiandolare dell’apparato respiratorio modificando le secrezioni bronchiali. L’</a:t>
            </a:r>
            <a:r>
              <a:rPr lang="it-IT" dirty="0" err="1" smtClean="0"/>
              <a:t>ambroxolo</a:t>
            </a:r>
            <a:r>
              <a:rPr lang="it-IT" dirty="0" smtClean="0"/>
              <a:t> è in grado di ridurre la viscosità delle secrezioni stesse esercitando un effetto fluidificante grazie a un’azione di frammentazione delle fibre </a:t>
            </a:r>
            <a:r>
              <a:rPr lang="it-IT" dirty="0" err="1" smtClean="0"/>
              <a:t>mucopolisaccaridiche</a:t>
            </a:r>
            <a:r>
              <a:rPr lang="it-IT" dirty="0" smtClean="0"/>
              <a:t> costituenti il muco.</a:t>
            </a:r>
          </a:p>
          <a:p>
            <a:r>
              <a:rPr lang="it-IT" dirty="0" smtClean="0"/>
              <a:t>Il farmaco stimola inoltre la motilità ciliare favorendo la rimozione di muco dalle vie respiratorie e facilitando l’espettorazione; agisce infine sulla sintesi, l’accumulo e l’escrezione del fattore surfattante, un insieme di lipoproteine e fosfolipidi secreto dall’epitelio alveolare negli alveoli e nelle vie respiratorie.</a:t>
            </a:r>
            <a:br>
              <a:rPr lang="it-IT" dirty="0" smtClean="0"/>
            </a:br>
            <a:r>
              <a:rPr lang="it-IT" dirty="0" smtClean="0"/>
              <a:t>Il surfattante gioca un ruolo determinante nell’espansibilità polmonare, poiché forma uno strato all’interfaccia liquido-aria contenuta nell’alveolo, minimizzando l’effetto collassante che la tensione superficiale esercita sui polmoni.</a:t>
            </a:r>
            <a:br>
              <a:rPr lang="it-IT" dirty="0" smtClean="0"/>
            </a:br>
            <a:r>
              <a:rPr lang="it-IT" dirty="0" smtClean="0"/>
              <a:t>L’</a:t>
            </a:r>
            <a:r>
              <a:rPr lang="it-IT" dirty="0" err="1" smtClean="0"/>
              <a:t>ambroxolo</a:t>
            </a:r>
            <a:r>
              <a:rPr lang="it-IT" dirty="0" smtClean="0"/>
              <a:t>, stimolando la produzione di fattore surfattante, migliora la pervietà alveolare, impedisce l’adesione di muco alle pareti bronchiali favorendo quindi la funzionalità respiratoria.</a:t>
            </a:r>
          </a:p>
          <a:p>
            <a:r>
              <a:rPr lang="it-IT" dirty="0" smtClean="0"/>
              <a:t>L’</a:t>
            </a:r>
            <a:r>
              <a:rPr lang="it-IT" dirty="0" err="1" smtClean="0"/>
              <a:t>ambroxolo</a:t>
            </a:r>
            <a:r>
              <a:rPr lang="it-IT" dirty="0" smtClean="0"/>
              <a:t> esercita inoltre, un effetto anestetico locale attraverso il blocco dei canali del </a:t>
            </a:r>
            <a:r>
              <a:rPr lang="it-IT" dirty="0" smtClean="0">
                <a:hlinkClick r:id="rId4"/>
              </a:rPr>
              <a:t>sodio</a:t>
            </a:r>
            <a:r>
              <a:rPr lang="it-IT" dirty="0" smtClean="0"/>
              <a:t> a livello della membrana cellulare, di beneficio nel trattamento delle infezioni acute del tratto </a:t>
            </a:r>
            <a:r>
              <a:rPr lang="it-IT" dirty="0" err="1" smtClean="0"/>
              <a:t>respiratotio</a:t>
            </a:r>
            <a:r>
              <a:rPr lang="it-IT" dirty="0" smtClean="0"/>
              <a:t> (Malerba, Ragnoli, 2008).</a:t>
            </a:r>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46</a:t>
            </a:fld>
            <a:endParaRPr lang="it-IT"/>
          </a:p>
        </p:txBody>
      </p:sp>
    </p:spTree>
    <p:extLst>
      <p:ext uri="{BB962C8B-B14F-4D97-AF65-F5344CB8AC3E}">
        <p14:creationId xmlns:p14="http://schemas.microsoft.com/office/powerpoint/2010/main" val="4233515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 Sostanza glicoproteica prodotta e secreta dagli epiteli ghiandolari delle mucose del tubo digerente, dell'apparato respiratorio e del tratto genito-urinario di molti mammiferi; costituisce il principale componente del muco. Le mucine sono complessi eterogenei di mucoproteine, mucopolisaccaridi neutri e acido </a:t>
            </a:r>
            <a:r>
              <a:rPr lang="it-IT" dirty="0" err="1" smtClean="0"/>
              <a:t>mucoitin</a:t>
            </a:r>
            <a:r>
              <a:rPr lang="it-IT" dirty="0" smtClean="0"/>
              <a:t>-solforico: quest'ultimo è un complesso formato da catene di unità di </a:t>
            </a:r>
            <a:r>
              <a:rPr lang="it-IT" dirty="0" err="1" smtClean="0"/>
              <a:t>acetil-glucosammina</a:t>
            </a:r>
            <a:r>
              <a:rPr lang="it-IT" dirty="0" smtClean="0"/>
              <a:t>, solfati e </a:t>
            </a:r>
            <a:r>
              <a:rPr lang="it-IT" dirty="0" smtClean="0">
                <a:hlinkClick r:id="rId3"/>
              </a:rPr>
              <a:t>acido glucuronico</a:t>
            </a:r>
            <a:r>
              <a:rPr lang="it-IT" dirty="0" smtClean="0"/>
              <a:t>.</a:t>
            </a:r>
          </a:p>
          <a:p>
            <a:r>
              <a:rPr lang="it-IT" dirty="0" smtClean="0"/>
              <a:t> mucine secrete con la saliva e con i succhi gastrici si possono distinguere due categorie di sostanze: le </a:t>
            </a:r>
            <a:r>
              <a:rPr lang="it-IT" dirty="0" err="1" smtClean="0"/>
              <a:t>sialomucine</a:t>
            </a:r>
            <a:r>
              <a:rPr lang="it-IT" dirty="0" smtClean="0"/>
              <a:t>, che sono particolarmente ricche di </a:t>
            </a:r>
            <a:r>
              <a:rPr lang="it-IT" dirty="0" smtClean="0">
                <a:hlinkClick r:id="rId4"/>
              </a:rPr>
              <a:t>acido sialico</a:t>
            </a:r>
            <a:r>
              <a:rPr lang="it-IT" dirty="0" smtClean="0"/>
              <a:t>, e le </a:t>
            </a:r>
            <a:r>
              <a:rPr lang="it-IT" dirty="0" err="1" smtClean="0"/>
              <a:t>fucomucine</a:t>
            </a:r>
            <a:r>
              <a:rPr lang="it-IT" dirty="0" smtClean="0"/>
              <a:t>, che contengono elevate quantità di </a:t>
            </a:r>
            <a:r>
              <a:rPr lang="it-IT" dirty="0" err="1" smtClean="0">
                <a:hlinkClick r:id="rId5"/>
              </a:rPr>
              <a:t>fucosio</a:t>
            </a:r>
            <a:r>
              <a:rPr lang="it-IT" dirty="0" smtClean="0"/>
              <a:t>. </a:t>
            </a:r>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48</a:t>
            </a:fld>
            <a:endParaRPr lang="it-IT"/>
          </a:p>
        </p:txBody>
      </p:sp>
    </p:spTree>
    <p:extLst>
      <p:ext uri="{BB962C8B-B14F-4D97-AF65-F5344CB8AC3E}">
        <p14:creationId xmlns:p14="http://schemas.microsoft.com/office/powerpoint/2010/main" val="82406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Asthma is a rare cause of mortality, contributing to less than 1% of all deaths in most countries worldwide. Rates of death from asthma rise almost exponentially from mid-childhood to old age, so the majority of asthma deaths occur after middle age. However, there is considerable potential for diagnostic confusion with other forms of chronic respiratory disease in the older age groups, so comparisons of mortality rates have tended to focus on children and younger adults.</a:t>
            </a:r>
          </a:p>
          <a:p>
            <a:r>
              <a:rPr lang="en-US" sz="1200" b="0" i="0" kern="1200" dirty="0" smtClean="0">
                <a:solidFill>
                  <a:schemeClr val="tx1"/>
                </a:solidFill>
                <a:effectLst/>
                <a:latin typeface="+mn-lt"/>
                <a:ea typeface="+mn-ea"/>
                <a:cs typeface="+mn-cs"/>
              </a:rPr>
              <a:t>International mortality statistics for asthma are limited to those countries reporting a full set of causes of death. Figure </a:t>
            </a:r>
            <a:r>
              <a:rPr lang="en-US" sz="1200" b="0" i="0" kern="1200" dirty="0" smtClean="0">
                <a:solidFill>
                  <a:schemeClr val="tx1"/>
                </a:solidFill>
                <a:effectLst/>
                <a:latin typeface="+mn-lt"/>
                <a:ea typeface="+mn-ea"/>
                <a:cs typeface="+mn-cs"/>
                <a:hlinkClick r:id="rId3"/>
              </a:rPr>
              <a:t>1</a:t>
            </a:r>
            <a:r>
              <a:rPr lang="en-US" sz="1200" b="0" i="0" kern="1200" dirty="0" smtClean="0">
                <a:solidFill>
                  <a:schemeClr val="tx1"/>
                </a:solidFill>
                <a:effectLst/>
                <a:latin typeface="+mn-lt"/>
                <a:ea typeface="+mn-ea"/>
                <a:cs typeface="+mn-cs"/>
              </a:rPr>
              <a:t> compares the mortality rates (age-</a:t>
            </a:r>
            <a:r>
              <a:rPr lang="en-US" sz="1200" b="0" i="0" kern="1200" dirty="0" err="1" smtClean="0">
                <a:solidFill>
                  <a:schemeClr val="tx1"/>
                </a:solidFill>
                <a:effectLst/>
                <a:latin typeface="+mn-lt"/>
                <a:ea typeface="+mn-ea"/>
                <a:cs typeface="+mn-cs"/>
              </a:rPr>
              <a:t>standardised</a:t>
            </a:r>
            <a:r>
              <a:rPr lang="en-US" sz="1200" b="0" i="0" kern="1200" dirty="0" smtClean="0">
                <a:solidFill>
                  <a:schemeClr val="tx1"/>
                </a:solidFill>
                <a:effectLst/>
                <a:latin typeface="+mn-lt"/>
                <a:ea typeface="+mn-ea"/>
                <a:cs typeface="+mn-cs"/>
              </a:rPr>
              <a:t>) for asthma among countries reporting asthma separately in recent years (around 2010). For some of the less populous countries with few asthma deaths, there is a substantial range of uncertainty around the published rate. However, among the more populous countries there is a 100-fold variation in age-adjusted rates, for instance between the Netherlands (low) and South Africa (high).</a:t>
            </a:r>
          </a:p>
          <a:p>
            <a:r>
              <a:rPr lang="en-US" sz="1200" b="0" i="0" kern="1200" dirty="0" smtClean="0">
                <a:solidFill>
                  <a:schemeClr val="tx1"/>
                </a:solidFill>
                <a:effectLst/>
                <a:latin typeface="+mn-lt"/>
                <a:ea typeface="+mn-ea"/>
                <a:cs typeface="+mn-cs"/>
              </a:rPr>
              <a:t>When the comparisons are limited to 5-34 year olds (Figure </a:t>
            </a:r>
            <a:r>
              <a:rPr lang="en-US" sz="1200" b="0" i="0" kern="1200" dirty="0" smtClean="0">
                <a:solidFill>
                  <a:schemeClr val="tx1"/>
                </a:solidFill>
                <a:effectLst/>
                <a:latin typeface="+mn-lt"/>
                <a:ea typeface="+mn-ea"/>
                <a:cs typeface="+mn-cs"/>
                <a:hlinkClick r:id="rId4"/>
              </a:rPr>
              <a:t>2</a:t>
            </a:r>
            <a:r>
              <a:rPr lang="en-US" sz="1200" b="0" i="0" kern="1200" dirty="0" smtClean="0">
                <a:solidFill>
                  <a:schemeClr val="tx1"/>
                </a:solidFill>
                <a:effectLst/>
                <a:latin typeface="+mn-lt"/>
                <a:ea typeface="+mn-ea"/>
                <a:cs typeface="+mn-cs"/>
              </a:rPr>
              <a:t>), numbers of deaths are fewer and margins of error are larger, but the disparities persist.</a:t>
            </a:r>
          </a:p>
          <a:p>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hlinkClick r:id="rId5"/>
              </a:rPr>
              <a:t>Global Burden of Disease Study (GBD)</a:t>
            </a:r>
            <a:r>
              <a:rPr lang="en-US" sz="1200" b="0" i="0" kern="1200" dirty="0" smtClean="0">
                <a:solidFill>
                  <a:schemeClr val="tx1"/>
                </a:solidFill>
                <a:effectLst/>
                <a:latin typeface="+mn-lt"/>
                <a:ea typeface="+mn-ea"/>
                <a:cs typeface="+mn-cs"/>
              </a:rPr>
              <a:t> Study estimates that age-</a:t>
            </a:r>
            <a:r>
              <a:rPr lang="en-US" sz="1200" b="0" i="0" kern="1200" dirty="0" err="1" smtClean="0">
                <a:solidFill>
                  <a:schemeClr val="tx1"/>
                </a:solidFill>
                <a:effectLst/>
                <a:latin typeface="+mn-lt"/>
                <a:ea typeface="+mn-ea"/>
                <a:cs typeface="+mn-cs"/>
              </a:rPr>
              <a:t>standardised</a:t>
            </a:r>
            <a:r>
              <a:rPr lang="en-US" sz="1200" b="0" i="0" kern="1200" dirty="0" smtClean="0">
                <a:solidFill>
                  <a:schemeClr val="tx1"/>
                </a:solidFill>
                <a:effectLst/>
                <a:latin typeface="+mn-lt"/>
                <a:ea typeface="+mn-ea"/>
                <a:cs typeface="+mn-cs"/>
              </a:rPr>
              <a:t> death rates from asthma fell by about one-third between 1990 and 2010: from 250 per million to 170 per million among males, and from 130 per million to 90 per million among females. These worldwide figures include all ages.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More detailed comparisons have been made over a longer time period in high-income countries, </a:t>
            </a:r>
            <a:r>
              <a:rPr lang="en-US" sz="1200" b="0" i="0" kern="1200" dirty="0" err="1" smtClean="0">
                <a:solidFill>
                  <a:schemeClr val="tx1"/>
                </a:solidFill>
                <a:effectLst/>
                <a:latin typeface="+mn-lt"/>
                <a:ea typeface="+mn-ea"/>
                <a:cs typeface="+mn-cs"/>
              </a:rPr>
              <a:t>focussing</a:t>
            </a:r>
            <a:r>
              <a:rPr lang="en-US" sz="1200" b="0" i="0" kern="1200" dirty="0" smtClean="0">
                <a:solidFill>
                  <a:schemeClr val="tx1"/>
                </a:solidFill>
                <a:effectLst/>
                <a:latin typeface="+mn-lt"/>
                <a:ea typeface="+mn-ea"/>
                <a:cs typeface="+mn-cs"/>
              </a:rPr>
              <a:t> on younger age groups. Over the past half-century, there have been two distinct peaks in asthma mortality in a number of high-income countries (</a:t>
            </a:r>
            <a:r>
              <a:rPr lang="en-US" sz="1200" b="0" i="0" kern="1200" dirty="0" smtClean="0">
                <a:solidFill>
                  <a:schemeClr val="tx1"/>
                </a:solidFill>
                <a:effectLst/>
                <a:latin typeface="+mn-lt"/>
                <a:ea typeface="+mn-ea"/>
                <a:cs typeface="+mn-cs"/>
                <a:hlinkClick r:id="rId6"/>
              </a:rPr>
              <a:t>Hospital Admissions, Figure 3</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first, during the mid-to-late 1960s, represented an approximately 50% increase in asthma death rates among 5-34 year olds. It is generally attributed to the introduction of high-dose </a:t>
            </a:r>
            <a:r>
              <a:rPr lang="en-US" sz="1200" b="0" i="0" kern="1200" dirty="0" err="1" smtClean="0">
                <a:solidFill>
                  <a:schemeClr val="tx1"/>
                </a:solidFill>
                <a:effectLst/>
                <a:latin typeface="+mn-lt"/>
                <a:ea typeface="+mn-ea"/>
                <a:cs typeface="+mn-cs"/>
              </a:rPr>
              <a:t>isoprenaline</a:t>
            </a:r>
            <a:r>
              <a:rPr lang="en-US" sz="1200" b="0" i="0" kern="1200" dirty="0" smtClean="0">
                <a:solidFill>
                  <a:schemeClr val="tx1"/>
                </a:solidFill>
                <a:effectLst/>
                <a:latin typeface="+mn-lt"/>
                <a:ea typeface="+mn-ea"/>
                <a:cs typeface="+mn-cs"/>
              </a:rPr>
              <a:t> inhalers as an asthma reliever medication, which can have toxic effects on the heart during acute asthma attacks. When these medications were withdrawn, the 1960s epidemic of asthma deaths subsided.</a:t>
            </a:r>
          </a:p>
          <a:p>
            <a:r>
              <a:rPr lang="en-US" sz="1200" b="0" i="0" kern="1200" dirty="0" smtClean="0">
                <a:solidFill>
                  <a:schemeClr val="tx1"/>
                </a:solidFill>
                <a:effectLst/>
                <a:latin typeface="+mn-lt"/>
                <a:ea typeface="+mn-ea"/>
                <a:cs typeface="+mn-cs"/>
              </a:rPr>
              <a:t>The second epidemic, during the mid-1980s, represented an increase of approximately 38% in asthma death rates among 5-34 year olds. In at least some of the affected countries, it was probably due to the widespread use of </a:t>
            </a:r>
            <a:r>
              <a:rPr lang="en-US" sz="1200" b="0" i="0" kern="1200" dirty="0" err="1" smtClean="0">
                <a:solidFill>
                  <a:schemeClr val="tx1"/>
                </a:solidFill>
                <a:effectLst/>
                <a:latin typeface="+mn-lt"/>
                <a:ea typeface="+mn-ea"/>
                <a:cs typeface="+mn-cs"/>
              </a:rPr>
              <a:t>fenoterol</a:t>
            </a:r>
            <a:r>
              <a:rPr lang="en-US" sz="1200" b="0" i="0" kern="1200" dirty="0" smtClean="0">
                <a:solidFill>
                  <a:schemeClr val="tx1"/>
                </a:solidFill>
                <a:effectLst/>
                <a:latin typeface="+mn-lt"/>
                <a:ea typeface="+mn-ea"/>
                <a:cs typeface="+mn-cs"/>
              </a:rPr>
              <a:t>, another inhaled asthma medication with potential cardiac toxicity. However, this second epidemic was also observed in some countries, such as the United States of America, where </a:t>
            </a:r>
            <a:r>
              <a:rPr lang="en-US" sz="1200" b="0" i="0" kern="1200" dirty="0" err="1" smtClean="0">
                <a:solidFill>
                  <a:schemeClr val="tx1"/>
                </a:solidFill>
                <a:effectLst/>
                <a:latin typeface="+mn-lt"/>
                <a:ea typeface="+mn-ea"/>
                <a:cs typeface="+mn-cs"/>
              </a:rPr>
              <a:t>fenoterol</a:t>
            </a:r>
            <a:r>
              <a:rPr lang="en-US" sz="1200" b="0" i="0" kern="1200" dirty="0" smtClean="0">
                <a:solidFill>
                  <a:schemeClr val="tx1"/>
                </a:solidFill>
                <a:effectLst/>
                <a:latin typeface="+mn-lt"/>
                <a:ea typeface="+mn-ea"/>
                <a:cs typeface="+mn-cs"/>
              </a:rPr>
              <a:t> was never approved or widely used.</a:t>
            </a:r>
          </a:p>
          <a:p>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6</a:t>
            </a:fld>
            <a:endParaRPr lang="it-IT"/>
          </a:p>
        </p:txBody>
      </p:sp>
    </p:spTree>
    <p:extLst>
      <p:ext uri="{BB962C8B-B14F-4D97-AF65-F5344CB8AC3E}">
        <p14:creationId xmlns:p14="http://schemas.microsoft.com/office/powerpoint/2010/main" val="277731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Ipertrofia</a:t>
            </a:r>
            <a:r>
              <a:rPr lang="it-IT" baseline="0" dirty="0" smtClean="0"/>
              <a:t> ghiandolare: secernono muco</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it-IT" sz="1200" b="1" dirty="0" smtClean="0">
                <a:solidFill>
                  <a:srgbClr val="660066"/>
                </a:solidFill>
              </a:rPr>
              <a:t>The most popular hypothesis at present for the pathogenesis of asthma is that it derives from a state of </a:t>
            </a:r>
            <a:r>
              <a:rPr lang="en-GB" altLang="it-IT" sz="1200" b="1" u="sng" dirty="0" smtClean="0">
                <a:solidFill>
                  <a:srgbClr val="660066"/>
                </a:solidFill>
              </a:rPr>
              <a:t>persistent </a:t>
            </a:r>
            <a:r>
              <a:rPr lang="en-GB" altLang="it-IT" sz="1200" b="1" u="sng" dirty="0" err="1" smtClean="0">
                <a:solidFill>
                  <a:srgbClr val="660066"/>
                </a:solidFill>
              </a:rPr>
              <a:t>subacute</a:t>
            </a:r>
            <a:r>
              <a:rPr lang="en-GB" altLang="it-IT" sz="1200" b="1" u="sng" dirty="0" smtClean="0">
                <a:solidFill>
                  <a:srgbClr val="660066"/>
                </a:solidFill>
              </a:rPr>
              <a:t> inflammation of the airways</a:t>
            </a:r>
            <a:r>
              <a:rPr lang="en-GB" altLang="it-IT" sz="1200" b="1" dirty="0" smtClean="0">
                <a:solidFill>
                  <a:srgbClr val="660066"/>
                </a:solidFill>
              </a:rPr>
              <a:t>. An active </a:t>
            </a:r>
            <a:r>
              <a:rPr lang="en-GB" altLang="it-IT" sz="1200" b="1" u="sng" dirty="0" smtClean="0">
                <a:solidFill>
                  <a:srgbClr val="660066"/>
                </a:solidFill>
              </a:rPr>
              <a:t>inflammatory process</a:t>
            </a:r>
            <a:r>
              <a:rPr lang="en-GB" altLang="it-IT" sz="1200" b="1" dirty="0" smtClean="0">
                <a:solidFill>
                  <a:srgbClr val="660066"/>
                </a:solidFill>
              </a:rPr>
              <a:t> is frequently observed in </a:t>
            </a:r>
            <a:r>
              <a:rPr lang="en-GB" altLang="it-IT" sz="1200" b="1" dirty="0" err="1" smtClean="0">
                <a:solidFill>
                  <a:srgbClr val="660066"/>
                </a:solidFill>
              </a:rPr>
              <a:t>endobronchial</a:t>
            </a:r>
            <a:r>
              <a:rPr lang="en-GB" altLang="it-IT" sz="1200" b="1" dirty="0" smtClean="0">
                <a:solidFill>
                  <a:srgbClr val="660066"/>
                </a:solidFill>
              </a:rPr>
              <a:t> biopsy specimens even from asymptomatic patients. The airways can be </a:t>
            </a:r>
            <a:r>
              <a:rPr lang="en-GB" altLang="it-IT" sz="1200" b="1" dirty="0" err="1" smtClean="0">
                <a:solidFill>
                  <a:srgbClr val="660066"/>
                </a:solidFill>
              </a:rPr>
              <a:t>edematous</a:t>
            </a:r>
            <a:r>
              <a:rPr lang="en-GB" altLang="it-IT" sz="1200" b="1" dirty="0" smtClean="0">
                <a:solidFill>
                  <a:srgbClr val="660066"/>
                </a:solidFill>
              </a:rPr>
              <a:t> and infiltrated with </a:t>
            </a:r>
            <a:r>
              <a:rPr lang="en-GB" altLang="it-IT" sz="1200" b="1" u="sng" dirty="0" err="1" smtClean="0">
                <a:solidFill>
                  <a:srgbClr val="660066"/>
                </a:solidFill>
              </a:rPr>
              <a:t>eosinophils</a:t>
            </a:r>
            <a:r>
              <a:rPr lang="en-GB" altLang="it-IT" sz="1200" b="1" u="sng" dirty="0" smtClean="0">
                <a:solidFill>
                  <a:srgbClr val="660066"/>
                </a:solidFill>
              </a:rPr>
              <a:t>, neutrophils, and lymphocytes</a:t>
            </a:r>
            <a:r>
              <a:rPr lang="en-GB" altLang="it-IT" sz="1200" b="1" dirty="0" smtClean="0">
                <a:solidFill>
                  <a:srgbClr val="660066"/>
                </a:solidFill>
              </a:rPr>
              <a:t>, with or without an increase in the collagen content of the epithelial basement membrane. There may also be glandular hypertrophy. The most ubiquitous finding is a generalized </a:t>
            </a:r>
            <a:r>
              <a:rPr lang="en-GB" altLang="it-IT" sz="1200" b="1" u="sng" dirty="0" smtClean="0">
                <a:solidFill>
                  <a:srgbClr val="660066"/>
                </a:solidFill>
              </a:rPr>
              <a:t>increase in cellularity</a:t>
            </a:r>
            <a:r>
              <a:rPr lang="en-GB" altLang="it-IT" sz="1200" b="1" dirty="0" smtClean="0">
                <a:solidFill>
                  <a:srgbClr val="660066"/>
                </a:solidFill>
              </a:rPr>
              <a:t> associated with an elevated capillary density. Occasionally, denudation of the epithelium may also be observed.</a:t>
            </a:r>
            <a:endParaRPr lang="it-IT" altLang="it-IT" sz="1200" b="1" dirty="0" smtClean="0">
              <a:solidFill>
                <a:srgbClr val="660066"/>
              </a:solidFill>
            </a:endParaRPr>
          </a:p>
          <a:p>
            <a:endParaRPr lang="it-IT"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7</a:t>
            </a:fld>
            <a:endParaRPr lang="it-IT"/>
          </a:p>
        </p:txBody>
      </p:sp>
    </p:spTree>
    <p:extLst>
      <p:ext uri="{BB962C8B-B14F-4D97-AF65-F5344CB8AC3E}">
        <p14:creationId xmlns:p14="http://schemas.microsoft.com/office/powerpoint/2010/main" val="32228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Ognuna delle cellule infiltrate può iniziare o amplificare l’infiammazione acuta e i cambiamenti patologici a lungo termine:</a:t>
            </a:r>
          </a:p>
          <a:p>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8</a:t>
            </a:fld>
            <a:endParaRPr lang="it-IT"/>
          </a:p>
        </p:txBody>
      </p:sp>
    </p:spTree>
    <p:extLst>
      <p:ext uri="{BB962C8B-B14F-4D97-AF65-F5344CB8AC3E}">
        <p14:creationId xmlns:p14="http://schemas.microsoft.com/office/powerpoint/2010/main" val="223122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Several inflammatory cells are recruited and/or activated in the airways, releasing a variety of inflammatory mediators that have acute effects on the airway (such as bronchoconstriction, plasma leakage, vasodilatation,</a:t>
            </a:r>
          </a:p>
          <a:p>
            <a:r>
              <a:rPr lang="en-US" dirty="0" smtClean="0"/>
              <a:t>mucus secretion, sensory nerve activation and cholinergic reflex-induced bronchoconstriction), together with structural changes (</a:t>
            </a:r>
            <a:r>
              <a:rPr lang="en-US" dirty="0" err="1" smtClean="0"/>
              <a:t>remodelling</a:t>
            </a:r>
            <a:r>
              <a:rPr lang="en-US" dirty="0" smtClean="0"/>
              <a:t>) that include </a:t>
            </a:r>
            <a:r>
              <a:rPr lang="en-US" dirty="0" err="1" smtClean="0"/>
              <a:t>subepithelial</a:t>
            </a:r>
            <a:r>
              <a:rPr lang="en-US" dirty="0" smtClean="0"/>
              <a:t> fibrosis, increased numbers of blood vessels and mucus-secreting cells, and increased thickness of airway smooth muscle as a result of hyperplasia and hypertrophy.</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9</a:t>
            </a:fld>
            <a:endParaRPr lang="it-IT"/>
          </a:p>
        </p:txBody>
      </p:sp>
    </p:spTree>
    <p:extLst>
      <p:ext uri="{BB962C8B-B14F-4D97-AF65-F5344CB8AC3E}">
        <p14:creationId xmlns:p14="http://schemas.microsoft.com/office/powerpoint/2010/main" val="192489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Several inflammatory cells are recruited and/or activated in the airways, releasing a variety of inflammatory mediators that have acute effects on the airway (such as bronchoconstriction, plasma leakage, vasodilatation,</a:t>
            </a:r>
          </a:p>
          <a:p>
            <a:r>
              <a:rPr lang="en-US" dirty="0" smtClean="0"/>
              <a:t>mucus secretion, sensory nerve activation and cholinergic reflex-induced bronchoconstriction), together with structural changes (</a:t>
            </a:r>
            <a:r>
              <a:rPr lang="en-US" dirty="0" err="1" smtClean="0"/>
              <a:t>remodelling</a:t>
            </a:r>
            <a:r>
              <a:rPr lang="en-US" dirty="0" smtClean="0"/>
              <a:t>) that include </a:t>
            </a:r>
            <a:r>
              <a:rPr lang="en-US" dirty="0" err="1" smtClean="0"/>
              <a:t>subepithelial</a:t>
            </a:r>
            <a:r>
              <a:rPr lang="en-US" dirty="0" smtClean="0"/>
              <a:t> fibrosis, increased numbers of blood vessels and mucus-secreting cells, and increased thickness of airway smooth muscle as a result of hyperplasia and hypertrophy.</a:t>
            </a:r>
            <a:endParaRPr lang="en-US" dirty="0"/>
          </a:p>
        </p:txBody>
      </p:sp>
      <p:sp>
        <p:nvSpPr>
          <p:cNvPr id="4" name="Segnaposto numero diapositiva 3"/>
          <p:cNvSpPr>
            <a:spLocks noGrp="1"/>
          </p:cNvSpPr>
          <p:nvPr>
            <p:ph type="sldNum" sz="quarter" idx="10"/>
          </p:nvPr>
        </p:nvSpPr>
        <p:spPr/>
        <p:txBody>
          <a:bodyPr/>
          <a:lstStyle/>
          <a:p>
            <a:fld id="{35305F63-91A5-4A5E-9FC5-59F1A2A0565C}" type="slidenum">
              <a:rPr lang="it-IT" smtClean="0"/>
              <a:t>10</a:t>
            </a:fld>
            <a:endParaRPr lang="it-IT"/>
          </a:p>
        </p:txBody>
      </p:sp>
    </p:spTree>
    <p:extLst>
      <p:ext uri="{BB962C8B-B14F-4D97-AF65-F5344CB8AC3E}">
        <p14:creationId xmlns:p14="http://schemas.microsoft.com/office/powerpoint/2010/main" val="1924899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Connettore 1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
        <p:nvSpPr>
          <p:cNvPr id="29" name="Titolo 28"/>
          <p:cNvSpPr>
            <a:spLocks noGrp="1"/>
          </p:cNvSpPr>
          <p:nvPr>
            <p:ph type="ctrTitle"/>
          </p:nvPr>
        </p:nvSpPr>
        <p:spPr>
          <a:xfrm>
            <a:off x="381000" y="4853411"/>
            <a:ext cx="8458200" cy="1222375"/>
          </a:xfrm>
        </p:spPr>
        <p:txBody>
          <a:bodyPr anchor="t"/>
          <a:lstStyle/>
          <a:p>
            <a:r>
              <a:rPr lang="it-IT" smtClean="0"/>
              <a:t>Fare clic per modificare stile</a:t>
            </a:r>
            <a:endParaRPr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5" name="Segnaposto data 15"/>
          <p:cNvSpPr>
            <a:spLocks noGrp="1"/>
          </p:cNvSpPr>
          <p:nvPr>
            <p:ph type="dt" sz="half" idx="10"/>
          </p:nvPr>
        </p:nvSpPr>
        <p:spPr/>
        <p:txBody>
          <a:bodyPr/>
          <a:lstStyle>
            <a:lvl1pPr>
              <a:defRPr/>
            </a:lvl1pPr>
          </a:lstStyle>
          <a:p>
            <a:pPr>
              <a:defRPr/>
            </a:pPr>
            <a:endParaRPr lang="it-IT"/>
          </a:p>
        </p:txBody>
      </p:sp>
      <p:sp>
        <p:nvSpPr>
          <p:cNvPr id="6" name="Segnaposto piè di pagina 1"/>
          <p:cNvSpPr>
            <a:spLocks noGrp="1"/>
          </p:cNvSpPr>
          <p:nvPr>
            <p:ph type="ftr" sz="quarter" idx="11"/>
          </p:nvPr>
        </p:nvSpPr>
        <p:spPr/>
        <p:txBody>
          <a:bodyPr/>
          <a:lstStyle>
            <a:lvl1pPr>
              <a:defRPr/>
            </a:lvl1pPr>
          </a:lstStyle>
          <a:p>
            <a:pPr>
              <a:defRPr/>
            </a:pPr>
            <a:endParaRPr lang="it-IT"/>
          </a:p>
        </p:txBody>
      </p:sp>
      <p:sp>
        <p:nvSpPr>
          <p:cNvPr id="7" name="Segnaposto numero diapositiva 14"/>
          <p:cNvSpPr>
            <a:spLocks noGrp="1"/>
          </p:cNvSpPr>
          <p:nvPr>
            <p:ph type="sldNum" sz="quarter" idx="12"/>
          </p:nvPr>
        </p:nvSpPr>
        <p:spPr>
          <a:xfrm>
            <a:off x="8229600" y="6473825"/>
            <a:ext cx="758825" cy="247650"/>
          </a:xfrm>
        </p:spPr>
        <p:txBody>
          <a:bodyPr/>
          <a:lstStyle>
            <a:lvl1pPr>
              <a:defRPr/>
            </a:lvl1pPr>
          </a:lstStyle>
          <a:p>
            <a:fld id="{E544B463-F951-466D-9593-DF20CC606D36}" type="slidenum">
              <a:rPr lang="it-IT" altLang="it-IT"/>
              <a:pPr/>
              <a:t>‹#›</a:t>
            </a:fld>
            <a:endParaRPr lang="it-IT" altLang="it-IT"/>
          </a:p>
        </p:txBody>
      </p:sp>
    </p:spTree>
    <p:extLst>
      <p:ext uri="{BB962C8B-B14F-4D97-AF65-F5344CB8AC3E}">
        <p14:creationId xmlns:p14="http://schemas.microsoft.com/office/powerpoint/2010/main" val="260052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0"/>
          <p:cNvSpPr>
            <a:spLocks noGrp="1"/>
          </p:cNvSpPr>
          <p:nvPr>
            <p:ph type="dt" sz="half" idx="10"/>
          </p:nvPr>
        </p:nvSpPr>
        <p:spPr/>
        <p:txBody>
          <a:bodyPr/>
          <a:lstStyle>
            <a:lvl1pPr>
              <a:defRPr/>
            </a:lvl1pPr>
          </a:lstStyle>
          <a:p>
            <a:pPr>
              <a:defRPr/>
            </a:pPr>
            <a:endParaRPr lang="it-IT"/>
          </a:p>
        </p:txBody>
      </p:sp>
      <p:sp>
        <p:nvSpPr>
          <p:cNvPr id="5" name="Segnaposto piè di pagina 27"/>
          <p:cNvSpPr>
            <a:spLocks noGrp="1"/>
          </p:cNvSpPr>
          <p:nvPr>
            <p:ph type="ftr" sz="quarter" idx="11"/>
          </p:nvPr>
        </p:nvSpPr>
        <p:spPr/>
        <p:txBody>
          <a:bodyPr/>
          <a:lstStyle>
            <a:lvl1pPr>
              <a:defRPr/>
            </a:lvl1pPr>
          </a:lstStyle>
          <a:p>
            <a:pPr>
              <a:defRPr/>
            </a:pPr>
            <a:endParaRPr lang="it-IT"/>
          </a:p>
        </p:txBody>
      </p:sp>
      <p:sp>
        <p:nvSpPr>
          <p:cNvPr id="6" name="Segnaposto numero diapositiva 4"/>
          <p:cNvSpPr>
            <a:spLocks noGrp="1"/>
          </p:cNvSpPr>
          <p:nvPr>
            <p:ph type="sldNum" sz="quarter" idx="12"/>
          </p:nvPr>
        </p:nvSpPr>
        <p:spPr/>
        <p:txBody>
          <a:bodyPr/>
          <a:lstStyle>
            <a:lvl1pPr>
              <a:defRPr/>
            </a:lvl1pPr>
          </a:lstStyle>
          <a:p>
            <a:fld id="{D62FAEA0-FC7D-40CC-BCE7-31769F0E7A1E}" type="slidenum">
              <a:rPr lang="it-IT" altLang="it-IT"/>
              <a:pPr/>
              <a:t>‹#›</a:t>
            </a:fld>
            <a:endParaRPr lang="it-IT" altLang="it-IT"/>
          </a:p>
        </p:txBody>
      </p:sp>
    </p:spTree>
    <p:extLst>
      <p:ext uri="{BB962C8B-B14F-4D97-AF65-F5344CB8AC3E}">
        <p14:creationId xmlns:p14="http://schemas.microsoft.com/office/powerpoint/2010/main" val="354304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E9E5EC01-B947-4098-96AA-9C86711F6174}" type="slidenum">
              <a:rPr lang="it-IT" altLang="it-IT"/>
              <a:pPr/>
              <a:t>‹#›</a:t>
            </a:fld>
            <a:endParaRPr lang="it-IT" altLang="it-IT"/>
          </a:p>
        </p:txBody>
      </p:sp>
    </p:spTree>
    <p:extLst>
      <p:ext uri="{BB962C8B-B14F-4D97-AF65-F5344CB8AC3E}">
        <p14:creationId xmlns:p14="http://schemas.microsoft.com/office/powerpoint/2010/main" val="2849666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lang="it-IT" smtClean="0"/>
              <a:t>Fare clic per modificare stile</a:t>
            </a:r>
            <a:endParaRPr lang="en-US"/>
          </a:p>
        </p:txBody>
      </p:sp>
      <p:sp>
        <p:nvSpPr>
          <p:cNvPr id="27" name="Segnaposto contenuto 26"/>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4"/>
          <p:cNvSpPr>
            <a:spLocks noGrp="1"/>
          </p:cNvSpPr>
          <p:nvPr>
            <p:ph type="dt" sz="half" idx="10"/>
          </p:nvPr>
        </p:nvSpPr>
        <p:spPr/>
        <p:txBody>
          <a:bodyPr/>
          <a:lstStyle>
            <a:lvl1pPr>
              <a:defRPr/>
            </a:lvl1pPr>
          </a:lstStyle>
          <a:p>
            <a:pPr>
              <a:defRPr/>
            </a:pPr>
            <a:endParaRPr lang="it-IT"/>
          </a:p>
        </p:txBody>
      </p:sp>
      <p:sp>
        <p:nvSpPr>
          <p:cNvPr id="5" name="Segnaposto piè di pagina 18"/>
          <p:cNvSpPr>
            <a:spLocks noGrp="1"/>
          </p:cNvSpPr>
          <p:nvPr>
            <p:ph type="ftr" sz="quarter" idx="11"/>
          </p:nvPr>
        </p:nvSpPr>
        <p:spPr>
          <a:xfrm>
            <a:off x="3581400" y="76200"/>
            <a:ext cx="2895600" cy="288925"/>
          </a:xfrm>
        </p:spPr>
        <p:txBody>
          <a:bodyPr/>
          <a:lstStyle>
            <a:lvl1pPr>
              <a:defRPr/>
            </a:lvl1pPr>
          </a:lstStyle>
          <a:p>
            <a:pPr>
              <a:defRPr/>
            </a:pPr>
            <a:endParaRPr lang="it-IT"/>
          </a:p>
        </p:txBody>
      </p:sp>
      <p:sp>
        <p:nvSpPr>
          <p:cNvPr id="6" name="Segnaposto numero diapositiva 15"/>
          <p:cNvSpPr>
            <a:spLocks noGrp="1"/>
          </p:cNvSpPr>
          <p:nvPr>
            <p:ph type="sldNum" sz="quarter" idx="12"/>
          </p:nvPr>
        </p:nvSpPr>
        <p:spPr>
          <a:xfrm>
            <a:off x="8229600" y="6473825"/>
            <a:ext cx="758825" cy="247650"/>
          </a:xfrm>
        </p:spPr>
        <p:txBody>
          <a:bodyPr/>
          <a:lstStyle>
            <a:lvl1pPr>
              <a:defRPr/>
            </a:lvl1pPr>
          </a:lstStyle>
          <a:p>
            <a:fld id="{7C88700E-3FEE-45D9-A81B-84BCDDDB93EC}" type="slidenum">
              <a:rPr lang="it-IT" altLang="it-IT"/>
              <a:pPr/>
              <a:t>‹#›</a:t>
            </a:fld>
            <a:endParaRPr lang="it-IT" altLang="it-IT"/>
          </a:p>
        </p:txBody>
      </p:sp>
    </p:spTree>
    <p:extLst>
      <p:ext uri="{BB962C8B-B14F-4D97-AF65-F5344CB8AC3E}">
        <p14:creationId xmlns:p14="http://schemas.microsoft.com/office/powerpoint/2010/main" val="171233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onnettore 1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gli stili del testo dello schema</a:t>
            </a:r>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lang="it-IT" smtClean="0"/>
              <a:t>Fare clic per modificare stile</a:t>
            </a:r>
            <a:endParaRPr lang="en-US"/>
          </a:p>
        </p:txBody>
      </p:sp>
      <p:sp>
        <p:nvSpPr>
          <p:cNvPr id="5" name="Segnaposto data 18"/>
          <p:cNvSpPr>
            <a:spLocks noGrp="1"/>
          </p:cNvSpPr>
          <p:nvPr>
            <p:ph type="dt" sz="half" idx="10"/>
          </p:nvPr>
        </p:nvSpPr>
        <p:spPr/>
        <p:txBody>
          <a:bodyPr/>
          <a:lstStyle>
            <a:lvl1pPr>
              <a:defRPr/>
            </a:lvl1pPr>
          </a:lstStyle>
          <a:p>
            <a:pPr>
              <a:defRPr/>
            </a:pPr>
            <a:endParaRPr lang="it-IT"/>
          </a:p>
        </p:txBody>
      </p:sp>
      <p:sp>
        <p:nvSpPr>
          <p:cNvPr id="7" name="Segnaposto piè di pagina 10"/>
          <p:cNvSpPr>
            <a:spLocks noGrp="1"/>
          </p:cNvSpPr>
          <p:nvPr>
            <p:ph type="ftr" sz="quarter" idx="11"/>
          </p:nvPr>
        </p:nvSpPr>
        <p:spPr/>
        <p:txBody>
          <a:bodyPr/>
          <a:lstStyle>
            <a:lvl1pPr>
              <a:defRPr/>
            </a:lvl1pPr>
          </a:lstStyle>
          <a:p>
            <a:pPr>
              <a:defRPr/>
            </a:pPr>
            <a:endParaRPr lang="it-IT"/>
          </a:p>
        </p:txBody>
      </p:sp>
      <p:sp>
        <p:nvSpPr>
          <p:cNvPr id="9" name="Segnaposto numero diapositiva 15"/>
          <p:cNvSpPr>
            <a:spLocks noGrp="1"/>
          </p:cNvSpPr>
          <p:nvPr>
            <p:ph type="sldNum" sz="quarter" idx="12"/>
          </p:nvPr>
        </p:nvSpPr>
        <p:spPr/>
        <p:txBody>
          <a:bodyPr/>
          <a:lstStyle>
            <a:lvl1pPr>
              <a:defRPr/>
            </a:lvl1pPr>
          </a:lstStyle>
          <a:p>
            <a:fld id="{DCFF13BA-329A-4C8C-8EB8-4EDEDEB32B70}" type="slidenum">
              <a:rPr lang="it-IT" altLang="it-IT"/>
              <a:pPr/>
              <a:t>‹#›</a:t>
            </a:fld>
            <a:endParaRPr lang="it-IT" altLang="it-IT"/>
          </a:p>
        </p:txBody>
      </p:sp>
    </p:spTree>
    <p:extLst>
      <p:ext uri="{BB962C8B-B14F-4D97-AF65-F5344CB8AC3E}">
        <p14:creationId xmlns:p14="http://schemas.microsoft.com/office/powerpoint/2010/main" val="28846437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lang="it-IT" smtClean="0"/>
              <a:t>Fare clic per modificare stile</a:t>
            </a:r>
            <a:endParaRPr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10"/>
          <p:cNvSpPr>
            <a:spLocks noGrp="1"/>
          </p:cNvSpPr>
          <p:nvPr>
            <p:ph type="dt" sz="half" idx="10"/>
          </p:nvPr>
        </p:nvSpPr>
        <p:spPr/>
        <p:txBody>
          <a:bodyPr/>
          <a:lstStyle>
            <a:lvl1pPr>
              <a:defRPr/>
            </a:lvl1pPr>
          </a:lstStyle>
          <a:p>
            <a:pPr>
              <a:defRPr/>
            </a:pPr>
            <a:endParaRPr lang="it-IT"/>
          </a:p>
        </p:txBody>
      </p:sp>
      <p:sp>
        <p:nvSpPr>
          <p:cNvPr id="6" name="Segnaposto piè di pagina 27"/>
          <p:cNvSpPr>
            <a:spLocks noGrp="1"/>
          </p:cNvSpPr>
          <p:nvPr>
            <p:ph type="ftr" sz="quarter" idx="11"/>
          </p:nvPr>
        </p:nvSpPr>
        <p:spPr/>
        <p:txBody>
          <a:bodyPr/>
          <a:lstStyle>
            <a:lvl1pPr>
              <a:defRPr/>
            </a:lvl1pPr>
          </a:lstStyle>
          <a:p>
            <a:pPr>
              <a:defRPr/>
            </a:pPr>
            <a:endParaRPr lang="it-IT"/>
          </a:p>
        </p:txBody>
      </p:sp>
      <p:sp>
        <p:nvSpPr>
          <p:cNvPr id="7" name="Segnaposto numero diapositiva 4"/>
          <p:cNvSpPr>
            <a:spLocks noGrp="1"/>
          </p:cNvSpPr>
          <p:nvPr>
            <p:ph type="sldNum" sz="quarter" idx="12"/>
          </p:nvPr>
        </p:nvSpPr>
        <p:spPr/>
        <p:txBody>
          <a:bodyPr/>
          <a:lstStyle>
            <a:lvl1pPr>
              <a:defRPr/>
            </a:lvl1pPr>
          </a:lstStyle>
          <a:p>
            <a:fld id="{7A1420F4-0A48-4338-ACEA-847D0B8AEF2D}" type="slidenum">
              <a:rPr lang="it-IT" altLang="it-IT"/>
              <a:pPr/>
              <a:t>‹#›</a:t>
            </a:fld>
            <a:endParaRPr lang="it-IT" altLang="it-IT"/>
          </a:p>
        </p:txBody>
      </p:sp>
    </p:spTree>
    <p:extLst>
      <p:ext uri="{BB962C8B-B14F-4D97-AF65-F5344CB8AC3E}">
        <p14:creationId xmlns:p14="http://schemas.microsoft.com/office/powerpoint/2010/main" val="232296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
        <p:nvSpPr>
          <p:cNvPr id="29" name="Titolo 28"/>
          <p:cNvSpPr>
            <a:spLocks noGrp="1"/>
          </p:cNvSpPr>
          <p:nvPr>
            <p:ph type="title"/>
          </p:nvPr>
        </p:nvSpPr>
        <p:spPr>
          <a:xfrm>
            <a:off x="304800" y="5410200"/>
            <a:ext cx="8610600" cy="882650"/>
          </a:xfrm>
        </p:spPr>
        <p:txBody>
          <a:bodyPr/>
          <a:lstStyle>
            <a:lvl1pPr>
              <a:defRPr/>
            </a:lvl1pPr>
          </a:lstStyle>
          <a:p>
            <a:r>
              <a:rPr lang="it-IT" smtClean="0"/>
              <a:t>Fare clic per modificare stile</a:t>
            </a:r>
            <a:endParaRPr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it-IT" smtClean="0"/>
              <a:t>Fare clic per modificare gli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it-IT" smtClean="0"/>
              <a:t>Fare clic per modificare gli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8" name="Segnaposto data 9"/>
          <p:cNvSpPr>
            <a:spLocks noGrp="1"/>
          </p:cNvSpPr>
          <p:nvPr>
            <p:ph type="dt" sz="half" idx="10"/>
          </p:nvPr>
        </p:nvSpPr>
        <p:spPr/>
        <p:txBody>
          <a:bodyPr/>
          <a:lstStyle>
            <a:lvl1pPr>
              <a:defRPr/>
            </a:lvl1pPr>
          </a:lstStyle>
          <a:p>
            <a:pPr>
              <a:defRPr/>
            </a:pPr>
            <a:endParaRPr lang="it-IT"/>
          </a:p>
        </p:txBody>
      </p:sp>
      <p:sp>
        <p:nvSpPr>
          <p:cNvPr id="9" name="Segnaposto piè di pagina 5"/>
          <p:cNvSpPr>
            <a:spLocks noGrp="1"/>
          </p:cNvSpPr>
          <p:nvPr>
            <p:ph type="ftr" sz="quarter" idx="11"/>
          </p:nvPr>
        </p:nvSpPr>
        <p:spPr/>
        <p:txBody>
          <a:bodyPr/>
          <a:lstStyle>
            <a:lvl1pPr>
              <a:defRPr/>
            </a:lvl1pPr>
          </a:lstStyle>
          <a:p>
            <a:pPr>
              <a:defRPr/>
            </a:pPr>
            <a:endParaRPr lang="it-IT"/>
          </a:p>
        </p:txBody>
      </p:sp>
      <p:sp>
        <p:nvSpPr>
          <p:cNvPr id="10" name="Segnaposto numero diapositiva 6"/>
          <p:cNvSpPr>
            <a:spLocks noGrp="1"/>
          </p:cNvSpPr>
          <p:nvPr>
            <p:ph type="sldNum" sz="quarter" idx="12"/>
          </p:nvPr>
        </p:nvSpPr>
        <p:spPr>
          <a:xfrm>
            <a:off x="8229600" y="6477000"/>
            <a:ext cx="762000" cy="247650"/>
          </a:xfrm>
        </p:spPr>
        <p:txBody>
          <a:bodyPr/>
          <a:lstStyle>
            <a:lvl1pPr>
              <a:defRPr/>
            </a:lvl1pPr>
          </a:lstStyle>
          <a:p>
            <a:fld id="{DCB8E628-160C-44EF-8F8D-EFB46C7C3970}" type="slidenum">
              <a:rPr lang="it-IT" altLang="it-IT"/>
              <a:pPr/>
              <a:t>‹#›</a:t>
            </a:fld>
            <a:endParaRPr lang="it-IT" altLang="it-IT"/>
          </a:p>
        </p:txBody>
      </p:sp>
    </p:spTree>
    <p:extLst>
      <p:ext uri="{BB962C8B-B14F-4D97-AF65-F5344CB8AC3E}">
        <p14:creationId xmlns:p14="http://schemas.microsoft.com/office/powerpoint/2010/main" val="259809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lang="it-IT" smtClean="0"/>
              <a:t>Fare clic per modificare stile</a:t>
            </a:r>
            <a:endParaRPr lang="en-US"/>
          </a:p>
        </p:txBody>
      </p:sp>
      <p:sp>
        <p:nvSpPr>
          <p:cNvPr id="3" name="Segnaposto data 10"/>
          <p:cNvSpPr>
            <a:spLocks noGrp="1"/>
          </p:cNvSpPr>
          <p:nvPr>
            <p:ph type="dt" sz="half" idx="10"/>
          </p:nvPr>
        </p:nvSpPr>
        <p:spPr/>
        <p:txBody>
          <a:bodyPr/>
          <a:lstStyle>
            <a:lvl1pPr>
              <a:defRPr/>
            </a:lvl1pPr>
          </a:lstStyle>
          <a:p>
            <a:pPr>
              <a:defRPr/>
            </a:pPr>
            <a:endParaRPr lang="it-IT"/>
          </a:p>
        </p:txBody>
      </p:sp>
      <p:sp>
        <p:nvSpPr>
          <p:cNvPr id="4" name="Segnaposto piè di pagina 27"/>
          <p:cNvSpPr>
            <a:spLocks noGrp="1"/>
          </p:cNvSpPr>
          <p:nvPr>
            <p:ph type="ftr" sz="quarter" idx="11"/>
          </p:nvPr>
        </p:nvSpPr>
        <p:spPr/>
        <p:txBody>
          <a:bodyPr/>
          <a:lstStyle>
            <a:lvl1pPr>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vl1pPr>
          </a:lstStyle>
          <a:p>
            <a:fld id="{FF672CA1-9EE0-4464-8643-3ACA59A5D47D}" type="slidenum">
              <a:rPr lang="it-IT" altLang="it-IT"/>
              <a:pPr/>
              <a:t>‹#›</a:t>
            </a:fld>
            <a:endParaRPr lang="it-IT" altLang="it-IT"/>
          </a:p>
        </p:txBody>
      </p:sp>
    </p:spTree>
    <p:extLst>
      <p:ext uri="{BB962C8B-B14F-4D97-AF65-F5344CB8AC3E}">
        <p14:creationId xmlns:p14="http://schemas.microsoft.com/office/powerpoint/2010/main" val="3045814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2"/>
          <p:cNvSpPr>
            <a:spLocks noGrp="1"/>
          </p:cNvSpPr>
          <p:nvPr>
            <p:ph type="dt" sz="half" idx="10"/>
          </p:nvPr>
        </p:nvSpPr>
        <p:spPr/>
        <p:txBody>
          <a:bodyPr/>
          <a:lstStyle>
            <a:lvl1pPr>
              <a:defRPr/>
            </a:lvl1pPr>
          </a:lstStyle>
          <a:p>
            <a:pPr>
              <a:defRPr/>
            </a:pPr>
            <a:endParaRPr lang="it-IT"/>
          </a:p>
        </p:txBody>
      </p:sp>
      <p:sp>
        <p:nvSpPr>
          <p:cNvPr id="3" name="Segnaposto piè di pagina 23"/>
          <p:cNvSpPr>
            <a:spLocks noGrp="1"/>
          </p:cNvSpPr>
          <p:nvPr>
            <p:ph type="ftr" sz="quarter" idx="11"/>
          </p:nvPr>
        </p:nvSpPr>
        <p:spPr/>
        <p:txBody>
          <a:bodyPr/>
          <a:lstStyle>
            <a:lvl1pPr>
              <a:defRPr/>
            </a:lvl1pPr>
          </a:lstStyle>
          <a:p>
            <a:pPr>
              <a:defRPr/>
            </a:pPr>
            <a:endParaRPr lang="it-IT"/>
          </a:p>
        </p:txBody>
      </p:sp>
      <p:sp>
        <p:nvSpPr>
          <p:cNvPr id="4" name="Segnaposto numero diapositiva 6"/>
          <p:cNvSpPr>
            <a:spLocks noGrp="1"/>
          </p:cNvSpPr>
          <p:nvPr>
            <p:ph type="sldNum" sz="quarter" idx="12"/>
          </p:nvPr>
        </p:nvSpPr>
        <p:spPr/>
        <p:txBody>
          <a:bodyPr/>
          <a:lstStyle>
            <a:lvl1pPr>
              <a:defRPr/>
            </a:lvl1pPr>
          </a:lstStyle>
          <a:p>
            <a:fld id="{F95E6602-9166-4C72-B323-0A36E68BF343}" type="slidenum">
              <a:rPr lang="it-IT" altLang="it-IT"/>
              <a:pPr/>
              <a:t>‹#›</a:t>
            </a:fld>
            <a:endParaRPr lang="it-IT" altLang="it-IT"/>
          </a:p>
        </p:txBody>
      </p:sp>
    </p:spTree>
    <p:extLst>
      <p:ext uri="{BB962C8B-B14F-4D97-AF65-F5344CB8AC3E}">
        <p14:creationId xmlns:p14="http://schemas.microsoft.com/office/powerpoint/2010/main" val="1234629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
        <p:nvSpPr>
          <p:cNvPr id="12" name="Titolo 11"/>
          <p:cNvSpPr>
            <a:spLocks noGrp="1"/>
          </p:cNvSpPr>
          <p:nvPr>
            <p:ph type="title"/>
          </p:nvPr>
        </p:nvSpPr>
        <p:spPr>
          <a:xfrm>
            <a:off x="457200" y="5486400"/>
            <a:ext cx="8458200" cy="520700"/>
          </a:xfrm>
        </p:spPr>
        <p:txBody>
          <a:bodyPr/>
          <a:lstStyle>
            <a:lvl1pPr algn="l">
              <a:buNone/>
              <a:defRPr sz="2000" b="1"/>
            </a:lvl1pPr>
          </a:lstStyle>
          <a:p>
            <a:r>
              <a:rPr lang="it-IT" smtClean="0"/>
              <a:t>Fare clic per modificare stile</a:t>
            </a:r>
            <a:endParaRPr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it-IT" smtClean="0"/>
              <a:t>Fare clic per modificare gli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data 24"/>
          <p:cNvSpPr>
            <a:spLocks noGrp="1"/>
          </p:cNvSpPr>
          <p:nvPr>
            <p:ph type="dt" sz="half" idx="10"/>
          </p:nvPr>
        </p:nvSpPr>
        <p:spPr/>
        <p:txBody>
          <a:bodyPr/>
          <a:lstStyle>
            <a:lvl1pPr>
              <a:defRPr/>
            </a:lvl1pPr>
          </a:lstStyle>
          <a:p>
            <a:pPr>
              <a:defRPr/>
            </a:pPr>
            <a:endParaRPr lang="it-IT"/>
          </a:p>
        </p:txBody>
      </p:sp>
      <p:sp>
        <p:nvSpPr>
          <p:cNvPr id="7" name="Segnaposto piè di pagina 28"/>
          <p:cNvSpPr>
            <a:spLocks noGrp="1"/>
          </p:cNvSpPr>
          <p:nvPr>
            <p:ph type="ftr" sz="quarter" idx="11"/>
          </p:nvPr>
        </p:nvSpPr>
        <p:spPr/>
        <p:txBody>
          <a:bodyPr/>
          <a:lstStyle>
            <a:lvl1pPr>
              <a:defRPr/>
            </a:lvl1pPr>
          </a:lstStyle>
          <a:p>
            <a:pPr>
              <a:defRPr/>
            </a:pPr>
            <a:endParaRPr lang="it-IT"/>
          </a:p>
        </p:txBody>
      </p:sp>
      <p:sp>
        <p:nvSpPr>
          <p:cNvPr id="8" name="Segnaposto numero diapositiva 6"/>
          <p:cNvSpPr>
            <a:spLocks noGrp="1"/>
          </p:cNvSpPr>
          <p:nvPr>
            <p:ph type="sldNum" sz="quarter" idx="12"/>
          </p:nvPr>
        </p:nvSpPr>
        <p:spPr/>
        <p:txBody>
          <a:bodyPr/>
          <a:lstStyle>
            <a:lvl1pPr>
              <a:defRPr/>
            </a:lvl1pPr>
          </a:lstStyle>
          <a:p>
            <a:fld id="{C275FDBE-A615-4BC5-8EDA-8ECA60632B81}" type="slidenum">
              <a:rPr lang="it-IT" altLang="it-IT"/>
              <a:pPr/>
              <a:t>‹#›</a:t>
            </a:fld>
            <a:endParaRPr lang="it-IT" altLang="it-IT"/>
          </a:p>
        </p:txBody>
      </p:sp>
    </p:spTree>
    <p:extLst>
      <p:ext uri="{BB962C8B-B14F-4D97-AF65-F5344CB8AC3E}">
        <p14:creationId xmlns:p14="http://schemas.microsoft.com/office/powerpoint/2010/main" val="43071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17" name="Titolo 16"/>
          <p:cNvSpPr>
            <a:spLocks noGrp="1"/>
          </p:cNvSpPr>
          <p:nvPr>
            <p:ph type="title"/>
          </p:nvPr>
        </p:nvSpPr>
        <p:spPr>
          <a:xfrm>
            <a:off x="381000" y="4993760"/>
            <a:ext cx="5867400" cy="522288"/>
          </a:xfrm>
        </p:spPr>
        <p:txBody>
          <a:bodyPr/>
          <a:lstStyle>
            <a:lvl1pPr algn="l">
              <a:buNone/>
              <a:defRPr sz="2000" b="1"/>
            </a:lvl1pPr>
          </a:lstStyle>
          <a:p>
            <a:r>
              <a:rPr lang="it-IT" smtClean="0"/>
              <a:t>Fare clic per modificare stile</a:t>
            </a:r>
            <a:endParaRPr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it-IT" smtClean="0"/>
              <a:t>Fare clic per modificare gli stili del testo dello schema</a:t>
            </a:r>
          </a:p>
        </p:txBody>
      </p:sp>
      <p:sp>
        <p:nvSpPr>
          <p:cNvPr id="5" name="Segnaposto data 6"/>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30"/>
          <p:cNvSpPr>
            <a:spLocks noGrp="1"/>
          </p:cNvSpPr>
          <p:nvPr>
            <p:ph type="sldNum" sz="quarter" idx="12"/>
          </p:nvPr>
        </p:nvSpPr>
        <p:spPr/>
        <p:txBody>
          <a:bodyPr/>
          <a:lstStyle>
            <a:lvl1pPr>
              <a:defRPr/>
            </a:lvl1pPr>
          </a:lstStyle>
          <a:p>
            <a:fld id="{26048C5B-D25A-4033-A638-1A7AA5620874}" type="slidenum">
              <a:rPr lang="it-IT" altLang="it-IT"/>
              <a:pPr/>
              <a:t>‹#›</a:t>
            </a:fld>
            <a:endParaRPr lang="it-IT" altLang="it-IT"/>
          </a:p>
        </p:txBody>
      </p:sp>
    </p:spTree>
    <p:extLst>
      <p:ext uri="{BB962C8B-B14F-4D97-AF65-F5344CB8AC3E}">
        <p14:creationId xmlns:p14="http://schemas.microsoft.com/office/powerpoint/2010/main" val="26980993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
        <p:nvSpPr>
          <p:cNvPr id="1029" name="Segnaposto testo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Arial" charset="0"/>
                <a:ea typeface="+mn-ea"/>
              </a:defRPr>
            </a:lvl1pPr>
          </a:lstStyle>
          <a:p>
            <a:pPr>
              <a:defRPr/>
            </a:pPr>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Arial" charset="0"/>
                <a:ea typeface="+mn-ea"/>
              </a:defRPr>
            </a:lvl1pPr>
          </a:lstStyle>
          <a:p>
            <a:pPr>
              <a:defRPr/>
            </a:pPr>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defRPr>
            </a:lvl1pPr>
          </a:lstStyle>
          <a:p>
            <a:fld id="{759FC7B1-742C-434F-B71C-7E544A426D3F}" type="slidenum">
              <a:rPr lang="it-IT" altLang="it-IT"/>
              <a:pPr/>
              <a:t>‹#›</a:t>
            </a:fld>
            <a:endParaRPr lang="it-IT" altLang="it-IT"/>
          </a:p>
        </p:txBody>
      </p:sp>
      <p:sp>
        <p:nvSpPr>
          <p:cNvPr id="10" name="Segnaposto titolo 9"/>
          <p:cNvSpPr>
            <a:spLocks noGrp="1"/>
          </p:cNvSpPr>
          <p:nvPr>
            <p:ph type="title"/>
          </p:nvPr>
        </p:nvSpPr>
        <p:spPr>
          <a:xfrm>
            <a:off x="304800" y="457200"/>
            <a:ext cx="8686800" cy="838200"/>
          </a:xfrm>
          <a:prstGeom prst="rect">
            <a:avLst/>
          </a:prstGeom>
        </p:spPr>
        <p:txBody>
          <a:bodyPr vert="horz" wrap="square" lIns="91440" tIns="45720" rIns="91440" bIns="45720" numCol="1" anchor="ctr" anchorCtr="0" compatLnSpc="1">
            <a:prstTxWarp prst="textNoShape">
              <a:avLst/>
            </a:prstTxWarp>
            <a:normAutofit/>
          </a:bodyPr>
          <a:lstStyle/>
          <a:p>
            <a:pPr lvl="0"/>
            <a:r>
              <a:rPr lang="it-IT" altLang="it-IT" smtClean="0"/>
              <a:t>Fare clic per modificare stile</a:t>
            </a:r>
            <a:endParaRPr lang="en-US" altLang="it-IT" smtClean="0"/>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0" r:id="rId4"/>
    <p:sldLayoutId id="2147483686" r:id="rId5"/>
    <p:sldLayoutId id="2147483681" r:id="rId6"/>
    <p:sldLayoutId id="2147483687" r:id="rId7"/>
    <p:sldLayoutId id="2147483688" r:id="rId8"/>
    <p:sldLayoutId id="2147483689" r:id="rId9"/>
    <p:sldLayoutId id="2147483682" r:id="rId10"/>
    <p:sldLayoutId id="2147483690"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mj-cs"/>
        </a:defRPr>
      </a:lvl1pPr>
      <a:lvl2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p:titleStyle>
    <p:bodyStyle>
      <a:lvl1pPr marL="342900" indent="-342900" algn="l" rtl="0" fontAlgn="base">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S PGothic" panose="020B0600070205080204" pitchFamily="34" charset="-128"/>
          <a:cs typeface="+mn-cs"/>
        </a:defRPr>
      </a:lvl1pPr>
      <a:lvl2pPr marL="742950" indent="-285750" algn="l" rtl="0" fontAlgn="base">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S PGothic" panose="020B0600070205080204" pitchFamily="34" charset="-128"/>
          <a:cs typeface="+mn-cs"/>
        </a:defRPr>
      </a:lvl2pPr>
      <a:lvl3pPr marL="1143000" indent="-228600" algn="l" rtl="0" fontAlgn="base">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S PGothic" panose="020B0600070205080204" pitchFamily="34" charset="-128"/>
          <a:cs typeface="+mn-cs"/>
        </a:defRPr>
      </a:lvl3pPr>
      <a:lvl4pPr marL="1600200" indent="-228600" algn="l" rtl="0" fontAlgn="base">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S PGothic" panose="020B0600070205080204" pitchFamily="34" charset="-128"/>
          <a:cs typeface="+mn-cs"/>
        </a:defRPr>
      </a:lvl4pPr>
      <a:lvl5pPr marL="2057400" indent="-228600" algn="l" rtl="0" fontAlgn="base">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S PGothic" panose="020B0600070205080204" pitchFamily="34"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0.gif"/></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6096000"/>
            <a:ext cx="8902700" cy="584200"/>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3200" b="1">
                <a:solidFill>
                  <a:srgbClr val="6C4C2C"/>
                </a:solidFill>
              </a:rPr>
              <a:t>FARMACI PER L’APPARATO RESPIRATORIO</a:t>
            </a: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l="17960" t="25124" r="18243" b="22139"/>
          <a:stretch>
            <a:fillRect/>
          </a:stretch>
        </p:blipFill>
        <p:spPr bwMode="auto">
          <a:xfrm>
            <a:off x="2133600" y="1143000"/>
            <a:ext cx="438943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8"/>
          <p:cNvSpPr/>
          <p:nvPr/>
        </p:nvSpPr>
        <p:spPr>
          <a:xfrm>
            <a:off x="107504" y="188640"/>
            <a:ext cx="799288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ctangle 2"/>
          <p:cNvSpPr txBox="1">
            <a:spLocks noChangeArrowheads="1"/>
          </p:cNvSpPr>
          <p:nvPr/>
        </p:nvSpPr>
        <p:spPr>
          <a:xfrm>
            <a:off x="323528" y="142528"/>
            <a:ext cx="8686800" cy="838200"/>
          </a:xfrm>
          <a:prstGeom prst="rect">
            <a:avLst/>
          </a:prstGeom>
        </p:spPr>
        <p:txBody>
          <a:bodyPr>
            <a:normAutofit/>
          </a:bodyPr>
          <a:lst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mj-cs"/>
              </a:defRPr>
            </a:lvl1pPr>
            <a:lvl2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a:lstStyle>
          <a:p>
            <a:pPr fontAlgn="auto">
              <a:spcAft>
                <a:spcPts val="0"/>
              </a:spcAft>
              <a:defRPr/>
            </a:pPr>
            <a:r>
              <a:rPr lang="it-IT" sz="4000" b="1" dirty="0" smtClean="0">
                <a:solidFill>
                  <a:schemeClr val="accent5">
                    <a:lumMod val="50000"/>
                  </a:schemeClr>
                </a:solidFill>
                <a:ea typeface="+mj-ea"/>
              </a:rPr>
              <a:t>PATOGENESI DELL’ASMA</a:t>
            </a:r>
            <a:endParaRPr lang="it-IT" sz="4000" dirty="0">
              <a:ea typeface="+mj-ea"/>
            </a:endParaRPr>
          </a:p>
        </p:txBody>
      </p:sp>
      <p:pic>
        <p:nvPicPr>
          <p:cNvPr id="2" name="Picture 1"/>
          <p:cNvPicPr>
            <a:picLocks noChangeAspect="1"/>
          </p:cNvPicPr>
          <p:nvPr/>
        </p:nvPicPr>
        <p:blipFill>
          <a:blip r:embed="rId3"/>
          <a:stretch>
            <a:fillRect/>
          </a:stretch>
        </p:blipFill>
        <p:spPr>
          <a:xfrm>
            <a:off x="2411760" y="1196752"/>
            <a:ext cx="3816424" cy="5162148"/>
          </a:xfrm>
          <a:prstGeom prst="rect">
            <a:avLst/>
          </a:prstGeom>
        </p:spPr>
      </p:pic>
    </p:spTree>
    <p:extLst>
      <p:ext uri="{BB962C8B-B14F-4D97-AF65-F5344CB8AC3E}">
        <p14:creationId xmlns:p14="http://schemas.microsoft.com/office/powerpoint/2010/main" val="3735092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8"/>
          <p:cNvSpPr/>
          <p:nvPr/>
        </p:nvSpPr>
        <p:spPr>
          <a:xfrm>
            <a:off x="0" y="188640"/>
            <a:ext cx="9036496"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2226" name="Rectangle 2"/>
          <p:cNvSpPr>
            <a:spLocks noGrp="1" noChangeArrowheads="1"/>
          </p:cNvSpPr>
          <p:nvPr>
            <p:ph type="ctrTitle"/>
          </p:nvPr>
        </p:nvSpPr>
        <p:spPr>
          <a:xfrm>
            <a:off x="27880" y="116632"/>
            <a:ext cx="9540552" cy="720080"/>
          </a:xfrm>
        </p:spPr>
        <p:txBody>
          <a:bodyPr>
            <a:normAutofit/>
          </a:bodyPr>
          <a:lstStyle/>
          <a:p>
            <a:pPr fontAlgn="auto">
              <a:spcAft>
                <a:spcPts val="0"/>
              </a:spcAft>
              <a:defRPr/>
            </a:pPr>
            <a:r>
              <a:rPr lang="it-IT" b="1" dirty="0">
                <a:ea typeface="+mj-ea"/>
              </a:rPr>
              <a:t>Farmaci nel trattamento dell’asma:</a:t>
            </a:r>
          </a:p>
        </p:txBody>
      </p:sp>
      <p:pic>
        <p:nvPicPr>
          <p:cNvPr id="5" name="Picture 4"/>
          <p:cNvPicPr>
            <a:picLocks noChangeAspect="1"/>
          </p:cNvPicPr>
          <p:nvPr/>
        </p:nvPicPr>
        <p:blipFill>
          <a:blip r:embed="rId3"/>
          <a:stretch>
            <a:fillRect/>
          </a:stretch>
        </p:blipFill>
        <p:spPr>
          <a:xfrm>
            <a:off x="395536" y="1772816"/>
            <a:ext cx="8532440" cy="3454818"/>
          </a:xfrm>
          <a:prstGeom prst="rect">
            <a:avLst/>
          </a:prstGeom>
        </p:spPr>
      </p:pic>
    </p:spTree>
    <p:extLst>
      <p:ext uri="{BB962C8B-B14F-4D97-AF65-F5344CB8AC3E}">
        <p14:creationId xmlns:p14="http://schemas.microsoft.com/office/powerpoint/2010/main" val="24339715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8"/>
          <p:cNvSpPr/>
          <p:nvPr/>
        </p:nvSpPr>
        <p:spPr>
          <a:xfrm>
            <a:off x="0" y="188640"/>
            <a:ext cx="9036496"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ctangle 3"/>
          <p:cNvSpPr/>
          <p:nvPr/>
        </p:nvSpPr>
        <p:spPr>
          <a:xfrm>
            <a:off x="395536" y="6093296"/>
            <a:ext cx="8280920" cy="648072"/>
          </a:xfrm>
          <a:prstGeom prst="rect">
            <a:avLst/>
          </a:prstGeom>
          <a:solidFill>
            <a:srgbClr val="21FF06"/>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23528" y="3933056"/>
            <a:ext cx="8352928" cy="1800200"/>
          </a:xfrm>
          <a:prstGeom prst="rect">
            <a:avLst/>
          </a:prstGeom>
          <a:solidFill>
            <a:schemeClr val="bg1">
              <a:lumMod val="75000"/>
            </a:schemeClr>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23528" y="1484784"/>
            <a:ext cx="8280920" cy="1800200"/>
          </a:xfrm>
          <a:prstGeom prst="rect">
            <a:avLst/>
          </a:prstGeom>
          <a:solidFill>
            <a:srgbClr val="FFFF00"/>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26" name="Rectangle 2"/>
          <p:cNvSpPr>
            <a:spLocks noGrp="1" noChangeArrowheads="1"/>
          </p:cNvSpPr>
          <p:nvPr>
            <p:ph type="ctrTitle"/>
          </p:nvPr>
        </p:nvSpPr>
        <p:spPr>
          <a:xfrm>
            <a:off x="27880" y="116632"/>
            <a:ext cx="9540552" cy="720080"/>
          </a:xfrm>
        </p:spPr>
        <p:txBody>
          <a:bodyPr>
            <a:normAutofit/>
          </a:bodyPr>
          <a:lstStyle/>
          <a:p>
            <a:pPr fontAlgn="auto">
              <a:spcAft>
                <a:spcPts val="0"/>
              </a:spcAft>
              <a:defRPr/>
            </a:pPr>
            <a:r>
              <a:rPr lang="it-IT" b="1" dirty="0">
                <a:ea typeface="+mj-ea"/>
              </a:rPr>
              <a:t>Farmaci nel trattamento dell’asma:</a:t>
            </a:r>
          </a:p>
        </p:txBody>
      </p:sp>
      <p:sp>
        <p:nvSpPr>
          <p:cNvPr id="20483" name="CasellaDiTesto 6"/>
          <p:cNvSpPr txBox="1">
            <a:spLocks noChangeArrowheads="1"/>
          </p:cNvSpPr>
          <p:nvPr/>
        </p:nvSpPr>
        <p:spPr bwMode="auto">
          <a:xfrm>
            <a:off x="304800" y="1124744"/>
            <a:ext cx="838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indent="-457200" algn="just" eaLnBrk="1" hangingPunct="1">
              <a:lnSpc>
                <a:spcPts val="2400"/>
              </a:lnSpc>
              <a:buAutoNum type="arabicParenR"/>
            </a:pPr>
            <a:r>
              <a:rPr lang="it-IT" altLang="it-IT" sz="2000" b="1" dirty="0" smtClean="0">
                <a:solidFill>
                  <a:srgbClr val="0000FF"/>
                </a:solidFill>
              </a:rPr>
              <a:t>BRONCODILATATORI (SINTOMATICI):</a:t>
            </a:r>
            <a:r>
              <a:rPr lang="it-IT" altLang="it-IT" sz="2000" b="1" dirty="0" smtClean="0">
                <a:solidFill>
                  <a:schemeClr val="tx1">
                    <a:lumMod val="65000"/>
                    <a:lumOff val="35000"/>
                  </a:schemeClr>
                </a:solidFill>
              </a:rPr>
              <a:t> </a:t>
            </a:r>
          </a:p>
          <a:p>
            <a:pPr algn="just" eaLnBrk="1" hangingPunct="1">
              <a:lnSpc>
                <a:spcPts val="2400"/>
              </a:lnSpc>
            </a:pPr>
            <a:r>
              <a:rPr lang="it-IT" altLang="it-IT" sz="2000" b="1" dirty="0" smtClean="0">
                <a:solidFill>
                  <a:schemeClr val="tx1">
                    <a:lumMod val="65000"/>
                    <a:lumOff val="35000"/>
                  </a:schemeClr>
                </a:solidFill>
              </a:rPr>
              <a:t> </a:t>
            </a:r>
            <a:r>
              <a:rPr lang="it-IT" altLang="it-IT" sz="2000" b="1" dirty="0">
                <a:solidFill>
                  <a:schemeClr val="tx1">
                    <a:lumMod val="65000"/>
                    <a:lumOff val="35000"/>
                  </a:schemeClr>
                </a:solidFill>
              </a:rPr>
              <a:t> </a:t>
            </a:r>
            <a:r>
              <a:rPr lang="it-IT" altLang="it-IT" sz="2000" b="1" u="sng" dirty="0" smtClean="0">
                <a:solidFill>
                  <a:schemeClr val="tx1">
                    <a:lumMod val="65000"/>
                    <a:lumOff val="35000"/>
                  </a:schemeClr>
                </a:solidFill>
              </a:rPr>
              <a:t>ß2-agonisti</a:t>
            </a:r>
            <a:r>
              <a:rPr lang="it-IT" altLang="it-IT" sz="2000" b="1" dirty="0" smtClean="0">
                <a:solidFill>
                  <a:schemeClr val="tx1">
                    <a:lumMod val="65000"/>
                    <a:lumOff val="35000"/>
                  </a:schemeClr>
                </a:solidFill>
              </a:rPr>
              <a:t> </a:t>
            </a:r>
            <a:r>
              <a:rPr lang="it-IT" altLang="it-IT" sz="2000" dirty="0">
                <a:solidFill>
                  <a:schemeClr val="tx1">
                    <a:lumMod val="65000"/>
                    <a:lumOff val="35000"/>
                  </a:schemeClr>
                </a:solidFill>
              </a:rPr>
              <a:t>somministrabili per via inalatoria ad azione rapida (</a:t>
            </a:r>
            <a:r>
              <a:rPr lang="it-IT" altLang="it-IT" sz="2000" dirty="0" err="1">
                <a:solidFill>
                  <a:schemeClr val="tx1">
                    <a:lumMod val="65000"/>
                    <a:lumOff val="35000"/>
                  </a:schemeClr>
                </a:solidFill>
              </a:rPr>
              <a:t>salbutamolo</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terbutalina</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fenoterolo</a:t>
            </a:r>
            <a:r>
              <a:rPr lang="it-IT" altLang="it-IT" sz="2000" dirty="0">
                <a:solidFill>
                  <a:schemeClr val="tx1">
                    <a:lumMod val="65000"/>
                    <a:lumOff val="35000"/>
                  </a:schemeClr>
                </a:solidFill>
              </a:rPr>
              <a:t>) e protratta (</a:t>
            </a:r>
            <a:r>
              <a:rPr lang="it-IT" altLang="it-IT" sz="2000" dirty="0" err="1">
                <a:solidFill>
                  <a:schemeClr val="tx1">
                    <a:lumMod val="65000"/>
                    <a:lumOff val="35000"/>
                  </a:schemeClr>
                </a:solidFill>
              </a:rPr>
              <a:t>salmeterolo</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formoterolo</a:t>
            </a:r>
            <a:r>
              <a:rPr lang="it-IT" altLang="it-IT" sz="2000" dirty="0" smtClean="0">
                <a:solidFill>
                  <a:schemeClr val="tx1">
                    <a:lumMod val="65000"/>
                    <a:lumOff val="35000"/>
                  </a:schemeClr>
                </a:solidFill>
              </a:rPr>
              <a:t>);</a:t>
            </a:r>
          </a:p>
          <a:p>
            <a:pPr algn="just" eaLnBrk="1" hangingPunct="1">
              <a:lnSpc>
                <a:spcPts val="2400"/>
              </a:lnSpc>
            </a:pPr>
            <a:r>
              <a:rPr lang="it-IT" altLang="it-IT" sz="2000" dirty="0">
                <a:solidFill>
                  <a:schemeClr val="tx1">
                    <a:lumMod val="65000"/>
                    <a:lumOff val="35000"/>
                  </a:schemeClr>
                </a:solidFill>
              </a:rPr>
              <a:t> </a:t>
            </a:r>
            <a:r>
              <a:rPr lang="it-IT" altLang="it-IT" sz="2000" dirty="0" smtClean="0">
                <a:solidFill>
                  <a:schemeClr val="tx1">
                    <a:lumMod val="65000"/>
                    <a:lumOff val="35000"/>
                  </a:schemeClr>
                </a:solidFill>
              </a:rPr>
              <a:t>     </a:t>
            </a:r>
            <a:r>
              <a:rPr lang="it-IT" altLang="it-IT" sz="2000" b="1" dirty="0" smtClean="0">
                <a:solidFill>
                  <a:schemeClr val="tx1">
                    <a:lumMod val="65000"/>
                    <a:lumOff val="35000"/>
                  </a:schemeClr>
                </a:solidFill>
              </a:rPr>
              <a:t> </a:t>
            </a:r>
            <a:r>
              <a:rPr lang="it-IT" altLang="it-IT" sz="2000" b="1" u="sng" dirty="0" smtClean="0">
                <a:solidFill>
                  <a:schemeClr val="tx1">
                    <a:lumMod val="65000"/>
                    <a:lumOff val="35000"/>
                  </a:schemeClr>
                </a:solidFill>
              </a:rPr>
              <a:t>Anticolinergici</a:t>
            </a:r>
            <a:r>
              <a:rPr lang="it-IT" altLang="it-IT" sz="2000" dirty="0" smtClean="0">
                <a:solidFill>
                  <a:schemeClr val="tx1">
                    <a:lumMod val="65000"/>
                    <a:lumOff val="35000"/>
                  </a:schemeClr>
                </a:solidFill>
              </a:rPr>
              <a:t> </a:t>
            </a:r>
            <a:r>
              <a:rPr lang="it-IT" altLang="it-IT" sz="2000" dirty="0">
                <a:solidFill>
                  <a:schemeClr val="tx1">
                    <a:lumMod val="65000"/>
                    <a:lumOff val="35000"/>
                  </a:schemeClr>
                </a:solidFill>
              </a:rPr>
              <a:t>(</a:t>
            </a:r>
            <a:r>
              <a:rPr lang="it-IT" altLang="it-IT" sz="2000" dirty="0" err="1">
                <a:solidFill>
                  <a:schemeClr val="tx1">
                    <a:lumMod val="65000"/>
                    <a:lumOff val="35000"/>
                  </a:schemeClr>
                </a:solidFill>
              </a:rPr>
              <a:t>ipratropio</a:t>
            </a:r>
            <a:r>
              <a:rPr lang="it-IT" altLang="it-IT" sz="2000" dirty="0">
                <a:solidFill>
                  <a:schemeClr val="tx1">
                    <a:lumMod val="65000"/>
                    <a:lumOff val="35000"/>
                  </a:schemeClr>
                </a:solidFill>
              </a:rPr>
              <a:t> bromuro</a:t>
            </a:r>
            <a:r>
              <a:rPr lang="it-IT" altLang="it-IT" sz="2000" dirty="0" smtClean="0">
                <a:solidFill>
                  <a:schemeClr val="tx1">
                    <a:lumMod val="65000"/>
                    <a:lumOff val="35000"/>
                  </a:schemeClr>
                </a:solidFill>
              </a:rPr>
              <a:t>);</a:t>
            </a:r>
          </a:p>
          <a:p>
            <a:pPr algn="just" eaLnBrk="1" hangingPunct="1">
              <a:lnSpc>
                <a:spcPts val="2400"/>
              </a:lnSpc>
            </a:pPr>
            <a:r>
              <a:rPr lang="it-IT" altLang="it-IT" sz="2000" dirty="0">
                <a:solidFill>
                  <a:schemeClr val="tx1">
                    <a:lumMod val="65000"/>
                    <a:lumOff val="35000"/>
                  </a:schemeClr>
                </a:solidFill>
              </a:rPr>
              <a:t> </a:t>
            </a:r>
            <a:r>
              <a:rPr lang="it-IT" altLang="it-IT" sz="2000" dirty="0" smtClean="0">
                <a:solidFill>
                  <a:schemeClr val="tx1">
                    <a:lumMod val="65000"/>
                    <a:lumOff val="35000"/>
                  </a:schemeClr>
                </a:solidFill>
              </a:rPr>
              <a:t>      </a:t>
            </a:r>
            <a:r>
              <a:rPr lang="it-IT" altLang="it-IT" sz="2000" b="1" u="sng" dirty="0" smtClean="0">
                <a:solidFill>
                  <a:schemeClr val="tx1">
                    <a:lumMod val="65000"/>
                    <a:lumOff val="35000"/>
                  </a:schemeClr>
                </a:solidFill>
              </a:rPr>
              <a:t>Inibitori PDE</a:t>
            </a:r>
            <a:r>
              <a:rPr lang="it-IT" altLang="it-IT" sz="2000" dirty="0" smtClean="0">
                <a:solidFill>
                  <a:schemeClr val="tx1">
                    <a:lumMod val="65000"/>
                    <a:lumOff val="35000"/>
                  </a:schemeClr>
                </a:solidFill>
              </a:rPr>
              <a:t>: </a:t>
            </a:r>
            <a:r>
              <a:rPr lang="it-IT" altLang="it-IT" sz="2000" dirty="0" err="1">
                <a:solidFill>
                  <a:schemeClr val="tx1">
                    <a:lumMod val="65000"/>
                    <a:lumOff val="35000"/>
                  </a:schemeClr>
                </a:solidFill>
              </a:rPr>
              <a:t>m</a:t>
            </a:r>
            <a:r>
              <a:rPr lang="it-IT" altLang="it-IT" sz="2000" dirty="0" err="1" smtClean="0">
                <a:solidFill>
                  <a:schemeClr val="tx1">
                    <a:lumMod val="65000"/>
                    <a:lumOff val="35000"/>
                  </a:schemeClr>
                </a:solidFill>
              </a:rPr>
              <a:t>etilxantine</a:t>
            </a:r>
            <a:r>
              <a:rPr lang="it-IT" altLang="it-IT" sz="2000" dirty="0" smtClean="0">
                <a:solidFill>
                  <a:schemeClr val="tx1">
                    <a:lumMod val="65000"/>
                    <a:lumOff val="35000"/>
                  </a:schemeClr>
                </a:solidFill>
              </a:rPr>
              <a:t> </a:t>
            </a:r>
            <a:r>
              <a:rPr lang="it-IT" altLang="it-IT" sz="2000" dirty="0">
                <a:solidFill>
                  <a:schemeClr val="tx1">
                    <a:lumMod val="65000"/>
                    <a:lumOff val="35000"/>
                  </a:schemeClr>
                </a:solidFill>
              </a:rPr>
              <a:t>(teofillina</a:t>
            </a:r>
            <a:r>
              <a:rPr lang="it-IT" altLang="it-IT" sz="2000" dirty="0" smtClean="0">
                <a:solidFill>
                  <a:schemeClr val="tx1">
                    <a:lumMod val="65000"/>
                    <a:lumOff val="35000"/>
                  </a:schemeClr>
                </a:solidFill>
              </a:rPr>
              <a:t>);</a:t>
            </a:r>
          </a:p>
          <a:p>
            <a:pPr algn="just" eaLnBrk="1" hangingPunct="1">
              <a:lnSpc>
                <a:spcPts val="2400"/>
              </a:lnSpc>
            </a:pPr>
            <a:r>
              <a:rPr lang="it-IT" altLang="it-IT" sz="2000" dirty="0">
                <a:solidFill>
                  <a:schemeClr val="tx1">
                    <a:lumMod val="65000"/>
                    <a:lumOff val="35000"/>
                  </a:schemeClr>
                </a:solidFill>
              </a:rPr>
              <a:t> </a:t>
            </a:r>
            <a:r>
              <a:rPr lang="it-IT" altLang="it-IT" sz="2000" dirty="0" smtClean="0">
                <a:solidFill>
                  <a:schemeClr val="tx1">
                    <a:lumMod val="65000"/>
                    <a:lumOff val="35000"/>
                  </a:schemeClr>
                </a:solidFill>
              </a:rPr>
              <a:t>      </a:t>
            </a:r>
            <a:r>
              <a:rPr lang="it-IT" altLang="it-IT" sz="2000" b="1" u="sng" dirty="0" err="1" smtClean="0">
                <a:solidFill>
                  <a:schemeClr val="tx1">
                    <a:lumMod val="65000"/>
                    <a:lumOff val="35000"/>
                  </a:schemeClr>
                </a:solidFill>
              </a:rPr>
              <a:t>Antileucotrienici</a:t>
            </a:r>
            <a:r>
              <a:rPr lang="it-IT" altLang="it-IT" sz="2000" dirty="0" smtClean="0">
                <a:solidFill>
                  <a:schemeClr val="tx1">
                    <a:lumMod val="65000"/>
                    <a:lumOff val="35000"/>
                  </a:schemeClr>
                </a:solidFill>
              </a:rPr>
              <a:t> </a:t>
            </a:r>
            <a:r>
              <a:rPr lang="it-IT" altLang="it-IT" sz="2000" dirty="0">
                <a:solidFill>
                  <a:schemeClr val="tx1">
                    <a:lumMod val="65000"/>
                    <a:lumOff val="35000"/>
                  </a:schemeClr>
                </a:solidFill>
              </a:rPr>
              <a:t>(</a:t>
            </a:r>
            <a:r>
              <a:rPr lang="it-IT" altLang="it-IT" sz="2000" dirty="0" err="1">
                <a:solidFill>
                  <a:schemeClr val="tx1">
                    <a:lumMod val="65000"/>
                    <a:lumOff val="35000"/>
                  </a:schemeClr>
                </a:solidFill>
              </a:rPr>
              <a:t>zafirlukast</a:t>
            </a:r>
            <a:r>
              <a:rPr lang="it-IT" altLang="it-IT" sz="2000" dirty="0">
                <a:solidFill>
                  <a:schemeClr val="tx1">
                    <a:lumMod val="65000"/>
                    <a:lumOff val="35000"/>
                  </a:schemeClr>
                </a:solidFill>
              </a:rPr>
              <a:t>, </a:t>
            </a:r>
            <a:r>
              <a:rPr lang="it-IT" altLang="it-IT" sz="2000" dirty="0" err="1" smtClean="0">
                <a:solidFill>
                  <a:schemeClr val="tx1">
                    <a:lumMod val="65000"/>
                    <a:lumOff val="35000"/>
                  </a:schemeClr>
                </a:solidFill>
              </a:rPr>
              <a:t>montelukast</a:t>
            </a:r>
            <a:r>
              <a:rPr lang="it-IT" altLang="it-IT" sz="2000" dirty="0" smtClean="0">
                <a:solidFill>
                  <a:schemeClr val="tx1">
                    <a:lumMod val="65000"/>
                    <a:lumOff val="35000"/>
                  </a:schemeClr>
                </a:solidFill>
              </a:rPr>
              <a:t>, </a:t>
            </a:r>
            <a:r>
              <a:rPr lang="it-IT" altLang="it-IT" sz="2000" dirty="0" err="1" smtClean="0">
                <a:solidFill>
                  <a:schemeClr val="tx1">
                    <a:lumMod val="65000"/>
                    <a:lumOff val="35000"/>
                  </a:schemeClr>
                </a:solidFill>
              </a:rPr>
              <a:t>zileuton</a:t>
            </a:r>
            <a:r>
              <a:rPr lang="it-IT" altLang="it-IT" sz="2000" dirty="0" smtClean="0">
                <a:solidFill>
                  <a:schemeClr val="tx1">
                    <a:lumMod val="65000"/>
                    <a:lumOff val="35000"/>
                  </a:schemeClr>
                </a:solidFill>
              </a:rPr>
              <a:t>).</a:t>
            </a:r>
            <a:endParaRPr lang="it-IT" altLang="it-IT" sz="2000" dirty="0">
              <a:solidFill>
                <a:schemeClr val="tx1">
                  <a:lumMod val="65000"/>
                  <a:lumOff val="35000"/>
                </a:schemeClr>
              </a:solidFill>
            </a:endParaRPr>
          </a:p>
          <a:p>
            <a:pPr algn="just" eaLnBrk="1" hangingPunct="1">
              <a:lnSpc>
                <a:spcPts val="2400"/>
              </a:lnSpc>
            </a:pPr>
            <a:r>
              <a:rPr lang="it-IT" altLang="it-IT" sz="2000" b="1" dirty="0" smtClean="0">
                <a:solidFill>
                  <a:srgbClr val="FF0000"/>
                </a:solidFill>
              </a:rPr>
              <a:t>2</a:t>
            </a:r>
            <a:r>
              <a:rPr lang="it-IT" altLang="it-IT" sz="2000" b="1" dirty="0">
                <a:solidFill>
                  <a:srgbClr val="FF0000"/>
                </a:solidFill>
              </a:rPr>
              <a:t>) </a:t>
            </a:r>
            <a:r>
              <a:rPr lang="it-IT" altLang="it-IT" sz="2000" b="1" dirty="0" smtClean="0">
                <a:solidFill>
                  <a:srgbClr val="FF0000"/>
                </a:solidFill>
              </a:rPr>
              <a:t> ANTIINFIAMMATORI ED ANTIALLERGICI (MODIFICATORI DELLA MALATTIA)</a:t>
            </a:r>
            <a:r>
              <a:rPr lang="it-IT" altLang="it-IT" sz="2000" b="1" dirty="0" smtClean="0">
                <a:solidFill>
                  <a:schemeClr val="tx1">
                    <a:lumMod val="65000"/>
                    <a:lumOff val="35000"/>
                  </a:schemeClr>
                </a:solidFill>
              </a:rPr>
              <a:t>:           </a:t>
            </a:r>
          </a:p>
          <a:p>
            <a:pPr algn="just" eaLnBrk="1" hangingPunct="1">
              <a:lnSpc>
                <a:spcPts val="2400"/>
              </a:lnSpc>
            </a:pPr>
            <a:r>
              <a:rPr lang="it-IT" altLang="it-IT" sz="2000" b="1" dirty="0">
                <a:solidFill>
                  <a:schemeClr val="tx1">
                    <a:lumMod val="65000"/>
                    <a:lumOff val="35000"/>
                  </a:schemeClr>
                </a:solidFill>
              </a:rPr>
              <a:t> </a:t>
            </a:r>
            <a:r>
              <a:rPr lang="it-IT" altLang="it-IT" sz="2000" b="1" dirty="0" smtClean="0">
                <a:solidFill>
                  <a:schemeClr val="tx1">
                    <a:lumMod val="65000"/>
                    <a:lumOff val="35000"/>
                  </a:schemeClr>
                </a:solidFill>
              </a:rPr>
              <a:t>  </a:t>
            </a:r>
            <a:r>
              <a:rPr lang="it-IT" altLang="it-IT" sz="2000" b="1" u="sng" dirty="0" err="1" smtClean="0">
                <a:solidFill>
                  <a:schemeClr val="tx1">
                    <a:lumMod val="65000"/>
                    <a:lumOff val="35000"/>
                  </a:schemeClr>
                </a:solidFill>
              </a:rPr>
              <a:t>Glucocorticoidi</a:t>
            </a:r>
            <a:r>
              <a:rPr lang="it-IT" altLang="it-IT" sz="2000" dirty="0" smtClean="0">
                <a:solidFill>
                  <a:schemeClr val="tx1">
                    <a:lumMod val="65000"/>
                    <a:lumOff val="35000"/>
                  </a:schemeClr>
                </a:solidFill>
              </a:rPr>
              <a:t> </a:t>
            </a:r>
            <a:r>
              <a:rPr lang="it-IT" altLang="it-IT" sz="2000" dirty="0">
                <a:solidFill>
                  <a:schemeClr val="tx1">
                    <a:lumMod val="65000"/>
                    <a:lumOff val="35000"/>
                  </a:schemeClr>
                </a:solidFill>
              </a:rPr>
              <a:t>somministrabili per </a:t>
            </a:r>
            <a:r>
              <a:rPr lang="it-IT" altLang="it-IT" sz="2000" u="sng" dirty="0">
                <a:solidFill>
                  <a:schemeClr val="tx1">
                    <a:lumMod val="65000"/>
                    <a:lumOff val="35000"/>
                  </a:schemeClr>
                </a:solidFill>
              </a:rPr>
              <a:t>via inalatoria</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beclometasone</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triamcinolone</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flunisolide</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budesonide</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fluticasone</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propionato</a:t>
            </a:r>
            <a:r>
              <a:rPr lang="it-IT" altLang="it-IT" sz="2000" dirty="0">
                <a:solidFill>
                  <a:schemeClr val="tx1">
                    <a:lumMod val="65000"/>
                    <a:lumOff val="35000"/>
                  </a:schemeClr>
                </a:solidFill>
              </a:rPr>
              <a:t>) o </a:t>
            </a:r>
            <a:r>
              <a:rPr lang="it-IT" altLang="it-IT" sz="2000" u="sng" dirty="0">
                <a:solidFill>
                  <a:schemeClr val="tx1">
                    <a:lumMod val="65000"/>
                    <a:lumOff val="35000"/>
                  </a:schemeClr>
                </a:solidFill>
              </a:rPr>
              <a:t>sistemica </a:t>
            </a:r>
            <a:r>
              <a:rPr lang="it-IT" altLang="it-IT" sz="2000" dirty="0">
                <a:solidFill>
                  <a:schemeClr val="tx1">
                    <a:lumMod val="65000"/>
                    <a:lumOff val="35000"/>
                  </a:schemeClr>
                </a:solidFill>
              </a:rPr>
              <a:t>(prednisone, </a:t>
            </a:r>
            <a:r>
              <a:rPr lang="it-IT" altLang="it-IT" sz="2000" dirty="0" err="1">
                <a:solidFill>
                  <a:schemeClr val="tx1">
                    <a:lumMod val="65000"/>
                    <a:lumOff val="35000"/>
                  </a:schemeClr>
                </a:solidFill>
              </a:rPr>
              <a:t>metilprednisolone</a:t>
            </a:r>
            <a:r>
              <a:rPr lang="it-IT" altLang="it-IT" sz="2000" dirty="0" smtClean="0">
                <a:solidFill>
                  <a:schemeClr val="tx1">
                    <a:lumMod val="65000"/>
                    <a:lumOff val="35000"/>
                  </a:schemeClr>
                </a:solidFill>
              </a:rPr>
              <a:t>);</a:t>
            </a:r>
          </a:p>
          <a:p>
            <a:pPr algn="just" eaLnBrk="1" hangingPunct="1">
              <a:lnSpc>
                <a:spcPts val="2400"/>
              </a:lnSpc>
            </a:pPr>
            <a:r>
              <a:rPr lang="it-IT" altLang="it-IT" sz="2000" b="1" dirty="0" smtClean="0">
                <a:solidFill>
                  <a:schemeClr val="tx1">
                    <a:lumMod val="65000"/>
                    <a:lumOff val="35000"/>
                  </a:schemeClr>
                </a:solidFill>
              </a:rPr>
              <a:t>     </a:t>
            </a:r>
            <a:r>
              <a:rPr lang="it-IT" altLang="it-IT" sz="2000" b="1" u="sng" dirty="0" smtClean="0">
                <a:solidFill>
                  <a:schemeClr val="tx1">
                    <a:lumMod val="65000"/>
                    <a:lumOff val="35000"/>
                  </a:schemeClr>
                </a:solidFill>
              </a:rPr>
              <a:t>Antiallergici </a:t>
            </a:r>
            <a:r>
              <a:rPr lang="it-IT" altLang="it-IT" sz="2000" b="1" u="sng" dirty="0">
                <a:solidFill>
                  <a:schemeClr val="tx1">
                    <a:lumMod val="65000"/>
                    <a:lumOff val="35000"/>
                  </a:schemeClr>
                </a:solidFill>
              </a:rPr>
              <a:t>attivi sui mastociti</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disodio</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cromoglicato</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nedocromil</a:t>
            </a:r>
            <a:r>
              <a:rPr lang="it-IT" altLang="it-IT" sz="2000" dirty="0">
                <a:solidFill>
                  <a:schemeClr val="tx1">
                    <a:lumMod val="65000"/>
                    <a:lumOff val="35000"/>
                  </a:schemeClr>
                </a:solidFill>
              </a:rPr>
              <a:t> sodico</a:t>
            </a:r>
            <a:r>
              <a:rPr lang="it-IT" altLang="it-IT" sz="2000" dirty="0" smtClean="0">
                <a:solidFill>
                  <a:schemeClr val="tx1">
                    <a:lumMod val="65000"/>
                    <a:lumOff val="35000"/>
                  </a:schemeClr>
                </a:solidFill>
              </a:rPr>
              <a:t>).</a:t>
            </a:r>
          </a:p>
          <a:p>
            <a:pPr algn="just" eaLnBrk="1" hangingPunct="1">
              <a:lnSpc>
                <a:spcPts val="2400"/>
              </a:lnSpc>
            </a:pPr>
            <a:r>
              <a:rPr lang="it-IT" altLang="it-IT" sz="2000" b="1" dirty="0" smtClean="0">
                <a:solidFill>
                  <a:schemeClr val="tx1">
                    <a:lumMod val="65000"/>
                    <a:lumOff val="35000"/>
                  </a:schemeClr>
                </a:solidFill>
              </a:rPr>
              <a:t>       Anticorpi Monoclonali </a:t>
            </a:r>
            <a:r>
              <a:rPr lang="it-IT" altLang="it-IT" sz="2000" dirty="0" smtClean="0">
                <a:solidFill>
                  <a:schemeClr val="tx1">
                    <a:lumMod val="65000"/>
                    <a:lumOff val="35000"/>
                  </a:schemeClr>
                </a:solidFill>
              </a:rPr>
              <a:t>(</a:t>
            </a:r>
            <a:r>
              <a:rPr lang="it-IT" altLang="it-IT" sz="2000" dirty="0" err="1" smtClean="0">
                <a:solidFill>
                  <a:schemeClr val="tx1">
                    <a:lumMod val="65000"/>
                    <a:lumOff val="35000"/>
                  </a:schemeClr>
                </a:solidFill>
              </a:rPr>
              <a:t>Omalizumab</a:t>
            </a:r>
            <a:r>
              <a:rPr lang="it-IT" altLang="it-IT" sz="2000" dirty="0" smtClean="0">
                <a:solidFill>
                  <a:schemeClr val="tx1">
                    <a:lumMod val="65000"/>
                    <a:lumOff val="35000"/>
                  </a:schemeClr>
                </a:solidFill>
              </a:rPr>
              <a:t>)</a:t>
            </a:r>
            <a:endParaRPr lang="it-IT" altLang="it-IT" sz="2000" dirty="0">
              <a:solidFill>
                <a:schemeClr val="tx1">
                  <a:lumMod val="65000"/>
                  <a:lumOff val="35000"/>
                </a:schemeClr>
              </a:solidFill>
            </a:endParaRPr>
          </a:p>
          <a:p>
            <a:pPr algn="just" eaLnBrk="1" hangingPunct="1">
              <a:lnSpc>
                <a:spcPts val="2400"/>
              </a:lnSpc>
            </a:pPr>
            <a:r>
              <a:rPr lang="it-IT" altLang="it-IT" sz="2000" b="1" dirty="0" smtClean="0">
                <a:solidFill>
                  <a:srgbClr val="008000"/>
                </a:solidFill>
              </a:rPr>
              <a:t>3)    BRONCODILATATORI (PROFILASSI): </a:t>
            </a:r>
          </a:p>
          <a:p>
            <a:pPr algn="just" eaLnBrk="1" hangingPunct="1">
              <a:lnSpc>
                <a:spcPts val="2400"/>
              </a:lnSpc>
            </a:pPr>
            <a:r>
              <a:rPr lang="it-IT" altLang="it-IT" sz="2000" b="1" dirty="0">
                <a:solidFill>
                  <a:schemeClr val="tx1">
                    <a:lumMod val="65000"/>
                    <a:lumOff val="35000"/>
                  </a:schemeClr>
                </a:solidFill>
              </a:rPr>
              <a:t> </a:t>
            </a:r>
            <a:r>
              <a:rPr lang="it-IT" altLang="it-IT" sz="2000" b="1" dirty="0" smtClean="0">
                <a:solidFill>
                  <a:schemeClr val="tx1">
                    <a:lumMod val="65000"/>
                    <a:lumOff val="35000"/>
                  </a:schemeClr>
                </a:solidFill>
              </a:rPr>
              <a:t>      </a:t>
            </a:r>
            <a:r>
              <a:rPr lang="it-IT" altLang="it-IT" sz="2000" b="1" u="sng" dirty="0" smtClean="0">
                <a:solidFill>
                  <a:schemeClr val="tx1">
                    <a:lumMod val="65000"/>
                    <a:lumOff val="35000"/>
                  </a:schemeClr>
                </a:solidFill>
              </a:rPr>
              <a:t>Anticolinergici</a:t>
            </a:r>
            <a:r>
              <a:rPr lang="it-IT" altLang="it-IT" sz="2000" dirty="0" smtClean="0">
                <a:solidFill>
                  <a:schemeClr val="tx1">
                    <a:lumMod val="65000"/>
                    <a:lumOff val="35000"/>
                  </a:schemeClr>
                </a:solidFill>
              </a:rPr>
              <a:t> </a:t>
            </a:r>
            <a:r>
              <a:rPr lang="it-IT" altLang="it-IT" sz="2000" dirty="0">
                <a:solidFill>
                  <a:schemeClr val="tx1">
                    <a:lumMod val="65000"/>
                    <a:lumOff val="35000"/>
                  </a:schemeClr>
                </a:solidFill>
              </a:rPr>
              <a:t>(</a:t>
            </a:r>
            <a:r>
              <a:rPr lang="it-IT" altLang="it-IT" sz="2000" dirty="0" err="1">
                <a:solidFill>
                  <a:schemeClr val="tx1">
                    <a:lumMod val="65000"/>
                    <a:lumOff val="35000"/>
                  </a:schemeClr>
                </a:solidFill>
              </a:rPr>
              <a:t>ipratropio</a:t>
            </a:r>
            <a:r>
              <a:rPr lang="it-IT" altLang="it-IT" sz="2000" dirty="0">
                <a:solidFill>
                  <a:schemeClr val="tx1">
                    <a:lumMod val="65000"/>
                    <a:lumOff val="35000"/>
                  </a:schemeClr>
                </a:solidFill>
              </a:rPr>
              <a:t> bromuro); </a:t>
            </a:r>
            <a:endParaRPr lang="it-IT" altLang="it-IT" sz="2000" dirty="0" smtClean="0">
              <a:solidFill>
                <a:schemeClr val="tx1">
                  <a:lumMod val="65000"/>
                  <a:lumOff val="35000"/>
                </a:schemeClr>
              </a:solidFill>
            </a:endParaRPr>
          </a:p>
          <a:p>
            <a:pPr algn="just" eaLnBrk="1" hangingPunct="1">
              <a:lnSpc>
                <a:spcPts val="2400"/>
              </a:lnSpc>
            </a:pPr>
            <a:r>
              <a:rPr lang="it-IT" altLang="it-IT" sz="2000" b="1" dirty="0">
                <a:solidFill>
                  <a:srgbClr val="FF0000"/>
                </a:solidFill>
              </a:rPr>
              <a:t> </a:t>
            </a:r>
            <a:r>
              <a:rPr lang="it-IT" altLang="it-IT" sz="2000" b="1" dirty="0" smtClean="0">
                <a:solidFill>
                  <a:srgbClr val="FF0000"/>
                </a:solidFill>
              </a:rPr>
              <a:t>      </a:t>
            </a:r>
            <a:r>
              <a:rPr lang="it-IT" altLang="it-IT" sz="2000" b="1" u="sng" dirty="0" err="1" smtClean="0">
                <a:solidFill>
                  <a:schemeClr val="tx1">
                    <a:lumMod val="65000"/>
                    <a:lumOff val="35000"/>
                  </a:schemeClr>
                </a:solidFill>
              </a:rPr>
              <a:t>Antileucotrienici</a:t>
            </a:r>
            <a:r>
              <a:rPr lang="it-IT" altLang="it-IT" sz="2000" dirty="0" smtClean="0">
                <a:solidFill>
                  <a:schemeClr val="tx1">
                    <a:lumMod val="65000"/>
                    <a:lumOff val="35000"/>
                  </a:schemeClr>
                </a:solidFill>
              </a:rPr>
              <a:t> </a:t>
            </a:r>
            <a:r>
              <a:rPr lang="it-IT" altLang="it-IT" sz="2000" dirty="0">
                <a:solidFill>
                  <a:schemeClr val="tx1">
                    <a:lumMod val="65000"/>
                    <a:lumOff val="35000"/>
                  </a:schemeClr>
                </a:solidFill>
              </a:rPr>
              <a:t>(</a:t>
            </a:r>
            <a:r>
              <a:rPr lang="it-IT" altLang="it-IT" sz="2000" dirty="0" err="1">
                <a:solidFill>
                  <a:schemeClr val="tx1">
                    <a:lumMod val="65000"/>
                    <a:lumOff val="35000"/>
                  </a:schemeClr>
                </a:solidFill>
              </a:rPr>
              <a:t>zafirlukast</a:t>
            </a:r>
            <a:r>
              <a:rPr lang="it-IT" altLang="it-IT" sz="2000" dirty="0">
                <a:solidFill>
                  <a:schemeClr val="tx1">
                    <a:lumMod val="65000"/>
                    <a:lumOff val="35000"/>
                  </a:schemeClr>
                </a:solidFill>
              </a:rPr>
              <a:t>, </a:t>
            </a:r>
            <a:r>
              <a:rPr lang="it-IT" altLang="it-IT" sz="2000" dirty="0" err="1">
                <a:solidFill>
                  <a:schemeClr val="tx1">
                    <a:lumMod val="65000"/>
                    <a:lumOff val="35000"/>
                  </a:schemeClr>
                </a:solidFill>
              </a:rPr>
              <a:t>montelukast</a:t>
            </a:r>
            <a:r>
              <a:rPr lang="it-IT" altLang="it-IT" sz="2000" dirty="0" smtClean="0">
                <a:solidFill>
                  <a:schemeClr val="tx1">
                    <a:lumMod val="65000"/>
                    <a:lumOff val="35000"/>
                  </a:schemeClr>
                </a:solidFill>
              </a:rPr>
              <a:t>).</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8"/>
          <p:cNvSpPr/>
          <p:nvPr/>
        </p:nvSpPr>
        <p:spPr>
          <a:xfrm>
            <a:off x="0" y="188640"/>
            <a:ext cx="9036496"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2226" name="Rectangle 2"/>
          <p:cNvSpPr>
            <a:spLocks noGrp="1" noChangeArrowheads="1"/>
          </p:cNvSpPr>
          <p:nvPr>
            <p:ph type="ctrTitle"/>
          </p:nvPr>
        </p:nvSpPr>
        <p:spPr>
          <a:xfrm>
            <a:off x="27880" y="116632"/>
            <a:ext cx="9540552" cy="720080"/>
          </a:xfrm>
        </p:spPr>
        <p:txBody>
          <a:bodyPr>
            <a:normAutofit/>
          </a:bodyPr>
          <a:lstStyle/>
          <a:p>
            <a:pPr fontAlgn="auto">
              <a:spcAft>
                <a:spcPts val="0"/>
              </a:spcAft>
              <a:defRPr/>
            </a:pPr>
            <a:r>
              <a:rPr lang="it-IT" b="1" dirty="0">
                <a:ea typeface="+mj-ea"/>
              </a:rPr>
              <a:t>Farmaci nel trattamento dell’asma:</a:t>
            </a:r>
          </a:p>
        </p:txBody>
      </p:sp>
      <p:pic>
        <p:nvPicPr>
          <p:cNvPr id="5" name="Picture 4"/>
          <p:cNvPicPr>
            <a:picLocks noChangeAspect="1"/>
          </p:cNvPicPr>
          <p:nvPr/>
        </p:nvPicPr>
        <p:blipFill>
          <a:blip r:embed="rId3"/>
          <a:stretch>
            <a:fillRect/>
          </a:stretch>
        </p:blipFill>
        <p:spPr>
          <a:xfrm>
            <a:off x="467544" y="1628800"/>
            <a:ext cx="8244408" cy="4143535"/>
          </a:xfrm>
          <a:prstGeom prst="rect">
            <a:avLst/>
          </a:prstGeom>
        </p:spPr>
      </p:pic>
    </p:spTree>
    <p:extLst>
      <p:ext uri="{BB962C8B-B14F-4D97-AF65-F5344CB8AC3E}">
        <p14:creationId xmlns:p14="http://schemas.microsoft.com/office/powerpoint/2010/main" val="2778694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8"/>
          <p:cNvSpPr/>
          <p:nvPr/>
        </p:nvSpPr>
        <p:spPr>
          <a:xfrm>
            <a:off x="0" y="188640"/>
            <a:ext cx="9036496"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2226" name="Rectangle 2"/>
          <p:cNvSpPr>
            <a:spLocks noGrp="1" noChangeArrowheads="1"/>
          </p:cNvSpPr>
          <p:nvPr>
            <p:ph type="ctrTitle"/>
          </p:nvPr>
        </p:nvSpPr>
        <p:spPr>
          <a:xfrm>
            <a:off x="27880" y="116632"/>
            <a:ext cx="9540552" cy="720080"/>
          </a:xfrm>
        </p:spPr>
        <p:txBody>
          <a:bodyPr>
            <a:normAutofit/>
          </a:bodyPr>
          <a:lstStyle/>
          <a:p>
            <a:pPr fontAlgn="auto">
              <a:spcAft>
                <a:spcPts val="0"/>
              </a:spcAft>
              <a:defRPr/>
            </a:pPr>
            <a:r>
              <a:rPr lang="it-IT" b="1" dirty="0">
                <a:ea typeface="+mj-ea"/>
              </a:rPr>
              <a:t>Farmaci nel trattamento dell’asma:</a:t>
            </a:r>
          </a:p>
        </p:txBody>
      </p:sp>
      <p:pic>
        <p:nvPicPr>
          <p:cNvPr id="2" name="Picture 1"/>
          <p:cNvPicPr>
            <a:picLocks noChangeAspect="1"/>
          </p:cNvPicPr>
          <p:nvPr/>
        </p:nvPicPr>
        <p:blipFill>
          <a:blip r:embed="rId3"/>
          <a:stretch>
            <a:fillRect/>
          </a:stretch>
        </p:blipFill>
        <p:spPr>
          <a:xfrm>
            <a:off x="899592" y="980728"/>
            <a:ext cx="7128792" cy="5361629"/>
          </a:xfrm>
          <a:prstGeom prst="rect">
            <a:avLst/>
          </a:prstGeom>
        </p:spPr>
      </p:pic>
    </p:spTree>
    <p:extLst>
      <p:ext uri="{BB962C8B-B14F-4D97-AF65-F5344CB8AC3E}">
        <p14:creationId xmlns:p14="http://schemas.microsoft.com/office/powerpoint/2010/main" val="34399544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arrotondato 8"/>
          <p:cNvSpPr/>
          <p:nvPr/>
        </p:nvSpPr>
        <p:spPr>
          <a:xfrm>
            <a:off x="107504" y="116632"/>
            <a:ext cx="8788400"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338" name="Rectangle 2"/>
          <p:cNvSpPr>
            <a:spLocks noGrp="1" noChangeArrowheads="1"/>
          </p:cNvSpPr>
          <p:nvPr>
            <p:ph type="title"/>
          </p:nvPr>
        </p:nvSpPr>
        <p:spPr>
          <a:xfrm>
            <a:off x="323528" y="4490"/>
            <a:ext cx="8686800" cy="838200"/>
          </a:xfrm>
        </p:spPr>
        <p:txBody>
          <a:bodyPr>
            <a:normAutofit/>
          </a:bodyPr>
          <a:lstStyle/>
          <a:p>
            <a:pPr fontAlgn="auto">
              <a:spcAft>
                <a:spcPts val="0"/>
              </a:spcAft>
              <a:defRPr/>
            </a:pPr>
            <a:r>
              <a:rPr lang="el-GR" cap="none" dirty="0" smtClean="0">
                <a:ea typeface="Arial" charset="0"/>
                <a:cs typeface="Arial" charset="0"/>
              </a:rPr>
              <a:t>β</a:t>
            </a:r>
            <a:r>
              <a:rPr lang="it-IT" baseline="-25000" dirty="0" smtClean="0">
                <a:ea typeface="Arial" charset="0"/>
                <a:cs typeface="Arial" charset="0"/>
              </a:rPr>
              <a:t>2</a:t>
            </a:r>
            <a:r>
              <a:rPr lang="it-IT" dirty="0" smtClean="0">
                <a:ea typeface="Arial" charset="0"/>
                <a:cs typeface="Arial" charset="0"/>
              </a:rPr>
              <a:t>-agonisti: </a:t>
            </a:r>
            <a:r>
              <a:rPr lang="it-IT" cap="none" dirty="0" smtClean="0">
                <a:ea typeface="Arial" charset="0"/>
                <a:cs typeface="Arial" charset="0"/>
              </a:rPr>
              <a:t>meccanismo d’azione</a:t>
            </a:r>
            <a:endParaRPr lang="el-GR" dirty="0">
              <a:ea typeface="Arial" charset="0"/>
              <a:cs typeface="Arial" charset="0"/>
            </a:endParaRPr>
          </a:p>
        </p:txBody>
      </p:sp>
      <p:pic>
        <p:nvPicPr>
          <p:cNvPr id="22531" name="Picture 5" descr="msotw9_temp0"/>
          <p:cNvPicPr>
            <a:picLocks noGrp="1" noChangeAspect="1" noChangeArrowheads="1"/>
          </p:cNvPicPr>
          <p:nvPr>
            <p:ph idx="1"/>
          </p:nvPr>
        </p:nvPicPr>
        <p:blipFill>
          <a:blip r:embed="rId3">
            <a:lum bright="-20000" contrast="40000"/>
            <a:extLst>
              <a:ext uri="{28A0092B-C50C-407E-A947-70E740481C1C}">
                <a14:useLocalDpi xmlns:a14="http://schemas.microsoft.com/office/drawing/2010/main" val="0"/>
              </a:ext>
            </a:extLst>
          </a:blip>
          <a:srcRect l="-21886" r="-21886"/>
          <a:stretch>
            <a:fillRect/>
          </a:stretch>
        </p:blipFill>
        <p:spPr>
          <a:xfrm>
            <a:off x="251520" y="1772816"/>
            <a:ext cx="4800600" cy="2501900"/>
          </a:xfrm>
          <a:noFill/>
        </p:spPr>
      </p:pic>
      <p:sp>
        <p:nvSpPr>
          <p:cNvPr id="22532" name="Text Box 7"/>
          <p:cNvSpPr txBox="1">
            <a:spLocks noChangeArrowheads="1"/>
          </p:cNvSpPr>
          <p:nvPr/>
        </p:nvSpPr>
        <p:spPr bwMode="auto">
          <a:xfrm>
            <a:off x="395536" y="2564904"/>
            <a:ext cx="108049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it-IT" sz="1050" b="1" dirty="0">
                <a:cs typeface="Arial" panose="020B0604020202020204" pitchFamily="34" charset="0"/>
              </a:rPr>
              <a:t>β</a:t>
            </a:r>
            <a:r>
              <a:rPr lang="it-IT" altLang="it-IT" sz="1050" b="1" baseline="-25000" dirty="0">
                <a:cs typeface="Arial" panose="020B0604020202020204" pitchFamily="34" charset="0"/>
              </a:rPr>
              <a:t>2</a:t>
            </a:r>
            <a:r>
              <a:rPr lang="it-IT" altLang="it-IT" sz="1050" b="1" dirty="0">
                <a:cs typeface="Arial" panose="020B0604020202020204" pitchFamily="34" charset="0"/>
              </a:rPr>
              <a:t>-recettore</a:t>
            </a:r>
            <a:endParaRPr lang="el-GR" altLang="it-IT" sz="1050" b="1" dirty="0">
              <a:cs typeface="Arial" panose="020B0604020202020204" pitchFamily="34" charset="0"/>
            </a:endParaRPr>
          </a:p>
        </p:txBody>
      </p:sp>
      <p:sp>
        <p:nvSpPr>
          <p:cNvPr id="7" name="Rectangle 2"/>
          <p:cNvSpPr txBox="1">
            <a:spLocks noChangeArrowheads="1"/>
          </p:cNvSpPr>
          <p:nvPr/>
        </p:nvSpPr>
        <p:spPr>
          <a:xfrm>
            <a:off x="256848" y="4353867"/>
            <a:ext cx="7483504" cy="1706562"/>
          </a:xfrm>
          <a:prstGeom prst="rect">
            <a:avLst/>
          </a:prstGeom>
        </p:spPr>
        <p:txBody>
          <a:bodyPr anchor="ctr">
            <a:normAutofit/>
          </a:bodyPr>
          <a:lstStyle/>
          <a:p>
            <a:pPr fontAlgn="auto">
              <a:spcAft>
                <a:spcPts val="0"/>
              </a:spcAft>
              <a:defRPr/>
            </a:pPr>
            <a:r>
              <a:rPr lang="it-IT" sz="2400" b="1" cap="all" dirty="0">
                <a:solidFill>
                  <a:srgbClr val="0000FF"/>
                </a:solidFill>
                <a:effectLst>
                  <a:reflection blurRad="12700" stA="48000" endA="300" endPos="55000" dir="5400000" sy="-90000" algn="bl" rotWithShape="0"/>
                </a:effectLst>
                <a:latin typeface="+mn-lt"/>
                <a:ea typeface="Arial" charset="0"/>
                <a:cs typeface="Arial" charset="0"/>
              </a:rPr>
              <a:t>L’aumento del </a:t>
            </a:r>
            <a:r>
              <a:rPr lang="it-IT" sz="2400" b="1" dirty="0" err="1" smtClean="0">
                <a:solidFill>
                  <a:srgbClr val="0000FF"/>
                </a:solidFill>
                <a:effectLst>
                  <a:reflection blurRad="12700" stA="48000" endA="300" endPos="55000" dir="5400000" sy="-90000" algn="bl" rotWithShape="0"/>
                </a:effectLst>
                <a:latin typeface="+mn-lt"/>
                <a:ea typeface="+mj-ea"/>
                <a:cs typeface="+mj-cs"/>
              </a:rPr>
              <a:t>c</a:t>
            </a:r>
            <a:r>
              <a:rPr lang="it-IT" sz="2400" b="1" cap="all" dirty="0" err="1" smtClean="0">
                <a:solidFill>
                  <a:srgbClr val="0000FF"/>
                </a:solidFill>
                <a:effectLst>
                  <a:reflection blurRad="12700" stA="48000" endA="300" endPos="55000" dir="5400000" sy="-90000" algn="bl" rotWithShape="0"/>
                </a:effectLst>
                <a:latin typeface="+mn-lt"/>
                <a:ea typeface="+mj-ea"/>
                <a:cs typeface="+mj-cs"/>
              </a:rPr>
              <a:t>AMP</a:t>
            </a:r>
            <a:r>
              <a:rPr lang="it-IT" sz="2400" b="1" cap="all" dirty="0" smtClean="0">
                <a:solidFill>
                  <a:srgbClr val="0000FF"/>
                </a:solidFill>
                <a:effectLst>
                  <a:reflection blurRad="12700" stA="48000" endA="300" endPos="55000" dir="5400000" sy="-90000" algn="bl" rotWithShape="0"/>
                </a:effectLst>
                <a:latin typeface="+mn-lt"/>
                <a:ea typeface="Arial" charset="0"/>
                <a:cs typeface="Arial" charset="0"/>
              </a:rPr>
              <a:t>  (</a:t>
            </a:r>
            <a:r>
              <a:rPr lang="el-GR" sz="2400" b="1" dirty="0">
                <a:solidFill>
                  <a:srgbClr val="0000FF"/>
                </a:solidFill>
                <a:effectLst>
                  <a:reflection blurRad="12700" stA="48000" endA="300" endPos="55000" dir="5400000" sy="-90000" algn="bl" rotWithShape="0"/>
                </a:effectLst>
                <a:latin typeface="+mn-lt"/>
                <a:ea typeface="Arial" charset="0"/>
                <a:cs typeface="Arial" charset="0"/>
              </a:rPr>
              <a:t>β</a:t>
            </a:r>
            <a:r>
              <a:rPr lang="it-IT" sz="2400" b="1" cap="all" baseline="-25000" dirty="0" smtClean="0">
                <a:solidFill>
                  <a:srgbClr val="0000FF"/>
                </a:solidFill>
                <a:effectLst>
                  <a:reflection blurRad="12700" stA="48000" endA="300" endPos="55000" dir="5400000" sy="-90000" algn="bl" rotWithShape="0"/>
                </a:effectLst>
                <a:latin typeface="+mn-lt"/>
                <a:ea typeface="Arial" charset="0"/>
                <a:cs typeface="Arial" charset="0"/>
              </a:rPr>
              <a:t>2</a:t>
            </a:r>
            <a:r>
              <a:rPr lang="it-IT" sz="2400" b="1" cap="all" dirty="0" smtClean="0">
                <a:solidFill>
                  <a:srgbClr val="0000FF"/>
                </a:solidFill>
                <a:effectLst>
                  <a:reflection blurRad="12700" stA="48000" endA="300" endPos="55000" dir="5400000" sy="-90000" algn="bl" rotWithShape="0"/>
                </a:effectLst>
                <a:latin typeface="+mn-lt"/>
                <a:ea typeface="Arial" charset="0"/>
                <a:cs typeface="Arial" charset="0"/>
              </a:rPr>
              <a:t>-agonisti) </a:t>
            </a:r>
            <a:r>
              <a:rPr lang="it-IT" sz="2400" b="1" cap="all" dirty="0" smtClean="0">
                <a:solidFill>
                  <a:srgbClr val="0000FF"/>
                </a:solidFill>
                <a:effectLst>
                  <a:reflection blurRad="12700" stA="48000" endA="300" endPos="55000" dir="5400000" sy="-90000" algn="bl" rotWithShape="0"/>
                </a:effectLst>
                <a:latin typeface="+mn-lt"/>
                <a:ea typeface="+mj-ea"/>
                <a:cs typeface="+mj-cs"/>
              </a:rPr>
              <a:t>determina</a:t>
            </a:r>
            <a:r>
              <a:rPr lang="it-IT" sz="2400" b="1" cap="all" dirty="0">
                <a:solidFill>
                  <a:srgbClr val="0000FF"/>
                </a:solidFill>
                <a:effectLst>
                  <a:reflection blurRad="12700" stA="48000" endA="300" endPos="55000" dir="5400000" sy="-90000" algn="bl" rotWithShape="0"/>
                </a:effectLst>
                <a:latin typeface="+mn-lt"/>
                <a:ea typeface="+mj-ea"/>
                <a:cs typeface="+mj-cs"/>
              </a:rPr>
              <a:t>:</a:t>
            </a:r>
          </a:p>
          <a:p>
            <a:pPr fontAlgn="auto">
              <a:spcAft>
                <a:spcPts val="0"/>
              </a:spcAft>
              <a:defRPr/>
            </a:pPr>
            <a:r>
              <a:rPr lang="it-IT" sz="2400" b="1" cap="all" dirty="0">
                <a:solidFill>
                  <a:srgbClr val="0000FF"/>
                </a:solidFill>
                <a:effectLst>
                  <a:reflection blurRad="12700" stA="48000" endA="300" endPos="55000" dir="5400000" sy="-90000" algn="bl" rotWithShape="0"/>
                </a:effectLst>
                <a:latin typeface="+mn-lt"/>
                <a:ea typeface="+mj-ea"/>
                <a:cs typeface="+mj-cs"/>
              </a:rPr>
              <a:t> </a:t>
            </a:r>
            <a:r>
              <a:rPr lang="it-IT" sz="3600" b="1" cap="all" dirty="0">
                <a:solidFill>
                  <a:srgbClr val="0000FF"/>
                </a:solidFill>
                <a:effectLst>
                  <a:reflection blurRad="12700" stA="48000" endA="300" endPos="55000" dir="5400000" sy="-90000" algn="bl" rotWithShape="0"/>
                </a:effectLst>
                <a:latin typeface="+mn-lt"/>
                <a:ea typeface="+mj-ea"/>
                <a:cs typeface="+mj-cs"/>
              </a:rPr>
              <a:t/>
            </a:r>
            <a:br>
              <a:rPr lang="it-IT" sz="3600" b="1" cap="all" dirty="0">
                <a:solidFill>
                  <a:srgbClr val="0000FF"/>
                </a:solidFill>
                <a:effectLst>
                  <a:reflection blurRad="12700" stA="48000" endA="300" endPos="55000" dir="5400000" sy="-90000" algn="bl" rotWithShape="0"/>
                </a:effectLst>
                <a:latin typeface="+mn-lt"/>
                <a:ea typeface="+mj-ea"/>
                <a:cs typeface="+mj-cs"/>
              </a:rPr>
            </a:br>
            <a:endParaRPr lang="el-GR" sz="3600" b="1" cap="all" dirty="0">
              <a:solidFill>
                <a:srgbClr val="0000FF"/>
              </a:solidFill>
              <a:effectLst>
                <a:reflection blurRad="12700" stA="48000" endA="300" endPos="55000" dir="5400000" sy="-90000" algn="bl" rotWithShape="0"/>
              </a:effectLst>
              <a:latin typeface="+mn-lt"/>
              <a:ea typeface="+mj-ea"/>
              <a:cs typeface="+mj-cs"/>
            </a:endParaRPr>
          </a:p>
        </p:txBody>
      </p:sp>
      <p:sp>
        <p:nvSpPr>
          <p:cNvPr id="9" name="Rectangle 6"/>
          <p:cNvSpPr txBox="1">
            <a:spLocks noChangeArrowheads="1"/>
          </p:cNvSpPr>
          <p:nvPr/>
        </p:nvSpPr>
        <p:spPr>
          <a:xfrm>
            <a:off x="457200" y="4980309"/>
            <a:ext cx="7427168" cy="2697163"/>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chemeClr val="accent1"/>
              </a:buClr>
              <a:buSzPct val="70000"/>
              <a:buFont typeface="Wingdings 2" panose="05020102010507070707" pitchFamily="18" charset="2"/>
              <a:buChar char=""/>
            </a:pPr>
            <a:r>
              <a:rPr lang="it-IT" altLang="it-IT" b="1" i="1" dirty="0" smtClean="0">
                <a:solidFill>
                  <a:schemeClr val="tx2"/>
                </a:solidFill>
                <a:latin typeface="Franklin Gothic Book" panose="020B0503020102020204" pitchFamily="34" charset="0"/>
              </a:rPr>
              <a:t>Broncodilatazione; </a:t>
            </a:r>
            <a:endParaRPr lang="it-IT" altLang="it-IT" b="1" i="1" dirty="0">
              <a:solidFill>
                <a:schemeClr val="tx2"/>
              </a:solidFill>
              <a:latin typeface="Franklin Gothic Book" panose="020B0503020102020204" pitchFamily="34" charset="0"/>
            </a:endParaRPr>
          </a:p>
          <a:p>
            <a:pPr algn="just" eaLnBrk="1" hangingPunct="1">
              <a:spcBef>
                <a:spcPct val="20000"/>
              </a:spcBef>
              <a:buClr>
                <a:schemeClr val="accent1"/>
              </a:buClr>
              <a:buSzPct val="70000"/>
              <a:buFont typeface="Wingdings 2" panose="05020102010507070707" pitchFamily="18" charset="2"/>
              <a:buChar char=""/>
            </a:pPr>
            <a:r>
              <a:rPr lang="it-IT" altLang="it-IT" b="1" i="1" dirty="0">
                <a:solidFill>
                  <a:schemeClr val="tx2"/>
                </a:solidFill>
                <a:latin typeface="Franklin Gothic Book" panose="020B0503020102020204" pitchFamily="34" charset="0"/>
              </a:rPr>
              <a:t>Inibizione del </a:t>
            </a:r>
            <a:r>
              <a:rPr lang="it-IT" altLang="it-IT" b="1" i="1" dirty="0" smtClean="0">
                <a:solidFill>
                  <a:schemeClr val="tx2"/>
                </a:solidFill>
                <a:latin typeface="Franklin Gothic Book" panose="020B0503020102020204" pitchFamily="34" charset="0"/>
              </a:rPr>
              <a:t>rilascio </a:t>
            </a:r>
            <a:r>
              <a:rPr lang="it-IT" altLang="it-IT" b="1" i="1" dirty="0">
                <a:solidFill>
                  <a:schemeClr val="tx2"/>
                </a:solidFill>
                <a:latin typeface="Franklin Gothic Book" panose="020B0503020102020204" pitchFamily="34" charset="0"/>
              </a:rPr>
              <a:t>di mediatori </a:t>
            </a:r>
            <a:r>
              <a:rPr lang="it-IT" altLang="it-IT" b="1" i="1" dirty="0" smtClean="0">
                <a:solidFill>
                  <a:schemeClr val="tx2"/>
                </a:solidFill>
                <a:latin typeface="Franklin Gothic Book" panose="020B0503020102020204" pitchFamily="34" charset="0"/>
              </a:rPr>
              <a:t>infiammatori </a:t>
            </a:r>
            <a:r>
              <a:rPr lang="it-IT" altLang="it-IT" b="1" i="1" dirty="0">
                <a:solidFill>
                  <a:schemeClr val="tx2"/>
                </a:solidFill>
                <a:latin typeface="Franklin Gothic Book" panose="020B0503020102020204" pitchFamily="34" charset="0"/>
              </a:rPr>
              <a:t>dai mastociti/macrofagi;</a:t>
            </a:r>
          </a:p>
          <a:p>
            <a:pPr eaLnBrk="1" hangingPunct="1">
              <a:spcBef>
                <a:spcPct val="20000"/>
              </a:spcBef>
              <a:buClr>
                <a:schemeClr val="accent1"/>
              </a:buClr>
              <a:buSzPct val="70000"/>
              <a:buFont typeface="Wingdings 2" panose="05020102010507070707" pitchFamily="18" charset="2"/>
              <a:buChar char=""/>
            </a:pPr>
            <a:r>
              <a:rPr lang="it-IT" altLang="it-IT" b="1" i="1" dirty="0">
                <a:solidFill>
                  <a:schemeClr val="tx2"/>
                </a:solidFill>
                <a:latin typeface="Franklin Gothic Book" panose="020B0503020102020204" pitchFamily="34" charset="0"/>
              </a:rPr>
              <a:t>Aumento della </a:t>
            </a:r>
            <a:r>
              <a:rPr lang="it-IT" altLang="it-IT" b="1" i="1" dirty="0" err="1">
                <a:solidFill>
                  <a:schemeClr val="tx2"/>
                </a:solidFill>
                <a:latin typeface="Franklin Gothic Book" panose="020B0503020102020204" pitchFamily="34" charset="0"/>
              </a:rPr>
              <a:t>clearence</a:t>
            </a:r>
            <a:r>
              <a:rPr lang="it-IT" altLang="it-IT" b="1" i="1" dirty="0">
                <a:solidFill>
                  <a:schemeClr val="tx2"/>
                </a:solidFill>
                <a:latin typeface="Franklin Gothic Book" panose="020B0503020102020204" pitchFamily="34" charset="0"/>
              </a:rPr>
              <a:t> </a:t>
            </a:r>
            <a:r>
              <a:rPr lang="it-IT" altLang="it-IT" b="1" i="1" dirty="0" err="1" smtClean="0">
                <a:solidFill>
                  <a:schemeClr val="tx2"/>
                </a:solidFill>
                <a:latin typeface="Franklin Gothic Book" panose="020B0503020102020204" pitchFamily="34" charset="0"/>
              </a:rPr>
              <a:t>mucociliare</a:t>
            </a:r>
            <a:endParaRPr lang="it-IT" altLang="it-IT" b="1" i="1" dirty="0">
              <a:solidFill>
                <a:schemeClr val="tx2"/>
              </a:solidFill>
              <a:latin typeface="Franklin Gothic Book" panose="020B0503020102020204" pitchFamily="34" charset="0"/>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000" t="21635" r="53066" b="10993"/>
          <a:stretch/>
        </p:blipFill>
        <p:spPr bwMode="auto">
          <a:xfrm>
            <a:off x="4716016" y="1412776"/>
            <a:ext cx="2880320" cy="303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3568" y="5517232"/>
            <a:ext cx="8352928" cy="1152128"/>
          </a:xfrm>
          <a:prstGeom prst="rect">
            <a:avLst/>
          </a:prstGeom>
          <a:solidFill>
            <a:srgbClr val="2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0FFFF"/>
              </a:solidFill>
            </a:endParaRPr>
          </a:p>
        </p:txBody>
      </p:sp>
      <p:sp>
        <p:nvSpPr>
          <p:cNvPr id="7" name="Rectangle 6"/>
          <p:cNvSpPr/>
          <p:nvPr/>
        </p:nvSpPr>
        <p:spPr>
          <a:xfrm>
            <a:off x="755576" y="3212976"/>
            <a:ext cx="7776864" cy="360040"/>
          </a:xfrm>
          <a:prstGeom prst="rect">
            <a:avLst/>
          </a:prstGeom>
          <a:solidFill>
            <a:srgbClr val="21FF0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55576" y="1484784"/>
            <a:ext cx="6552728" cy="36004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ttangolo arrotondato 8"/>
          <p:cNvSpPr/>
          <p:nvPr/>
        </p:nvSpPr>
        <p:spPr>
          <a:xfrm>
            <a:off x="107504" y="332656"/>
            <a:ext cx="6336704"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244" name="Rectangle 4"/>
          <p:cNvSpPr>
            <a:spLocks noGrp="1" noChangeArrowheads="1"/>
          </p:cNvSpPr>
          <p:nvPr>
            <p:ph type="title"/>
          </p:nvPr>
        </p:nvSpPr>
        <p:spPr>
          <a:xfrm>
            <a:off x="323528" y="260648"/>
            <a:ext cx="8686800" cy="648072"/>
          </a:xfrm>
        </p:spPr>
        <p:txBody>
          <a:bodyPr/>
          <a:lstStyle/>
          <a:p>
            <a:pPr fontAlgn="auto">
              <a:spcAft>
                <a:spcPts val="0"/>
              </a:spcAft>
              <a:defRPr/>
            </a:pPr>
            <a:r>
              <a:rPr lang="el-GR" cap="none" dirty="0" smtClean="0">
                <a:ea typeface="Arial" charset="0"/>
                <a:cs typeface="Arial" charset="0"/>
              </a:rPr>
              <a:t>β</a:t>
            </a:r>
            <a:r>
              <a:rPr lang="it-IT" baseline="-25000" dirty="0" smtClean="0">
                <a:ea typeface="Arial" charset="0"/>
                <a:cs typeface="Arial" charset="0"/>
              </a:rPr>
              <a:t>2</a:t>
            </a:r>
            <a:r>
              <a:rPr lang="it-IT" dirty="0" smtClean="0">
                <a:ea typeface="Arial" charset="0"/>
                <a:cs typeface="Arial" charset="0"/>
              </a:rPr>
              <a:t>-agonisti</a:t>
            </a:r>
            <a:endParaRPr lang="el-GR" dirty="0">
              <a:ea typeface="Arial" charset="0"/>
              <a:cs typeface="Arial" charset="0"/>
            </a:endParaRPr>
          </a:p>
        </p:txBody>
      </p:sp>
      <p:sp>
        <p:nvSpPr>
          <p:cNvPr id="21507" name="Rectangle 6"/>
          <p:cNvSpPr>
            <a:spLocks noGrp="1" noChangeArrowheads="1"/>
          </p:cNvSpPr>
          <p:nvPr>
            <p:ph idx="1"/>
          </p:nvPr>
        </p:nvSpPr>
        <p:spPr>
          <a:xfrm>
            <a:off x="372616" y="1423318"/>
            <a:ext cx="8686800" cy="5102026"/>
          </a:xfrm>
        </p:spPr>
        <p:txBody>
          <a:bodyPr/>
          <a:lstStyle/>
          <a:p>
            <a:pPr algn="just"/>
            <a:r>
              <a:rPr lang="it-IT" altLang="it-IT" sz="2400" b="1" i="1" dirty="0" smtClean="0"/>
              <a:t>ad azione rapida.</a:t>
            </a:r>
            <a:r>
              <a:rPr lang="it-IT" altLang="it-IT" sz="2400" i="1" dirty="0" smtClean="0"/>
              <a:t> </a:t>
            </a:r>
            <a:r>
              <a:rPr lang="it-IT" altLang="it-IT" sz="2400" b="1" i="1" dirty="0" err="1" smtClean="0"/>
              <a:t>Onset</a:t>
            </a:r>
            <a:r>
              <a:rPr lang="it-IT" altLang="it-IT" sz="2400" b="1" i="1" dirty="0" smtClean="0"/>
              <a:t>: 5 </a:t>
            </a:r>
            <a:r>
              <a:rPr lang="it-IT" altLang="it-IT" sz="2400" b="1" i="1" dirty="0" err="1" smtClean="0"/>
              <a:t>min</a:t>
            </a:r>
            <a:r>
              <a:rPr lang="it-IT" altLang="it-IT" sz="2400" b="1" i="1" dirty="0" smtClean="0"/>
              <a:t>, durata: fino a 6 h</a:t>
            </a:r>
          </a:p>
          <a:p>
            <a:pPr algn="just"/>
            <a:endParaRPr lang="it-IT" altLang="it-IT" sz="2400" b="1" dirty="0" smtClean="0"/>
          </a:p>
          <a:p>
            <a:pPr algn="just"/>
            <a:endParaRPr lang="it-IT" altLang="it-IT" sz="2400" b="1" dirty="0"/>
          </a:p>
          <a:p>
            <a:pPr algn="just"/>
            <a:endParaRPr lang="it-IT" altLang="it-IT" sz="2400" b="1" dirty="0" smtClean="0"/>
          </a:p>
          <a:p>
            <a:pPr algn="just"/>
            <a:r>
              <a:rPr lang="it-IT" altLang="it-IT" sz="2400" b="1" i="1" dirty="0" smtClean="0"/>
              <a:t>Ad azione protratta. </a:t>
            </a:r>
            <a:r>
              <a:rPr lang="it-IT" altLang="it-IT" sz="2400" b="1" i="1" dirty="0" err="1" smtClean="0"/>
              <a:t>Onset</a:t>
            </a:r>
            <a:r>
              <a:rPr lang="it-IT" altLang="it-IT" sz="2400" b="1" i="1" dirty="0" smtClean="0"/>
              <a:t>: 20-30 </a:t>
            </a:r>
            <a:r>
              <a:rPr lang="it-IT" altLang="it-IT" sz="2400" b="1" i="1" dirty="0" err="1" smtClean="0"/>
              <a:t>min</a:t>
            </a:r>
            <a:r>
              <a:rPr lang="it-IT" altLang="it-IT" sz="2400" b="1" i="1" dirty="0" smtClean="0"/>
              <a:t>, durata: fino a 12 h</a:t>
            </a:r>
          </a:p>
          <a:p>
            <a:pPr algn="just"/>
            <a:endParaRPr lang="it-IT" altLang="it-IT" sz="2400" b="1" dirty="0" smtClean="0"/>
          </a:p>
          <a:p>
            <a:pPr algn="just"/>
            <a:endParaRPr lang="it-IT" altLang="it-IT" sz="2400" b="1" dirty="0" smtClean="0"/>
          </a:p>
          <a:p>
            <a:pPr algn="just"/>
            <a:endParaRPr lang="it-IT" altLang="it-IT" sz="2400" b="1" dirty="0" smtClean="0"/>
          </a:p>
          <a:p>
            <a:pPr algn="just"/>
            <a:endParaRPr lang="it-IT" altLang="it-IT" sz="2400" b="1" dirty="0" smtClean="0"/>
          </a:p>
          <a:p>
            <a:pPr algn="just"/>
            <a:r>
              <a:rPr lang="it-IT" altLang="it-IT" sz="2400" b="1" dirty="0" smtClean="0"/>
              <a:t>Si somministrano per via inalatoria, quindi topica in sospensioni con particelle di 2-5 </a:t>
            </a:r>
            <a:r>
              <a:rPr lang="el-GR" altLang="it-IT" sz="2400" b="1" dirty="0" smtClean="0">
                <a:latin typeface="Calibri"/>
              </a:rPr>
              <a:t>μ</a:t>
            </a:r>
            <a:r>
              <a:rPr lang="it-IT" altLang="it-IT" sz="2400" b="1" dirty="0" smtClean="0">
                <a:latin typeface="Calibri"/>
              </a:rPr>
              <a:t>m </a:t>
            </a:r>
            <a:r>
              <a:rPr lang="it-IT" altLang="it-IT" sz="2400" b="1" dirty="0" smtClean="0"/>
              <a:t>di diametro che raggiungono facilmente i bronchi di piccolo calibro</a:t>
            </a:r>
          </a:p>
          <a:p>
            <a:pPr algn="just"/>
            <a:endParaRPr lang="it-IT" altLang="it-IT" sz="2400" b="1" dirty="0" smtClean="0"/>
          </a:p>
        </p:txBody>
      </p:sp>
      <p:pic>
        <p:nvPicPr>
          <p:cNvPr id="2" name="Immagine 1"/>
          <p:cNvPicPr>
            <a:picLocks noChangeAspect="1"/>
          </p:cNvPicPr>
          <p:nvPr/>
        </p:nvPicPr>
        <p:blipFill>
          <a:blip r:embed="rId3">
            <a:clrChange>
              <a:clrFrom>
                <a:srgbClr val="FFFFFF"/>
              </a:clrFrom>
              <a:clrTo>
                <a:srgbClr val="FFFFFF">
                  <a:alpha val="0"/>
                </a:srgbClr>
              </a:clrTo>
            </a:clrChange>
          </a:blip>
          <a:stretch>
            <a:fillRect/>
          </a:stretch>
        </p:blipFill>
        <p:spPr>
          <a:xfrm>
            <a:off x="920424" y="1916832"/>
            <a:ext cx="2160240" cy="1183498"/>
          </a:xfrm>
          <a:prstGeom prst="rect">
            <a:avLst/>
          </a:prstGeom>
        </p:spPr>
      </p:pic>
      <p:sp>
        <p:nvSpPr>
          <p:cNvPr id="3" name="CasellaDiTesto 2"/>
          <p:cNvSpPr txBox="1"/>
          <p:nvPr/>
        </p:nvSpPr>
        <p:spPr>
          <a:xfrm>
            <a:off x="1572688" y="2780928"/>
            <a:ext cx="2483768" cy="369332"/>
          </a:xfrm>
          <a:prstGeom prst="rect">
            <a:avLst/>
          </a:prstGeom>
          <a:noFill/>
        </p:spPr>
        <p:txBody>
          <a:bodyPr wrap="square" rtlCol="0">
            <a:spAutoFit/>
          </a:bodyPr>
          <a:lstStyle/>
          <a:p>
            <a:r>
              <a:rPr lang="it-IT" b="1" dirty="0" err="1" smtClean="0"/>
              <a:t>salbutamolo</a:t>
            </a:r>
            <a:endParaRPr lang="it-IT" b="1" dirty="0"/>
          </a:p>
        </p:txBody>
      </p:sp>
      <p:sp>
        <p:nvSpPr>
          <p:cNvPr id="4" name="Ovale 3"/>
          <p:cNvSpPr/>
          <p:nvPr/>
        </p:nvSpPr>
        <p:spPr>
          <a:xfrm>
            <a:off x="2648616" y="2276872"/>
            <a:ext cx="576064" cy="50405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098" name="Picture 2" descr="formula di struttura"/>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46147" y="2003756"/>
            <a:ext cx="1905000" cy="1009650"/>
          </a:xfrm>
          <a:prstGeom prst="rect">
            <a:avLst/>
          </a:prstGeom>
          <a:noFill/>
        </p:spPr>
      </p:pic>
      <p:sp>
        <p:nvSpPr>
          <p:cNvPr id="8" name="CasellaDiTesto 7"/>
          <p:cNvSpPr txBox="1"/>
          <p:nvPr/>
        </p:nvSpPr>
        <p:spPr>
          <a:xfrm>
            <a:off x="4320480" y="2780928"/>
            <a:ext cx="2483768" cy="369332"/>
          </a:xfrm>
          <a:prstGeom prst="rect">
            <a:avLst/>
          </a:prstGeom>
          <a:noFill/>
        </p:spPr>
        <p:txBody>
          <a:bodyPr wrap="square" rtlCol="0">
            <a:spAutoFit/>
          </a:bodyPr>
          <a:lstStyle/>
          <a:p>
            <a:r>
              <a:rPr lang="it-IT" b="1" dirty="0" err="1" smtClean="0"/>
              <a:t>terbutalina</a:t>
            </a:r>
            <a:endParaRPr lang="it-IT" b="1" dirty="0"/>
          </a:p>
        </p:txBody>
      </p:sp>
      <p:pic>
        <p:nvPicPr>
          <p:cNvPr id="4101" name="Picture 5" descr="Fenoterol (RR)- and (SS)-Enantiomers Structural Formulae.png"/>
          <p:cNvPicPr>
            <a:picLocks noChangeAspect="1" noChangeArrowheads="1"/>
          </p:cNvPicPr>
          <p:nvPr/>
        </p:nvPicPr>
        <p:blipFill rotWithShape="1">
          <a:blip r:embed="rId5">
            <a:extLst>
              <a:ext uri="{28A0092B-C50C-407E-A947-70E740481C1C}">
                <a14:useLocalDpi xmlns:a14="http://schemas.microsoft.com/office/drawing/2010/main" val="0"/>
              </a:ext>
            </a:extLst>
          </a:blip>
          <a:srcRect b="53722"/>
          <a:stretch/>
        </p:blipFill>
        <p:spPr bwMode="auto">
          <a:xfrm>
            <a:off x="5940152" y="1932855"/>
            <a:ext cx="2931906" cy="1151451"/>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6698163" y="2780928"/>
            <a:ext cx="2483768" cy="369332"/>
          </a:xfrm>
          <a:prstGeom prst="rect">
            <a:avLst/>
          </a:prstGeom>
          <a:noFill/>
        </p:spPr>
        <p:txBody>
          <a:bodyPr wrap="square" rtlCol="0">
            <a:spAutoFit/>
          </a:bodyPr>
          <a:lstStyle/>
          <a:p>
            <a:r>
              <a:rPr lang="it-IT" b="1" dirty="0" err="1" smtClean="0"/>
              <a:t>fenoterolo</a:t>
            </a:r>
            <a:endParaRPr lang="it-IT" b="1" dirty="0"/>
          </a:p>
        </p:txBody>
      </p:sp>
      <p:sp>
        <p:nvSpPr>
          <p:cNvPr id="5" name="AutoShape 9" descr="Risultati immagini per salmeterol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884" y="3792488"/>
            <a:ext cx="414337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sellaDiTesto 14"/>
          <p:cNvSpPr txBox="1"/>
          <p:nvPr/>
        </p:nvSpPr>
        <p:spPr>
          <a:xfrm>
            <a:off x="1725088" y="4503276"/>
            <a:ext cx="2483768" cy="369332"/>
          </a:xfrm>
          <a:prstGeom prst="rect">
            <a:avLst/>
          </a:prstGeom>
          <a:noFill/>
        </p:spPr>
        <p:txBody>
          <a:bodyPr wrap="square" rtlCol="0">
            <a:spAutoFit/>
          </a:bodyPr>
          <a:lstStyle/>
          <a:p>
            <a:r>
              <a:rPr lang="it-IT" b="1" dirty="0" err="1" smtClean="0"/>
              <a:t>salmeterolo</a:t>
            </a:r>
            <a:endParaRPr lang="it-IT" b="1" dirty="0"/>
          </a:p>
        </p:txBody>
      </p:sp>
      <p:pic>
        <p:nvPicPr>
          <p:cNvPr id="4107" name="Picture 1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7881" y="3501008"/>
            <a:ext cx="31432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asellaDiTesto 16"/>
          <p:cNvSpPr txBox="1"/>
          <p:nvPr/>
        </p:nvSpPr>
        <p:spPr>
          <a:xfrm>
            <a:off x="6192688" y="4512568"/>
            <a:ext cx="2483768" cy="369332"/>
          </a:xfrm>
          <a:prstGeom prst="rect">
            <a:avLst/>
          </a:prstGeom>
          <a:noFill/>
        </p:spPr>
        <p:txBody>
          <a:bodyPr wrap="square" rtlCol="0">
            <a:spAutoFit/>
          </a:bodyPr>
          <a:lstStyle/>
          <a:p>
            <a:r>
              <a:rPr lang="it-IT" b="1" dirty="0" err="1" smtClean="0"/>
              <a:t>formoterolo</a:t>
            </a:r>
            <a:endParaRPr lang="it-IT" b="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arrotondato 8"/>
          <p:cNvSpPr/>
          <p:nvPr/>
        </p:nvSpPr>
        <p:spPr>
          <a:xfrm>
            <a:off x="395536" y="260648"/>
            <a:ext cx="4320480"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ctangle 2"/>
          <p:cNvSpPr/>
          <p:nvPr/>
        </p:nvSpPr>
        <p:spPr>
          <a:xfrm>
            <a:off x="2051720" y="4365104"/>
            <a:ext cx="5760640" cy="230425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82" name="Rectangle 2"/>
          <p:cNvSpPr>
            <a:spLocks noGrp="1" noChangeArrowheads="1"/>
          </p:cNvSpPr>
          <p:nvPr>
            <p:ph type="title"/>
          </p:nvPr>
        </p:nvSpPr>
        <p:spPr>
          <a:xfrm>
            <a:off x="179512" y="188640"/>
            <a:ext cx="9144000" cy="756320"/>
          </a:xfrm>
        </p:spPr>
        <p:txBody>
          <a:bodyPr>
            <a:normAutofit/>
          </a:bodyPr>
          <a:lstStyle/>
          <a:p>
            <a:pPr fontAlgn="auto">
              <a:spcAft>
                <a:spcPts val="0"/>
              </a:spcAft>
              <a:defRPr/>
            </a:pPr>
            <a:r>
              <a:rPr lang="it-IT" b="1" dirty="0" smtClean="0">
                <a:ea typeface="+mj-ea"/>
              </a:rPr>
              <a:t>      Xantine</a:t>
            </a:r>
            <a:endParaRPr lang="it-IT" b="1" dirty="0">
              <a:ea typeface="+mj-ea"/>
            </a:endParaRPr>
          </a:p>
        </p:txBody>
      </p:sp>
      <p:sp>
        <p:nvSpPr>
          <p:cNvPr id="4" name="Rectangle 3"/>
          <p:cNvSpPr txBox="1">
            <a:spLocks noChangeArrowheads="1"/>
          </p:cNvSpPr>
          <p:nvPr/>
        </p:nvSpPr>
        <p:spPr>
          <a:xfrm>
            <a:off x="323528" y="1268760"/>
            <a:ext cx="8229600" cy="4897437"/>
          </a:xfrm>
          <a:prstGeom prst="rect">
            <a:avLst/>
          </a:prstGeom>
        </p:spPr>
        <p:txBody>
          <a:bodyPr/>
          <a:lstStyle>
            <a:lvl1pPr marL="342900" indent="-342900" algn="l" rtl="0" fontAlgn="base">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S PGothic" panose="020B0600070205080204" pitchFamily="34" charset="-128"/>
                <a:cs typeface="+mn-cs"/>
              </a:defRPr>
            </a:lvl1pPr>
            <a:lvl2pPr marL="742950" indent="-285750" algn="l" rtl="0" fontAlgn="base">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S PGothic" panose="020B0600070205080204" pitchFamily="34" charset="-128"/>
                <a:cs typeface="+mn-cs"/>
              </a:defRPr>
            </a:lvl2pPr>
            <a:lvl3pPr marL="1143000" indent="-228600" algn="l" rtl="0" fontAlgn="base">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S PGothic" panose="020B0600070205080204" pitchFamily="34" charset="-128"/>
                <a:cs typeface="+mn-cs"/>
              </a:defRPr>
            </a:lvl3pPr>
            <a:lvl4pPr marL="1600200" indent="-228600" algn="l" rtl="0" fontAlgn="base">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S PGothic" panose="020B0600070205080204" pitchFamily="34" charset="-128"/>
                <a:cs typeface="+mn-cs"/>
              </a:defRPr>
            </a:lvl4pPr>
            <a:lvl5pPr marL="2057400" indent="-228600" algn="l" rtl="0" fontAlgn="base">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S PGothic" panose="020B0600070205080204" pitchFamily="34"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just">
              <a:lnSpc>
                <a:spcPct val="90000"/>
              </a:lnSpc>
              <a:spcAft>
                <a:spcPts val="600"/>
              </a:spcAft>
            </a:pPr>
            <a:r>
              <a:rPr lang="it-IT" altLang="it-IT" sz="2400" b="1" i="1" dirty="0">
                <a:solidFill>
                  <a:srgbClr val="0000FF"/>
                </a:solidFill>
              </a:rPr>
              <a:t>Inibizione delle PDE;</a:t>
            </a:r>
          </a:p>
          <a:p>
            <a:pPr algn="just">
              <a:lnSpc>
                <a:spcPct val="90000"/>
              </a:lnSpc>
              <a:spcAft>
                <a:spcPts val="600"/>
              </a:spcAft>
            </a:pPr>
            <a:r>
              <a:rPr lang="it-IT" altLang="it-IT" sz="2400" b="1" i="1" dirty="0">
                <a:solidFill>
                  <a:srgbClr val="0000FF"/>
                </a:solidFill>
              </a:rPr>
              <a:t>Antagonismo sul recettore A</a:t>
            </a:r>
            <a:r>
              <a:rPr lang="it-IT" altLang="it-IT" sz="2400" b="1" i="1" baseline="-25000" dirty="0">
                <a:solidFill>
                  <a:srgbClr val="0000FF"/>
                </a:solidFill>
              </a:rPr>
              <a:t>2B</a:t>
            </a:r>
            <a:r>
              <a:rPr lang="it-IT" altLang="it-IT" sz="2400" b="1" i="1" dirty="0">
                <a:solidFill>
                  <a:srgbClr val="0000FF"/>
                </a:solidFill>
              </a:rPr>
              <a:t> (recettore adenosina) che media la </a:t>
            </a:r>
            <a:r>
              <a:rPr lang="it-IT" altLang="it-IT" sz="2400" b="1" i="1" dirty="0" err="1">
                <a:solidFill>
                  <a:srgbClr val="0000FF"/>
                </a:solidFill>
              </a:rPr>
              <a:t>degranulazione</a:t>
            </a:r>
            <a:r>
              <a:rPr lang="it-IT" altLang="it-IT" sz="2400" b="1" i="1" dirty="0">
                <a:solidFill>
                  <a:srgbClr val="0000FF"/>
                </a:solidFill>
              </a:rPr>
              <a:t> dei  mastociti e la </a:t>
            </a:r>
            <a:r>
              <a:rPr lang="it-IT" altLang="it-IT" sz="2400" b="1" i="1" dirty="0" smtClean="0">
                <a:solidFill>
                  <a:srgbClr val="0000FF"/>
                </a:solidFill>
              </a:rPr>
              <a:t>broncocostrizione</a:t>
            </a:r>
            <a:endParaRPr lang="it-IT" altLang="it-IT" sz="2400" b="1" i="1" dirty="0">
              <a:solidFill>
                <a:srgbClr val="0000FF"/>
              </a:solidFill>
            </a:endParaRPr>
          </a:p>
          <a:p>
            <a:pPr algn="just">
              <a:lnSpc>
                <a:spcPct val="90000"/>
              </a:lnSpc>
              <a:spcAft>
                <a:spcPts val="600"/>
              </a:spcAft>
            </a:pPr>
            <a:r>
              <a:rPr lang="it-IT" altLang="it-IT" sz="2400" b="1" i="1" dirty="0">
                <a:solidFill>
                  <a:srgbClr val="0000FF"/>
                </a:solidFill>
              </a:rPr>
              <a:t>Stimolazione del centro respiratorio (formazione reticolare m. allungato);</a:t>
            </a:r>
          </a:p>
          <a:p>
            <a:pPr algn="just">
              <a:lnSpc>
                <a:spcPct val="90000"/>
              </a:lnSpc>
              <a:spcAft>
                <a:spcPts val="600"/>
              </a:spcAft>
            </a:pPr>
            <a:r>
              <a:rPr lang="it-IT" altLang="it-IT" sz="2400" b="1" i="1" dirty="0">
                <a:solidFill>
                  <a:srgbClr val="0000FF"/>
                </a:solidFill>
              </a:rPr>
              <a:t>Aumento della contrattilità diaframmatica e diminuzione dell’affaticamento.</a:t>
            </a:r>
            <a:endParaRPr lang="it-IT" altLang="it-IT" sz="2400" b="1" i="1" dirty="0" smtClean="0">
              <a:solidFill>
                <a:srgbClr val="0000FF"/>
              </a:solidFill>
            </a:endParaRPr>
          </a:p>
        </p:txBody>
      </p:sp>
      <p:pic>
        <p:nvPicPr>
          <p:cNvPr id="7170" name="Picture 2" descr="Skeletal form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529" y="4532336"/>
            <a:ext cx="1333500" cy="170497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005087" y="6167459"/>
            <a:ext cx="918841" cy="307777"/>
          </a:xfrm>
          <a:prstGeom prst="rect">
            <a:avLst/>
          </a:prstGeom>
        </p:spPr>
        <p:txBody>
          <a:bodyPr wrap="none">
            <a:spAutoFit/>
          </a:bodyPr>
          <a:lstStyle/>
          <a:p>
            <a:r>
              <a:rPr lang="it-IT" altLang="it-IT" sz="1400" b="1" dirty="0" smtClean="0"/>
              <a:t>teofillina</a:t>
            </a:r>
            <a:endParaRPr lang="en-US" sz="1400" dirty="0"/>
          </a:p>
        </p:txBody>
      </p:sp>
      <p:pic>
        <p:nvPicPr>
          <p:cNvPr id="7172" name="Picture 4" descr="Theophyllin - Theophyllin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569891"/>
            <a:ext cx="1428750" cy="1295401"/>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5796136" y="6217567"/>
            <a:ext cx="1199367" cy="307777"/>
          </a:xfrm>
          <a:prstGeom prst="rect">
            <a:avLst/>
          </a:prstGeom>
        </p:spPr>
        <p:txBody>
          <a:bodyPr wrap="none">
            <a:spAutoFit/>
          </a:bodyPr>
          <a:lstStyle/>
          <a:p>
            <a:r>
              <a:rPr lang="it-IT" altLang="it-IT" sz="1400" b="1" dirty="0" err="1"/>
              <a:t>emprofillina</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8"/>
          <p:cNvSpPr/>
          <p:nvPr/>
        </p:nvSpPr>
        <p:spPr>
          <a:xfrm>
            <a:off x="107504" y="332656"/>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890" name="Rectangle 2"/>
          <p:cNvSpPr>
            <a:spLocks noGrp="1" noChangeArrowheads="1"/>
          </p:cNvSpPr>
          <p:nvPr>
            <p:ph type="title"/>
          </p:nvPr>
        </p:nvSpPr>
        <p:spPr>
          <a:xfrm>
            <a:off x="251520" y="260648"/>
            <a:ext cx="8686800" cy="838200"/>
          </a:xfrm>
        </p:spPr>
        <p:txBody>
          <a:bodyPr>
            <a:normAutofit/>
          </a:bodyPr>
          <a:lstStyle/>
          <a:p>
            <a:pPr fontAlgn="auto">
              <a:spcAft>
                <a:spcPts val="0"/>
              </a:spcAft>
              <a:defRPr/>
            </a:pPr>
            <a:r>
              <a:rPr lang="it-IT" sz="4000" dirty="0">
                <a:ea typeface="+mj-ea"/>
              </a:rPr>
              <a:t>Antagonisti </a:t>
            </a:r>
            <a:r>
              <a:rPr lang="it-IT" sz="4000" dirty="0" smtClean="0">
                <a:ea typeface="+mj-ea"/>
              </a:rPr>
              <a:t>DEI leucotrieni</a:t>
            </a:r>
            <a:endParaRPr lang="it-IT" sz="4000" dirty="0">
              <a:ea typeface="+mj-ea"/>
            </a:endParaRPr>
          </a:p>
        </p:txBody>
      </p:sp>
      <p:pic>
        <p:nvPicPr>
          <p:cNvPr id="3" name="Segnaposto contenuto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020" y="2060848"/>
            <a:ext cx="7836360" cy="3476129"/>
          </a:xfrm>
        </p:spPr>
      </p:pic>
    </p:spTree>
    <p:extLst>
      <p:ext uri="{BB962C8B-B14F-4D97-AF65-F5344CB8AC3E}">
        <p14:creationId xmlns:p14="http://schemas.microsoft.com/office/powerpoint/2010/main" val="40040461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leukotrienes asthma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6735216" cy="548078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arrotondato 8"/>
          <p:cNvSpPr/>
          <p:nvPr/>
        </p:nvSpPr>
        <p:spPr>
          <a:xfrm>
            <a:off x="107504" y="332656"/>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ctangle 2"/>
          <p:cNvSpPr>
            <a:spLocks noGrp="1" noChangeArrowheads="1"/>
          </p:cNvSpPr>
          <p:nvPr>
            <p:ph type="title"/>
          </p:nvPr>
        </p:nvSpPr>
        <p:spPr>
          <a:xfrm>
            <a:off x="251520" y="260648"/>
            <a:ext cx="8686800" cy="838200"/>
          </a:xfrm>
        </p:spPr>
        <p:txBody>
          <a:bodyPr>
            <a:normAutofit/>
          </a:bodyPr>
          <a:lstStyle/>
          <a:p>
            <a:pPr fontAlgn="auto">
              <a:spcAft>
                <a:spcPts val="0"/>
              </a:spcAft>
              <a:defRPr/>
            </a:pPr>
            <a:r>
              <a:rPr lang="it-IT" sz="4000" dirty="0">
                <a:ea typeface="+mj-ea"/>
              </a:rPr>
              <a:t>Antagonisti </a:t>
            </a:r>
            <a:r>
              <a:rPr lang="it-IT" sz="4000" dirty="0" smtClean="0">
                <a:ea typeface="+mj-ea"/>
              </a:rPr>
              <a:t>DEI leucotrieni</a:t>
            </a:r>
            <a:endParaRPr lang="it-IT" sz="4000" dirty="0">
              <a:ea typeface="+mj-ea"/>
            </a:endParaRPr>
          </a:p>
        </p:txBody>
      </p:sp>
    </p:spTree>
    <p:extLst>
      <p:ext uri="{BB962C8B-B14F-4D97-AF65-F5344CB8AC3E}">
        <p14:creationId xmlns:p14="http://schemas.microsoft.com/office/powerpoint/2010/main" val="2613105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8"/>
          <p:cNvSpPr/>
          <p:nvPr/>
        </p:nvSpPr>
        <p:spPr>
          <a:xfrm>
            <a:off x="179512" y="188640"/>
            <a:ext cx="8929687"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74" name="Rectangle 2"/>
          <p:cNvSpPr>
            <a:spLocks noGrp="1" noChangeArrowheads="1"/>
          </p:cNvSpPr>
          <p:nvPr>
            <p:ph type="title"/>
          </p:nvPr>
        </p:nvSpPr>
        <p:spPr>
          <a:xfrm>
            <a:off x="323528" y="260648"/>
            <a:ext cx="8568183" cy="648618"/>
          </a:xfrm>
        </p:spPr>
        <p:txBody>
          <a:bodyPr>
            <a:noAutofit/>
          </a:bodyPr>
          <a:lstStyle/>
          <a:p>
            <a:pPr fontAlgn="auto">
              <a:spcAft>
                <a:spcPts val="0"/>
              </a:spcAft>
              <a:defRPr/>
            </a:pPr>
            <a:r>
              <a:rPr lang="it-IT" sz="2800" b="1" cap="none" dirty="0" smtClean="0">
                <a:solidFill>
                  <a:schemeClr val="accent5">
                    <a:lumMod val="50000"/>
                  </a:schemeClr>
                </a:solidFill>
                <a:ea typeface="+mj-ea"/>
              </a:rPr>
              <a:t>Asma e malattie broncopolmonari croniche ostruttive</a:t>
            </a:r>
            <a:r>
              <a:rPr lang="it-IT" sz="2800" cap="none" dirty="0" smtClean="0">
                <a:ea typeface="+mj-ea"/>
              </a:rPr>
              <a:t/>
            </a:r>
            <a:br>
              <a:rPr lang="it-IT" sz="2800" cap="none" dirty="0" smtClean="0">
                <a:ea typeface="+mj-ea"/>
              </a:rPr>
            </a:br>
            <a:endParaRPr lang="it-IT" sz="2800" cap="none" dirty="0">
              <a:ea typeface="+mj-ea"/>
            </a:endParaRPr>
          </a:p>
        </p:txBody>
      </p:sp>
      <p:sp>
        <p:nvSpPr>
          <p:cNvPr id="14339" name="Rectangle 3"/>
          <p:cNvSpPr>
            <a:spLocks noGrp="1" noChangeArrowheads="1"/>
          </p:cNvSpPr>
          <p:nvPr>
            <p:ph idx="1"/>
          </p:nvPr>
        </p:nvSpPr>
        <p:spPr>
          <a:xfrm>
            <a:off x="467544" y="1556792"/>
            <a:ext cx="8229600" cy="4608513"/>
          </a:xfrm>
        </p:spPr>
        <p:txBody>
          <a:bodyPr/>
          <a:lstStyle/>
          <a:p>
            <a:pPr>
              <a:lnSpc>
                <a:spcPct val="90000"/>
              </a:lnSpc>
              <a:spcAft>
                <a:spcPts val="1200"/>
              </a:spcAft>
            </a:pPr>
            <a:r>
              <a:rPr lang="it-IT" altLang="it-IT" sz="2800" b="1" i="1" dirty="0" smtClean="0">
                <a:solidFill>
                  <a:schemeClr val="tx1">
                    <a:lumMod val="65000"/>
                    <a:lumOff val="35000"/>
                  </a:schemeClr>
                </a:solidFill>
              </a:rPr>
              <a:t>Riduzione del passaggio dell'aria nelle vie aeree (spasmo della muscolatura liscia bronchiale)</a:t>
            </a:r>
          </a:p>
          <a:p>
            <a:pPr>
              <a:lnSpc>
                <a:spcPct val="90000"/>
              </a:lnSpc>
              <a:spcAft>
                <a:spcPts val="1200"/>
              </a:spcAft>
            </a:pPr>
            <a:r>
              <a:rPr lang="it-IT" altLang="it-IT" sz="2800" b="1" i="1" dirty="0" smtClean="0">
                <a:solidFill>
                  <a:schemeClr val="tx1">
                    <a:lumMod val="65000"/>
                    <a:lumOff val="35000"/>
                  </a:schemeClr>
                </a:solidFill>
              </a:rPr>
              <a:t>Edema della mucosa con ipersecrezione densa</a:t>
            </a:r>
          </a:p>
          <a:p>
            <a:pPr>
              <a:lnSpc>
                <a:spcPct val="90000"/>
              </a:lnSpc>
              <a:spcAft>
                <a:spcPts val="1200"/>
              </a:spcAft>
            </a:pPr>
            <a:r>
              <a:rPr lang="it-IT" altLang="it-IT" sz="2800" b="1" i="1" dirty="0" smtClean="0">
                <a:solidFill>
                  <a:schemeClr val="tx1">
                    <a:lumMod val="65000"/>
                    <a:lumOff val="35000"/>
                  </a:schemeClr>
                </a:solidFill>
              </a:rPr>
              <a:t>Tosse </a:t>
            </a:r>
          </a:p>
          <a:p>
            <a:pPr>
              <a:lnSpc>
                <a:spcPct val="90000"/>
              </a:lnSpc>
              <a:spcAft>
                <a:spcPts val="1200"/>
              </a:spcAft>
            </a:pPr>
            <a:r>
              <a:rPr lang="it-IT" altLang="it-IT" sz="2800" b="1" i="1" dirty="0" smtClean="0">
                <a:solidFill>
                  <a:schemeClr val="tx1">
                    <a:lumMod val="65000"/>
                    <a:lumOff val="35000"/>
                  </a:schemeClr>
                </a:solidFill>
              </a:rPr>
              <a:t>Sintomi più frequenti attacco acuto: dispnea respiratoria, tosse secca </a:t>
            </a:r>
          </a:p>
          <a:p>
            <a:pPr>
              <a:lnSpc>
                <a:spcPct val="90000"/>
              </a:lnSpc>
              <a:spcAft>
                <a:spcPts val="1200"/>
              </a:spcAft>
            </a:pPr>
            <a:r>
              <a:rPr lang="it-IT" altLang="it-IT" sz="2800" b="1" i="1" dirty="0" smtClean="0">
                <a:solidFill>
                  <a:schemeClr val="tx1">
                    <a:lumMod val="65000"/>
                    <a:lumOff val="35000"/>
                  </a:schemeClr>
                </a:solidFill>
              </a:rPr>
              <a:t>Riduzione dei parametri spirometrici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srcRect t="10781" r="38188"/>
          <a:stretch/>
        </p:blipFill>
        <p:spPr>
          <a:xfrm>
            <a:off x="1547664" y="1196752"/>
            <a:ext cx="6300113" cy="5112568"/>
          </a:xfrm>
          <a:prstGeom prst="rect">
            <a:avLst/>
          </a:prstGeom>
        </p:spPr>
      </p:pic>
      <p:sp>
        <p:nvSpPr>
          <p:cNvPr id="7" name="Rettangolo arrotondato 8"/>
          <p:cNvSpPr/>
          <p:nvPr/>
        </p:nvSpPr>
        <p:spPr>
          <a:xfrm>
            <a:off x="107504" y="332656"/>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ctangle 2"/>
          <p:cNvSpPr txBox="1">
            <a:spLocks noChangeArrowheads="1"/>
          </p:cNvSpPr>
          <p:nvPr/>
        </p:nvSpPr>
        <p:spPr>
          <a:xfrm>
            <a:off x="251520" y="260648"/>
            <a:ext cx="8686800" cy="838200"/>
          </a:xfrm>
          <a:prstGeom prst="rect">
            <a:avLst/>
          </a:prstGeom>
        </p:spPr>
        <p:txBody>
          <a:bodyPr vert="horz" wrap="square" lIns="91440" tIns="45720" rIns="91440" bIns="45720" numCol="1" anchor="ctr" anchorCtr="0" compatLnSpc="1">
            <a:prstTxWarp prst="textNoShape">
              <a:avLst/>
            </a:prstTxWarp>
            <a:normAutofit fontScale="97500"/>
          </a:bodyPr>
          <a:lst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mj-cs"/>
              </a:defRPr>
            </a:lvl1pPr>
            <a:lvl2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a:lstStyle>
          <a:p>
            <a:pPr fontAlgn="auto">
              <a:spcAft>
                <a:spcPts val="0"/>
              </a:spcAft>
              <a:defRPr/>
            </a:pPr>
            <a:r>
              <a:rPr lang="it-IT" sz="4000" dirty="0" smtClean="0">
                <a:ea typeface="+mj-ea"/>
              </a:rPr>
              <a:t>Antagonisti DEI leucotrieni</a:t>
            </a:r>
            <a:endParaRPr lang="it-IT" sz="4000" dirty="0">
              <a:ea typeface="+mj-ea"/>
            </a:endParaRPr>
          </a:p>
        </p:txBody>
      </p:sp>
    </p:spTree>
    <p:extLst>
      <p:ext uri="{BB962C8B-B14F-4D97-AF65-F5344CB8AC3E}">
        <p14:creationId xmlns:p14="http://schemas.microsoft.com/office/powerpoint/2010/main" val="253577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arrotondato 8"/>
          <p:cNvSpPr/>
          <p:nvPr/>
        </p:nvSpPr>
        <p:spPr>
          <a:xfrm>
            <a:off x="107504" y="332656"/>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ctangle 2"/>
          <p:cNvSpPr txBox="1">
            <a:spLocks noChangeArrowheads="1"/>
          </p:cNvSpPr>
          <p:nvPr/>
        </p:nvSpPr>
        <p:spPr>
          <a:xfrm>
            <a:off x="251520" y="260648"/>
            <a:ext cx="8686800" cy="838200"/>
          </a:xfrm>
          <a:prstGeom prst="rect">
            <a:avLst/>
          </a:prstGeom>
        </p:spPr>
        <p:txBody>
          <a:bodyPr vert="horz" wrap="square" lIns="91440" tIns="45720" rIns="91440" bIns="45720" numCol="1" anchor="ctr" anchorCtr="0" compatLnSpc="1">
            <a:prstTxWarp prst="textNoShape">
              <a:avLst/>
            </a:prstTxWarp>
            <a:normAutofit fontScale="97500"/>
          </a:bodyPr>
          <a:lst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mj-cs"/>
              </a:defRPr>
            </a:lvl1pPr>
            <a:lvl2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a:lstStyle>
          <a:p>
            <a:pPr fontAlgn="auto">
              <a:spcAft>
                <a:spcPts val="0"/>
              </a:spcAft>
              <a:defRPr/>
            </a:pPr>
            <a:r>
              <a:rPr lang="it-IT" sz="4000" dirty="0" smtClean="0">
                <a:ea typeface="+mj-ea"/>
              </a:rPr>
              <a:t>Antagonisti DEI leucotrieni</a:t>
            </a:r>
            <a:endParaRPr lang="it-IT" sz="4000" dirty="0">
              <a:ea typeface="+mj-ea"/>
            </a:endParaRPr>
          </a:p>
        </p:txBody>
      </p:sp>
      <p:pic>
        <p:nvPicPr>
          <p:cNvPr id="2" name="Picture 1"/>
          <p:cNvPicPr>
            <a:picLocks noChangeAspect="1"/>
          </p:cNvPicPr>
          <p:nvPr/>
        </p:nvPicPr>
        <p:blipFill>
          <a:blip r:embed="rId3"/>
          <a:stretch>
            <a:fillRect/>
          </a:stretch>
        </p:blipFill>
        <p:spPr>
          <a:xfrm>
            <a:off x="1259632" y="1268760"/>
            <a:ext cx="6462136" cy="5229200"/>
          </a:xfrm>
          <a:prstGeom prst="rect">
            <a:avLst/>
          </a:prstGeom>
        </p:spPr>
      </p:pic>
    </p:spTree>
    <p:extLst>
      <p:ext uri="{BB962C8B-B14F-4D97-AF65-F5344CB8AC3E}">
        <p14:creationId xmlns:p14="http://schemas.microsoft.com/office/powerpoint/2010/main" val="137087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8"/>
          <p:cNvSpPr/>
          <p:nvPr/>
        </p:nvSpPr>
        <p:spPr>
          <a:xfrm>
            <a:off x="107504" y="260648"/>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890" name="Rectangle 2"/>
          <p:cNvSpPr>
            <a:spLocks noGrp="1" noChangeArrowheads="1"/>
          </p:cNvSpPr>
          <p:nvPr>
            <p:ph type="title"/>
          </p:nvPr>
        </p:nvSpPr>
        <p:spPr>
          <a:xfrm>
            <a:off x="251520" y="188640"/>
            <a:ext cx="8686800" cy="838200"/>
          </a:xfrm>
        </p:spPr>
        <p:txBody>
          <a:bodyPr>
            <a:normAutofit/>
          </a:bodyPr>
          <a:lstStyle/>
          <a:p>
            <a:pPr fontAlgn="auto">
              <a:spcAft>
                <a:spcPts val="0"/>
              </a:spcAft>
              <a:defRPr/>
            </a:pPr>
            <a:r>
              <a:rPr lang="it-IT" sz="4000" dirty="0">
                <a:ea typeface="+mj-ea"/>
              </a:rPr>
              <a:t>Antagonisti </a:t>
            </a:r>
            <a:r>
              <a:rPr lang="it-IT" sz="4000" dirty="0" smtClean="0">
                <a:ea typeface="+mj-ea"/>
              </a:rPr>
              <a:t>DEI leucotrieni</a:t>
            </a:r>
            <a:endParaRPr lang="it-IT" sz="4000" dirty="0">
              <a:ea typeface="+mj-ea"/>
            </a:endParaRPr>
          </a:p>
        </p:txBody>
      </p:sp>
      <p:sp>
        <p:nvSpPr>
          <p:cNvPr id="24579" name="Rectangle 3"/>
          <p:cNvSpPr>
            <a:spLocks noGrp="1" noChangeArrowheads="1"/>
          </p:cNvSpPr>
          <p:nvPr>
            <p:ph idx="1"/>
          </p:nvPr>
        </p:nvSpPr>
        <p:spPr>
          <a:xfrm>
            <a:off x="323528" y="3933056"/>
            <a:ext cx="8686800" cy="3322638"/>
          </a:xfrm>
        </p:spPr>
        <p:txBody>
          <a:bodyPr/>
          <a:lstStyle/>
          <a:p>
            <a:r>
              <a:rPr lang="it-IT" altLang="it-IT" sz="2400" b="1" i="1" dirty="0" err="1" smtClean="0">
                <a:solidFill>
                  <a:schemeClr val="bg1">
                    <a:lumMod val="50000"/>
                  </a:schemeClr>
                </a:solidFill>
              </a:rPr>
              <a:t>Zafirlukast</a:t>
            </a:r>
            <a:r>
              <a:rPr lang="it-IT" altLang="it-IT" sz="2400" b="1" i="1" dirty="0" smtClean="0">
                <a:solidFill>
                  <a:schemeClr val="bg1">
                    <a:lumMod val="50000"/>
                  </a:schemeClr>
                </a:solidFill>
              </a:rPr>
              <a:t>, </a:t>
            </a:r>
            <a:r>
              <a:rPr lang="it-IT" altLang="it-IT" sz="2400" b="1" i="1" dirty="0" err="1" smtClean="0">
                <a:solidFill>
                  <a:schemeClr val="bg1">
                    <a:lumMod val="50000"/>
                  </a:schemeClr>
                </a:solidFill>
              </a:rPr>
              <a:t>montelukast</a:t>
            </a:r>
            <a:r>
              <a:rPr lang="it-IT" altLang="it-IT" sz="2400" b="1" i="1" dirty="0" smtClean="0">
                <a:solidFill>
                  <a:schemeClr val="bg1">
                    <a:lumMod val="50000"/>
                  </a:schemeClr>
                </a:solidFill>
              </a:rPr>
              <a:t>: antagonizzano gli effetti contratturanti dei </a:t>
            </a:r>
            <a:r>
              <a:rPr lang="it-IT" altLang="it-IT" sz="2400" b="1" i="1" dirty="0" err="1" smtClean="0">
                <a:solidFill>
                  <a:schemeClr val="bg1">
                    <a:lumMod val="50000"/>
                  </a:schemeClr>
                </a:solidFill>
              </a:rPr>
              <a:t>cisteinilleucotrieni</a:t>
            </a:r>
            <a:endParaRPr lang="it-IT" altLang="it-IT" sz="2400" b="1" i="1" dirty="0" smtClean="0">
              <a:solidFill>
                <a:schemeClr val="bg1">
                  <a:lumMod val="50000"/>
                </a:schemeClr>
              </a:solidFill>
            </a:endParaRPr>
          </a:p>
          <a:p>
            <a:r>
              <a:rPr lang="it-IT" altLang="it-IT" sz="2400" b="1" i="1" dirty="0" smtClean="0">
                <a:solidFill>
                  <a:schemeClr val="bg1">
                    <a:lumMod val="50000"/>
                  </a:schemeClr>
                </a:solidFill>
              </a:rPr>
              <a:t>Sono particolarmente efficaci come terapia di base in quei pazienti soggetti a crisi d’asma dopo l’ingestione di FANS (asma da aspirina)</a:t>
            </a:r>
          </a:p>
          <a:p>
            <a:r>
              <a:rPr lang="it-IT" altLang="it-IT" sz="2400" b="1" i="1" dirty="0" smtClean="0">
                <a:solidFill>
                  <a:schemeClr val="bg1">
                    <a:lumMod val="50000"/>
                  </a:schemeClr>
                </a:solidFill>
              </a:rPr>
              <a:t>Lo </a:t>
            </a:r>
            <a:r>
              <a:rPr lang="it-IT" altLang="it-IT" sz="2400" b="1" i="1" dirty="0" err="1" smtClean="0">
                <a:solidFill>
                  <a:schemeClr val="bg1">
                    <a:lumMod val="50000"/>
                  </a:schemeClr>
                </a:solidFill>
              </a:rPr>
              <a:t>zafirlukast</a:t>
            </a:r>
            <a:r>
              <a:rPr lang="it-IT" altLang="it-IT" sz="2400" b="1" i="1" dirty="0" smtClean="0">
                <a:solidFill>
                  <a:schemeClr val="bg1">
                    <a:lumMod val="50000"/>
                  </a:schemeClr>
                </a:solidFill>
              </a:rPr>
              <a:t> può provocare epatopatie</a:t>
            </a:r>
          </a:p>
        </p:txBody>
      </p:sp>
      <p:pic>
        <p:nvPicPr>
          <p:cNvPr id="24580"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72816"/>
            <a:ext cx="33147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asellaDiTesto 6"/>
          <p:cNvSpPr txBox="1">
            <a:spLocks noChangeArrowheads="1"/>
          </p:cNvSpPr>
          <p:nvPr/>
        </p:nvSpPr>
        <p:spPr bwMode="auto">
          <a:xfrm>
            <a:off x="708720" y="3144416"/>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a:solidFill>
                  <a:srgbClr val="008000"/>
                </a:solidFill>
              </a:rPr>
              <a:t>ZAFIRULKAST</a:t>
            </a:r>
          </a:p>
        </p:txBody>
      </p:sp>
      <p:pic>
        <p:nvPicPr>
          <p:cNvPr id="24582"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412776"/>
            <a:ext cx="3175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CasellaDiTesto 8"/>
          <p:cNvSpPr txBox="1">
            <a:spLocks noChangeArrowheads="1"/>
          </p:cNvSpPr>
          <p:nvPr/>
        </p:nvSpPr>
        <p:spPr bwMode="auto">
          <a:xfrm>
            <a:off x="3995936" y="3140968"/>
            <a:ext cx="195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dirty="0">
                <a:solidFill>
                  <a:srgbClr val="008000"/>
                </a:solidFill>
              </a:rPr>
              <a:t>MONTELUKAST</a:t>
            </a:r>
          </a:p>
        </p:txBody>
      </p:sp>
      <p:sp>
        <p:nvSpPr>
          <p:cNvPr id="2" name="Ovale 1"/>
          <p:cNvSpPr/>
          <p:nvPr/>
        </p:nvSpPr>
        <p:spPr>
          <a:xfrm>
            <a:off x="2625552" y="1577008"/>
            <a:ext cx="576064" cy="936104"/>
          </a:xfrm>
          <a:prstGeom prst="ellipse">
            <a:avLst/>
          </a:prstGeom>
          <a:noFill/>
          <a:ln w="38100"/>
          <a:scene3d>
            <a:camera prst="orthographicFront">
              <a:rot lat="0" lon="0" rev="0"/>
            </a:camera>
            <a:lightRig rig="threePt" dir="tl">
              <a:rot lat="0" lon="0" rev="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Ovale 8"/>
          <p:cNvSpPr/>
          <p:nvPr/>
        </p:nvSpPr>
        <p:spPr>
          <a:xfrm>
            <a:off x="5724128" y="1268760"/>
            <a:ext cx="576064" cy="936104"/>
          </a:xfrm>
          <a:prstGeom prst="ellipse">
            <a:avLst/>
          </a:prstGeom>
          <a:noFill/>
          <a:ln w="38100"/>
          <a:scene3d>
            <a:camera prst="orthographicFront">
              <a:rot lat="0" lon="0" rev="0"/>
            </a:camera>
            <a:lightRig rig="threePt" dir="tl">
              <a:rot lat="0" lon="0" rev="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p:cNvPicPr>
            <a:picLocks noChangeAspect="1"/>
          </p:cNvPicPr>
          <p:nvPr/>
        </p:nvPicPr>
        <p:blipFill>
          <a:blip r:embed="rId5"/>
          <a:stretch>
            <a:fillRect/>
          </a:stretch>
        </p:blipFill>
        <p:spPr>
          <a:xfrm>
            <a:off x="7092280" y="1988840"/>
            <a:ext cx="1830712" cy="864096"/>
          </a:xfrm>
          <a:prstGeom prst="rect">
            <a:avLst/>
          </a:prstGeom>
        </p:spPr>
      </p:pic>
      <p:sp>
        <p:nvSpPr>
          <p:cNvPr id="11" name="CasellaDiTesto 8"/>
          <p:cNvSpPr txBox="1">
            <a:spLocks noChangeArrowheads="1"/>
          </p:cNvSpPr>
          <p:nvPr/>
        </p:nvSpPr>
        <p:spPr bwMode="auto">
          <a:xfrm>
            <a:off x="7308304" y="3140968"/>
            <a:ext cx="133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dirty="0" smtClean="0">
                <a:solidFill>
                  <a:srgbClr val="008000"/>
                </a:solidFill>
              </a:rPr>
              <a:t>ZILEUTON</a:t>
            </a:r>
            <a:endParaRPr lang="it-IT" altLang="it-IT" sz="1800" b="1" dirty="0">
              <a:solidFill>
                <a:srgbClr val="008000"/>
              </a:solidFill>
            </a:endParaRPr>
          </a:p>
        </p:txBody>
      </p:sp>
      <p:sp>
        <p:nvSpPr>
          <p:cNvPr id="12" name="Ovale 8"/>
          <p:cNvSpPr/>
          <p:nvPr/>
        </p:nvSpPr>
        <p:spPr>
          <a:xfrm>
            <a:off x="7956376" y="2132856"/>
            <a:ext cx="576064" cy="936104"/>
          </a:xfrm>
          <a:prstGeom prst="ellipse">
            <a:avLst/>
          </a:prstGeom>
          <a:noFill/>
          <a:ln w="38100"/>
          <a:scene3d>
            <a:camera prst="orthographicFront">
              <a:rot lat="0" lon="0" rev="0"/>
            </a:camera>
            <a:lightRig rig="threePt" dir="tl">
              <a:rot lat="0" lon="0" rev="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arrotondato 8"/>
          <p:cNvSpPr/>
          <p:nvPr/>
        </p:nvSpPr>
        <p:spPr>
          <a:xfrm>
            <a:off x="107504" y="332656"/>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Titolo 3"/>
          <p:cNvSpPr>
            <a:spLocks noGrp="1"/>
          </p:cNvSpPr>
          <p:nvPr>
            <p:ph type="title"/>
          </p:nvPr>
        </p:nvSpPr>
        <p:spPr>
          <a:xfrm>
            <a:off x="251520" y="188640"/>
            <a:ext cx="8686800" cy="841248"/>
          </a:xfrm>
        </p:spPr>
        <p:txBody>
          <a:bodyPr/>
          <a:lstStyle/>
          <a:p>
            <a:r>
              <a:rPr lang="it-IT" dirty="0" smtClean="0"/>
              <a:t>Antagonisti muscarinici</a:t>
            </a:r>
            <a:endParaRPr lang="en-US" dirty="0"/>
          </a:p>
        </p:txBody>
      </p:sp>
      <p:sp>
        <p:nvSpPr>
          <p:cNvPr id="25603" name="Rectangle 3"/>
          <p:cNvSpPr>
            <a:spLocks noGrp="1" noChangeArrowheads="1"/>
          </p:cNvSpPr>
          <p:nvPr>
            <p:ph idx="4294967295"/>
          </p:nvPr>
        </p:nvSpPr>
        <p:spPr>
          <a:xfrm>
            <a:off x="323528" y="1628775"/>
            <a:ext cx="8515350" cy="3675063"/>
          </a:xfrm>
        </p:spPr>
        <p:txBody>
          <a:bodyPr/>
          <a:lstStyle/>
          <a:p>
            <a:pPr algn="just"/>
            <a:r>
              <a:rPr lang="it-IT" altLang="it-IT" sz="2400" b="1" i="1" dirty="0" err="1" smtClean="0">
                <a:solidFill>
                  <a:schemeClr val="tx1">
                    <a:lumMod val="65000"/>
                    <a:lumOff val="35000"/>
                  </a:schemeClr>
                </a:solidFill>
              </a:rPr>
              <a:t>Ipratropio</a:t>
            </a:r>
            <a:endParaRPr lang="it-IT" altLang="it-IT" sz="2400" b="1" i="1" dirty="0" smtClean="0">
              <a:solidFill>
                <a:schemeClr val="tx1">
                  <a:lumMod val="65000"/>
                  <a:lumOff val="35000"/>
                </a:schemeClr>
              </a:solidFill>
            </a:endParaRPr>
          </a:p>
        </p:txBody>
      </p:sp>
      <p:sp>
        <p:nvSpPr>
          <p:cNvPr id="3" name="Rettangolo 2"/>
          <p:cNvSpPr/>
          <p:nvPr/>
        </p:nvSpPr>
        <p:spPr>
          <a:xfrm>
            <a:off x="708402" y="2204864"/>
            <a:ext cx="504056" cy="3600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ttangolo 5"/>
          <p:cNvSpPr/>
          <p:nvPr/>
        </p:nvSpPr>
        <p:spPr>
          <a:xfrm>
            <a:off x="467544" y="3789040"/>
            <a:ext cx="885668" cy="504056"/>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Connettore 2 4"/>
          <p:cNvCxnSpPr/>
          <p:nvPr/>
        </p:nvCxnSpPr>
        <p:spPr>
          <a:xfrm>
            <a:off x="1855160" y="3858965"/>
            <a:ext cx="0" cy="2901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CasellaDiTesto 6"/>
          <p:cNvSpPr txBox="1"/>
          <p:nvPr/>
        </p:nvSpPr>
        <p:spPr>
          <a:xfrm>
            <a:off x="1855160" y="3819356"/>
            <a:ext cx="1104790" cy="276999"/>
          </a:xfrm>
          <a:prstGeom prst="rect">
            <a:avLst/>
          </a:prstGeom>
          <a:noFill/>
        </p:spPr>
        <p:txBody>
          <a:bodyPr wrap="none" rtlCol="0">
            <a:spAutoFit/>
          </a:bodyPr>
          <a:lstStyle/>
          <a:p>
            <a:r>
              <a:rPr lang="it-IT" sz="1200" dirty="0" smtClean="0"/>
              <a:t>assorbimento</a:t>
            </a:r>
            <a:endParaRPr lang="en-US" sz="1200"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68" t="36267" r="4400"/>
          <a:stretch/>
        </p:blipFill>
        <p:spPr bwMode="auto">
          <a:xfrm>
            <a:off x="3347864" y="2276872"/>
            <a:ext cx="5319959" cy="273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755576" y="2276872"/>
            <a:ext cx="1599949" cy="1443856"/>
          </a:xfrm>
          <a:prstGeom prst="rect">
            <a:avLst/>
          </a:prstGeom>
        </p:spPr>
      </p:pic>
      <p:sp>
        <p:nvSpPr>
          <p:cNvPr id="9" name="TextBox 8"/>
          <p:cNvSpPr txBox="1"/>
          <p:nvPr/>
        </p:nvSpPr>
        <p:spPr>
          <a:xfrm>
            <a:off x="1763688" y="2420888"/>
            <a:ext cx="928459" cy="307777"/>
          </a:xfrm>
          <a:prstGeom prst="rect">
            <a:avLst/>
          </a:prstGeom>
          <a:noFill/>
        </p:spPr>
        <p:txBody>
          <a:bodyPr wrap="none" rtlCol="0">
            <a:spAutoFit/>
          </a:bodyPr>
          <a:lstStyle/>
          <a:p>
            <a:r>
              <a:rPr lang="en-US" sz="1400" b="1" dirty="0" err="1" smtClean="0"/>
              <a:t>Atropina</a:t>
            </a:r>
            <a:endParaRPr lang="en-US" sz="1400" b="1" dirty="0"/>
          </a:p>
        </p:txBody>
      </p:sp>
      <p:pic>
        <p:nvPicPr>
          <p:cNvPr id="11" name="Picture 10"/>
          <p:cNvPicPr>
            <a:picLocks noChangeAspect="1"/>
          </p:cNvPicPr>
          <p:nvPr/>
        </p:nvPicPr>
        <p:blipFill>
          <a:blip r:embed="rId5"/>
          <a:stretch>
            <a:fillRect/>
          </a:stretch>
        </p:blipFill>
        <p:spPr>
          <a:xfrm>
            <a:off x="539552" y="3717032"/>
            <a:ext cx="2019548" cy="1413684"/>
          </a:xfrm>
          <a:prstGeom prst="rect">
            <a:avLst/>
          </a:prstGeom>
        </p:spPr>
      </p:pic>
    </p:spTree>
    <p:extLst>
      <p:ext uri="{BB962C8B-B14F-4D97-AF65-F5344CB8AC3E}">
        <p14:creationId xmlns:p14="http://schemas.microsoft.com/office/powerpoint/2010/main" val="15437690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sultati immagini per bronchodilator b2 antagonist mechanism of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7106455" cy="439248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arrotondato 8"/>
          <p:cNvSpPr/>
          <p:nvPr/>
        </p:nvSpPr>
        <p:spPr>
          <a:xfrm>
            <a:off x="107504" y="332656"/>
            <a:ext cx="87129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Titolo 3"/>
          <p:cNvSpPr>
            <a:spLocks noGrp="1"/>
          </p:cNvSpPr>
          <p:nvPr>
            <p:ph type="title"/>
          </p:nvPr>
        </p:nvSpPr>
        <p:spPr>
          <a:xfrm>
            <a:off x="251520" y="188640"/>
            <a:ext cx="8686800" cy="841248"/>
          </a:xfrm>
        </p:spPr>
        <p:txBody>
          <a:bodyPr/>
          <a:lstStyle/>
          <a:p>
            <a:r>
              <a:rPr lang="it-IT" dirty="0" smtClean="0"/>
              <a:t>RIASSUMENDO</a:t>
            </a:r>
            <a:endParaRPr lang="en-US" dirty="0"/>
          </a:p>
        </p:txBody>
      </p:sp>
    </p:spTree>
    <p:extLst>
      <p:ext uri="{BB962C8B-B14F-4D97-AF65-F5344CB8AC3E}">
        <p14:creationId xmlns:p14="http://schemas.microsoft.com/office/powerpoint/2010/main" val="220657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arrotondato 8"/>
          <p:cNvSpPr/>
          <p:nvPr/>
        </p:nvSpPr>
        <p:spPr>
          <a:xfrm>
            <a:off x="107504" y="260648"/>
            <a:ext cx="583264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AutoShape 2" descr="Risultati immagini per sodium cromoglyc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Risultati immagini per sodium cromoglyc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Risultati immagini per sodium cromoglyc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CasellaDiTesto 6"/>
          <p:cNvSpPr txBox="1"/>
          <p:nvPr/>
        </p:nvSpPr>
        <p:spPr>
          <a:xfrm>
            <a:off x="1331640" y="4077072"/>
            <a:ext cx="2339252" cy="369332"/>
          </a:xfrm>
          <a:prstGeom prst="rect">
            <a:avLst/>
          </a:prstGeom>
          <a:noFill/>
        </p:spPr>
        <p:txBody>
          <a:bodyPr wrap="none" rtlCol="0">
            <a:spAutoFit/>
          </a:bodyPr>
          <a:lstStyle/>
          <a:p>
            <a:r>
              <a:rPr lang="it-IT" b="1" dirty="0" smtClean="0"/>
              <a:t>Sodio </a:t>
            </a:r>
            <a:r>
              <a:rPr lang="it-IT" b="1" dirty="0" err="1" smtClean="0"/>
              <a:t>cromoglicato</a:t>
            </a:r>
            <a:endParaRPr lang="en-US" b="1" dirty="0"/>
          </a:p>
        </p:txBody>
      </p:sp>
      <p:sp>
        <p:nvSpPr>
          <p:cNvPr id="10" name="CasellaDiTesto 9"/>
          <p:cNvSpPr txBox="1"/>
          <p:nvPr/>
        </p:nvSpPr>
        <p:spPr>
          <a:xfrm>
            <a:off x="1475656" y="6093296"/>
            <a:ext cx="2288081" cy="369332"/>
          </a:xfrm>
          <a:prstGeom prst="rect">
            <a:avLst/>
          </a:prstGeom>
          <a:noFill/>
        </p:spPr>
        <p:txBody>
          <a:bodyPr wrap="none" rtlCol="0">
            <a:spAutoFit/>
          </a:bodyPr>
          <a:lstStyle/>
          <a:p>
            <a:r>
              <a:rPr lang="it-IT" b="1" dirty="0" err="1" smtClean="0"/>
              <a:t>Nedocromil</a:t>
            </a:r>
            <a:r>
              <a:rPr lang="it-IT" b="1" dirty="0" smtClean="0"/>
              <a:t> Sodico</a:t>
            </a:r>
            <a:endParaRPr lang="en-US" b="1" dirty="0"/>
          </a:p>
        </p:txBody>
      </p:sp>
      <p:sp>
        <p:nvSpPr>
          <p:cNvPr id="8" name="Titolo 7"/>
          <p:cNvSpPr>
            <a:spLocks noGrp="1"/>
          </p:cNvSpPr>
          <p:nvPr>
            <p:ph type="title"/>
          </p:nvPr>
        </p:nvSpPr>
        <p:spPr>
          <a:xfrm>
            <a:off x="323528" y="116632"/>
            <a:ext cx="8686800" cy="841248"/>
          </a:xfrm>
        </p:spPr>
        <p:txBody>
          <a:bodyPr/>
          <a:lstStyle/>
          <a:p>
            <a:r>
              <a:rPr lang="it-IT" dirty="0" err="1" smtClean="0"/>
              <a:t>cromoni</a:t>
            </a:r>
            <a:endParaRPr lang="en-US" dirty="0"/>
          </a:p>
        </p:txBody>
      </p:sp>
      <p:sp>
        <p:nvSpPr>
          <p:cNvPr id="9" name="Rettangolo 8"/>
          <p:cNvSpPr/>
          <p:nvPr/>
        </p:nvSpPr>
        <p:spPr>
          <a:xfrm>
            <a:off x="307975" y="1412776"/>
            <a:ext cx="8440489" cy="1200329"/>
          </a:xfrm>
          <a:prstGeom prst="rect">
            <a:avLst/>
          </a:prstGeom>
        </p:spPr>
        <p:txBody>
          <a:bodyPr wrap="square">
            <a:spAutoFit/>
          </a:bodyPr>
          <a:lstStyle/>
          <a:p>
            <a:pPr marL="342900" lvl="0" indent="-342900" algn="just">
              <a:spcBef>
                <a:spcPct val="20000"/>
              </a:spcBef>
              <a:buClr>
                <a:srgbClr val="F0A22E"/>
              </a:buClr>
              <a:buSzPct val="70000"/>
              <a:buFont typeface="Wingdings 2" panose="05020102010507070707" pitchFamily="18" charset="2"/>
              <a:buChar char=""/>
            </a:pPr>
            <a:r>
              <a:rPr lang="it-IT" altLang="it-IT" sz="2400" b="1" i="1" dirty="0">
                <a:solidFill>
                  <a:prstClr val="black">
                    <a:lumMod val="65000"/>
                    <a:lumOff val="35000"/>
                  </a:prstClr>
                </a:solidFill>
                <a:latin typeface="Franklin Gothic Book"/>
              </a:rPr>
              <a:t>“Stabilizzazione” della membrana dei mastociti/macrofagi, inibizione della produzione di </a:t>
            </a:r>
            <a:r>
              <a:rPr lang="it-IT" altLang="it-IT" sz="2400" b="1" i="1" dirty="0" err="1">
                <a:solidFill>
                  <a:prstClr val="black">
                    <a:lumMod val="65000"/>
                    <a:lumOff val="35000"/>
                  </a:prstClr>
                </a:solidFill>
                <a:latin typeface="Franklin Gothic Book"/>
              </a:rPr>
              <a:t>IgE</a:t>
            </a:r>
            <a:r>
              <a:rPr lang="it-IT" altLang="it-IT" sz="2400" b="1" i="1" dirty="0">
                <a:solidFill>
                  <a:prstClr val="black">
                    <a:lumMod val="65000"/>
                    <a:lumOff val="35000"/>
                  </a:prstClr>
                </a:solidFill>
                <a:latin typeface="Franklin Gothic Book"/>
              </a:rPr>
              <a:t>, probabile inibizione delle fibre C (neuroni sensori)</a:t>
            </a:r>
          </a:p>
        </p:txBody>
      </p:sp>
      <p:pic>
        <p:nvPicPr>
          <p:cNvPr id="2" name="Picture 1"/>
          <p:cNvPicPr>
            <a:picLocks noChangeAspect="1"/>
          </p:cNvPicPr>
          <p:nvPr/>
        </p:nvPicPr>
        <p:blipFill>
          <a:blip r:embed="rId3"/>
          <a:stretch>
            <a:fillRect/>
          </a:stretch>
        </p:blipFill>
        <p:spPr>
          <a:xfrm>
            <a:off x="539552" y="2780928"/>
            <a:ext cx="3782866" cy="1240780"/>
          </a:xfrm>
          <a:prstGeom prst="rect">
            <a:avLst/>
          </a:prstGeom>
        </p:spPr>
      </p:pic>
      <p:pic>
        <p:nvPicPr>
          <p:cNvPr id="3" name="Picture 2"/>
          <p:cNvPicPr>
            <a:picLocks noChangeAspect="1"/>
          </p:cNvPicPr>
          <p:nvPr/>
        </p:nvPicPr>
        <p:blipFill>
          <a:blip r:embed="rId4"/>
          <a:stretch>
            <a:fillRect/>
          </a:stretch>
        </p:blipFill>
        <p:spPr>
          <a:xfrm>
            <a:off x="1259632" y="4581128"/>
            <a:ext cx="2376264" cy="1437640"/>
          </a:xfrm>
          <a:prstGeom prst="rect">
            <a:avLst/>
          </a:prstGeom>
        </p:spPr>
      </p:pic>
      <p:sp useBgFill="1">
        <p:nvSpPr>
          <p:cNvPr id="13" name="Rectangle 12"/>
          <p:cNvSpPr/>
          <p:nvPr/>
        </p:nvSpPr>
        <p:spPr>
          <a:xfrm>
            <a:off x="3419872" y="5301208"/>
            <a:ext cx="288032" cy="144016"/>
          </a:xfrm>
          <a:prstGeom prst="rect">
            <a:avLst/>
          </a:prstGeom>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6" name="Rectangle 15"/>
          <p:cNvSpPr/>
          <p:nvPr/>
        </p:nvSpPr>
        <p:spPr>
          <a:xfrm>
            <a:off x="1187624" y="5301208"/>
            <a:ext cx="288032" cy="144016"/>
          </a:xfrm>
          <a:prstGeom prst="rect">
            <a:avLst/>
          </a:prstGeom>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47864" y="5229200"/>
            <a:ext cx="665464" cy="261610"/>
          </a:xfrm>
          <a:prstGeom prst="rect">
            <a:avLst/>
          </a:prstGeom>
          <a:noFill/>
        </p:spPr>
        <p:txBody>
          <a:bodyPr wrap="none" rtlCol="0">
            <a:spAutoFit/>
          </a:bodyPr>
          <a:lstStyle/>
          <a:p>
            <a:r>
              <a:rPr lang="en-US" sz="1100" dirty="0" smtClean="0"/>
              <a:t>O</a:t>
            </a:r>
            <a:r>
              <a:rPr lang="en-US" sz="1100" baseline="30000" dirty="0" smtClean="0"/>
              <a:t>-    </a:t>
            </a:r>
            <a:r>
              <a:rPr lang="en-US" sz="1100" dirty="0" smtClean="0"/>
              <a:t>Na</a:t>
            </a:r>
            <a:r>
              <a:rPr lang="en-US" sz="1100" baseline="30000" dirty="0" smtClean="0"/>
              <a:t>+</a:t>
            </a:r>
            <a:endParaRPr lang="en-US" sz="1100" baseline="30000" dirty="0"/>
          </a:p>
        </p:txBody>
      </p:sp>
      <p:sp>
        <p:nvSpPr>
          <p:cNvPr id="15" name="TextBox 14"/>
          <p:cNvSpPr txBox="1"/>
          <p:nvPr/>
        </p:nvSpPr>
        <p:spPr>
          <a:xfrm>
            <a:off x="908328" y="5229200"/>
            <a:ext cx="639336" cy="261610"/>
          </a:xfrm>
          <a:prstGeom prst="rect">
            <a:avLst/>
          </a:prstGeom>
          <a:noFill/>
        </p:spPr>
        <p:txBody>
          <a:bodyPr wrap="none" rtlCol="0">
            <a:spAutoFit/>
          </a:bodyPr>
          <a:lstStyle/>
          <a:p>
            <a:r>
              <a:rPr lang="en-US" sz="1100" dirty="0" smtClean="0"/>
              <a:t>Na</a:t>
            </a:r>
            <a:r>
              <a:rPr lang="en-US" sz="1100" baseline="30000" dirty="0"/>
              <a:t>+</a:t>
            </a:r>
            <a:r>
              <a:rPr lang="en-US" sz="1100" dirty="0" smtClean="0"/>
              <a:t>  </a:t>
            </a:r>
            <a:r>
              <a:rPr lang="en-US" sz="1100" baseline="30000" dirty="0" smtClean="0"/>
              <a:t>-</a:t>
            </a:r>
            <a:r>
              <a:rPr lang="en-US" sz="1100" dirty="0" smtClean="0"/>
              <a:t>O</a:t>
            </a:r>
            <a:endParaRPr lang="en-US" sz="1100" dirty="0"/>
          </a:p>
        </p:txBody>
      </p:sp>
      <p:pic>
        <p:nvPicPr>
          <p:cNvPr id="19" name="Picture 18"/>
          <p:cNvPicPr>
            <a:picLocks noChangeAspect="1"/>
          </p:cNvPicPr>
          <p:nvPr/>
        </p:nvPicPr>
        <p:blipFill>
          <a:blip r:embed="rId5"/>
          <a:stretch>
            <a:fillRect/>
          </a:stretch>
        </p:blipFill>
        <p:spPr>
          <a:xfrm>
            <a:off x="4499992" y="2780928"/>
            <a:ext cx="4567009" cy="3456384"/>
          </a:xfrm>
          <a:prstGeom prst="rect">
            <a:avLst/>
          </a:prstGeom>
        </p:spPr>
      </p:pic>
    </p:spTree>
    <p:extLst>
      <p:ext uri="{BB962C8B-B14F-4D97-AF65-F5344CB8AC3E}">
        <p14:creationId xmlns:p14="http://schemas.microsoft.com/office/powerpoint/2010/main" val="2157956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583264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Titolo 1"/>
          <p:cNvSpPr>
            <a:spLocks noGrp="1"/>
          </p:cNvSpPr>
          <p:nvPr>
            <p:ph type="title"/>
          </p:nvPr>
        </p:nvSpPr>
        <p:spPr>
          <a:xfrm>
            <a:off x="323528" y="44624"/>
            <a:ext cx="8686800" cy="838200"/>
          </a:xfrm>
        </p:spPr>
        <p:txBody>
          <a:bodyPr>
            <a:normAutofit/>
          </a:bodyPr>
          <a:lstStyle/>
          <a:p>
            <a:r>
              <a:rPr lang="en-US" dirty="0" err="1" smtClean="0"/>
              <a:t>Omalizumab</a:t>
            </a:r>
            <a:endParaRPr lang="en-US" dirty="0"/>
          </a:p>
        </p:txBody>
      </p:sp>
      <p:sp>
        <p:nvSpPr>
          <p:cNvPr id="3" name="Segnaposto contenuto 2"/>
          <p:cNvSpPr>
            <a:spLocks noGrp="1"/>
          </p:cNvSpPr>
          <p:nvPr>
            <p:ph idx="1"/>
          </p:nvPr>
        </p:nvSpPr>
        <p:spPr>
          <a:xfrm>
            <a:off x="304800" y="1196752"/>
            <a:ext cx="8686800" cy="4525962"/>
          </a:xfrm>
        </p:spPr>
        <p:txBody>
          <a:bodyPr/>
          <a:lstStyle/>
          <a:p>
            <a:r>
              <a:rPr lang="it-IT" sz="2400" dirty="0" smtClean="0"/>
              <a:t>Ab monoclonale di origine murina umanizzato: lega il sito delle </a:t>
            </a:r>
            <a:r>
              <a:rPr lang="it-IT" sz="2400" dirty="0" err="1" smtClean="0"/>
              <a:t>IgE</a:t>
            </a:r>
            <a:r>
              <a:rPr lang="it-IT" sz="2400" dirty="0" smtClean="0"/>
              <a:t> che presenta affinità per i mastociti e i basofili (96% di legame)</a:t>
            </a:r>
          </a:p>
          <a:p>
            <a:r>
              <a:rPr lang="it-IT" sz="2400" dirty="0" smtClean="0"/>
              <a:t>Indicazione: Asma di grado severo</a:t>
            </a:r>
          </a:p>
          <a:p>
            <a:r>
              <a:rPr lang="it-IT" sz="2400" dirty="0" smtClean="0"/>
              <a:t>Costo elevato</a:t>
            </a:r>
          </a:p>
          <a:p>
            <a:pPr marL="0" indent="0">
              <a:buNone/>
            </a:pPr>
            <a:endParaRPr lang="en-US" dirty="0"/>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815055"/>
            <a:ext cx="4342432" cy="385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648335"/>
            <a:ext cx="2730802" cy="26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59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583264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Titolo 1"/>
          <p:cNvSpPr>
            <a:spLocks noGrp="1"/>
          </p:cNvSpPr>
          <p:nvPr>
            <p:ph type="title"/>
          </p:nvPr>
        </p:nvSpPr>
        <p:spPr>
          <a:xfrm>
            <a:off x="323528" y="44624"/>
            <a:ext cx="8686800" cy="838200"/>
          </a:xfrm>
        </p:spPr>
        <p:txBody>
          <a:bodyPr>
            <a:normAutofit/>
          </a:bodyPr>
          <a:lstStyle/>
          <a:p>
            <a:r>
              <a:rPr lang="en-US" dirty="0" err="1" smtClean="0"/>
              <a:t>Omalizumab</a:t>
            </a:r>
            <a:endParaRPr lang="en-US" dirty="0"/>
          </a:p>
        </p:txBody>
      </p:sp>
      <p:pic>
        <p:nvPicPr>
          <p:cNvPr id="5" name="Picture 4"/>
          <p:cNvPicPr>
            <a:picLocks noChangeAspect="1"/>
          </p:cNvPicPr>
          <p:nvPr/>
        </p:nvPicPr>
        <p:blipFill>
          <a:blip r:embed="rId3"/>
          <a:stretch>
            <a:fillRect/>
          </a:stretch>
        </p:blipFill>
        <p:spPr>
          <a:xfrm>
            <a:off x="827584" y="1268760"/>
            <a:ext cx="7452320" cy="5263340"/>
          </a:xfrm>
          <a:prstGeom prst="rect">
            <a:avLst/>
          </a:prstGeom>
        </p:spPr>
      </p:pic>
    </p:spTree>
    <p:extLst>
      <p:ext uri="{BB962C8B-B14F-4D97-AF65-F5344CB8AC3E}">
        <p14:creationId xmlns:p14="http://schemas.microsoft.com/office/powerpoint/2010/main" val="1733857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8284489" cy="523220"/>
          </a:xfrm>
          <a:prstGeom prst="rect">
            <a:avLst/>
          </a:prstGeom>
          <a:noFill/>
        </p:spPr>
        <p:txBody>
          <a:bodyPr wrap="none" rtlCol="0">
            <a:spAutoFit/>
          </a:bodyPr>
          <a:lstStyle/>
          <a:p>
            <a:r>
              <a:rPr lang="en-US" sz="2800" b="1" dirty="0" err="1" smtClean="0">
                <a:solidFill>
                  <a:schemeClr val="accent2">
                    <a:lumMod val="75000"/>
                  </a:schemeClr>
                </a:solidFill>
              </a:rPr>
              <a:t>Broncopneumopatia</a:t>
            </a:r>
            <a:r>
              <a:rPr lang="en-US" sz="2800" b="1" dirty="0" smtClean="0">
                <a:solidFill>
                  <a:schemeClr val="accent2">
                    <a:lumMod val="75000"/>
                  </a:schemeClr>
                </a:solidFill>
              </a:rPr>
              <a:t> </a:t>
            </a:r>
            <a:r>
              <a:rPr lang="en-US" sz="2800" b="1" dirty="0" err="1" smtClean="0">
                <a:solidFill>
                  <a:schemeClr val="accent2">
                    <a:lumMod val="75000"/>
                  </a:schemeClr>
                </a:solidFill>
              </a:rPr>
              <a:t>Cronica</a:t>
            </a:r>
            <a:r>
              <a:rPr lang="en-US" sz="2800" b="1" dirty="0" smtClean="0">
                <a:solidFill>
                  <a:schemeClr val="accent2">
                    <a:lumMod val="75000"/>
                  </a:schemeClr>
                </a:solidFill>
              </a:rPr>
              <a:t> </a:t>
            </a:r>
            <a:r>
              <a:rPr lang="en-US" sz="2800" b="1" dirty="0" err="1" smtClean="0">
                <a:solidFill>
                  <a:schemeClr val="accent2">
                    <a:lumMod val="75000"/>
                  </a:schemeClr>
                </a:solidFill>
              </a:rPr>
              <a:t>Ostruttiva</a:t>
            </a:r>
            <a:r>
              <a:rPr lang="en-US" sz="2800" b="1" dirty="0" smtClean="0">
                <a:solidFill>
                  <a:schemeClr val="accent2">
                    <a:lumMod val="75000"/>
                  </a:schemeClr>
                </a:solidFill>
              </a:rPr>
              <a:t> (</a:t>
            </a:r>
            <a:r>
              <a:rPr lang="en-US" sz="2800" b="1" dirty="0" smtClean="0">
                <a:solidFill>
                  <a:schemeClr val="accent2">
                    <a:lumMod val="75000"/>
                  </a:schemeClr>
                </a:solidFill>
              </a:rPr>
              <a:t>BPCO</a:t>
            </a:r>
            <a:r>
              <a:rPr lang="en-US" sz="2800" b="1" dirty="0" smtClean="0">
                <a:solidFill>
                  <a:schemeClr val="accent2">
                    <a:lumMod val="75000"/>
                  </a:schemeClr>
                </a:solidFill>
              </a:rPr>
              <a:t>)</a:t>
            </a:r>
            <a:endParaRPr lang="en-US" sz="2800" b="1" dirty="0">
              <a:solidFill>
                <a:schemeClr val="accent2">
                  <a:lumMod val="75000"/>
                </a:schemeClr>
              </a:solidFill>
            </a:endParaRPr>
          </a:p>
        </p:txBody>
      </p:sp>
      <p:pic>
        <p:nvPicPr>
          <p:cNvPr id="8" name="Picture 7"/>
          <p:cNvPicPr>
            <a:picLocks noChangeAspect="1"/>
          </p:cNvPicPr>
          <p:nvPr/>
        </p:nvPicPr>
        <p:blipFill>
          <a:blip r:embed="rId3">
            <a:duotone>
              <a:prstClr val="black"/>
              <a:srgbClr val="FFFF0A">
                <a:tint val="45000"/>
                <a:satMod val="400000"/>
              </a:srgbClr>
            </a:duotone>
          </a:blip>
          <a:stretch>
            <a:fillRect/>
          </a:stretch>
        </p:blipFill>
        <p:spPr>
          <a:xfrm>
            <a:off x="539552" y="1916832"/>
            <a:ext cx="8172400" cy="3671312"/>
          </a:xfrm>
          <a:prstGeom prst="rect">
            <a:avLst/>
          </a:prstGeom>
        </p:spPr>
      </p:pic>
    </p:spTree>
    <p:extLst>
      <p:ext uri="{BB962C8B-B14F-4D97-AF65-F5344CB8AC3E}">
        <p14:creationId xmlns:p14="http://schemas.microsoft.com/office/powerpoint/2010/main" val="416018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895317" cy="523220"/>
          </a:xfrm>
          <a:prstGeom prst="rect">
            <a:avLst/>
          </a:prstGeom>
          <a:noFill/>
        </p:spPr>
        <p:txBody>
          <a:bodyPr wrap="none" rtlCol="0">
            <a:spAutoFit/>
          </a:bodyPr>
          <a:lstStyle/>
          <a:p>
            <a:r>
              <a:rPr lang="en-US" sz="2800" b="1" dirty="0" smtClean="0">
                <a:solidFill>
                  <a:schemeClr val="accent2">
                    <a:lumMod val="75000"/>
                  </a:schemeClr>
                </a:solidFill>
              </a:rPr>
              <a:t>BPCO</a:t>
            </a:r>
            <a:r>
              <a:rPr lang="en-US" sz="2800" b="1" dirty="0" smtClean="0">
                <a:solidFill>
                  <a:schemeClr val="accent2">
                    <a:lumMod val="75000"/>
                  </a:schemeClr>
                </a:solidFill>
              </a:rPr>
              <a:t>: </a:t>
            </a:r>
            <a:r>
              <a:rPr lang="en-US" sz="2800" b="1" dirty="0" err="1" smtClean="0">
                <a:solidFill>
                  <a:schemeClr val="accent2">
                    <a:lumMod val="75000"/>
                  </a:schemeClr>
                </a:solidFill>
              </a:rPr>
              <a:t>Epidemiologia</a:t>
            </a:r>
            <a:endParaRPr lang="en-US" sz="2800" b="1" dirty="0">
              <a:solidFill>
                <a:schemeClr val="accent2">
                  <a:lumMod val="75000"/>
                </a:schemeClr>
              </a:solidFill>
            </a:endParaRPr>
          </a:p>
        </p:txBody>
      </p:sp>
      <p:pic>
        <p:nvPicPr>
          <p:cNvPr id="2" name="Picture 1"/>
          <p:cNvPicPr>
            <a:picLocks noChangeAspect="1"/>
          </p:cNvPicPr>
          <p:nvPr/>
        </p:nvPicPr>
        <p:blipFill>
          <a:blip r:embed="rId3">
            <a:duotone>
              <a:prstClr val="black"/>
              <a:srgbClr val="21FF06">
                <a:tint val="45000"/>
                <a:satMod val="400000"/>
              </a:srgbClr>
            </a:duotone>
          </a:blip>
          <a:stretch>
            <a:fillRect/>
          </a:stretch>
        </p:blipFill>
        <p:spPr>
          <a:xfrm>
            <a:off x="539552" y="1844824"/>
            <a:ext cx="8100392" cy="3366618"/>
          </a:xfrm>
          <a:prstGeom prst="rect">
            <a:avLst/>
          </a:prstGeom>
        </p:spPr>
      </p:pic>
    </p:spTree>
    <p:extLst>
      <p:ext uri="{BB962C8B-B14F-4D97-AF65-F5344CB8AC3E}">
        <p14:creationId xmlns:p14="http://schemas.microsoft.com/office/powerpoint/2010/main" val="296392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8"/>
          <p:cNvSpPr/>
          <p:nvPr/>
        </p:nvSpPr>
        <p:spPr>
          <a:xfrm>
            <a:off x="214313" y="116632"/>
            <a:ext cx="8929687"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Rectangle 2"/>
          <p:cNvSpPr>
            <a:spLocks noGrp="1" noChangeArrowheads="1"/>
          </p:cNvSpPr>
          <p:nvPr>
            <p:ph type="title"/>
          </p:nvPr>
        </p:nvSpPr>
        <p:spPr>
          <a:xfrm>
            <a:off x="358329" y="188640"/>
            <a:ext cx="8568183" cy="648618"/>
          </a:xfrm>
        </p:spPr>
        <p:txBody>
          <a:bodyPr>
            <a:noAutofit/>
          </a:bodyPr>
          <a:lstStyle/>
          <a:p>
            <a:pPr fontAlgn="auto">
              <a:spcAft>
                <a:spcPts val="0"/>
              </a:spcAft>
              <a:defRPr/>
            </a:pPr>
            <a:r>
              <a:rPr lang="it-IT" sz="2800" b="1" cap="none" dirty="0" smtClean="0">
                <a:solidFill>
                  <a:schemeClr val="accent5">
                    <a:lumMod val="50000"/>
                  </a:schemeClr>
                </a:solidFill>
                <a:ea typeface="+mj-ea"/>
              </a:rPr>
              <a:t>Asma e malattie broncopolmonari croniche ostruttive</a:t>
            </a:r>
            <a:r>
              <a:rPr lang="it-IT" sz="2800" cap="none" dirty="0" smtClean="0">
                <a:ea typeface="+mj-ea"/>
              </a:rPr>
              <a:t/>
            </a:r>
            <a:br>
              <a:rPr lang="it-IT" sz="2800" cap="none" dirty="0" smtClean="0">
                <a:ea typeface="+mj-ea"/>
              </a:rPr>
            </a:br>
            <a:endParaRPr lang="it-IT" sz="2800" cap="none" dirty="0">
              <a:ea typeface="+mj-ea"/>
            </a:endParaRPr>
          </a:p>
        </p:txBody>
      </p:sp>
      <p:pic>
        <p:nvPicPr>
          <p:cNvPr id="2" name="Picture 1"/>
          <p:cNvPicPr>
            <a:picLocks noChangeAspect="1"/>
          </p:cNvPicPr>
          <p:nvPr/>
        </p:nvPicPr>
        <p:blipFill>
          <a:blip r:embed="rId3"/>
          <a:stretch>
            <a:fillRect/>
          </a:stretch>
        </p:blipFill>
        <p:spPr>
          <a:xfrm>
            <a:off x="1043608" y="980728"/>
            <a:ext cx="6984776" cy="4972361"/>
          </a:xfrm>
          <a:prstGeom prst="rect">
            <a:avLst/>
          </a:prstGeom>
        </p:spPr>
      </p:pic>
    </p:spTree>
    <p:extLst>
      <p:ext uri="{BB962C8B-B14F-4D97-AF65-F5344CB8AC3E}">
        <p14:creationId xmlns:p14="http://schemas.microsoft.com/office/powerpoint/2010/main" val="4094108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4373964" cy="523220"/>
          </a:xfrm>
          <a:prstGeom prst="rect">
            <a:avLst/>
          </a:prstGeom>
          <a:noFill/>
        </p:spPr>
        <p:txBody>
          <a:bodyPr wrap="none" rtlCol="0">
            <a:spAutoFit/>
          </a:bodyPr>
          <a:lstStyle/>
          <a:p>
            <a:r>
              <a:rPr lang="en-US" sz="2800" b="1" dirty="0" smtClean="0">
                <a:solidFill>
                  <a:schemeClr val="accent2">
                    <a:lumMod val="75000"/>
                  </a:schemeClr>
                </a:solidFill>
              </a:rPr>
              <a:t>BPCO</a:t>
            </a:r>
            <a:r>
              <a:rPr lang="en-US" sz="2800" b="1" dirty="0" smtClean="0">
                <a:solidFill>
                  <a:schemeClr val="accent2">
                    <a:lumMod val="75000"/>
                  </a:schemeClr>
                </a:solidFill>
              </a:rPr>
              <a:t>: </a:t>
            </a:r>
            <a:r>
              <a:rPr lang="en-US" sz="2800" b="1" dirty="0" err="1" smtClean="0">
                <a:solidFill>
                  <a:schemeClr val="accent2">
                    <a:lumMod val="75000"/>
                  </a:schemeClr>
                </a:solidFill>
              </a:rPr>
              <a:t>Fattori</a:t>
            </a:r>
            <a:r>
              <a:rPr lang="en-US" sz="2800" b="1" dirty="0" smtClean="0">
                <a:solidFill>
                  <a:schemeClr val="accent2">
                    <a:lumMod val="75000"/>
                  </a:schemeClr>
                </a:solidFill>
              </a:rPr>
              <a:t> di </a:t>
            </a:r>
            <a:r>
              <a:rPr lang="en-US" sz="2800" b="1" dirty="0" err="1" smtClean="0">
                <a:solidFill>
                  <a:schemeClr val="accent2">
                    <a:lumMod val="75000"/>
                  </a:schemeClr>
                </a:solidFill>
              </a:rPr>
              <a:t>Rischio</a:t>
            </a:r>
            <a:endParaRPr lang="en-US" sz="2800" b="1" dirty="0">
              <a:solidFill>
                <a:schemeClr val="accent2">
                  <a:lumMod val="75000"/>
                </a:schemeClr>
              </a:solidFill>
            </a:endParaRPr>
          </a:p>
        </p:txBody>
      </p:sp>
      <p:pic>
        <p:nvPicPr>
          <p:cNvPr id="3" name="Picture 2"/>
          <p:cNvPicPr>
            <a:picLocks noChangeAspect="1"/>
          </p:cNvPicPr>
          <p:nvPr/>
        </p:nvPicPr>
        <p:blipFill>
          <a:blip r:embed="rId3">
            <a:duotone>
              <a:prstClr val="black"/>
              <a:srgbClr val="20FFFF">
                <a:tint val="45000"/>
                <a:satMod val="400000"/>
              </a:srgbClr>
            </a:duotone>
          </a:blip>
          <a:stretch>
            <a:fillRect/>
          </a:stretch>
        </p:blipFill>
        <p:spPr>
          <a:xfrm>
            <a:off x="755576" y="1340768"/>
            <a:ext cx="7452320" cy="4662478"/>
          </a:xfrm>
          <a:prstGeom prst="rect">
            <a:avLst/>
          </a:prstGeom>
        </p:spPr>
      </p:pic>
    </p:spTree>
    <p:extLst>
      <p:ext uri="{BB962C8B-B14F-4D97-AF65-F5344CB8AC3E}">
        <p14:creationId xmlns:p14="http://schemas.microsoft.com/office/powerpoint/2010/main" val="2984447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496445" cy="523220"/>
          </a:xfrm>
          <a:prstGeom prst="rect">
            <a:avLst/>
          </a:prstGeom>
          <a:noFill/>
        </p:spPr>
        <p:txBody>
          <a:bodyPr wrap="none" rtlCol="0">
            <a:spAutoFit/>
          </a:bodyPr>
          <a:lstStyle/>
          <a:p>
            <a:r>
              <a:rPr lang="en-US" sz="2800" b="1" dirty="0" smtClean="0">
                <a:solidFill>
                  <a:schemeClr val="accent2">
                    <a:lumMod val="75000"/>
                  </a:schemeClr>
                </a:solidFill>
              </a:rPr>
              <a:t>BPCO</a:t>
            </a:r>
            <a:r>
              <a:rPr lang="en-US" sz="2800" b="1" dirty="0" smtClean="0">
                <a:solidFill>
                  <a:schemeClr val="accent2">
                    <a:lumMod val="75000"/>
                  </a:schemeClr>
                </a:solidFill>
              </a:rPr>
              <a:t>: </a:t>
            </a:r>
            <a:r>
              <a:rPr lang="en-US" sz="2800" b="1" dirty="0" err="1" smtClean="0">
                <a:solidFill>
                  <a:schemeClr val="accent2">
                    <a:lumMod val="75000"/>
                  </a:schemeClr>
                </a:solidFill>
              </a:rPr>
              <a:t>Trattamento</a:t>
            </a:r>
            <a:endParaRPr lang="en-US" sz="2800" b="1" dirty="0">
              <a:solidFill>
                <a:schemeClr val="accent2">
                  <a:lumMod val="75000"/>
                </a:schemeClr>
              </a:solidFill>
            </a:endParaRPr>
          </a:p>
        </p:txBody>
      </p:sp>
      <p:pic>
        <p:nvPicPr>
          <p:cNvPr id="2" name="Picture 1"/>
          <p:cNvPicPr>
            <a:picLocks noChangeAspect="1"/>
          </p:cNvPicPr>
          <p:nvPr/>
        </p:nvPicPr>
        <p:blipFill>
          <a:blip r:embed="rId3">
            <a:duotone>
              <a:prstClr val="black"/>
              <a:srgbClr val="FD8A27">
                <a:tint val="45000"/>
                <a:satMod val="400000"/>
              </a:srgbClr>
            </a:duotone>
          </a:blip>
          <a:stretch>
            <a:fillRect/>
          </a:stretch>
        </p:blipFill>
        <p:spPr>
          <a:xfrm>
            <a:off x="1115616" y="908720"/>
            <a:ext cx="6840760" cy="2109274"/>
          </a:xfrm>
          <a:prstGeom prst="rect">
            <a:avLst/>
          </a:prstGeom>
        </p:spPr>
      </p:pic>
      <p:pic>
        <p:nvPicPr>
          <p:cNvPr id="4" name="Picture 3"/>
          <p:cNvPicPr>
            <a:picLocks noChangeAspect="1"/>
          </p:cNvPicPr>
          <p:nvPr/>
        </p:nvPicPr>
        <p:blipFill>
          <a:blip r:embed="rId4"/>
          <a:stretch>
            <a:fillRect/>
          </a:stretch>
        </p:blipFill>
        <p:spPr>
          <a:xfrm>
            <a:off x="683568" y="3068960"/>
            <a:ext cx="7488832" cy="3575570"/>
          </a:xfrm>
          <a:prstGeom prst="rect">
            <a:avLst/>
          </a:prstGeom>
        </p:spPr>
      </p:pic>
    </p:spTree>
    <p:extLst>
      <p:ext uri="{BB962C8B-B14F-4D97-AF65-F5344CB8AC3E}">
        <p14:creationId xmlns:p14="http://schemas.microsoft.com/office/powerpoint/2010/main" val="4256767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769431" cy="523220"/>
          </a:xfrm>
          <a:prstGeom prst="rect">
            <a:avLst/>
          </a:prstGeom>
          <a:noFill/>
        </p:spPr>
        <p:txBody>
          <a:bodyPr wrap="none" rtlCol="0">
            <a:spAutoFit/>
          </a:bodyPr>
          <a:lstStyle/>
          <a:p>
            <a:r>
              <a:rPr lang="en-US" sz="2800" b="1" dirty="0" err="1" smtClean="0">
                <a:solidFill>
                  <a:schemeClr val="accent2">
                    <a:lumMod val="75000"/>
                  </a:schemeClr>
                </a:solidFill>
              </a:rPr>
              <a:t>Antitussivi</a:t>
            </a:r>
            <a:r>
              <a:rPr lang="en-US" sz="2800" b="1" dirty="0" smtClean="0">
                <a:solidFill>
                  <a:schemeClr val="accent2">
                    <a:lumMod val="75000"/>
                  </a:schemeClr>
                </a:solidFill>
              </a:rPr>
              <a:t>: La </a:t>
            </a:r>
            <a:r>
              <a:rPr lang="en-US" sz="2800" b="1" dirty="0" err="1" smtClean="0">
                <a:solidFill>
                  <a:schemeClr val="accent2">
                    <a:lumMod val="75000"/>
                  </a:schemeClr>
                </a:solidFill>
              </a:rPr>
              <a:t>Tosse</a:t>
            </a:r>
            <a:endParaRPr lang="en-US" sz="2800" b="1" dirty="0">
              <a:solidFill>
                <a:schemeClr val="accent2">
                  <a:lumMod val="75000"/>
                </a:schemeClr>
              </a:solidFill>
            </a:endParaRPr>
          </a:p>
        </p:txBody>
      </p:sp>
      <p:sp>
        <p:nvSpPr>
          <p:cNvPr id="8" name="Rectangle 2"/>
          <p:cNvSpPr txBox="1">
            <a:spLocks/>
          </p:cNvSpPr>
          <p:nvPr/>
        </p:nvSpPr>
        <p:spPr bwMode="auto">
          <a:xfrm>
            <a:off x="539552" y="1268760"/>
            <a:ext cx="79248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S PGothic" panose="020B0600070205080204" pitchFamily="34" charset="-128"/>
                <a:cs typeface="+mn-cs"/>
              </a:defRPr>
            </a:lvl1pPr>
            <a:lvl2pPr marL="742950" indent="-285750" algn="l" rtl="0" fontAlgn="base">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S PGothic" panose="020B0600070205080204" pitchFamily="34" charset="-128"/>
                <a:cs typeface="+mn-cs"/>
              </a:defRPr>
            </a:lvl2pPr>
            <a:lvl3pPr marL="1143000" indent="-228600" algn="l" rtl="0" fontAlgn="base">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S PGothic" panose="020B0600070205080204" pitchFamily="34" charset="-128"/>
                <a:cs typeface="+mn-cs"/>
              </a:defRPr>
            </a:lvl3pPr>
            <a:lvl4pPr marL="1600200" indent="-228600" algn="l" rtl="0" fontAlgn="base">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S PGothic" panose="020B0600070205080204" pitchFamily="34" charset="-128"/>
                <a:cs typeface="+mn-cs"/>
              </a:defRPr>
            </a:lvl4pPr>
            <a:lvl5pPr marL="2057400" indent="-228600" algn="l" rtl="0" fontAlgn="base">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S PGothic" panose="020B0600070205080204" pitchFamily="34"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FontTx/>
              <a:buNone/>
            </a:pPr>
            <a:r>
              <a:rPr lang="it-IT" b="1" i="1" dirty="0" smtClean="0">
                <a:solidFill>
                  <a:srgbClr val="FF0000"/>
                </a:solidFill>
                <a:latin typeface="Calibri" charset="0"/>
                <a:ea typeface="ＭＳ Ｐゴシック" charset="0"/>
                <a:cs typeface="ＭＳ Ｐゴシック" charset="0"/>
              </a:rPr>
              <a:t>La tosse rappresenta il sintomo principale di molte affezioni polmonari e  </a:t>
            </a:r>
            <a:r>
              <a:rPr lang="it-IT" b="1" i="1" dirty="0" err="1" smtClean="0">
                <a:solidFill>
                  <a:srgbClr val="FF0000"/>
                </a:solidFill>
                <a:latin typeface="Calibri" charset="0"/>
                <a:ea typeface="ＭＳ Ｐゴシック" charset="0"/>
                <a:cs typeface="ＭＳ Ｐゴシック" charset="0"/>
              </a:rPr>
              <a:t>puo</a:t>
            </a:r>
            <a:r>
              <a:rPr lang="ja-JP" altLang="it-IT" b="1" i="1" dirty="0" smtClean="0">
                <a:solidFill>
                  <a:srgbClr val="FF0000"/>
                </a:solidFill>
                <a:latin typeface="Calibri" charset="0"/>
                <a:ea typeface="ＭＳ Ｐゴシック" charset="0"/>
                <a:cs typeface="ＭＳ Ｐゴシック" charset="0"/>
              </a:rPr>
              <a:t>’</a:t>
            </a:r>
            <a:r>
              <a:rPr lang="it-IT" b="1" i="1" dirty="0" smtClean="0">
                <a:solidFill>
                  <a:srgbClr val="FF0000"/>
                </a:solidFill>
                <a:latin typeface="Calibri" charset="0"/>
                <a:ea typeface="ＭＳ Ｐゴシック" charset="0"/>
                <a:cs typeface="ＭＳ Ｐゴシック" charset="0"/>
              </a:rPr>
              <a:t> essere una malattia di per se</a:t>
            </a:r>
            <a:r>
              <a:rPr lang="ja-JP" altLang="it-IT" b="1" i="1" dirty="0" smtClean="0">
                <a:solidFill>
                  <a:srgbClr val="FF0000"/>
                </a:solidFill>
                <a:latin typeface="Calibri" charset="0"/>
                <a:ea typeface="ＭＳ Ｐゴシック" charset="0"/>
                <a:cs typeface="ＭＳ Ｐゴシック" charset="0"/>
              </a:rPr>
              <a:t>’</a:t>
            </a:r>
            <a:r>
              <a:rPr lang="it-IT" b="1" i="1" dirty="0" smtClean="0">
                <a:solidFill>
                  <a:srgbClr val="FF0000"/>
                </a:solidFill>
                <a:latin typeface="Calibri" charset="0"/>
                <a:ea typeface="ＭＳ Ｐゴシック" charset="0"/>
                <a:cs typeface="ＭＳ Ｐゴシック" charset="0"/>
              </a:rPr>
              <a:t>, se e</a:t>
            </a:r>
            <a:r>
              <a:rPr lang="ja-JP" altLang="it-IT" b="1" i="1" dirty="0" smtClean="0">
                <a:solidFill>
                  <a:srgbClr val="FF0000"/>
                </a:solidFill>
                <a:latin typeface="Calibri" charset="0"/>
                <a:ea typeface="ＭＳ Ｐゴシック" charset="0"/>
                <a:cs typeface="ＭＳ Ｐゴシック" charset="0"/>
              </a:rPr>
              <a:t>’</a:t>
            </a:r>
            <a:r>
              <a:rPr lang="it-IT" b="1" i="1" dirty="0" smtClean="0">
                <a:solidFill>
                  <a:srgbClr val="FF0000"/>
                </a:solidFill>
                <a:latin typeface="Calibri" charset="0"/>
                <a:ea typeface="ＭＳ Ｐゴシック" charset="0"/>
                <a:cs typeface="ＭＳ Ｐゴシック" charset="0"/>
              </a:rPr>
              <a:t> persistente e non associata ad altri sintomi o patologie.</a:t>
            </a:r>
            <a:endParaRPr lang="it-IT" i="1" dirty="0">
              <a:solidFill>
                <a:srgbClr val="FF0000"/>
              </a:solidFill>
              <a:latin typeface="Calibri" charset="0"/>
              <a:ea typeface="ＭＳ Ｐゴシック" charset="0"/>
              <a:cs typeface="ＭＳ Ｐゴシック" charset="0"/>
            </a:endParaRPr>
          </a:p>
        </p:txBody>
      </p:sp>
      <p:sp>
        <p:nvSpPr>
          <p:cNvPr id="9" name="Rectangle 2"/>
          <p:cNvSpPr>
            <a:spLocks noGrp="1"/>
          </p:cNvSpPr>
          <p:nvPr>
            <p:ph type="title" idx="4294967295"/>
          </p:nvPr>
        </p:nvSpPr>
        <p:spPr>
          <a:xfrm>
            <a:off x="683568" y="3429000"/>
            <a:ext cx="7772400" cy="2837384"/>
          </a:xfrm>
        </p:spPr>
        <p:txBody>
          <a:bodyPr>
            <a:normAutofit/>
          </a:bodyPr>
          <a:lstStyle/>
          <a:p>
            <a:pPr algn="just" eaLnBrk="1" hangingPunct="1"/>
            <a:r>
              <a:rPr lang="it-IT" sz="3200" b="1" i="1" dirty="0" smtClean="0">
                <a:solidFill>
                  <a:srgbClr val="0000FF"/>
                </a:solidFill>
                <a:latin typeface="Calibri" charset="0"/>
                <a:ea typeface="ＭＳ Ｐゴシック" charset="0"/>
                <a:cs typeface="ＭＳ Ｐゴシック" charset="0"/>
              </a:rPr>
              <a:t>In </a:t>
            </a:r>
            <a:r>
              <a:rPr lang="it-IT" sz="3200" b="1" i="1" dirty="0">
                <a:solidFill>
                  <a:srgbClr val="0000FF"/>
                </a:solidFill>
                <a:latin typeface="Calibri" charset="0"/>
                <a:ea typeface="ＭＳ Ｐゴシック" charset="0"/>
                <a:cs typeface="ＭＳ Ｐゴシック" charset="0"/>
              </a:rPr>
              <a:t>ordine di frequenza costituisce: </a:t>
            </a:r>
            <a:br>
              <a:rPr lang="it-IT" sz="3200" b="1" i="1" dirty="0">
                <a:solidFill>
                  <a:srgbClr val="0000FF"/>
                </a:solidFill>
                <a:latin typeface="Calibri" charset="0"/>
                <a:ea typeface="ＭＳ Ｐゴシック" charset="0"/>
                <a:cs typeface="ＭＳ Ｐゴシック" charset="0"/>
              </a:rPr>
            </a:br>
            <a:r>
              <a:rPr lang="it-IT" sz="3200" b="1" i="1" dirty="0" smtClean="0">
                <a:solidFill>
                  <a:srgbClr val="0000FF"/>
                </a:solidFill>
                <a:latin typeface="Calibri" charset="0"/>
                <a:ea typeface="ＭＳ Ｐゴシック" charset="0"/>
                <a:cs typeface="ＭＳ Ｐゴシック" charset="0"/>
              </a:rPr>
              <a:t>la </a:t>
            </a:r>
            <a:r>
              <a:rPr lang="it-IT" sz="3200" b="1" i="1" dirty="0">
                <a:solidFill>
                  <a:srgbClr val="0000FF"/>
                </a:solidFill>
                <a:latin typeface="Calibri" charset="0"/>
                <a:ea typeface="ＭＳ Ｐゴシック" charset="0"/>
                <a:cs typeface="ＭＳ Ｐゴシック" charset="0"/>
              </a:rPr>
              <a:t>terza causa di ricorso al pediatra </a:t>
            </a:r>
            <a:r>
              <a:rPr lang="it-IT" sz="3200" b="1" i="1" dirty="0" smtClean="0">
                <a:solidFill>
                  <a:srgbClr val="0000FF"/>
                </a:solidFill>
                <a:latin typeface="Calibri" charset="0"/>
                <a:ea typeface="ＭＳ Ｐゴシック" charset="0"/>
                <a:cs typeface="ＭＳ Ｐゴシック" charset="0"/>
              </a:rPr>
              <a:t>ed il </a:t>
            </a:r>
            <a:r>
              <a:rPr lang="it-IT" sz="3200" b="1" i="1" dirty="0">
                <a:solidFill>
                  <a:srgbClr val="0000FF"/>
                </a:solidFill>
                <a:latin typeface="Calibri" charset="0"/>
                <a:ea typeface="ＭＳ Ｐゴシック" charset="0"/>
                <a:cs typeface="ＭＳ Ｐゴシック" charset="0"/>
              </a:rPr>
              <a:t>10-38% dei sintomi dei pazienti di un ambulatorio pneumologico</a:t>
            </a:r>
          </a:p>
        </p:txBody>
      </p:sp>
    </p:spTree>
    <p:extLst>
      <p:ext uri="{BB962C8B-B14F-4D97-AF65-F5344CB8AC3E}">
        <p14:creationId xmlns:p14="http://schemas.microsoft.com/office/powerpoint/2010/main" val="3025297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769431" cy="523220"/>
          </a:xfrm>
          <a:prstGeom prst="rect">
            <a:avLst/>
          </a:prstGeom>
          <a:noFill/>
        </p:spPr>
        <p:txBody>
          <a:bodyPr wrap="none" rtlCol="0">
            <a:spAutoFit/>
          </a:bodyPr>
          <a:lstStyle/>
          <a:p>
            <a:r>
              <a:rPr lang="en-US" sz="2800" b="1" dirty="0" err="1" smtClean="0">
                <a:solidFill>
                  <a:schemeClr val="accent2">
                    <a:lumMod val="75000"/>
                  </a:schemeClr>
                </a:solidFill>
              </a:rPr>
              <a:t>Antitussivi</a:t>
            </a:r>
            <a:r>
              <a:rPr lang="en-US" sz="2800" b="1" dirty="0" smtClean="0">
                <a:solidFill>
                  <a:schemeClr val="accent2">
                    <a:lumMod val="75000"/>
                  </a:schemeClr>
                </a:solidFill>
              </a:rPr>
              <a:t>: La </a:t>
            </a:r>
            <a:r>
              <a:rPr lang="en-US" sz="2800" b="1" dirty="0" err="1" smtClean="0">
                <a:solidFill>
                  <a:schemeClr val="accent2">
                    <a:lumMod val="75000"/>
                  </a:schemeClr>
                </a:solidFill>
              </a:rPr>
              <a:t>Tosse</a:t>
            </a:r>
            <a:endParaRPr lang="en-US" sz="2800" b="1" dirty="0">
              <a:solidFill>
                <a:schemeClr val="accent2">
                  <a:lumMod val="75000"/>
                </a:schemeClr>
              </a:solidFill>
            </a:endParaRPr>
          </a:p>
        </p:txBody>
      </p:sp>
      <p:sp>
        <p:nvSpPr>
          <p:cNvPr id="2" name="Rectangle 1"/>
          <p:cNvSpPr/>
          <p:nvPr/>
        </p:nvSpPr>
        <p:spPr>
          <a:xfrm>
            <a:off x="539552" y="1196752"/>
            <a:ext cx="7686600" cy="2308324"/>
          </a:xfrm>
          <a:prstGeom prst="rect">
            <a:avLst/>
          </a:prstGeom>
        </p:spPr>
        <p:txBody>
          <a:bodyPr wrap="square">
            <a:spAutoFit/>
          </a:bodyPr>
          <a:lstStyle/>
          <a:p>
            <a:r>
              <a:rPr lang="it-IT" sz="2400" b="1" dirty="0">
                <a:latin typeface="Calibri" charset="0"/>
                <a:ea typeface="ＭＳ Ｐゴシック" charset="0"/>
                <a:cs typeface="ＭＳ Ｐゴシック" charset="0"/>
              </a:rPr>
              <a:t> </a:t>
            </a:r>
            <a:r>
              <a:rPr lang="it-IT" sz="2400" b="1" dirty="0">
                <a:solidFill>
                  <a:srgbClr val="FF0000"/>
                </a:solidFill>
                <a:latin typeface="Calibri" charset="0"/>
                <a:ea typeface="ＭＳ Ｐゴシック" charset="0"/>
                <a:cs typeface="ＭＳ Ｐゴシック" charset="0"/>
              </a:rPr>
              <a:t>Ogni colpo di tosse e</a:t>
            </a:r>
            <a:r>
              <a:rPr lang="ja-JP" altLang="it-IT" sz="2400" b="1" dirty="0">
                <a:solidFill>
                  <a:srgbClr val="FF0000"/>
                </a:solidFill>
                <a:latin typeface="Calibri" charset="0"/>
                <a:ea typeface="ＭＳ Ｐゴシック" charset="0"/>
                <a:cs typeface="ＭＳ Ｐゴシック" charset="0"/>
              </a:rPr>
              <a:t>’</a:t>
            </a:r>
            <a:r>
              <a:rPr lang="it-IT" sz="2400" b="1" dirty="0">
                <a:solidFill>
                  <a:srgbClr val="FF0000"/>
                </a:solidFill>
                <a:latin typeface="Calibri" charset="0"/>
                <a:ea typeface="ＭＳ Ｐゴシック" charset="0"/>
                <a:cs typeface="ＭＳ Ｐゴシック" charset="0"/>
              </a:rPr>
              <a:t> conseguenza di un   complesso </a:t>
            </a:r>
            <a:r>
              <a:rPr lang="it-IT" sz="2400" b="1" dirty="0">
                <a:solidFill>
                  <a:schemeClr val="tx2"/>
                </a:solidFill>
                <a:latin typeface="Calibri" charset="0"/>
                <a:ea typeface="ＭＳ Ｐゴシック" charset="0"/>
                <a:cs typeface="ＭＳ Ｐゴシック" charset="0"/>
              </a:rPr>
              <a:t>arco riflesso </a:t>
            </a:r>
            <a:r>
              <a:rPr lang="it-IT" sz="2400" b="1" dirty="0">
                <a:solidFill>
                  <a:srgbClr val="FF0000"/>
                </a:solidFill>
                <a:latin typeface="Calibri" charset="0"/>
                <a:ea typeface="ＭＳ Ｐゴシック" charset="0"/>
                <a:cs typeface="ＭＳ Ｐゴシック" charset="0"/>
              </a:rPr>
              <a:t>che si compone di:</a:t>
            </a:r>
            <a:br>
              <a:rPr lang="it-IT" sz="2400" b="1" dirty="0">
                <a:solidFill>
                  <a:srgbClr val="FF0000"/>
                </a:solidFill>
                <a:latin typeface="Calibri" charset="0"/>
                <a:ea typeface="ＭＳ Ｐゴシック" charset="0"/>
                <a:cs typeface="ＭＳ Ｐゴシック" charset="0"/>
              </a:rPr>
            </a:br>
            <a:r>
              <a:rPr lang="it-IT" sz="2400" b="1" dirty="0">
                <a:solidFill>
                  <a:srgbClr val="FFFFFF"/>
                </a:solidFill>
                <a:latin typeface="Calibri" charset="0"/>
                <a:ea typeface="ＭＳ Ｐゴシック" charset="0"/>
                <a:cs typeface="ＭＳ Ｐゴシック" charset="0"/>
              </a:rPr>
              <a:t/>
            </a:r>
            <a:br>
              <a:rPr lang="it-IT" sz="2400" b="1" dirty="0">
                <a:solidFill>
                  <a:srgbClr val="FFFFFF"/>
                </a:solidFill>
                <a:latin typeface="Calibri" charset="0"/>
                <a:ea typeface="ＭＳ Ｐゴシック" charset="0"/>
                <a:cs typeface="ＭＳ Ｐゴシック" charset="0"/>
              </a:rPr>
            </a:br>
            <a:r>
              <a:rPr lang="it-IT" sz="2400" b="1" dirty="0">
                <a:latin typeface="Calibri" charset="0"/>
                <a:ea typeface="ＭＳ Ｐゴシック" charset="0"/>
                <a:cs typeface="ＭＳ Ｐゴシック" charset="0"/>
              </a:rPr>
              <a:t>    </a:t>
            </a:r>
            <a:r>
              <a:rPr lang="it-IT" sz="2400" b="1" dirty="0">
                <a:solidFill>
                  <a:srgbClr val="17375E"/>
                </a:solidFill>
                <a:latin typeface="Calibri" charset="0"/>
                <a:ea typeface="ＭＳ Ｐゴシック" charset="0"/>
                <a:cs typeface="ＭＳ Ｐゴシック" charset="0"/>
              </a:rPr>
              <a:t>- una via afferente (i recettori per la tosse)</a:t>
            </a:r>
            <a:br>
              <a:rPr lang="it-IT" sz="2400" b="1" dirty="0">
                <a:solidFill>
                  <a:srgbClr val="17375E"/>
                </a:solidFill>
                <a:latin typeface="Calibri" charset="0"/>
                <a:ea typeface="ＭＳ Ｐゴシック" charset="0"/>
                <a:cs typeface="ＭＳ Ｐゴシック" charset="0"/>
              </a:rPr>
            </a:br>
            <a:r>
              <a:rPr lang="it-IT" sz="2400" b="1" dirty="0">
                <a:solidFill>
                  <a:srgbClr val="17375E"/>
                </a:solidFill>
                <a:latin typeface="Calibri" charset="0"/>
                <a:ea typeface="ＭＳ Ｐゴシック" charset="0"/>
                <a:cs typeface="ＭＳ Ｐゴシック" charset="0"/>
              </a:rPr>
              <a:t>    - elaborazione a livello del SNC</a:t>
            </a:r>
            <a:br>
              <a:rPr lang="it-IT" sz="2400" b="1" dirty="0">
                <a:solidFill>
                  <a:srgbClr val="17375E"/>
                </a:solidFill>
                <a:latin typeface="Calibri" charset="0"/>
                <a:ea typeface="ＭＳ Ｐゴシック" charset="0"/>
                <a:cs typeface="ＭＳ Ｐゴシック" charset="0"/>
              </a:rPr>
            </a:br>
            <a:r>
              <a:rPr lang="it-IT" sz="2400" b="1" dirty="0">
                <a:solidFill>
                  <a:srgbClr val="17375E"/>
                </a:solidFill>
                <a:latin typeface="Calibri" charset="0"/>
                <a:ea typeface="ＭＳ Ｐゴシック" charset="0"/>
                <a:cs typeface="ＭＳ Ｐゴシック" charset="0"/>
              </a:rPr>
              <a:t>    - una via efferente (nervo vago)</a:t>
            </a:r>
            <a:endParaRPr lang="en-US" sz="2400" dirty="0"/>
          </a:p>
        </p:txBody>
      </p:sp>
      <p:sp>
        <p:nvSpPr>
          <p:cNvPr id="11" name="Rectangle 2"/>
          <p:cNvSpPr>
            <a:spLocks noGrp="1"/>
          </p:cNvSpPr>
          <p:nvPr>
            <p:ph type="title" idx="4294967295"/>
          </p:nvPr>
        </p:nvSpPr>
        <p:spPr>
          <a:xfrm>
            <a:off x="755576" y="3789040"/>
            <a:ext cx="7633344" cy="2448272"/>
          </a:xfrm>
        </p:spPr>
        <p:txBody>
          <a:bodyPr>
            <a:normAutofit/>
          </a:bodyPr>
          <a:lstStyle/>
          <a:p>
            <a:pPr algn="just" eaLnBrk="1" hangingPunct="1"/>
            <a:r>
              <a:rPr lang="it-IT" sz="2400" b="1" dirty="0">
                <a:solidFill>
                  <a:srgbClr val="D71920"/>
                </a:solidFill>
                <a:latin typeface="Calibri" charset="0"/>
                <a:ea typeface="ＭＳ Ｐゴシック" charset="0"/>
                <a:cs typeface="ＭＳ Ｐゴシック" charset="0"/>
              </a:rPr>
              <a:t>Recettori sono presenti</a:t>
            </a:r>
            <a:r>
              <a:rPr lang="it-IT" sz="2400" b="1" dirty="0">
                <a:solidFill>
                  <a:schemeClr val="tx1"/>
                </a:solidFill>
                <a:latin typeface="Calibri" charset="0"/>
                <a:ea typeface="ＭＳ Ｐゴシック" charset="0"/>
                <a:cs typeface="ＭＳ Ｐゴシック" charset="0"/>
              </a:rPr>
              <a:t> </a:t>
            </a:r>
            <a:r>
              <a:rPr lang="it-IT" sz="2400" b="1" dirty="0">
                <a:solidFill>
                  <a:srgbClr val="D71920"/>
                </a:solidFill>
                <a:latin typeface="Calibri" charset="0"/>
                <a:ea typeface="ＭＳ Ｐゴシック" charset="0"/>
                <a:cs typeface="ＭＳ Ｐゴシック" charset="0"/>
              </a:rPr>
              <a:t>anche al di fuori </a:t>
            </a:r>
            <a:r>
              <a:rPr lang="it-IT" sz="2400" b="1" dirty="0" err="1">
                <a:solidFill>
                  <a:srgbClr val="D71920"/>
                </a:solidFill>
                <a:latin typeface="Calibri" charset="0"/>
                <a:ea typeface="ＭＳ Ｐゴシック" charset="0"/>
                <a:cs typeface="ＭＳ Ｐゴシック" charset="0"/>
              </a:rPr>
              <a:t>dell</a:t>
            </a:r>
            <a:r>
              <a:rPr lang="ja-JP" altLang="it-IT" sz="2400" b="1" dirty="0">
                <a:solidFill>
                  <a:srgbClr val="D71920"/>
                </a:solidFill>
                <a:latin typeface="Calibri" charset="0"/>
                <a:ea typeface="ＭＳ Ｐゴシック" charset="0"/>
                <a:cs typeface="ＭＳ Ｐゴシック" charset="0"/>
              </a:rPr>
              <a:t>’</a:t>
            </a:r>
            <a:r>
              <a:rPr lang="it-IT" sz="2400" b="1" dirty="0">
                <a:solidFill>
                  <a:srgbClr val="D71920"/>
                </a:solidFill>
                <a:latin typeface="Calibri" charset="0"/>
                <a:ea typeface="ＭＳ Ｐゴシック" charset="0"/>
                <a:cs typeface="ＭＳ Ｐゴシック" charset="0"/>
              </a:rPr>
              <a:t>albero respiratorio</a:t>
            </a:r>
            <a:r>
              <a:rPr lang="it-IT" sz="2400" b="1" dirty="0">
                <a:solidFill>
                  <a:schemeClr val="tx1"/>
                </a:solidFill>
                <a:latin typeface="Calibri" charset="0"/>
                <a:ea typeface="ＭＳ Ｐゴシック" charset="0"/>
                <a:cs typeface="ＭＳ Ｐゴシック" charset="0"/>
              </a:rPr>
              <a:t>, </a:t>
            </a:r>
            <a:r>
              <a:rPr lang="it-IT" sz="2400" b="1" dirty="0">
                <a:solidFill>
                  <a:srgbClr val="17375E"/>
                </a:solidFill>
                <a:latin typeface="Calibri" charset="0"/>
                <a:ea typeface="ＭＳ Ｐゴシック" charset="0"/>
                <a:cs typeface="ＭＳ Ｐゴシック" charset="0"/>
              </a:rPr>
              <a:t>a livello del faringe ma anche a livello dello stomaco, dei seni paranasali, orecchio esterno, diaframma, pleura, pericardio.</a:t>
            </a:r>
            <a:r>
              <a:rPr lang="it-IT" sz="2400" dirty="0">
                <a:solidFill>
                  <a:srgbClr val="17375E"/>
                </a:solidFill>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92656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769431" cy="523220"/>
          </a:xfrm>
          <a:prstGeom prst="rect">
            <a:avLst/>
          </a:prstGeom>
          <a:noFill/>
        </p:spPr>
        <p:txBody>
          <a:bodyPr wrap="none" rtlCol="0">
            <a:spAutoFit/>
          </a:bodyPr>
          <a:lstStyle/>
          <a:p>
            <a:r>
              <a:rPr lang="en-US" sz="2800" b="1" dirty="0" err="1" smtClean="0">
                <a:solidFill>
                  <a:schemeClr val="accent2">
                    <a:lumMod val="75000"/>
                  </a:schemeClr>
                </a:solidFill>
              </a:rPr>
              <a:t>Antitussivi</a:t>
            </a:r>
            <a:r>
              <a:rPr lang="en-US" sz="2800" b="1" dirty="0" smtClean="0">
                <a:solidFill>
                  <a:schemeClr val="accent2">
                    <a:lumMod val="75000"/>
                  </a:schemeClr>
                </a:solidFill>
              </a:rPr>
              <a:t>: La </a:t>
            </a:r>
            <a:r>
              <a:rPr lang="en-US" sz="2800" b="1" dirty="0" err="1" smtClean="0">
                <a:solidFill>
                  <a:schemeClr val="accent2">
                    <a:lumMod val="75000"/>
                  </a:schemeClr>
                </a:solidFill>
              </a:rPr>
              <a:t>Tosse</a:t>
            </a:r>
            <a:endParaRPr lang="en-US" sz="2800" b="1" dirty="0">
              <a:solidFill>
                <a:schemeClr val="accent2">
                  <a:lumMod val="75000"/>
                </a:schemeClr>
              </a:solidFill>
            </a:endParaRPr>
          </a:p>
        </p:txBody>
      </p:sp>
      <p:sp>
        <p:nvSpPr>
          <p:cNvPr id="10" name="Rectangle 2"/>
          <p:cNvSpPr>
            <a:spLocks noGrp="1"/>
          </p:cNvSpPr>
          <p:nvPr>
            <p:ph type="title" idx="4294967295"/>
          </p:nvPr>
        </p:nvSpPr>
        <p:spPr>
          <a:xfrm>
            <a:off x="467544" y="1124744"/>
            <a:ext cx="7847012" cy="4536504"/>
          </a:xfrm>
        </p:spPr>
        <p:txBody>
          <a:bodyPr>
            <a:normAutofit/>
          </a:bodyPr>
          <a:lstStyle/>
          <a:p>
            <a:pPr algn="just" eaLnBrk="1" hangingPunct="1"/>
            <a:r>
              <a:rPr lang="it-IT" sz="3200" b="1" dirty="0">
                <a:solidFill>
                  <a:srgbClr val="D71920"/>
                </a:solidFill>
                <a:latin typeface="Calibri" charset="0"/>
                <a:ea typeface="ＭＳ Ｐゴシック" charset="0"/>
                <a:cs typeface="ＭＳ Ｐゴシック" charset="0"/>
              </a:rPr>
              <a:t>I recettori della tosse sono sensibili </a:t>
            </a:r>
            <a:r>
              <a:rPr lang="it-IT" sz="3200" b="1" dirty="0">
                <a:solidFill>
                  <a:srgbClr val="17375E"/>
                </a:solidFill>
                <a:latin typeface="Calibri" charset="0"/>
                <a:ea typeface="ＭＳ Ｐゴシック" charset="0"/>
                <a:cs typeface="ＭＳ Ｐゴシック" charset="0"/>
              </a:rPr>
              <a:t>a</a:t>
            </a:r>
            <a:r>
              <a:rPr lang="it-IT" sz="3200" b="1" dirty="0">
                <a:solidFill>
                  <a:srgbClr val="FFFFFF"/>
                </a:solidFill>
                <a:latin typeface="Calibri" charset="0"/>
                <a:ea typeface="ＭＳ Ｐゴシック" charset="0"/>
                <a:cs typeface="ＭＳ Ｐゴシック" charset="0"/>
              </a:rPr>
              <a:t> </a:t>
            </a:r>
            <a:r>
              <a:rPr lang="it-IT" sz="3200" b="1" dirty="0">
                <a:solidFill>
                  <a:srgbClr val="17375E"/>
                </a:solidFill>
                <a:latin typeface="Calibri" charset="0"/>
                <a:ea typeface="ＭＳ Ｐゴシック" charset="0"/>
                <a:cs typeface="ＭＳ Ｐゴシック" charset="0"/>
              </a:rPr>
              <a:t>stimoli chimici quali gas e fumi (le parti </a:t>
            </a:r>
            <a:r>
              <a:rPr lang="it-IT" sz="3200" b="1" dirty="0" err="1">
                <a:solidFill>
                  <a:srgbClr val="17375E"/>
                </a:solidFill>
                <a:latin typeface="Calibri" charset="0"/>
                <a:ea typeface="ＭＳ Ｐゴシック" charset="0"/>
                <a:cs typeface="ＭＳ Ｐゴシック" charset="0"/>
              </a:rPr>
              <a:t>piu</a:t>
            </a:r>
            <a:r>
              <a:rPr lang="it-IT" sz="3200" b="1" dirty="0">
                <a:solidFill>
                  <a:srgbClr val="17375E"/>
                </a:solidFill>
                <a:latin typeface="Calibri" charset="0"/>
                <a:ea typeface="ＭＳ Ｐゴシック" charset="0"/>
                <a:cs typeface="ＭＳ Ｐゴシック" charset="0"/>
              </a:rPr>
              <a:t> distali) mentre le parti </a:t>
            </a:r>
            <a:r>
              <a:rPr lang="it-IT" sz="3200" b="1" dirty="0" err="1">
                <a:solidFill>
                  <a:srgbClr val="17375E"/>
                </a:solidFill>
                <a:latin typeface="Calibri" charset="0"/>
                <a:ea typeface="ＭＳ Ｐゴシック" charset="0"/>
                <a:cs typeface="ＭＳ Ｐゴシック" charset="0"/>
              </a:rPr>
              <a:t>piu</a:t>
            </a:r>
            <a:r>
              <a:rPr lang="ja-JP" altLang="it-IT" sz="3200" b="1" dirty="0">
                <a:solidFill>
                  <a:srgbClr val="17375E"/>
                </a:solidFill>
                <a:latin typeface="Calibri" charset="0"/>
                <a:ea typeface="ＭＳ Ｐゴシック" charset="0"/>
                <a:cs typeface="ＭＳ Ｐゴシック" charset="0"/>
              </a:rPr>
              <a:t>’</a:t>
            </a:r>
            <a:r>
              <a:rPr lang="it-IT" sz="3200" b="1" dirty="0">
                <a:solidFill>
                  <a:srgbClr val="17375E"/>
                </a:solidFill>
                <a:latin typeface="Calibri" charset="0"/>
                <a:ea typeface="ＭＳ Ｐゴシック" charset="0"/>
                <a:cs typeface="ＭＳ Ｐゴシック" charset="0"/>
              </a:rPr>
              <a:t> prossimali (laringe e trachea) sono sensibili soprattutto a stimoli meccanici</a:t>
            </a:r>
            <a:r>
              <a:rPr lang="it-IT" sz="3200" dirty="0">
                <a:solidFill>
                  <a:srgbClr val="17375E"/>
                </a:solidFill>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244354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769431" cy="523220"/>
          </a:xfrm>
          <a:prstGeom prst="rect">
            <a:avLst/>
          </a:prstGeom>
          <a:noFill/>
        </p:spPr>
        <p:txBody>
          <a:bodyPr wrap="none" rtlCol="0">
            <a:spAutoFit/>
          </a:bodyPr>
          <a:lstStyle/>
          <a:p>
            <a:r>
              <a:rPr lang="en-US" sz="2800" b="1" dirty="0" err="1" smtClean="0">
                <a:solidFill>
                  <a:schemeClr val="accent2">
                    <a:lumMod val="75000"/>
                  </a:schemeClr>
                </a:solidFill>
              </a:rPr>
              <a:t>Antitussivi</a:t>
            </a:r>
            <a:r>
              <a:rPr lang="en-US" sz="2800" b="1" dirty="0" smtClean="0">
                <a:solidFill>
                  <a:schemeClr val="accent2">
                    <a:lumMod val="75000"/>
                  </a:schemeClr>
                </a:solidFill>
              </a:rPr>
              <a:t>: La </a:t>
            </a:r>
            <a:r>
              <a:rPr lang="en-US" sz="2800" b="1" dirty="0" err="1" smtClean="0">
                <a:solidFill>
                  <a:schemeClr val="accent2">
                    <a:lumMod val="75000"/>
                  </a:schemeClr>
                </a:solidFill>
              </a:rPr>
              <a:t>Tosse</a:t>
            </a:r>
            <a:endParaRPr lang="en-US" sz="2800" b="1" dirty="0">
              <a:solidFill>
                <a:schemeClr val="accent2">
                  <a:lumMod val="75000"/>
                </a:schemeClr>
              </a:solidFill>
            </a:endParaRPr>
          </a:p>
        </p:txBody>
      </p:sp>
      <p:pic>
        <p:nvPicPr>
          <p:cNvPr id="2" name="Picture 1"/>
          <p:cNvPicPr>
            <a:picLocks noChangeAspect="1"/>
          </p:cNvPicPr>
          <p:nvPr/>
        </p:nvPicPr>
        <p:blipFill>
          <a:blip r:embed="rId3">
            <a:duotone>
              <a:prstClr val="black"/>
              <a:srgbClr val="ECFF53">
                <a:tint val="45000"/>
                <a:satMod val="400000"/>
              </a:srgbClr>
            </a:duotone>
          </a:blip>
          <a:stretch>
            <a:fillRect/>
          </a:stretch>
        </p:blipFill>
        <p:spPr>
          <a:xfrm>
            <a:off x="1187624" y="1124744"/>
            <a:ext cx="6715472" cy="5396621"/>
          </a:xfrm>
          <a:prstGeom prst="rect">
            <a:avLst/>
          </a:prstGeom>
        </p:spPr>
      </p:pic>
    </p:spTree>
    <p:extLst>
      <p:ext uri="{BB962C8B-B14F-4D97-AF65-F5344CB8AC3E}">
        <p14:creationId xmlns:p14="http://schemas.microsoft.com/office/powerpoint/2010/main" val="109130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8"/>
          <p:cNvSpPr/>
          <p:nvPr/>
        </p:nvSpPr>
        <p:spPr>
          <a:xfrm>
            <a:off x="179512"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extBox 6"/>
          <p:cNvSpPr txBox="1"/>
          <p:nvPr/>
        </p:nvSpPr>
        <p:spPr>
          <a:xfrm>
            <a:off x="395536" y="260648"/>
            <a:ext cx="3616720" cy="523220"/>
          </a:xfrm>
          <a:prstGeom prst="rect">
            <a:avLst/>
          </a:prstGeom>
          <a:noFill/>
        </p:spPr>
        <p:txBody>
          <a:bodyPr wrap="none" rtlCol="0">
            <a:spAutoFit/>
          </a:bodyPr>
          <a:lstStyle/>
          <a:p>
            <a:r>
              <a:rPr lang="en-US" sz="2800" b="1" dirty="0" err="1" smtClean="0">
                <a:solidFill>
                  <a:schemeClr val="accent2">
                    <a:lumMod val="75000"/>
                  </a:schemeClr>
                </a:solidFill>
              </a:rPr>
              <a:t>Antitussivi</a:t>
            </a:r>
            <a:r>
              <a:rPr lang="en-US" sz="2800" b="1" dirty="0" smtClean="0">
                <a:solidFill>
                  <a:schemeClr val="accent2">
                    <a:lumMod val="75000"/>
                  </a:schemeClr>
                </a:solidFill>
              </a:rPr>
              <a:t>: </a:t>
            </a:r>
            <a:r>
              <a:rPr lang="en-US" sz="2800" b="1" dirty="0" err="1" smtClean="0">
                <a:solidFill>
                  <a:schemeClr val="accent2">
                    <a:lumMod val="75000"/>
                  </a:schemeClr>
                </a:solidFill>
              </a:rPr>
              <a:t>Farmaci</a:t>
            </a:r>
            <a:endParaRPr lang="en-US" sz="2800" b="1" dirty="0">
              <a:solidFill>
                <a:schemeClr val="accent2">
                  <a:lumMod val="75000"/>
                </a:schemeClr>
              </a:solidFill>
            </a:endParaRPr>
          </a:p>
        </p:txBody>
      </p:sp>
      <p:pic>
        <p:nvPicPr>
          <p:cNvPr id="3" name="Picture 2"/>
          <p:cNvPicPr>
            <a:picLocks noChangeAspect="1"/>
          </p:cNvPicPr>
          <p:nvPr/>
        </p:nvPicPr>
        <p:blipFill>
          <a:blip r:embed="rId3">
            <a:duotone>
              <a:prstClr val="black"/>
              <a:srgbClr val="5AEFFF">
                <a:tint val="45000"/>
                <a:satMod val="400000"/>
              </a:srgbClr>
            </a:duotone>
          </a:blip>
          <a:stretch>
            <a:fillRect/>
          </a:stretch>
        </p:blipFill>
        <p:spPr>
          <a:xfrm>
            <a:off x="683568" y="1340768"/>
            <a:ext cx="7812360" cy="4859524"/>
          </a:xfrm>
          <a:prstGeom prst="rect">
            <a:avLst/>
          </a:prstGeom>
        </p:spPr>
      </p:pic>
    </p:spTree>
    <p:extLst>
      <p:ext uri="{BB962C8B-B14F-4D97-AF65-F5344CB8AC3E}">
        <p14:creationId xmlns:p14="http://schemas.microsoft.com/office/powerpoint/2010/main" val="209361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8"/>
          <p:cNvSpPr/>
          <p:nvPr/>
        </p:nvSpPr>
        <p:spPr>
          <a:xfrm>
            <a:off x="183010" y="26102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938" name="Rectangle 2"/>
          <p:cNvSpPr>
            <a:spLocks noGrp="1" noChangeArrowheads="1"/>
          </p:cNvSpPr>
          <p:nvPr>
            <p:ph type="title"/>
          </p:nvPr>
        </p:nvSpPr>
        <p:spPr>
          <a:xfrm>
            <a:off x="323528" y="116632"/>
            <a:ext cx="8686800" cy="838200"/>
          </a:xfrm>
        </p:spPr>
        <p:txBody>
          <a:bodyPr>
            <a:normAutofit/>
          </a:bodyPr>
          <a:lstStyle/>
          <a:p>
            <a:pPr fontAlgn="auto">
              <a:spcAft>
                <a:spcPts val="0"/>
              </a:spcAft>
              <a:defRPr/>
            </a:pPr>
            <a:r>
              <a:rPr lang="it-IT" dirty="0"/>
              <a:t>Farmaci</a:t>
            </a:r>
            <a:r>
              <a:rPr lang="it-IT" sz="2800" dirty="0">
                <a:ea typeface="+mj-ea"/>
              </a:rPr>
              <a:t> </a:t>
            </a:r>
            <a:r>
              <a:rPr lang="it-IT" dirty="0" err="1"/>
              <a:t>antitussigeni</a:t>
            </a:r>
            <a:r>
              <a:rPr lang="it-IT" sz="2200" dirty="0" smtClean="0">
                <a:ea typeface="+mj-ea"/>
              </a:rPr>
              <a:t> DEPRIMENTI DELLA TOSSE</a:t>
            </a:r>
            <a:endParaRPr lang="it-IT" sz="2800" dirty="0">
              <a:ea typeface="+mj-ea"/>
            </a:endParaRPr>
          </a:p>
        </p:txBody>
      </p:sp>
      <p:sp>
        <p:nvSpPr>
          <p:cNvPr id="26627" name="Rectangle 3"/>
          <p:cNvSpPr>
            <a:spLocks noGrp="1" noChangeArrowheads="1"/>
          </p:cNvSpPr>
          <p:nvPr>
            <p:ph idx="1"/>
          </p:nvPr>
        </p:nvSpPr>
        <p:spPr>
          <a:xfrm>
            <a:off x="251520" y="1268760"/>
            <a:ext cx="8686800" cy="1417637"/>
          </a:xfrm>
        </p:spPr>
        <p:txBody>
          <a:bodyPr/>
          <a:lstStyle/>
          <a:p>
            <a:r>
              <a:rPr lang="it-IT" altLang="it-IT" b="1" dirty="0" smtClean="0">
                <a:solidFill>
                  <a:schemeClr val="tx1">
                    <a:lumMod val="65000"/>
                    <a:lumOff val="35000"/>
                  </a:schemeClr>
                </a:solidFill>
              </a:rPr>
              <a:t>Con meccanismo centrale sul centro della tosse: codeina e </a:t>
            </a:r>
            <a:r>
              <a:rPr lang="it-IT" altLang="it-IT" b="1" dirty="0" err="1" smtClean="0">
                <a:solidFill>
                  <a:schemeClr val="tx1">
                    <a:lumMod val="65000"/>
                    <a:lumOff val="35000"/>
                  </a:schemeClr>
                </a:solidFill>
              </a:rPr>
              <a:t>destrometorfano</a:t>
            </a:r>
            <a:endParaRPr lang="it-IT" altLang="it-IT" b="1" dirty="0" smtClean="0">
              <a:solidFill>
                <a:schemeClr val="tx1">
                  <a:lumMod val="65000"/>
                  <a:lumOff val="35000"/>
                </a:schemeClr>
              </a:solidFill>
            </a:endParaRPr>
          </a:p>
        </p:txBody>
      </p:sp>
      <p:sp>
        <p:nvSpPr>
          <p:cNvPr id="26628" name="CasellaDiTesto 5"/>
          <p:cNvSpPr txBox="1">
            <a:spLocks noChangeArrowheads="1"/>
          </p:cNvSpPr>
          <p:nvPr/>
        </p:nvSpPr>
        <p:spPr bwMode="auto">
          <a:xfrm>
            <a:off x="459342" y="5049638"/>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b="1" dirty="0">
                <a:solidFill>
                  <a:schemeClr val="tx1">
                    <a:lumMod val="65000"/>
                    <a:lumOff val="35000"/>
                  </a:schemeClr>
                </a:solidFill>
              </a:rPr>
              <a:t>La codeina mantiene una attività </a:t>
            </a:r>
            <a:r>
              <a:rPr lang="it-IT" altLang="it-IT" b="1" dirty="0" err="1">
                <a:solidFill>
                  <a:schemeClr val="tx1">
                    <a:lumMod val="65000"/>
                    <a:lumOff val="35000"/>
                  </a:schemeClr>
                </a:solidFill>
              </a:rPr>
              <a:t>morfino</a:t>
            </a:r>
            <a:r>
              <a:rPr lang="it-IT" altLang="it-IT" b="1" dirty="0">
                <a:solidFill>
                  <a:schemeClr val="tx1">
                    <a:lumMod val="65000"/>
                    <a:lumOff val="35000"/>
                  </a:schemeClr>
                </a:solidFill>
              </a:rPr>
              <a:t> simile (1/20) mentre il </a:t>
            </a:r>
            <a:r>
              <a:rPr lang="it-IT" altLang="it-IT" b="1" dirty="0" err="1">
                <a:solidFill>
                  <a:schemeClr val="tx1">
                    <a:lumMod val="65000"/>
                    <a:lumOff val="35000"/>
                  </a:schemeClr>
                </a:solidFill>
              </a:rPr>
              <a:t>destrometorfano</a:t>
            </a:r>
            <a:r>
              <a:rPr lang="it-IT" altLang="it-IT" b="1" dirty="0">
                <a:solidFill>
                  <a:schemeClr val="tx1">
                    <a:lumMod val="65000"/>
                    <a:lumOff val="35000"/>
                  </a:schemeClr>
                </a:solidFill>
              </a:rPr>
              <a:t> è un antitussivo puro.</a:t>
            </a:r>
          </a:p>
        </p:txBody>
      </p:sp>
      <p:sp>
        <p:nvSpPr>
          <p:cNvPr id="7" name="CasellaDiTesto 6"/>
          <p:cNvSpPr txBox="1"/>
          <p:nvPr/>
        </p:nvSpPr>
        <p:spPr>
          <a:xfrm>
            <a:off x="52842" y="6165304"/>
            <a:ext cx="9104312" cy="44608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2300" b="1" dirty="0">
                <a:solidFill>
                  <a:srgbClr val="595959"/>
                </a:solidFill>
              </a:rPr>
              <a:t>DA UTILIZZARSI SOLO IN CASO DI TOSSE SECCA “STIZZOSA”</a:t>
            </a:r>
          </a:p>
        </p:txBody>
      </p:sp>
      <p:pic>
        <p:nvPicPr>
          <p:cNvPr id="3" name="Picture 2"/>
          <p:cNvPicPr>
            <a:picLocks noChangeAspect="1"/>
          </p:cNvPicPr>
          <p:nvPr/>
        </p:nvPicPr>
        <p:blipFill>
          <a:blip r:embed="rId3"/>
          <a:stretch>
            <a:fillRect/>
          </a:stretch>
        </p:blipFill>
        <p:spPr>
          <a:xfrm>
            <a:off x="1494384" y="2783557"/>
            <a:ext cx="2448272" cy="1770289"/>
          </a:xfrm>
          <a:prstGeom prst="rect">
            <a:avLst/>
          </a:prstGeom>
        </p:spPr>
      </p:pic>
      <p:sp>
        <p:nvSpPr>
          <p:cNvPr id="4" name="TextBox 3"/>
          <p:cNvSpPr txBox="1"/>
          <p:nvPr/>
        </p:nvSpPr>
        <p:spPr>
          <a:xfrm>
            <a:off x="1998440" y="4655765"/>
            <a:ext cx="1249060" cy="369332"/>
          </a:xfrm>
          <a:prstGeom prst="rect">
            <a:avLst/>
          </a:prstGeom>
          <a:noFill/>
        </p:spPr>
        <p:txBody>
          <a:bodyPr wrap="none" rtlCol="0">
            <a:spAutoFit/>
          </a:bodyPr>
          <a:lstStyle/>
          <a:p>
            <a:r>
              <a:rPr lang="en-US" b="1" dirty="0" smtClean="0">
                <a:solidFill>
                  <a:srgbClr val="0000FF"/>
                </a:solidFill>
              </a:rPr>
              <a:t>CODEINA</a:t>
            </a:r>
            <a:endParaRPr lang="en-US" b="1" dirty="0">
              <a:solidFill>
                <a:srgbClr val="0000FF"/>
              </a:solidFill>
            </a:endParaRPr>
          </a:p>
        </p:txBody>
      </p:sp>
      <p:pic>
        <p:nvPicPr>
          <p:cNvPr id="5" name="Picture 4"/>
          <p:cNvPicPr>
            <a:picLocks noChangeAspect="1"/>
          </p:cNvPicPr>
          <p:nvPr/>
        </p:nvPicPr>
        <p:blipFill>
          <a:blip r:embed="rId4"/>
          <a:stretch>
            <a:fillRect/>
          </a:stretch>
        </p:blipFill>
        <p:spPr>
          <a:xfrm>
            <a:off x="5094784" y="2783557"/>
            <a:ext cx="2304256" cy="1670586"/>
          </a:xfrm>
          <a:prstGeom prst="rect">
            <a:avLst/>
          </a:prstGeom>
        </p:spPr>
      </p:pic>
      <p:sp>
        <p:nvSpPr>
          <p:cNvPr id="12" name="TextBox 11"/>
          <p:cNvSpPr txBox="1"/>
          <p:nvPr/>
        </p:nvSpPr>
        <p:spPr>
          <a:xfrm>
            <a:off x="5094784" y="4583757"/>
            <a:ext cx="2617085" cy="369332"/>
          </a:xfrm>
          <a:prstGeom prst="rect">
            <a:avLst/>
          </a:prstGeom>
          <a:noFill/>
        </p:spPr>
        <p:txBody>
          <a:bodyPr wrap="none" rtlCol="0">
            <a:spAutoFit/>
          </a:bodyPr>
          <a:lstStyle/>
          <a:p>
            <a:r>
              <a:rPr lang="en-US" b="1" dirty="0" smtClean="0">
                <a:solidFill>
                  <a:srgbClr val="0000FF"/>
                </a:solidFill>
              </a:rPr>
              <a:t>DESTROMETORFANO</a:t>
            </a:r>
            <a:endParaRPr lang="en-US"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8"/>
          <p:cNvSpPr/>
          <p:nvPr/>
        </p:nvSpPr>
        <p:spPr>
          <a:xfrm>
            <a:off x="183010" y="26102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938" name="Rectangle 2"/>
          <p:cNvSpPr>
            <a:spLocks noGrp="1" noChangeArrowheads="1"/>
          </p:cNvSpPr>
          <p:nvPr>
            <p:ph type="title"/>
          </p:nvPr>
        </p:nvSpPr>
        <p:spPr>
          <a:xfrm>
            <a:off x="323528" y="116632"/>
            <a:ext cx="8686800" cy="838200"/>
          </a:xfrm>
        </p:spPr>
        <p:txBody>
          <a:bodyPr>
            <a:normAutofit/>
          </a:bodyPr>
          <a:lstStyle/>
          <a:p>
            <a:pPr fontAlgn="auto">
              <a:spcAft>
                <a:spcPts val="0"/>
              </a:spcAft>
              <a:defRPr/>
            </a:pPr>
            <a:r>
              <a:rPr lang="it-IT" dirty="0"/>
              <a:t>Farmaci</a:t>
            </a:r>
            <a:r>
              <a:rPr lang="it-IT" sz="2800" dirty="0">
                <a:ea typeface="+mj-ea"/>
              </a:rPr>
              <a:t> </a:t>
            </a:r>
            <a:r>
              <a:rPr lang="it-IT" dirty="0" err="1"/>
              <a:t>antitussigeni</a:t>
            </a:r>
            <a:r>
              <a:rPr lang="it-IT" sz="2200" dirty="0" smtClean="0">
                <a:ea typeface="+mj-ea"/>
              </a:rPr>
              <a:t> DEPRIMENTI DELLA TOSSE</a:t>
            </a:r>
            <a:endParaRPr lang="it-IT" sz="2800" dirty="0">
              <a:ea typeface="+mj-ea"/>
            </a:endParaRPr>
          </a:p>
        </p:txBody>
      </p:sp>
      <p:pic>
        <p:nvPicPr>
          <p:cNvPr id="6" name="Picture 5"/>
          <p:cNvPicPr>
            <a:picLocks noChangeAspect="1"/>
          </p:cNvPicPr>
          <p:nvPr/>
        </p:nvPicPr>
        <p:blipFill>
          <a:blip r:embed="rId3">
            <a:duotone>
              <a:prstClr val="black"/>
              <a:srgbClr val="74FFE7">
                <a:tint val="45000"/>
                <a:satMod val="400000"/>
              </a:srgbClr>
            </a:duotone>
          </a:blip>
          <a:stretch>
            <a:fillRect/>
          </a:stretch>
        </p:blipFill>
        <p:spPr>
          <a:xfrm>
            <a:off x="1475656" y="1052736"/>
            <a:ext cx="3168352" cy="3104985"/>
          </a:xfrm>
          <a:prstGeom prst="rect">
            <a:avLst/>
          </a:prstGeom>
        </p:spPr>
      </p:pic>
      <p:pic>
        <p:nvPicPr>
          <p:cNvPr id="8" name="Picture 7"/>
          <p:cNvPicPr>
            <a:picLocks noChangeAspect="1"/>
          </p:cNvPicPr>
          <p:nvPr/>
        </p:nvPicPr>
        <p:blipFill>
          <a:blip r:embed="rId4">
            <a:duotone>
              <a:prstClr val="black"/>
              <a:srgbClr val="FAFFA3">
                <a:tint val="45000"/>
                <a:satMod val="400000"/>
              </a:srgbClr>
            </a:duotone>
          </a:blip>
          <a:stretch>
            <a:fillRect/>
          </a:stretch>
        </p:blipFill>
        <p:spPr>
          <a:xfrm>
            <a:off x="4860032" y="1052736"/>
            <a:ext cx="3160729" cy="3096344"/>
          </a:xfrm>
          <a:prstGeom prst="rect">
            <a:avLst/>
          </a:prstGeom>
        </p:spPr>
      </p:pic>
      <p:pic>
        <p:nvPicPr>
          <p:cNvPr id="9" name="Picture 8"/>
          <p:cNvPicPr>
            <a:picLocks noChangeAspect="1"/>
          </p:cNvPicPr>
          <p:nvPr/>
        </p:nvPicPr>
        <p:blipFill>
          <a:blip r:embed="rId5">
            <a:duotone>
              <a:prstClr val="black"/>
              <a:srgbClr val="59FF6A">
                <a:tint val="45000"/>
                <a:satMod val="400000"/>
              </a:srgbClr>
            </a:duotone>
          </a:blip>
          <a:stretch>
            <a:fillRect/>
          </a:stretch>
        </p:blipFill>
        <p:spPr>
          <a:xfrm>
            <a:off x="2195736" y="4149080"/>
            <a:ext cx="4824536" cy="2619687"/>
          </a:xfrm>
          <a:prstGeom prst="rect">
            <a:avLst/>
          </a:prstGeom>
        </p:spPr>
      </p:pic>
    </p:spTree>
    <p:extLst>
      <p:ext uri="{BB962C8B-B14F-4D97-AF65-F5344CB8AC3E}">
        <p14:creationId xmlns:p14="http://schemas.microsoft.com/office/powerpoint/2010/main" val="17336346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79712" y="4437112"/>
            <a:ext cx="2592288" cy="1368152"/>
          </a:xfrm>
          <a:prstGeom prst="rect">
            <a:avLst/>
          </a:prstGeom>
          <a:solidFill>
            <a:srgbClr val="20FFFF"/>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ttangolo arrotondato 8"/>
          <p:cNvSpPr/>
          <p:nvPr/>
        </p:nvSpPr>
        <p:spPr>
          <a:xfrm>
            <a:off x="183010" y="26102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938" name="Rectangle 2"/>
          <p:cNvSpPr>
            <a:spLocks noGrp="1" noChangeArrowheads="1"/>
          </p:cNvSpPr>
          <p:nvPr>
            <p:ph type="title"/>
          </p:nvPr>
        </p:nvSpPr>
        <p:spPr>
          <a:xfrm>
            <a:off x="323528" y="116632"/>
            <a:ext cx="8686800" cy="838200"/>
          </a:xfrm>
        </p:spPr>
        <p:txBody>
          <a:bodyPr>
            <a:normAutofit/>
          </a:bodyPr>
          <a:lstStyle/>
          <a:p>
            <a:pPr fontAlgn="auto">
              <a:spcAft>
                <a:spcPts val="0"/>
              </a:spcAft>
              <a:defRPr/>
            </a:pPr>
            <a:r>
              <a:rPr lang="it-IT" dirty="0"/>
              <a:t>Farmaci</a:t>
            </a:r>
            <a:r>
              <a:rPr lang="it-IT" sz="2800" dirty="0">
                <a:ea typeface="+mj-ea"/>
              </a:rPr>
              <a:t> </a:t>
            </a:r>
            <a:r>
              <a:rPr lang="it-IT" dirty="0" smtClean="0"/>
              <a:t>ESPETTORANTI</a:t>
            </a:r>
            <a:endParaRPr lang="it-IT" sz="2800" dirty="0">
              <a:ea typeface="+mj-ea"/>
            </a:endParaRPr>
          </a:p>
        </p:txBody>
      </p:sp>
      <p:pic>
        <p:nvPicPr>
          <p:cNvPr id="2" name="Picture 1"/>
          <p:cNvPicPr>
            <a:picLocks noChangeAspect="1"/>
          </p:cNvPicPr>
          <p:nvPr/>
        </p:nvPicPr>
        <p:blipFill>
          <a:blip r:embed="rId3">
            <a:duotone>
              <a:prstClr val="black"/>
              <a:srgbClr val="EFFF79">
                <a:tint val="45000"/>
                <a:satMod val="400000"/>
              </a:srgbClr>
            </a:duotone>
          </a:blip>
          <a:stretch>
            <a:fillRect/>
          </a:stretch>
        </p:blipFill>
        <p:spPr>
          <a:xfrm>
            <a:off x="1907704" y="1052736"/>
            <a:ext cx="5544616" cy="3201494"/>
          </a:xfrm>
          <a:prstGeom prst="rect">
            <a:avLst/>
          </a:prstGeom>
        </p:spPr>
      </p:pic>
      <p:pic>
        <p:nvPicPr>
          <p:cNvPr id="3" name="Picture 2"/>
          <p:cNvPicPr>
            <a:picLocks noChangeAspect="1"/>
          </p:cNvPicPr>
          <p:nvPr/>
        </p:nvPicPr>
        <p:blipFill>
          <a:blip r:embed="rId4"/>
          <a:stretch>
            <a:fillRect/>
          </a:stretch>
        </p:blipFill>
        <p:spPr>
          <a:xfrm>
            <a:off x="2195736" y="4509120"/>
            <a:ext cx="2163564" cy="1202942"/>
          </a:xfrm>
          <a:prstGeom prst="rect">
            <a:avLst/>
          </a:prstGeom>
        </p:spPr>
      </p:pic>
      <p:sp>
        <p:nvSpPr>
          <p:cNvPr id="4" name="TextBox 3"/>
          <p:cNvSpPr txBox="1"/>
          <p:nvPr/>
        </p:nvSpPr>
        <p:spPr>
          <a:xfrm>
            <a:off x="2339752" y="6021288"/>
            <a:ext cx="1727456" cy="338554"/>
          </a:xfrm>
          <a:prstGeom prst="rect">
            <a:avLst/>
          </a:prstGeom>
          <a:noFill/>
        </p:spPr>
        <p:txBody>
          <a:bodyPr wrap="none" rtlCol="0">
            <a:spAutoFit/>
          </a:bodyPr>
          <a:lstStyle/>
          <a:p>
            <a:r>
              <a:rPr lang="en-US" sz="1600" b="1" dirty="0" smtClean="0">
                <a:solidFill>
                  <a:srgbClr val="0000FF"/>
                </a:solidFill>
              </a:rPr>
              <a:t>GUAIFENESINA</a:t>
            </a:r>
            <a:endParaRPr lang="en-US" sz="1600" b="1" dirty="0">
              <a:solidFill>
                <a:srgbClr val="0000FF"/>
              </a:solidFill>
            </a:endParaRPr>
          </a:p>
        </p:txBody>
      </p:sp>
      <p:pic>
        <p:nvPicPr>
          <p:cNvPr id="5" name="Picture 4"/>
          <p:cNvPicPr>
            <a:picLocks noChangeAspect="1"/>
          </p:cNvPicPr>
          <p:nvPr/>
        </p:nvPicPr>
        <p:blipFill>
          <a:blip r:embed="rId5">
            <a:duotone>
              <a:prstClr val="black"/>
              <a:srgbClr val="20FFFF">
                <a:tint val="45000"/>
                <a:satMod val="400000"/>
              </a:srgbClr>
            </a:duotone>
          </a:blip>
          <a:stretch>
            <a:fillRect/>
          </a:stretch>
        </p:blipFill>
        <p:spPr>
          <a:xfrm>
            <a:off x="5364088" y="4293096"/>
            <a:ext cx="1296144" cy="1950829"/>
          </a:xfrm>
          <a:prstGeom prst="rect">
            <a:avLst/>
          </a:prstGeom>
        </p:spPr>
      </p:pic>
      <p:sp>
        <p:nvSpPr>
          <p:cNvPr id="11" name="TextBox 10"/>
          <p:cNvSpPr txBox="1"/>
          <p:nvPr/>
        </p:nvSpPr>
        <p:spPr>
          <a:xfrm>
            <a:off x="5004048" y="6381328"/>
            <a:ext cx="2536572" cy="338554"/>
          </a:xfrm>
          <a:prstGeom prst="rect">
            <a:avLst/>
          </a:prstGeom>
          <a:noFill/>
        </p:spPr>
        <p:txBody>
          <a:bodyPr wrap="none" rtlCol="0">
            <a:spAutoFit/>
          </a:bodyPr>
          <a:lstStyle/>
          <a:p>
            <a:r>
              <a:rPr lang="en-US" sz="1600" b="1" dirty="0" smtClean="0">
                <a:solidFill>
                  <a:srgbClr val="0000FF"/>
                </a:solidFill>
              </a:rPr>
              <a:t>GUAIACOLSULFONATO</a:t>
            </a:r>
            <a:endParaRPr lang="en-US" sz="1600" b="1" dirty="0">
              <a:solidFill>
                <a:srgbClr val="0000FF"/>
              </a:solidFill>
            </a:endParaRPr>
          </a:p>
        </p:txBody>
      </p:sp>
    </p:spTree>
    <p:extLst>
      <p:ext uri="{BB962C8B-B14F-4D97-AF65-F5344CB8AC3E}">
        <p14:creationId xmlns:p14="http://schemas.microsoft.com/office/powerpoint/2010/main" val="14087787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1630374470"/>
              </p:ext>
            </p:extLst>
          </p:nvPr>
        </p:nvGraphicFramePr>
        <p:xfrm>
          <a:off x="395535" y="1397000"/>
          <a:ext cx="8532000" cy="4057200"/>
        </p:xfrm>
        <a:graphic>
          <a:graphicData uri="http://schemas.openxmlformats.org/drawingml/2006/table">
            <a:tbl>
              <a:tblPr firstRow="1" bandRow="1">
                <a:tableStyleId>{5C22544A-7EE6-4342-B048-85BDC9FD1C3A}</a:tableStyleId>
              </a:tblPr>
              <a:tblGrid>
                <a:gridCol w="2844000"/>
                <a:gridCol w="2844000"/>
                <a:gridCol w="2844000"/>
              </a:tblGrid>
              <a:tr h="370840">
                <a:tc>
                  <a:txBody>
                    <a:bodyPr/>
                    <a:lstStyle/>
                    <a:p>
                      <a:pPr algn="ctr"/>
                      <a:endParaRPr lang="it-IT" sz="2400" dirty="0"/>
                    </a:p>
                  </a:txBody>
                  <a:tcPr/>
                </a:tc>
                <a:tc>
                  <a:txBody>
                    <a:bodyPr/>
                    <a:lstStyle/>
                    <a:p>
                      <a:pPr algn="ctr"/>
                      <a:r>
                        <a:rPr lang="it-IT" sz="2400" dirty="0" smtClean="0"/>
                        <a:t>ASMA</a:t>
                      </a:r>
                      <a:endParaRPr lang="it-IT" sz="2400" dirty="0"/>
                    </a:p>
                  </a:txBody>
                  <a:tcPr/>
                </a:tc>
                <a:tc>
                  <a:txBody>
                    <a:bodyPr/>
                    <a:lstStyle/>
                    <a:p>
                      <a:pPr algn="ctr"/>
                      <a:r>
                        <a:rPr lang="it-IT" sz="2400" dirty="0" smtClean="0"/>
                        <a:t>BPCO</a:t>
                      </a:r>
                      <a:endParaRPr lang="it-IT" sz="2400" dirty="0"/>
                    </a:p>
                  </a:txBody>
                  <a:tcPr/>
                </a:tc>
              </a:tr>
              <a:tr h="720000">
                <a:tc>
                  <a:txBody>
                    <a:bodyPr/>
                    <a:lstStyle/>
                    <a:p>
                      <a:r>
                        <a:rPr lang="it-IT" dirty="0" smtClean="0"/>
                        <a:t>insorgenza</a:t>
                      </a:r>
                      <a:endParaRPr lang="it-IT" dirty="0"/>
                    </a:p>
                  </a:txBody>
                  <a:tcPr/>
                </a:tc>
                <a:tc>
                  <a:txBody>
                    <a:bodyPr/>
                    <a:lstStyle/>
                    <a:p>
                      <a:r>
                        <a:rPr lang="it-IT" dirty="0" smtClean="0"/>
                        <a:t>Infanzia o adolescenza</a:t>
                      </a:r>
                      <a:endParaRPr lang="it-IT" dirty="0"/>
                    </a:p>
                  </a:txBody>
                  <a:tcPr/>
                </a:tc>
                <a:tc>
                  <a:txBody>
                    <a:bodyPr/>
                    <a:lstStyle/>
                    <a:p>
                      <a:r>
                        <a:rPr lang="it-IT" dirty="0" smtClean="0"/>
                        <a:t>Adulti</a:t>
                      </a:r>
                      <a:endParaRPr lang="it-IT" dirty="0"/>
                    </a:p>
                  </a:txBody>
                  <a:tcPr/>
                </a:tc>
              </a:tr>
              <a:tr h="720000">
                <a:tc>
                  <a:txBody>
                    <a:bodyPr/>
                    <a:lstStyle/>
                    <a:p>
                      <a:r>
                        <a:rPr lang="it-IT" dirty="0" smtClean="0"/>
                        <a:t>Sintomi</a:t>
                      </a:r>
                      <a:endParaRPr lang="it-IT" dirty="0"/>
                    </a:p>
                  </a:txBody>
                  <a:tcPr/>
                </a:tc>
                <a:tc>
                  <a:txBody>
                    <a:bodyPr/>
                    <a:lstStyle/>
                    <a:p>
                      <a:r>
                        <a:rPr lang="it-IT" dirty="0" smtClean="0"/>
                        <a:t>Variabili</a:t>
                      </a:r>
                      <a:endParaRPr lang="it-IT" dirty="0"/>
                    </a:p>
                  </a:txBody>
                  <a:tcPr/>
                </a:tc>
                <a:tc>
                  <a:txBody>
                    <a:bodyPr/>
                    <a:lstStyle/>
                    <a:p>
                      <a:r>
                        <a:rPr lang="it-IT" dirty="0" smtClean="0"/>
                        <a:t>Progressivi</a:t>
                      </a:r>
                      <a:endParaRPr lang="it-IT" dirty="0"/>
                    </a:p>
                  </a:txBody>
                  <a:tcPr/>
                </a:tc>
              </a:tr>
              <a:tr h="720000">
                <a:tc>
                  <a:txBody>
                    <a:bodyPr/>
                    <a:lstStyle/>
                    <a:p>
                      <a:r>
                        <a:rPr lang="it-IT" dirty="0" smtClean="0"/>
                        <a:t>Storia</a:t>
                      </a:r>
                      <a:r>
                        <a:rPr lang="it-IT" baseline="0" dirty="0" smtClean="0"/>
                        <a:t> e anamnesi</a:t>
                      </a:r>
                      <a:endParaRPr lang="it-IT" dirty="0"/>
                    </a:p>
                  </a:txBody>
                  <a:tcPr/>
                </a:tc>
                <a:tc>
                  <a:txBody>
                    <a:bodyPr/>
                    <a:lstStyle/>
                    <a:p>
                      <a:r>
                        <a:rPr lang="it-IT" dirty="0" smtClean="0"/>
                        <a:t>Allergie, rinite, eczema,</a:t>
                      </a:r>
                      <a:r>
                        <a:rPr lang="it-IT" baseline="0" dirty="0" smtClean="0"/>
                        <a:t> predisposizione familiare</a:t>
                      </a:r>
                      <a:endParaRPr lang="it-IT" dirty="0"/>
                    </a:p>
                  </a:txBody>
                  <a:tcPr/>
                </a:tc>
                <a:tc>
                  <a:txBody>
                    <a:bodyPr/>
                    <a:lstStyle/>
                    <a:p>
                      <a:r>
                        <a:rPr lang="it-IT" dirty="0" smtClean="0"/>
                        <a:t>Fumo</a:t>
                      </a:r>
                      <a:endParaRPr lang="it-IT" dirty="0"/>
                    </a:p>
                  </a:txBody>
                  <a:tcPr/>
                </a:tc>
              </a:tr>
              <a:tr h="720000">
                <a:tc>
                  <a:txBody>
                    <a:bodyPr/>
                    <a:lstStyle/>
                    <a:p>
                      <a:r>
                        <a:rPr lang="it-IT" dirty="0" smtClean="0"/>
                        <a:t>Crisi</a:t>
                      </a:r>
                      <a:r>
                        <a:rPr lang="it-IT" baseline="0" dirty="0" smtClean="0"/>
                        <a:t> respiratorie</a:t>
                      </a:r>
                      <a:endParaRPr lang="it-IT" dirty="0"/>
                    </a:p>
                  </a:txBody>
                  <a:tcPr/>
                </a:tc>
                <a:tc>
                  <a:txBody>
                    <a:bodyPr/>
                    <a:lstStyle/>
                    <a:p>
                      <a:r>
                        <a:rPr lang="it-IT" dirty="0" smtClean="0"/>
                        <a:t>Acute</a:t>
                      </a:r>
                      <a:endParaRPr lang="it-IT" dirty="0"/>
                    </a:p>
                  </a:txBody>
                  <a:tcPr/>
                </a:tc>
                <a:tc>
                  <a:txBody>
                    <a:bodyPr/>
                    <a:lstStyle/>
                    <a:p>
                      <a:r>
                        <a:rPr lang="it-IT" dirty="0" smtClean="0"/>
                        <a:t>Dispnea da sforzo</a:t>
                      </a:r>
                      <a:endParaRPr lang="it-IT" dirty="0"/>
                    </a:p>
                  </a:txBody>
                  <a:tcPr/>
                </a:tc>
              </a:tr>
              <a:tr h="720000">
                <a:tc>
                  <a:txBody>
                    <a:bodyPr/>
                    <a:lstStyle/>
                    <a:p>
                      <a:r>
                        <a:rPr lang="it-IT" dirty="0" smtClean="0"/>
                        <a:t>Ostruzione delle vie aeree</a:t>
                      </a:r>
                      <a:endParaRPr lang="it-IT" dirty="0"/>
                    </a:p>
                  </a:txBody>
                  <a:tcPr/>
                </a:tc>
                <a:tc>
                  <a:txBody>
                    <a:bodyPr/>
                    <a:lstStyle/>
                    <a:p>
                      <a:r>
                        <a:rPr lang="it-IT" dirty="0" smtClean="0"/>
                        <a:t>Reversibile</a:t>
                      </a:r>
                      <a:endParaRPr lang="it-IT" dirty="0"/>
                    </a:p>
                  </a:txBody>
                  <a:tcPr/>
                </a:tc>
                <a:tc>
                  <a:txBody>
                    <a:bodyPr/>
                    <a:lstStyle/>
                    <a:p>
                      <a:r>
                        <a:rPr lang="it-IT" dirty="0" smtClean="0"/>
                        <a:t>Non reversibile</a:t>
                      </a:r>
                      <a:endParaRPr lang="it-IT" dirty="0"/>
                    </a:p>
                  </a:txBody>
                  <a:tcPr/>
                </a:tc>
              </a:tr>
            </a:tbl>
          </a:graphicData>
        </a:graphic>
      </p:graphicFrame>
      <p:sp>
        <p:nvSpPr>
          <p:cNvPr id="3" name="Rettangolo arrotondato 8"/>
          <p:cNvSpPr/>
          <p:nvPr/>
        </p:nvSpPr>
        <p:spPr>
          <a:xfrm>
            <a:off x="214313" y="188640"/>
            <a:ext cx="8929687"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Rectangle 2"/>
          <p:cNvSpPr>
            <a:spLocks noGrp="1" noChangeArrowheads="1"/>
          </p:cNvSpPr>
          <p:nvPr>
            <p:ph type="title"/>
          </p:nvPr>
        </p:nvSpPr>
        <p:spPr>
          <a:xfrm>
            <a:off x="358329" y="260648"/>
            <a:ext cx="8568183" cy="648618"/>
          </a:xfrm>
        </p:spPr>
        <p:txBody>
          <a:bodyPr>
            <a:noAutofit/>
          </a:bodyPr>
          <a:lstStyle/>
          <a:p>
            <a:pPr fontAlgn="auto">
              <a:spcAft>
                <a:spcPts val="0"/>
              </a:spcAft>
              <a:defRPr/>
            </a:pPr>
            <a:r>
              <a:rPr lang="it-IT" sz="2800" b="1" cap="none" dirty="0" smtClean="0">
                <a:solidFill>
                  <a:schemeClr val="accent5">
                    <a:lumMod val="50000"/>
                  </a:schemeClr>
                </a:solidFill>
                <a:ea typeface="+mj-ea"/>
              </a:rPr>
              <a:t>Asma e malattie broncopolmonari croniche ostruttive</a:t>
            </a:r>
            <a:r>
              <a:rPr lang="it-IT" sz="2800" cap="none" dirty="0" smtClean="0">
                <a:ea typeface="+mj-ea"/>
              </a:rPr>
              <a:t/>
            </a:r>
            <a:br>
              <a:rPr lang="it-IT" sz="2800" cap="none" dirty="0" smtClean="0">
                <a:ea typeface="+mj-ea"/>
              </a:rPr>
            </a:br>
            <a:endParaRPr lang="it-IT" sz="2800" cap="none" dirty="0">
              <a:ea typeface="+mj-ea"/>
            </a:endParaRPr>
          </a:p>
        </p:txBody>
      </p:sp>
    </p:spTree>
    <p:extLst>
      <p:ext uri="{BB962C8B-B14F-4D97-AF65-F5344CB8AC3E}">
        <p14:creationId xmlns:p14="http://schemas.microsoft.com/office/powerpoint/2010/main" val="520871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8"/>
          <p:cNvSpPr/>
          <p:nvPr/>
        </p:nvSpPr>
        <p:spPr>
          <a:xfrm>
            <a:off x="183010" y="26102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938" name="Rectangle 2"/>
          <p:cNvSpPr>
            <a:spLocks noGrp="1" noChangeArrowheads="1"/>
          </p:cNvSpPr>
          <p:nvPr>
            <p:ph type="title"/>
          </p:nvPr>
        </p:nvSpPr>
        <p:spPr>
          <a:xfrm>
            <a:off x="323528" y="116632"/>
            <a:ext cx="8686800" cy="838200"/>
          </a:xfrm>
        </p:spPr>
        <p:txBody>
          <a:bodyPr>
            <a:normAutofit/>
          </a:bodyPr>
          <a:lstStyle/>
          <a:p>
            <a:pPr fontAlgn="auto">
              <a:spcAft>
                <a:spcPts val="0"/>
              </a:spcAft>
              <a:defRPr/>
            </a:pPr>
            <a:r>
              <a:rPr lang="it-IT" dirty="0"/>
              <a:t>Farmaci</a:t>
            </a:r>
            <a:r>
              <a:rPr lang="it-IT" sz="2800" dirty="0">
                <a:ea typeface="+mj-ea"/>
              </a:rPr>
              <a:t> </a:t>
            </a:r>
            <a:r>
              <a:rPr lang="it-IT" dirty="0" smtClean="0"/>
              <a:t>ESPETTORANTI</a:t>
            </a:r>
            <a:endParaRPr lang="it-IT" sz="2800" dirty="0">
              <a:ea typeface="+mj-ea"/>
            </a:endParaRPr>
          </a:p>
        </p:txBody>
      </p:sp>
      <p:pic>
        <p:nvPicPr>
          <p:cNvPr id="6" name="Picture 5"/>
          <p:cNvPicPr>
            <a:picLocks noChangeAspect="1"/>
          </p:cNvPicPr>
          <p:nvPr/>
        </p:nvPicPr>
        <p:blipFill>
          <a:blip r:embed="rId3">
            <a:duotone>
              <a:prstClr val="black"/>
              <a:srgbClr val="21FF06">
                <a:tint val="45000"/>
                <a:satMod val="400000"/>
              </a:srgbClr>
            </a:duotone>
          </a:blip>
          <a:stretch>
            <a:fillRect/>
          </a:stretch>
        </p:blipFill>
        <p:spPr>
          <a:xfrm>
            <a:off x="971600" y="3573016"/>
            <a:ext cx="7668344" cy="3034616"/>
          </a:xfrm>
          <a:prstGeom prst="rect">
            <a:avLst/>
          </a:prstGeom>
        </p:spPr>
      </p:pic>
      <p:pic>
        <p:nvPicPr>
          <p:cNvPr id="8" name="Picture 7"/>
          <p:cNvPicPr>
            <a:picLocks noChangeAspect="1"/>
          </p:cNvPicPr>
          <p:nvPr/>
        </p:nvPicPr>
        <p:blipFill>
          <a:blip r:embed="rId4"/>
          <a:stretch>
            <a:fillRect/>
          </a:stretch>
        </p:blipFill>
        <p:spPr>
          <a:xfrm>
            <a:off x="1691680" y="1268760"/>
            <a:ext cx="1930538" cy="1939156"/>
          </a:xfrm>
          <a:prstGeom prst="rect">
            <a:avLst/>
          </a:prstGeom>
        </p:spPr>
      </p:pic>
      <p:pic>
        <p:nvPicPr>
          <p:cNvPr id="9" name="Picture 8"/>
          <p:cNvPicPr>
            <a:picLocks noChangeAspect="1"/>
          </p:cNvPicPr>
          <p:nvPr/>
        </p:nvPicPr>
        <p:blipFill>
          <a:blip r:embed="rId5"/>
          <a:stretch>
            <a:fillRect/>
          </a:stretch>
        </p:blipFill>
        <p:spPr>
          <a:xfrm>
            <a:off x="4932040" y="1340768"/>
            <a:ext cx="2304256" cy="1930386"/>
          </a:xfrm>
          <a:prstGeom prst="rect">
            <a:avLst/>
          </a:prstGeom>
        </p:spPr>
      </p:pic>
    </p:spTree>
    <p:extLst>
      <p:ext uri="{BB962C8B-B14F-4D97-AF65-F5344CB8AC3E}">
        <p14:creationId xmlns:p14="http://schemas.microsoft.com/office/powerpoint/2010/main" val="30531218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8"/>
          <p:cNvSpPr/>
          <p:nvPr/>
        </p:nvSpPr>
        <p:spPr>
          <a:xfrm>
            <a:off x="183010" y="26102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938" name="Rectangle 2"/>
          <p:cNvSpPr>
            <a:spLocks noGrp="1" noChangeArrowheads="1"/>
          </p:cNvSpPr>
          <p:nvPr>
            <p:ph type="title"/>
          </p:nvPr>
        </p:nvSpPr>
        <p:spPr>
          <a:xfrm>
            <a:off x="323528" y="116632"/>
            <a:ext cx="8686800" cy="838200"/>
          </a:xfrm>
        </p:spPr>
        <p:txBody>
          <a:bodyPr>
            <a:normAutofit/>
          </a:bodyPr>
          <a:lstStyle/>
          <a:p>
            <a:pPr fontAlgn="auto">
              <a:spcAft>
                <a:spcPts val="0"/>
              </a:spcAft>
              <a:defRPr/>
            </a:pPr>
            <a:r>
              <a:rPr lang="it-IT" dirty="0"/>
              <a:t>Farmaci</a:t>
            </a:r>
            <a:r>
              <a:rPr lang="it-IT" sz="2800" dirty="0">
                <a:ea typeface="+mj-ea"/>
              </a:rPr>
              <a:t> </a:t>
            </a:r>
            <a:r>
              <a:rPr lang="it-IT" dirty="0" smtClean="0"/>
              <a:t>ESPETTORANTI</a:t>
            </a:r>
            <a:endParaRPr lang="it-IT" sz="2800" dirty="0">
              <a:ea typeface="+mj-ea"/>
            </a:endParaRPr>
          </a:p>
        </p:txBody>
      </p:sp>
      <p:pic>
        <p:nvPicPr>
          <p:cNvPr id="2" name="Picture 1"/>
          <p:cNvPicPr>
            <a:picLocks noChangeAspect="1"/>
          </p:cNvPicPr>
          <p:nvPr/>
        </p:nvPicPr>
        <p:blipFill>
          <a:blip r:embed="rId3">
            <a:duotone>
              <a:prstClr val="black"/>
              <a:srgbClr val="21FF06">
                <a:tint val="45000"/>
                <a:satMod val="400000"/>
              </a:srgbClr>
            </a:duotone>
          </a:blip>
          <a:stretch>
            <a:fillRect/>
          </a:stretch>
        </p:blipFill>
        <p:spPr>
          <a:xfrm>
            <a:off x="467544" y="1844824"/>
            <a:ext cx="8100392" cy="4250985"/>
          </a:xfrm>
          <a:prstGeom prst="rect">
            <a:avLst/>
          </a:prstGeom>
        </p:spPr>
      </p:pic>
    </p:spTree>
    <p:extLst>
      <p:ext uri="{BB962C8B-B14F-4D97-AF65-F5344CB8AC3E}">
        <p14:creationId xmlns:p14="http://schemas.microsoft.com/office/powerpoint/2010/main" val="12840503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8"/>
          <p:cNvSpPr/>
          <p:nvPr/>
        </p:nvSpPr>
        <p:spPr>
          <a:xfrm>
            <a:off x="215008"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Titolo 1"/>
          <p:cNvSpPr>
            <a:spLocks noGrp="1"/>
          </p:cNvSpPr>
          <p:nvPr>
            <p:ph type="title"/>
          </p:nvPr>
        </p:nvSpPr>
        <p:spPr>
          <a:xfrm>
            <a:off x="323528" y="-27384"/>
            <a:ext cx="8686800" cy="838200"/>
          </a:xfrm>
        </p:spPr>
        <p:txBody>
          <a:bodyPr/>
          <a:lstStyle/>
          <a:p>
            <a:pPr fontAlgn="auto">
              <a:spcAft>
                <a:spcPts val="0"/>
              </a:spcAft>
              <a:defRPr/>
            </a:pPr>
            <a:r>
              <a:rPr lang="it-IT" dirty="0" smtClean="0">
                <a:ea typeface="+mj-ea"/>
              </a:rPr>
              <a:t>MUCOLITICI</a:t>
            </a:r>
            <a:endParaRPr lang="it-IT" dirty="0">
              <a:ea typeface="+mj-ea"/>
            </a:endParaRPr>
          </a:p>
        </p:txBody>
      </p:sp>
      <p:sp>
        <p:nvSpPr>
          <p:cNvPr id="3" name="Segnaposto contenuto 2"/>
          <p:cNvSpPr>
            <a:spLocks noGrp="1"/>
          </p:cNvSpPr>
          <p:nvPr>
            <p:ph idx="1"/>
          </p:nvPr>
        </p:nvSpPr>
        <p:spPr>
          <a:xfrm>
            <a:off x="457200" y="1600200"/>
            <a:ext cx="7924800" cy="4525963"/>
          </a:xfrm>
        </p:spPr>
        <p:txBody>
          <a:bodyPr>
            <a:normAutofit/>
          </a:bodyPr>
          <a:lstStyle/>
          <a:p>
            <a:pPr algn="just">
              <a:lnSpc>
                <a:spcPct val="90000"/>
              </a:lnSpc>
              <a:spcAft>
                <a:spcPts val="600"/>
              </a:spcAft>
            </a:pPr>
            <a:r>
              <a:rPr lang="it-IT" altLang="it-IT" sz="2800" b="1" i="1" dirty="0" smtClean="0">
                <a:solidFill>
                  <a:srgbClr val="603B14"/>
                </a:solidFill>
              </a:rPr>
              <a:t>farmaci in grado di fluidificare le secrezioni di muco, facilitandone l'espulsione da parte dei bronchi. </a:t>
            </a:r>
          </a:p>
          <a:p>
            <a:pPr algn="just">
              <a:lnSpc>
                <a:spcPct val="90000"/>
              </a:lnSpc>
              <a:spcAft>
                <a:spcPts val="600"/>
              </a:spcAft>
            </a:pPr>
            <a:r>
              <a:rPr lang="it-IT" altLang="it-IT" sz="2800" b="1" i="1" dirty="0" smtClean="0">
                <a:solidFill>
                  <a:srgbClr val="603B14"/>
                </a:solidFill>
              </a:rPr>
              <a:t>agiscono spezzando le proteine del muco, rendendolo più liquido e fluido.</a:t>
            </a:r>
          </a:p>
          <a:p>
            <a:pPr algn="just">
              <a:lnSpc>
                <a:spcPct val="90000"/>
              </a:lnSpc>
              <a:spcAft>
                <a:spcPts val="600"/>
              </a:spcAft>
            </a:pPr>
            <a:r>
              <a:rPr lang="it-IT" altLang="it-IT" sz="2800" b="1" i="1" dirty="0">
                <a:solidFill>
                  <a:srgbClr val="603B14"/>
                </a:solidFill>
              </a:rPr>
              <a:t>l</a:t>
            </a:r>
            <a:r>
              <a:rPr lang="it-IT" altLang="it-IT" sz="2800" b="1" i="1" dirty="0" smtClean="0">
                <a:solidFill>
                  <a:srgbClr val="603B14"/>
                </a:solidFill>
              </a:rPr>
              <a:t>a tosse non si calma subito, anzi è molto probabile che la tosse aumenti per l'aumentare delle secrezioni da eliminare.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8"/>
          <p:cNvSpPr/>
          <p:nvPr/>
        </p:nvSpPr>
        <p:spPr>
          <a:xfrm>
            <a:off x="215008"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Titolo 1"/>
          <p:cNvSpPr>
            <a:spLocks noGrp="1"/>
          </p:cNvSpPr>
          <p:nvPr>
            <p:ph type="title"/>
          </p:nvPr>
        </p:nvSpPr>
        <p:spPr>
          <a:xfrm>
            <a:off x="323528" y="-27384"/>
            <a:ext cx="8686800" cy="838200"/>
          </a:xfrm>
        </p:spPr>
        <p:txBody>
          <a:bodyPr/>
          <a:lstStyle/>
          <a:p>
            <a:pPr fontAlgn="auto">
              <a:spcAft>
                <a:spcPts val="0"/>
              </a:spcAft>
              <a:defRPr/>
            </a:pPr>
            <a:r>
              <a:rPr lang="it-IT" dirty="0" smtClean="0">
                <a:ea typeface="+mj-ea"/>
              </a:rPr>
              <a:t>MUCOLITICI</a:t>
            </a:r>
            <a:endParaRPr lang="it-IT" dirty="0">
              <a:ea typeface="+mj-ea"/>
            </a:endParaRPr>
          </a:p>
        </p:txBody>
      </p:sp>
      <p:pic>
        <p:nvPicPr>
          <p:cNvPr id="6" name="Picture 5"/>
          <p:cNvPicPr>
            <a:picLocks noChangeAspect="1"/>
          </p:cNvPicPr>
          <p:nvPr/>
        </p:nvPicPr>
        <p:blipFill>
          <a:blip r:embed="rId2">
            <a:duotone>
              <a:prstClr val="black"/>
              <a:srgbClr val="20FFFF">
                <a:tint val="45000"/>
                <a:satMod val="400000"/>
              </a:srgbClr>
            </a:duotone>
          </a:blip>
          <a:stretch>
            <a:fillRect/>
          </a:stretch>
        </p:blipFill>
        <p:spPr>
          <a:xfrm>
            <a:off x="395536" y="1628800"/>
            <a:ext cx="8172400" cy="4179132"/>
          </a:xfrm>
          <a:prstGeom prst="rect">
            <a:avLst/>
          </a:prstGeom>
        </p:spPr>
      </p:pic>
    </p:spTree>
    <p:extLst>
      <p:ext uri="{BB962C8B-B14F-4D97-AF65-F5344CB8AC3E}">
        <p14:creationId xmlns:p14="http://schemas.microsoft.com/office/powerpoint/2010/main" val="63083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ites.ualberta.ca/~king/Image1.gif"/>
          <p:cNvPicPr>
            <a:picLocks noChangeAspect="1" noChangeArrowheads="1"/>
          </p:cNvPicPr>
          <p:nvPr/>
        </p:nvPicPr>
        <p:blipFill>
          <a:blip r:embed="rId3">
            <a:duotone>
              <a:prstClr val="black"/>
              <a:srgbClr val="ECFF79">
                <a:tint val="45000"/>
                <a:satMod val="400000"/>
              </a:srgbClr>
            </a:duotone>
            <a:extLst>
              <a:ext uri="{28A0092B-C50C-407E-A947-70E740481C1C}">
                <a14:useLocalDpi xmlns:a14="http://schemas.microsoft.com/office/drawing/2010/main" val="0"/>
              </a:ext>
            </a:extLst>
          </a:blip>
          <a:srcRect/>
          <a:stretch>
            <a:fillRect/>
          </a:stretch>
        </p:blipFill>
        <p:spPr bwMode="auto">
          <a:xfrm>
            <a:off x="1043608" y="1556792"/>
            <a:ext cx="6408712" cy="4840147"/>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arrotondato 8"/>
          <p:cNvSpPr/>
          <p:nvPr/>
        </p:nvSpPr>
        <p:spPr>
          <a:xfrm>
            <a:off x="215008" y="188640"/>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Titolo 1"/>
          <p:cNvSpPr>
            <a:spLocks noGrp="1"/>
          </p:cNvSpPr>
          <p:nvPr>
            <p:ph type="title"/>
          </p:nvPr>
        </p:nvSpPr>
        <p:spPr>
          <a:xfrm>
            <a:off x="323528" y="-27384"/>
            <a:ext cx="8686800" cy="838200"/>
          </a:xfrm>
        </p:spPr>
        <p:txBody>
          <a:bodyPr/>
          <a:lstStyle/>
          <a:p>
            <a:pPr fontAlgn="auto">
              <a:spcAft>
                <a:spcPts val="0"/>
              </a:spcAft>
              <a:defRPr/>
            </a:pPr>
            <a:r>
              <a:rPr lang="it-IT" dirty="0" smtClean="0">
                <a:ea typeface="+mj-ea"/>
              </a:rPr>
              <a:t>MUCOLITICI: Il MUCO</a:t>
            </a:r>
            <a:endParaRPr lang="it-IT" dirty="0">
              <a:ea typeface="+mj-ea"/>
            </a:endParaRPr>
          </a:p>
        </p:txBody>
      </p:sp>
    </p:spTree>
    <p:extLst>
      <p:ext uri="{BB962C8B-B14F-4D97-AF65-F5344CB8AC3E}">
        <p14:creationId xmlns:p14="http://schemas.microsoft.com/office/powerpoint/2010/main" val="401522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arrotondato 8"/>
          <p:cNvSpPr/>
          <p:nvPr/>
        </p:nvSpPr>
        <p:spPr>
          <a:xfrm>
            <a:off x="215008" y="404664"/>
            <a:ext cx="8928992"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Titolo 1"/>
          <p:cNvSpPr>
            <a:spLocks noGrp="1"/>
          </p:cNvSpPr>
          <p:nvPr>
            <p:ph type="title"/>
          </p:nvPr>
        </p:nvSpPr>
        <p:spPr>
          <a:xfrm>
            <a:off x="323528" y="260648"/>
            <a:ext cx="8686800" cy="838200"/>
          </a:xfrm>
        </p:spPr>
        <p:txBody>
          <a:bodyPr/>
          <a:lstStyle/>
          <a:p>
            <a:pPr fontAlgn="auto">
              <a:spcAft>
                <a:spcPts val="0"/>
              </a:spcAft>
              <a:defRPr/>
            </a:pPr>
            <a:r>
              <a:rPr lang="it-IT" dirty="0" smtClean="0">
                <a:ea typeface="+mj-ea"/>
              </a:rPr>
              <a:t>MUCOLITICI</a:t>
            </a:r>
            <a:endParaRPr lang="it-IT" dirty="0">
              <a:ea typeface="+mj-ea"/>
            </a:endParaRPr>
          </a:p>
        </p:txBody>
      </p:sp>
      <p:pic>
        <p:nvPicPr>
          <p:cNvPr id="28675" name="Immagin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184" y="1578775"/>
            <a:ext cx="1944218" cy="125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asellaDiTesto 4"/>
          <p:cNvSpPr txBox="1">
            <a:spLocks noChangeArrowheads="1"/>
          </p:cNvSpPr>
          <p:nvPr/>
        </p:nvSpPr>
        <p:spPr bwMode="auto">
          <a:xfrm>
            <a:off x="1043608" y="3212976"/>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dirty="0">
                <a:solidFill>
                  <a:schemeClr val="tx1">
                    <a:lumMod val="65000"/>
                    <a:lumOff val="35000"/>
                  </a:schemeClr>
                </a:solidFill>
              </a:rPr>
              <a:t>ACETILCISTEINA</a:t>
            </a:r>
          </a:p>
        </p:txBody>
      </p:sp>
      <p:sp>
        <p:nvSpPr>
          <p:cNvPr id="28677" name="Rettangolo 8"/>
          <p:cNvSpPr>
            <a:spLocks noChangeArrowheads="1"/>
          </p:cNvSpPr>
          <p:nvPr/>
        </p:nvSpPr>
        <p:spPr bwMode="auto">
          <a:xfrm>
            <a:off x="3835882" y="1763719"/>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it-IT" altLang="it-IT" sz="1600" b="1" i="1" dirty="0" smtClean="0">
                <a:solidFill>
                  <a:srgbClr val="0000FF"/>
                </a:solidFill>
              </a:rPr>
              <a:t>Con il </a:t>
            </a:r>
            <a:r>
              <a:rPr lang="it-IT" altLang="it-IT" sz="1600" b="1" i="1" dirty="0">
                <a:solidFill>
                  <a:srgbClr val="0000FF"/>
                </a:solidFill>
              </a:rPr>
              <a:t>gruppo SH </a:t>
            </a:r>
            <a:r>
              <a:rPr lang="it-IT" altLang="it-IT" sz="1600" b="1" i="1" dirty="0" smtClean="0">
                <a:solidFill>
                  <a:srgbClr val="0000FF"/>
                </a:solidFill>
              </a:rPr>
              <a:t>è in </a:t>
            </a:r>
            <a:r>
              <a:rPr lang="it-IT" altLang="it-IT" sz="1600" b="1" i="1" dirty="0">
                <a:solidFill>
                  <a:srgbClr val="0000FF"/>
                </a:solidFill>
              </a:rPr>
              <a:t>grado di </a:t>
            </a:r>
            <a:r>
              <a:rPr lang="it-IT" altLang="it-IT" sz="1600" b="1" i="1" dirty="0" smtClean="0">
                <a:solidFill>
                  <a:srgbClr val="0000FF"/>
                </a:solidFill>
              </a:rPr>
              <a:t>scindere </a:t>
            </a:r>
            <a:r>
              <a:rPr lang="it-IT" altLang="it-IT" sz="1600" b="1" i="1" dirty="0">
                <a:solidFill>
                  <a:srgbClr val="0000FF"/>
                </a:solidFill>
              </a:rPr>
              <a:t>i legami S-S </a:t>
            </a:r>
            <a:r>
              <a:rPr lang="it-IT" altLang="it-IT" sz="1600" b="1" i="1" dirty="0" smtClean="0">
                <a:solidFill>
                  <a:srgbClr val="0000FF"/>
                </a:solidFill>
              </a:rPr>
              <a:t>responsabili </a:t>
            </a:r>
            <a:r>
              <a:rPr lang="it-IT" altLang="it-IT" sz="1600" b="1" i="1" dirty="0">
                <a:solidFill>
                  <a:srgbClr val="0000FF"/>
                </a:solidFill>
              </a:rPr>
              <a:t>della aggregazione </a:t>
            </a:r>
            <a:r>
              <a:rPr lang="it-IT" altLang="it-IT" sz="1600" b="1" i="1" dirty="0" smtClean="0">
                <a:solidFill>
                  <a:srgbClr val="0000FF"/>
                </a:solidFill>
              </a:rPr>
              <a:t>delle </a:t>
            </a:r>
            <a:r>
              <a:rPr lang="it-IT" altLang="it-IT" sz="1600" b="1" i="1" dirty="0">
                <a:solidFill>
                  <a:srgbClr val="0000FF"/>
                </a:solidFill>
              </a:rPr>
              <a:t>proteine e quindi della alta viscosità del muco. </a:t>
            </a:r>
          </a:p>
        </p:txBody>
      </p:sp>
      <p:pic>
        <p:nvPicPr>
          <p:cNvPr id="3" name="Picture 2"/>
          <p:cNvPicPr>
            <a:picLocks noChangeAspect="1"/>
          </p:cNvPicPr>
          <p:nvPr/>
        </p:nvPicPr>
        <p:blipFill>
          <a:blip r:embed="rId4">
            <a:duotone>
              <a:prstClr val="black"/>
              <a:srgbClr val="37FFDD">
                <a:tint val="45000"/>
                <a:satMod val="400000"/>
              </a:srgbClr>
            </a:duotone>
          </a:blip>
          <a:stretch>
            <a:fillRect/>
          </a:stretch>
        </p:blipFill>
        <p:spPr>
          <a:xfrm>
            <a:off x="35496" y="3789040"/>
            <a:ext cx="4608512" cy="2714818"/>
          </a:xfrm>
          <a:prstGeom prst="rect">
            <a:avLst/>
          </a:prstGeom>
        </p:spPr>
      </p:pic>
      <p:pic>
        <p:nvPicPr>
          <p:cNvPr id="5" name="Picture 4"/>
          <p:cNvPicPr>
            <a:picLocks noChangeAspect="1"/>
          </p:cNvPicPr>
          <p:nvPr/>
        </p:nvPicPr>
        <p:blipFill>
          <a:blip r:embed="rId5"/>
          <a:stretch>
            <a:fillRect/>
          </a:stretch>
        </p:blipFill>
        <p:spPr>
          <a:xfrm>
            <a:off x="4716016" y="4581128"/>
            <a:ext cx="4200500" cy="1900226"/>
          </a:xfrm>
          <a:prstGeom prst="rect">
            <a:avLst/>
          </a:prstGeom>
        </p:spPr>
      </p:pic>
      <p:pic>
        <p:nvPicPr>
          <p:cNvPr id="6" name="Picture 5"/>
          <p:cNvPicPr>
            <a:picLocks noChangeAspect="1"/>
          </p:cNvPicPr>
          <p:nvPr/>
        </p:nvPicPr>
        <p:blipFill>
          <a:blip r:embed="rId6"/>
          <a:stretch>
            <a:fillRect/>
          </a:stretch>
        </p:blipFill>
        <p:spPr>
          <a:xfrm>
            <a:off x="5292080" y="2708920"/>
            <a:ext cx="2461172" cy="1710680"/>
          </a:xfrm>
          <a:prstGeom prst="rect">
            <a:avLst/>
          </a:prstGeom>
        </p:spPr>
      </p:pic>
    </p:spTree>
    <p:extLst>
      <p:ext uri="{BB962C8B-B14F-4D97-AF65-F5344CB8AC3E}">
        <p14:creationId xmlns:p14="http://schemas.microsoft.com/office/powerpoint/2010/main" val="2277846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arrotondato 8"/>
          <p:cNvSpPr/>
          <p:nvPr/>
        </p:nvSpPr>
        <p:spPr>
          <a:xfrm>
            <a:off x="215008" y="404664"/>
            <a:ext cx="4573016"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Titolo 1"/>
          <p:cNvSpPr>
            <a:spLocks noGrp="1"/>
          </p:cNvSpPr>
          <p:nvPr>
            <p:ph type="title"/>
          </p:nvPr>
        </p:nvSpPr>
        <p:spPr>
          <a:xfrm>
            <a:off x="323528" y="260648"/>
            <a:ext cx="8686800" cy="838200"/>
          </a:xfrm>
        </p:spPr>
        <p:txBody>
          <a:bodyPr/>
          <a:lstStyle/>
          <a:p>
            <a:pPr fontAlgn="auto">
              <a:spcAft>
                <a:spcPts val="0"/>
              </a:spcAft>
              <a:defRPr/>
            </a:pPr>
            <a:r>
              <a:rPr lang="it-IT" dirty="0" smtClean="0">
                <a:ea typeface="+mj-ea"/>
              </a:rPr>
              <a:t>MUCOLITICI</a:t>
            </a:r>
            <a:endParaRPr lang="it-IT" dirty="0">
              <a:ea typeface="+mj-ea"/>
            </a:endParaRPr>
          </a:p>
        </p:txBody>
      </p:sp>
      <p:pic>
        <p:nvPicPr>
          <p:cNvPr id="28678" name="Immagin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276872"/>
            <a:ext cx="28194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ttangolo 12"/>
          <p:cNvSpPr>
            <a:spLocks noChangeArrowheads="1"/>
          </p:cNvSpPr>
          <p:nvPr/>
        </p:nvSpPr>
        <p:spPr bwMode="auto">
          <a:xfrm>
            <a:off x="2051720" y="5085184"/>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it-IT" altLang="it-IT" sz="1600" b="1" i="1" dirty="0" smtClean="0">
                <a:solidFill>
                  <a:srgbClr val="0000FF"/>
                </a:solidFill>
              </a:rPr>
              <a:t>E’ </a:t>
            </a:r>
            <a:r>
              <a:rPr lang="it-IT" altLang="it-IT" sz="1600" b="1" i="1" dirty="0">
                <a:solidFill>
                  <a:srgbClr val="0000FF"/>
                </a:solidFill>
              </a:rPr>
              <a:t>un metabolita attivo della </a:t>
            </a:r>
            <a:r>
              <a:rPr lang="it-IT" altLang="it-IT" sz="1600" b="1" i="1" dirty="0" err="1">
                <a:solidFill>
                  <a:srgbClr val="0000FF"/>
                </a:solidFill>
              </a:rPr>
              <a:t>bromexina</a:t>
            </a:r>
            <a:r>
              <a:rPr lang="it-IT" altLang="it-IT" sz="1600" b="1" i="1" dirty="0">
                <a:solidFill>
                  <a:srgbClr val="0000FF"/>
                </a:solidFill>
              </a:rPr>
              <a:t>, </a:t>
            </a:r>
            <a:r>
              <a:rPr lang="it-IT" altLang="it-IT" sz="1600" b="1" i="1" dirty="0" smtClean="0">
                <a:solidFill>
                  <a:srgbClr val="0000FF"/>
                </a:solidFill>
              </a:rPr>
              <a:t>Aumenta </a:t>
            </a:r>
            <a:r>
              <a:rPr lang="it-IT" altLang="it-IT" sz="1600" b="1" i="1" dirty="0">
                <a:solidFill>
                  <a:srgbClr val="0000FF"/>
                </a:solidFill>
              </a:rPr>
              <a:t>la concentrazione di agenti chemioterapici nelle secrezioni facilitando una guarigione più rapida.</a:t>
            </a:r>
          </a:p>
        </p:txBody>
      </p:sp>
      <p:sp>
        <p:nvSpPr>
          <p:cNvPr id="9" name="CasellaDiTesto 4"/>
          <p:cNvSpPr txBox="1">
            <a:spLocks noChangeArrowheads="1"/>
          </p:cNvSpPr>
          <p:nvPr/>
        </p:nvSpPr>
        <p:spPr bwMode="auto">
          <a:xfrm>
            <a:off x="827584" y="4365104"/>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dirty="0" smtClean="0">
                <a:solidFill>
                  <a:schemeClr val="tx1">
                    <a:lumMod val="65000"/>
                    <a:lumOff val="35000"/>
                  </a:schemeClr>
                </a:solidFill>
              </a:rPr>
              <a:t>AMBROXOLO</a:t>
            </a:r>
            <a:endParaRPr lang="it-IT" altLang="it-IT" sz="1800" b="1" dirty="0">
              <a:solidFill>
                <a:schemeClr val="tx1">
                  <a:lumMod val="65000"/>
                  <a:lumOff val="35000"/>
                </a:schemeClr>
              </a:solidFill>
            </a:endParaRPr>
          </a:p>
        </p:txBody>
      </p:sp>
      <p:pic>
        <p:nvPicPr>
          <p:cNvPr id="3" name="Picture 2"/>
          <p:cNvPicPr>
            <a:picLocks noChangeAspect="1"/>
          </p:cNvPicPr>
          <p:nvPr/>
        </p:nvPicPr>
        <p:blipFill>
          <a:blip r:embed="rId4">
            <a:duotone>
              <a:prstClr val="black"/>
              <a:srgbClr val="FFFF59">
                <a:tint val="45000"/>
                <a:satMod val="400000"/>
              </a:srgbClr>
            </a:duotone>
          </a:blip>
          <a:stretch>
            <a:fillRect/>
          </a:stretch>
        </p:blipFill>
        <p:spPr>
          <a:xfrm>
            <a:off x="3779912" y="2420888"/>
            <a:ext cx="4968552" cy="1748903"/>
          </a:xfrm>
          <a:prstGeom prst="rect">
            <a:avLst/>
          </a:prstGeom>
        </p:spPr>
      </p:pic>
      <p:pic>
        <p:nvPicPr>
          <p:cNvPr id="4" name="Picture 3"/>
          <p:cNvPicPr>
            <a:picLocks noChangeAspect="1"/>
          </p:cNvPicPr>
          <p:nvPr/>
        </p:nvPicPr>
        <p:blipFill>
          <a:blip r:embed="rId5"/>
          <a:stretch>
            <a:fillRect/>
          </a:stretch>
        </p:blipFill>
        <p:spPr>
          <a:xfrm>
            <a:off x="7958638" y="1988840"/>
            <a:ext cx="1155968" cy="172819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412776"/>
            <a:ext cx="2232248" cy="1656184"/>
          </a:xfrm>
          <a:prstGeom prst="rect">
            <a:avLst/>
          </a:prstGeom>
          <a:solidFill>
            <a:srgbClr val="6BFF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olo 1"/>
          <p:cNvSpPr>
            <a:spLocks noGrp="1"/>
          </p:cNvSpPr>
          <p:nvPr>
            <p:ph type="title"/>
          </p:nvPr>
        </p:nvSpPr>
        <p:spPr>
          <a:xfrm>
            <a:off x="304800" y="228600"/>
            <a:ext cx="8686800" cy="838200"/>
          </a:xfrm>
        </p:spPr>
        <p:txBody>
          <a:bodyPr/>
          <a:lstStyle/>
          <a:p>
            <a:pPr eaLnBrk="1" fontAlgn="auto" hangingPunct="1">
              <a:spcAft>
                <a:spcPts val="0"/>
              </a:spcAft>
              <a:defRPr/>
            </a:pPr>
            <a:r>
              <a:rPr lang="it-IT" dirty="0" smtClean="0">
                <a:ea typeface="+mj-ea"/>
                <a:cs typeface="+mj-cs"/>
              </a:rPr>
              <a:t>MUCOLITICI</a:t>
            </a:r>
            <a:endParaRPr lang="it-IT" dirty="0">
              <a:ea typeface="+mj-ea"/>
              <a:cs typeface="+mj-cs"/>
            </a:endParaRPr>
          </a:p>
        </p:txBody>
      </p:sp>
      <p:pic>
        <p:nvPicPr>
          <p:cNvPr id="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1901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6"/>
          <p:cNvSpPr txBox="1">
            <a:spLocks noChangeArrowheads="1"/>
          </p:cNvSpPr>
          <p:nvPr/>
        </p:nvSpPr>
        <p:spPr bwMode="auto">
          <a:xfrm>
            <a:off x="683568" y="3212976"/>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dirty="0">
                <a:solidFill>
                  <a:srgbClr val="660066"/>
                </a:solidFill>
              </a:rPr>
              <a:t>BROMEXINA</a:t>
            </a:r>
          </a:p>
        </p:txBody>
      </p:sp>
      <p:sp>
        <p:nvSpPr>
          <p:cNvPr id="13" name="CasellaDiTesto 14"/>
          <p:cNvSpPr txBox="1">
            <a:spLocks noChangeArrowheads="1"/>
          </p:cNvSpPr>
          <p:nvPr/>
        </p:nvSpPr>
        <p:spPr bwMode="auto">
          <a:xfrm>
            <a:off x="3563888" y="2132856"/>
            <a:ext cx="3020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b="1" i="1" dirty="0">
                <a:solidFill>
                  <a:srgbClr val="800000"/>
                </a:solidFill>
              </a:rPr>
              <a:t>Genera </a:t>
            </a:r>
            <a:r>
              <a:rPr lang="it-IT" b="1" i="1" dirty="0" err="1">
                <a:solidFill>
                  <a:srgbClr val="800000"/>
                </a:solidFill>
              </a:rPr>
              <a:t>Ambroxolo</a:t>
            </a:r>
            <a:endParaRPr lang="it-IT" b="1" i="1" dirty="0">
              <a:solidFill>
                <a:srgbClr val="800000"/>
              </a:solidFill>
            </a:endParaRPr>
          </a:p>
        </p:txBody>
      </p:sp>
      <p:pic>
        <p:nvPicPr>
          <p:cNvPr id="3" name="Picture 2"/>
          <p:cNvPicPr>
            <a:picLocks noChangeAspect="1"/>
          </p:cNvPicPr>
          <p:nvPr/>
        </p:nvPicPr>
        <p:blipFill>
          <a:blip r:embed="rId3">
            <a:duotone>
              <a:prstClr val="black"/>
              <a:srgbClr val="63FFF9">
                <a:tint val="45000"/>
                <a:satMod val="400000"/>
              </a:srgbClr>
            </a:duotone>
          </a:blip>
          <a:stretch>
            <a:fillRect/>
          </a:stretch>
        </p:blipFill>
        <p:spPr>
          <a:xfrm>
            <a:off x="971600" y="3645024"/>
            <a:ext cx="7524328" cy="2905829"/>
          </a:xfrm>
          <a:prstGeom prst="rect">
            <a:avLst/>
          </a:prstGeom>
        </p:spPr>
      </p:pic>
      <p:pic>
        <p:nvPicPr>
          <p:cNvPr id="11" name="Picture 10"/>
          <p:cNvPicPr>
            <a:picLocks noChangeAspect="1"/>
          </p:cNvPicPr>
          <p:nvPr/>
        </p:nvPicPr>
        <p:blipFill>
          <a:blip r:embed="rId4"/>
          <a:stretch>
            <a:fillRect/>
          </a:stretch>
        </p:blipFill>
        <p:spPr>
          <a:xfrm>
            <a:off x="5004048" y="4725144"/>
            <a:ext cx="2819400" cy="1181100"/>
          </a:xfrm>
          <a:prstGeom prst="rect">
            <a:avLst/>
          </a:prstGeom>
        </p:spPr>
      </p:pic>
    </p:spTree>
    <p:extLst>
      <p:ext uri="{BB962C8B-B14F-4D97-AF65-F5344CB8AC3E}">
        <p14:creationId xmlns:p14="http://schemas.microsoft.com/office/powerpoint/2010/main" val="209074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arrotondato 8"/>
          <p:cNvSpPr/>
          <p:nvPr/>
        </p:nvSpPr>
        <p:spPr>
          <a:xfrm>
            <a:off x="215008" y="404664"/>
            <a:ext cx="4573016"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Titolo 1"/>
          <p:cNvSpPr>
            <a:spLocks noGrp="1"/>
          </p:cNvSpPr>
          <p:nvPr>
            <p:ph type="title"/>
          </p:nvPr>
        </p:nvSpPr>
        <p:spPr>
          <a:xfrm>
            <a:off x="304800" y="228600"/>
            <a:ext cx="8686800" cy="838200"/>
          </a:xfrm>
        </p:spPr>
        <p:txBody>
          <a:bodyPr/>
          <a:lstStyle/>
          <a:p>
            <a:pPr fontAlgn="auto">
              <a:spcAft>
                <a:spcPts val="0"/>
              </a:spcAft>
              <a:defRPr/>
            </a:pPr>
            <a:r>
              <a:rPr lang="it-IT" dirty="0" smtClean="0">
                <a:ea typeface="+mj-ea"/>
              </a:rPr>
              <a:t>MUCOLITICI</a:t>
            </a:r>
            <a:endParaRPr lang="it-IT" dirty="0">
              <a:ea typeface="+mj-ea"/>
            </a:endParaRPr>
          </a:p>
        </p:txBody>
      </p:sp>
      <p:pic>
        <p:nvPicPr>
          <p:cNvPr id="29704" name="Immagine 11"/>
          <p:cNvPicPr>
            <a:picLocks noChangeAspect="1"/>
          </p:cNvPicPr>
          <p:nvPr/>
        </p:nvPicPr>
        <p:blipFill>
          <a:blip r:embed="rId3">
            <a:duotone>
              <a:prstClr val="black"/>
              <a:srgbClr val="6BFF4D">
                <a:tint val="45000"/>
                <a:satMod val="400000"/>
              </a:srgbClr>
            </a:duotone>
            <a:extLst>
              <a:ext uri="{28A0092B-C50C-407E-A947-70E740481C1C}">
                <a14:useLocalDpi xmlns:a14="http://schemas.microsoft.com/office/drawing/2010/main" val="0"/>
              </a:ext>
            </a:extLst>
          </a:blip>
          <a:srcRect/>
          <a:stretch>
            <a:fillRect/>
          </a:stretch>
        </p:blipFill>
        <p:spPr bwMode="auto">
          <a:xfrm>
            <a:off x="539552" y="1196752"/>
            <a:ext cx="1319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Rettangolo 12"/>
          <p:cNvSpPr>
            <a:spLocks noChangeArrowheads="1"/>
          </p:cNvSpPr>
          <p:nvPr/>
        </p:nvSpPr>
        <p:spPr bwMode="auto">
          <a:xfrm>
            <a:off x="395536" y="4005064"/>
            <a:ext cx="835292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it-IT" altLang="it-IT" sz="2000" b="1" i="1" dirty="0">
                <a:solidFill>
                  <a:srgbClr val="660066"/>
                </a:solidFill>
              </a:rPr>
              <a:t>Agisce a livello delle secrezioni mucose dell'organismo, andando a scindere il reticolo di legami chimici costituito dalle </a:t>
            </a:r>
            <a:r>
              <a:rPr lang="it-IT" altLang="it-IT" sz="2000" b="1" i="1" dirty="0" err="1">
                <a:solidFill>
                  <a:srgbClr val="660066"/>
                </a:solidFill>
              </a:rPr>
              <a:t>mucoglicoproteine</a:t>
            </a:r>
            <a:r>
              <a:rPr lang="it-IT" altLang="it-IT" sz="2000" b="1" i="1" dirty="0">
                <a:solidFill>
                  <a:srgbClr val="660066"/>
                </a:solidFill>
              </a:rPr>
              <a:t>, rendendo le catene proteiche meno compatte. Ha la capacità di attirare acqua a livello della mucosa delle vie aeree, rendendo in questo modo il muco ulteriormente </a:t>
            </a:r>
            <a:r>
              <a:rPr lang="it-IT" altLang="it-IT" sz="2000" b="1" i="1" dirty="0" smtClean="0">
                <a:solidFill>
                  <a:srgbClr val="660066"/>
                </a:solidFill>
              </a:rPr>
              <a:t>fluido. Aumenta la velocita del battito ciliare.</a:t>
            </a:r>
            <a:endParaRPr lang="it-IT" altLang="it-IT" sz="2000" b="1" i="1" dirty="0">
              <a:solidFill>
                <a:srgbClr val="660066"/>
              </a:solidFill>
            </a:endParaRPr>
          </a:p>
        </p:txBody>
      </p:sp>
      <p:sp>
        <p:nvSpPr>
          <p:cNvPr id="29706" name="CasellaDiTesto 13"/>
          <p:cNvSpPr txBox="1">
            <a:spLocks noChangeArrowheads="1"/>
          </p:cNvSpPr>
          <p:nvPr/>
        </p:nvSpPr>
        <p:spPr bwMode="auto">
          <a:xfrm>
            <a:off x="395536" y="306896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dirty="0">
                <a:solidFill>
                  <a:srgbClr val="660066"/>
                </a:solidFill>
              </a:rPr>
              <a:t>SOBREROLO</a:t>
            </a:r>
          </a:p>
        </p:txBody>
      </p:sp>
      <p:sp>
        <p:nvSpPr>
          <p:cNvPr id="3" name="AutoShape 13" descr="Risultati immagini per Fucosio"/>
          <p:cNvSpPr>
            <a:spLocks noChangeAspect="1" noChangeArrowheads="1"/>
          </p:cNvSpPr>
          <p:nvPr/>
        </p:nvSpPr>
        <p:spPr bwMode="auto">
          <a:xfrm>
            <a:off x="-31750" y="-136525"/>
            <a:ext cx="1628775" cy="1247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Picture 7"/>
          <p:cNvPicPr>
            <a:picLocks noChangeAspect="1"/>
          </p:cNvPicPr>
          <p:nvPr/>
        </p:nvPicPr>
        <p:blipFill>
          <a:blip r:embed="rId4">
            <a:duotone>
              <a:prstClr val="black"/>
              <a:srgbClr val="FFF727">
                <a:tint val="45000"/>
                <a:satMod val="400000"/>
              </a:srgbClr>
            </a:duotone>
          </a:blip>
          <a:stretch>
            <a:fillRect/>
          </a:stretch>
        </p:blipFill>
        <p:spPr>
          <a:xfrm>
            <a:off x="2483768" y="1340768"/>
            <a:ext cx="5680815" cy="1845940"/>
          </a:xfrm>
          <a:prstGeom prst="rect">
            <a:avLst/>
          </a:prstGeom>
        </p:spPr>
      </p:pic>
      <p:pic>
        <p:nvPicPr>
          <p:cNvPr id="9" name="Picture 8"/>
          <p:cNvPicPr>
            <a:picLocks noChangeAspect="1"/>
          </p:cNvPicPr>
          <p:nvPr/>
        </p:nvPicPr>
        <p:blipFill>
          <a:blip r:embed="rId5"/>
          <a:stretch>
            <a:fillRect/>
          </a:stretch>
        </p:blipFill>
        <p:spPr>
          <a:xfrm>
            <a:off x="6300192" y="1268760"/>
            <a:ext cx="1866781" cy="194421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304800" y="228600"/>
            <a:ext cx="8686800" cy="838200"/>
          </a:xfrm>
        </p:spPr>
        <p:txBody>
          <a:bodyPr/>
          <a:lstStyle/>
          <a:p>
            <a:pPr eaLnBrk="1" fontAlgn="auto" hangingPunct="1">
              <a:spcAft>
                <a:spcPts val="0"/>
              </a:spcAft>
              <a:defRPr/>
            </a:pPr>
            <a:r>
              <a:rPr lang="it-IT" dirty="0" smtClean="0">
                <a:ea typeface="+mj-ea"/>
                <a:cs typeface="+mj-cs"/>
              </a:rPr>
              <a:t>MUCOLITICI</a:t>
            </a:r>
            <a:endParaRPr lang="it-IT" dirty="0">
              <a:ea typeface="+mj-ea"/>
              <a:cs typeface="+mj-cs"/>
            </a:endParaRPr>
          </a:p>
        </p:txBody>
      </p:sp>
      <p:pic>
        <p:nvPicPr>
          <p:cNvPr id="7" name="Immagine 8"/>
          <p:cNvPicPr>
            <a:picLocks noChangeAspect="1"/>
          </p:cNvPicPr>
          <p:nvPr/>
        </p:nvPicPr>
        <p:blipFill>
          <a:blip r:embed="rId2">
            <a:duotone>
              <a:prstClr val="black"/>
              <a:srgbClr val="4FFF42">
                <a:tint val="45000"/>
                <a:satMod val="400000"/>
              </a:srgbClr>
            </a:duotone>
            <a:extLst>
              <a:ext uri="{28A0092B-C50C-407E-A947-70E740481C1C}">
                <a14:useLocalDpi xmlns:a14="http://schemas.microsoft.com/office/drawing/2010/main" val="0"/>
              </a:ext>
            </a:extLst>
          </a:blip>
          <a:srcRect/>
          <a:stretch>
            <a:fillRect/>
          </a:stretch>
        </p:blipFill>
        <p:spPr bwMode="auto">
          <a:xfrm>
            <a:off x="251520" y="1700808"/>
            <a:ext cx="2338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9"/>
          <p:cNvSpPr txBox="1">
            <a:spLocks noChangeArrowheads="1"/>
          </p:cNvSpPr>
          <p:nvPr/>
        </p:nvSpPr>
        <p:spPr bwMode="auto">
          <a:xfrm>
            <a:off x="323528" y="2780928"/>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dirty="0">
                <a:solidFill>
                  <a:srgbClr val="660066"/>
                </a:solidFill>
              </a:rPr>
              <a:t>CARBOCISTEINA</a:t>
            </a:r>
          </a:p>
        </p:txBody>
      </p:sp>
      <p:sp>
        <p:nvSpPr>
          <p:cNvPr id="9" name="Rettangolo 10"/>
          <p:cNvSpPr>
            <a:spLocks noChangeArrowheads="1"/>
          </p:cNvSpPr>
          <p:nvPr/>
        </p:nvSpPr>
        <p:spPr bwMode="auto">
          <a:xfrm>
            <a:off x="251520" y="3284984"/>
            <a:ext cx="878497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it-IT" sz="2400" b="1" i="1" dirty="0">
                <a:solidFill>
                  <a:srgbClr val="0000FF"/>
                </a:solidFill>
              </a:rPr>
              <a:t>Modifica le proprietà viscoelastiche del muco bronchiale determinate dalle glicoproteine (</a:t>
            </a:r>
            <a:r>
              <a:rPr lang="it-IT" sz="2400" b="1" i="1" dirty="0" err="1">
                <a:solidFill>
                  <a:srgbClr val="0000FF"/>
                </a:solidFill>
              </a:rPr>
              <a:t>fucomucine</a:t>
            </a:r>
            <a:r>
              <a:rPr lang="it-IT" sz="2400" b="1" i="1" dirty="0">
                <a:solidFill>
                  <a:srgbClr val="0000FF"/>
                </a:solidFill>
              </a:rPr>
              <a:t>, </a:t>
            </a:r>
            <a:r>
              <a:rPr lang="it-IT" sz="2400" b="1" i="1" dirty="0" err="1">
                <a:solidFill>
                  <a:srgbClr val="0000FF"/>
                </a:solidFill>
              </a:rPr>
              <a:t>sialomucine</a:t>
            </a:r>
            <a:r>
              <a:rPr lang="it-IT" sz="2400" b="1" i="1" dirty="0">
                <a:solidFill>
                  <a:srgbClr val="0000FF"/>
                </a:solidFill>
              </a:rPr>
              <a:t> e </a:t>
            </a:r>
            <a:r>
              <a:rPr lang="it-IT" sz="2400" b="1" i="1" dirty="0" err="1">
                <a:solidFill>
                  <a:srgbClr val="0000FF"/>
                </a:solidFill>
              </a:rPr>
              <a:t>sulfomucine</a:t>
            </a:r>
            <a:r>
              <a:rPr lang="it-IT" sz="2400" b="1" i="1" dirty="0">
                <a:solidFill>
                  <a:srgbClr val="0000FF"/>
                </a:solidFill>
              </a:rPr>
              <a:t>) grazie ad un arricchimento di </a:t>
            </a:r>
            <a:r>
              <a:rPr lang="it-IT" sz="2400" b="1" i="1" dirty="0" err="1">
                <a:solidFill>
                  <a:srgbClr val="0000FF"/>
                </a:solidFill>
              </a:rPr>
              <a:t>sialomucine</a:t>
            </a:r>
            <a:r>
              <a:rPr lang="it-IT" sz="2400" b="1" i="1" dirty="0">
                <a:solidFill>
                  <a:srgbClr val="0000FF"/>
                </a:solidFill>
              </a:rPr>
              <a:t> con diminuzione delle </a:t>
            </a:r>
            <a:r>
              <a:rPr lang="it-IT" sz="2400" b="1" i="1" dirty="0" err="1">
                <a:solidFill>
                  <a:srgbClr val="0000FF"/>
                </a:solidFill>
              </a:rPr>
              <a:t>fucomucine</a:t>
            </a:r>
            <a:r>
              <a:rPr lang="it-IT" sz="2400" b="1" i="1" dirty="0">
                <a:solidFill>
                  <a:srgbClr val="0000FF"/>
                </a:solidFill>
              </a:rPr>
              <a:t> e questo attraverso la stimolazione dell'attività di un enzima, la </a:t>
            </a:r>
            <a:r>
              <a:rPr lang="it-IT" sz="2400" b="1" i="1" dirty="0" err="1">
                <a:solidFill>
                  <a:srgbClr val="0000FF"/>
                </a:solidFill>
              </a:rPr>
              <a:t>sialiltransferasi</a:t>
            </a:r>
            <a:r>
              <a:rPr lang="it-IT" sz="2400" b="1" i="1" dirty="0">
                <a:solidFill>
                  <a:srgbClr val="0000FF"/>
                </a:solidFill>
              </a:rPr>
              <a:t>. Stimola anche la secrezione di ioni cloro nell'epitelio delle vie aeree. Questo fenomeno si associa al trasporto di acqua e conseguentemente comporta una migliore fluidificazione del muco.</a:t>
            </a:r>
          </a:p>
        </p:txBody>
      </p:sp>
      <p:pic>
        <p:nvPicPr>
          <p:cNvPr id="14" name="Picture 13"/>
          <p:cNvPicPr>
            <a:picLocks noChangeAspect="1"/>
          </p:cNvPicPr>
          <p:nvPr/>
        </p:nvPicPr>
        <p:blipFill>
          <a:blip r:embed="rId3">
            <a:duotone>
              <a:prstClr val="black"/>
              <a:srgbClr val="F6FF4E">
                <a:tint val="45000"/>
                <a:satMod val="400000"/>
              </a:srgbClr>
            </a:duotone>
          </a:blip>
          <a:stretch>
            <a:fillRect/>
          </a:stretch>
        </p:blipFill>
        <p:spPr>
          <a:xfrm>
            <a:off x="5364088" y="1700808"/>
            <a:ext cx="3600400" cy="1255677"/>
          </a:xfrm>
          <a:prstGeom prst="rect">
            <a:avLst/>
          </a:prstGeom>
        </p:spPr>
      </p:pic>
      <p:pic>
        <p:nvPicPr>
          <p:cNvPr id="15" name="Picture 14"/>
          <p:cNvPicPr>
            <a:picLocks noChangeAspect="1"/>
          </p:cNvPicPr>
          <p:nvPr/>
        </p:nvPicPr>
        <p:blipFill>
          <a:blip r:embed="rId4"/>
          <a:stretch>
            <a:fillRect/>
          </a:stretch>
        </p:blipFill>
        <p:spPr>
          <a:xfrm>
            <a:off x="2627784" y="1340768"/>
            <a:ext cx="1718940" cy="1856132"/>
          </a:xfrm>
          <a:prstGeom prst="rect">
            <a:avLst/>
          </a:prstGeom>
        </p:spPr>
      </p:pic>
    </p:spTree>
    <p:extLst>
      <p:ext uri="{BB962C8B-B14F-4D97-AF65-F5344CB8AC3E}">
        <p14:creationId xmlns:p14="http://schemas.microsoft.com/office/powerpoint/2010/main" val="100654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8"/>
          <p:cNvSpPr/>
          <p:nvPr/>
        </p:nvSpPr>
        <p:spPr>
          <a:xfrm>
            <a:off x="107504" y="405036"/>
            <a:ext cx="799288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170" name="Rectangle 2"/>
          <p:cNvSpPr>
            <a:spLocks noGrp="1" noChangeArrowheads="1"/>
          </p:cNvSpPr>
          <p:nvPr>
            <p:ph type="title"/>
          </p:nvPr>
        </p:nvSpPr>
        <p:spPr>
          <a:xfrm>
            <a:off x="323528" y="260648"/>
            <a:ext cx="8686800" cy="838200"/>
          </a:xfrm>
        </p:spPr>
        <p:txBody>
          <a:bodyPr>
            <a:normAutofit/>
          </a:bodyPr>
          <a:lstStyle/>
          <a:p>
            <a:pPr fontAlgn="auto">
              <a:spcAft>
                <a:spcPts val="0"/>
              </a:spcAft>
              <a:defRPr/>
            </a:pPr>
            <a:r>
              <a:rPr lang="it-IT" sz="4000" b="1" dirty="0" smtClean="0">
                <a:solidFill>
                  <a:schemeClr val="accent5">
                    <a:lumMod val="50000"/>
                  </a:schemeClr>
                </a:solidFill>
                <a:ea typeface="+mj-ea"/>
              </a:rPr>
              <a:t>ASMA: </a:t>
            </a:r>
            <a:r>
              <a:rPr lang="it-IT" sz="3200" b="1" dirty="0" smtClean="0">
                <a:solidFill>
                  <a:schemeClr val="accent5">
                    <a:lumMod val="50000"/>
                  </a:schemeClr>
                </a:solidFill>
                <a:ea typeface="+mj-ea"/>
              </a:rPr>
              <a:t>Prevalenza ed eziologia</a:t>
            </a:r>
            <a:endParaRPr lang="it-IT" sz="4000" dirty="0">
              <a:ea typeface="+mj-ea"/>
            </a:endParaRPr>
          </a:p>
        </p:txBody>
      </p:sp>
      <p:sp>
        <p:nvSpPr>
          <p:cNvPr id="15363" name="Rectangle 3"/>
          <p:cNvSpPr>
            <a:spLocks noGrp="1" noChangeArrowheads="1"/>
          </p:cNvSpPr>
          <p:nvPr>
            <p:ph idx="1"/>
          </p:nvPr>
        </p:nvSpPr>
        <p:spPr>
          <a:xfrm>
            <a:off x="228600" y="1556792"/>
            <a:ext cx="8686800" cy="3779838"/>
          </a:xfrm>
        </p:spPr>
        <p:txBody>
          <a:bodyPr/>
          <a:lstStyle/>
          <a:p>
            <a:pPr algn="just">
              <a:lnSpc>
                <a:spcPct val="90000"/>
              </a:lnSpc>
              <a:spcAft>
                <a:spcPts val="600"/>
              </a:spcAft>
            </a:pPr>
            <a:r>
              <a:rPr lang="en-GB" altLang="it-IT" sz="2800" b="1" i="1" dirty="0" err="1">
                <a:solidFill>
                  <a:schemeClr val="tx1">
                    <a:lumMod val="65000"/>
                    <a:lumOff val="35000"/>
                  </a:schemeClr>
                </a:solidFill>
              </a:rPr>
              <a:t>Prevalenza</a:t>
            </a:r>
            <a:r>
              <a:rPr lang="en-GB" altLang="it-IT" sz="2800" b="1" i="1" dirty="0">
                <a:solidFill>
                  <a:schemeClr val="tx1">
                    <a:lumMod val="65000"/>
                    <a:lumOff val="35000"/>
                  </a:schemeClr>
                </a:solidFill>
              </a:rPr>
              <a:t>: 100-140 </a:t>
            </a:r>
            <a:r>
              <a:rPr lang="en-GB" altLang="it-IT" sz="2800" b="1" i="1" dirty="0" err="1">
                <a:solidFill>
                  <a:schemeClr val="tx1">
                    <a:lumMod val="65000"/>
                    <a:lumOff val="35000"/>
                  </a:schemeClr>
                </a:solidFill>
              </a:rPr>
              <a:t>milioni</a:t>
            </a:r>
            <a:r>
              <a:rPr lang="en-GB" altLang="it-IT" sz="2800" b="1" i="1" dirty="0">
                <a:solidFill>
                  <a:schemeClr val="tx1">
                    <a:lumMod val="65000"/>
                    <a:lumOff val="35000"/>
                  </a:schemeClr>
                </a:solidFill>
              </a:rPr>
              <a:t> di </a:t>
            </a:r>
            <a:r>
              <a:rPr lang="en-GB" altLang="it-IT" sz="2800" b="1" i="1" dirty="0" err="1">
                <a:solidFill>
                  <a:schemeClr val="tx1">
                    <a:lumMod val="65000"/>
                    <a:lumOff val="35000"/>
                  </a:schemeClr>
                </a:solidFill>
              </a:rPr>
              <a:t>persone</a:t>
            </a:r>
            <a:r>
              <a:rPr lang="en-GB" altLang="it-IT" sz="2800" b="1" i="1" dirty="0">
                <a:solidFill>
                  <a:schemeClr val="tx1">
                    <a:lumMod val="65000"/>
                    <a:lumOff val="35000"/>
                  </a:schemeClr>
                </a:solidFill>
              </a:rPr>
              <a:t> </a:t>
            </a:r>
            <a:r>
              <a:rPr lang="en-GB" altLang="it-IT" sz="2800" b="1" i="1" dirty="0" err="1">
                <a:solidFill>
                  <a:schemeClr val="tx1">
                    <a:lumMod val="65000"/>
                    <a:lumOff val="35000"/>
                  </a:schemeClr>
                </a:solidFill>
              </a:rPr>
              <a:t>affette</a:t>
            </a:r>
            <a:r>
              <a:rPr lang="en-GB" altLang="it-IT" sz="2800" b="1" i="1" dirty="0">
                <a:solidFill>
                  <a:schemeClr val="tx1">
                    <a:lumMod val="65000"/>
                    <a:lumOff val="35000"/>
                  </a:schemeClr>
                </a:solidFill>
              </a:rPr>
              <a:t> </a:t>
            </a:r>
            <a:r>
              <a:rPr lang="en-GB" altLang="it-IT" sz="2800" b="1" i="1" dirty="0" err="1">
                <a:solidFill>
                  <a:schemeClr val="tx1">
                    <a:lumMod val="65000"/>
                    <a:lumOff val="35000"/>
                  </a:schemeClr>
                </a:solidFill>
              </a:rPr>
              <a:t>nel</a:t>
            </a:r>
            <a:r>
              <a:rPr lang="en-GB" altLang="it-IT" sz="2800" b="1" i="1" dirty="0">
                <a:solidFill>
                  <a:schemeClr val="tx1">
                    <a:lumMod val="65000"/>
                    <a:lumOff val="35000"/>
                  </a:schemeClr>
                </a:solidFill>
              </a:rPr>
              <a:t> </a:t>
            </a:r>
            <a:r>
              <a:rPr lang="en-GB" altLang="it-IT" sz="2800" b="1" i="1" dirty="0" err="1" smtClean="0">
                <a:solidFill>
                  <a:schemeClr val="tx1">
                    <a:lumMod val="65000"/>
                    <a:lumOff val="35000"/>
                  </a:schemeClr>
                </a:solidFill>
              </a:rPr>
              <a:t>mondo</a:t>
            </a:r>
            <a:r>
              <a:rPr lang="en-GB" altLang="it-IT" sz="2800" b="1" i="1" dirty="0" smtClean="0">
                <a:solidFill>
                  <a:schemeClr val="tx1">
                    <a:lumMod val="65000"/>
                    <a:lumOff val="35000"/>
                  </a:schemeClr>
                </a:solidFill>
              </a:rPr>
              <a:t>. </a:t>
            </a:r>
          </a:p>
          <a:p>
            <a:pPr marL="357188" indent="0" algn="just">
              <a:lnSpc>
                <a:spcPct val="90000"/>
              </a:lnSpc>
              <a:spcAft>
                <a:spcPts val="600"/>
              </a:spcAft>
              <a:buNone/>
            </a:pPr>
            <a:r>
              <a:rPr lang="en-GB" altLang="it-IT" sz="1800" i="1" dirty="0" smtClean="0">
                <a:solidFill>
                  <a:srgbClr val="FF0000"/>
                </a:solidFill>
              </a:rPr>
              <a:t>Il 50% </a:t>
            </a:r>
            <a:r>
              <a:rPr lang="en-GB" altLang="it-IT" sz="1800" i="1" dirty="0" err="1" smtClean="0">
                <a:solidFill>
                  <a:srgbClr val="FF0000"/>
                </a:solidFill>
              </a:rPr>
              <a:t>dei</a:t>
            </a:r>
            <a:r>
              <a:rPr lang="en-GB" altLang="it-IT" sz="1800" i="1" dirty="0" smtClean="0">
                <a:solidFill>
                  <a:srgbClr val="FF0000"/>
                </a:solidFill>
              </a:rPr>
              <a:t> </a:t>
            </a:r>
            <a:r>
              <a:rPr lang="en-GB" altLang="it-IT" sz="1800" i="1" dirty="0" err="1" smtClean="0">
                <a:solidFill>
                  <a:srgbClr val="FF0000"/>
                </a:solidFill>
              </a:rPr>
              <a:t>casi</a:t>
            </a:r>
            <a:r>
              <a:rPr lang="en-GB" altLang="it-IT" sz="1800" i="1" dirty="0" smtClean="0">
                <a:solidFill>
                  <a:srgbClr val="FF0000"/>
                </a:solidFill>
              </a:rPr>
              <a:t> </a:t>
            </a:r>
            <a:r>
              <a:rPr lang="en-GB" altLang="it-IT" sz="1800" i="1" dirty="0" err="1" smtClean="0">
                <a:solidFill>
                  <a:srgbClr val="FF0000"/>
                </a:solidFill>
              </a:rPr>
              <a:t>si</a:t>
            </a:r>
            <a:r>
              <a:rPr lang="en-GB" altLang="it-IT" sz="1800" i="1" dirty="0" smtClean="0">
                <a:solidFill>
                  <a:srgbClr val="FF0000"/>
                </a:solidFill>
              </a:rPr>
              <a:t> </a:t>
            </a:r>
            <a:r>
              <a:rPr lang="en-GB" altLang="it-IT" sz="1800" i="1" dirty="0" err="1" smtClean="0">
                <a:solidFill>
                  <a:srgbClr val="FF0000"/>
                </a:solidFill>
              </a:rPr>
              <a:t>sviluppa</a:t>
            </a:r>
            <a:r>
              <a:rPr lang="en-GB" altLang="it-IT" sz="1800" i="1" dirty="0" smtClean="0">
                <a:solidFill>
                  <a:srgbClr val="FF0000"/>
                </a:solidFill>
              </a:rPr>
              <a:t> prima </a:t>
            </a:r>
            <a:r>
              <a:rPr lang="en-GB" altLang="it-IT" sz="1800" i="1" dirty="0" err="1" smtClean="0">
                <a:solidFill>
                  <a:srgbClr val="FF0000"/>
                </a:solidFill>
              </a:rPr>
              <a:t>dei</a:t>
            </a:r>
            <a:r>
              <a:rPr lang="en-GB" altLang="it-IT" sz="1800" i="1" dirty="0" smtClean="0">
                <a:solidFill>
                  <a:srgbClr val="FF0000"/>
                </a:solidFill>
              </a:rPr>
              <a:t> 10 </a:t>
            </a:r>
            <a:r>
              <a:rPr lang="en-GB" altLang="it-IT" sz="1800" i="1" dirty="0" err="1" smtClean="0">
                <a:solidFill>
                  <a:srgbClr val="FF0000"/>
                </a:solidFill>
              </a:rPr>
              <a:t>anni</a:t>
            </a:r>
            <a:r>
              <a:rPr lang="en-GB" altLang="it-IT" sz="1800" i="1" dirty="0" smtClean="0">
                <a:solidFill>
                  <a:srgbClr val="FF0000"/>
                </a:solidFill>
              </a:rPr>
              <a:t>. Il 33% </a:t>
            </a:r>
            <a:r>
              <a:rPr lang="en-GB" altLang="it-IT" sz="1800" i="1" dirty="0" err="1" smtClean="0">
                <a:solidFill>
                  <a:srgbClr val="FF0000"/>
                </a:solidFill>
              </a:rPr>
              <a:t>tra</a:t>
            </a:r>
            <a:r>
              <a:rPr lang="en-GB" altLang="it-IT" sz="1800" i="1" dirty="0" smtClean="0">
                <a:solidFill>
                  <a:srgbClr val="FF0000"/>
                </a:solidFill>
              </a:rPr>
              <a:t> 10-40 </a:t>
            </a:r>
            <a:r>
              <a:rPr lang="en-GB" altLang="it-IT" sz="1800" i="1" dirty="0" err="1" smtClean="0">
                <a:solidFill>
                  <a:srgbClr val="FF0000"/>
                </a:solidFill>
              </a:rPr>
              <a:t>anni</a:t>
            </a:r>
            <a:r>
              <a:rPr lang="en-GB" altLang="it-IT" sz="1800" i="1" dirty="0" smtClean="0">
                <a:solidFill>
                  <a:srgbClr val="FF0000"/>
                </a:solidFill>
              </a:rPr>
              <a:t>. </a:t>
            </a:r>
            <a:r>
              <a:rPr lang="en-GB" altLang="it-IT" sz="1800" i="1" dirty="0" err="1" smtClean="0">
                <a:solidFill>
                  <a:srgbClr val="FF0000"/>
                </a:solidFill>
              </a:rPr>
              <a:t>Nell’infanzia</a:t>
            </a:r>
            <a:r>
              <a:rPr lang="en-GB" altLang="it-IT" sz="1800" i="1" dirty="0" smtClean="0">
                <a:solidFill>
                  <a:srgbClr val="FF0000"/>
                </a:solidFill>
              </a:rPr>
              <a:t> </a:t>
            </a:r>
            <a:r>
              <a:rPr lang="en-GB" altLang="it-IT" sz="1800" i="1" dirty="0" err="1" smtClean="0">
                <a:solidFill>
                  <a:srgbClr val="FF0000"/>
                </a:solidFill>
              </a:rPr>
              <a:t>c’è</a:t>
            </a:r>
            <a:r>
              <a:rPr lang="en-GB" altLang="it-IT" sz="1800" i="1" dirty="0" smtClean="0">
                <a:solidFill>
                  <a:srgbClr val="FF0000"/>
                </a:solidFill>
              </a:rPr>
              <a:t> un </a:t>
            </a:r>
            <a:r>
              <a:rPr lang="en-GB" altLang="it-IT" sz="1800" i="1" dirty="0" err="1" smtClean="0">
                <a:solidFill>
                  <a:srgbClr val="FF0000"/>
                </a:solidFill>
              </a:rPr>
              <a:t>rapporto</a:t>
            </a:r>
            <a:r>
              <a:rPr lang="en-GB" altLang="it-IT" sz="1800" i="1" dirty="0" smtClean="0">
                <a:solidFill>
                  <a:srgbClr val="FF0000"/>
                </a:solidFill>
              </a:rPr>
              <a:t> 2:1 </a:t>
            </a:r>
            <a:r>
              <a:rPr lang="en-GB" altLang="it-IT" sz="1800" i="1" dirty="0" err="1" smtClean="0">
                <a:solidFill>
                  <a:srgbClr val="FF0000"/>
                </a:solidFill>
              </a:rPr>
              <a:t>maschi</a:t>
            </a:r>
            <a:r>
              <a:rPr lang="en-GB" altLang="it-IT" sz="1800" i="1" dirty="0" smtClean="0">
                <a:solidFill>
                  <a:srgbClr val="FF0000"/>
                </a:solidFill>
              </a:rPr>
              <a:t>/</a:t>
            </a:r>
            <a:r>
              <a:rPr lang="en-GB" altLang="it-IT" sz="1800" i="1" dirty="0" err="1" smtClean="0">
                <a:solidFill>
                  <a:srgbClr val="FF0000"/>
                </a:solidFill>
              </a:rPr>
              <a:t>femmine</a:t>
            </a:r>
            <a:r>
              <a:rPr lang="en-GB" altLang="it-IT" sz="1800" i="1" dirty="0" smtClean="0">
                <a:solidFill>
                  <a:srgbClr val="FF0000"/>
                </a:solidFill>
              </a:rPr>
              <a:t>, </a:t>
            </a:r>
            <a:r>
              <a:rPr lang="en-GB" altLang="it-IT" sz="1800" i="1" dirty="0" err="1" smtClean="0">
                <a:solidFill>
                  <a:srgbClr val="FF0000"/>
                </a:solidFill>
              </a:rPr>
              <a:t>che</a:t>
            </a:r>
            <a:r>
              <a:rPr lang="en-GB" altLang="it-IT" sz="1800" i="1" dirty="0" smtClean="0">
                <a:solidFill>
                  <a:srgbClr val="FF0000"/>
                </a:solidFill>
              </a:rPr>
              <a:t> </a:t>
            </a:r>
            <a:r>
              <a:rPr lang="en-GB" altLang="it-IT" sz="1800" i="1" dirty="0" err="1" smtClean="0">
                <a:solidFill>
                  <a:srgbClr val="FF0000"/>
                </a:solidFill>
              </a:rPr>
              <a:t>diventa</a:t>
            </a:r>
            <a:r>
              <a:rPr lang="en-GB" altLang="it-IT" sz="1800" i="1" dirty="0" smtClean="0">
                <a:solidFill>
                  <a:srgbClr val="FF0000"/>
                </a:solidFill>
              </a:rPr>
              <a:t> 1:1 a 30 </a:t>
            </a:r>
            <a:r>
              <a:rPr lang="en-GB" altLang="it-IT" sz="1800" i="1" dirty="0" err="1" smtClean="0">
                <a:solidFill>
                  <a:srgbClr val="FF0000"/>
                </a:solidFill>
              </a:rPr>
              <a:t>anni</a:t>
            </a:r>
            <a:r>
              <a:rPr lang="en-GB" altLang="it-IT" sz="1800" i="1" dirty="0" smtClean="0">
                <a:solidFill>
                  <a:srgbClr val="FF0000"/>
                </a:solidFill>
              </a:rPr>
              <a:t>.</a:t>
            </a:r>
            <a:endParaRPr lang="en-GB" altLang="it-IT" sz="1800" i="1" dirty="0">
              <a:solidFill>
                <a:srgbClr val="FF0000"/>
              </a:solidFill>
            </a:endParaRPr>
          </a:p>
          <a:p>
            <a:pPr>
              <a:lnSpc>
                <a:spcPct val="90000"/>
              </a:lnSpc>
              <a:spcAft>
                <a:spcPts val="600"/>
              </a:spcAft>
            </a:pPr>
            <a:r>
              <a:rPr lang="en-GB" altLang="it-IT" sz="2800" b="1" i="1" dirty="0">
                <a:solidFill>
                  <a:schemeClr val="tx1">
                    <a:lumMod val="65000"/>
                    <a:lumOff val="35000"/>
                  </a:schemeClr>
                </a:solidFill>
              </a:rPr>
              <a:t>180000 </a:t>
            </a:r>
            <a:r>
              <a:rPr lang="en-GB" altLang="it-IT" sz="2800" b="1" i="1" dirty="0" err="1">
                <a:solidFill>
                  <a:schemeClr val="tx1">
                    <a:lumMod val="65000"/>
                    <a:lumOff val="35000"/>
                  </a:schemeClr>
                </a:solidFill>
              </a:rPr>
              <a:t>morti</a:t>
            </a:r>
            <a:r>
              <a:rPr lang="en-GB" altLang="it-IT" sz="2800" b="1" i="1" dirty="0">
                <a:solidFill>
                  <a:schemeClr val="tx1">
                    <a:lumMod val="65000"/>
                    <a:lumOff val="35000"/>
                  </a:schemeClr>
                </a:solidFill>
              </a:rPr>
              <a:t> associate </a:t>
            </a:r>
            <a:r>
              <a:rPr lang="en-GB" altLang="it-IT" sz="2800" b="1" i="1" dirty="0" err="1">
                <a:solidFill>
                  <a:schemeClr val="tx1">
                    <a:lumMod val="65000"/>
                    <a:lumOff val="35000"/>
                  </a:schemeClr>
                </a:solidFill>
              </a:rPr>
              <a:t>alla</a:t>
            </a:r>
            <a:r>
              <a:rPr lang="en-GB" altLang="it-IT" sz="2800" b="1" i="1" dirty="0">
                <a:solidFill>
                  <a:schemeClr val="tx1">
                    <a:lumMod val="65000"/>
                    <a:lumOff val="35000"/>
                  </a:schemeClr>
                </a:solidFill>
              </a:rPr>
              <a:t> </a:t>
            </a:r>
            <a:r>
              <a:rPr lang="en-GB" altLang="it-IT" sz="2800" b="1" i="1" dirty="0" err="1">
                <a:solidFill>
                  <a:schemeClr val="tx1">
                    <a:lumMod val="65000"/>
                    <a:lumOff val="35000"/>
                  </a:schemeClr>
                </a:solidFill>
              </a:rPr>
              <a:t>malattia</a:t>
            </a:r>
            <a:r>
              <a:rPr lang="en-GB" altLang="it-IT" sz="2800" b="1" i="1" dirty="0">
                <a:solidFill>
                  <a:schemeClr val="tx1">
                    <a:lumMod val="65000"/>
                    <a:lumOff val="35000"/>
                  </a:schemeClr>
                </a:solidFill>
              </a:rPr>
              <a:t> </a:t>
            </a:r>
            <a:r>
              <a:rPr lang="en-GB" altLang="it-IT" sz="2800" b="1" i="1" dirty="0" err="1">
                <a:solidFill>
                  <a:schemeClr val="tx1">
                    <a:lumMod val="65000"/>
                    <a:lumOff val="35000"/>
                  </a:schemeClr>
                </a:solidFill>
              </a:rPr>
              <a:t>ogni</a:t>
            </a:r>
            <a:r>
              <a:rPr lang="en-GB" altLang="it-IT" sz="2800" b="1" i="1" dirty="0">
                <a:solidFill>
                  <a:schemeClr val="tx1">
                    <a:lumMod val="65000"/>
                    <a:lumOff val="35000"/>
                  </a:schemeClr>
                </a:solidFill>
              </a:rPr>
              <a:t> anno</a:t>
            </a:r>
          </a:p>
          <a:p>
            <a:pPr>
              <a:lnSpc>
                <a:spcPct val="90000"/>
              </a:lnSpc>
              <a:spcAft>
                <a:spcPts val="600"/>
              </a:spcAft>
            </a:pPr>
            <a:r>
              <a:rPr lang="en-GB" altLang="it-IT" sz="2800" b="1" i="1" dirty="0" err="1">
                <a:solidFill>
                  <a:schemeClr val="tx1">
                    <a:lumMod val="65000"/>
                    <a:lumOff val="35000"/>
                  </a:schemeClr>
                </a:solidFill>
              </a:rPr>
              <a:t>Incremento</a:t>
            </a:r>
            <a:r>
              <a:rPr lang="en-GB" altLang="it-IT" sz="2800" b="1" i="1" dirty="0">
                <a:solidFill>
                  <a:schemeClr val="tx1">
                    <a:lumMod val="65000"/>
                    <a:lumOff val="35000"/>
                  </a:schemeClr>
                </a:solidFill>
              </a:rPr>
              <a:t> continuo </a:t>
            </a:r>
            <a:r>
              <a:rPr lang="en-GB" altLang="it-IT" sz="2800" b="1" i="1" dirty="0" err="1">
                <a:solidFill>
                  <a:schemeClr val="tx1">
                    <a:lumMod val="65000"/>
                    <a:lumOff val="35000"/>
                  </a:schemeClr>
                </a:solidFill>
              </a:rPr>
              <a:t>delle</a:t>
            </a:r>
            <a:r>
              <a:rPr lang="en-GB" altLang="it-IT" sz="2800" b="1" i="1" dirty="0">
                <a:solidFill>
                  <a:schemeClr val="tx1">
                    <a:lumMod val="65000"/>
                    <a:lumOff val="35000"/>
                  </a:schemeClr>
                </a:solidFill>
              </a:rPr>
              <a:t> </a:t>
            </a:r>
            <a:r>
              <a:rPr lang="en-GB" altLang="it-IT" sz="2800" b="1" i="1" dirty="0" err="1">
                <a:solidFill>
                  <a:schemeClr val="tx1">
                    <a:lumMod val="65000"/>
                    <a:lumOff val="35000"/>
                  </a:schemeClr>
                </a:solidFill>
              </a:rPr>
              <a:t>persone</a:t>
            </a:r>
            <a:r>
              <a:rPr lang="en-GB" altLang="it-IT" sz="2800" b="1" i="1" dirty="0">
                <a:solidFill>
                  <a:schemeClr val="tx1">
                    <a:lumMod val="65000"/>
                    <a:lumOff val="35000"/>
                  </a:schemeClr>
                </a:solidFill>
              </a:rPr>
              <a:t> </a:t>
            </a:r>
            <a:r>
              <a:rPr lang="en-GB" altLang="it-IT" sz="2800" b="1" i="1" dirty="0" err="1" smtClean="0">
                <a:solidFill>
                  <a:schemeClr val="tx1">
                    <a:lumMod val="65000"/>
                    <a:lumOff val="35000"/>
                  </a:schemeClr>
                </a:solidFill>
              </a:rPr>
              <a:t>affette</a:t>
            </a:r>
            <a:r>
              <a:rPr lang="en-GB" altLang="it-IT" sz="2800" b="1" i="1" dirty="0" smtClean="0">
                <a:solidFill>
                  <a:schemeClr val="tx1">
                    <a:lumMod val="65000"/>
                    <a:lumOff val="35000"/>
                  </a:schemeClr>
                </a:solidFill>
              </a:rPr>
              <a:t>:</a:t>
            </a:r>
          </a:p>
          <a:p>
            <a:pPr lvl="1">
              <a:lnSpc>
                <a:spcPct val="90000"/>
              </a:lnSpc>
              <a:spcAft>
                <a:spcPts val="600"/>
              </a:spcAft>
            </a:pPr>
            <a:r>
              <a:rPr lang="en-GB" altLang="it-IT" sz="2000" b="1" i="1" dirty="0" err="1" smtClean="0">
                <a:solidFill>
                  <a:srgbClr val="FF0000"/>
                </a:solidFill>
              </a:rPr>
              <a:t>Urbanizzazione</a:t>
            </a:r>
            <a:r>
              <a:rPr lang="en-GB" altLang="it-IT" sz="2000" b="1" i="1" dirty="0" smtClean="0">
                <a:solidFill>
                  <a:srgbClr val="FF0000"/>
                </a:solidFill>
              </a:rPr>
              <a:t> (</a:t>
            </a:r>
            <a:r>
              <a:rPr lang="en-GB" altLang="it-IT" sz="2000" b="1" i="1" dirty="0" err="1" smtClean="0">
                <a:solidFill>
                  <a:srgbClr val="FF0000"/>
                </a:solidFill>
              </a:rPr>
              <a:t>es</a:t>
            </a:r>
            <a:r>
              <a:rPr lang="en-GB" altLang="it-IT" sz="2000" b="1" i="1" dirty="0" smtClean="0">
                <a:solidFill>
                  <a:srgbClr val="FF0000"/>
                </a:solidFill>
              </a:rPr>
              <a:t>. </a:t>
            </a:r>
            <a:r>
              <a:rPr lang="en-GB" altLang="it-IT" sz="2000" b="1" i="1" dirty="0" err="1" smtClean="0">
                <a:solidFill>
                  <a:srgbClr val="FF0000"/>
                </a:solidFill>
              </a:rPr>
              <a:t>polvere</a:t>
            </a:r>
            <a:r>
              <a:rPr lang="en-GB" altLang="it-IT" sz="2000" b="1" i="1" dirty="0" smtClean="0">
                <a:solidFill>
                  <a:srgbClr val="FF0000"/>
                </a:solidFill>
              </a:rPr>
              <a:t>, </a:t>
            </a:r>
            <a:r>
              <a:rPr lang="en-GB" altLang="it-IT" sz="2000" b="1" i="1" dirty="0" err="1" smtClean="0">
                <a:solidFill>
                  <a:srgbClr val="FF0000"/>
                </a:solidFill>
              </a:rPr>
              <a:t>acari</a:t>
            </a:r>
            <a:r>
              <a:rPr lang="en-GB" altLang="it-IT" sz="2000" b="1" i="1" dirty="0" smtClean="0">
                <a:solidFill>
                  <a:srgbClr val="FF0000"/>
                </a:solidFill>
              </a:rPr>
              <a:t>, </a:t>
            </a:r>
            <a:r>
              <a:rPr lang="en-GB" altLang="it-IT" sz="2000" b="1" i="1" dirty="0" err="1" smtClean="0">
                <a:solidFill>
                  <a:srgbClr val="FF0000"/>
                </a:solidFill>
              </a:rPr>
              <a:t>inquinanti</a:t>
            </a:r>
            <a:r>
              <a:rPr lang="en-GB" altLang="it-IT" sz="2000" b="1" i="1" dirty="0" smtClean="0">
                <a:solidFill>
                  <a:srgbClr val="FF0000"/>
                </a:solidFill>
              </a:rPr>
              <a:t>)</a:t>
            </a:r>
          </a:p>
          <a:p>
            <a:pPr lvl="1">
              <a:lnSpc>
                <a:spcPct val="90000"/>
              </a:lnSpc>
              <a:spcAft>
                <a:spcPts val="600"/>
              </a:spcAft>
            </a:pPr>
            <a:r>
              <a:rPr lang="en-GB" altLang="it-IT" sz="2000" b="1" i="1" dirty="0" err="1" smtClean="0">
                <a:solidFill>
                  <a:srgbClr val="FF0000"/>
                </a:solidFill>
              </a:rPr>
              <a:t>Igiene</a:t>
            </a:r>
            <a:r>
              <a:rPr lang="en-GB" altLang="it-IT" sz="2000" b="1" i="1" dirty="0" smtClean="0">
                <a:solidFill>
                  <a:srgbClr val="FF0000"/>
                </a:solidFill>
              </a:rPr>
              <a:t> (</a:t>
            </a:r>
            <a:r>
              <a:rPr lang="en-GB" altLang="it-IT" sz="2000" b="1" i="1" dirty="0" err="1" smtClean="0">
                <a:solidFill>
                  <a:srgbClr val="FF0000"/>
                </a:solidFill>
              </a:rPr>
              <a:t>sistema</a:t>
            </a:r>
            <a:r>
              <a:rPr lang="en-GB" altLang="it-IT" sz="2000" b="1" i="1" dirty="0" smtClean="0">
                <a:solidFill>
                  <a:srgbClr val="FF0000"/>
                </a:solidFill>
              </a:rPr>
              <a:t> </a:t>
            </a:r>
            <a:r>
              <a:rPr lang="en-GB" altLang="it-IT" sz="2000" b="1" i="1" dirty="0" err="1" smtClean="0">
                <a:solidFill>
                  <a:srgbClr val="FF0000"/>
                </a:solidFill>
              </a:rPr>
              <a:t>immunitario</a:t>
            </a:r>
            <a:r>
              <a:rPr lang="en-GB" altLang="it-IT" sz="2000" b="1" i="1" dirty="0" smtClean="0">
                <a:solidFill>
                  <a:srgbClr val="FF0000"/>
                </a:solidFill>
              </a:rPr>
              <a:t>)</a:t>
            </a:r>
          </a:p>
          <a:p>
            <a:pPr lvl="1">
              <a:lnSpc>
                <a:spcPct val="90000"/>
              </a:lnSpc>
              <a:spcAft>
                <a:spcPts val="600"/>
              </a:spcAft>
            </a:pPr>
            <a:r>
              <a:rPr lang="en-GB" altLang="it-IT" sz="2000" b="1" i="1" dirty="0" err="1" smtClean="0">
                <a:solidFill>
                  <a:srgbClr val="FF0000"/>
                </a:solidFill>
              </a:rPr>
              <a:t>Obesità</a:t>
            </a:r>
            <a:r>
              <a:rPr lang="en-GB" altLang="it-IT" sz="2000" b="1" i="1" dirty="0" smtClean="0">
                <a:solidFill>
                  <a:srgbClr val="FF0000"/>
                </a:solidFill>
              </a:rPr>
              <a:t> e </a:t>
            </a:r>
            <a:r>
              <a:rPr lang="en-GB" altLang="it-IT" sz="2000" b="1" i="1" dirty="0" err="1" smtClean="0">
                <a:solidFill>
                  <a:srgbClr val="FF0000"/>
                </a:solidFill>
              </a:rPr>
              <a:t>ridotto</a:t>
            </a:r>
            <a:r>
              <a:rPr lang="en-GB" altLang="it-IT" sz="2000" b="1" i="1" dirty="0" smtClean="0">
                <a:solidFill>
                  <a:srgbClr val="FF0000"/>
                </a:solidFill>
              </a:rPr>
              <a:t> </a:t>
            </a:r>
            <a:r>
              <a:rPr lang="en-GB" altLang="it-IT" sz="2000" b="1" i="1" dirty="0" err="1" smtClean="0">
                <a:solidFill>
                  <a:srgbClr val="FF0000"/>
                </a:solidFill>
              </a:rPr>
              <a:t>esercizio</a:t>
            </a:r>
            <a:r>
              <a:rPr lang="en-GB" altLang="it-IT" sz="2000" b="1" i="1" dirty="0" smtClean="0">
                <a:solidFill>
                  <a:srgbClr val="FF0000"/>
                </a:solidFill>
              </a:rPr>
              <a:t> </a:t>
            </a:r>
            <a:r>
              <a:rPr lang="en-GB" altLang="it-IT" sz="2000" b="1" i="1" dirty="0" err="1" smtClean="0">
                <a:solidFill>
                  <a:srgbClr val="FF0000"/>
                </a:solidFill>
              </a:rPr>
              <a:t>fisico</a:t>
            </a:r>
            <a:endParaRPr lang="en-GB" altLang="it-IT" sz="2000" b="1" i="1" dirty="0">
              <a:solidFill>
                <a:srgbClr val="FF0000"/>
              </a:solidFill>
            </a:endParaRPr>
          </a:p>
          <a:p>
            <a:pPr>
              <a:lnSpc>
                <a:spcPct val="90000"/>
              </a:lnSpc>
              <a:spcAft>
                <a:spcPts val="600"/>
              </a:spcAft>
            </a:pPr>
            <a:r>
              <a:rPr lang="en-GB" altLang="it-IT" sz="2800" b="1" i="1" dirty="0" err="1" smtClean="0">
                <a:solidFill>
                  <a:schemeClr val="tx1">
                    <a:lumMod val="65000"/>
                    <a:lumOff val="35000"/>
                  </a:schemeClr>
                </a:solidFill>
              </a:rPr>
              <a:t>Eziologia</a:t>
            </a:r>
            <a:r>
              <a:rPr lang="en-GB" altLang="it-IT" sz="2800" b="1" i="1" dirty="0" smtClean="0">
                <a:solidFill>
                  <a:schemeClr val="tx1">
                    <a:lumMod val="65000"/>
                    <a:lumOff val="35000"/>
                  </a:schemeClr>
                </a:solidFill>
              </a:rPr>
              <a:t>: </a:t>
            </a:r>
            <a:r>
              <a:rPr lang="en-GB" altLang="it-IT" sz="2800" b="1" i="1" dirty="0" err="1" smtClean="0">
                <a:solidFill>
                  <a:schemeClr val="tx1">
                    <a:lumMod val="65000"/>
                    <a:lumOff val="35000"/>
                  </a:schemeClr>
                </a:solidFill>
              </a:rPr>
              <a:t>allergica</a:t>
            </a:r>
            <a:r>
              <a:rPr lang="en-GB" altLang="it-IT" sz="2800" b="1" i="1" dirty="0" smtClean="0">
                <a:solidFill>
                  <a:schemeClr val="tx1">
                    <a:lumMod val="65000"/>
                    <a:lumOff val="35000"/>
                  </a:schemeClr>
                </a:solidFill>
              </a:rPr>
              <a:t> e </a:t>
            </a:r>
            <a:r>
              <a:rPr lang="en-GB" altLang="it-IT" sz="2800" b="1" i="1" dirty="0" err="1" smtClean="0">
                <a:solidFill>
                  <a:schemeClr val="tx1">
                    <a:lumMod val="65000"/>
                    <a:lumOff val="35000"/>
                  </a:schemeClr>
                </a:solidFill>
              </a:rPr>
              <a:t>idiosincrasica</a:t>
            </a:r>
            <a:endParaRPr lang="it-IT" altLang="it-IT" sz="2800" b="1" i="1" dirty="0">
              <a:solidFill>
                <a:schemeClr val="tx1">
                  <a:lumMod val="65000"/>
                  <a:lumOff val="3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395243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Age-standardised asthma mortality rates for ages 5-34 years only, 2001-2010 from countries where asthma is separately coded as a cause of death, ordered by mortality rate and country income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52736"/>
            <a:ext cx="4074053" cy="547260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arrotondato 8"/>
          <p:cNvSpPr/>
          <p:nvPr/>
        </p:nvSpPr>
        <p:spPr>
          <a:xfrm>
            <a:off x="107504" y="188640"/>
            <a:ext cx="799288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Rectangle 2"/>
          <p:cNvSpPr txBox="1">
            <a:spLocks noChangeArrowheads="1"/>
          </p:cNvSpPr>
          <p:nvPr/>
        </p:nvSpPr>
        <p:spPr>
          <a:xfrm>
            <a:off x="323528" y="44624"/>
            <a:ext cx="8686800" cy="838200"/>
          </a:xfrm>
          <a:prstGeom prst="rect">
            <a:avLst/>
          </a:prstGeom>
        </p:spPr>
        <p:txBody>
          <a:bodyPr>
            <a:normAutofit/>
          </a:bodyPr>
          <a:lst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mj-cs"/>
              </a:defRPr>
            </a:lvl1pPr>
            <a:lvl2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a:lstStyle>
          <a:p>
            <a:pPr fontAlgn="auto">
              <a:spcAft>
                <a:spcPts val="0"/>
              </a:spcAft>
              <a:defRPr/>
            </a:pPr>
            <a:r>
              <a:rPr lang="it-IT" sz="4000" b="1" dirty="0" smtClean="0">
                <a:solidFill>
                  <a:schemeClr val="accent5">
                    <a:lumMod val="50000"/>
                  </a:schemeClr>
                </a:solidFill>
                <a:ea typeface="+mj-ea"/>
              </a:rPr>
              <a:t>ASMA: </a:t>
            </a:r>
            <a:r>
              <a:rPr lang="it-IT" sz="3200" b="1" dirty="0" smtClean="0">
                <a:solidFill>
                  <a:schemeClr val="accent5">
                    <a:lumMod val="50000"/>
                  </a:schemeClr>
                </a:solidFill>
                <a:ea typeface="+mj-ea"/>
              </a:rPr>
              <a:t>Prevalenza ed eziologia</a:t>
            </a:r>
            <a:endParaRPr lang="it-IT" sz="4000" dirty="0">
              <a:ea typeface="+mj-ea"/>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8"/>
          <p:cNvSpPr/>
          <p:nvPr/>
        </p:nvSpPr>
        <p:spPr>
          <a:xfrm>
            <a:off x="107504" y="332656"/>
            <a:ext cx="691276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122" name="Rectangle 2"/>
          <p:cNvSpPr>
            <a:spLocks noGrp="1" noChangeArrowheads="1"/>
          </p:cNvSpPr>
          <p:nvPr>
            <p:ph type="title"/>
          </p:nvPr>
        </p:nvSpPr>
        <p:spPr/>
        <p:txBody>
          <a:bodyPr>
            <a:normAutofit fontScale="90000"/>
          </a:bodyPr>
          <a:lstStyle/>
          <a:p>
            <a:pPr fontAlgn="auto">
              <a:spcAft>
                <a:spcPts val="0"/>
              </a:spcAft>
              <a:defRPr/>
            </a:pPr>
            <a:r>
              <a:rPr lang="en-GB" sz="4000" dirty="0" err="1" smtClean="0">
                <a:ea typeface="+mj-ea"/>
              </a:rPr>
              <a:t>Patogenesi</a:t>
            </a:r>
            <a:r>
              <a:rPr lang="en-GB" sz="4000" dirty="0" smtClean="0">
                <a:ea typeface="+mj-ea"/>
              </a:rPr>
              <a:t> DELL’ </a:t>
            </a:r>
            <a:r>
              <a:rPr lang="en-GB" sz="4000" dirty="0" err="1" smtClean="0">
                <a:ea typeface="+mj-ea"/>
              </a:rPr>
              <a:t>Asma</a:t>
            </a:r>
            <a:r>
              <a:rPr lang="en-GB" sz="4000" dirty="0" smtClean="0">
                <a:ea typeface="+mj-ea"/>
              </a:rPr>
              <a:t/>
            </a:r>
            <a:br>
              <a:rPr lang="en-GB" sz="4000" dirty="0" smtClean="0">
                <a:ea typeface="+mj-ea"/>
              </a:rPr>
            </a:br>
            <a:r>
              <a:rPr lang="it-IT" sz="2000" dirty="0" smtClean="0">
                <a:ea typeface="+mj-ea"/>
              </a:rPr>
              <a:t>.</a:t>
            </a:r>
            <a:r>
              <a:rPr lang="it-IT" sz="4000" dirty="0" smtClean="0">
                <a:ea typeface="+mj-ea"/>
              </a:rPr>
              <a:t> </a:t>
            </a:r>
            <a:endParaRPr lang="it-IT" sz="4000" dirty="0">
              <a:ea typeface="+mj-ea"/>
            </a:endParaRPr>
          </a:p>
        </p:txBody>
      </p:sp>
      <p:sp>
        <p:nvSpPr>
          <p:cNvPr id="17411" name="Rectangle 3"/>
          <p:cNvSpPr>
            <a:spLocks noGrp="1" noChangeArrowheads="1"/>
          </p:cNvSpPr>
          <p:nvPr>
            <p:ph idx="1"/>
          </p:nvPr>
        </p:nvSpPr>
        <p:spPr>
          <a:xfrm>
            <a:off x="457200" y="1412776"/>
            <a:ext cx="8229600" cy="4897437"/>
          </a:xfrm>
        </p:spPr>
        <p:txBody>
          <a:bodyPr/>
          <a:lstStyle/>
          <a:p>
            <a:pPr algn="just">
              <a:lnSpc>
                <a:spcPct val="90000"/>
              </a:lnSpc>
            </a:pPr>
            <a:r>
              <a:rPr lang="en-GB" altLang="it-IT" sz="2400" b="1" i="1" dirty="0" err="1" smtClean="0">
                <a:solidFill>
                  <a:schemeClr val="tx1">
                    <a:lumMod val="65000"/>
                    <a:lumOff val="35000"/>
                  </a:schemeClr>
                </a:solidFill>
              </a:rPr>
              <a:t>Ipotesi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L’asma</a:t>
            </a:r>
            <a:r>
              <a:rPr lang="en-GB" altLang="it-IT" sz="2400" b="1" i="1" dirty="0" smtClean="0">
                <a:solidFill>
                  <a:schemeClr val="tx1">
                    <a:lumMod val="65000"/>
                    <a:lumOff val="35000"/>
                  </a:schemeClr>
                </a:solidFill>
              </a:rPr>
              <a:t> è data </a:t>
            </a:r>
            <a:r>
              <a:rPr lang="en-GB" altLang="it-IT" sz="2400" b="1" i="1" dirty="0" err="1" smtClean="0">
                <a:solidFill>
                  <a:schemeClr val="tx1">
                    <a:lumMod val="65000"/>
                    <a:lumOff val="35000"/>
                  </a:schemeClr>
                </a:solidFill>
              </a:rPr>
              <a:t>dall’infiammazione</a:t>
            </a:r>
            <a:r>
              <a:rPr lang="en-GB" altLang="it-IT" sz="2400" b="1" i="1" dirty="0" smtClean="0">
                <a:solidFill>
                  <a:schemeClr val="tx1">
                    <a:lumMod val="65000"/>
                    <a:lumOff val="35000"/>
                  </a:schemeClr>
                </a:solidFill>
              </a:rPr>
              <a:t> sub-</a:t>
            </a:r>
            <a:r>
              <a:rPr lang="en-GB" altLang="it-IT" sz="2400" b="1" i="1" dirty="0" err="1" smtClean="0">
                <a:solidFill>
                  <a:schemeClr val="tx1">
                    <a:lumMod val="65000"/>
                    <a:lumOff val="35000"/>
                  </a:schemeClr>
                </a:solidFill>
              </a:rPr>
              <a:t>acuta</a:t>
            </a:r>
            <a:r>
              <a:rPr lang="en-GB" altLang="it-IT" sz="2400" b="1" i="1" dirty="0" smtClean="0">
                <a:solidFill>
                  <a:schemeClr val="tx1">
                    <a:lumMod val="65000"/>
                    <a:lumOff val="35000"/>
                  </a:schemeClr>
                </a:solidFill>
              </a:rPr>
              <a:t> e </a:t>
            </a:r>
            <a:r>
              <a:rPr lang="en-GB" altLang="it-IT" sz="2400" b="1" i="1" dirty="0" err="1" smtClean="0">
                <a:solidFill>
                  <a:schemeClr val="tx1">
                    <a:lumMod val="65000"/>
                    <a:lumOff val="35000"/>
                  </a:schemeClr>
                </a:solidFill>
              </a:rPr>
              <a:t>persistente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delle</a:t>
            </a:r>
            <a:r>
              <a:rPr lang="en-GB" altLang="it-IT" sz="2400" b="1" i="1" dirty="0" smtClean="0">
                <a:solidFill>
                  <a:schemeClr val="tx1">
                    <a:lumMod val="65000"/>
                    <a:lumOff val="35000"/>
                  </a:schemeClr>
                </a:solidFill>
              </a:rPr>
              <a:t> vie </a:t>
            </a:r>
            <a:r>
              <a:rPr lang="en-GB" altLang="it-IT" sz="2400" b="1" i="1" dirty="0" err="1" smtClean="0">
                <a:solidFill>
                  <a:schemeClr val="tx1">
                    <a:lumMod val="65000"/>
                    <a:lumOff val="35000"/>
                  </a:schemeClr>
                </a:solidFill>
              </a:rPr>
              <a:t>respiratorie</a:t>
            </a:r>
            <a:endParaRPr lang="en-GB" altLang="it-IT" sz="2400" b="1" i="1" dirty="0" smtClean="0">
              <a:solidFill>
                <a:schemeClr val="tx1">
                  <a:lumMod val="65000"/>
                  <a:lumOff val="35000"/>
                </a:schemeClr>
              </a:solidFill>
            </a:endParaRPr>
          </a:p>
          <a:p>
            <a:pPr algn="just">
              <a:lnSpc>
                <a:spcPct val="90000"/>
              </a:lnSpc>
            </a:pPr>
            <a:r>
              <a:rPr lang="en-GB" altLang="it-IT" sz="2400" b="1" i="1" dirty="0" err="1" smtClean="0">
                <a:solidFill>
                  <a:schemeClr val="tx1">
                    <a:lumMod val="65000"/>
                    <a:lumOff val="35000"/>
                  </a:schemeClr>
                </a:solidFill>
              </a:rPr>
              <a:t>Anche</a:t>
            </a:r>
            <a:r>
              <a:rPr lang="en-GB" altLang="it-IT" sz="2400" b="1" i="1" dirty="0" smtClean="0">
                <a:solidFill>
                  <a:schemeClr val="tx1">
                    <a:lumMod val="65000"/>
                    <a:lumOff val="35000"/>
                  </a:schemeClr>
                </a:solidFill>
              </a:rPr>
              <a:t> in </a:t>
            </a:r>
            <a:r>
              <a:rPr lang="en-GB" altLang="it-IT" sz="2400" b="1" i="1" dirty="0" err="1" smtClean="0">
                <a:solidFill>
                  <a:schemeClr val="tx1">
                    <a:lumMod val="65000"/>
                    <a:lumOff val="35000"/>
                  </a:schemeClr>
                </a:solidFill>
              </a:rPr>
              <a:t>pazienti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asintomatici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frequentemente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si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osserva</a:t>
            </a:r>
            <a:r>
              <a:rPr lang="en-GB" altLang="it-IT" sz="2400" b="1" i="1" dirty="0" smtClean="0">
                <a:solidFill>
                  <a:schemeClr val="tx1">
                    <a:lumMod val="65000"/>
                    <a:lumOff val="35000"/>
                  </a:schemeClr>
                </a:solidFill>
              </a:rPr>
              <a:t> un </a:t>
            </a:r>
            <a:r>
              <a:rPr lang="en-GB" altLang="it-IT" sz="2400" b="1" i="1" dirty="0" err="1" smtClean="0">
                <a:solidFill>
                  <a:schemeClr val="tx1">
                    <a:lumMod val="65000"/>
                    <a:lumOff val="35000"/>
                  </a:schemeClr>
                </a:solidFill>
              </a:rPr>
              <a:t>processo</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infiammatorio</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attivo</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nei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campioni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bioptici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endobronchiali</a:t>
            </a:r>
            <a:r>
              <a:rPr lang="en-GB" altLang="it-IT" sz="2400" b="1" i="1" dirty="0" smtClean="0">
                <a:solidFill>
                  <a:schemeClr val="tx1">
                    <a:lumMod val="65000"/>
                    <a:lumOff val="35000"/>
                  </a:schemeClr>
                </a:solidFill>
              </a:rPr>
              <a:t>.</a:t>
            </a:r>
          </a:p>
          <a:p>
            <a:pPr algn="just">
              <a:lnSpc>
                <a:spcPct val="90000"/>
              </a:lnSpc>
            </a:pPr>
            <a:r>
              <a:rPr lang="en-GB" altLang="it-IT" sz="2400" b="1" i="1" dirty="0" err="1" smtClean="0">
                <a:solidFill>
                  <a:schemeClr val="tx1">
                    <a:lumMod val="65000"/>
                    <a:lumOff val="35000"/>
                  </a:schemeClr>
                </a:solidFill>
              </a:rPr>
              <a:t>Nelle</a:t>
            </a:r>
            <a:r>
              <a:rPr lang="en-GB" altLang="it-IT" sz="2400" b="1" i="1" dirty="0" smtClean="0">
                <a:solidFill>
                  <a:schemeClr val="tx1">
                    <a:lumMod val="65000"/>
                    <a:lumOff val="35000"/>
                  </a:schemeClr>
                </a:solidFill>
              </a:rPr>
              <a:t> vie </a:t>
            </a:r>
            <a:r>
              <a:rPr lang="en-GB" altLang="it-IT" sz="2400" b="1" i="1" dirty="0" err="1" smtClean="0">
                <a:solidFill>
                  <a:schemeClr val="tx1">
                    <a:lumMod val="65000"/>
                    <a:lumOff val="35000"/>
                  </a:schemeClr>
                </a:solidFill>
              </a:rPr>
              <a:t>respiratorie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si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può</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osservare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edema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ed</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infiltrazione</a:t>
            </a:r>
            <a:r>
              <a:rPr lang="en-GB" altLang="it-IT" sz="2400" b="1" i="1" dirty="0" smtClean="0">
                <a:solidFill>
                  <a:schemeClr val="tx1">
                    <a:lumMod val="65000"/>
                    <a:lumOff val="35000"/>
                  </a:schemeClr>
                </a:solidFill>
              </a:rPr>
              <a:t> da </a:t>
            </a:r>
            <a:r>
              <a:rPr lang="en-GB" altLang="it-IT" sz="2400" b="1" i="1" dirty="0" err="1" smtClean="0">
                <a:solidFill>
                  <a:schemeClr val="tx1">
                    <a:lumMod val="65000"/>
                    <a:lumOff val="35000"/>
                  </a:schemeClr>
                </a:solidFill>
              </a:rPr>
              <a:t>eosinofili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neutrofili</a:t>
            </a:r>
            <a:r>
              <a:rPr lang="en-GB" altLang="it-IT" sz="2400" b="1" i="1" dirty="0" smtClean="0">
                <a:solidFill>
                  <a:schemeClr val="tx1">
                    <a:lumMod val="65000"/>
                    <a:lumOff val="35000"/>
                  </a:schemeClr>
                </a:solidFill>
              </a:rPr>
              <a:t> e </a:t>
            </a:r>
            <a:r>
              <a:rPr lang="en-GB" altLang="it-IT" sz="2400" b="1" i="1" dirty="0" err="1" smtClean="0">
                <a:solidFill>
                  <a:schemeClr val="tx1">
                    <a:lumMod val="65000"/>
                    <a:lumOff val="35000"/>
                  </a:schemeClr>
                </a:solidFill>
              </a:rPr>
              <a:t>linfociti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Può</a:t>
            </a:r>
            <a:r>
              <a:rPr lang="en-GB" altLang="it-IT" sz="2400" b="1" i="1" dirty="0" smtClean="0">
                <a:solidFill>
                  <a:schemeClr val="tx1">
                    <a:lumMod val="65000"/>
                    <a:lumOff val="35000"/>
                  </a:schemeClr>
                </a:solidFill>
              </a:rPr>
              <a:t> o no </a:t>
            </a:r>
            <a:r>
              <a:rPr lang="en-GB" altLang="it-IT" sz="2400" b="1" i="1" dirty="0" err="1" smtClean="0">
                <a:solidFill>
                  <a:schemeClr val="tx1">
                    <a:lumMod val="65000"/>
                    <a:lumOff val="35000"/>
                  </a:schemeClr>
                </a:solidFill>
              </a:rPr>
              <a:t>esserci</a:t>
            </a:r>
            <a:r>
              <a:rPr lang="en-GB" altLang="it-IT" sz="2400" b="1" i="1" dirty="0" smtClean="0">
                <a:solidFill>
                  <a:schemeClr val="tx1">
                    <a:lumMod val="65000"/>
                    <a:lumOff val="35000"/>
                  </a:schemeClr>
                </a:solidFill>
              </a:rPr>
              <a:t> un </a:t>
            </a:r>
            <a:r>
              <a:rPr lang="en-GB" altLang="it-IT" sz="2400" b="1" i="1" dirty="0" err="1" smtClean="0">
                <a:solidFill>
                  <a:schemeClr val="tx1">
                    <a:lumMod val="65000"/>
                    <a:lumOff val="35000"/>
                  </a:schemeClr>
                </a:solidFill>
              </a:rPr>
              <a:t>aumento</a:t>
            </a:r>
            <a:r>
              <a:rPr lang="en-GB" altLang="it-IT" sz="2400" b="1" i="1" dirty="0" smtClean="0">
                <a:solidFill>
                  <a:schemeClr val="tx1">
                    <a:lumMod val="65000"/>
                    <a:lumOff val="35000"/>
                  </a:schemeClr>
                </a:solidFill>
              </a:rPr>
              <a:t> del </a:t>
            </a:r>
            <a:r>
              <a:rPr lang="en-GB" altLang="it-IT" sz="2400" b="1" i="1" dirty="0" err="1" smtClean="0">
                <a:solidFill>
                  <a:schemeClr val="tx1">
                    <a:lumMod val="65000"/>
                    <a:lumOff val="35000"/>
                  </a:schemeClr>
                </a:solidFill>
              </a:rPr>
              <a:t>collagene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nella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membrana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epiteliale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basale</a:t>
            </a:r>
            <a:r>
              <a:rPr lang="en-GB" altLang="it-IT" sz="2400" b="1" i="1" dirty="0" smtClean="0">
                <a:solidFill>
                  <a:schemeClr val="tx1">
                    <a:lumMod val="65000"/>
                    <a:lumOff val="35000"/>
                  </a:schemeClr>
                </a:solidFill>
              </a:rPr>
              <a:t> e/o </a:t>
            </a:r>
            <a:r>
              <a:rPr lang="en-GB" altLang="it-IT" sz="2400" b="1" i="1" dirty="0" err="1" smtClean="0">
                <a:solidFill>
                  <a:schemeClr val="tx1">
                    <a:lumMod val="65000"/>
                    <a:lumOff val="35000"/>
                  </a:schemeClr>
                </a:solidFill>
              </a:rPr>
              <a:t>ipertrofia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ghiandolare</a:t>
            </a:r>
            <a:r>
              <a:rPr lang="en-GB" altLang="it-IT" sz="2400" b="1" i="1" dirty="0" smtClean="0">
                <a:solidFill>
                  <a:schemeClr val="tx1">
                    <a:lumMod val="65000"/>
                    <a:lumOff val="35000"/>
                  </a:schemeClr>
                </a:solidFill>
              </a:rPr>
              <a:t>. </a:t>
            </a:r>
          </a:p>
          <a:p>
            <a:pPr algn="just">
              <a:lnSpc>
                <a:spcPct val="90000"/>
              </a:lnSpc>
            </a:pPr>
            <a:r>
              <a:rPr lang="en-GB" altLang="it-IT" sz="2400" b="1" i="1" dirty="0" smtClean="0">
                <a:solidFill>
                  <a:schemeClr val="tx1">
                    <a:lumMod val="65000"/>
                    <a:lumOff val="35000"/>
                  </a:schemeClr>
                </a:solidFill>
              </a:rPr>
              <a:t>La </a:t>
            </a:r>
            <a:r>
              <a:rPr lang="en-GB" altLang="it-IT" sz="2400" b="1" i="1" dirty="0" err="1" smtClean="0">
                <a:solidFill>
                  <a:schemeClr val="tx1">
                    <a:lumMod val="65000"/>
                    <a:lumOff val="35000"/>
                  </a:schemeClr>
                </a:solidFill>
              </a:rPr>
              <a:t>caratteristica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principalmente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osservata</a:t>
            </a:r>
            <a:r>
              <a:rPr lang="en-GB" altLang="it-IT" sz="2400" b="1" i="1" dirty="0" smtClean="0">
                <a:solidFill>
                  <a:schemeClr val="tx1">
                    <a:lumMod val="65000"/>
                    <a:lumOff val="35000"/>
                  </a:schemeClr>
                </a:solidFill>
              </a:rPr>
              <a:t> è un </a:t>
            </a:r>
            <a:r>
              <a:rPr lang="en-GB" altLang="it-IT" sz="2400" b="1" i="1" dirty="0" err="1" smtClean="0">
                <a:solidFill>
                  <a:schemeClr val="tx1">
                    <a:lumMod val="65000"/>
                    <a:lumOff val="35000"/>
                  </a:schemeClr>
                </a:solidFill>
              </a:rPr>
              <a:t>aumento</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generale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della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cellularità</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associata</a:t>
            </a:r>
            <a:r>
              <a:rPr lang="en-GB" altLang="it-IT" sz="2400" b="1" i="1" dirty="0" smtClean="0">
                <a:solidFill>
                  <a:schemeClr val="tx1">
                    <a:lumMod val="65000"/>
                    <a:lumOff val="35000"/>
                  </a:schemeClr>
                </a:solidFill>
              </a:rPr>
              <a:t> ad </a:t>
            </a:r>
            <a:r>
              <a:rPr lang="en-GB" altLang="it-IT" sz="2400" b="1" i="1" dirty="0" err="1" smtClean="0">
                <a:solidFill>
                  <a:schemeClr val="tx1">
                    <a:lumMod val="65000"/>
                    <a:lumOff val="35000"/>
                  </a:schemeClr>
                </a:solidFill>
              </a:rPr>
              <a:t>una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elevata</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densità</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capillare</a:t>
            </a:r>
            <a:r>
              <a:rPr lang="en-GB" altLang="it-IT" sz="2400" b="1" i="1" dirty="0" smtClean="0">
                <a:solidFill>
                  <a:schemeClr val="tx1">
                    <a:lumMod val="65000"/>
                    <a:lumOff val="35000"/>
                  </a:schemeClr>
                </a:solidFill>
              </a:rPr>
              <a:t>.</a:t>
            </a:r>
          </a:p>
          <a:p>
            <a:pPr algn="just">
              <a:lnSpc>
                <a:spcPct val="90000"/>
              </a:lnSpc>
            </a:pPr>
            <a:r>
              <a:rPr lang="en-GB" altLang="it-IT" sz="2400" b="1" i="1" dirty="0" err="1" smtClean="0">
                <a:solidFill>
                  <a:schemeClr val="tx1">
                    <a:lumMod val="65000"/>
                    <a:lumOff val="35000"/>
                  </a:schemeClr>
                </a:solidFill>
              </a:rPr>
              <a:t>Occasionalmente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si</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osserva</a:t>
            </a:r>
            <a:r>
              <a:rPr lang="en-GB" altLang="it-IT" sz="2400" b="1" i="1" dirty="0" smtClean="0">
                <a:solidFill>
                  <a:schemeClr val="tx1">
                    <a:lumMod val="65000"/>
                    <a:lumOff val="35000"/>
                  </a:schemeClr>
                </a:solidFill>
              </a:rPr>
              <a:t> la </a:t>
            </a:r>
            <a:r>
              <a:rPr lang="en-GB" altLang="it-IT" sz="2400" b="1" i="1" dirty="0" err="1" smtClean="0">
                <a:solidFill>
                  <a:schemeClr val="tx1">
                    <a:lumMod val="65000"/>
                    <a:lumOff val="35000"/>
                  </a:schemeClr>
                </a:solidFill>
              </a:rPr>
              <a:t>denudazione</a:t>
            </a:r>
            <a:r>
              <a:rPr lang="en-GB" altLang="it-IT" sz="2400" b="1" i="1" dirty="0" smtClean="0">
                <a:solidFill>
                  <a:schemeClr val="tx1">
                    <a:lumMod val="65000"/>
                    <a:lumOff val="35000"/>
                  </a:schemeClr>
                </a:solidFill>
              </a:rPr>
              <a:t> </a:t>
            </a:r>
            <a:r>
              <a:rPr lang="en-GB" altLang="it-IT" sz="2400" b="1" i="1" dirty="0" err="1" smtClean="0">
                <a:solidFill>
                  <a:schemeClr val="tx1">
                    <a:lumMod val="65000"/>
                    <a:lumOff val="35000"/>
                  </a:schemeClr>
                </a:solidFill>
              </a:rPr>
              <a:t>dell’epitelio</a:t>
            </a:r>
            <a:r>
              <a:rPr lang="en-GB" altLang="it-IT" sz="2400" b="1" i="1" dirty="0" smtClean="0">
                <a:solidFill>
                  <a:schemeClr val="tx1">
                    <a:lumMod val="65000"/>
                    <a:lumOff val="35000"/>
                  </a:schemeClr>
                </a:solidFill>
              </a:rPr>
              <a:t>.</a:t>
            </a:r>
            <a:endParaRPr lang="it-IT" altLang="it-IT" sz="2400" b="1" i="1" dirty="0" smtClean="0">
              <a:solidFill>
                <a:schemeClr val="tx1">
                  <a:lumMod val="65000"/>
                  <a:lumOff val="3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94793" y="5301208"/>
            <a:ext cx="7776864"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ettangolo 7"/>
          <p:cNvSpPr/>
          <p:nvPr/>
        </p:nvSpPr>
        <p:spPr>
          <a:xfrm>
            <a:off x="994793" y="4248271"/>
            <a:ext cx="7776864" cy="52656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Rettangolo 2"/>
          <p:cNvSpPr/>
          <p:nvPr/>
        </p:nvSpPr>
        <p:spPr>
          <a:xfrm>
            <a:off x="971600" y="2870379"/>
            <a:ext cx="7776864" cy="792088"/>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5" name="Rectangle 3"/>
          <p:cNvSpPr>
            <a:spLocks noGrp="1" noChangeArrowheads="1"/>
          </p:cNvSpPr>
          <p:nvPr>
            <p:ph idx="1"/>
          </p:nvPr>
        </p:nvSpPr>
        <p:spPr>
          <a:xfrm>
            <a:off x="539750" y="1484313"/>
            <a:ext cx="8229600" cy="4459287"/>
          </a:xfrm>
        </p:spPr>
        <p:txBody>
          <a:bodyPr/>
          <a:lstStyle/>
          <a:p>
            <a:pPr marL="0" indent="0" algn="just">
              <a:lnSpc>
                <a:spcPct val="80000"/>
              </a:lnSpc>
              <a:buNone/>
            </a:pPr>
            <a:r>
              <a:rPr lang="en-GB" altLang="it-IT" sz="2800" b="1" dirty="0" smtClean="0">
                <a:solidFill>
                  <a:schemeClr val="tx1">
                    <a:lumMod val="65000"/>
                    <a:lumOff val="35000"/>
                  </a:schemeClr>
                </a:solidFill>
              </a:rPr>
              <a:t>Le cellule infiltrate </a:t>
            </a:r>
            <a:r>
              <a:rPr lang="en-GB" altLang="it-IT" sz="2800" b="1" dirty="0" err="1" smtClean="0">
                <a:solidFill>
                  <a:schemeClr val="tx1">
                    <a:lumMod val="65000"/>
                    <a:lumOff val="35000"/>
                  </a:schemeClr>
                </a:solidFill>
              </a:rPr>
              <a:t>rilasciano</a:t>
            </a:r>
            <a:r>
              <a:rPr lang="en-GB" altLang="it-IT" sz="2800" b="1" dirty="0" smtClean="0">
                <a:solidFill>
                  <a:schemeClr val="tx1">
                    <a:lumMod val="65000"/>
                    <a:lumOff val="35000"/>
                  </a:schemeClr>
                </a:solidFill>
              </a:rPr>
              <a:t>:</a:t>
            </a:r>
          </a:p>
          <a:p>
            <a:pPr algn="just">
              <a:lnSpc>
                <a:spcPct val="80000"/>
              </a:lnSpc>
            </a:pPr>
            <a:r>
              <a:rPr lang="en-GB" altLang="it-IT" sz="2400" b="1" dirty="0" err="1" smtClean="0">
                <a:solidFill>
                  <a:schemeClr val="tx1">
                    <a:lumMod val="65000"/>
                    <a:lumOff val="35000"/>
                  </a:schemeClr>
                </a:solidFill>
              </a:rPr>
              <a:t>Istamina</a:t>
            </a:r>
            <a:r>
              <a:rPr lang="en-GB" altLang="it-IT" sz="2400" b="1" dirty="0">
                <a:solidFill>
                  <a:schemeClr val="tx1">
                    <a:lumMod val="65000"/>
                    <a:lumOff val="35000"/>
                  </a:schemeClr>
                </a:solidFill>
              </a:rPr>
              <a:t>;</a:t>
            </a:r>
            <a:r>
              <a:rPr lang="en-GB" altLang="it-IT" sz="2400" b="1" dirty="0" smtClean="0">
                <a:solidFill>
                  <a:schemeClr val="tx1">
                    <a:lumMod val="65000"/>
                    <a:lumOff val="35000"/>
                  </a:schemeClr>
                </a:solidFill>
              </a:rPr>
              <a:t> </a:t>
            </a:r>
            <a:r>
              <a:rPr lang="en-GB" altLang="it-IT" sz="2400" b="1" dirty="0" err="1" smtClean="0">
                <a:solidFill>
                  <a:schemeClr val="tx1">
                    <a:lumMod val="65000"/>
                    <a:lumOff val="35000"/>
                  </a:schemeClr>
                </a:solidFill>
              </a:rPr>
              <a:t>bradichininaE</a:t>
            </a:r>
            <a:r>
              <a:rPr lang="en-GB" altLang="it-IT" sz="2400" b="1" dirty="0">
                <a:solidFill>
                  <a:schemeClr val="tx1">
                    <a:lumMod val="65000"/>
                    <a:lumOff val="35000"/>
                  </a:schemeClr>
                </a:solidFill>
              </a:rPr>
              <a:t>;</a:t>
            </a:r>
            <a:r>
              <a:rPr lang="en-GB" altLang="it-IT" sz="2400" b="1" dirty="0" smtClean="0">
                <a:solidFill>
                  <a:schemeClr val="tx1">
                    <a:lumMod val="65000"/>
                    <a:lumOff val="35000"/>
                  </a:schemeClr>
                </a:solidFill>
              </a:rPr>
              <a:t> </a:t>
            </a:r>
            <a:r>
              <a:rPr lang="en-GB" altLang="it-IT" sz="2400" b="1" dirty="0" err="1" smtClean="0">
                <a:solidFill>
                  <a:schemeClr val="tx1">
                    <a:lumMod val="65000"/>
                    <a:lumOff val="35000"/>
                  </a:schemeClr>
                </a:solidFill>
              </a:rPr>
              <a:t>leucotrieni</a:t>
            </a:r>
            <a:r>
              <a:rPr lang="en-GB" altLang="it-IT" sz="2400" b="1" dirty="0" smtClean="0">
                <a:solidFill>
                  <a:schemeClr val="tx1">
                    <a:lumMod val="65000"/>
                    <a:lumOff val="35000"/>
                  </a:schemeClr>
                </a:solidFill>
              </a:rPr>
              <a:t> C,D </a:t>
            </a:r>
            <a:r>
              <a:rPr lang="en-GB" altLang="it-IT" sz="2400" b="1" dirty="0" err="1" smtClean="0">
                <a:solidFill>
                  <a:schemeClr val="tx1">
                    <a:lumMod val="65000"/>
                    <a:lumOff val="35000"/>
                  </a:schemeClr>
                </a:solidFill>
              </a:rPr>
              <a:t>ed</a:t>
            </a:r>
            <a:r>
              <a:rPr lang="en-GB" altLang="it-IT" sz="2400" b="1" dirty="0" smtClean="0">
                <a:solidFill>
                  <a:schemeClr val="tx1">
                    <a:lumMod val="65000"/>
                    <a:lumOff val="35000"/>
                  </a:schemeClr>
                </a:solidFill>
              </a:rPr>
              <a:t> E; </a:t>
            </a:r>
            <a:r>
              <a:rPr lang="en-GB" altLang="it-IT" sz="2400" b="1" dirty="0" err="1" smtClean="0">
                <a:solidFill>
                  <a:schemeClr val="tx1">
                    <a:lumMod val="65000"/>
                    <a:lumOff val="35000"/>
                  </a:schemeClr>
                </a:solidFill>
              </a:rPr>
              <a:t>fattori</a:t>
            </a:r>
            <a:r>
              <a:rPr lang="en-GB" altLang="it-IT" sz="2400" b="1" dirty="0" smtClean="0">
                <a:solidFill>
                  <a:schemeClr val="tx1">
                    <a:lumMod val="65000"/>
                    <a:lumOff val="35000"/>
                  </a:schemeClr>
                </a:solidFill>
              </a:rPr>
              <a:t> </a:t>
            </a:r>
            <a:r>
              <a:rPr lang="en-GB" altLang="it-IT" sz="2400" b="1" dirty="0" err="1" smtClean="0">
                <a:solidFill>
                  <a:schemeClr val="tx1">
                    <a:lumMod val="65000"/>
                    <a:lumOff val="35000"/>
                  </a:schemeClr>
                </a:solidFill>
              </a:rPr>
              <a:t>che</a:t>
            </a:r>
            <a:r>
              <a:rPr lang="en-GB" altLang="it-IT" sz="2400" b="1" dirty="0" smtClean="0">
                <a:solidFill>
                  <a:schemeClr val="tx1">
                    <a:lumMod val="65000"/>
                    <a:lumOff val="35000"/>
                  </a:schemeClr>
                </a:solidFill>
              </a:rPr>
              <a:t> </a:t>
            </a:r>
            <a:r>
              <a:rPr lang="en-GB" altLang="it-IT" sz="2400" b="1" dirty="0" err="1" smtClean="0">
                <a:solidFill>
                  <a:schemeClr val="tx1">
                    <a:lumMod val="65000"/>
                    <a:lumOff val="35000"/>
                  </a:schemeClr>
                </a:solidFill>
              </a:rPr>
              <a:t>attivano</a:t>
            </a:r>
            <a:r>
              <a:rPr lang="en-GB" altLang="it-IT" sz="2400" b="1" dirty="0" smtClean="0">
                <a:solidFill>
                  <a:schemeClr val="tx1">
                    <a:lumMod val="65000"/>
                    <a:lumOff val="35000"/>
                  </a:schemeClr>
                </a:solidFill>
              </a:rPr>
              <a:t> le </a:t>
            </a:r>
            <a:r>
              <a:rPr lang="en-GB" altLang="it-IT" sz="2400" b="1" dirty="0" err="1" smtClean="0">
                <a:solidFill>
                  <a:schemeClr val="tx1">
                    <a:lumMod val="65000"/>
                    <a:lumOff val="35000"/>
                  </a:schemeClr>
                </a:solidFill>
              </a:rPr>
              <a:t>piastrine</a:t>
            </a:r>
            <a:r>
              <a:rPr lang="en-GB" altLang="it-IT" sz="2400" b="1" dirty="0">
                <a:solidFill>
                  <a:schemeClr val="tx1">
                    <a:lumMod val="65000"/>
                    <a:lumOff val="35000"/>
                  </a:schemeClr>
                </a:solidFill>
              </a:rPr>
              <a:t>;</a:t>
            </a:r>
            <a:r>
              <a:rPr lang="en-GB" altLang="it-IT" sz="2400" b="1" dirty="0" smtClean="0">
                <a:solidFill>
                  <a:schemeClr val="tx1">
                    <a:lumMod val="65000"/>
                    <a:lumOff val="35000"/>
                  </a:schemeClr>
                </a:solidFill>
              </a:rPr>
              <a:t> </a:t>
            </a:r>
            <a:r>
              <a:rPr lang="en-GB" altLang="it-IT" sz="2400" b="1" dirty="0" err="1" smtClean="0">
                <a:solidFill>
                  <a:schemeClr val="tx1">
                    <a:lumMod val="65000"/>
                    <a:lumOff val="35000"/>
                  </a:schemeClr>
                </a:solidFill>
              </a:rPr>
              <a:t>prostaglandine</a:t>
            </a:r>
            <a:r>
              <a:rPr lang="en-GB" altLang="it-IT" sz="2400" b="1" dirty="0" smtClean="0">
                <a:solidFill>
                  <a:schemeClr val="tx1">
                    <a:lumMod val="65000"/>
                    <a:lumOff val="35000"/>
                  </a:schemeClr>
                </a:solidFill>
              </a:rPr>
              <a:t> E2, F2 e D2.</a:t>
            </a:r>
          </a:p>
          <a:p>
            <a:pPr algn="just">
              <a:lnSpc>
                <a:spcPct val="80000"/>
              </a:lnSpc>
            </a:pPr>
            <a:endParaRPr lang="en-GB" altLang="it-IT" sz="2400" b="1" dirty="0">
              <a:solidFill>
                <a:srgbClr val="660066"/>
              </a:solidFill>
            </a:endParaRPr>
          </a:p>
          <a:p>
            <a:pPr marL="457200" lvl="1" indent="0" algn="ctr">
              <a:lnSpc>
                <a:spcPct val="80000"/>
              </a:lnSpc>
              <a:buNone/>
            </a:pPr>
            <a:r>
              <a:rPr lang="en-GB" altLang="it-IT" sz="2400" dirty="0" err="1" smtClean="0"/>
              <a:t>Broncostrizione</a:t>
            </a:r>
            <a:r>
              <a:rPr lang="en-GB" altLang="it-IT" sz="2400" dirty="0" smtClean="0"/>
              <a:t>, </a:t>
            </a:r>
            <a:r>
              <a:rPr lang="en-GB" altLang="it-IT" sz="2400" dirty="0" err="1" smtClean="0"/>
              <a:t>congestione</a:t>
            </a:r>
            <a:r>
              <a:rPr lang="en-GB" altLang="it-IT" sz="2400" dirty="0" smtClean="0"/>
              <a:t> </a:t>
            </a:r>
            <a:r>
              <a:rPr lang="en-GB" altLang="it-IT" sz="2400" dirty="0" err="1" smtClean="0"/>
              <a:t>vascolare</a:t>
            </a:r>
            <a:r>
              <a:rPr lang="en-GB" altLang="it-IT" sz="2400" dirty="0" smtClean="0"/>
              <a:t>, </a:t>
            </a:r>
            <a:r>
              <a:rPr lang="en-GB" altLang="it-IT" sz="2400" dirty="0" err="1" smtClean="0"/>
              <a:t>edema</a:t>
            </a:r>
            <a:r>
              <a:rPr lang="en-GB" altLang="it-IT" sz="2400" dirty="0" smtClean="0"/>
              <a:t>, </a:t>
            </a:r>
            <a:r>
              <a:rPr lang="en-GB" altLang="it-IT" sz="2400" dirty="0" err="1" smtClean="0"/>
              <a:t>produzione</a:t>
            </a:r>
            <a:r>
              <a:rPr lang="en-GB" altLang="it-IT" sz="2400" dirty="0" smtClean="0"/>
              <a:t> di </a:t>
            </a:r>
            <a:r>
              <a:rPr lang="en-GB" altLang="it-IT" sz="2400" dirty="0" err="1" smtClean="0"/>
              <a:t>muco</a:t>
            </a:r>
            <a:r>
              <a:rPr lang="en-GB" altLang="it-IT" sz="2400" dirty="0" smtClean="0"/>
              <a:t>, </a:t>
            </a:r>
            <a:r>
              <a:rPr lang="en-GB" altLang="it-IT" sz="2400" dirty="0" err="1" smtClean="0"/>
              <a:t>alterazione</a:t>
            </a:r>
            <a:r>
              <a:rPr lang="en-GB" altLang="it-IT" sz="2400" dirty="0" smtClean="0"/>
              <a:t> del </a:t>
            </a:r>
            <a:r>
              <a:rPr lang="en-GB" altLang="it-IT" sz="2400" dirty="0" err="1" smtClean="0"/>
              <a:t>trasporto</a:t>
            </a:r>
            <a:r>
              <a:rPr lang="en-GB" altLang="it-IT" sz="2400" dirty="0" smtClean="0"/>
              <a:t> </a:t>
            </a:r>
            <a:r>
              <a:rPr lang="en-GB" altLang="it-IT" sz="2400" dirty="0" err="1" smtClean="0"/>
              <a:t>mucociliare</a:t>
            </a:r>
            <a:r>
              <a:rPr lang="en-GB" altLang="it-IT" sz="2400" dirty="0" smtClean="0"/>
              <a:t> </a:t>
            </a:r>
          </a:p>
          <a:p>
            <a:pPr marL="457200" lvl="1" indent="0" algn="ctr">
              <a:lnSpc>
                <a:spcPct val="80000"/>
              </a:lnSpc>
              <a:buNone/>
            </a:pPr>
            <a:endParaRPr lang="en-GB" altLang="it-IT" sz="2400" dirty="0" smtClean="0"/>
          </a:p>
          <a:p>
            <a:pPr marL="457200" lvl="1" indent="0" algn="ctr">
              <a:lnSpc>
                <a:spcPct val="80000"/>
              </a:lnSpc>
              <a:buNone/>
            </a:pPr>
            <a:endParaRPr lang="en-GB" altLang="it-IT" sz="2400" dirty="0"/>
          </a:p>
          <a:p>
            <a:pPr marL="457200" lvl="1" indent="0" algn="ctr">
              <a:lnSpc>
                <a:spcPct val="80000"/>
              </a:lnSpc>
              <a:buNone/>
            </a:pPr>
            <a:r>
              <a:rPr lang="en-GB" altLang="it-IT" sz="2400" dirty="0" err="1" smtClean="0"/>
              <a:t>Reazione</a:t>
            </a:r>
            <a:r>
              <a:rPr lang="en-GB" altLang="it-IT" sz="2400" dirty="0" smtClean="0"/>
              <a:t> </a:t>
            </a:r>
            <a:r>
              <a:rPr lang="en-GB" altLang="it-IT" sz="2400" dirty="0" err="1" smtClean="0"/>
              <a:t>infiammatoria</a:t>
            </a:r>
            <a:r>
              <a:rPr lang="en-GB" altLang="it-IT" sz="2400" dirty="0" smtClean="0"/>
              <a:t> </a:t>
            </a:r>
            <a:r>
              <a:rPr lang="en-GB" altLang="it-IT" sz="2400" dirty="0" err="1" smtClean="0"/>
              <a:t>intensa</a:t>
            </a:r>
            <a:r>
              <a:rPr lang="en-GB" altLang="it-IT" sz="2400" dirty="0" smtClean="0"/>
              <a:t> </a:t>
            </a:r>
            <a:r>
              <a:rPr lang="en-GB" altLang="it-IT" sz="2400" dirty="0" err="1" smtClean="0"/>
              <a:t>ed</a:t>
            </a:r>
            <a:r>
              <a:rPr lang="en-GB" altLang="it-IT" sz="2400" dirty="0" smtClean="0"/>
              <a:t> </a:t>
            </a:r>
            <a:r>
              <a:rPr lang="en-GB" altLang="it-IT" sz="2400" dirty="0" err="1" smtClean="0"/>
              <a:t>immediata</a:t>
            </a:r>
            <a:endParaRPr lang="en-GB" altLang="it-IT" sz="2400" dirty="0" smtClean="0"/>
          </a:p>
          <a:p>
            <a:pPr marL="457200" lvl="1" indent="0" algn="ctr">
              <a:lnSpc>
                <a:spcPct val="80000"/>
              </a:lnSpc>
              <a:buNone/>
            </a:pPr>
            <a:endParaRPr lang="en-GB" altLang="it-IT" sz="2400" dirty="0" smtClean="0"/>
          </a:p>
          <a:p>
            <a:pPr marL="457200" lvl="1" indent="0" algn="ctr">
              <a:lnSpc>
                <a:spcPct val="80000"/>
              </a:lnSpc>
              <a:buNone/>
            </a:pPr>
            <a:endParaRPr lang="en-GB" altLang="it-IT" sz="2400" dirty="0"/>
          </a:p>
          <a:p>
            <a:pPr marL="457200" lvl="1" indent="0" algn="ctr">
              <a:lnSpc>
                <a:spcPct val="80000"/>
              </a:lnSpc>
              <a:buNone/>
            </a:pPr>
            <a:r>
              <a:rPr lang="en-GB" altLang="it-IT" sz="2400" dirty="0" err="1" smtClean="0"/>
              <a:t>Può</a:t>
            </a:r>
            <a:r>
              <a:rPr lang="en-GB" altLang="it-IT" sz="2400" dirty="0" smtClean="0"/>
              <a:t> </a:t>
            </a:r>
            <a:r>
              <a:rPr lang="en-GB" altLang="it-IT" sz="2400" dirty="0" err="1" smtClean="0"/>
              <a:t>essere</a:t>
            </a:r>
            <a:r>
              <a:rPr lang="en-GB" altLang="it-IT" sz="2400" dirty="0" smtClean="0"/>
              <a:t> </a:t>
            </a:r>
            <a:r>
              <a:rPr lang="en-GB" altLang="it-IT" sz="2400" dirty="0" err="1" smtClean="0"/>
              <a:t>seguita</a:t>
            </a:r>
            <a:r>
              <a:rPr lang="en-GB" altLang="it-IT" sz="2400" dirty="0" smtClean="0"/>
              <a:t> da </a:t>
            </a:r>
            <a:r>
              <a:rPr lang="en-GB" altLang="it-IT" sz="2400" dirty="0" err="1" smtClean="0"/>
              <a:t>una</a:t>
            </a:r>
            <a:r>
              <a:rPr lang="en-GB" altLang="it-IT" sz="2400" dirty="0" smtClean="0"/>
              <a:t> </a:t>
            </a:r>
            <a:r>
              <a:rPr lang="en-GB" altLang="it-IT" sz="2400" dirty="0" err="1" smtClean="0"/>
              <a:t>infammazione</a:t>
            </a:r>
            <a:r>
              <a:rPr lang="en-GB" altLang="it-IT" sz="2400" dirty="0" smtClean="0"/>
              <a:t> </a:t>
            </a:r>
            <a:r>
              <a:rPr lang="en-GB" altLang="it-IT" sz="2400" dirty="0" err="1" smtClean="0"/>
              <a:t>cronica</a:t>
            </a:r>
            <a:endParaRPr lang="it-IT" altLang="it-IT" sz="2400" dirty="0" smtClean="0"/>
          </a:p>
        </p:txBody>
      </p:sp>
      <p:sp>
        <p:nvSpPr>
          <p:cNvPr id="6" name="Rectangle 2"/>
          <p:cNvSpPr>
            <a:spLocks noGrp="1" noChangeArrowheads="1"/>
          </p:cNvSpPr>
          <p:nvPr>
            <p:ph type="title"/>
          </p:nvPr>
        </p:nvSpPr>
        <p:spPr>
          <a:xfrm>
            <a:off x="304800" y="457200"/>
            <a:ext cx="8686800" cy="838200"/>
          </a:xfrm>
        </p:spPr>
        <p:txBody>
          <a:bodyPr>
            <a:normAutofit fontScale="90000"/>
          </a:bodyPr>
          <a:lstStyle/>
          <a:p>
            <a:pPr fontAlgn="auto">
              <a:spcAft>
                <a:spcPts val="0"/>
              </a:spcAft>
              <a:defRPr/>
            </a:pPr>
            <a:r>
              <a:rPr lang="en-GB" sz="4000" dirty="0" err="1" smtClean="0">
                <a:ea typeface="+mj-ea"/>
              </a:rPr>
              <a:t>Patogenesi</a:t>
            </a:r>
            <a:r>
              <a:rPr lang="en-GB" sz="4000" dirty="0" smtClean="0">
                <a:ea typeface="+mj-ea"/>
              </a:rPr>
              <a:t> DELL’ </a:t>
            </a:r>
            <a:r>
              <a:rPr lang="en-GB" sz="4000" dirty="0" err="1" smtClean="0">
                <a:ea typeface="+mj-ea"/>
              </a:rPr>
              <a:t>Asma</a:t>
            </a:r>
            <a:r>
              <a:rPr lang="en-GB" sz="4000" dirty="0" smtClean="0">
                <a:ea typeface="+mj-ea"/>
              </a:rPr>
              <a:t/>
            </a:r>
            <a:br>
              <a:rPr lang="en-GB" sz="4000" dirty="0" smtClean="0">
                <a:ea typeface="+mj-ea"/>
              </a:rPr>
            </a:br>
            <a:r>
              <a:rPr lang="it-IT" sz="2000" dirty="0" smtClean="0">
                <a:ea typeface="+mj-ea"/>
              </a:rPr>
              <a:t>.</a:t>
            </a:r>
            <a:r>
              <a:rPr lang="it-IT" sz="4000" dirty="0" smtClean="0">
                <a:ea typeface="+mj-ea"/>
              </a:rPr>
              <a:t> </a:t>
            </a:r>
            <a:endParaRPr lang="it-IT" sz="4000" dirty="0">
              <a:ea typeface="+mj-ea"/>
            </a:endParaRPr>
          </a:p>
        </p:txBody>
      </p:sp>
      <p:sp>
        <p:nvSpPr>
          <p:cNvPr id="4" name="Freccia in giù 3"/>
          <p:cNvSpPr/>
          <p:nvPr/>
        </p:nvSpPr>
        <p:spPr>
          <a:xfrm>
            <a:off x="4644008" y="3861048"/>
            <a:ext cx="360040" cy="2880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ccia in giù 10"/>
          <p:cNvSpPr/>
          <p:nvPr/>
        </p:nvSpPr>
        <p:spPr>
          <a:xfrm>
            <a:off x="4644008" y="4921290"/>
            <a:ext cx="360040" cy="2880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31" t="17198" r="27880" b="12464"/>
          <a:stretch/>
        </p:blipFill>
        <p:spPr bwMode="auto">
          <a:xfrm>
            <a:off x="683568" y="980728"/>
            <a:ext cx="7560840" cy="566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arrotondato 8"/>
          <p:cNvSpPr/>
          <p:nvPr/>
        </p:nvSpPr>
        <p:spPr>
          <a:xfrm>
            <a:off x="107504" y="188640"/>
            <a:ext cx="7992888" cy="647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ctangle 2"/>
          <p:cNvSpPr txBox="1">
            <a:spLocks noChangeArrowheads="1"/>
          </p:cNvSpPr>
          <p:nvPr/>
        </p:nvSpPr>
        <p:spPr>
          <a:xfrm>
            <a:off x="323528" y="142528"/>
            <a:ext cx="8686800" cy="838200"/>
          </a:xfrm>
          <a:prstGeom prst="rect">
            <a:avLst/>
          </a:prstGeom>
        </p:spPr>
        <p:txBody>
          <a:bodyPr>
            <a:normAutofit/>
          </a:bodyPr>
          <a:lst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mj-cs"/>
              </a:defRPr>
            </a:lvl1pPr>
            <a:lvl2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2pPr>
            <a:lvl3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3pPr>
            <a:lvl4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4pPr>
            <a:lvl5pPr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5pPr>
            <a:lvl6pPr marL="4572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6pPr>
            <a:lvl7pPr marL="9144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7pPr>
            <a:lvl8pPr marL="13716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8pPr>
            <a:lvl9pPr marL="1828800" algn="l" rtl="0" fontAlgn="base">
              <a:spcBef>
                <a:spcPct val="0"/>
              </a:spcBef>
              <a:spcAft>
                <a:spcPct val="0"/>
              </a:spcAft>
              <a:defRPr sz="3600">
                <a:solidFill>
                  <a:schemeClr val="tx2"/>
                </a:solidFill>
                <a:latin typeface="Franklin Gothic Medium" panose="020B0603020102020204" pitchFamily="34" charset="0"/>
                <a:ea typeface="MS PGothic" panose="020B0600070205080204" pitchFamily="34" charset="-128"/>
              </a:defRPr>
            </a:lvl9pPr>
          </a:lstStyle>
          <a:p>
            <a:pPr fontAlgn="auto">
              <a:spcAft>
                <a:spcPts val="0"/>
              </a:spcAft>
              <a:defRPr/>
            </a:pPr>
            <a:r>
              <a:rPr lang="it-IT" sz="4000" b="1" dirty="0" smtClean="0">
                <a:solidFill>
                  <a:schemeClr val="accent5">
                    <a:lumMod val="50000"/>
                  </a:schemeClr>
                </a:solidFill>
                <a:ea typeface="+mj-ea"/>
              </a:rPr>
              <a:t>PATOGENESI DELL’ASMA</a:t>
            </a:r>
            <a:endParaRPr lang="it-IT" sz="4000" dirty="0">
              <a:ea typeface="+mj-ea"/>
            </a:endParaRPr>
          </a:p>
        </p:txBody>
      </p:sp>
    </p:spTree>
    <p:extLst>
      <p:ext uri="{BB962C8B-B14F-4D97-AF65-F5344CB8AC3E}">
        <p14:creationId xmlns:p14="http://schemas.microsoft.com/office/powerpoint/2010/main" val="32848218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Terra.thmx</Template>
  <TotalTime>2179</TotalTime>
  <Words>7049</Words>
  <Application>Microsoft Macintosh PowerPoint</Application>
  <PresentationFormat>On-screen Show (4:3)</PresentationFormat>
  <Paragraphs>520</Paragraphs>
  <Slides>49</Slides>
  <Notes>42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Terra</vt:lpstr>
      <vt:lpstr>PowerPoint Presentation</vt:lpstr>
      <vt:lpstr>Asma e malattie broncopolmonari croniche ostruttive </vt:lpstr>
      <vt:lpstr>Asma e malattie broncopolmonari croniche ostruttive </vt:lpstr>
      <vt:lpstr>Asma e malattie broncopolmonari croniche ostruttive </vt:lpstr>
      <vt:lpstr>ASMA: Prevalenza ed eziologia</vt:lpstr>
      <vt:lpstr>PowerPoint Presentation</vt:lpstr>
      <vt:lpstr>Patogenesi DELL’ Asma . </vt:lpstr>
      <vt:lpstr>Patogenesi DELL’ Asma . </vt:lpstr>
      <vt:lpstr>PowerPoint Presentation</vt:lpstr>
      <vt:lpstr>PowerPoint Presentation</vt:lpstr>
      <vt:lpstr>Farmaci nel trattamento dell’asma:</vt:lpstr>
      <vt:lpstr>Farmaci nel trattamento dell’asma:</vt:lpstr>
      <vt:lpstr>Farmaci nel trattamento dell’asma:</vt:lpstr>
      <vt:lpstr>Farmaci nel trattamento dell’asma:</vt:lpstr>
      <vt:lpstr>β2-agonisti: meccanismo d’azione</vt:lpstr>
      <vt:lpstr>β2-agonisti</vt:lpstr>
      <vt:lpstr>      Xantine</vt:lpstr>
      <vt:lpstr>Antagonisti DEI leucotrieni</vt:lpstr>
      <vt:lpstr>Antagonisti DEI leucotrieni</vt:lpstr>
      <vt:lpstr>PowerPoint Presentation</vt:lpstr>
      <vt:lpstr>PowerPoint Presentation</vt:lpstr>
      <vt:lpstr>Antagonisti DEI leucotrieni</vt:lpstr>
      <vt:lpstr>Antagonisti muscarinici</vt:lpstr>
      <vt:lpstr>RIASSUMENDO</vt:lpstr>
      <vt:lpstr>cromoni</vt:lpstr>
      <vt:lpstr>Omalizumab</vt:lpstr>
      <vt:lpstr>Omalizumab</vt:lpstr>
      <vt:lpstr>PowerPoint Presentation</vt:lpstr>
      <vt:lpstr>PowerPoint Presentation</vt:lpstr>
      <vt:lpstr>PowerPoint Presentation</vt:lpstr>
      <vt:lpstr>PowerPoint Presentation</vt:lpstr>
      <vt:lpstr>In ordine di frequenza costituisce:  la terza causa di ricorso al pediatra ed il 10-38% dei sintomi dei pazienti di un ambulatorio pneumologico</vt:lpstr>
      <vt:lpstr>Recettori sono presenti anche al di fuori dell’albero respiratorio, a livello del faringe ma anche a livello dello stomaco, dei seni paranasali, orecchio esterno, diaframma, pleura, pericardio. </vt:lpstr>
      <vt:lpstr>I recettori della tosse sono sensibili a stimoli chimici quali gas e fumi (le parti piu distali) mentre le parti piu’ prossimali (laringe e trachea) sono sensibili soprattutto a stimoli meccanici </vt:lpstr>
      <vt:lpstr>PowerPoint Presentation</vt:lpstr>
      <vt:lpstr>PowerPoint Presentation</vt:lpstr>
      <vt:lpstr>Farmaci antitussigeni DEPRIMENTI DELLA TOSSE</vt:lpstr>
      <vt:lpstr>Farmaci antitussigeni DEPRIMENTI DELLA TOSSE</vt:lpstr>
      <vt:lpstr>Farmaci ESPETTORANTI</vt:lpstr>
      <vt:lpstr>Farmaci ESPETTORANTI</vt:lpstr>
      <vt:lpstr>Farmaci ESPETTORANTI</vt:lpstr>
      <vt:lpstr>MUCOLITICI</vt:lpstr>
      <vt:lpstr>MUCOLITICI</vt:lpstr>
      <vt:lpstr>MUCOLITICI: Il MUCO</vt:lpstr>
      <vt:lpstr>MUCOLITICI</vt:lpstr>
      <vt:lpstr>MUCOLITICI</vt:lpstr>
      <vt:lpstr>MUCOLITICI</vt:lpstr>
      <vt:lpstr>MUCOLITICI</vt:lpstr>
      <vt:lpstr>MUCOLITICI</vt:lpstr>
    </vt:vector>
  </TitlesOfParts>
  <Company>Universita' degli Studi di Firenze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Farmaci usati nel trattamento dell’asma:</dc:title>
  <dc:creator>Dipartimento di Farmacologia</dc:creator>
  <cp:lastModifiedBy>Apple</cp:lastModifiedBy>
  <cp:revision>165</cp:revision>
  <dcterms:created xsi:type="dcterms:W3CDTF">2013-09-21T14:59:06Z</dcterms:created>
  <dcterms:modified xsi:type="dcterms:W3CDTF">2019-11-26T16:12:19Z</dcterms:modified>
</cp:coreProperties>
</file>