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sldIdLst>
    <p:sldId id="256" r:id="rId2"/>
    <p:sldId id="257" r:id="rId3"/>
    <p:sldId id="263" r:id="rId4"/>
    <p:sldId id="259" r:id="rId5"/>
    <p:sldId id="264" r:id="rId6"/>
    <p:sldId id="260" r:id="rId7"/>
    <p:sldId id="261" r:id="rId8"/>
    <p:sldId id="262" r:id="rId9"/>
    <p:sldId id="265" r:id="rId10"/>
    <p:sldId id="273" r:id="rId11"/>
    <p:sldId id="266" r:id="rId12"/>
    <p:sldId id="274" r:id="rId13"/>
    <p:sldId id="268" r:id="rId14"/>
    <p:sldId id="269" r:id="rId15"/>
    <p:sldId id="276" r:id="rId16"/>
    <p:sldId id="270" r:id="rId17"/>
    <p:sldId id="271" r:id="rId18"/>
    <p:sldId id="272" r:id="rId19"/>
    <p:sldId id="267" r:id="rId20"/>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lina Bortolin" initials="MB" lastIdx="3" clrIdx="0">
    <p:extLst>
      <p:ext uri="{19B8F6BF-5375-455C-9EA6-DF929625EA0E}">
        <p15:presenceInfo xmlns:p15="http://schemas.microsoft.com/office/powerpoint/2012/main" userId="418b9f0def158f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6" d="100"/>
          <a:sy n="106" d="100"/>
        </p:scale>
        <p:origin x="16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7T20:40:54.188" idx="2">
    <p:pos x="10" y="10"/>
    <p:text/>
    <p:extLst>
      <p:ext uri="{C676402C-5697-4E1C-873F-D02D1690AC5C}">
        <p15:threadingInfo xmlns:p15="http://schemas.microsoft.com/office/powerpoint/2012/main" timeZoneBias="-120"/>
      </p:ext>
    </p:extLst>
  </p:cm>
  <p:cm authorId="1" dt="2020-05-27T20:41:45.118" idx="3">
    <p:pos x="146" y="146"/>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037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0125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34914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956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6114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268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14503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6855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6525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8206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4565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6291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345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4739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5308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it-IT" sz="2400" b="0" strike="noStrike" spc="-1" dirty="0">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0856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a:xfrm>
            <a:off x="533400" y="6172200"/>
            <a:ext cx="5811724" cy="365125"/>
          </a:xfrm>
        </p:spPr>
        <p:txBody>
          <a:bodyPr/>
          <a:lstStyle/>
          <a:p>
            <a:endParaRPr lang="it-IT" sz="2400" b="0" strike="noStrike" spc="-1" dirty="0">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9912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lgn="r">
              <a:lnSpc>
                <a:spcPct val="100000"/>
              </a:lnSpc>
            </a:pPr>
            <a:fld id="{5EE4286C-054B-4DD1-940B-737348D81700}" type="datetime">
              <a:rPr lang="it-IT" sz="1000" b="0" strike="noStrike" spc="-1" smtClean="0">
                <a:solidFill>
                  <a:srgbClr val="595959"/>
                </a:solidFill>
                <a:uFill>
                  <a:solidFill>
                    <a:srgbClr val="FFFFFF"/>
                  </a:solidFill>
                </a:uFill>
                <a:latin typeface="Century Gothic"/>
              </a:rPr>
              <a:t>16/06/2020</a:t>
            </a:fld>
            <a:endParaRPr lang="it-IT" sz="1400" b="0" strike="noStrike" spc="-1" dirty="0">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sz="2400" b="0" strike="noStrike" spc="-1" dirty="0">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lgn="ctr">
              <a:lnSpc>
                <a:spcPct val="100000"/>
              </a:lnSpc>
            </a:pPr>
            <a:fld id="{BE64DC5E-32D4-4FCE-B6F1-75221E601C3D}" type="slidenum">
              <a:rPr lang="it-IT" sz="800" b="0" strike="noStrike" spc="-1" smtClean="0">
                <a:solidFill>
                  <a:srgbClr val="595959"/>
                </a:solidFill>
                <a:uFill>
                  <a:solidFill>
                    <a:srgbClr val="FFFFFF"/>
                  </a:solidFill>
                </a:uFill>
                <a:latin typeface="Century Gothic"/>
              </a:rPr>
              <a:t>‹N›</a:t>
            </a:fld>
            <a:endParaRPr lang="it-IT"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7426172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istorialuden.it/didattica-della-storia/70-la-didattica-della-shoah.html" TargetMode="External"/><Relationship Id="rId2" Type="http://schemas.openxmlformats.org/officeDocument/2006/relationships/hyperlink" Target="http://www.scuolaaumentata.it/insegnare-la-scuola-con-le-tecnologie/" TargetMode="External"/><Relationship Id="rId1" Type="http://schemas.openxmlformats.org/officeDocument/2006/relationships/slideLayout" Target="../slideLayouts/slideLayout2.xml"/><Relationship Id="rId5" Type="http://schemas.openxmlformats.org/officeDocument/2006/relationships/hyperlink" Target="https://ehri.project.eu/ehri-partiens" TargetMode="External"/><Relationship Id="rId4" Type="http://schemas.openxmlformats.org/officeDocument/2006/relationships/hyperlink" Target="http://archivio.pubblica.istruzione.it/shoah/didatti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ushmm.org/teach/foundament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adwashem.org/education/education-videos/toolbox.html" TargetMode="External"/><Relationship Id="rId2" Type="http://schemas.openxmlformats.org/officeDocument/2006/relationships/hyperlink" Target="https://www.yadvashem.org/education/international-activities/jewish-worl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9BA7E1-4FCF-4887-8197-5139FFBBE7F0}"/>
              </a:ext>
            </a:extLst>
          </p:cNvPr>
          <p:cNvSpPr>
            <a:spLocks noGrp="1"/>
          </p:cNvSpPr>
          <p:nvPr>
            <p:ph type="title"/>
          </p:nvPr>
        </p:nvSpPr>
        <p:spPr>
          <a:xfrm>
            <a:off x="1139190" y="876320"/>
            <a:ext cx="7593330" cy="1697400"/>
          </a:xfrm>
        </p:spPr>
        <p:txBody>
          <a:bodyPr>
            <a:normAutofit/>
          </a:bodyPr>
          <a:lstStyle/>
          <a:p>
            <a:r>
              <a:rPr lang="it-IT" sz="4800" b="1" dirty="0">
                <a:solidFill>
                  <a:schemeClr val="bg1">
                    <a:lumMod val="85000"/>
                    <a:lumOff val="15000"/>
                  </a:schemeClr>
                </a:solidFill>
              </a:rPr>
              <a:t>BORTOLIN</a:t>
            </a:r>
            <a:r>
              <a:rPr lang="it-IT" sz="4800" b="1" dirty="0"/>
              <a:t> </a:t>
            </a:r>
            <a:r>
              <a:rPr lang="it-IT" sz="4800" b="1" dirty="0">
                <a:solidFill>
                  <a:schemeClr val="bg1">
                    <a:lumMod val="85000"/>
                    <a:lumOff val="15000"/>
                  </a:schemeClr>
                </a:solidFill>
              </a:rPr>
              <a:t>MARCOLINA</a:t>
            </a:r>
          </a:p>
        </p:txBody>
      </p:sp>
      <p:sp>
        <p:nvSpPr>
          <p:cNvPr id="3" name="Segnaposto testo 2">
            <a:extLst>
              <a:ext uri="{FF2B5EF4-FFF2-40B4-BE49-F238E27FC236}">
                <a16:creationId xmlns:a16="http://schemas.microsoft.com/office/drawing/2014/main" xmlns="" id="{5382CD24-96F3-4F48-8F3C-0C837DF60C1C}"/>
              </a:ext>
            </a:extLst>
          </p:cNvPr>
          <p:cNvSpPr>
            <a:spLocks noGrp="1"/>
          </p:cNvSpPr>
          <p:nvPr>
            <p:ph type="body" idx="1"/>
          </p:nvPr>
        </p:nvSpPr>
        <p:spPr>
          <a:xfrm>
            <a:off x="1242060" y="3212740"/>
            <a:ext cx="6873240" cy="2559410"/>
          </a:xfrm>
        </p:spPr>
        <p:txBody>
          <a:bodyPr>
            <a:normAutofit/>
          </a:bodyPr>
          <a:lstStyle/>
          <a:p>
            <a:r>
              <a:rPr lang="it-IT" sz="4800" b="1" dirty="0">
                <a:solidFill>
                  <a:schemeClr val="bg1">
                    <a:lumMod val="85000"/>
                    <a:lumOff val="15000"/>
                  </a:schemeClr>
                </a:solidFill>
              </a:rPr>
              <a:t>LE6400136</a:t>
            </a:r>
          </a:p>
          <a:p>
            <a:r>
              <a:rPr lang="it-IT" sz="4000" b="1" dirty="0">
                <a:solidFill>
                  <a:schemeClr val="bg1">
                    <a:lumMod val="85000"/>
                    <a:lumOff val="15000"/>
                  </a:schemeClr>
                </a:solidFill>
              </a:rPr>
              <a:t>AA. 2018/2019</a:t>
            </a:r>
          </a:p>
        </p:txBody>
      </p:sp>
    </p:spTree>
    <p:extLst>
      <p:ext uri="{BB962C8B-B14F-4D97-AF65-F5344CB8AC3E}">
        <p14:creationId xmlns:p14="http://schemas.microsoft.com/office/powerpoint/2010/main" val="296189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8AAE2D7F-997D-4CFE-A48B-634FDEDCCCEA}"/>
              </a:ext>
            </a:extLst>
          </p:cNvPr>
          <p:cNvSpPr txBox="1"/>
          <p:nvPr/>
        </p:nvSpPr>
        <p:spPr>
          <a:xfrm>
            <a:off x="798990" y="2565647"/>
            <a:ext cx="7546020" cy="707886"/>
          </a:xfrm>
          <a:prstGeom prst="rect">
            <a:avLst/>
          </a:prstGeom>
          <a:noFill/>
        </p:spPr>
        <p:txBody>
          <a:bodyPr wrap="square" rtlCol="0">
            <a:spAutoFit/>
          </a:bodyPr>
          <a:lstStyle/>
          <a:p>
            <a:pPr algn="ctr"/>
            <a:r>
              <a:rPr lang="it-IT" sz="4000" dirty="0">
                <a:solidFill>
                  <a:schemeClr val="bg1">
                    <a:lumMod val="85000"/>
                    <a:lumOff val="15000"/>
                  </a:schemeClr>
                </a:solidFill>
                <a:latin typeface="Times New Roman" panose="02020603050405020304" pitchFamily="18" charset="0"/>
                <a:cs typeface="Times New Roman" panose="02020603050405020304" pitchFamily="18" charset="0"/>
              </a:rPr>
              <a:t>FONTI SECONDARIE</a:t>
            </a:r>
          </a:p>
        </p:txBody>
      </p:sp>
    </p:spTree>
    <p:extLst>
      <p:ext uri="{BB962C8B-B14F-4D97-AF65-F5344CB8AC3E}">
        <p14:creationId xmlns:p14="http://schemas.microsoft.com/office/powerpoint/2010/main" val="91407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56CDB57-453D-4A3D-AF24-36D1FEB8DAD3}"/>
              </a:ext>
            </a:extLst>
          </p:cNvPr>
          <p:cNvSpPr txBox="1"/>
          <p:nvPr/>
        </p:nvSpPr>
        <p:spPr>
          <a:xfrm>
            <a:off x="422910" y="1520190"/>
            <a:ext cx="8298180" cy="3416320"/>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Altri siti utili di orientamento possono essere i seguenti:</a:t>
            </a: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2"/>
              </a:rPr>
              <a:t>www.scuolaaumentata.it/insegnare-la-scuola-con-le-tecnologie/</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3"/>
              </a:rPr>
              <a:t>www.historialuden.it/didattica-della-storia/70-la-didattica-della-shoah.html</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4"/>
              </a:rPr>
              <a:t>http://archivio.pubblica.istruzione.it/shoah/didattica</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5"/>
              </a:rPr>
              <a:t>https://ehri.project.eu/ehri-partiens</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r>
              <a:rPr lang="it-IT" dirty="0">
                <a:solidFill>
                  <a:schemeClr val="bg1">
                    <a:lumMod val="85000"/>
                    <a:lumOff val="15000"/>
                  </a:schemeClr>
                </a:solidFill>
                <a:latin typeface="Times New Roman" panose="02020603050405020304" pitchFamily="18" charset="0"/>
                <a:cs typeface="Times New Roman" panose="02020603050405020304" pitchFamily="18" charset="0"/>
              </a:rPr>
              <a:t>Sono tutti siti che rimandano ai siti principali o che hanno vari riferimenti utili.</a:t>
            </a:r>
          </a:p>
        </p:txBody>
      </p:sp>
    </p:spTree>
    <p:extLst>
      <p:ext uri="{BB962C8B-B14F-4D97-AF65-F5344CB8AC3E}">
        <p14:creationId xmlns:p14="http://schemas.microsoft.com/office/powerpoint/2010/main" val="234431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5E3B2BFD-0551-462E-81B2-3C0BC20E2868}"/>
              </a:ext>
            </a:extLst>
          </p:cNvPr>
          <p:cNvSpPr txBox="1"/>
          <p:nvPr/>
        </p:nvSpPr>
        <p:spPr>
          <a:xfrm>
            <a:off x="701336" y="2592280"/>
            <a:ext cx="7705817" cy="1323439"/>
          </a:xfrm>
          <a:prstGeom prst="rect">
            <a:avLst/>
          </a:prstGeom>
          <a:noFill/>
        </p:spPr>
        <p:txBody>
          <a:bodyPr wrap="square" rtlCol="0">
            <a:spAutoFit/>
          </a:bodyPr>
          <a:lstStyle/>
          <a:p>
            <a:pPr algn="ctr"/>
            <a:r>
              <a:rPr lang="it-IT" sz="4000" dirty="0">
                <a:solidFill>
                  <a:schemeClr val="bg1">
                    <a:lumMod val="85000"/>
                    <a:lumOff val="15000"/>
                  </a:schemeClr>
                </a:solidFill>
                <a:latin typeface="Times New Roman" panose="02020603050405020304" pitchFamily="18" charset="0"/>
                <a:cs typeface="Times New Roman" panose="02020603050405020304" pitchFamily="18" charset="0"/>
              </a:rPr>
              <a:t>NUOVE TECNOLOGIE PER L’INSEGNAMENTO</a:t>
            </a:r>
          </a:p>
        </p:txBody>
      </p:sp>
    </p:spTree>
    <p:extLst>
      <p:ext uri="{BB962C8B-B14F-4D97-AF65-F5344CB8AC3E}">
        <p14:creationId xmlns:p14="http://schemas.microsoft.com/office/powerpoint/2010/main" val="166741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22B6A7F8-DABB-4314-A987-40F6829BE35A}"/>
              </a:ext>
            </a:extLst>
          </p:cNvPr>
          <p:cNvSpPr txBox="1"/>
          <p:nvPr/>
        </p:nvSpPr>
        <p:spPr>
          <a:xfrm>
            <a:off x="754380" y="617220"/>
            <a:ext cx="7635240" cy="646331"/>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https://www.hmhco.com/hmh-field-trips</a:t>
            </a: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xmlns="" id="{F86E57EC-F598-4F43-8CC0-A9FCDBB92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1572160"/>
            <a:ext cx="6858000" cy="4668620"/>
          </a:xfrm>
          <a:prstGeom prst="rect">
            <a:avLst/>
          </a:prstGeom>
        </p:spPr>
      </p:pic>
    </p:spTree>
    <p:extLst>
      <p:ext uri="{BB962C8B-B14F-4D97-AF65-F5344CB8AC3E}">
        <p14:creationId xmlns:p14="http://schemas.microsoft.com/office/powerpoint/2010/main" val="167031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11252B1D-76D0-4FC7-8D3B-4968238F0877}"/>
              </a:ext>
            </a:extLst>
          </p:cNvPr>
          <p:cNvSpPr txBox="1"/>
          <p:nvPr/>
        </p:nvSpPr>
        <p:spPr>
          <a:xfrm>
            <a:off x="777240" y="1097280"/>
            <a:ext cx="7006590" cy="646331"/>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Questa è un’applicazione abbastanza utile per l’insegnamento in particolare per i bambini.</a:t>
            </a:r>
          </a:p>
        </p:txBody>
      </p:sp>
      <p:pic>
        <p:nvPicPr>
          <p:cNvPr id="6" name="Immagine 5">
            <a:extLst>
              <a:ext uri="{FF2B5EF4-FFF2-40B4-BE49-F238E27FC236}">
                <a16:creationId xmlns:a16="http://schemas.microsoft.com/office/drawing/2014/main" xmlns="" id="{63727DF1-625B-4600-B486-BE4051AEB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 y="2251710"/>
            <a:ext cx="6915150" cy="3810952"/>
          </a:xfrm>
          <a:prstGeom prst="rect">
            <a:avLst/>
          </a:prstGeom>
        </p:spPr>
      </p:pic>
    </p:spTree>
    <p:extLst>
      <p:ext uri="{BB962C8B-B14F-4D97-AF65-F5344CB8AC3E}">
        <p14:creationId xmlns:p14="http://schemas.microsoft.com/office/powerpoint/2010/main" val="78094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EB29237A-C4CB-46FC-80F8-1BF06725AF33}"/>
              </a:ext>
            </a:extLst>
          </p:cNvPr>
          <p:cNvSpPr txBox="1"/>
          <p:nvPr/>
        </p:nvSpPr>
        <p:spPr>
          <a:xfrm>
            <a:off x="1012054" y="2681056"/>
            <a:ext cx="7235301" cy="1323439"/>
          </a:xfrm>
          <a:prstGeom prst="rect">
            <a:avLst/>
          </a:prstGeom>
          <a:noFill/>
        </p:spPr>
        <p:txBody>
          <a:bodyPr wrap="square" rtlCol="0">
            <a:spAutoFit/>
          </a:bodyPr>
          <a:lstStyle/>
          <a:p>
            <a:pPr algn="ctr"/>
            <a:r>
              <a:rPr lang="it-IT" sz="4000" dirty="0">
                <a:solidFill>
                  <a:schemeClr val="bg1">
                    <a:lumMod val="85000"/>
                    <a:lumOff val="15000"/>
                  </a:schemeClr>
                </a:solidFill>
                <a:latin typeface="Times New Roman" panose="02020603050405020304" pitchFamily="18" charset="0"/>
                <a:cs typeface="Times New Roman" panose="02020603050405020304" pitchFamily="18" charset="0"/>
              </a:rPr>
              <a:t>ALCUNI ESEMPI DI SVANTAGGI DELLA RETE</a:t>
            </a:r>
          </a:p>
        </p:txBody>
      </p:sp>
    </p:spTree>
    <p:extLst>
      <p:ext uri="{BB962C8B-B14F-4D97-AF65-F5344CB8AC3E}">
        <p14:creationId xmlns:p14="http://schemas.microsoft.com/office/powerpoint/2010/main" val="221727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20133B35-E6B3-4AB8-91F7-EB503D4EE1BF}"/>
              </a:ext>
            </a:extLst>
          </p:cNvPr>
          <p:cNvSpPr txBox="1"/>
          <p:nvPr/>
        </p:nvSpPr>
        <p:spPr>
          <a:xfrm>
            <a:off x="960120" y="708660"/>
            <a:ext cx="7132320" cy="646331"/>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Alcune problematiche riscontrate nella navigazione relative ai collegamenti: </a:t>
            </a:r>
          </a:p>
        </p:txBody>
      </p:sp>
      <p:pic>
        <p:nvPicPr>
          <p:cNvPr id="6" name="Immagine 5">
            <a:extLst>
              <a:ext uri="{FF2B5EF4-FFF2-40B4-BE49-F238E27FC236}">
                <a16:creationId xmlns:a16="http://schemas.microsoft.com/office/drawing/2014/main" xmlns="" id="{AB26FAC4-0065-4658-B399-651E9AE78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61" y="1661027"/>
            <a:ext cx="2507197" cy="4614043"/>
          </a:xfrm>
          <a:prstGeom prst="rect">
            <a:avLst/>
          </a:prstGeom>
          <a:ln>
            <a:solidFill>
              <a:srgbClr val="FF0000"/>
            </a:solidFill>
          </a:ln>
          <a:effectLst>
            <a:glow rad="63500">
              <a:schemeClr val="accent1">
                <a:satMod val="175000"/>
                <a:alpha val="40000"/>
              </a:schemeClr>
            </a:glow>
          </a:effectLst>
        </p:spPr>
      </p:pic>
      <p:pic>
        <p:nvPicPr>
          <p:cNvPr id="8" name="Immagine 7">
            <a:extLst>
              <a:ext uri="{FF2B5EF4-FFF2-40B4-BE49-F238E27FC236}">
                <a16:creationId xmlns:a16="http://schemas.microsoft.com/office/drawing/2014/main" xmlns="" id="{68148E9C-9986-40E0-B108-22EBA903A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727" y="2282064"/>
            <a:ext cx="5238642" cy="2911092"/>
          </a:xfrm>
          <a:prstGeom prst="rect">
            <a:avLst/>
          </a:prstGeom>
        </p:spPr>
      </p:pic>
      <p:cxnSp>
        <p:nvCxnSpPr>
          <p:cNvPr id="11" name="Connettore 2 10">
            <a:extLst>
              <a:ext uri="{FF2B5EF4-FFF2-40B4-BE49-F238E27FC236}">
                <a16:creationId xmlns:a16="http://schemas.microsoft.com/office/drawing/2014/main" xmlns="" id="{F5BD5FAD-BEBF-4E94-BC9D-3B136AF80EC5}"/>
              </a:ext>
            </a:extLst>
          </p:cNvPr>
          <p:cNvCxnSpPr>
            <a:cxnSpLocks/>
          </p:cNvCxnSpPr>
          <p:nvPr/>
        </p:nvCxnSpPr>
        <p:spPr>
          <a:xfrm flipV="1">
            <a:off x="2308860" y="4219032"/>
            <a:ext cx="3343438" cy="1280160"/>
          </a:xfrm>
          <a:prstGeom prst="straightConnector1">
            <a:avLst/>
          </a:prstGeom>
          <a:ln w="76200">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347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18400973-B76A-4C8D-B895-CAEE0140A524}"/>
              </a:ext>
            </a:extLst>
          </p:cNvPr>
          <p:cNvSpPr txBox="1"/>
          <p:nvPr/>
        </p:nvSpPr>
        <p:spPr>
          <a:xfrm>
            <a:off x="417250" y="791059"/>
            <a:ext cx="8007658" cy="369332"/>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Altri errori di collegamento delle pagine</a:t>
            </a:r>
          </a:p>
        </p:txBody>
      </p:sp>
      <p:pic>
        <p:nvPicPr>
          <p:cNvPr id="8" name="Immagine 7">
            <a:extLst>
              <a:ext uri="{FF2B5EF4-FFF2-40B4-BE49-F238E27FC236}">
                <a16:creationId xmlns:a16="http://schemas.microsoft.com/office/drawing/2014/main" xmlns="" id="{A253DFD6-33C2-4F0A-B64A-D79DD4BC3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31" y="1643605"/>
            <a:ext cx="2966989" cy="4388771"/>
          </a:xfrm>
          <a:prstGeom prst="rect">
            <a:avLst/>
          </a:prstGeom>
        </p:spPr>
      </p:pic>
      <p:pic>
        <p:nvPicPr>
          <p:cNvPr id="10" name="Immagine 9">
            <a:extLst>
              <a:ext uri="{FF2B5EF4-FFF2-40B4-BE49-F238E27FC236}">
                <a16:creationId xmlns:a16="http://schemas.microsoft.com/office/drawing/2014/main" xmlns="" id="{71AD97F5-3C09-439A-A6B1-FCF48E20E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845" y="1577023"/>
            <a:ext cx="5317724" cy="4455353"/>
          </a:xfrm>
          <a:prstGeom prst="rect">
            <a:avLst/>
          </a:prstGeom>
          <a:ln>
            <a:solidFill>
              <a:srgbClr val="FF0000">
                <a:alpha val="42000"/>
              </a:srgbClr>
            </a:solidFill>
          </a:ln>
        </p:spPr>
      </p:pic>
      <p:cxnSp>
        <p:nvCxnSpPr>
          <p:cNvPr id="12" name="Connettore 2 11">
            <a:extLst>
              <a:ext uri="{FF2B5EF4-FFF2-40B4-BE49-F238E27FC236}">
                <a16:creationId xmlns:a16="http://schemas.microsoft.com/office/drawing/2014/main" xmlns="" id="{C6E7819C-BC40-4041-A99E-9BAD564934BB}"/>
              </a:ext>
            </a:extLst>
          </p:cNvPr>
          <p:cNvCxnSpPr/>
          <p:nvPr/>
        </p:nvCxnSpPr>
        <p:spPr>
          <a:xfrm>
            <a:off x="2166151" y="2476870"/>
            <a:ext cx="2254928" cy="1023151"/>
          </a:xfrm>
          <a:prstGeom prst="straightConnector1">
            <a:avLst/>
          </a:prstGeom>
          <a:ln w="76200">
            <a:solidFill>
              <a:srgbClr val="FF0000">
                <a:alpha val="46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68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DF6517E1-3360-4840-A07B-BE4A0459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64" y="221942"/>
            <a:ext cx="2965142" cy="6414116"/>
          </a:xfrm>
          <a:prstGeom prst="rect">
            <a:avLst/>
          </a:prstGeom>
        </p:spPr>
      </p:pic>
      <p:pic>
        <p:nvPicPr>
          <p:cNvPr id="7" name="Immagine 6">
            <a:extLst>
              <a:ext uri="{FF2B5EF4-FFF2-40B4-BE49-F238E27FC236}">
                <a16:creationId xmlns:a16="http://schemas.microsoft.com/office/drawing/2014/main" xmlns="" id="{1CC431C0-8972-4C76-90D6-DD611F9F3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159" y="2450741"/>
            <a:ext cx="4145872" cy="1956517"/>
          </a:xfrm>
          <a:prstGeom prst="rect">
            <a:avLst/>
          </a:prstGeom>
        </p:spPr>
      </p:pic>
      <p:cxnSp>
        <p:nvCxnSpPr>
          <p:cNvPr id="9" name="Connettore 2 8">
            <a:extLst>
              <a:ext uri="{FF2B5EF4-FFF2-40B4-BE49-F238E27FC236}">
                <a16:creationId xmlns:a16="http://schemas.microsoft.com/office/drawing/2014/main" xmlns="" id="{C67B979D-43F3-4938-A74A-A3AD0625B7F9}"/>
              </a:ext>
            </a:extLst>
          </p:cNvPr>
          <p:cNvCxnSpPr/>
          <p:nvPr/>
        </p:nvCxnSpPr>
        <p:spPr>
          <a:xfrm>
            <a:off x="2760956" y="3773010"/>
            <a:ext cx="1908699" cy="0"/>
          </a:xfrm>
          <a:prstGeom prst="straightConnector1">
            <a:avLst/>
          </a:prstGeom>
          <a:ln w="76200">
            <a:solidFill>
              <a:srgbClr val="C0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46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3964ABCF-7059-45DB-BD9F-5D90B6E400C1}"/>
              </a:ext>
            </a:extLst>
          </p:cNvPr>
          <p:cNvSpPr txBox="1"/>
          <p:nvPr/>
        </p:nvSpPr>
        <p:spPr>
          <a:xfrm>
            <a:off x="205740" y="777240"/>
            <a:ext cx="8046720" cy="523220"/>
          </a:xfrm>
          <a:prstGeom prst="rect">
            <a:avLst/>
          </a:prstGeom>
          <a:noFill/>
        </p:spPr>
        <p:txBody>
          <a:bodyPr wrap="square" rtlCol="0">
            <a:spAutoFit/>
          </a:bodyPr>
          <a:lstStyle/>
          <a:p>
            <a:pPr algn="ctr"/>
            <a:r>
              <a:rPr lang="it-IT" sz="2800" dirty="0">
                <a:solidFill>
                  <a:schemeClr val="bg1">
                    <a:lumMod val="85000"/>
                    <a:lumOff val="15000"/>
                  </a:schemeClr>
                </a:solidFill>
                <a:latin typeface="Times New Roman" panose="02020603050405020304" pitchFamily="18" charset="0"/>
                <a:cs typeface="Times New Roman" panose="02020603050405020304" pitchFamily="18" charset="0"/>
              </a:rPr>
              <a:t>CONCLUSIONI</a:t>
            </a:r>
            <a:endParaRPr lang="it-IT" sz="28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xmlns="" id="{E617C789-CD26-4F5E-A93E-E20A348206A1}"/>
              </a:ext>
            </a:extLst>
          </p:cNvPr>
          <p:cNvSpPr txBox="1"/>
          <p:nvPr/>
        </p:nvSpPr>
        <p:spPr>
          <a:xfrm>
            <a:off x="445770" y="1885950"/>
            <a:ext cx="8046720" cy="3600986"/>
          </a:xfrm>
          <a:prstGeom prst="rect">
            <a:avLst/>
          </a:prstGeom>
          <a:noFill/>
        </p:spPr>
        <p:txBody>
          <a:bodyPr wrap="square" rtlCol="0">
            <a:spAutoFit/>
          </a:bodyPr>
          <a:lstStyle/>
          <a:p>
            <a:r>
              <a:rPr lang="it-IT" sz="2400" dirty="0">
                <a:solidFill>
                  <a:schemeClr val="bg1">
                    <a:lumMod val="85000"/>
                    <a:lumOff val="15000"/>
                  </a:schemeClr>
                </a:solidFill>
                <a:latin typeface="Times New Roman" panose="02020603050405020304" pitchFamily="18" charset="0"/>
                <a:cs typeface="Times New Roman" panose="02020603050405020304" pitchFamily="18" charset="0"/>
              </a:rPr>
              <a:t>Vantaggi</a:t>
            </a:r>
            <a:r>
              <a:rPr lang="it-IT" dirty="0">
                <a:solidFill>
                  <a:schemeClr val="bg1">
                    <a:lumMod val="85000"/>
                    <a:lumOff val="15000"/>
                  </a:schemeClr>
                </a:solidFill>
                <a:latin typeface="Times New Roman" panose="02020603050405020304" pitchFamily="18" charset="0"/>
                <a:cs typeface="Times New Roman" panose="02020603050405020304" pitchFamily="18" charset="0"/>
              </a:rPr>
              <a:t>:</a:t>
            </a:r>
          </a:p>
          <a:p>
            <a:r>
              <a:rPr lang="it-IT" dirty="0">
                <a:solidFill>
                  <a:schemeClr val="bg1">
                    <a:lumMod val="85000"/>
                    <a:lumOff val="15000"/>
                  </a:schemeClr>
                </a:solidFill>
                <a:latin typeface="Times New Roman" panose="02020603050405020304" pitchFamily="18" charset="0"/>
                <a:cs typeface="Times New Roman" panose="02020603050405020304" pitchFamily="18" charset="0"/>
              </a:rPr>
              <a:t>Se in un certo aspetto i materiali che si trovano in rete possono aiutare ad avere un orientamento o un attimo di base  su come affrontare un determinato argomento come quello della Shoah o dell’Olocausto seguendo le linee guida, l’utilizzo dei materiali, dei testimoni e per i bambini delle favole o le nuove tecnologie virtuali che possono attrare, si possono anche incontrare i seguenti svantaggi.</a:t>
            </a: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r>
              <a:rPr lang="it-IT" sz="2400" dirty="0">
                <a:solidFill>
                  <a:schemeClr val="bg1">
                    <a:lumMod val="85000"/>
                    <a:lumOff val="15000"/>
                  </a:schemeClr>
                </a:solidFill>
                <a:latin typeface="Times New Roman" panose="02020603050405020304" pitchFamily="18" charset="0"/>
                <a:cs typeface="Times New Roman" panose="02020603050405020304" pitchFamily="18" charset="0"/>
              </a:rPr>
              <a:t>Svantaggi:</a:t>
            </a:r>
            <a:r>
              <a:rPr lang="it-IT" dirty="0">
                <a:solidFill>
                  <a:schemeClr val="bg1">
                    <a:lumMod val="85000"/>
                    <a:lumOff val="15000"/>
                  </a:schemeClr>
                </a:solidFill>
                <a:latin typeface="Times New Roman" panose="02020603050405020304" pitchFamily="18" charset="0"/>
                <a:cs typeface="Times New Roman" panose="02020603050405020304" pitchFamily="18" charset="0"/>
              </a:rPr>
              <a:t> Non sempre il materiale disponibile in rete è scritto o si trova nella propria lingua ma in certi casi è solo in Inglese o nel caso del organizzazione Yadvashem è in ebraico. Non solo perché a volte si possono trovare riferimenti o collegamenti in pagine con errori o non trovate.</a:t>
            </a:r>
            <a:endParaRPr lang="it-IT"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35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A11A98-901B-4DCB-9A02-FEC7976A8F5D}"/>
              </a:ext>
            </a:extLst>
          </p:cNvPr>
          <p:cNvSpPr>
            <a:spLocks noGrp="1"/>
          </p:cNvSpPr>
          <p:nvPr>
            <p:ph type="title"/>
          </p:nvPr>
        </p:nvSpPr>
        <p:spPr>
          <a:xfrm>
            <a:off x="661035" y="1360169"/>
            <a:ext cx="7821930" cy="3143251"/>
          </a:xfrm>
        </p:spPr>
        <p:txBody>
          <a:bodyPr>
            <a:normAutofit/>
          </a:bodyPr>
          <a:lstStyle/>
          <a:p>
            <a:r>
              <a:rPr lang="it-IT" sz="4800" dirty="0">
                <a:solidFill>
                  <a:schemeClr val="bg1">
                    <a:lumMod val="85000"/>
                    <a:lumOff val="15000"/>
                  </a:schemeClr>
                </a:solidFill>
              </a:rPr>
              <a:t>Strumenti digitali per L’insegnamento dell’olocausto e della shoah</a:t>
            </a:r>
          </a:p>
        </p:txBody>
      </p:sp>
    </p:spTree>
    <p:extLst>
      <p:ext uri="{BB962C8B-B14F-4D97-AF65-F5344CB8AC3E}">
        <p14:creationId xmlns:p14="http://schemas.microsoft.com/office/powerpoint/2010/main" val="52112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461F5C7C-46B2-4275-A957-C07C5D643398}"/>
              </a:ext>
            </a:extLst>
          </p:cNvPr>
          <p:cNvSpPr/>
          <p:nvPr/>
        </p:nvSpPr>
        <p:spPr>
          <a:xfrm>
            <a:off x="331470" y="895826"/>
            <a:ext cx="8481060" cy="923330"/>
          </a:xfrm>
          <a:prstGeom prst="rect">
            <a:avLst/>
          </a:prstGeom>
        </p:spPr>
        <p:txBody>
          <a:bodyPr wrap="square">
            <a:spAutoFit/>
          </a:bodyPr>
          <a:lstStyle/>
          <a:p>
            <a:r>
              <a:rPr lang="it-IT" dirty="0">
                <a:solidFill>
                  <a:schemeClr val="bg1">
                    <a:lumMod val="85000"/>
                    <a:lumOff val="15000"/>
                  </a:schemeClr>
                </a:solidFill>
                <a:latin typeface="Times New Roman" panose="02020603050405020304" pitchFamily="18" charset="0"/>
              </a:rPr>
              <a:t>Il mio obiettivo  della mia ricerca in rete  era di valutare se all’interno delle risorse utili disponibili in rete fossero presenti degli strumenti utili ed inerenti all’insegnamento  nell’ambito dell’olocausto e della Shoah.</a:t>
            </a:r>
            <a:endParaRPr lang="it-IT" dirty="0"/>
          </a:p>
        </p:txBody>
      </p:sp>
      <p:sp>
        <p:nvSpPr>
          <p:cNvPr id="8" name="Rettangolo 7">
            <a:extLst>
              <a:ext uri="{FF2B5EF4-FFF2-40B4-BE49-F238E27FC236}">
                <a16:creationId xmlns:a16="http://schemas.microsoft.com/office/drawing/2014/main" xmlns="" id="{EAA203D6-069B-459A-9A59-1C3698400C10}"/>
              </a:ext>
            </a:extLst>
          </p:cNvPr>
          <p:cNvSpPr/>
          <p:nvPr/>
        </p:nvSpPr>
        <p:spPr>
          <a:xfrm>
            <a:off x="331470" y="2274838"/>
            <a:ext cx="8092440" cy="2031325"/>
          </a:xfrm>
          <a:prstGeom prst="rect">
            <a:avLst/>
          </a:prstGeom>
        </p:spPr>
        <p:txBody>
          <a:bodyPr wrap="square">
            <a:spAutoFit/>
          </a:bodyPr>
          <a:lstStyle/>
          <a:p>
            <a:pPr marL="342900" indent="-342900" algn="just">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Questo  per  comprendere se le risorse  che sono presenti in rete possono essere utili per comunicare e trasmettere delle fonti quando si è in presenza di temi sensibili come quello dell’olocausto e della shoah. </a:t>
            </a:r>
          </a:p>
          <a:p>
            <a:pPr marL="342900" indent="-342900" algn="just">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algn="just"/>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Un’ altro scopo è  anche  quello di valutare se tali risorse sono accessibili,  disponibili come fonti e se sono presenti delle nuove tecnologie per insegnare.</a:t>
            </a:r>
          </a:p>
        </p:txBody>
      </p:sp>
    </p:spTree>
    <p:extLst>
      <p:ext uri="{BB962C8B-B14F-4D97-AF65-F5344CB8AC3E}">
        <p14:creationId xmlns:p14="http://schemas.microsoft.com/office/powerpoint/2010/main" val="360196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F11BF4-A265-43B8-8C4F-3849B4FBF229}"/>
              </a:ext>
            </a:extLst>
          </p:cNvPr>
          <p:cNvSpPr>
            <a:spLocks noGrp="1"/>
          </p:cNvSpPr>
          <p:nvPr>
            <p:ph type="ctrTitle"/>
          </p:nvPr>
        </p:nvSpPr>
        <p:spPr>
          <a:xfrm>
            <a:off x="373380" y="2091690"/>
            <a:ext cx="8530590" cy="2891790"/>
          </a:xfrm>
        </p:spPr>
        <p:txBody>
          <a:bodyPr>
            <a:normAutofit fontScale="90000"/>
          </a:bodyPr>
          <a:lstStyle/>
          <a:p>
            <a:pPr algn="ctr"/>
            <a:r>
              <a:rPr lang="it-IT" sz="7200" dirty="0">
                <a:solidFill>
                  <a:schemeClr val="bg1">
                    <a:lumMod val="85000"/>
                    <a:lumOff val="15000"/>
                  </a:schemeClr>
                </a:solidFill>
                <a:latin typeface="Times New Roman" panose="02020603050405020304" pitchFamily="18" charset="0"/>
                <a:cs typeface="Times New Roman" panose="02020603050405020304" pitchFamily="18" charset="0"/>
              </a:rPr>
              <a:t>Fonti primarie </a:t>
            </a:r>
            <a:br>
              <a:rPr lang="it-IT" sz="7200" dirty="0">
                <a:solidFill>
                  <a:schemeClr val="bg1">
                    <a:lumMod val="85000"/>
                    <a:lumOff val="15000"/>
                  </a:schemeClr>
                </a:solidFill>
                <a:latin typeface="Times New Roman" panose="02020603050405020304" pitchFamily="18" charset="0"/>
                <a:cs typeface="Times New Roman" panose="02020603050405020304" pitchFamily="18" charset="0"/>
              </a:rPr>
            </a:br>
            <a:r>
              <a:rPr lang="it-IT" sz="7200" dirty="0">
                <a:solidFill>
                  <a:schemeClr val="bg1">
                    <a:lumMod val="85000"/>
                    <a:lumOff val="15000"/>
                  </a:schemeClr>
                </a:solidFill>
                <a:latin typeface="Times New Roman" panose="02020603050405020304" pitchFamily="18" charset="0"/>
                <a:cs typeface="Times New Roman" panose="02020603050405020304" pitchFamily="18" charset="0"/>
              </a:rPr>
              <a:t>specializzate </a:t>
            </a:r>
            <a:br>
              <a:rPr lang="it-IT" sz="7200" dirty="0">
                <a:solidFill>
                  <a:schemeClr val="bg1">
                    <a:lumMod val="85000"/>
                    <a:lumOff val="15000"/>
                  </a:schemeClr>
                </a:solidFill>
                <a:latin typeface="Times New Roman" panose="02020603050405020304" pitchFamily="18" charset="0"/>
                <a:cs typeface="Times New Roman" panose="02020603050405020304" pitchFamily="18" charset="0"/>
              </a:rPr>
            </a:br>
            <a:r>
              <a:rPr lang="it-IT" sz="7200" dirty="0">
                <a:solidFill>
                  <a:schemeClr val="bg1">
                    <a:lumMod val="85000"/>
                    <a:lumOff val="15000"/>
                  </a:schemeClr>
                </a:solidFill>
                <a:latin typeface="Times New Roman" panose="02020603050405020304" pitchFamily="18" charset="0"/>
                <a:cs typeface="Times New Roman" panose="02020603050405020304" pitchFamily="18" charset="0"/>
              </a:rPr>
              <a:t>a tema</a:t>
            </a:r>
          </a:p>
        </p:txBody>
      </p:sp>
    </p:spTree>
    <p:extLst>
      <p:ext uri="{BB962C8B-B14F-4D97-AF65-F5344CB8AC3E}">
        <p14:creationId xmlns:p14="http://schemas.microsoft.com/office/powerpoint/2010/main" val="359765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35EE4F8D-CA0E-459C-AEB2-9EBE743451DD}"/>
              </a:ext>
            </a:extLst>
          </p:cNvPr>
          <p:cNvSpPr/>
          <p:nvPr/>
        </p:nvSpPr>
        <p:spPr>
          <a:xfrm>
            <a:off x="148590" y="1617077"/>
            <a:ext cx="8995410" cy="2031325"/>
          </a:xfrm>
          <a:prstGeom prst="rect">
            <a:avLst/>
          </a:prstGeom>
        </p:spPr>
        <p:txBody>
          <a:bodyPr wrap="square">
            <a:spAutoFit/>
          </a:bodyPr>
          <a:lstStyle/>
          <a:p>
            <a:pPr lvl="3"/>
            <a:r>
              <a:rPr lang="it-IT" dirty="0">
                <a:latin typeface="Times New Roman" panose="02020603050405020304" pitchFamily="18" charset="0"/>
                <a:cs typeface="Times New Roman" panose="02020603050405020304" pitchFamily="18" charset="0"/>
                <a:hlinkClick r:id="rId2"/>
              </a:rPr>
              <a:t>https://www.ushmm.org/teach/foundamentals</a:t>
            </a:r>
            <a:endParaRPr lang="it-IT" dirty="0">
              <a:latin typeface="Times New Roman" panose="02020603050405020304" pitchFamily="18" charset="0"/>
              <a:cs typeface="Times New Roman" panose="02020603050405020304" pitchFamily="18" charset="0"/>
            </a:endParaRPr>
          </a:p>
          <a:p>
            <a:pPr algn="just"/>
            <a:r>
              <a:rPr lang="it-IT" dirty="0">
                <a:solidFill>
                  <a:schemeClr val="bg1">
                    <a:lumMod val="85000"/>
                    <a:lumOff val="15000"/>
                  </a:schemeClr>
                </a:solidFill>
                <a:latin typeface="Times New Roman" panose="02020603050405020304" pitchFamily="18" charset="0"/>
                <a:cs typeface="Times New Roman" panose="02020603050405020304" pitchFamily="18" charset="0"/>
              </a:rPr>
              <a:t>E’ un collegamento del sito relativo all’insegnamento per insegnanti, del  United States Holocaust Memorial Museum, è un  museo memoriale degli Stati Uniti ed una Istituzione Nazionale della storia dell’Olocausto ed importante per questo Stato per la storia dei propri cittadini uccisi. Esso all’interno oltre ad essere un museo conserva della documentazione storica riguardante l’Olocausto, è possibile reperire materiali e per lo studio e l’interpretazione dell’olocausto</a:t>
            </a:r>
            <a:endParaRPr lang="it-IT" dirty="0">
              <a:solidFill>
                <a:schemeClr val="bg1">
                  <a:lumMod val="85000"/>
                  <a:lumOff val="15000"/>
                </a:schemeClr>
              </a:solidFill>
            </a:endParaRPr>
          </a:p>
        </p:txBody>
      </p:sp>
    </p:spTree>
    <p:extLst>
      <p:ext uri="{BB962C8B-B14F-4D97-AF65-F5344CB8AC3E}">
        <p14:creationId xmlns:p14="http://schemas.microsoft.com/office/powerpoint/2010/main" val="377425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xmlns="" id="{9F9A47A9-23EC-4C18-9C25-21C874925042}"/>
              </a:ext>
            </a:extLst>
          </p:cNvPr>
          <p:cNvSpPr txBox="1"/>
          <p:nvPr/>
        </p:nvSpPr>
        <p:spPr>
          <a:xfrm>
            <a:off x="274320" y="457200"/>
            <a:ext cx="8115300" cy="1200329"/>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All’interno di questa pagina web è possibile trovare vari strumenti utili che possono aiutare l’insegnante e gli studenti stessi ad avere un pensiero critico circa il passato e il ruolo di responsabilità  anche  odierna su questi avvenimenti, questo approccio è possibile effettuarlo attraverso  l’utilizzo dei seguenti strumenti:</a:t>
            </a:r>
            <a:endParaRPr lang="it-IT" dirty="0"/>
          </a:p>
        </p:txBody>
      </p:sp>
      <p:sp>
        <p:nvSpPr>
          <p:cNvPr id="11" name="CasellaDiTesto 10">
            <a:extLst>
              <a:ext uri="{FF2B5EF4-FFF2-40B4-BE49-F238E27FC236}">
                <a16:creationId xmlns:a16="http://schemas.microsoft.com/office/drawing/2014/main" xmlns="" id="{0B79CD61-C073-4B82-9649-293CA84E08F1}"/>
              </a:ext>
            </a:extLst>
          </p:cNvPr>
          <p:cNvSpPr txBox="1"/>
          <p:nvPr/>
        </p:nvSpPr>
        <p:spPr>
          <a:xfrm>
            <a:off x="200025" y="2331720"/>
            <a:ext cx="8263890" cy="923330"/>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Linee guida : Che oltre ad un livello di sensibilità possono far riflettere con un appropriato approccio la rilevanza dell’olocausto nell’educazione.</a:t>
            </a:r>
            <a:endParaRPr lang="it-IT" dirty="0"/>
          </a:p>
          <a:p>
            <a:pPr marL="285750" indent="-285750">
              <a:buFont typeface="Arial" panose="020B0604020202020204" pitchFamily="34" charset="0"/>
              <a:buChar char="•"/>
            </a:pPr>
            <a:endParaRPr lang="it-IT" dirty="0"/>
          </a:p>
        </p:txBody>
      </p:sp>
      <p:sp>
        <p:nvSpPr>
          <p:cNvPr id="12" name="CasellaDiTesto 11">
            <a:extLst>
              <a:ext uri="{FF2B5EF4-FFF2-40B4-BE49-F238E27FC236}">
                <a16:creationId xmlns:a16="http://schemas.microsoft.com/office/drawing/2014/main" xmlns="" id="{73490830-2695-42BF-920B-D7BFF4ADF63B}"/>
              </a:ext>
            </a:extLst>
          </p:cNvPr>
          <p:cNvSpPr txBox="1"/>
          <p:nvPr/>
        </p:nvSpPr>
        <p:spPr>
          <a:xfrm>
            <a:off x="274320" y="3486150"/>
            <a:ext cx="8281035" cy="646331"/>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Insegnamento fondamentale dell’Olocausto : In cui sono incluse delle risorse utili oltre alle linee guida per insegnati anche  materiali e i possibili obiettivi.</a:t>
            </a:r>
          </a:p>
        </p:txBody>
      </p:sp>
      <p:sp>
        <p:nvSpPr>
          <p:cNvPr id="13" name="CasellaDiTesto 12">
            <a:extLst>
              <a:ext uri="{FF2B5EF4-FFF2-40B4-BE49-F238E27FC236}">
                <a16:creationId xmlns:a16="http://schemas.microsoft.com/office/drawing/2014/main" xmlns="" id="{929F049A-F763-472B-8519-2CBE48BB8B59}"/>
              </a:ext>
            </a:extLst>
          </p:cNvPr>
          <p:cNvSpPr txBox="1"/>
          <p:nvPr/>
        </p:nvSpPr>
        <p:spPr>
          <a:xfrm>
            <a:off x="274320" y="4503420"/>
            <a:ext cx="8446770" cy="2031325"/>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Strumenti online per l’apprendimento e l’insegnamento , sono  delle risorse online alle quali il museo offre in una vasta gamma ed sono utilizzabili online, sono materiali riguardanti l’Olocausto ed altri genocidi o altre atrocità di massa. Questo attraverso la consultazione dei seguenti strumenti:</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Enciclopedia dell’olocausto in cui si trovano articoli sull’olocausto, sull’antisemitismo, sulle atrocità di massa, risorse per l’educazione, discussioni, testimonianze, mappe , ecc.</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78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xmlns="" id="{4B5FA694-2F72-4EC7-AB66-8960A567AF3E}"/>
              </a:ext>
            </a:extLst>
          </p:cNvPr>
          <p:cNvSpPr txBox="1"/>
          <p:nvPr/>
        </p:nvSpPr>
        <p:spPr>
          <a:xfrm>
            <a:off x="377190" y="1337310"/>
            <a:ext cx="8126730" cy="3139321"/>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Storiografia: Vista dalla stampa Statunitese e l’evento dell’Olocausto del periodo dal 1930 al 1940, dove sono presenti anche delle lezioni pianificate e consultabili e le relative guide per gli educatori.</a:t>
            </a: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Mostre online: Dove sono visibili le mostre online  relative all’Olocausto.</a:t>
            </a: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Casi di genocidio e le altre atrocità di massa delle altre nazioni.</a:t>
            </a: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Campo virtuale: Dove è possibile effettuare un tour virtuale o un’esplorazione attraverso google expeditions help center  scaricando il downland app per ios o Android e cercare the holocaust: history and Memory.</a:t>
            </a:r>
          </a:p>
        </p:txBody>
      </p:sp>
    </p:spTree>
    <p:extLst>
      <p:ext uri="{BB962C8B-B14F-4D97-AF65-F5344CB8AC3E}">
        <p14:creationId xmlns:p14="http://schemas.microsoft.com/office/powerpoint/2010/main" val="36407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24C90671-5F52-4EEE-BDD8-F639DE289BDC}"/>
              </a:ext>
            </a:extLst>
          </p:cNvPr>
          <p:cNvSpPr txBox="1"/>
          <p:nvPr/>
        </p:nvSpPr>
        <p:spPr>
          <a:xfrm>
            <a:off x="188595" y="697230"/>
            <a:ext cx="8446770" cy="923330"/>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2"/>
              </a:rPr>
              <a:t>https://www.yadvashem.org/education/international-activities/jewish-world.html</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r>
              <a:rPr lang="it-IT" dirty="0">
                <a:solidFill>
                  <a:schemeClr val="bg1">
                    <a:lumMod val="85000"/>
                    <a:lumOff val="15000"/>
                  </a:schemeClr>
                </a:solidFill>
                <a:latin typeface="Times New Roman" panose="02020603050405020304" pitchFamily="18" charset="0"/>
                <a:cs typeface="Times New Roman" panose="02020603050405020304" pitchFamily="18" charset="0"/>
                <a:hlinkClick r:id="rId3"/>
              </a:rPr>
              <a:t>https://www.yadwashem.org/education/education-videos/toolbox.html</a:t>
            </a: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a:p>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xmlns="" id="{7D1C0BF2-4C59-4E7A-AF73-F32F994D636B}"/>
              </a:ext>
            </a:extLst>
          </p:cNvPr>
          <p:cNvSpPr txBox="1"/>
          <p:nvPr/>
        </p:nvSpPr>
        <p:spPr>
          <a:xfrm>
            <a:off x="211455" y="2967335"/>
            <a:ext cx="8355330" cy="923330"/>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Ente Nazionale per la memoria della Shoah di Gerusalemme, è una fonte documentaria che tramanda la storia del popolo Ebraico durante la Shoah, preservando la memoria delle vittime, inoltre è anche una fonte educativa, documentaria e di ricerca</a:t>
            </a:r>
          </a:p>
        </p:txBody>
      </p:sp>
      <p:sp>
        <p:nvSpPr>
          <p:cNvPr id="9" name="CasellaDiTesto 8">
            <a:extLst>
              <a:ext uri="{FF2B5EF4-FFF2-40B4-BE49-F238E27FC236}">
                <a16:creationId xmlns:a16="http://schemas.microsoft.com/office/drawing/2014/main" xmlns="" id="{4B7D240E-2A63-4FD1-956C-8165B2672C6F}"/>
              </a:ext>
            </a:extLst>
          </p:cNvPr>
          <p:cNvSpPr txBox="1"/>
          <p:nvPr/>
        </p:nvSpPr>
        <p:spPr>
          <a:xfrm>
            <a:off x="280035" y="5063490"/>
            <a:ext cx="8355331" cy="1477328"/>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All’interno per gli insegnanti è possibile consultare materiali educativi, a seconda della varietà dell’approccio dell’utente si possono consultare i vari materiali:</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Video interrativi, che riportano concetti chiave nei vari argomenti relativi alla Shoah.</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Mappe interattive: tra i cui si trovano video storici, film con testimoni</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Video educativi, seminari, ecc.</a:t>
            </a:r>
          </a:p>
        </p:txBody>
      </p:sp>
    </p:spTree>
    <p:extLst>
      <p:ext uri="{BB962C8B-B14F-4D97-AF65-F5344CB8AC3E}">
        <p14:creationId xmlns:p14="http://schemas.microsoft.com/office/powerpoint/2010/main" val="293896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D43C731C-D817-407E-AEB6-BCCFDB25F53A}"/>
              </a:ext>
            </a:extLst>
          </p:cNvPr>
          <p:cNvSpPr txBox="1"/>
          <p:nvPr/>
        </p:nvSpPr>
        <p:spPr>
          <a:xfrm>
            <a:off x="171450" y="468630"/>
            <a:ext cx="8652510" cy="369332"/>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https://www.scuolamemoria.it/site/it/area-docenti/</a:t>
            </a:r>
          </a:p>
        </p:txBody>
      </p:sp>
      <p:sp>
        <p:nvSpPr>
          <p:cNvPr id="5" name="CasellaDiTesto 4">
            <a:extLst>
              <a:ext uri="{FF2B5EF4-FFF2-40B4-BE49-F238E27FC236}">
                <a16:creationId xmlns:a16="http://schemas.microsoft.com/office/drawing/2014/main" xmlns="" id="{FA86F316-546B-4131-B3AA-A9D06046C322}"/>
              </a:ext>
            </a:extLst>
          </p:cNvPr>
          <p:cNvSpPr txBox="1"/>
          <p:nvPr/>
        </p:nvSpPr>
        <p:spPr>
          <a:xfrm>
            <a:off x="171450" y="1640205"/>
            <a:ext cx="8446770" cy="1200329"/>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Sito nato come strumento sensibilatore e riflessivo per i giovani sui temi della Shoah, dell’antisemitismo, dell’indifferenza nei confronti delle discriminazioni, è anche un portale che ha l’obbiettivo di diventare una piattaforma di scambio delle buone pratiche legate al tema della Shoah a livello nazionale.</a:t>
            </a:r>
          </a:p>
        </p:txBody>
      </p:sp>
      <p:sp>
        <p:nvSpPr>
          <p:cNvPr id="6" name="CasellaDiTesto 5">
            <a:extLst>
              <a:ext uri="{FF2B5EF4-FFF2-40B4-BE49-F238E27FC236}">
                <a16:creationId xmlns:a16="http://schemas.microsoft.com/office/drawing/2014/main" xmlns="" id="{8670F484-FDC6-4D21-B7FE-040138FE5414}"/>
              </a:ext>
            </a:extLst>
          </p:cNvPr>
          <p:cNvSpPr txBox="1"/>
          <p:nvPr/>
        </p:nvSpPr>
        <p:spPr>
          <a:xfrm>
            <a:off x="188595" y="3527048"/>
            <a:ext cx="8195310" cy="2862322"/>
          </a:xfrm>
          <a:prstGeom prst="rect">
            <a:avLst/>
          </a:prstGeom>
          <a:noFill/>
        </p:spPr>
        <p:txBody>
          <a:bodyPr wrap="square" rtlCol="0">
            <a:spAutoFit/>
          </a:bodyPr>
          <a:lstStyle/>
          <a:p>
            <a:r>
              <a:rPr lang="it-IT" dirty="0">
                <a:solidFill>
                  <a:schemeClr val="bg1">
                    <a:lumMod val="85000"/>
                    <a:lumOff val="15000"/>
                  </a:schemeClr>
                </a:solidFill>
                <a:latin typeface="Times New Roman" panose="02020603050405020304" pitchFamily="18" charset="0"/>
                <a:cs typeface="Times New Roman" panose="02020603050405020304" pitchFamily="18" charset="0"/>
              </a:rPr>
              <a:t>Nella specifica pagina dell’area docenti è possibile trovare i seguenti materiali per orientarsi nell’insegnamento: sono dei #tag:</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Come insegnare la Shoah</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Le linee guida italiane</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I consigli per insegnarla</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Il buon uso del testimone</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Storia della didattica della Shoah</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Vietato studiare e insegnare</a:t>
            </a:r>
          </a:p>
          <a:p>
            <a:pPr marL="285750" indent="-285750">
              <a:buFont typeface="Arial" panose="020B0604020202020204" pitchFamily="34" charset="0"/>
              <a:buChar char="•"/>
            </a:pPr>
            <a:r>
              <a:rPr lang="it-IT" dirty="0">
                <a:solidFill>
                  <a:schemeClr val="bg1">
                    <a:lumMod val="85000"/>
                    <a:lumOff val="15000"/>
                  </a:schemeClr>
                </a:solidFill>
                <a:latin typeface="Times New Roman" panose="02020603050405020304" pitchFamily="18" charset="0"/>
                <a:cs typeface="Times New Roman" panose="02020603050405020304" pitchFamily="18" charset="0"/>
              </a:rPr>
              <a:t>Oltre che ai video, collegamenti dei seminari e i vari documenti storici.</a:t>
            </a:r>
          </a:p>
          <a:p>
            <a:pPr marL="285750" indent="-285750">
              <a:buFont typeface="Arial" panose="020B0604020202020204" pitchFamily="34" charset="0"/>
              <a:buChar char="•"/>
            </a:pPr>
            <a:endParaRPr lang="it-IT"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642221"/>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1636</TotalTime>
  <Words>867</Words>
  <Application>Microsoft Office PowerPoint</Application>
  <PresentationFormat>Presentazione su schermo (4:3)</PresentationFormat>
  <Paragraphs>66</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Century Gothic</vt:lpstr>
      <vt:lpstr>Times New Roman</vt:lpstr>
      <vt:lpstr>Wingdings 3</vt:lpstr>
      <vt:lpstr>Sezione</vt:lpstr>
      <vt:lpstr>BORTOLIN MARCOLINA</vt:lpstr>
      <vt:lpstr>Strumenti digitali per L’insegnamento dell’olocausto e della shoah</vt:lpstr>
      <vt:lpstr>Presentazione standard di PowerPoint</vt:lpstr>
      <vt:lpstr>Fonti primarie  specializzate  a tema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 i Trieste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Fonti per lo studio della Storia dell’ebraismo e della Shoah</dc:title>
  <dc:subject/>
  <dc:creator>Tullia Catalan</dc:creator>
  <dc:description/>
  <cp:lastModifiedBy>Guido Abbattista</cp:lastModifiedBy>
  <cp:revision>90</cp:revision>
  <dcterms:created xsi:type="dcterms:W3CDTF">2018-11-05T07:43:12Z</dcterms:created>
  <dcterms:modified xsi:type="dcterms:W3CDTF">2020-06-16T16:02:15Z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Università degli studi d i Trieste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Presentazione su schermo (4:3)</vt:lpwstr>
  </property>
  <property fmtid="{D5CDD505-2E9C-101B-9397-08002B2CF9AE}" pid="10" name="ScaleCrop">
    <vt:bool>false</vt:bool>
  </property>
  <property fmtid="{D5CDD505-2E9C-101B-9397-08002B2CF9AE}" pid="11" name="ShareDoc">
    <vt:bool>false</vt:bool>
  </property>
  <property fmtid="{D5CDD505-2E9C-101B-9397-08002B2CF9AE}" pid="12" name="Slides">
    <vt:i4>11</vt:i4>
  </property>
</Properties>
</file>