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8" r:id="rId5"/>
    <p:sldId id="269" r:id="rId6"/>
    <p:sldId id="273" r:id="rId7"/>
    <p:sldId id="271" r:id="rId8"/>
    <p:sldId id="270" r:id="rId9"/>
    <p:sldId id="272" r:id="rId10"/>
    <p:sldId id="263" r:id="rId11"/>
    <p:sldId id="266" r:id="rId12"/>
    <p:sldId id="262" r:id="rId13"/>
    <p:sldId id="259" r:id="rId14"/>
    <p:sldId id="265" r:id="rId15"/>
    <p:sldId id="258" r:id="rId16"/>
    <p:sldId id="264"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D986F0-A032-474D-9AD2-16C20B717E7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010E7C9-C68C-4055-84EC-AFFAE2B558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D62178E-5143-43DF-AAB6-93C99ED41AC9}"/>
              </a:ext>
            </a:extLst>
          </p:cNvPr>
          <p:cNvSpPr>
            <a:spLocks noGrp="1"/>
          </p:cNvSpPr>
          <p:nvPr>
            <p:ph type="dt" sz="half" idx="10"/>
          </p:nvPr>
        </p:nvSpPr>
        <p:spPr/>
        <p:txBody>
          <a:bodyPr/>
          <a:lstStyle/>
          <a:p>
            <a:fld id="{D8FB9378-0AA8-470E-B163-25506DC0E340}" type="datetimeFigureOut">
              <a:rPr lang="it-IT" smtClean="0"/>
              <a:t>06/11/2019</a:t>
            </a:fld>
            <a:endParaRPr lang="it-IT"/>
          </a:p>
        </p:txBody>
      </p:sp>
      <p:sp>
        <p:nvSpPr>
          <p:cNvPr id="5" name="Segnaposto piè di pagina 4">
            <a:extLst>
              <a:ext uri="{FF2B5EF4-FFF2-40B4-BE49-F238E27FC236}">
                <a16:creationId xmlns:a16="http://schemas.microsoft.com/office/drawing/2014/main" id="{73CEFE41-317F-49FB-9888-C8F54028E01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B13A39F-00C8-4E47-B62D-693EF9C8AA1C}"/>
              </a:ext>
            </a:extLst>
          </p:cNvPr>
          <p:cNvSpPr>
            <a:spLocks noGrp="1"/>
          </p:cNvSpPr>
          <p:nvPr>
            <p:ph type="sldNum" sz="quarter" idx="12"/>
          </p:nvPr>
        </p:nvSpPr>
        <p:spPr/>
        <p:txBody>
          <a:bodyPr/>
          <a:lstStyle/>
          <a:p>
            <a:fld id="{D974CED7-AF44-4A43-9229-20ED9CC786DC}" type="slidenum">
              <a:rPr lang="it-IT" smtClean="0"/>
              <a:t>‹N›</a:t>
            </a:fld>
            <a:endParaRPr lang="it-IT"/>
          </a:p>
        </p:txBody>
      </p:sp>
    </p:spTree>
    <p:extLst>
      <p:ext uri="{BB962C8B-B14F-4D97-AF65-F5344CB8AC3E}">
        <p14:creationId xmlns:p14="http://schemas.microsoft.com/office/powerpoint/2010/main" val="2538625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27B27D-4C89-4015-B12F-94A0CD60FE3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56F185D-389E-470C-B3B1-E2353497B6D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E7AAEAB-23FF-4D8B-B949-D20A3BFC5F69}"/>
              </a:ext>
            </a:extLst>
          </p:cNvPr>
          <p:cNvSpPr>
            <a:spLocks noGrp="1"/>
          </p:cNvSpPr>
          <p:nvPr>
            <p:ph type="dt" sz="half" idx="10"/>
          </p:nvPr>
        </p:nvSpPr>
        <p:spPr/>
        <p:txBody>
          <a:bodyPr/>
          <a:lstStyle/>
          <a:p>
            <a:fld id="{D8FB9378-0AA8-470E-B163-25506DC0E340}" type="datetimeFigureOut">
              <a:rPr lang="it-IT" smtClean="0"/>
              <a:t>06/11/2019</a:t>
            </a:fld>
            <a:endParaRPr lang="it-IT"/>
          </a:p>
        </p:txBody>
      </p:sp>
      <p:sp>
        <p:nvSpPr>
          <p:cNvPr id="5" name="Segnaposto piè di pagina 4">
            <a:extLst>
              <a:ext uri="{FF2B5EF4-FFF2-40B4-BE49-F238E27FC236}">
                <a16:creationId xmlns:a16="http://schemas.microsoft.com/office/drawing/2014/main" id="{6F3EB1AE-D972-4155-82A1-7A73C1AF470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6B51BA0-C235-4DAC-BDAD-D9BDF860CD83}"/>
              </a:ext>
            </a:extLst>
          </p:cNvPr>
          <p:cNvSpPr>
            <a:spLocks noGrp="1"/>
          </p:cNvSpPr>
          <p:nvPr>
            <p:ph type="sldNum" sz="quarter" idx="12"/>
          </p:nvPr>
        </p:nvSpPr>
        <p:spPr/>
        <p:txBody>
          <a:bodyPr/>
          <a:lstStyle/>
          <a:p>
            <a:fld id="{D974CED7-AF44-4A43-9229-20ED9CC786DC}" type="slidenum">
              <a:rPr lang="it-IT" smtClean="0"/>
              <a:t>‹N›</a:t>
            </a:fld>
            <a:endParaRPr lang="it-IT"/>
          </a:p>
        </p:txBody>
      </p:sp>
    </p:spTree>
    <p:extLst>
      <p:ext uri="{BB962C8B-B14F-4D97-AF65-F5344CB8AC3E}">
        <p14:creationId xmlns:p14="http://schemas.microsoft.com/office/powerpoint/2010/main" val="1744986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A722538-8F90-4D3B-8D83-C297353A76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A144621-D31E-4F89-B195-57181EC5C46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62A4D03-8959-454F-84A4-88AFB26139FB}"/>
              </a:ext>
            </a:extLst>
          </p:cNvPr>
          <p:cNvSpPr>
            <a:spLocks noGrp="1"/>
          </p:cNvSpPr>
          <p:nvPr>
            <p:ph type="dt" sz="half" idx="10"/>
          </p:nvPr>
        </p:nvSpPr>
        <p:spPr/>
        <p:txBody>
          <a:bodyPr/>
          <a:lstStyle/>
          <a:p>
            <a:fld id="{D8FB9378-0AA8-470E-B163-25506DC0E340}" type="datetimeFigureOut">
              <a:rPr lang="it-IT" smtClean="0"/>
              <a:t>06/11/2019</a:t>
            </a:fld>
            <a:endParaRPr lang="it-IT"/>
          </a:p>
        </p:txBody>
      </p:sp>
      <p:sp>
        <p:nvSpPr>
          <p:cNvPr id="5" name="Segnaposto piè di pagina 4">
            <a:extLst>
              <a:ext uri="{FF2B5EF4-FFF2-40B4-BE49-F238E27FC236}">
                <a16:creationId xmlns:a16="http://schemas.microsoft.com/office/drawing/2014/main" id="{7D0B2100-C93D-44A9-BA0B-67C37AD8AC0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4AAB8DA-1058-423D-A093-C5176AAD0C94}"/>
              </a:ext>
            </a:extLst>
          </p:cNvPr>
          <p:cNvSpPr>
            <a:spLocks noGrp="1"/>
          </p:cNvSpPr>
          <p:nvPr>
            <p:ph type="sldNum" sz="quarter" idx="12"/>
          </p:nvPr>
        </p:nvSpPr>
        <p:spPr/>
        <p:txBody>
          <a:bodyPr/>
          <a:lstStyle/>
          <a:p>
            <a:fld id="{D974CED7-AF44-4A43-9229-20ED9CC786DC}" type="slidenum">
              <a:rPr lang="it-IT" smtClean="0"/>
              <a:t>‹N›</a:t>
            </a:fld>
            <a:endParaRPr lang="it-IT"/>
          </a:p>
        </p:txBody>
      </p:sp>
    </p:spTree>
    <p:extLst>
      <p:ext uri="{BB962C8B-B14F-4D97-AF65-F5344CB8AC3E}">
        <p14:creationId xmlns:p14="http://schemas.microsoft.com/office/powerpoint/2010/main" val="65006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C2CE4F-FF99-434D-9781-4835249DB71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29652B9-154B-4D4D-90C9-2F7AD73D028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6B307C5-D3ED-4972-A5AC-8E1D8671E3AA}"/>
              </a:ext>
            </a:extLst>
          </p:cNvPr>
          <p:cNvSpPr>
            <a:spLocks noGrp="1"/>
          </p:cNvSpPr>
          <p:nvPr>
            <p:ph type="dt" sz="half" idx="10"/>
          </p:nvPr>
        </p:nvSpPr>
        <p:spPr/>
        <p:txBody>
          <a:bodyPr/>
          <a:lstStyle/>
          <a:p>
            <a:fld id="{D8FB9378-0AA8-470E-B163-25506DC0E340}" type="datetimeFigureOut">
              <a:rPr lang="it-IT" smtClean="0"/>
              <a:t>06/11/2019</a:t>
            </a:fld>
            <a:endParaRPr lang="it-IT"/>
          </a:p>
        </p:txBody>
      </p:sp>
      <p:sp>
        <p:nvSpPr>
          <p:cNvPr id="5" name="Segnaposto piè di pagina 4">
            <a:extLst>
              <a:ext uri="{FF2B5EF4-FFF2-40B4-BE49-F238E27FC236}">
                <a16:creationId xmlns:a16="http://schemas.microsoft.com/office/drawing/2014/main" id="{6569A7AB-6AD7-4565-8885-E71C36CD27A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09BEBF7-7DDE-4553-8026-85718F180B64}"/>
              </a:ext>
            </a:extLst>
          </p:cNvPr>
          <p:cNvSpPr>
            <a:spLocks noGrp="1"/>
          </p:cNvSpPr>
          <p:nvPr>
            <p:ph type="sldNum" sz="quarter" idx="12"/>
          </p:nvPr>
        </p:nvSpPr>
        <p:spPr/>
        <p:txBody>
          <a:bodyPr/>
          <a:lstStyle/>
          <a:p>
            <a:fld id="{D974CED7-AF44-4A43-9229-20ED9CC786DC}" type="slidenum">
              <a:rPr lang="it-IT" smtClean="0"/>
              <a:t>‹N›</a:t>
            </a:fld>
            <a:endParaRPr lang="it-IT"/>
          </a:p>
        </p:txBody>
      </p:sp>
    </p:spTree>
    <p:extLst>
      <p:ext uri="{BB962C8B-B14F-4D97-AF65-F5344CB8AC3E}">
        <p14:creationId xmlns:p14="http://schemas.microsoft.com/office/powerpoint/2010/main" val="3192991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C24B7A-C850-4CE6-8EDD-3AA14E2AD67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0077734-164A-41DD-8C5F-40CE141F5F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ED90548-ED3D-4FE9-BF5D-ECCA7FBF2AD0}"/>
              </a:ext>
            </a:extLst>
          </p:cNvPr>
          <p:cNvSpPr>
            <a:spLocks noGrp="1"/>
          </p:cNvSpPr>
          <p:nvPr>
            <p:ph type="dt" sz="half" idx="10"/>
          </p:nvPr>
        </p:nvSpPr>
        <p:spPr/>
        <p:txBody>
          <a:bodyPr/>
          <a:lstStyle/>
          <a:p>
            <a:fld id="{D8FB9378-0AA8-470E-B163-25506DC0E340}" type="datetimeFigureOut">
              <a:rPr lang="it-IT" smtClean="0"/>
              <a:t>06/11/2019</a:t>
            </a:fld>
            <a:endParaRPr lang="it-IT"/>
          </a:p>
        </p:txBody>
      </p:sp>
      <p:sp>
        <p:nvSpPr>
          <p:cNvPr id="5" name="Segnaposto piè di pagina 4">
            <a:extLst>
              <a:ext uri="{FF2B5EF4-FFF2-40B4-BE49-F238E27FC236}">
                <a16:creationId xmlns:a16="http://schemas.microsoft.com/office/drawing/2014/main" id="{696ED652-B11F-4070-A091-E16F434B366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90521F2-4CB9-4AD6-89BF-FE44F2B7EBD0}"/>
              </a:ext>
            </a:extLst>
          </p:cNvPr>
          <p:cNvSpPr>
            <a:spLocks noGrp="1"/>
          </p:cNvSpPr>
          <p:nvPr>
            <p:ph type="sldNum" sz="quarter" idx="12"/>
          </p:nvPr>
        </p:nvSpPr>
        <p:spPr/>
        <p:txBody>
          <a:bodyPr/>
          <a:lstStyle/>
          <a:p>
            <a:fld id="{D974CED7-AF44-4A43-9229-20ED9CC786DC}" type="slidenum">
              <a:rPr lang="it-IT" smtClean="0"/>
              <a:t>‹N›</a:t>
            </a:fld>
            <a:endParaRPr lang="it-IT"/>
          </a:p>
        </p:txBody>
      </p:sp>
    </p:spTree>
    <p:extLst>
      <p:ext uri="{BB962C8B-B14F-4D97-AF65-F5344CB8AC3E}">
        <p14:creationId xmlns:p14="http://schemas.microsoft.com/office/powerpoint/2010/main" val="599331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551F68-BD8C-4BF6-B381-0AD412608EC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CBEDC19-69B9-4956-AC12-A68385D4BDF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54A92C1-4037-4D8F-AEE0-F5D37ACEE60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D71C913-92AC-471F-ACE8-9B7A00B40CBC}"/>
              </a:ext>
            </a:extLst>
          </p:cNvPr>
          <p:cNvSpPr>
            <a:spLocks noGrp="1"/>
          </p:cNvSpPr>
          <p:nvPr>
            <p:ph type="dt" sz="half" idx="10"/>
          </p:nvPr>
        </p:nvSpPr>
        <p:spPr/>
        <p:txBody>
          <a:bodyPr/>
          <a:lstStyle/>
          <a:p>
            <a:fld id="{D8FB9378-0AA8-470E-B163-25506DC0E340}" type="datetimeFigureOut">
              <a:rPr lang="it-IT" smtClean="0"/>
              <a:t>06/11/2019</a:t>
            </a:fld>
            <a:endParaRPr lang="it-IT"/>
          </a:p>
        </p:txBody>
      </p:sp>
      <p:sp>
        <p:nvSpPr>
          <p:cNvPr id="6" name="Segnaposto piè di pagina 5">
            <a:extLst>
              <a:ext uri="{FF2B5EF4-FFF2-40B4-BE49-F238E27FC236}">
                <a16:creationId xmlns:a16="http://schemas.microsoft.com/office/drawing/2014/main" id="{C855220F-DA1F-45F1-9A38-8A7CB5125C5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1F21EBD-D4EF-460E-B0EC-4F0852316F89}"/>
              </a:ext>
            </a:extLst>
          </p:cNvPr>
          <p:cNvSpPr>
            <a:spLocks noGrp="1"/>
          </p:cNvSpPr>
          <p:nvPr>
            <p:ph type="sldNum" sz="quarter" idx="12"/>
          </p:nvPr>
        </p:nvSpPr>
        <p:spPr/>
        <p:txBody>
          <a:bodyPr/>
          <a:lstStyle/>
          <a:p>
            <a:fld id="{D974CED7-AF44-4A43-9229-20ED9CC786DC}" type="slidenum">
              <a:rPr lang="it-IT" smtClean="0"/>
              <a:t>‹N›</a:t>
            </a:fld>
            <a:endParaRPr lang="it-IT"/>
          </a:p>
        </p:txBody>
      </p:sp>
    </p:spTree>
    <p:extLst>
      <p:ext uri="{BB962C8B-B14F-4D97-AF65-F5344CB8AC3E}">
        <p14:creationId xmlns:p14="http://schemas.microsoft.com/office/powerpoint/2010/main" val="3064671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EE2A9-29DB-430B-A239-2720E91D1C3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3C9869B-AD7A-4704-9DFE-98C8EEB2AE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C42B1D8-F42E-4271-BE38-5B32B4B42B8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BBC395B-8B9E-4FD5-A8AF-EC8E67472B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1BDD112-32C7-48CB-93AB-0EBF157F0F9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15804C-50F0-473D-ACC3-C23250472C05}"/>
              </a:ext>
            </a:extLst>
          </p:cNvPr>
          <p:cNvSpPr>
            <a:spLocks noGrp="1"/>
          </p:cNvSpPr>
          <p:nvPr>
            <p:ph type="dt" sz="half" idx="10"/>
          </p:nvPr>
        </p:nvSpPr>
        <p:spPr/>
        <p:txBody>
          <a:bodyPr/>
          <a:lstStyle/>
          <a:p>
            <a:fld id="{D8FB9378-0AA8-470E-B163-25506DC0E340}" type="datetimeFigureOut">
              <a:rPr lang="it-IT" smtClean="0"/>
              <a:t>06/11/2019</a:t>
            </a:fld>
            <a:endParaRPr lang="it-IT"/>
          </a:p>
        </p:txBody>
      </p:sp>
      <p:sp>
        <p:nvSpPr>
          <p:cNvPr id="8" name="Segnaposto piè di pagina 7">
            <a:extLst>
              <a:ext uri="{FF2B5EF4-FFF2-40B4-BE49-F238E27FC236}">
                <a16:creationId xmlns:a16="http://schemas.microsoft.com/office/drawing/2014/main" id="{ABC184D4-0792-40BE-8BC6-0C99FBBCEA2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6B612E7-0C49-411F-9082-0579F0E95F86}"/>
              </a:ext>
            </a:extLst>
          </p:cNvPr>
          <p:cNvSpPr>
            <a:spLocks noGrp="1"/>
          </p:cNvSpPr>
          <p:nvPr>
            <p:ph type="sldNum" sz="quarter" idx="12"/>
          </p:nvPr>
        </p:nvSpPr>
        <p:spPr/>
        <p:txBody>
          <a:bodyPr/>
          <a:lstStyle/>
          <a:p>
            <a:fld id="{D974CED7-AF44-4A43-9229-20ED9CC786DC}" type="slidenum">
              <a:rPr lang="it-IT" smtClean="0"/>
              <a:t>‹N›</a:t>
            </a:fld>
            <a:endParaRPr lang="it-IT"/>
          </a:p>
        </p:txBody>
      </p:sp>
    </p:spTree>
    <p:extLst>
      <p:ext uri="{BB962C8B-B14F-4D97-AF65-F5344CB8AC3E}">
        <p14:creationId xmlns:p14="http://schemas.microsoft.com/office/powerpoint/2010/main" val="329121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D54275-38BC-48A0-B037-22516EA4EDC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592DDC7-81DD-444B-AAB4-9FD7419071BD}"/>
              </a:ext>
            </a:extLst>
          </p:cNvPr>
          <p:cNvSpPr>
            <a:spLocks noGrp="1"/>
          </p:cNvSpPr>
          <p:nvPr>
            <p:ph type="dt" sz="half" idx="10"/>
          </p:nvPr>
        </p:nvSpPr>
        <p:spPr/>
        <p:txBody>
          <a:bodyPr/>
          <a:lstStyle/>
          <a:p>
            <a:fld id="{D8FB9378-0AA8-470E-B163-25506DC0E340}" type="datetimeFigureOut">
              <a:rPr lang="it-IT" smtClean="0"/>
              <a:t>06/11/2019</a:t>
            </a:fld>
            <a:endParaRPr lang="it-IT"/>
          </a:p>
        </p:txBody>
      </p:sp>
      <p:sp>
        <p:nvSpPr>
          <p:cNvPr id="4" name="Segnaposto piè di pagina 3">
            <a:extLst>
              <a:ext uri="{FF2B5EF4-FFF2-40B4-BE49-F238E27FC236}">
                <a16:creationId xmlns:a16="http://schemas.microsoft.com/office/drawing/2014/main" id="{93B23847-E09E-4AF0-93AF-E8C64F1D1ED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861797B-EF7B-4434-9917-FF8C425A68F0}"/>
              </a:ext>
            </a:extLst>
          </p:cNvPr>
          <p:cNvSpPr>
            <a:spLocks noGrp="1"/>
          </p:cNvSpPr>
          <p:nvPr>
            <p:ph type="sldNum" sz="quarter" idx="12"/>
          </p:nvPr>
        </p:nvSpPr>
        <p:spPr/>
        <p:txBody>
          <a:bodyPr/>
          <a:lstStyle/>
          <a:p>
            <a:fld id="{D974CED7-AF44-4A43-9229-20ED9CC786DC}" type="slidenum">
              <a:rPr lang="it-IT" smtClean="0"/>
              <a:t>‹N›</a:t>
            </a:fld>
            <a:endParaRPr lang="it-IT"/>
          </a:p>
        </p:txBody>
      </p:sp>
    </p:spTree>
    <p:extLst>
      <p:ext uri="{BB962C8B-B14F-4D97-AF65-F5344CB8AC3E}">
        <p14:creationId xmlns:p14="http://schemas.microsoft.com/office/powerpoint/2010/main" val="222418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0FCA040-DDF0-4FF9-A8D6-80C1953C3CE8}"/>
              </a:ext>
            </a:extLst>
          </p:cNvPr>
          <p:cNvSpPr>
            <a:spLocks noGrp="1"/>
          </p:cNvSpPr>
          <p:nvPr>
            <p:ph type="dt" sz="half" idx="10"/>
          </p:nvPr>
        </p:nvSpPr>
        <p:spPr/>
        <p:txBody>
          <a:bodyPr/>
          <a:lstStyle/>
          <a:p>
            <a:fld id="{D8FB9378-0AA8-470E-B163-25506DC0E340}" type="datetimeFigureOut">
              <a:rPr lang="it-IT" smtClean="0"/>
              <a:t>06/11/2019</a:t>
            </a:fld>
            <a:endParaRPr lang="it-IT"/>
          </a:p>
        </p:txBody>
      </p:sp>
      <p:sp>
        <p:nvSpPr>
          <p:cNvPr id="3" name="Segnaposto piè di pagina 2">
            <a:extLst>
              <a:ext uri="{FF2B5EF4-FFF2-40B4-BE49-F238E27FC236}">
                <a16:creationId xmlns:a16="http://schemas.microsoft.com/office/drawing/2014/main" id="{3B532264-9AC4-4059-96D0-2C41B8E2C4B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D6CDD1D-2D4C-4BDC-B811-92C3DE098B11}"/>
              </a:ext>
            </a:extLst>
          </p:cNvPr>
          <p:cNvSpPr>
            <a:spLocks noGrp="1"/>
          </p:cNvSpPr>
          <p:nvPr>
            <p:ph type="sldNum" sz="quarter" idx="12"/>
          </p:nvPr>
        </p:nvSpPr>
        <p:spPr/>
        <p:txBody>
          <a:bodyPr/>
          <a:lstStyle/>
          <a:p>
            <a:fld id="{D974CED7-AF44-4A43-9229-20ED9CC786DC}" type="slidenum">
              <a:rPr lang="it-IT" smtClean="0"/>
              <a:t>‹N›</a:t>
            </a:fld>
            <a:endParaRPr lang="it-IT"/>
          </a:p>
        </p:txBody>
      </p:sp>
    </p:spTree>
    <p:extLst>
      <p:ext uri="{BB962C8B-B14F-4D97-AF65-F5344CB8AC3E}">
        <p14:creationId xmlns:p14="http://schemas.microsoft.com/office/powerpoint/2010/main" val="1807551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BD24D2-C9C3-4FEB-AC27-85F9FCBE6CC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4F37645-C19F-459D-9ED5-E0A00C254E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3D3B239-6820-4F8F-AB42-58C4C079C5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E886FC5-4F4E-4806-BFB4-8F78E9CE7543}"/>
              </a:ext>
            </a:extLst>
          </p:cNvPr>
          <p:cNvSpPr>
            <a:spLocks noGrp="1"/>
          </p:cNvSpPr>
          <p:nvPr>
            <p:ph type="dt" sz="half" idx="10"/>
          </p:nvPr>
        </p:nvSpPr>
        <p:spPr/>
        <p:txBody>
          <a:bodyPr/>
          <a:lstStyle/>
          <a:p>
            <a:fld id="{D8FB9378-0AA8-470E-B163-25506DC0E340}" type="datetimeFigureOut">
              <a:rPr lang="it-IT" smtClean="0"/>
              <a:t>06/11/2019</a:t>
            </a:fld>
            <a:endParaRPr lang="it-IT"/>
          </a:p>
        </p:txBody>
      </p:sp>
      <p:sp>
        <p:nvSpPr>
          <p:cNvPr id="6" name="Segnaposto piè di pagina 5">
            <a:extLst>
              <a:ext uri="{FF2B5EF4-FFF2-40B4-BE49-F238E27FC236}">
                <a16:creationId xmlns:a16="http://schemas.microsoft.com/office/drawing/2014/main" id="{F31B82AF-DA3F-4343-B8F6-EC6DA38ACDE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14A1A59-BB51-48EF-8202-822BEDE49F5B}"/>
              </a:ext>
            </a:extLst>
          </p:cNvPr>
          <p:cNvSpPr>
            <a:spLocks noGrp="1"/>
          </p:cNvSpPr>
          <p:nvPr>
            <p:ph type="sldNum" sz="quarter" idx="12"/>
          </p:nvPr>
        </p:nvSpPr>
        <p:spPr/>
        <p:txBody>
          <a:bodyPr/>
          <a:lstStyle/>
          <a:p>
            <a:fld id="{D974CED7-AF44-4A43-9229-20ED9CC786DC}" type="slidenum">
              <a:rPr lang="it-IT" smtClean="0"/>
              <a:t>‹N›</a:t>
            </a:fld>
            <a:endParaRPr lang="it-IT"/>
          </a:p>
        </p:txBody>
      </p:sp>
    </p:spTree>
    <p:extLst>
      <p:ext uri="{BB962C8B-B14F-4D97-AF65-F5344CB8AC3E}">
        <p14:creationId xmlns:p14="http://schemas.microsoft.com/office/powerpoint/2010/main" val="36067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E2AA46-F93C-4EB8-919F-A8CC53AAA97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94BF7AB-82D7-416A-873D-238B8E5377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DB3817F-4375-48B7-81C9-A7DB426DD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C999746-F5F6-4B31-9149-D0213B717A64}"/>
              </a:ext>
            </a:extLst>
          </p:cNvPr>
          <p:cNvSpPr>
            <a:spLocks noGrp="1"/>
          </p:cNvSpPr>
          <p:nvPr>
            <p:ph type="dt" sz="half" idx="10"/>
          </p:nvPr>
        </p:nvSpPr>
        <p:spPr/>
        <p:txBody>
          <a:bodyPr/>
          <a:lstStyle/>
          <a:p>
            <a:fld id="{D8FB9378-0AA8-470E-B163-25506DC0E340}" type="datetimeFigureOut">
              <a:rPr lang="it-IT" smtClean="0"/>
              <a:t>06/11/2019</a:t>
            </a:fld>
            <a:endParaRPr lang="it-IT"/>
          </a:p>
        </p:txBody>
      </p:sp>
      <p:sp>
        <p:nvSpPr>
          <p:cNvPr id="6" name="Segnaposto piè di pagina 5">
            <a:extLst>
              <a:ext uri="{FF2B5EF4-FFF2-40B4-BE49-F238E27FC236}">
                <a16:creationId xmlns:a16="http://schemas.microsoft.com/office/drawing/2014/main" id="{2407B2EB-DF25-48CC-B286-442C26EE4F1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DCE2368-A2F4-4799-B672-29EB80AA18F0}"/>
              </a:ext>
            </a:extLst>
          </p:cNvPr>
          <p:cNvSpPr>
            <a:spLocks noGrp="1"/>
          </p:cNvSpPr>
          <p:nvPr>
            <p:ph type="sldNum" sz="quarter" idx="12"/>
          </p:nvPr>
        </p:nvSpPr>
        <p:spPr/>
        <p:txBody>
          <a:bodyPr/>
          <a:lstStyle/>
          <a:p>
            <a:fld id="{D974CED7-AF44-4A43-9229-20ED9CC786DC}" type="slidenum">
              <a:rPr lang="it-IT" smtClean="0"/>
              <a:t>‹N›</a:t>
            </a:fld>
            <a:endParaRPr lang="it-IT"/>
          </a:p>
        </p:txBody>
      </p:sp>
    </p:spTree>
    <p:extLst>
      <p:ext uri="{BB962C8B-B14F-4D97-AF65-F5344CB8AC3E}">
        <p14:creationId xmlns:p14="http://schemas.microsoft.com/office/powerpoint/2010/main" val="2211150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28E278E-0ED5-4627-8553-80C2A8DBB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256F221-45E0-4498-8A17-D3362D1AAF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40C4F94-A784-4B7C-8846-8A6D181701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B9378-0AA8-470E-B163-25506DC0E340}" type="datetimeFigureOut">
              <a:rPr lang="it-IT" smtClean="0"/>
              <a:t>06/11/2019</a:t>
            </a:fld>
            <a:endParaRPr lang="it-IT"/>
          </a:p>
        </p:txBody>
      </p:sp>
      <p:sp>
        <p:nvSpPr>
          <p:cNvPr id="5" name="Segnaposto piè di pagina 4">
            <a:extLst>
              <a:ext uri="{FF2B5EF4-FFF2-40B4-BE49-F238E27FC236}">
                <a16:creationId xmlns:a16="http://schemas.microsoft.com/office/drawing/2014/main" id="{F442F5B0-2528-4609-B879-D8114C918E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85A60FC-9287-4A7E-86F6-F831C3CC7C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74CED7-AF44-4A43-9229-20ED9CC786DC}" type="slidenum">
              <a:rPr lang="it-IT" smtClean="0"/>
              <a:t>‹N›</a:t>
            </a:fld>
            <a:endParaRPr lang="it-IT"/>
          </a:p>
        </p:txBody>
      </p:sp>
    </p:spTree>
    <p:extLst>
      <p:ext uri="{BB962C8B-B14F-4D97-AF65-F5344CB8AC3E}">
        <p14:creationId xmlns:p14="http://schemas.microsoft.com/office/powerpoint/2010/main" val="964737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F8807D93-EFE0-42C3-A935-9AA2D90B572D}"/>
              </a:ext>
            </a:extLst>
          </p:cNvPr>
          <p:cNvSpPr>
            <a:spLocks noGrp="1"/>
          </p:cNvSpPr>
          <p:nvPr>
            <p:ph type="ctrTitle"/>
          </p:nvPr>
        </p:nvSpPr>
        <p:spPr>
          <a:xfrm>
            <a:off x="526073" y="4756638"/>
            <a:ext cx="11139854" cy="930447"/>
          </a:xfrm>
        </p:spPr>
        <p:txBody>
          <a:bodyPr>
            <a:normAutofit/>
          </a:bodyPr>
          <a:lstStyle/>
          <a:p>
            <a:r>
              <a:rPr lang="it-IT" sz="5400" b="1" dirty="0">
                <a:solidFill>
                  <a:srgbClr val="FFFFFF"/>
                </a:solidFill>
                <a:latin typeface="Times New Roman" panose="02020603050405020304" pitchFamily="18" charset="0"/>
                <a:cs typeface="Times New Roman" panose="02020603050405020304" pitchFamily="18" charset="0"/>
              </a:rPr>
              <a:t>La prima crociata (1095-1099)</a:t>
            </a:r>
          </a:p>
        </p:txBody>
      </p:sp>
      <p:sp>
        <p:nvSpPr>
          <p:cNvPr id="3" name="Sottotitolo 2">
            <a:extLst>
              <a:ext uri="{FF2B5EF4-FFF2-40B4-BE49-F238E27FC236}">
                <a16:creationId xmlns:a16="http://schemas.microsoft.com/office/drawing/2014/main" id="{95D52480-DB22-4944-9C48-4CDBB1A906EF}"/>
              </a:ext>
            </a:extLst>
          </p:cNvPr>
          <p:cNvSpPr>
            <a:spLocks noGrp="1"/>
          </p:cNvSpPr>
          <p:nvPr>
            <p:ph type="subTitle" idx="1"/>
          </p:nvPr>
        </p:nvSpPr>
        <p:spPr>
          <a:xfrm>
            <a:off x="1524000" y="5815698"/>
            <a:ext cx="9144000" cy="420001"/>
          </a:xfrm>
        </p:spPr>
        <p:txBody>
          <a:bodyPr>
            <a:normAutofit fontScale="32500" lnSpcReduction="20000"/>
          </a:bodyPr>
          <a:lstStyle/>
          <a:p>
            <a:endParaRPr lang="it-IT" sz="700" dirty="0">
              <a:solidFill>
                <a:srgbClr val="AB8952"/>
              </a:solidFill>
            </a:endParaRPr>
          </a:p>
          <a:p>
            <a:r>
              <a:rPr lang="it-IT" sz="4300" dirty="0">
                <a:solidFill>
                  <a:srgbClr val="AB8952"/>
                </a:solidFill>
                <a:latin typeface="Times New Roman" panose="02020603050405020304" pitchFamily="18" charset="0"/>
                <a:cs typeface="Times New Roman" panose="02020603050405020304" pitchFamily="18" charset="0"/>
              </a:rPr>
              <a:t>Francesco Michelli</a:t>
            </a:r>
          </a:p>
        </p:txBody>
      </p:sp>
      <p:pic>
        <p:nvPicPr>
          <p:cNvPr id="4" name="Immagine 3">
            <a:extLst>
              <a:ext uri="{FF2B5EF4-FFF2-40B4-BE49-F238E27FC236}">
                <a16:creationId xmlns:a16="http://schemas.microsoft.com/office/drawing/2014/main" id="{EC2E6579-7B74-4B9B-90F5-66DD52C20B68}"/>
              </a:ext>
            </a:extLst>
          </p:cNvPr>
          <p:cNvPicPr>
            <a:picLocks noChangeAspect="1"/>
          </p:cNvPicPr>
          <p:nvPr/>
        </p:nvPicPr>
        <p:blipFill rotWithShape="1">
          <a:blip r:embed="rId2"/>
          <a:stretch/>
        </p:blipFill>
        <p:spPr>
          <a:xfrm>
            <a:off x="2514995" y="307731"/>
            <a:ext cx="7106910" cy="3997637"/>
          </a:xfrm>
          <a:prstGeom prst="rect">
            <a:avLst/>
          </a:prstGeom>
        </p:spPr>
      </p:pic>
      <p:cxnSp>
        <p:nvCxnSpPr>
          <p:cNvPr id="39" name="Straight Connector 3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2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5E5282-65A6-41F5-963C-EB8F9EDDF361}"/>
              </a:ext>
            </a:extLst>
          </p:cNvPr>
          <p:cNvSpPr>
            <a:spLocks noGrp="1"/>
          </p:cNvSpPr>
          <p:nvPr>
            <p:ph type="title"/>
          </p:nvPr>
        </p:nvSpPr>
        <p:spPr/>
        <p:txBody>
          <a:bodyPr/>
          <a:lstStyle/>
          <a:p>
            <a:pPr algn="ctr"/>
            <a:r>
              <a:rPr lang="it-IT" b="1" dirty="0">
                <a:latin typeface="Times New Roman" panose="02020603050405020304" pitchFamily="18" charset="0"/>
                <a:cs typeface="Times New Roman" panose="02020603050405020304" pitchFamily="18" charset="0"/>
              </a:rPr>
              <a:t>Internet Archive</a:t>
            </a:r>
          </a:p>
        </p:txBody>
      </p:sp>
      <p:sp>
        <p:nvSpPr>
          <p:cNvPr id="3" name="Segnaposto contenuto 2">
            <a:extLst>
              <a:ext uri="{FF2B5EF4-FFF2-40B4-BE49-F238E27FC236}">
                <a16:creationId xmlns:a16="http://schemas.microsoft.com/office/drawing/2014/main" id="{60FB9009-912A-4C9A-A9C4-40F3306D158D}"/>
              </a:ext>
            </a:extLst>
          </p:cNvPr>
          <p:cNvSpPr>
            <a:spLocks noGrp="1"/>
          </p:cNvSpPr>
          <p:nvPr>
            <p:ph idx="1"/>
          </p:nvPr>
        </p:nvSpPr>
        <p:spPr>
          <a:xfrm>
            <a:off x="838199" y="1825625"/>
            <a:ext cx="10600765" cy="4351338"/>
          </a:xfrm>
        </p:spPr>
        <p:txBody>
          <a:bodyPr>
            <a:normAutofit fontScale="85000" lnSpcReduction="20000"/>
          </a:bodyPr>
          <a:lstStyle/>
          <a:p>
            <a:pPr marL="0" indent="0">
              <a:buNone/>
            </a:pPr>
            <a:r>
              <a:rPr lang="it-IT" dirty="0">
                <a:solidFill>
                  <a:srgbClr val="FF0000"/>
                </a:solidFill>
                <a:latin typeface="Times New Roman" panose="02020603050405020304" pitchFamily="18" charset="0"/>
                <a:cs typeface="Times New Roman" panose="02020603050405020304" pitchFamily="18" charset="0"/>
              </a:rPr>
              <a:t>https://archive.org/index.php</a:t>
            </a:r>
          </a:p>
          <a:p>
            <a:pPr marL="0" indent="0" algn="just">
              <a:buNone/>
            </a:pPr>
            <a:r>
              <a:rPr lang="it-IT" dirty="0">
                <a:latin typeface="Times New Roman" panose="02020603050405020304" pitchFamily="18" charset="0"/>
                <a:cs typeface="Times New Roman" panose="02020603050405020304" pitchFamily="18" charset="0"/>
              </a:rPr>
              <a:t>Internet Archive è una biblioteca digitale che ha lo scopo dichiarato di consentire un "accesso universale alla conoscenza". Essa fu fondata da </a:t>
            </a:r>
            <a:r>
              <a:rPr lang="it-IT" dirty="0" err="1">
                <a:latin typeface="Times New Roman" panose="02020603050405020304" pitchFamily="18" charset="0"/>
                <a:cs typeface="Times New Roman" panose="02020603050405020304" pitchFamily="18" charset="0"/>
              </a:rPr>
              <a:t>Brewster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Kahle</a:t>
            </a:r>
            <a:r>
              <a:rPr lang="it-IT" dirty="0">
                <a:latin typeface="Times New Roman" panose="02020603050405020304" pitchFamily="18" charset="0"/>
                <a:cs typeface="Times New Roman" panose="02020603050405020304" pitchFamily="18" charset="0"/>
              </a:rPr>
              <a:t> nel 1996 e fa parte della IIPC (International Internet </a:t>
            </a:r>
            <a:r>
              <a:rPr lang="it-IT" dirty="0" err="1">
                <a:latin typeface="Times New Roman" panose="02020603050405020304" pitchFamily="18" charset="0"/>
                <a:cs typeface="Times New Roman" panose="02020603050405020304" pitchFamily="18" charset="0"/>
              </a:rPr>
              <a:t>Preservation</a:t>
            </a:r>
            <a:r>
              <a:rPr lang="it-IT" dirty="0">
                <a:latin typeface="Times New Roman" panose="02020603050405020304" pitchFamily="18" charset="0"/>
                <a:cs typeface="Times New Roman" panose="02020603050405020304" pitchFamily="18" charset="0"/>
              </a:rPr>
              <a:t> Consortium). Fornisce accesso pubblico gratuito a raccolte di materiali digitalizzati, tra cui siti web, applicazioni software/giochi, musica, film / video, immagini in movimento e milioni di libri di dominio pubblico. </a:t>
            </a:r>
          </a:p>
          <a:p>
            <a:pPr marL="0" indent="0">
              <a:buNone/>
            </a:pPr>
            <a:r>
              <a:rPr lang="it-IT" dirty="0">
                <a:latin typeface="Times New Roman" panose="02020603050405020304" pitchFamily="18" charset="0"/>
                <a:cs typeface="Times New Roman" panose="02020603050405020304" pitchFamily="18" charset="0"/>
              </a:rPr>
              <a:t>Alcuni lavori utili per la documentazione sul tema in questione sono:</a:t>
            </a:r>
          </a:p>
          <a:p>
            <a:pPr marL="0" indent="0">
              <a:buNone/>
            </a:pPr>
            <a:r>
              <a:rPr lang="en-US" dirty="0">
                <a:latin typeface="Times New Roman" panose="02020603050405020304" pitchFamily="18" charset="0"/>
                <a:cs typeface="Times New Roman" panose="02020603050405020304" pitchFamily="18" charset="0"/>
              </a:rPr>
              <a:t>a) The First Crusade: The Call From The East (Peter </a:t>
            </a:r>
            <a:r>
              <a:rPr lang="en-US" dirty="0" err="1">
                <a:latin typeface="Times New Roman" panose="02020603050405020304" pitchFamily="18" charset="0"/>
                <a:cs typeface="Times New Roman" panose="02020603050405020304" pitchFamily="18" charset="0"/>
              </a:rPr>
              <a:t>Frankopan</a:t>
            </a:r>
            <a:r>
              <a:rPr lang="en-US" dirty="0">
                <a:latin typeface="Times New Roman" panose="02020603050405020304" pitchFamily="18" charset="0"/>
                <a:cs typeface="Times New Roman" panose="02020603050405020304" pitchFamily="18" charset="0"/>
              </a:rPr>
              <a:t>)</a:t>
            </a:r>
            <a:r>
              <a:rPr lang="it-IT" dirty="0">
                <a:latin typeface="Times New Roman" panose="02020603050405020304" pitchFamily="18" charset="0"/>
                <a:cs typeface="Times New Roman" panose="02020603050405020304" pitchFamily="18" charset="0"/>
              </a:rPr>
              <a:t> </a:t>
            </a:r>
          </a:p>
          <a:p>
            <a:pPr marL="0" indent="0">
              <a:buNone/>
            </a:pPr>
            <a:r>
              <a:rPr lang="it-IT" dirty="0">
                <a:solidFill>
                  <a:srgbClr val="FF0000"/>
                </a:solidFill>
                <a:latin typeface="Times New Roman" panose="02020603050405020304" pitchFamily="18" charset="0"/>
                <a:cs typeface="Times New Roman" panose="02020603050405020304" pitchFamily="18" charset="0"/>
              </a:rPr>
              <a:t>    https://archive.org/details/peterfrankopanthefirstcrusadethecallfromtheeast</a:t>
            </a:r>
          </a:p>
          <a:p>
            <a:pPr marL="0" indent="0" algn="just">
              <a:buNone/>
            </a:pPr>
            <a:r>
              <a:rPr lang="it-IT"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Athenäis</a:t>
            </a:r>
            <a:r>
              <a:rPr lang="en-US" dirty="0">
                <a:latin typeface="Times New Roman" panose="02020603050405020304" pitchFamily="18" charset="0"/>
                <a:cs typeface="Times New Roman" panose="02020603050405020304" pitchFamily="18" charset="0"/>
              </a:rPr>
              <a:t>, Or, The First Crusade (William </a:t>
            </a:r>
            <a:r>
              <a:rPr lang="en-US" dirty="0" err="1">
                <a:latin typeface="Times New Roman" panose="02020603050405020304" pitchFamily="18" charset="0"/>
                <a:cs typeface="Times New Roman" panose="02020603050405020304" pitchFamily="18" charset="0"/>
              </a:rPr>
              <a:t>Stigand</a:t>
            </a:r>
            <a:r>
              <a:rPr lang="en-US" dirty="0">
                <a:latin typeface="Times New Roman" panose="02020603050405020304" pitchFamily="18" charset="0"/>
                <a:cs typeface="Times New Roman" panose="02020603050405020304" pitchFamily="18" charset="0"/>
              </a:rPr>
              <a:t>)</a:t>
            </a:r>
          </a:p>
          <a:p>
            <a:pPr marL="0" indent="0" algn="just">
              <a:buNone/>
            </a:pPr>
            <a:r>
              <a:rPr lang="it-IT" dirty="0">
                <a:solidFill>
                  <a:srgbClr val="FF0000"/>
                </a:solidFill>
                <a:latin typeface="Times New Roman" panose="02020603050405020304" pitchFamily="18" charset="0"/>
                <a:cs typeface="Times New Roman" panose="02020603050405020304" pitchFamily="18" charset="0"/>
              </a:rPr>
              <a:t>    https://archive.org/details/athenisorfirstc00stiggoog/page/n9</a:t>
            </a:r>
            <a:endParaRPr lang="it-IT" dirty="0">
              <a:latin typeface="Times New Roman" panose="02020603050405020304" pitchFamily="18" charset="0"/>
              <a:cs typeface="Times New Roman" panose="02020603050405020304" pitchFamily="18" charset="0"/>
            </a:endParaRPr>
          </a:p>
          <a:p>
            <a:pPr marL="0" indent="0">
              <a:buNone/>
            </a:pP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0622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D112D10C-E432-4682-A7C9-EE05AEE5C2DC}"/>
              </a:ext>
            </a:extLst>
          </p:cNvPr>
          <p:cNvSpPr>
            <a:spLocks noGrp="1"/>
          </p:cNvSpPr>
          <p:nvPr>
            <p:ph type="title"/>
          </p:nvPr>
        </p:nvSpPr>
        <p:spPr/>
        <p:txBody>
          <a:bodyPr/>
          <a:lstStyle/>
          <a:p>
            <a:pPr algn="ctr"/>
            <a:r>
              <a:rPr lang="it-IT" b="1" dirty="0">
                <a:latin typeface="Times New Roman" panose="02020603050405020304" pitchFamily="18" charset="0"/>
                <a:cs typeface="Times New Roman" panose="02020603050405020304" pitchFamily="18" charset="0"/>
              </a:rPr>
              <a:t>Internet History </a:t>
            </a:r>
            <a:r>
              <a:rPr lang="it-IT" b="1" dirty="0" err="1">
                <a:latin typeface="Times New Roman" panose="02020603050405020304" pitchFamily="18" charset="0"/>
                <a:cs typeface="Times New Roman" panose="02020603050405020304" pitchFamily="18" charset="0"/>
              </a:rPr>
              <a:t>Sourcebooks</a:t>
            </a:r>
            <a:r>
              <a:rPr lang="it-IT" b="1" dirty="0">
                <a:latin typeface="Times New Roman" panose="02020603050405020304" pitchFamily="18" charset="0"/>
                <a:cs typeface="Times New Roman" panose="02020603050405020304" pitchFamily="18" charset="0"/>
              </a:rPr>
              <a:t> Project</a:t>
            </a:r>
          </a:p>
        </p:txBody>
      </p:sp>
      <p:sp>
        <p:nvSpPr>
          <p:cNvPr id="6" name="Segnaposto contenuto 5">
            <a:extLst>
              <a:ext uri="{FF2B5EF4-FFF2-40B4-BE49-F238E27FC236}">
                <a16:creationId xmlns:a16="http://schemas.microsoft.com/office/drawing/2014/main" id="{3BA94514-0332-4825-9AF2-B25C83D35A9D}"/>
              </a:ext>
            </a:extLst>
          </p:cNvPr>
          <p:cNvSpPr>
            <a:spLocks noGrp="1"/>
          </p:cNvSpPr>
          <p:nvPr>
            <p:ph idx="1"/>
          </p:nvPr>
        </p:nvSpPr>
        <p:spPr/>
        <p:txBody>
          <a:bodyPr>
            <a:normAutofit fontScale="92500"/>
          </a:bodyPr>
          <a:lstStyle/>
          <a:p>
            <a:pPr marL="0" indent="0">
              <a:buNone/>
            </a:pPr>
            <a:r>
              <a:rPr lang="it-IT" dirty="0">
                <a:solidFill>
                  <a:srgbClr val="FF0000"/>
                </a:solidFill>
                <a:latin typeface="Times New Roman" panose="02020603050405020304" pitchFamily="18" charset="0"/>
                <a:cs typeface="Times New Roman" panose="02020603050405020304" pitchFamily="18" charset="0"/>
              </a:rPr>
              <a:t>https://sourcebooks.fordham.edu/index.asp</a:t>
            </a:r>
          </a:p>
          <a:p>
            <a:pPr marL="0" indent="0" algn="just">
              <a:buNone/>
            </a:pPr>
            <a:r>
              <a:rPr lang="it-IT" dirty="0">
                <a:latin typeface="Times New Roman" panose="02020603050405020304" pitchFamily="18" charset="0"/>
                <a:cs typeface="Times New Roman" panose="02020603050405020304" pitchFamily="18" charset="0"/>
              </a:rPr>
              <a:t>Si tratta di una raccolta di testi storici di pubblico dominio e di cui è consentita la copia per uso educativo. Il sito contiene un sacco di fonti relative alla storia "civiltà occidentale" e informazioni relative alla storia bizantina, islamica, ebraica, indiana, orientale, asiatica e africana. Le pagine di questo sito che forniscono informazioni sulla prima crociata sono:</a:t>
            </a:r>
          </a:p>
          <a:p>
            <a:pPr marL="0" indent="0" algn="just">
              <a:buNone/>
            </a:pPr>
            <a:r>
              <a:rPr lang="it-IT"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Ekkehard of </a:t>
            </a:r>
            <a:r>
              <a:rPr lang="en-US" dirty="0" err="1">
                <a:latin typeface="Times New Roman" panose="02020603050405020304" pitchFamily="18" charset="0"/>
                <a:cs typeface="Times New Roman" panose="02020603050405020304" pitchFamily="18" charset="0"/>
              </a:rPr>
              <a:t>Aurach</a:t>
            </a:r>
            <a:r>
              <a:rPr lang="en-US" dirty="0">
                <a:latin typeface="Times New Roman" panose="02020603050405020304" pitchFamily="18" charset="0"/>
                <a:cs typeface="Times New Roman" panose="02020603050405020304" pitchFamily="18" charset="0"/>
              </a:rPr>
              <a:t>: On the Opening of the First Crusade”</a:t>
            </a:r>
            <a:endParaRPr lang="it-IT" dirty="0">
              <a:latin typeface="Times New Roman" panose="02020603050405020304" pitchFamily="18" charset="0"/>
              <a:cs typeface="Times New Roman" panose="02020603050405020304" pitchFamily="18" charset="0"/>
            </a:endParaRPr>
          </a:p>
          <a:p>
            <a:pPr marL="0" indent="0">
              <a:buNone/>
            </a:pPr>
            <a:r>
              <a:rPr lang="it-IT" dirty="0">
                <a:solidFill>
                  <a:srgbClr val="FF0000"/>
                </a:solidFill>
                <a:latin typeface="Times New Roman" panose="02020603050405020304" pitchFamily="18" charset="0"/>
                <a:cs typeface="Times New Roman" panose="02020603050405020304" pitchFamily="18" charset="0"/>
              </a:rPr>
              <a:t>    https://sourcebooks.fordham.edu/source/ekkehard-aur1.asp</a:t>
            </a:r>
          </a:p>
          <a:p>
            <a:pPr marL="0" indent="0">
              <a:buNone/>
            </a:pPr>
            <a:r>
              <a:rPr lang="it-IT" dirty="0">
                <a:latin typeface="Times New Roman" panose="02020603050405020304" pitchFamily="18" charset="0"/>
                <a:cs typeface="Times New Roman" panose="02020603050405020304" pitchFamily="18" charset="0"/>
              </a:rPr>
              <a:t>b) “</a:t>
            </a:r>
            <a:r>
              <a:rPr lang="en-US" dirty="0">
                <a:latin typeface="Times New Roman" panose="02020603050405020304" pitchFamily="18" charset="0"/>
                <a:cs typeface="Times New Roman" panose="02020603050405020304" pitchFamily="18" charset="0"/>
              </a:rPr>
              <a:t>Guibert de </a:t>
            </a:r>
            <a:r>
              <a:rPr lang="en-US" dirty="0" err="1">
                <a:latin typeface="Times New Roman" panose="02020603050405020304" pitchFamily="18" charset="0"/>
                <a:cs typeface="Times New Roman" panose="02020603050405020304" pitchFamily="18" charset="0"/>
              </a:rPr>
              <a:t>Nogent</a:t>
            </a:r>
            <a:r>
              <a:rPr lang="en-US" dirty="0">
                <a:latin typeface="Times New Roman" panose="02020603050405020304" pitchFamily="18" charset="0"/>
                <a:cs typeface="Times New Roman" panose="02020603050405020304" pitchFamily="18" charset="0"/>
              </a:rPr>
              <a:t>: On the First Crusade”</a:t>
            </a:r>
            <a:endParaRPr lang="it-IT" dirty="0">
              <a:latin typeface="Times New Roman" panose="02020603050405020304" pitchFamily="18" charset="0"/>
              <a:cs typeface="Times New Roman" panose="02020603050405020304" pitchFamily="18" charset="0"/>
            </a:endParaRPr>
          </a:p>
          <a:p>
            <a:pPr marL="0" indent="0">
              <a:buNone/>
            </a:pPr>
            <a:r>
              <a:rPr lang="it-IT" dirty="0">
                <a:solidFill>
                  <a:srgbClr val="FF0000"/>
                </a:solidFill>
                <a:latin typeface="Times New Roman" panose="02020603050405020304" pitchFamily="18" charset="0"/>
                <a:cs typeface="Times New Roman" panose="02020603050405020304" pitchFamily="18" charset="0"/>
              </a:rPr>
              <a:t>    https://sourcebooks.fordham.edu/source/guibert-cde.asp</a:t>
            </a:r>
          </a:p>
          <a:p>
            <a:endParaRPr lang="it-IT" dirty="0"/>
          </a:p>
        </p:txBody>
      </p:sp>
    </p:spTree>
    <p:extLst>
      <p:ext uri="{BB962C8B-B14F-4D97-AF65-F5344CB8AC3E}">
        <p14:creationId xmlns:p14="http://schemas.microsoft.com/office/powerpoint/2010/main" val="1495602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C63152-FC1E-487F-BE96-188933F6760E}"/>
              </a:ext>
            </a:extLst>
          </p:cNvPr>
          <p:cNvSpPr>
            <a:spLocks noGrp="1"/>
          </p:cNvSpPr>
          <p:nvPr>
            <p:ph type="title"/>
          </p:nvPr>
        </p:nvSpPr>
        <p:spPr/>
        <p:txBody>
          <a:bodyPr/>
          <a:lstStyle/>
          <a:p>
            <a:pPr algn="ctr"/>
            <a:r>
              <a:rPr lang="it-IT" b="1" dirty="0" err="1">
                <a:latin typeface="Times New Roman" panose="02020603050405020304" pitchFamily="18" charset="0"/>
                <a:cs typeface="Times New Roman" panose="02020603050405020304" pitchFamily="18" charset="0"/>
              </a:rPr>
              <a:t>Jstor</a:t>
            </a:r>
            <a:endParaRPr lang="it-IT" b="1"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18981EA1-EC4C-4897-ABD1-985AA472694A}"/>
              </a:ext>
            </a:extLst>
          </p:cNvPr>
          <p:cNvSpPr>
            <a:spLocks noGrp="1"/>
          </p:cNvSpPr>
          <p:nvPr>
            <p:ph idx="1"/>
          </p:nvPr>
        </p:nvSpPr>
        <p:spPr>
          <a:xfrm>
            <a:off x="838200" y="1690688"/>
            <a:ext cx="10515600" cy="4351524"/>
          </a:xfrm>
        </p:spPr>
        <p:txBody>
          <a:bodyPr>
            <a:normAutofit fontScale="47500" lnSpcReduction="20000"/>
          </a:bodyPr>
          <a:lstStyle/>
          <a:p>
            <a:pPr marL="0" indent="0">
              <a:buNone/>
            </a:pPr>
            <a:r>
              <a:rPr lang="it-IT" dirty="0">
                <a:solidFill>
                  <a:srgbClr val="FF0000"/>
                </a:solidFill>
                <a:latin typeface="Times New Roman" panose="02020603050405020304" pitchFamily="18" charset="0"/>
                <a:cs typeface="Times New Roman" panose="02020603050405020304" pitchFamily="18" charset="0"/>
              </a:rPr>
              <a:t>https://www.jstor.org/</a:t>
            </a:r>
          </a:p>
          <a:p>
            <a:pPr marL="0" indent="0" algn="just">
              <a:buNone/>
            </a:pPr>
            <a:r>
              <a:rPr lang="it-IT" dirty="0">
                <a:latin typeface="Times New Roman" panose="02020603050405020304" pitchFamily="18" charset="0"/>
                <a:cs typeface="Times New Roman" panose="02020603050405020304" pitchFamily="18" charset="0"/>
              </a:rPr>
              <a:t>JSTOR (abbreviazione di Journal Storage) è una biblioteca digitale statunitense fondata nel 1995. I contenuti JSTOR sono forniti da più di 900 editori. Il database contiene più di 1.900 titoli di riviste, in più di 50 discipline. Oltre al sito principale, il gruppo dei laboratori JSTOR gestisce un servizio aperto che consente l'accesso ai contenuti degli archivi ai fini dell'analisi del corpus presso il suo servizio Data for </a:t>
            </a:r>
            <a:r>
              <a:rPr lang="it-IT" dirty="0" err="1">
                <a:latin typeface="Times New Roman" panose="02020603050405020304" pitchFamily="18" charset="0"/>
                <a:cs typeface="Times New Roman" panose="02020603050405020304" pitchFamily="18" charset="0"/>
              </a:rPr>
              <a:t>Research</a:t>
            </a:r>
            <a:r>
              <a:rPr lang="it-IT" dirty="0">
                <a:latin typeface="Times New Roman" panose="02020603050405020304" pitchFamily="18" charset="0"/>
                <a:cs typeface="Times New Roman" panose="02020603050405020304" pitchFamily="18" charset="0"/>
              </a:rPr>
              <a:t>. Questo sito offre una funzione di ricerca con indicazione grafica della copertura dell'articolo e una libera integrazione nel sito principale di JSTOR.</a:t>
            </a:r>
          </a:p>
          <a:p>
            <a:pPr marL="0" indent="0" algn="just">
              <a:buNone/>
            </a:pPr>
            <a:r>
              <a:rPr lang="it-IT" dirty="0">
                <a:latin typeface="Times New Roman" panose="02020603050405020304" pitchFamily="18" charset="0"/>
                <a:cs typeface="Times New Roman" panose="02020603050405020304" pitchFamily="18" charset="0"/>
              </a:rPr>
              <a:t>Alcuni dei libri disponibili sono:</a:t>
            </a:r>
          </a:p>
          <a:p>
            <a:pPr marL="0" indent="0" algn="just">
              <a:buNone/>
            </a:pPr>
            <a:r>
              <a:rPr lang="en-US" dirty="0">
                <a:latin typeface="Times New Roman" panose="02020603050405020304" pitchFamily="18" charset="0"/>
                <a:cs typeface="Times New Roman" panose="02020603050405020304" pitchFamily="18" charset="0"/>
              </a:rPr>
              <a:t>a) The World of the Crusades (Christopher Tyerman)</a:t>
            </a:r>
          </a:p>
          <a:p>
            <a:pPr marL="0" indent="0" algn="just">
              <a:buNone/>
            </a:pPr>
            <a:r>
              <a:rPr lang="it-IT" dirty="0">
                <a:solidFill>
                  <a:srgbClr val="FF0000"/>
                </a:solidFill>
                <a:latin typeface="Times New Roman" panose="02020603050405020304" pitchFamily="18" charset="0"/>
                <a:cs typeface="Times New Roman" panose="02020603050405020304" pitchFamily="18" charset="0"/>
              </a:rPr>
              <a:t>https://www.jstor.org/stable/j.ctvgc61wq?turn_away=true&amp;Search=yes&amp;resultItemClick=true&amp;searchText=first&amp;searchText=crusade&amp;searchUri=%2Faction%2FdoBasicSearch%3FQuery%3Dfirst%2Bcrusade%26amp%3Bacc%3Doff%26amp%3Bwc%3Don%26amp%3Bfc%3Doff%26amp%3Bgroup%3Dnone&amp;ab_segments=0%2Fbasic_SYC-4801%2Ftest2&amp;refreqid=search%3A15a153d29ef672a370f5a2b3a9d0c05a</a:t>
            </a:r>
          </a:p>
          <a:p>
            <a:pPr marL="0" indent="0" algn="just">
              <a:buNone/>
            </a:pPr>
            <a:r>
              <a:rPr lang="it-IT" dirty="0">
                <a:latin typeface="Times New Roman" panose="02020603050405020304" pitchFamily="18" charset="0"/>
                <a:cs typeface="Times New Roman" panose="02020603050405020304" pitchFamily="18" charset="0"/>
              </a:rPr>
              <a:t>b) </a:t>
            </a:r>
            <a:r>
              <a:rPr lang="en-US" dirty="0">
                <a:latin typeface="Times New Roman" panose="02020603050405020304" pitchFamily="18" charset="0"/>
                <a:cs typeface="Times New Roman" panose="02020603050405020304" pitchFamily="18" charset="0"/>
              </a:rPr>
              <a:t>Ireland and the First Crusade (</a:t>
            </a:r>
            <a:r>
              <a:rPr lang="en-US" dirty="0" err="1">
                <a:latin typeface="Times New Roman" panose="02020603050405020304" pitchFamily="18" charset="0"/>
                <a:cs typeface="Times New Roman" panose="02020603050405020304" pitchFamily="18" charset="0"/>
              </a:rPr>
              <a:t>Conor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Kostick</a:t>
            </a:r>
            <a:r>
              <a:rPr lang="en-US" dirty="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a:p>
            <a:pPr marL="0" indent="0">
              <a:buNone/>
            </a:pPr>
            <a:r>
              <a:rPr lang="it-IT" dirty="0">
                <a:solidFill>
                  <a:srgbClr val="FF0000"/>
                </a:solidFill>
                <a:latin typeface="Times New Roman" panose="02020603050405020304" pitchFamily="18" charset="0"/>
                <a:cs typeface="Times New Roman" panose="02020603050405020304" pitchFamily="18" charset="0"/>
              </a:rPr>
              <a:t>https://www.jstor.org/stable/27724992?Search=yes&amp;resultItemClick=true&amp;searchText=first&amp;searchText=crusade&amp;searchUri=%2Faction%2FdoBasicSearch%3FQuery%3Dfirst%2Bcrusade%26amp%3Bacc%3Doff%26amp%3Bwc%3Don%26amp%3Bfc%3Doff%26amp%3Bgroup%3Dnone&amp;ab_segments=0%2Fbasic_SYC-4801%2Ftest2&amp;refreqid=search%3Ab58ed9822b9ea0ecdae16ba4f97f926c&amp;seq=1#page_scan_tab_contents</a:t>
            </a:r>
          </a:p>
          <a:p>
            <a:pPr marL="0" indent="0">
              <a:buNone/>
            </a:pPr>
            <a:r>
              <a:rPr lang="en-US" dirty="0">
                <a:latin typeface="Times New Roman" panose="02020603050405020304" pitchFamily="18" charset="0"/>
                <a:cs typeface="Times New Roman" panose="02020603050405020304" pitchFamily="18" charset="0"/>
              </a:rPr>
              <a:t>c) The First Crusade in Late Medieval "Exempla" (James B. MacGregor)</a:t>
            </a:r>
          </a:p>
          <a:p>
            <a:pPr marL="0" indent="0">
              <a:buNone/>
            </a:pPr>
            <a:r>
              <a:rPr lang="it-IT" dirty="0">
                <a:solidFill>
                  <a:srgbClr val="FF0000"/>
                </a:solidFill>
                <a:latin typeface="Times New Roman" panose="02020603050405020304" pitchFamily="18" charset="0"/>
                <a:cs typeface="Times New Roman" panose="02020603050405020304" pitchFamily="18" charset="0"/>
              </a:rPr>
              <a:t>https://www.jstor.org/stable/24453491?Search=yes&amp;resultItemClick=true&amp;searchText=first&amp;searchText=crusade&amp;searchUri=%2Faction%2FdoBasicSearch%3FQuery%3Dfirst%2Bcrusade%26amp%3Bacc%3Doff%26amp%3Bwc%3Don%26amp%3Bfc%3Doff%26amp%3Bgroup%3Dnone&amp;ab_segments=0%2Fbasic_SYC-4802%2Ftest2&amp;refreqid=search%3A04f4dae93c1f7aab3d5e8f7bf0f28b80&amp;seq=1#page_scan_tab_contents</a:t>
            </a:r>
          </a:p>
        </p:txBody>
      </p:sp>
    </p:spTree>
    <p:extLst>
      <p:ext uri="{BB962C8B-B14F-4D97-AF65-F5344CB8AC3E}">
        <p14:creationId xmlns:p14="http://schemas.microsoft.com/office/powerpoint/2010/main" val="507508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A1A8C2-3D01-45CA-BE44-D55F28E08B7E}"/>
              </a:ext>
            </a:extLst>
          </p:cNvPr>
          <p:cNvSpPr>
            <a:spLocks noGrp="1"/>
          </p:cNvSpPr>
          <p:nvPr>
            <p:ph type="title"/>
          </p:nvPr>
        </p:nvSpPr>
        <p:spPr/>
        <p:txBody>
          <a:bodyPr/>
          <a:lstStyle/>
          <a:p>
            <a:pPr algn="ctr"/>
            <a:r>
              <a:rPr lang="it-IT" b="1" dirty="0">
                <a:latin typeface="Times New Roman" panose="02020603050405020304" pitchFamily="18" charset="0"/>
                <a:cs typeface="Times New Roman" panose="02020603050405020304" pitchFamily="18" charset="0"/>
              </a:rPr>
              <a:t>Oxford </a:t>
            </a:r>
            <a:r>
              <a:rPr lang="it-IT" b="1" dirty="0" err="1">
                <a:latin typeface="Times New Roman" panose="02020603050405020304" pitchFamily="18" charset="0"/>
                <a:cs typeface="Times New Roman" panose="02020603050405020304" pitchFamily="18" charset="0"/>
              </a:rPr>
              <a:t>Bibliographies</a:t>
            </a:r>
            <a:r>
              <a:rPr lang="it-IT" b="1" dirty="0">
                <a:latin typeface="Times New Roman" panose="02020603050405020304" pitchFamily="18" charset="0"/>
                <a:cs typeface="Times New Roman" panose="02020603050405020304" pitchFamily="18" charset="0"/>
              </a:rPr>
              <a:t> Online</a:t>
            </a:r>
          </a:p>
        </p:txBody>
      </p:sp>
      <p:sp>
        <p:nvSpPr>
          <p:cNvPr id="3" name="Segnaposto contenuto 2">
            <a:extLst>
              <a:ext uri="{FF2B5EF4-FFF2-40B4-BE49-F238E27FC236}">
                <a16:creationId xmlns:a16="http://schemas.microsoft.com/office/drawing/2014/main" id="{3B6BA32B-A11B-45C2-A87B-DE8920E66747}"/>
              </a:ext>
            </a:extLst>
          </p:cNvPr>
          <p:cNvSpPr>
            <a:spLocks noGrp="1"/>
          </p:cNvSpPr>
          <p:nvPr>
            <p:ph idx="1"/>
          </p:nvPr>
        </p:nvSpPr>
        <p:spPr/>
        <p:txBody>
          <a:bodyPr>
            <a:normAutofit fontScale="70000" lnSpcReduction="20000"/>
          </a:bodyPr>
          <a:lstStyle/>
          <a:p>
            <a:pPr marL="0" indent="0" algn="just">
              <a:buNone/>
            </a:pPr>
            <a:r>
              <a:rPr lang="it-IT" dirty="0">
                <a:solidFill>
                  <a:srgbClr val="FF0000"/>
                </a:solidFill>
                <a:latin typeface="Times New Roman" panose="02020603050405020304" pitchFamily="18" charset="0"/>
                <a:cs typeface="Times New Roman" panose="02020603050405020304" pitchFamily="18" charset="0"/>
              </a:rPr>
              <a:t>https://www.oxfordbibliographies.com/browse?module_0=obo-9780195396584</a:t>
            </a:r>
          </a:p>
          <a:p>
            <a:pPr marL="0" indent="0" algn="just">
              <a:buNone/>
            </a:pPr>
            <a:r>
              <a:rPr lang="it-IT" dirty="0">
                <a:latin typeface="Times New Roman" panose="02020603050405020304" pitchFamily="18" charset="0"/>
                <a:cs typeface="Times New Roman" panose="02020603050405020304" pitchFamily="18" charset="0"/>
              </a:rPr>
              <a:t>OBO Oxford </a:t>
            </a:r>
            <a:r>
              <a:rPr lang="it-IT" dirty="0" err="1">
                <a:latin typeface="Times New Roman" panose="02020603050405020304" pitchFamily="18" charset="0"/>
                <a:cs typeface="Times New Roman" panose="02020603050405020304" pitchFamily="18" charset="0"/>
              </a:rPr>
              <a:t>Bibliographies</a:t>
            </a:r>
            <a:r>
              <a:rPr lang="it-IT" dirty="0">
                <a:latin typeface="Times New Roman" panose="02020603050405020304" pitchFamily="18" charset="0"/>
                <a:cs typeface="Times New Roman" panose="02020603050405020304" pitchFamily="18" charset="0"/>
              </a:rPr>
              <a:t> Online è suddivisa in diverse decine di aree tematiche, ognuna curata da un caporedattore e da una redazione composta da "15-20" studiosi di tale argomento. Le aree tematiche sono, a loro volta, suddivise in un numero crescente di voci, ognuna delle quali è stata creata da un membro della redazione e soggetta a un processo di revisione tra pari. Ogni voce fornisce una breve panoramica enciclopedica di un determinato argomento, seguita da una bibliografia annotata della letteratura chiave su quell'argomento. Le nuove voci vengono aggiunte mensilmente.. Le guide presentano un elenco selettivo di citazioni bibliografiche supportate da raccomandazioni dirette su quali fonti consultare. Il campo degli studi medievali esplora la civiltà europea e mediterranea dal IV al XV secolo. </a:t>
            </a:r>
          </a:p>
          <a:p>
            <a:pPr marL="0" indent="0" algn="just">
              <a:buNone/>
            </a:pPr>
            <a:r>
              <a:rPr lang="it-IT" dirty="0">
                <a:latin typeface="Times New Roman" panose="02020603050405020304" pitchFamily="18" charset="0"/>
                <a:cs typeface="Times New Roman" panose="02020603050405020304" pitchFamily="18" charset="0"/>
              </a:rPr>
              <a:t>All’interno di questo sito ho trovato: </a:t>
            </a:r>
          </a:p>
          <a:p>
            <a:pPr marL="0" indent="0">
              <a:buNone/>
            </a:pPr>
            <a:r>
              <a:rPr lang="it-IT" dirty="0">
                <a:latin typeface="Times New Roman" panose="02020603050405020304" pitchFamily="18" charset="0"/>
                <a:cs typeface="Times New Roman" panose="02020603050405020304" pitchFamily="18" charset="0"/>
              </a:rPr>
              <a:t>- Una bibliografia pertinente alle crociate in generale. </a:t>
            </a:r>
            <a:r>
              <a:rPr lang="it-IT" dirty="0">
                <a:solidFill>
                  <a:srgbClr val="FF0000"/>
                </a:solidFill>
                <a:latin typeface="Times New Roman" panose="02020603050405020304" pitchFamily="18" charset="0"/>
                <a:cs typeface="Times New Roman" panose="02020603050405020304" pitchFamily="18" charset="0"/>
              </a:rPr>
              <a:t>https://www.oxfordbibliographies.com/view/document/obo-9780195396584/obo-9780195396584-0105.xml?rskey=55hV9d&amp;result=70</a:t>
            </a:r>
          </a:p>
          <a:p>
            <a:pPr marL="0" indent="0">
              <a:buNone/>
            </a:pPr>
            <a:r>
              <a:rPr lang="it-IT" dirty="0">
                <a:latin typeface="Times New Roman" panose="02020603050405020304" pitchFamily="18" charset="0"/>
                <a:cs typeface="Times New Roman" panose="02020603050405020304" pitchFamily="18" charset="0"/>
              </a:rPr>
              <a:t>- Una bibliografia riguardante l’artiglieria utilizzata durante le crociate. </a:t>
            </a:r>
            <a:r>
              <a:rPr lang="it-IT" dirty="0">
                <a:solidFill>
                  <a:srgbClr val="FF0000"/>
                </a:solidFill>
                <a:latin typeface="Times New Roman" panose="02020603050405020304" pitchFamily="18" charset="0"/>
                <a:cs typeface="Times New Roman" panose="02020603050405020304" pitchFamily="18" charset="0"/>
              </a:rPr>
              <a:t>https://www.oxfordbibliographies.com/view/document/obo-9780195396584/obo-9780195396584-0104.xml?rskey=qALzrl&amp;result=71</a:t>
            </a:r>
          </a:p>
          <a:p>
            <a:pPr algn="just"/>
            <a:endParaRPr lang="it-IT" dirty="0">
              <a:latin typeface="Times New Roman" panose="02020603050405020304" pitchFamily="18"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618562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80045A-7C38-40E1-8AEE-D7458699E7BB}"/>
              </a:ext>
            </a:extLst>
          </p:cNvPr>
          <p:cNvSpPr>
            <a:spLocks noGrp="1"/>
          </p:cNvSpPr>
          <p:nvPr>
            <p:ph type="title"/>
          </p:nvPr>
        </p:nvSpPr>
        <p:spPr/>
        <p:txBody>
          <a:bodyPr/>
          <a:lstStyle/>
          <a:p>
            <a:pPr algn="ctr"/>
            <a:r>
              <a:rPr lang="it-IT" b="1" dirty="0">
                <a:latin typeface="Times New Roman" panose="02020603050405020304" pitchFamily="18" charset="0"/>
                <a:cs typeface="Times New Roman" panose="02020603050405020304" pitchFamily="18" charset="0"/>
              </a:rPr>
              <a:t>Reti medievali</a:t>
            </a:r>
          </a:p>
        </p:txBody>
      </p:sp>
      <p:sp>
        <p:nvSpPr>
          <p:cNvPr id="3" name="Segnaposto contenuto 2">
            <a:extLst>
              <a:ext uri="{FF2B5EF4-FFF2-40B4-BE49-F238E27FC236}">
                <a16:creationId xmlns:a16="http://schemas.microsoft.com/office/drawing/2014/main" id="{C7F41076-ED99-4E85-B53D-05D6DB964D0B}"/>
              </a:ext>
            </a:extLst>
          </p:cNvPr>
          <p:cNvSpPr>
            <a:spLocks noGrp="1"/>
          </p:cNvSpPr>
          <p:nvPr>
            <p:ph idx="1"/>
          </p:nvPr>
        </p:nvSpPr>
        <p:spPr>
          <a:xfrm>
            <a:off x="838200" y="1834590"/>
            <a:ext cx="10515600" cy="4351338"/>
          </a:xfrm>
        </p:spPr>
        <p:txBody>
          <a:bodyPr>
            <a:normAutofit fontScale="77500" lnSpcReduction="20000"/>
          </a:bodyPr>
          <a:lstStyle/>
          <a:p>
            <a:pPr marL="0" indent="0">
              <a:buNone/>
            </a:pPr>
            <a:r>
              <a:rPr lang="it-IT" dirty="0">
                <a:solidFill>
                  <a:srgbClr val="FF0000"/>
                </a:solidFill>
                <a:latin typeface="Times New Roman" panose="02020603050405020304" pitchFamily="18" charset="0"/>
                <a:cs typeface="Times New Roman" panose="02020603050405020304" pitchFamily="18" charset="0"/>
              </a:rPr>
              <a:t>http://www.rm.unina.it/</a:t>
            </a:r>
          </a:p>
          <a:p>
            <a:pPr marL="0" indent="0" algn="just">
              <a:buNone/>
            </a:pPr>
            <a:r>
              <a:rPr lang="it-IT" dirty="0">
                <a:latin typeface="Times New Roman" panose="02020603050405020304" pitchFamily="18" charset="0"/>
                <a:cs typeface="Times New Roman" panose="02020603050405020304" pitchFamily="18" charset="0"/>
              </a:rPr>
              <a:t>È un'iniziativa scientifica avviata nel 1998 da un gruppo di studiosi appartenenti alle Università di Firenze, Napoli, Palermo, Venezia e Verona, per rispondere al disagio provocato dalla frammentazione dei linguaggi storiografici e degli oggetti di ricerca. Dal 2001 la redazione si è allargata a studiosi di altri atenei, italiani e stranieri, pronti a confrontarsi tra loro di là dai rispettivi specialismi cronologici, tematici e disciplinari, anche per sperimentare insieme l'uso delle nuove tecnologie informatiche nelle pratiche di ricerca e di comunicazione del sapere. Alcuni dei documenti disponibili riguardanti il tema in questione o che forniscono un guida per la documentazione di tale tema sono:</a:t>
            </a:r>
          </a:p>
          <a:p>
            <a:pPr algn="just"/>
            <a:r>
              <a:rPr lang="it-IT" dirty="0">
                <a:latin typeface="Times New Roman" panose="02020603050405020304" pitchFamily="18" charset="0"/>
                <a:cs typeface="Times New Roman" panose="02020603050405020304" pitchFamily="18" charset="0"/>
              </a:rPr>
              <a:t>a) </a:t>
            </a:r>
            <a:r>
              <a:rPr lang="it-IT" dirty="0">
                <a:solidFill>
                  <a:srgbClr val="FF0000"/>
                </a:solidFill>
                <a:latin typeface="Times New Roman" panose="02020603050405020304" pitchFamily="18" charset="0"/>
                <a:cs typeface="Times New Roman" panose="02020603050405020304" pitchFamily="18" charset="0"/>
              </a:rPr>
              <a:t>http://www.rmoa.unina.it/1588/</a:t>
            </a:r>
            <a:r>
              <a:rPr lang="it-IT" dirty="0">
                <a:latin typeface="Times New Roman" panose="02020603050405020304" pitchFamily="18" charset="0"/>
                <a:cs typeface="Times New Roman" panose="02020603050405020304" pitchFamily="18" charset="0"/>
              </a:rPr>
              <a:t> (Il Concilio di Bari: Boemondo e la Prima Crociata - RM Open Archive) </a:t>
            </a:r>
          </a:p>
          <a:p>
            <a:pPr algn="just"/>
            <a:r>
              <a:rPr lang="it-IT" dirty="0">
                <a:latin typeface="Times New Roman" panose="02020603050405020304" pitchFamily="18" charset="0"/>
                <a:cs typeface="Times New Roman" panose="02020603050405020304" pitchFamily="18" charset="0"/>
              </a:rPr>
              <a:t>b) </a:t>
            </a:r>
            <a:r>
              <a:rPr lang="it-IT" dirty="0">
                <a:solidFill>
                  <a:srgbClr val="FF0000"/>
                </a:solidFill>
                <a:latin typeface="Times New Roman" panose="02020603050405020304" pitchFamily="18" charset="0"/>
                <a:cs typeface="Times New Roman" panose="02020603050405020304" pitchFamily="18" charset="0"/>
              </a:rPr>
              <a:t>http://www.rmoa.unina.it/1128/1/RM-Russo-Prima%20crociata.pdf </a:t>
            </a:r>
            <a:r>
              <a:rPr lang="it-IT" dirty="0">
                <a:latin typeface="Times New Roman" panose="02020603050405020304" pitchFamily="18" charset="0"/>
                <a:cs typeface="Times New Roman" panose="02020603050405020304" pitchFamily="18" charset="0"/>
              </a:rPr>
              <a:t>(RM-Russo-Prima crociata)</a:t>
            </a:r>
          </a:p>
          <a:p>
            <a:pPr algn="just"/>
            <a:r>
              <a:rPr lang="it-IT" dirty="0">
                <a:latin typeface="Times New Roman" panose="02020603050405020304" pitchFamily="18" charset="0"/>
                <a:cs typeface="Times New Roman" panose="02020603050405020304" pitchFamily="18" charset="0"/>
              </a:rPr>
              <a:t>c) </a:t>
            </a:r>
            <a:r>
              <a:rPr lang="it-IT" dirty="0">
                <a:solidFill>
                  <a:srgbClr val="FF0000"/>
                </a:solidFill>
                <a:latin typeface="Times New Roman" panose="02020603050405020304" pitchFamily="18" charset="0"/>
                <a:cs typeface="Times New Roman" panose="02020603050405020304" pitchFamily="18" charset="0"/>
              </a:rPr>
              <a:t>http://www.rm.unina.it/calendario/1999/Prog/prog-Dalla_prima_crociata.pdf </a:t>
            </a:r>
            <a:r>
              <a:rPr lang="it-IT" dirty="0">
                <a:latin typeface="Times New Roman" panose="02020603050405020304" pitchFamily="18" charset="0"/>
                <a:cs typeface="Times New Roman" panose="02020603050405020304" pitchFamily="18" charset="0"/>
              </a:rPr>
              <a:t>(Dalla prima crociata alla storia delle crociate)</a:t>
            </a:r>
          </a:p>
          <a:p>
            <a:endParaRPr lang="it-IT" dirty="0"/>
          </a:p>
        </p:txBody>
      </p:sp>
    </p:spTree>
    <p:extLst>
      <p:ext uri="{BB962C8B-B14F-4D97-AF65-F5344CB8AC3E}">
        <p14:creationId xmlns:p14="http://schemas.microsoft.com/office/powerpoint/2010/main" val="1715177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39BF65-1B01-4A84-BA1C-C109E4910E34}"/>
              </a:ext>
            </a:extLst>
          </p:cNvPr>
          <p:cNvSpPr>
            <a:spLocks noGrp="1"/>
          </p:cNvSpPr>
          <p:nvPr>
            <p:ph type="title"/>
          </p:nvPr>
        </p:nvSpPr>
        <p:spPr/>
        <p:txBody>
          <a:bodyPr/>
          <a:lstStyle/>
          <a:p>
            <a:pPr algn="ctr"/>
            <a:r>
              <a:rPr lang="it-IT" b="1" dirty="0">
                <a:latin typeface="Times New Roman" panose="02020603050405020304" pitchFamily="18" charset="0"/>
                <a:cs typeface="Times New Roman" panose="02020603050405020304" pitchFamily="18" charset="0"/>
              </a:rPr>
              <a:t>Servizio Bibliotecario Nazionale</a:t>
            </a:r>
          </a:p>
        </p:txBody>
      </p:sp>
      <p:sp>
        <p:nvSpPr>
          <p:cNvPr id="3" name="Segnaposto contenuto 2">
            <a:extLst>
              <a:ext uri="{FF2B5EF4-FFF2-40B4-BE49-F238E27FC236}">
                <a16:creationId xmlns:a16="http://schemas.microsoft.com/office/drawing/2014/main" id="{C0101BFF-3B84-44BF-A74E-25FBA5953081}"/>
              </a:ext>
            </a:extLst>
          </p:cNvPr>
          <p:cNvSpPr>
            <a:spLocks noGrp="1"/>
          </p:cNvSpPr>
          <p:nvPr>
            <p:ph idx="1"/>
          </p:nvPr>
        </p:nvSpPr>
        <p:spPr/>
        <p:txBody>
          <a:bodyPr>
            <a:normAutofit fontScale="62500" lnSpcReduction="20000"/>
          </a:bodyPr>
          <a:lstStyle/>
          <a:p>
            <a:pPr marL="0" indent="0" algn="just">
              <a:buNone/>
            </a:pPr>
            <a:r>
              <a:rPr lang="it-IT" dirty="0">
                <a:solidFill>
                  <a:srgbClr val="FF0000"/>
                </a:solidFill>
                <a:latin typeface="Times New Roman" panose="02020603050405020304" pitchFamily="18" charset="0"/>
                <a:cs typeface="Times New Roman" panose="02020603050405020304" pitchFamily="18" charset="0"/>
              </a:rPr>
              <a:t>https://opac.sbn.it/opacsbn/opac/iccu/free.jsp</a:t>
            </a:r>
          </a:p>
          <a:p>
            <a:pPr marL="0" indent="0" algn="just">
              <a:buNone/>
            </a:pPr>
            <a:r>
              <a:rPr lang="it-IT" dirty="0">
                <a:latin typeface="Times New Roman" panose="02020603050405020304" pitchFamily="18" charset="0"/>
                <a:cs typeface="Times New Roman" panose="02020603050405020304" pitchFamily="18" charset="0"/>
              </a:rPr>
              <a:t>Si tratta della rete delle biblioteche italiane promossa dal </a:t>
            </a:r>
            <a:r>
              <a:rPr lang="it-IT" dirty="0" err="1">
                <a:latin typeface="Times New Roman" panose="02020603050405020304" pitchFamily="18" charset="0"/>
                <a:cs typeface="Times New Roman" panose="02020603050405020304" pitchFamily="18" charset="0"/>
              </a:rPr>
              <a:t>MiBACT</a:t>
            </a:r>
            <a:r>
              <a:rPr lang="it-IT" dirty="0">
                <a:latin typeface="Times New Roman" panose="02020603050405020304" pitchFamily="18" charset="0"/>
                <a:cs typeface="Times New Roman" panose="02020603050405020304" pitchFamily="18" charset="0"/>
              </a:rPr>
              <a:t> (Ministero dei beni e delle attività culturali e del turismo), dalle Regioni e dalle Università, e coordinata dall'ICCU (Istituto centrale per il catalogo unico delle biblioteche italiane e per le informazioni bibliografiche). Il catalogo contiene:  </a:t>
            </a:r>
          </a:p>
          <a:p>
            <a:pPr algn="just">
              <a:buFontTx/>
              <a:buChar char="-"/>
            </a:pPr>
            <a:r>
              <a:rPr lang="it-IT" dirty="0">
                <a:latin typeface="Times New Roman" panose="02020603050405020304" pitchFamily="18" charset="0"/>
                <a:cs typeface="Times New Roman" panose="02020603050405020304" pitchFamily="18" charset="0"/>
              </a:rPr>
              <a:t>Descrizioni di documenti acquisiti dalle biblioteche SBN a partire dagli anni intorno al 1990 o dall'entrata in SBN delle singole biblioteche.</a:t>
            </a:r>
          </a:p>
          <a:p>
            <a:pPr marL="0" indent="0" algn="just">
              <a:buNone/>
            </a:pPr>
            <a:r>
              <a:rPr lang="it-IT" dirty="0">
                <a:latin typeface="Times New Roman" panose="02020603050405020304" pitchFamily="18" charset="0"/>
                <a:cs typeface="Times New Roman" panose="02020603050405020304" pitchFamily="18" charset="0"/>
              </a:rPr>
              <a:t>- Descrizioni "libro in mano" di documenti dei secoli XV – XXI.</a:t>
            </a:r>
          </a:p>
          <a:p>
            <a:pPr algn="just">
              <a:buFontTx/>
              <a:buChar char="-"/>
            </a:pPr>
            <a:r>
              <a:rPr lang="it-IT" dirty="0">
                <a:latin typeface="Times New Roman" panose="02020603050405020304" pitchFamily="18" charset="0"/>
                <a:cs typeface="Times New Roman" panose="02020603050405020304" pitchFamily="18" charset="0"/>
              </a:rPr>
              <a:t>Descrizioni recuperate dai cataloghi cartacei antecedenti al 1990.</a:t>
            </a:r>
          </a:p>
          <a:p>
            <a:pPr marL="0" indent="0" algn="just">
              <a:buNone/>
            </a:pPr>
            <a:r>
              <a:rPr lang="it-IT" dirty="0">
                <a:latin typeface="Times New Roman" panose="02020603050405020304" pitchFamily="18" charset="0"/>
                <a:cs typeface="Times New Roman" panose="02020603050405020304" pitchFamily="18" charset="0"/>
              </a:rPr>
              <a:t>All’interno di questo sito ho trovato solamente la scheda di un’unica monografia riguardo la prima crociata che è “Gli italiani alla prima crociata” (Raoul </a:t>
            </a:r>
            <a:r>
              <a:rPr lang="it-IT" dirty="0" err="1">
                <a:latin typeface="Times New Roman" panose="02020603050405020304" pitchFamily="18" charset="0"/>
                <a:cs typeface="Times New Roman" panose="02020603050405020304" pitchFamily="18" charset="0"/>
              </a:rPr>
              <a:t>Manselli</a:t>
            </a:r>
            <a:r>
              <a:rPr lang="it-IT" dirty="0">
                <a:latin typeface="Times New Roman" panose="02020603050405020304" pitchFamily="18" charset="0"/>
                <a:cs typeface="Times New Roman" panose="02020603050405020304" pitchFamily="18" charset="0"/>
              </a:rPr>
              <a:t>). Questa scheda è reperibile in </a:t>
            </a:r>
            <a:r>
              <a:rPr lang="it-IT" dirty="0">
                <a:solidFill>
                  <a:srgbClr val="FF0000"/>
                </a:solidFill>
                <a:latin typeface="Times New Roman" panose="02020603050405020304" pitchFamily="18" charset="0"/>
                <a:cs typeface="Times New Roman" panose="02020603050405020304" pitchFamily="18" charset="0"/>
              </a:rPr>
              <a:t>https://opac.sbn.it/opacsbn/opaclib?saveparams=false&amp;db=solr_iccu&amp;select_db=solr_iccu&amp;searchForm=opac%2Ficcu%2Ffree.jsp&amp;resultForward=opac%2Ficcu%2Ffull.jsp&amp;do_cmd=search_show_cmd&amp;Invia=Cerca&amp;nentries=1&amp;rpnlabel=+Tutti+i+campi+%3D+prima+crociata+%28parole+in+AND%29+&amp;rpnquery=%2540attrset%2Bbib-1%2B%2B%2540attr%2B1%253D1016%2B%2540attr%2B4%253D6%2B%2522prima%2Bcrociata%2522&amp;&amp;fname=none&amp;from=1</a:t>
            </a:r>
          </a:p>
          <a:p>
            <a:pPr marL="0" indent="0" algn="just">
              <a:buNone/>
            </a:pPr>
            <a:r>
              <a:rPr lang="it-IT" dirty="0">
                <a:latin typeface="Times New Roman" panose="02020603050405020304" pitchFamily="18" charset="0"/>
                <a:cs typeface="Times New Roman" panose="02020603050405020304" pitchFamily="18" charset="0"/>
              </a:rPr>
              <a:t> </a:t>
            </a:r>
          </a:p>
          <a:p>
            <a:pPr marL="0" indent="0" algn="just">
              <a:buNone/>
            </a:pPr>
            <a:endParaRPr lang="it-IT" dirty="0">
              <a:latin typeface="Times New Roman" panose="02020603050405020304" pitchFamily="18"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272429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23F2E3C6-48F7-42BF-A7C6-2D2BDCE0E365}"/>
              </a:ext>
            </a:extLst>
          </p:cNvPr>
          <p:cNvSpPr>
            <a:spLocks noGrp="1"/>
          </p:cNvSpPr>
          <p:nvPr>
            <p:ph type="title"/>
          </p:nvPr>
        </p:nvSpPr>
        <p:spPr/>
        <p:txBody>
          <a:bodyPr/>
          <a:lstStyle/>
          <a:p>
            <a:pPr algn="ctr"/>
            <a:r>
              <a:rPr lang="it-IT" b="1" dirty="0">
                <a:latin typeface="Times New Roman" panose="02020603050405020304" pitchFamily="18" charset="0"/>
                <a:cs typeface="Times New Roman" panose="02020603050405020304" pitchFamily="18" charset="0"/>
              </a:rPr>
              <a:t>Mappe</a:t>
            </a:r>
            <a:br>
              <a:rPr lang="it-IT" dirty="0">
                <a:latin typeface="Times New Roman" panose="02020603050405020304" pitchFamily="18" charset="0"/>
                <a:cs typeface="Times New Roman" panose="02020603050405020304" pitchFamily="18" charset="0"/>
              </a:rPr>
            </a:br>
            <a:endParaRPr lang="it-IT" dirty="0">
              <a:latin typeface="Times New Roman" panose="02020603050405020304" pitchFamily="18" charset="0"/>
              <a:cs typeface="Times New Roman" panose="02020603050405020304" pitchFamily="18" charset="0"/>
            </a:endParaRPr>
          </a:p>
        </p:txBody>
      </p:sp>
      <p:pic>
        <p:nvPicPr>
          <p:cNvPr id="13" name="Segnaposto immagine 12" descr="Immagine che contiene testo&#10;&#10;Descrizione generata automaticamente">
            <a:extLst>
              <a:ext uri="{FF2B5EF4-FFF2-40B4-BE49-F238E27FC236}">
                <a16:creationId xmlns:a16="http://schemas.microsoft.com/office/drawing/2014/main" id="{815C1AB1-30A7-442C-9DB1-ADF98151841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1701" r="11701"/>
          <a:stretch>
            <a:fillRect/>
          </a:stretch>
        </p:blipFill>
        <p:spPr>
          <a:xfrm>
            <a:off x="5180013" y="995363"/>
            <a:ext cx="6172200" cy="4873625"/>
          </a:xfrm>
        </p:spPr>
      </p:pic>
      <p:sp>
        <p:nvSpPr>
          <p:cNvPr id="11" name="Segnaposto testo 10">
            <a:extLst>
              <a:ext uri="{FF2B5EF4-FFF2-40B4-BE49-F238E27FC236}">
                <a16:creationId xmlns:a16="http://schemas.microsoft.com/office/drawing/2014/main" id="{D5BCF513-0EBC-4654-844A-99087ACDF7CF}"/>
              </a:ext>
            </a:extLst>
          </p:cNvPr>
          <p:cNvSpPr>
            <a:spLocks noGrp="1"/>
          </p:cNvSpPr>
          <p:nvPr>
            <p:ph type="body" sz="half" idx="2"/>
          </p:nvPr>
        </p:nvSpPr>
        <p:spPr/>
        <p:txBody>
          <a:bodyPr>
            <a:normAutofit fontScale="92500" lnSpcReduction="20000"/>
          </a:bodyPr>
          <a:lstStyle/>
          <a:p>
            <a:r>
              <a:rPr lang="it-IT" u="sng" dirty="0">
                <a:latin typeface="Times New Roman" panose="02020603050405020304" pitchFamily="18" charset="0"/>
                <a:cs typeface="Times New Roman" panose="02020603050405020304" pitchFamily="18" charset="0"/>
              </a:rPr>
              <a:t>David </a:t>
            </a:r>
            <a:r>
              <a:rPr lang="it-IT" u="sng" dirty="0" err="1">
                <a:latin typeface="Times New Roman" panose="02020603050405020304" pitchFamily="18" charset="0"/>
                <a:cs typeface="Times New Roman" panose="02020603050405020304" pitchFamily="18" charset="0"/>
              </a:rPr>
              <a:t>Rumsey</a:t>
            </a:r>
            <a:r>
              <a:rPr lang="it-IT" u="sng" dirty="0">
                <a:latin typeface="Times New Roman" panose="02020603050405020304" pitchFamily="18" charset="0"/>
                <a:cs typeface="Times New Roman" panose="02020603050405020304" pitchFamily="18" charset="0"/>
              </a:rPr>
              <a:t> </a:t>
            </a:r>
            <a:r>
              <a:rPr lang="it-IT" u="sng" dirty="0" err="1">
                <a:latin typeface="Times New Roman" panose="02020603050405020304" pitchFamily="18" charset="0"/>
                <a:cs typeface="Times New Roman" panose="02020603050405020304" pitchFamily="18" charset="0"/>
              </a:rPr>
              <a:t>Map</a:t>
            </a:r>
            <a:r>
              <a:rPr lang="it-IT" u="sng" dirty="0">
                <a:latin typeface="Times New Roman" panose="02020603050405020304" pitchFamily="18" charset="0"/>
                <a:cs typeface="Times New Roman" panose="02020603050405020304" pitchFamily="18" charset="0"/>
              </a:rPr>
              <a:t> Collection </a:t>
            </a:r>
            <a:r>
              <a:rPr lang="it-IT" dirty="0">
                <a:solidFill>
                  <a:srgbClr val="FF0000"/>
                </a:solidFill>
                <a:latin typeface="Times New Roman" panose="02020603050405020304" pitchFamily="18" charset="0"/>
                <a:cs typeface="Times New Roman" panose="02020603050405020304" pitchFamily="18" charset="0"/>
              </a:rPr>
              <a:t>https://www.davidrumsey.com/home</a:t>
            </a:r>
          </a:p>
          <a:p>
            <a:pPr algn="just"/>
            <a:r>
              <a:rPr lang="it-IT" dirty="0">
                <a:latin typeface="Times New Roman" panose="02020603050405020304" pitchFamily="18" charset="0"/>
                <a:cs typeface="Times New Roman" panose="02020603050405020304" pitchFamily="18" charset="0"/>
              </a:rPr>
              <a:t>La David </a:t>
            </a:r>
            <a:r>
              <a:rPr lang="it-IT" dirty="0" err="1">
                <a:latin typeface="Times New Roman" panose="02020603050405020304" pitchFamily="18" charset="0"/>
                <a:cs typeface="Times New Roman" panose="02020603050405020304" pitchFamily="18" charset="0"/>
              </a:rPr>
              <a:t>Rumsey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Historical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Map</a:t>
            </a:r>
            <a:r>
              <a:rPr lang="it-IT" dirty="0">
                <a:latin typeface="Times New Roman" panose="02020603050405020304" pitchFamily="18" charset="0"/>
                <a:cs typeface="Times New Roman" panose="02020603050405020304" pitchFamily="18" charset="0"/>
              </a:rPr>
              <a:t> Collection è una delle più grandi collezioni di mappe private al mondo. Ha oltre 150.000 mappe e oggetti cartografici. digitalizzate disponibili attraverso il suo sito web, http://www.davidrumsey.com, circa 1000 delle quali sono attualmente ospitate attraverso i livelli di Google Earth. È stato aggiunto un nuovo strumento di ricerca </a:t>
            </a:r>
            <a:r>
              <a:rPr lang="it-IT" dirty="0" err="1">
                <a:latin typeface="Times New Roman" panose="02020603050405020304" pitchFamily="18" charset="0"/>
                <a:cs typeface="Times New Roman" panose="02020603050405020304" pitchFamily="18" charset="0"/>
              </a:rPr>
              <a:t>MapRank</a:t>
            </a:r>
            <a:r>
              <a:rPr lang="it-IT" dirty="0">
                <a:latin typeface="Times New Roman" panose="02020603050405020304" pitchFamily="18" charset="0"/>
                <a:cs typeface="Times New Roman" panose="02020603050405020304" pitchFamily="18" charset="0"/>
              </a:rPr>
              <a:t> che consente la ricerca geografica di circa 60.000 mappe dalla raccolta in base alla posizione e alla copertura della mappa. Inoltre, è stato aggiunto uno strumento </a:t>
            </a:r>
            <a:r>
              <a:rPr lang="it-IT" dirty="0" err="1">
                <a:latin typeface="Times New Roman" panose="02020603050405020304" pitchFamily="18" charset="0"/>
                <a:cs typeface="Times New Roman" panose="02020603050405020304" pitchFamily="18" charset="0"/>
              </a:rPr>
              <a:t>Georeferencer</a:t>
            </a:r>
            <a:r>
              <a:rPr lang="it-IT" dirty="0">
                <a:latin typeface="Times New Roman" panose="02020603050405020304" pitchFamily="18" charset="0"/>
                <a:cs typeface="Times New Roman" panose="02020603050405020304" pitchFamily="18" charset="0"/>
              </a:rPr>
              <a:t> che consente agli utenti del sito di </a:t>
            </a:r>
            <a:r>
              <a:rPr lang="it-IT" dirty="0" err="1">
                <a:latin typeface="Times New Roman" panose="02020603050405020304" pitchFamily="18" charset="0"/>
                <a:cs typeface="Times New Roman" panose="02020603050405020304" pitchFamily="18" charset="0"/>
              </a:rPr>
              <a:t>georeferenziare</a:t>
            </a:r>
            <a:r>
              <a:rPr lang="it-IT" dirty="0">
                <a:latin typeface="Times New Roman" panose="02020603050405020304" pitchFamily="18" charset="0"/>
                <a:cs typeface="Times New Roman" panose="02020603050405020304" pitchFamily="18" charset="0"/>
              </a:rPr>
              <a:t> e visualizzare una qualsiasi delle mappe nella raccolta. Una delle mappe che rispecchia la situazione geopolitica prima dell’inizio della prima crociata è visualizzabile in </a:t>
            </a:r>
            <a:r>
              <a:rPr lang="it-IT" dirty="0">
                <a:solidFill>
                  <a:srgbClr val="FF0000"/>
                </a:solidFill>
                <a:latin typeface="Times New Roman" panose="02020603050405020304" pitchFamily="18" charset="0"/>
                <a:cs typeface="Times New Roman" panose="02020603050405020304" pitchFamily="18" charset="0"/>
              </a:rPr>
              <a:t>https://www.davidrumsey.com/luna/servlet/detail/RUMSEY~8~1~299630~90070650</a:t>
            </a:r>
            <a:r>
              <a:rPr lang="it-IT"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49381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E38F36-07F0-4E26-AFD9-70BBDC129005}"/>
              </a:ext>
            </a:extLst>
          </p:cNvPr>
          <p:cNvSpPr>
            <a:spLocks noGrp="1"/>
          </p:cNvSpPr>
          <p:nvPr>
            <p:ph type="title"/>
          </p:nvPr>
        </p:nvSpPr>
        <p:spPr/>
        <p:txBody>
          <a:bodyPr/>
          <a:lstStyle/>
          <a:p>
            <a:pPr algn="ctr"/>
            <a:r>
              <a:rPr lang="it-IT" b="1" dirty="0">
                <a:latin typeface="Times New Roman" panose="02020603050405020304" pitchFamily="18" charset="0"/>
                <a:cs typeface="Times New Roman" panose="02020603050405020304" pitchFamily="18" charset="0"/>
              </a:rPr>
              <a:t>Ricerca</a:t>
            </a:r>
          </a:p>
        </p:txBody>
      </p:sp>
      <p:sp>
        <p:nvSpPr>
          <p:cNvPr id="3" name="Segnaposto contenuto 2">
            <a:extLst>
              <a:ext uri="{FF2B5EF4-FFF2-40B4-BE49-F238E27FC236}">
                <a16:creationId xmlns:a16="http://schemas.microsoft.com/office/drawing/2014/main" id="{7F29B866-C27E-49A4-8294-A252830F8FEB}"/>
              </a:ext>
            </a:extLst>
          </p:cNvPr>
          <p:cNvSpPr>
            <a:spLocks noGrp="1"/>
          </p:cNvSpPr>
          <p:nvPr>
            <p:ph idx="1"/>
          </p:nvPr>
        </p:nvSpPr>
        <p:spPr/>
        <p:txBody>
          <a:bodyPr>
            <a:normAutofit lnSpcReduction="10000"/>
          </a:bodyPr>
          <a:lstStyle/>
          <a:p>
            <a:pPr algn="just"/>
            <a:r>
              <a:rPr lang="it-IT" dirty="0">
                <a:latin typeface="Times New Roman" panose="02020603050405020304" pitchFamily="18" charset="0"/>
                <a:cs typeface="Times New Roman" panose="02020603050405020304" pitchFamily="18" charset="0"/>
              </a:rPr>
              <a:t>L’obiettivo della mia ricerca è quello di fornire degli strumenti utili per la documentazione sul fenomeno della “prima crociata” per mezzo delle fonti digitali.</a:t>
            </a:r>
          </a:p>
          <a:p>
            <a:pPr algn="just"/>
            <a:r>
              <a:rPr lang="it-IT" dirty="0">
                <a:latin typeface="Times New Roman" panose="02020603050405020304" pitchFamily="18" charset="0"/>
                <a:cs typeface="Times New Roman" panose="02020603050405020304" pitchFamily="18" charset="0"/>
              </a:rPr>
              <a:t>La prima crociata (1096-1099) fu la prima di una serie di spedizioni, chiamate crociate, che tentarono di conquistare la Terra Santa, invocata da papa Urbano II nel corso di un'omelia tenuta durante il concilio di Clermont nel 1095. Essa iniziò come un vasto pellegrinaggio della cristianità occidentale e finì come una spedizione militare dell'Europa cattolica per riconquistare i luoghi santi del Vicino Oriente caduti sotto il controllo dei musulmani durante la precedente espansione islamica avvenuta tra il 632 e il 661. La crociata terminò nel 1099 con la presa di Gerusalemme</a:t>
            </a:r>
            <a:endParaRPr lang="it-IT" dirty="0"/>
          </a:p>
        </p:txBody>
      </p:sp>
    </p:spTree>
    <p:extLst>
      <p:ext uri="{BB962C8B-B14F-4D97-AF65-F5344CB8AC3E}">
        <p14:creationId xmlns:p14="http://schemas.microsoft.com/office/powerpoint/2010/main" val="194684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1A62F69B-6CFB-48F6-BAFD-7A5DE076FD3B}"/>
              </a:ext>
            </a:extLst>
          </p:cNvPr>
          <p:cNvSpPr>
            <a:spLocks noGrp="1"/>
          </p:cNvSpPr>
          <p:nvPr>
            <p:ph type="title"/>
          </p:nvPr>
        </p:nvSpPr>
        <p:spPr/>
        <p:txBody>
          <a:bodyPr/>
          <a:lstStyle/>
          <a:p>
            <a:r>
              <a:rPr lang="it-IT" b="1" dirty="0">
                <a:latin typeface="Times New Roman" panose="02020603050405020304" pitchFamily="18" charset="0"/>
                <a:cs typeface="Times New Roman" panose="02020603050405020304" pitchFamily="18" charset="0"/>
              </a:rPr>
              <a:t>Inquadramento generale della storia della prima crociata</a:t>
            </a:r>
          </a:p>
        </p:txBody>
      </p:sp>
      <p:sp>
        <p:nvSpPr>
          <p:cNvPr id="6" name="Segnaposto contenuto 5">
            <a:extLst>
              <a:ext uri="{FF2B5EF4-FFF2-40B4-BE49-F238E27FC236}">
                <a16:creationId xmlns:a16="http://schemas.microsoft.com/office/drawing/2014/main" id="{0E11DDA0-8277-4D91-9D02-08B216AFD0BC}"/>
              </a:ext>
            </a:extLst>
          </p:cNvPr>
          <p:cNvSpPr>
            <a:spLocks noGrp="1"/>
          </p:cNvSpPr>
          <p:nvPr>
            <p:ph idx="1"/>
          </p:nvPr>
        </p:nvSpPr>
        <p:spPr/>
        <p:txBody>
          <a:bodyPr/>
          <a:lstStyle/>
          <a:p>
            <a:pPr algn="just"/>
            <a:r>
              <a:rPr lang="it-IT" dirty="0">
                <a:latin typeface="Times New Roman" panose="02020603050405020304" pitchFamily="18" charset="0"/>
                <a:cs typeface="Times New Roman" panose="02020603050405020304" pitchFamily="18" charset="0"/>
              </a:rPr>
              <a:t>Alla fine del XI secolo i Turchi invasero la Persia, la Siria, la Palestina, l’Asia Minore fino ad arrivare a minacciare Costantinopoli. L’imperatore Alessio I chiese aiuto all’Occidente.</a:t>
            </a:r>
          </a:p>
          <a:p>
            <a:pPr algn="just"/>
            <a:r>
              <a:rPr lang="it-IT" dirty="0">
                <a:latin typeface="Times New Roman" panose="02020603050405020304" pitchFamily="18" charset="0"/>
                <a:cs typeface="Times New Roman" panose="02020603050405020304" pitchFamily="18" charset="0"/>
              </a:rPr>
              <a:t>Il 27 novembre 1095 (il giorno prima della fine dei lavori del Concilio di Clermont che durò 18-28 novembre 1095) il papa Urbano lanciò l'appello alla crociata.</a:t>
            </a:r>
          </a:p>
          <a:p>
            <a:pPr algn="just"/>
            <a:r>
              <a:rPr lang="it-IT" dirty="0">
                <a:latin typeface="Times New Roman" panose="02020603050405020304" pitchFamily="18" charset="0"/>
                <a:cs typeface="Times New Roman" panose="02020603050405020304" pitchFamily="18" charset="0"/>
              </a:rPr>
              <a:t>I primi ad accoglierlo furono una massa di popolani guidati da Pietro l'Eremita e da qualche scalcinato cavaliere, come Gualtieri Senza Averi che si misero durante il cammino a massacrare gli ebrei nell'Europa dell’est.</a:t>
            </a:r>
          </a:p>
        </p:txBody>
      </p:sp>
    </p:spTree>
    <p:extLst>
      <p:ext uri="{BB962C8B-B14F-4D97-AF65-F5344CB8AC3E}">
        <p14:creationId xmlns:p14="http://schemas.microsoft.com/office/powerpoint/2010/main" val="3634626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17F68F-552F-4569-9735-493FF1EA2B11}"/>
              </a:ext>
            </a:extLst>
          </p:cNvPr>
          <p:cNvSpPr>
            <a:spLocks noGrp="1"/>
          </p:cNvSpPr>
          <p:nvPr>
            <p:ph type="title"/>
          </p:nvPr>
        </p:nvSpPr>
        <p:spPr/>
        <p:txBody>
          <a:bodyPr/>
          <a:lstStyle/>
          <a:p>
            <a:r>
              <a:rPr lang="it-IT" b="1" dirty="0">
                <a:latin typeface="Times New Roman" panose="02020603050405020304" pitchFamily="18" charset="0"/>
                <a:cs typeface="Times New Roman" panose="02020603050405020304" pitchFamily="18" charset="0"/>
              </a:rPr>
              <a:t>Inquadramento generale della storia della prima crociata</a:t>
            </a:r>
          </a:p>
        </p:txBody>
      </p:sp>
      <p:sp>
        <p:nvSpPr>
          <p:cNvPr id="3" name="Segnaposto contenuto 2">
            <a:extLst>
              <a:ext uri="{FF2B5EF4-FFF2-40B4-BE49-F238E27FC236}">
                <a16:creationId xmlns:a16="http://schemas.microsoft.com/office/drawing/2014/main" id="{F4730608-8399-4C27-817C-AE063E1EA0CB}"/>
              </a:ext>
            </a:extLst>
          </p:cNvPr>
          <p:cNvSpPr>
            <a:spLocks noGrp="1"/>
          </p:cNvSpPr>
          <p:nvPr>
            <p:ph idx="1"/>
          </p:nvPr>
        </p:nvSpPr>
        <p:spPr/>
        <p:txBody>
          <a:bodyPr/>
          <a:lstStyle/>
          <a:p>
            <a:pPr algn="just"/>
            <a:r>
              <a:rPr lang="it-IT" dirty="0">
                <a:latin typeface="Times New Roman" panose="02020603050405020304" pitchFamily="18" charset="0"/>
                <a:cs typeface="Times New Roman" panose="02020603050405020304" pitchFamily="18" charset="0"/>
              </a:rPr>
              <a:t>Goffredo di Buglione duca d'Alta Lorena, Raimondo di Saint-Gilles conte di Tolosa, i normanni Boemondo e Tancredi di Taranto, Roberto di Normandia furono i leader della spedizione diretta verso Gerusalemme.</a:t>
            </a:r>
          </a:p>
          <a:p>
            <a:pPr algn="just"/>
            <a:r>
              <a:rPr lang="it-IT" dirty="0">
                <a:latin typeface="Times New Roman" panose="02020603050405020304" pitchFamily="18" charset="0"/>
                <a:cs typeface="Times New Roman" panose="02020603050405020304" pitchFamily="18" charset="0"/>
              </a:rPr>
              <a:t>Una volta che questa spedizione arrivò a Costantinopoli, l’imperatore chiese un giuramento di fedeltà ai baroni crociati i quali accettarono.</a:t>
            </a:r>
          </a:p>
          <a:p>
            <a:pPr algn="just"/>
            <a:r>
              <a:rPr lang="it-IT" dirty="0">
                <a:latin typeface="Times New Roman" panose="02020603050405020304" pitchFamily="18" charset="0"/>
                <a:cs typeface="Times New Roman" panose="02020603050405020304" pitchFamily="18" charset="0"/>
              </a:rPr>
              <a:t>Nella primavera del 1097, i crociati sconfissero il sultano turco </a:t>
            </a:r>
            <a:r>
              <a:rPr lang="it-IT" dirty="0" err="1">
                <a:latin typeface="Times New Roman" panose="02020603050405020304" pitchFamily="18" charset="0"/>
                <a:cs typeface="Times New Roman" panose="02020603050405020304" pitchFamily="18" charset="0"/>
              </a:rPr>
              <a:t>Qilij</a:t>
            </a:r>
            <a:r>
              <a:rPr lang="it-IT" dirty="0">
                <a:latin typeface="Times New Roman" panose="02020603050405020304" pitchFamily="18" charset="0"/>
                <a:cs typeface="Times New Roman" panose="02020603050405020304" pitchFamily="18" charset="0"/>
              </a:rPr>
              <a:t> Arslan I e presero Nicea. In seguito si diressero verso la Siria.</a:t>
            </a:r>
          </a:p>
          <a:p>
            <a:pPr algn="just"/>
            <a:r>
              <a:rPr lang="it-IT" dirty="0">
                <a:latin typeface="Times New Roman" panose="02020603050405020304" pitchFamily="18" charset="0"/>
                <a:cs typeface="Times New Roman" panose="02020603050405020304" pitchFamily="18" charset="0"/>
              </a:rPr>
              <a:t>Sconfitto nuovamente il Turco a </a:t>
            </a:r>
            <a:r>
              <a:rPr lang="it-IT" dirty="0" err="1">
                <a:latin typeface="Times New Roman" panose="02020603050405020304" pitchFamily="18" charset="0"/>
                <a:cs typeface="Times New Roman" panose="02020603050405020304" pitchFamily="18" charset="0"/>
              </a:rPr>
              <a:t>Dorileo</a:t>
            </a:r>
            <a:r>
              <a:rPr lang="it-IT" dirty="0">
                <a:latin typeface="Times New Roman" panose="02020603050405020304" pitchFamily="18" charset="0"/>
                <a:cs typeface="Times New Roman" panose="02020603050405020304" pitchFamily="18" charset="0"/>
              </a:rPr>
              <a:t>, i crociati, nel 1098, presero Antiochia.</a:t>
            </a:r>
          </a:p>
        </p:txBody>
      </p:sp>
    </p:spTree>
    <p:extLst>
      <p:ext uri="{BB962C8B-B14F-4D97-AF65-F5344CB8AC3E}">
        <p14:creationId xmlns:p14="http://schemas.microsoft.com/office/powerpoint/2010/main" val="2785446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8B5ADF6A-C2FF-489E-B251-9B87F3BECD0A}"/>
              </a:ext>
            </a:extLst>
          </p:cNvPr>
          <p:cNvSpPr>
            <a:spLocks noGrp="1"/>
          </p:cNvSpPr>
          <p:nvPr>
            <p:ph type="title"/>
          </p:nvPr>
        </p:nvSpPr>
        <p:spPr/>
        <p:txBody>
          <a:bodyPr/>
          <a:lstStyle/>
          <a:p>
            <a:r>
              <a:rPr lang="it-IT" b="1" dirty="0">
                <a:latin typeface="Times New Roman" panose="02020603050405020304" pitchFamily="18" charset="0"/>
                <a:cs typeface="Times New Roman" panose="02020603050405020304" pitchFamily="18" charset="0"/>
              </a:rPr>
              <a:t>Inquadramento generale della storia della prima crociata</a:t>
            </a:r>
          </a:p>
        </p:txBody>
      </p:sp>
      <p:sp>
        <p:nvSpPr>
          <p:cNvPr id="6" name="Segnaposto contenuto 5">
            <a:extLst>
              <a:ext uri="{FF2B5EF4-FFF2-40B4-BE49-F238E27FC236}">
                <a16:creationId xmlns:a16="http://schemas.microsoft.com/office/drawing/2014/main" id="{BD557E44-1768-4E41-87BD-D9D808787B6F}"/>
              </a:ext>
            </a:extLst>
          </p:cNvPr>
          <p:cNvSpPr>
            <a:spLocks noGrp="1"/>
          </p:cNvSpPr>
          <p:nvPr>
            <p:ph idx="1"/>
          </p:nvPr>
        </p:nvSpPr>
        <p:spPr/>
        <p:txBody>
          <a:bodyPr/>
          <a:lstStyle/>
          <a:p>
            <a:pPr algn="just"/>
            <a:r>
              <a:rPr lang="it-IT" dirty="0">
                <a:latin typeface="Times New Roman" panose="02020603050405020304" pitchFamily="18" charset="0"/>
                <a:cs typeface="Times New Roman" panose="02020603050405020304" pitchFamily="18" charset="0"/>
              </a:rPr>
              <a:t>Nel 1099 con l'aiuto dei Genovesi fu conquistata e saccheggiata anche Gerusalemme, poi furono costituiti i regni cristiani d'Oriente.</a:t>
            </a:r>
          </a:p>
          <a:p>
            <a:pPr algn="just"/>
            <a:r>
              <a:rPr lang="it-IT" dirty="0">
                <a:latin typeface="Times New Roman" panose="02020603050405020304" pitchFamily="18" charset="0"/>
                <a:cs typeface="Times New Roman" panose="02020603050405020304" pitchFamily="18" charset="0"/>
              </a:rPr>
              <a:t>Boemondo di Taranto costituì il principato di Antiochia, Raimondo di Tolosa la contea di Tripoli, Goffredo di Buglione il Regno di Gerusalemme.</a:t>
            </a:r>
          </a:p>
        </p:txBody>
      </p:sp>
    </p:spTree>
    <p:extLst>
      <p:ext uri="{BB962C8B-B14F-4D97-AF65-F5344CB8AC3E}">
        <p14:creationId xmlns:p14="http://schemas.microsoft.com/office/powerpoint/2010/main" val="87795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E6C7B53-219C-49D0-AB95-0915D8A2057F}"/>
              </a:ext>
            </a:extLst>
          </p:cNvPr>
          <p:cNvSpPr>
            <a:spLocks noGrp="1"/>
          </p:cNvSpPr>
          <p:nvPr>
            <p:ph type="title"/>
          </p:nvPr>
        </p:nvSpPr>
        <p:spPr/>
        <p:txBody>
          <a:bodyPr/>
          <a:lstStyle/>
          <a:p>
            <a:endParaRPr lang="it-IT" dirty="0"/>
          </a:p>
        </p:txBody>
      </p:sp>
      <p:sp>
        <p:nvSpPr>
          <p:cNvPr id="5" name="Segnaposto contenuto 4">
            <a:extLst>
              <a:ext uri="{FF2B5EF4-FFF2-40B4-BE49-F238E27FC236}">
                <a16:creationId xmlns:a16="http://schemas.microsoft.com/office/drawing/2014/main" id="{2C7913B9-18A6-4366-8112-B0DA6995D028}"/>
              </a:ext>
            </a:extLst>
          </p:cNvPr>
          <p:cNvSpPr>
            <a:spLocks noGrp="1"/>
          </p:cNvSpPr>
          <p:nvPr>
            <p:ph idx="1"/>
          </p:nvPr>
        </p:nvSpPr>
        <p:spPr/>
        <p:txBody>
          <a:bodyPr/>
          <a:lstStyle/>
          <a:p>
            <a:endParaRPr lang="it-IT" dirty="0"/>
          </a:p>
          <a:p>
            <a:endParaRPr lang="it-IT" dirty="0"/>
          </a:p>
          <a:p>
            <a:pPr marL="0" indent="0" algn="ctr">
              <a:buNone/>
            </a:pPr>
            <a:r>
              <a:rPr lang="it-IT" sz="7200" dirty="0">
                <a:latin typeface="Times New Roman" panose="02020603050405020304" pitchFamily="18" charset="0"/>
                <a:cs typeface="Times New Roman" panose="02020603050405020304" pitchFamily="18" charset="0"/>
              </a:rPr>
              <a:t>FONTI</a:t>
            </a:r>
          </a:p>
        </p:txBody>
      </p:sp>
    </p:spTree>
    <p:extLst>
      <p:ext uri="{BB962C8B-B14F-4D97-AF65-F5344CB8AC3E}">
        <p14:creationId xmlns:p14="http://schemas.microsoft.com/office/powerpoint/2010/main" val="3237583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F1C79345-BBDA-469A-88FF-F227C5B2BFEA}"/>
              </a:ext>
            </a:extLst>
          </p:cNvPr>
          <p:cNvSpPr>
            <a:spLocks noGrp="1"/>
          </p:cNvSpPr>
          <p:nvPr>
            <p:ph type="title"/>
          </p:nvPr>
        </p:nvSpPr>
        <p:spPr/>
        <p:txBody>
          <a:bodyPr/>
          <a:lstStyle/>
          <a:p>
            <a:pPr algn="ctr"/>
            <a:r>
              <a:rPr lang="it-IT" b="1" dirty="0">
                <a:latin typeface="Times" panose="02020603050405020304" pitchFamily="18" charset="0"/>
                <a:cs typeface="Times" panose="02020603050405020304" pitchFamily="18" charset="0"/>
              </a:rPr>
              <a:t>Academia.edu</a:t>
            </a:r>
          </a:p>
        </p:txBody>
      </p:sp>
      <p:sp>
        <p:nvSpPr>
          <p:cNvPr id="6" name="Segnaposto contenuto 5">
            <a:extLst>
              <a:ext uri="{FF2B5EF4-FFF2-40B4-BE49-F238E27FC236}">
                <a16:creationId xmlns:a16="http://schemas.microsoft.com/office/drawing/2014/main" id="{7295847B-5B63-4CE7-8188-AB7488538365}"/>
              </a:ext>
            </a:extLst>
          </p:cNvPr>
          <p:cNvSpPr>
            <a:spLocks noGrp="1"/>
          </p:cNvSpPr>
          <p:nvPr>
            <p:ph idx="1"/>
          </p:nvPr>
        </p:nvSpPr>
        <p:spPr/>
        <p:txBody>
          <a:bodyPr>
            <a:normAutofit fontScale="70000" lnSpcReduction="20000"/>
          </a:bodyPr>
          <a:lstStyle/>
          <a:p>
            <a:pPr marL="0" indent="0">
              <a:buNone/>
            </a:pPr>
            <a:r>
              <a:rPr lang="it-IT" dirty="0">
                <a:solidFill>
                  <a:srgbClr val="FF0000"/>
                </a:solidFill>
                <a:latin typeface="Times" panose="02020603050405020304" pitchFamily="18" charset="0"/>
                <a:cs typeface="Times" panose="02020603050405020304" pitchFamily="18" charset="0"/>
              </a:rPr>
              <a:t>https://www.academia.edu/</a:t>
            </a:r>
          </a:p>
          <a:p>
            <a:pPr marL="0" indent="0" algn="just">
              <a:buNone/>
            </a:pPr>
            <a:r>
              <a:rPr lang="it-IT" dirty="0">
                <a:latin typeface="Times" panose="02020603050405020304" pitchFamily="18" charset="0"/>
                <a:cs typeface="Times" panose="02020603050405020304" pitchFamily="18" charset="0"/>
              </a:rPr>
              <a:t>Academia.edu è un sito web dedicato alla condivisione di scritti, prevalentemente di natura scientifica. È stato lanciato nel settembre 2008, fondato da Richard Price. Il sito web consente ai suoi utenti di creare un profilo, caricare i loro lavori, selezionare aree di interesse e quindi l'utente può navigare le reti di persone con interessi simili. Alcuni dei lavori riguardanti la prima crociata che ho trovato sono:</a:t>
            </a:r>
          </a:p>
          <a:p>
            <a:pPr marL="0" indent="0">
              <a:buNone/>
            </a:pPr>
            <a:r>
              <a:rPr lang="it-IT" dirty="0">
                <a:latin typeface="Times" panose="02020603050405020304" pitchFamily="18" charset="0"/>
                <a:cs typeface="Times" panose="02020603050405020304" pitchFamily="18" charset="0"/>
              </a:rPr>
              <a:t>a) “Il Meraviglioso della Prima Crociata”</a:t>
            </a:r>
          </a:p>
          <a:p>
            <a:pPr marL="0" indent="0">
              <a:buNone/>
            </a:pPr>
            <a:r>
              <a:rPr lang="it-IT" dirty="0">
                <a:solidFill>
                  <a:srgbClr val="FF0000"/>
                </a:solidFill>
                <a:latin typeface="Times" panose="02020603050405020304" pitchFamily="18" charset="0"/>
                <a:cs typeface="Times" panose="02020603050405020304" pitchFamily="18" charset="0"/>
              </a:rPr>
              <a:t>https://www.academia.edu/5877028/Il_Meraviglioso_nella_Prima_Crociata</a:t>
            </a:r>
          </a:p>
          <a:p>
            <a:pPr marL="0" indent="0">
              <a:buNone/>
            </a:pPr>
            <a:r>
              <a:rPr lang="it-IT" dirty="0">
                <a:latin typeface="Times" panose="02020603050405020304" pitchFamily="18" charset="0"/>
                <a:cs typeface="Times" panose="02020603050405020304" pitchFamily="18" charset="0"/>
              </a:rPr>
              <a:t>b) «Boemondo e la “prima crociata”: spunti per un riesame, in </a:t>
            </a:r>
            <a:r>
              <a:rPr lang="it-IT" i="1" dirty="0" err="1">
                <a:latin typeface="Times" panose="02020603050405020304" pitchFamily="18" charset="0"/>
                <a:cs typeface="Times" panose="02020603050405020304" pitchFamily="18" charset="0"/>
              </a:rPr>
              <a:t>Unde</a:t>
            </a:r>
            <a:r>
              <a:rPr lang="it-IT" i="1" dirty="0">
                <a:latin typeface="Times" panose="02020603050405020304" pitchFamily="18" charset="0"/>
                <a:cs typeface="Times" panose="02020603050405020304" pitchFamily="18" charset="0"/>
              </a:rPr>
              <a:t> boat </a:t>
            </a:r>
            <a:r>
              <a:rPr lang="it-IT" i="1" dirty="0" err="1">
                <a:latin typeface="Times" panose="02020603050405020304" pitchFamily="18" charset="0"/>
                <a:cs typeface="Times" panose="02020603050405020304" pitchFamily="18" charset="0"/>
              </a:rPr>
              <a:t>mundus</a:t>
            </a:r>
            <a:r>
              <a:rPr lang="it-IT" i="1" dirty="0">
                <a:latin typeface="Times" panose="02020603050405020304" pitchFamily="18" charset="0"/>
                <a:cs typeface="Times" panose="02020603050405020304" pitchFamily="18" charset="0"/>
              </a:rPr>
              <a:t> quanti </a:t>
            </a:r>
            <a:r>
              <a:rPr lang="it-IT" i="1" dirty="0" err="1">
                <a:latin typeface="Times" panose="02020603050405020304" pitchFamily="18" charset="0"/>
                <a:cs typeface="Times" panose="02020603050405020304" pitchFamily="18" charset="0"/>
              </a:rPr>
              <a:t>fuerit</a:t>
            </a:r>
            <a:r>
              <a:rPr lang="it-IT" i="1" dirty="0">
                <a:latin typeface="Times" panose="02020603050405020304" pitchFamily="18" charset="0"/>
                <a:cs typeface="Times" panose="02020603050405020304" pitchFamily="18" charset="0"/>
              </a:rPr>
              <a:t>   </a:t>
            </a:r>
            <a:r>
              <a:rPr lang="it-IT" i="1" dirty="0" err="1">
                <a:latin typeface="Times" panose="02020603050405020304" pitchFamily="18" charset="0"/>
                <a:cs typeface="Times" panose="02020603050405020304" pitchFamily="18" charset="0"/>
              </a:rPr>
              <a:t>Boamundus</a:t>
            </a:r>
            <a:r>
              <a:rPr lang="it-IT" dirty="0">
                <a:latin typeface="Times" panose="02020603050405020304" pitchFamily="18" charset="0"/>
                <a:cs typeface="Times" panose="02020603050405020304" pitchFamily="18" charset="0"/>
              </a:rPr>
              <a:t>». in "Boemondo I di Altavilla, un normanno tra Occidente e Oriente", a cura di C.D. Fonseca - P. </a:t>
            </a:r>
            <a:r>
              <a:rPr lang="it-IT" dirty="0" err="1">
                <a:latin typeface="Times" panose="02020603050405020304" pitchFamily="18" charset="0"/>
                <a:cs typeface="Times" panose="02020603050405020304" pitchFamily="18" charset="0"/>
              </a:rPr>
              <a:t>Ieva</a:t>
            </a:r>
            <a:r>
              <a:rPr lang="it-IT" dirty="0">
                <a:latin typeface="Times" panose="02020603050405020304" pitchFamily="18" charset="0"/>
                <a:cs typeface="Times" panose="02020603050405020304" pitchFamily="18" charset="0"/>
              </a:rPr>
              <a:t>, Bari 2015, pp. 125-136. </a:t>
            </a:r>
            <a:r>
              <a:rPr lang="it-IT" dirty="0">
                <a:solidFill>
                  <a:srgbClr val="FF0000"/>
                </a:solidFill>
                <a:latin typeface="Times" panose="02020603050405020304" pitchFamily="18" charset="0"/>
                <a:cs typeface="Times" panose="02020603050405020304" pitchFamily="18" charset="0"/>
              </a:rPr>
              <a:t>https://www.academia.edu/16120485/Boemondo_e_la_prima_crociata_spunti_per_un_riesame_in_Unde_boat_mundus_quanti_fuerit_Boamundus_._in_Boemondo_I_di_Altavilla_un_normanno_tra_Occidente_e_Oriente_a_cura_di_C.D._Fonseca_-_P._Ieva_Bari_2015_pp._125-136</a:t>
            </a:r>
            <a:r>
              <a:rPr lang="it-IT" dirty="0">
                <a:latin typeface="Times" panose="02020603050405020304" pitchFamily="18" charset="0"/>
                <a:cs typeface="Times" panose="02020603050405020304" pitchFamily="18" charset="0"/>
              </a:rPr>
              <a:t>.</a:t>
            </a:r>
          </a:p>
          <a:p>
            <a:pPr marL="0" indent="0">
              <a:buNone/>
            </a:pPr>
            <a:r>
              <a:rPr lang="it-IT" dirty="0">
                <a:latin typeface="Times" panose="02020603050405020304" pitchFamily="18" charset="0"/>
                <a:cs typeface="Times" panose="02020603050405020304" pitchFamily="18" charset="0"/>
              </a:rPr>
              <a:t>c) “</a:t>
            </a:r>
            <a:r>
              <a:rPr lang="en-US" dirty="0">
                <a:latin typeface="Times" panose="02020603050405020304" pitchFamily="18" charset="0"/>
                <a:cs typeface="Times" panose="02020603050405020304" pitchFamily="18" charset="0"/>
              </a:rPr>
              <a:t>The Betrayal of the First Crusade” </a:t>
            </a:r>
            <a:r>
              <a:rPr lang="en-US" dirty="0">
                <a:solidFill>
                  <a:srgbClr val="FF0000"/>
                </a:solidFill>
                <a:latin typeface="Times" panose="02020603050405020304" pitchFamily="18" charset="0"/>
                <a:cs typeface="Times" panose="02020603050405020304" pitchFamily="18" charset="0"/>
              </a:rPr>
              <a:t>https://www.academia.edu/18933013/The_Betrayal_of_the_First_Crusade</a:t>
            </a:r>
            <a:r>
              <a:rPr lang="en-US" dirty="0">
                <a:latin typeface="Times" panose="02020603050405020304" pitchFamily="18" charset="0"/>
                <a:cs typeface="Times" panose="02020603050405020304" pitchFamily="18" charset="0"/>
              </a:rPr>
              <a:t>.</a:t>
            </a:r>
            <a:endParaRPr lang="it-IT"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65371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81904E66-A217-479D-8F29-128B765FFB80}"/>
              </a:ext>
            </a:extLst>
          </p:cNvPr>
          <p:cNvSpPr>
            <a:spLocks noGrp="1"/>
          </p:cNvSpPr>
          <p:nvPr>
            <p:ph type="title"/>
          </p:nvPr>
        </p:nvSpPr>
        <p:spPr/>
        <p:txBody>
          <a:bodyPr/>
          <a:lstStyle/>
          <a:p>
            <a:pPr algn="ctr"/>
            <a:r>
              <a:rPr lang="it-IT" b="1" i="1" dirty="0">
                <a:latin typeface="Times New Roman" panose="02020603050405020304" pitchFamily="18" charset="0"/>
                <a:cs typeface="Times New Roman" panose="02020603050405020304" pitchFamily="18" charset="0"/>
              </a:rPr>
              <a:t>De re militari</a:t>
            </a:r>
          </a:p>
        </p:txBody>
      </p:sp>
      <p:sp>
        <p:nvSpPr>
          <p:cNvPr id="6" name="Segnaposto contenuto 5">
            <a:extLst>
              <a:ext uri="{FF2B5EF4-FFF2-40B4-BE49-F238E27FC236}">
                <a16:creationId xmlns:a16="http://schemas.microsoft.com/office/drawing/2014/main" id="{3340D203-730A-4C2A-83A7-97F217A4F835}"/>
              </a:ext>
            </a:extLst>
          </p:cNvPr>
          <p:cNvSpPr>
            <a:spLocks noGrp="1"/>
          </p:cNvSpPr>
          <p:nvPr>
            <p:ph idx="1"/>
          </p:nvPr>
        </p:nvSpPr>
        <p:spPr/>
        <p:txBody>
          <a:bodyPr>
            <a:normAutofit fontScale="85000" lnSpcReduction="20000"/>
          </a:bodyPr>
          <a:lstStyle/>
          <a:p>
            <a:pPr marL="0" indent="0">
              <a:buNone/>
            </a:pPr>
            <a:r>
              <a:rPr lang="it-IT" dirty="0">
                <a:solidFill>
                  <a:srgbClr val="FF0000"/>
                </a:solidFill>
                <a:latin typeface="Times New Roman" panose="02020603050405020304" pitchFamily="18" charset="0"/>
                <a:cs typeface="Times New Roman" panose="02020603050405020304" pitchFamily="18" charset="0"/>
              </a:rPr>
              <a:t>http://deremilitari.org/</a:t>
            </a:r>
          </a:p>
          <a:p>
            <a:pPr marL="0" indent="0" algn="just">
              <a:buNone/>
            </a:pPr>
            <a:r>
              <a:rPr lang="it-IT" i="1" dirty="0">
                <a:latin typeface="Times New Roman" panose="02020603050405020304" pitchFamily="18" charset="0"/>
                <a:cs typeface="Times New Roman" panose="02020603050405020304" pitchFamily="18" charset="0"/>
              </a:rPr>
              <a:t>De Re Militari</a:t>
            </a:r>
            <a:r>
              <a:rPr lang="it-IT" dirty="0">
                <a:latin typeface="Times New Roman" panose="02020603050405020304" pitchFamily="18" charset="0"/>
                <a:cs typeface="Times New Roman" panose="02020603050405020304" pitchFamily="18" charset="0"/>
              </a:rPr>
              <a:t>, iniziata nel 1992, è la Società per lo Studio della Storia Militare Medievale. Qui vengono ospitate molte fonti primarie, articoli, tesi e risorse per lo studio delle azioni militari, della tecnologia e degli argomenti dalla caduta di Roma all'inizio del XVII secolo. Alcune delle fonti sulla prima crociata che ho trovato sono:</a:t>
            </a:r>
          </a:p>
          <a:p>
            <a:pPr marL="514350" indent="-514350" algn="just">
              <a:buAutoNum type="alphaLcParenR"/>
            </a:pPr>
            <a:r>
              <a:rPr lang="it-IT"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Anna </a:t>
            </a:r>
            <a:r>
              <a:rPr lang="en-US" dirty="0" err="1">
                <a:latin typeface="Times New Roman" panose="02020603050405020304" pitchFamily="18" charset="0"/>
                <a:cs typeface="Times New Roman" panose="02020603050405020304" pitchFamily="18" charset="0"/>
              </a:rPr>
              <a:t>Comnena</a:t>
            </a:r>
            <a:r>
              <a:rPr lang="en-US" dirty="0">
                <a:latin typeface="Times New Roman" panose="02020603050405020304" pitchFamily="18" charset="0"/>
                <a:cs typeface="Times New Roman" panose="02020603050405020304" pitchFamily="18" charset="0"/>
              </a:rPr>
              <a:t>, the </a:t>
            </a:r>
            <a:r>
              <a:rPr lang="en-US" dirty="0" err="1">
                <a:latin typeface="Times New Roman" panose="02020603050405020304" pitchFamily="18" charset="0"/>
                <a:cs typeface="Times New Roman" panose="02020603050405020304" pitchFamily="18" charset="0"/>
              </a:rPr>
              <a:t>Alexiad</a:t>
            </a:r>
            <a:r>
              <a:rPr lang="en-US" dirty="0">
                <a:latin typeface="Times New Roman" panose="02020603050405020304" pitchFamily="18" charset="0"/>
                <a:cs typeface="Times New Roman" panose="02020603050405020304" pitchFamily="18" charset="0"/>
              </a:rPr>
              <a:t> and the First Crusade” (John France) </a:t>
            </a:r>
            <a:r>
              <a:rPr lang="en-US" dirty="0" err="1">
                <a:latin typeface="Times New Roman" panose="02020603050405020304" pitchFamily="18" charset="0"/>
                <a:cs typeface="Times New Roman" panose="02020603050405020304" pitchFamily="18" charset="0"/>
              </a:rPr>
              <a:t>reperibile</a:t>
            </a:r>
            <a:r>
              <a:rPr lang="en-US" dirty="0">
                <a:latin typeface="Times New Roman" panose="02020603050405020304" pitchFamily="18" charset="0"/>
                <a:cs typeface="Times New Roman" panose="02020603050405020304" pitchFamily="18" charset="0"/>
              </a:rPr>
              <a:t> in </a:t>
            </a:r>
            <a:r>
              <a:rPr lang="en-US" dirty="0">
                <a:solidFill>
                  <a:srgbClr val="FF0000"/>
                </a:solidFill>
                <a:latin typeface="Times New Roman" panose="02020603050405020304" pitchFamily="18" charset="0"/>
                <a:cs typeface="Times New Roman" panose="02020603050405020304" pitchFamily="18" charset="0"/>
              </a:rPr>
              <a:t>http://deremilitari.org/2014/04/anna-comnena-the-alexiad-and-the-first-crusade/</a:t>
            </a:r>
            <a:r>
              <a:rPr lang="en-US" dirty="0">
                <a:latin typeface="Times New Roman" panose="02020603050405020304" pitchFamily="18" charset="0"/>
                <a:cs typeface="Times New Roman" panose="02020603050405020304" pitchFamily="18" charset="0"/>
              </a:rPr>
              <a:t>.</a:t>
            </a:r>
          </a:p>
          <a:p>
            <a:pPr marL="514350" indent="-514350" algn="just">
              <a:buAutoNum type="alphaLcParenR" startAt="2"/>
            </a:pPr>
            <a:r>
              <a:rPr lang="en-US" dirty="0">
                <a:latin typeface="Times New Roman" panose="02020603050405020304" pitchFamily="18" charset="0"/>
                <a:cs typeface="Times New Roman" panose="02020603050405020304" pitchFamily="18" charset="0"/>
              </a:rPr>
              <a:t>“The Battle for Antioch in the First Crusade (1097-98) according to Peter </a:t>
            </a:r>
            <a:r>
              <a:rPr lang="en-US" dirty="0" err="1">
                <a:latin typeface="Times New Roman" panose="02020603050405020304" pitchFamily="18" charset="0"/>
                <a:cs typeface="Times New Roman" panose="02020603050405020304" pitchFamily="18" charset="0"/>
              </a:rPr>
              <a:t>Tudebode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reperibile</a:t>
            </a:r>
            <a:r>
              <a:rPr lang="en-US" dirty="0">
                <a:latin typeface="Times New Roman" panose="02020603050405020304" pitchFamily="18" charset="0"/>
                <a:cs typeface="Times New Roman" panose="02020603050405020304" pitchFamily="18" charset="0"/>
              </a:rPr>
              <a:t> in </a:t>
            </a:r>
            <a:r>
              <a:rPr lang="en-US" dirty="0">
                <a:solidFill>
                  <a:srgbClr val="FF0000"/>
                </a:solidFill>
                <a:latin typeface="Times New Roman" panose="02020603050405020304" pitchFamily="18" charset="0"/>
                <a:cs typeface="Times New Roman" panose="02020603050405020304" pitchFamily="18" charset="0"/>
              </a:rPr>
              <a:t>http://deremilitari.org/2013/11/the-battle-for-antioch-in-the-first-crusade-1097-98-according-to-peter-tudebode/</a:t>
            </a:r>
            <a:r>
              <a:rPr lang="en-US" dirty="0">
                <a:latin typeface="Times New Roman" panose="02020603050405020304" pitchFamily="18" charset="0"/>
                <a:cs typeface="Times New Roman" panose="02020603050405020304" pitchFamily="18" charset="0"/>
              </a:rPr>
              <a:t>.</a:t>
            </a:r>
          </a:p>
          <a:p>
            <a:pPr marL="514350" indent="-514350" algn="just">
              <a:buAutoNum type="alphaLcParenR" startAt="2"/>
            </a:pPr>
            <a:r>
              <a:rPr lang="en-US" dirty="0">
                <a:latin typeface="Times New Roman" panose="02020603050405020304" pitchFamily="18" charset="0"/>
                <a:cs typeface="Times New Roman" panose="02020603050405020304" pitchFamily="18" charset="0"/>
              </a:rPr>
              <a:t>The Byzantine Background to the First Crusade (Paul </a:t>
            </a:r>
            <a:r>
              <a:rPr lang="en-US" dirty="0" err="1">
                <a:latin typeface="Times New Roman" panose="02020603050405020304" pitchFamily="18" charset="0"/>
                <a:cs typeface="Times New Roman" panose="02020603050405020304" pitchFamily="18" charset="0"/>
              </a:rPr>
              <a:t>Magadalino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reperibile</a:t>
            </a:r>
            <a:r>
              <a:rPr lang="en-US" dirty="0">
                <a:latin typeface="Times New Roman" panose="02020603050405020304" pitchFamily="18" charset="0"/>
                <a:cs typeface="Times New Roman" panose="02020603050405020304" pitchFamily="18" charset="0"/>
              </a:rPr>
              <a:t> in </a:t>
            </a:r>
            <a:r>
              <a:rPr lang="en-US" dirty="0">
                <a:solidFill>
                  <a:srgbClr val="FF0000"/>
                </a:solidFill>
                <a:latin typeface="Times New Roman" panose="02020603050405020304" pitchFamily="18" charset="0"/>
                <a:cs typeface="Times New Roman" panose="02020603050405020304" pitchFamily="18" charset="0"/>
              </a:rPr>
              <a:t>http://deremilitari.org/2013/06/the-byzantine-background-to-the-first-crusade/</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57353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7BABA5-151C-4205-98D8-D5F7AFF4E290}"/>
              </a:ext>
            </a:extLst>
          </p:cNvPr>
          <p:cNvSpPr>
            <a:spLocks noGrp="1"/>
          </p:cNvSpPr>
          <p:nvPr>
            <p:ph type="title"/>
          </p:nvPr>
        </p:nvSpPr>
        <p:spPr/>
        <p:txBody>
          <a:bodyPr/>
          <a:lstStyle/>
          <a:p>
            <a:pPr algn="ctr"/>
            <a:r>
              <a:rPr lang="it-IT" b="1" dirty="0" err="1">
                <a:latin typeface="Times" panose="02020603050405020304" pitchFamily="18" charset="0"/>
                <a:cs typeface="Times" panose="02020603050405020304" pitchFamily="18" charset="0"/>
              </a:rPr>
              <a:t>Hanover</a:t>
            </a:r>
            <a:r>
              <a:rPr lang="it-IT" b="1" dirty="0">
                <a:latin typeface="Times" panose="02020603050405020304" pitchFamily="18" charset="0"/>
                <a:cs typeface="Times" panose="02020603050405020304" pitchFamily="18" charset="0"/>
              </a:rPr>
              <a:t> </a:t>
            </a:r>
            <a:r>
              <a:rPr lang="it-IT" b="1" dirty="0" err="1">
                <a:latin typeface="Times" panose="02020603050405020304" pitchFamily="18" charset="0"/>
                <a:cs typeface="Times" panose="02020603050405020304" pitchFamily="18" charset="0"/>
              </a:rPr>
              <a:t>Historical</a:t>
            </a:r>
            <a:r>
              <a:rPr lang="it-IT" b="1" dirty="0">
                <a:latin typeface="Times" panose="02020603050405020304" pitchFamily="18" charset="0"/>
                <a:cs typeface="Times" panose="02020603050405020304" pitchFamily="18" charset="0"/>
              </a:rPr>
              <a:t> Texts Collection</a:t>
            </a:r>
          </a:p>
        </p:txBody>
      </p:sp>
      <p:sp>
        <p:nvSpPr>
          <p:cNvPr id="3" name="Segnaposto contenuto 2">
            <a:extLst>
              <a:ext uri="{FF2B5EF4-FFF2-40B4-BE49-F238E27FC236}">
                <a16:creationId xmlns:a16="http://schemas.microsoft.com/office/drawing/2014/main" id="{849B52D9-9E3E-4E82-8612-A1196A6C3C7A}"/>
              </a:ext>
            </a:extLst>
          </p:cNvPr>
          <p:cNvSpPr>
            <a:spLocks noGrp="1"/>
          </p:cNvSpPr>
          <p:nvPr>
            <p:ph idx="1"/>
          </p:nvPr>
        </p:nvSpPr>
        <p:spPr/>
        <p:txBody>
          <a:bodyPr>
            <a:normAutofit fontScale="62500" lnSpcReduction="20000"/>
          </a:bodyPr>
          <a:lstStyle/>
          <a:p>
            <a:pPr marL="0" indent="0">
              <a:buNone/>
            </a:pPr>
            <a:r>
              <a:rPr lang="it-IT" dirty="0">
                <a:solidFill>
                  <a:srgbClr val="FF0000"/>
                </a:solidFill>
                <a:latin typeface="Times" panose="02020603050405020304" pitchFamily="18" charset="0"/>
                <a:cs typeface="Times" panose="02020603050405020304" pitchFamily="18" charset="0"/>
              </a:rPr>
              <a:t>https://history.hanover.edu/project.php</a:t>
            </a:r>
          </a:p>
          <a:p>
            <a:pPr marL="0" indent="0" algn="just">
              <a:buNone/>
            </a:pPr>
            <a:r>
              <a:rPr lang="it-IT" dirty="0">
                <a:latin typeface="Times" panose="02020603050405020304" pitchFamily="18" charset="0"/>
                <a:cs typeface="Times" panose="02020603050405020304" pitchFamily="18" charset="0"/>
              </a:rPr>
              <a:t>La facoltà e gli studenti del Dipartimento di storia dell'</a:t>
            </a:r>
            <a:r>
              <a:rPr lang="it-IT" dirty="0" err="1">
                <a:latin typeface="Times" panose="02020603050405020304" pitchFamily="18" charset="0"/>
                <a:cs typeface="Times" panose="02020603050405020304" pitchFamily="18" charset="0"/>
              </a:rPr>
              <a:t>Hanover</a:t>
            </a:r>
            <a:r>
              <a:rPr lang="it-IT" dirty="0">
                <a:latin typeface="Times" panose="02020603050405020304" pitchFamily="18" charset="0"/>
                <a:cs typeface="Times" panose="02020603050405020304" pitchFamily="18" charset="0"/>
              </a:rPr>
              <a:t> College hanno avviato l'Hannover </a:t>
            </a:r>
            <a:r>
              <a:rPr lang="it-IT" dirty="0" err="1">
                <a:latin typeface="Times" panose="02020603050405020304" pitchFamily="18" charset="0"/>
                <a:cs typeface="Times" panose="02020603050405020304" pitchFamily="18" charset="0"/>
              </a:rPr>
              <a:t>Historical</a:t>
            </a:r>
            <a:r>
              <a:rPr lang="it-IT" dirty="0">
                <a:latin typeface="Times" panose="02020603050405020304" pitchFamily="18" charset="0"/>
                <a:cs typeface="Times" panose="02020603050405020304" pitchFamily="18" charset="0"/>
              </a:rPr>
              <a:t> Texts Project nel 1995, in un momento in cui poche fonti primarie erano disponibili al di fuori delle antologie pubblicate. Per rendere i testi primari prontamente disponibili per l'uso in classe, hanno:</a:t>
            </a:r>
          </a:p>
          <a:p>
            <a:pPr algn="just">
              <a:buFontTx/>
              <a:buChar char="-"/>
            </a:pPr>
            <a:r>
              <a:rPr lang="it-IT" dirty="0">
                <a:latin typeface="Times" panose="02020603050405020304" pitchFamily="18" charset="0"/>
                <a:cs typeface="Times" panose="02020603050405020304" pitchFamily="18" charset="0"/>
              </a:rPr>
              <a:t>Selezionato documenti importanti, versioni di stampa scansionate che erano fuori copyright.</a:t>
            </a:r>
          </a:p>
          <a:p>
            <a:pPr algn="just">
              <a:buFontTx/>
              <a:buChar char="-"/>
            </a:pPr>
            <a:r>
              <a:rPr lang="it-IT" dirty="0">
                <a:latin typeface="Times" panose="02020603050405020304" pitchFamily="18" charset="0"/>
                <a:cs typeface="Times" panose="02020603050405020304" pitchFamily="18" charset="0"/>
              </a:rPr>
              <a:t>Convertito le scansioni in formato HTML.</a:t>
            </a:r>
          </a:p>
          <a:p>
            <a:pPr algn="just">
              <a:buFontTx/>
              <a:buChar char="-"/>
            </a:pPr>
            <a:r>
              <a:rPr lang="it-IT" dirty="0">
                <a:latin typeface="Times" panose="02020603050405020304" pitchFamily="18" charset="0"/>
                <a:cs typeface="Times" panose="02020603050405020304" pitchFamily="18" charset="0"/>
              </a:rPr>
              <a:t>Revisionato i documenti per correggere gli errori OCR e li hanno modificati  per fornire interruzioni di pagina, numeri di pagina e informazioni bibliografiche e pubblicarli online. </a:t>
            </a:r>
          </a:p>
          <a:p>
            <a:pPr marL="0" indent="0" algn="just">
              <a:buNone/>
            </a:pPr>
            <a:r>
              <a:rPr lang="it-IT" dirty="0">
                <a:latin typeface="Times" panose="02020603050405020304" pitchFamily="18" charset="0"/>
                <a:cs typeface="Times" panose="02020603050405020304" pitchFamily="18" charset="0"/>
              </a:rPr>
              <a:t>La maggior parte dei testi della Collezione testi storici di Hannover sono di pubblico dominio. Alcuni delle fonti disponibili sul tema in questione sono:</a:t>
            </a:r>
          </a:p>
          <a:p>
            <a:pPr marL="514350" indent="-514350">
              <a:buAutoNum type="alphaLcParenR"/>
            </a:pPr>
            <a:r>
              <a:rPr lang="en-US" dirty="0">
                <a:latin typeface="Times" panose="02020603050405020304" pitchFamily="18" charset="0"/>
                <a:cs typeface="Times" panose="02020603050405020304" pitchFamily="18" charset="0"/>
              </a:rPr>
              <a:t>“Letter to </a:t>
            </a:r>
            <a:r>
              <a:rPr lang="en-US" dirty="0" err="1">
                <a:latin typeface="Times" panose="02020603050405020304" pitchFamily="18" charset="0"/>
                <a:cs typeface="Times" panose="02020603050405020304" pitchFamily="18" charset="0"/>
              </a:rPr>
              <a:t>Manasses</a:t>
            </a:r>
            <a:r>
              <a:rPr lang="en-US" dirty="0">
                <a:latin typeface="Times" panose="02020603050405020304" pitchFamily="18" charset="0"/>
                <a:cs typeface="Times" panose="02020603050405020304" pitchFamily="18" charset="0"/>
              </a:rPr>
              <a:t> II, Archbishop of Reims” (</a:t>
            </a:r>
            <a:r>
              <a:rPr lang="en-US" dirty="0" err="1">
                <a:latin typeface="Times" panose="02020603050405020304" pitchFamily="18" charset="0"/>
                <a:cs typeface="Times" panose="02020603050405020304" pitchFamily="18" charset="0"/>
              </a:rPr>
              <a:t>Anselme</a:t>
            </a:r>
            <a:r>
              <a:rPr lang="en-US" dirty="0">
                <a:latin typeface="Times" panose="02020603050405020304" pitchFamily="18" charset="0"/>
                <a:cs typeface="Times" panose="02020603050405020304" pitchFamily="18" charset="0"/>
              </a:rPr>
              <a:t> of </a:t>
            </a:r>
            <a:r>
              <a:rPr lang="en-US" dirty="0" err="1">
                <a:latin typeface="Times" panose="02020603050405020304" pitchFamily="18" charset="0"/>
                <a:cs typeface="Times" panose="02020603050405020304" pitchFamily="18" charset="0"/>
              </a:rPr>
              <a:t>Ribemont</a:t>
            </a:r>
            <a:r>
              <a:rPr lang="en-US" dirty="0">
                <a:latin typeface="Times" panose="02020603050405020304" pitchFamily="18" charset="0"/>
                <a:cs typeface="Times" panose="02020603050405020304" pitchFamily="18" charset="0"/>
              </a:rPr>
              <a:t>, 1098). </a:t>
            </a:r>
            <a:r>
              <a:rPr lang="en-US" dirty="0">
                <a:solidFill>
                  <a:srgbClr val="FF0000"/>
                </a:solidFill>
                <a:latin typeface="Times" panose="02020603050405020304" pitchFamily="18" charset="0"/>
                <a:cs typeface="Times" panose="02020603050405020304" pitchFamily="18" charset="0"/>
              </a:rPr>
              <a:t>https://history.hanover.edu/texts/1stcrusade1.html</a:t>
            </a:r>
            <a:r>
              <a:rPr lang="en-US" dirty="0">
                <a:latin typeface="Times" panose="02020603050405020304" pitchFamily="18" charset="0"/>
                <a:cs typeface="Times" panose="02020603050405020304" pitchFamily="18" charset="0"/>
              </a:rPr>
              <a:t>.</a:t>
            </a:r>
          </a:p>
          <a:p>
            <a:pPr marL="514350" indent="-514350">
              <a:buAutoNum type="alphaLcParenR"/>
            </a:pPr>
            <a:r>
              <a:rPr lang="en-US" dirty="0">
                <a:latin typeface="Times" panose="02020603050405020304" pitchFamily="18" charset="0"/>
                <a:cs typeface="Times" panose="02020603050405020304" pitchFamily="18" charset="0"/>
              </a:rPr>
              <a:t>“Letter to his wife” (Adele Stephen, Count of Blois and Chartres, 1098). </a:t>
            </a:r>
            <a:r>
              <a:rPr lang="en-US" dirty="0">
                <a:solidFill>
                  <a:srgbClr val="FF0000"/>
                </a:solidFill>
                <a:latin typeface="Times" panose="02020603050405020304" pitchFamily="18" charset="0"/>
                <a:cs typeface="Times" panose="02020603050405020304" pitchFamily="18" charset="0"/>
              </a:rPr>
              <a:t>https://history.hanover.edu/texts/1stcrusade2.html</a:t>
            </a:r>
            <a:r>
              <a:rPr lang="en-US" dirty="0">
                <a:latin typeface="Times" panose="02020603050405020304" pitchFamily="18" charset="0"/>
                <a:cs typeface="Times" panose="02020603050405020304" pitchFamily="18" charset="0"/>
              </a:rPr>
              <a:t>.</a:t>
            </a:r>
          </a:p>
          <a:p>
            <a:pPr marL="514350" indent="-514350">
              <a:buAutoNum type="alphaLcParenR"/>
            </a:pPr>
            <a:r>
              <a:rPr lang="en-US" dirty="0">
                <a:latin typeface="Times" panose="02020603050405020304" pitchFamily="18" charset="0"/>
                <a:cs typeface="Times" panose="02020603050405020304" pitchFamily="18" charset="0"/>
              </a:rPr>
              <a:t>“Letter to the Pope” (</a:t>
            </a:r>
            <a:r>
              <a:rPr lang="en-US" dirty="0" err="1">
                <a:latin typeface="Times" panose="02020603050405020304" pitchFamily="18" charset="0"/>
                <a:cs typeface="Times" panose="02020603050405020304" pitchFamily="18" charset="0"/>
              </a:rPr>
              <a:t>Daimbert</a:t>
            </a:r>
            <a:r>
              <a:rPr lang="en-US" dirty="0">
                <a:latin typeface="Times" panose="02020603050405020304" pitchFamily="18" charset="0"/>
                <a:cs typeface="Times" panose="02020603050405020304" pitchFamily="18" charset="0"/>
              </a:rPr>
              <a:t>, Godfrey and Raymond, 1099). </a:t>
            </a:r>
            <a:r>
              <a:rPr lang="en-US" dirty="0">
                <a:solidFill>
                  <a:srgbClr val="FF0000"/>
                </a:solidFill>
                <a:latin typeface="Times" panose="02020603050405020304" pitchFamily="18" charset="0"/>
                <a:cs typeface="Times" panose="02020603050405020304" pitchFamily="18" charset="0"/>
              </a:rPr>
              <a:t>https://history.hanover.edu/texts/1stcru3.html</a:t>
            </a:r>
            <a:r>
              <a:rPr lang="en-US" dirty="0">
                <a:latin typeface="Times" panose="02020603050405020304" pitchFamily="18" charset="0"/>
                <a:cs typeface="Times" panose="02020603050405020304" pitchFamily="18" charset="0"/>
              </a:rPr>
              <a:t>.</a:t>
            </a:r>
          </a:p>
          <a:p>
            <a:pPr marL="0" indent="0" algn="just">
              <a:buNone/>
            </a:pPr>
            <a:endParaRPr lang="en-US"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414633991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1084</TotalTime>
  <Words>2654</Words>
  <Application>Microsoft Office PowerPoint</Application>
  <PresentationFormat>Widescreen</PresentationFormat>
  <Paragraphs>92</Paragraphs>
  <Slides>16</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16</vt:i4>
      </vt:variant>
    </vt:vector>
  </HeadingPairs>
  <TitlesOfParts>
    <vt:vector size="22" baseType="lpstr">
      <vt:lpstr>Arial</vt:lpstr>
      <vt:lpstr>Calibri</vt:lpstr>
      <vt:lpstr>Calibri Light</vt:lpstr>
      <vt:lpstr>Times</vt:lpstr>
      <vt:lpstr>Times New Roman</vt:lpstr>
      <vt:lpstr>Tema di Office</vt:lpstr>
      <vt:lpstr>La prima crociata (1095-1099)</vt:lpstr>
      <vt:lpstr>Ricerca</vt:lpstr>
      <vt:lpstr>Inquadramento generale della storia della prima crociata</vt:lpstr>
      <vt:lpstr>Inquadramento generale della storia della prima crociata</vt:lpstr>
      <vt:lpstr>Inquadramento generale della storia della prima crociata</vt:lpstr>
      <vt:lpstr>Presentazione standard di PowerPoint</vt:lpstr>
      <vt:lpstr>Academia.edu</vt:lpstr>
      <vt:lpstr>De re militari</vt:lpstr>
      <vt:lpstr>Hanover Historical Texts Collection</vt:lpstr>
      <vt:lpstr>Internet Archive</vt:lpstr>
      <vt:lpstr>Internet History Sourcebooks Project</vt:lpstr>
      <vt:lpstr>Jstor</vt:lpstr>
      <vt:lpstr>Oxford Bibliographies Online</vt:lpstr>
      <vt:lpstr>Reti medievali</vt:lpstr>
      <vt:lpstr>Servizio Bibliotecario Nazionale</vt:lpstr>
      <vt:lpstr>Mappe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prima crociata (1095-1099)</dc:title>
  <dc:creator>Francesco Michelli</dc:creator>
  <cp:lastModifiedBy>Francesco Michelli</cp:lastModifiedBy>
  <cp:revision>54</cp:revision>
  <cp:lastPrinted>2019-11-06T08:53:37Z</cp:lastPrinted>
  <dcterms:created xsi:type="dcterms:W3CDTF">2019-11-04T07:39:45Z</dcterms:created>
  <dcterms:modified xsi:type="dcterms:W3CDTF">2019-11-06T09:44:56Z</dcterms:modified>
</cp:coreProperties>
</file>