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25"/>
  </p:notesMasterIdLst>
  <p:sldIdLst>
    <p:sldId id="256" r:id="rId2"/>
    <p:sldId id="272" r:id="rId3"/>
    <p:sldId id="267" r:id="rId4"/>
    <p:sldId id="282" r:id="rId5"/>
    <p:sldId id="283" r:id="rId6"/>
    <p:sldId id="284" r:id="rId7"/>
    <p:sldId id="285" r:id="rId8"/>
    <p:sldId id="275" r:id="rId9"/>
    <p:sldId id="271" r:id="rId10"/>
    <p:sldId id="287" r:id="rId11"/>
    <p:sldId id="280" r:id="rId12"/>
    <p:sldId id="278" r:id="rId13"/>
    <p:sldId id="281" r:id="rId14"/>
    <p:sldId id="276" r:id="rId15"/>
    <p:sldId id="277" r:id="rId16"/>
    <p:sldId id="269" r:id="rId17"/>
    <p:sldId id="288" r:id="rId18"/>
    <p:sldId id="262" r:id="rId19"/>
    <p:sldId id="261" r:id="rId20"/>
    <p:sldId id="265" r:id="rId21"/>
    <p:sldId id="264" r:id="rId22"/>
    <p:sldId id="286" r:id="rId23"/>
    <p:sldId id="274"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B5B1C-675E-4F18-9A6D-028226B2FB93}" v="59" dt="2019-10-30T17:18:29.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84787" autoAdjust="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71E65-1853-40C4-8D67-D540B23C6743}" type="datetimeFigureOut">
              <a:rPr lang="it-IT" smtClean="0"/>
              <a:t>05/11/2019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66CB9-F4DF-4F1C-AAD3-0ED4EF4052EB}" type="slidenum">
              <a:rPr lang="it-IT" smtClean="0"/>
              <a:t>‹N›</a:t>
            </a:fld>
            <a:endParaRPr lang="it-IT"/>
          </a:p>
        </p:txBody>
      </p:sp>
    </p:spTree>
    <p:extLst>
      <p:ext uri="{BB962C8B-B14F-4D97-AF65-F5344CB8AC3E}">
        <p14:creationId xmlns:p14="http://schemas.microsoft.com/office/powerpoint/2010/main" val="89574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it.cathopedia.org/w/index.php?title=Edward_Pace&amp;action=edit&amp;redlink=1" TargetMode="External"/><Relationship Id="rId13" Type="http://schemas.openxmlformats.org/officeDocument/2006/relationships/hyperlink" Target="https://it.cathopedia.org/wiki/Religioso" TargetMode="External"/><Relationship Id="rId3" Type="http://schemas.openxmlformats.org/officeDocument/2006/relationships/hyperlink" Target="https://it.cathopedia.org/w/index.php?title=Charles_George_Herbermann&amp;action=edit&amp;redlink=1" TargetMode="External"/><Relationship Id="rId7" Type="http://schemas.openxmlformats.org/officeDocument/2006/relationships/hyperlink" Target="https://it.cathopedia.org/wiki/Presbitero" TargetMode="External"/><Relationship Id="rId12" Type="http://schemas.openxmlformats.org/officeDocument/2006/relationships/hyperlink" Target="https://it.cathopedia.org/wiki/Storia_della_Chiesa" TargetMode="External"/><Relationship Id="rId17" Type="http://schemas.openxmlformats.org/officeDocument/2006/relationships/hyperlink" Target="https://it.cathopedia.org/w/index.php?title=The_Messenger&amp;action=edit&amp;redlink=1" TargetMode="External"/><Relationship Id="rId2" Type="http://schemas.openxmlformats.org/officeDocument/2006/relationships/slide" Target="../slides/slide19.xml"/><Relationship Id="rId16" Type="http://schemas.openxmlformats.org/officeDocument/2006/relationships/hyperlink" Target="https://it.cathopedia.org/w/index.php?title=Giornale&amp;action=edit&amp;redlink=1" TargetMode="External"/><Relationship Id="rId1" Type="http://schemas.openxmlformats.org/officeDocument/2006/relationships/notesMaster" Target="../notesMasters/notesMaster1.xml"/><Relationship Id="rId6" Type="http://schemas.openxmlformats.org/officeDocument/2006/relationships/hyperlink" Target="https://it.cathopedia.org/w/index.php?title=New_York&amp;action=edit&amp;redlink=1" TargetMode="External"/><Relationship Id="rId11" Type="http://schemas.openxmlformats.org/officeDocument/2006/relationships/hyperlink" Target="https://it.cathopedia.org/w/index.php?title=Thomas_Shahan&amp;action=edit&amp;redlink=1" TargetMode="External"/><Relationship Id="rId5" Type="http://schemas.openxmlformats.org/officeDocument/2006/relationships/hyperlink" Target="https://it.cathopedia.org/w/index.php?title=Biblioteca&amp;action=edit&amp;redlink=1" TargetMode="External"/><Relationship Id="rId15" Type="http://schemas.openxmlformats.org/officeDocument/2006/relationships/hyperlink" Target="https://it.cathopedia.org/wiki/Compagnia_di_Ges%C3%B9" TargetMode="External"/><Relationship Id="rId10" Type="http://schemas.openxmlformats.org/officeDocument/2006/relationships/hyperlink" Target="https://it.cathopedia.org/w/index.php?title=Catholic_University_of_New_York&amp;action=edit&amp;redlink=1" TargetMode="External"/><Relationship Id="rId4" Type="http://schemas.openxmlformats.org/officeDocument/2006/relationships/hyperlink" Target="https://it.cathopedia.org/wiki/Lingua_latina" TargetMode="External"/><Relationship Id="rId9" Type="http://schemas.openxmlformats.org/officeDocument/2006/relationships/hyperlink" Target="https://it.cathopedia.org/wiki/Filosofia" TargetMode="External"/><Relationship Id="rId14" Type="http://schemas.openxmlformats.org/officeDocument/2006/relationships/hyperlink" Target="https://it.cathopedia.org/w/index.php?title=John_J._Wynne&amp;action=edit&amp;redlink=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cap="none" dirty="0">
                <a:solidFill>
                  <a:schemeClr val="tx1"/>
                </a:solidFill>
                <a:latin typeface="+mn-lt"/>
              </a:rPr>
              <a:t>Generale difficoltà di reperimento e accessibilità delle fonti sia in edizione materiale sia in formato digitale, legate a motivi di conservazione e natura del testo (Es. necessità di competenze paleografiche).</a:t>
            </a:r>
            <a:br>
              <a:rPr lang="it-IT" sz="1200" cap="none" dirty="0">
                <a:solidFill>
                  <a:schemeClr val="tx1"/>
                </a:solidFill>
                <a:latin typeface="+mn-lt"/>
              </a:rPr>
            </a:br>
            <a:br>
              <a:rPr lang="it-IT" sz="1200" cap="none" dirty="0">
                <a:solidFill>
                  <a:schemeClr val="tx1"/>
                </a:solidFill>
                <a:latin typeface="+mn-lt"/>
              </a:rPr>
            </a:br>
            <a:r>
              <a:rPr lang="it-IT" sz="1200" cap="none" dirty="0">
                <a:solidFill>
                  <a:schemeClr val="tx1"/>
                </a:solidFill>
                <a:latin typeface="+mn-lt"/>
              </a:rPr>
              <a:t>Online, tendenzialmente, abbiamo a disposizione delle fotoriproduzioni di documenti originali, prodotti dalle due istituzioni, rispettivamente imperiale e pontificia.</a:t>
            </a:r>
            <a:br>
              <a:rPr lang="it-IT" sz="1200" cap="none" dirty="0">
                <a:solidFill>
                  <a:schemeClr val="tx1"/>
                </a:solidFill>
                <a:latin typeface="+mn-lt"/>
              </a:rPr>
            </a:br>
            <a:br>
              <a:rPr lang="it-IT" sz="1200" cap="none" dirty="0">
                <a:solidFill>
                  <a:schemeClr val="tx1"/>
                </a:solidFill>
                <a:latin typeface="+mn-lt"/>
              </a:rPr>
            </a:br>
            <a:r>
              <a:rPr lang="it-IT" sz="1200" cap="none" dirty="0">
                <a:solidFill>
                  <a:schemeClr val="tx1"/>
                </a:solidFill>
                <a:latin typeface="+mn-lt"/>
              </a:rPr>
              <a:t>Molti materiali non risultano, a oggi, ancora fruibili liberamente online.</a:t>
            </a:r>
            <a:endParaRPr lang="it-IT" dirty="0"/>
          </a:p>
        </p:txBody>
      </p:sp>
      <p:sp>
        <p:nvSpPr>
          <p:cNvPr id="4" name="Segnaposto numero diapositiva 3"/>
          <p:cNvSpPr>
            <a:spLocks noGrp="1"/>
          </p:cNvSpPr>
          <p:nvPr>
            <p:ph type="sldNum" sz="quarter" idx="5"/>
          </p:nvPr>
        </p:nvSpPr>
        <p:spPr/>
        <p:txBody>
          <a:bodyPr/>
          <a:lstStyle/>
          <a:p>
            <a:fld id="{3FD66CB9-F4DF-4F1C-AAD3-0ED4EF4052EB}" type="slidenum">
              <a:rPr lang="it-IT" smtClean="0"/>
              <a:t>2</a:t>
            </a:fld>
            <a:endParaRPr lang="it-IT"/>
          </a:p>
        </p:txBody>
      </p:sp>
    </p:spTree>
    <p:extLst>
      <p:ext uri="{BB962C8B-B14F-4D97-AF65-F5344CB8AC3E}">
        <p14:creationId xmlns:p14="http://schemas.microsoft.com/office/powerpoint/2010/main" val="238634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FD66CB9-F4DF-4F1C-AAD3-0ED4EF4052EB}" type="slidenum">
              <a:rPr lang="it-IT" smtClean="0"/>
              <a:t>11</a:t>
            </a:fld>
            <a:endParaRPr lang="it-IT"/>
          </a:p>
        </p:txBody>
      </p:sp>
    </p:spTree>
    <p:extLst>
      <p:ext uri="{BB962C8B-B14F-4D97-AF65-F5344CB8AC3E}">
        <p14:creationId xmlns:p14="http://schemas.microsoft.com/office/powerpoint/2010/main" val="252465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Edizione del 1913: non è più sotto copyright. </a:t>
            </a:r>
            <a:r>
              <a:rPr lang="it-IT" sz="1200" b="0" i="0" kern="1200" dirty="0">
                <a:solidFill>
                  <a:schemeClr val="tx1"/>
                </a:solidFill>
                <a:effectLst/>
                <a:latin typeface="+mn-lt"/>
                <a:ea typeface="+mn-ea"/>
                <a:cs typeface="+mn-cs"/>
              </a:rPr>
              <a:t>Comitato editoriale: </a:t>
            </a:r>
            <a:r>
              <a:rPr lang="it-IT" sz="1200" b="0" i="0" u="none" strike="noStrike" kern="1200" dirty="0">
                <a:solidFill>
                  <a:schemeClr val="tx1"/>
                </a:solidFill>
                <a:effectLst/>
                <a:latin typeface="+mn-lt"/>
                <a:ea typeface="+mn-ea"/>
                <a:cs typeface="+mn-cs"/>
                <a:hlinkClick r:id="rId3" tooltip="Charles George Herbermann (la pagina non esiste)">
                  <a:extLst>
                    <a:ext uri="{A12FA001-AC4F-418D-AE19-62706E023703}">
                      <ahyp:hlinkClr xmlns:ahyp="http://schemas.microsoft.com/office/drawing/2018/hyperlinkcolor" val="tx"/>
                    </a:ext>
                  </a:extLst>
                </a:hlinkClick>
              </a:rPr>
              <a:t>Charles George </a:t>
            </a:r>
            <a:r>
              <a:rPr lang="it-IT" sz="1200" b="0" i="0" u="none" strike="noStrike" kern="1200" dirty="0" err="1">
                <a:solidFill>
                  <a:schemeClr val="tx1"/>
                </a:solidFill>
                <a:effectLst/>
                <a:latin typeface="+mn-lt"/>
                <a:ea typeface="+mn-ea"/>
                <a:cs typeface="+mn-cs"/>
                <a:hlinkClick r:id="rId3" tooltip="Charles George Herbermann (la pagina non esiste)">
                  <a:extLst>
                    <a:ext uri="{A12FA001-AC4F-418D-AE19-62706E023703}">
                      <ahyp:hlinkClr xmlns:ahyp="http://schemas.microsoft.com/office/drawing/2018/hyperlinkcolor" val="tx"/>
                    </a:ext>
                  </a:extLst>
                </a:hlinkClick>
              </a:rPr>
              <a:t>Herbermann</a:t>
            </a:r>
            <a:r>
              <a:rPr lang="it-IT" sz="1200" b="0" i="0" u="none" kern="1200" dirty="0">
                <a:solidFill>
                  <a:schemeClr val="tx1"/>
                </a:solidFill>
                <a:effectLst/>
                <a:latin typeface="+mn-lt"/>
                <a:ea typeface="+mn-ea"/>
                <a:cs typeface="+mn-cs"/>
              </a:rPr>
              <a:t>, redattore capo, professore di </a:t>
            </a:r>
            <a:r>
              <a:rPr lang="it-IT" sz="1200" b="0" i="0" u="none" strike="noStrike" kern="1200" dirty="0">
                <a:solidFill>
                  <a:schemeClr val="tx1"/>
                </a:solidFill>
                <a:effectLst/>
                <a:latin typeface="+mn-lt"/>
                <a:ea typeface="+mn-ea"/>
                <a:cs typeface="+mn-cs"/>
                <a:hlinkClick r:id="rId4" tooltip="Lingua latina">
                  <a:extLst>
                    <a:ext uri="{A12FA001-AC4F-418D-AE19-62706E023703}">
                      <ahyp:hlinkClr xmlns:ahyp="http://schemas.microsoft.com/office/drawing/2018/hyperlinkcolor" val="tx"/>
                    </a:ext>
                  </a:extLst>
                </a:hlinkClick>
              </a:rPr>
              <a:t>latino</a:t>
            </a:r>
            <a:r>
              <a:rPr lang="it-IT" sz="1200" b="0" i="0" u="none" kern="1200" dirty="0">
                <a:solidFill>
                  <a:schemeClr val="tx1"/>
                </a:solidFill>
                <a:effectLst/>
                <a:latin typeface="+mn-lt"/>
                <a:ea typeface="+mn-ea"/>
                <a:cs typeface="+mn-cs"/>
              </a:rPr>
              <a:t> e </a:t>
            </a:r>
            <a:r>
              <a:rPr lang="it-IT" sz="1200" b="0" i="0" u="none" strike="noStrike" kern="1200" dirty="0">
                <a:solidFill>
                  <a:schemeClr val="tx1"/>
                </a:solidFill>
                <a:effectLst/>
                <a:latin typeface="+mn-lt"/>
                <a:ea typeface="+mn-ea"/>
                <a:cs typeface="+mn-cs"/>
                <a:hlinkClick r:id="rId5" tooltip="Biblioteca (la pagina non esiste)">
                  <a:extLst>
                    <a:ext uri="{A12FA001-AC4F-418D-AE19-62706E023703}">
                      <ahyp:hlinkClr xmlns:ahyp="http://schemas.microsoft.com/office/drawing/2018/hyperlinkcolor" val="tx"/>
                    </a:ext>
                  </a:extLst>
                </a:hlinkClick>
              </a:rPr>
              <a:t>bibliotecario</a:t>
            </a:r>
            <a:r>
              <a:rPr lang="it-IT" sz="1200" b="0" i="0" u="none" kern="1200" dirty="0">
                <a:solidFill>
                  <a:schemeClr val="tx1"/>
                </a:solidFill>
                <a:effectLst/>
                <a:latin typeface="+mn-lt"/>
                <a:ea typeface="+mn-ea"/>
                <a:cs typeface="+mn-cs"/>
              </a:rPr>
              <a:t> del </a:t>
            </a:r>
            <a:r>
              <a:rPr lang="it-IT" sz="1200" b="0" i="1" u="none" kern="1200" dirty="0">
                <a:solidFill>
                  <a:schemeClr val="tx1"/>
                </a:solidFill>
                <a:effectLst/>
                <a:latin typeface="+mn-lt"/>
                <a:ea typeface="+mn-ea"/>
                <a:cs typeface="+mn-cs"/>
              </a:rPr>
              <a:t>College of the City of </a:t>
            </a:r>
            <a:r>
              <a:rPr lang="it-IT" sz="1200" b="0" i="1" u="none" strike="noStrike" kern="1200" dirty="0">
                <a:solidFill>
                  <a:schemeClr val="tx1"/>
                </a:solidFill>
                <a:effectLst/>
                <a:latin typeface="+mn-lt"/>
                <a:ea typeface="+mn-ea"/>
                <a:cs typeface="+mn-cs"/>
                <a:hlinkClick r:id="rId6" tooltip="New York (la pagina non esiste)">
                  <a:extLst>
                    <a:ext uri="{A12FA001-AC4F-418D-AE19-62706E023703}">
                      <ahyp:hlinkClr xmlns:ahyp="http://schemas.microsoft.com/office/drawing/2018/hyperlinkcolor" val="tx"/>
                    </a:ext>
                  </a:extLst>
                </a:hlinkClick>
              </a:rPr>
              <a:t>New York</a:t>
            </a:r>
            <a:r>
              <a:rPr lang="it-IT" sz="1200" b="0" i="1" u="none" strike="noStrike" kern="1200" dirty="0">
                <a:solidFill>
                  <a:schemeClr val="tx1"/>
                </a:solidFill>
                <a:effectLst/>
                <a:latin typeface="+mn-lt"/>
                <a:ea typeface="+mn-ea"/>
                <a:cs typeface="+mn-cs"/>
              </a:rPr>
              <a:t>; </a:t>
            </a:r>
            <a:r>
              <a:rPr lang="it-IT" sz="1200" b="0" i="0" u="none" strike="noStrike" kern="1200" dirty="0" err="1">
                <a:solidFill>
                  <a:schemeClr val="tx1"/>
                </a:solidFill>
                <a:effectLst/>
                <a:latin typeface="+mn-lt"/>
                <a:ea typeface="+mn-ea"/>
                <a:cs typeface="+mn-cs"/>
                <a:hlinkClick r:id="rId7" tooltip="Presbitero">
                  <a:extLst>
                    <a:ext uri="{A12FA001-AC4F-418D-AE19-62706E023703}">
                      <ahyp:hlinkClr xmlns:ahyp="http://schemas.microsoft.com/office/drawing/2018/hyperlinkcolor" val="tx"/>
                    </a:ext>
                  </a:extLst>
                </a:hlinkClick>
              </a:rPr>
              <a:t>Sac</a:t>
            </a:r>
            <a:r>
              <a:rPr lang="it-IT" sz="1200" b="0" i="0" u="none" strike="noStrike" kern="1200" dirty="0">
                <a:solidFill>
                  <a:schemeClr val="tx1"/>
                </a:solidFill>
                <a:effectLst/>
                <a:latin typeface="+mn-lt"/>
                <a:ea typeface="+mn-ea"/>
                <a:cs typeface="+mn-cs"/>
                <a:hlinkClick r:id="rId7" tooltip="Presbitero">
                  <a:extLst>
                    <a:ext uri="{A12FA001-AC4F-418D-AE19-62706E023703}">
                      <ahyp:hlinkClr xmlns:ahyp="http://schemas.microsoft.com/office/drawing/2018/hyperlinkcolor" val="tx"/>
                    </a:ext>
                  </a:extLst>
                </a:hlinkClick>
              </a:rPr>
              <a:t>.</a:t>
            </a:r>
            <a:r>
              <a:rPr lang="it-IT" sz="1200" b="0" i="0" u="none" kern="120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hlinkClick r:id="rId8" tooltip="Edward Pace (la pagina non esiste)">
                  <a:extLst>
                    <a:ext uri="{A12FA001-AC4F-418D-AE19-62706E023703}">
                      <ahyp:hlinkClr xmlns:ahyp="http://schemas.microsoft.com/office/drawing/2018/hyperlinkcolor" val="tx"/>
                    </a:ext>
                  </a:extLst>
                </a:hlinkClick>
              </a:rPr>
              <a:t>Edward Pace</a:t>
            </a:r>
            <a:r>
              <a:rPr lang="it-IT" sz="1200" b="0" i="0" u="none" kern="1200" dirty="0">
                <a:solidFill>
                  <a:schemeClr val="tx1"/>
                </a:solidFill>
                <a:effectLst/>
                <a:latin typeface="+mn-lt"/>
                <a:ea typeface="+mn-ea"/>
                <a:cs typeface="+mn-cs"/>
              </a:rPr>
              <a:t>, allora professore di </a:t>
            </a:r>
            <a:r>
              <a:rPr lang="it-IT" sz="1200" b="0" i="0" u="none" strike="noStrike" kern="1200" dirty="0">
                <a:solidFill>
                  <a:schemeClr val="tx1"/>
                </a:solidFill>
                <a:effectLst/>
                <a:latin typeface="+mn-lt"/>
                <a:ea typeface="+mn-ea"/>
                <a:cs typeface="+mn-cs"/>
                <a:hlinkClick r:id="rId9" tooltip="Filosofia">
                  <a:extLst>
                    <a:ext uri="{A12FA001-AC4F-418D-AE19-62706E023703}">
                      <ahyp:hlinkClr xmlns:ahyp="http://schemas.microsoft.com/office/drawing/2018/hyperlinkcolor" val="tx"/>
                    </a:ext>
                  </a:extLst>
                </a:hlinkClick>
              </a:rPr>
              <a:t>filosofia</a:t>
            </a:r>
            <a:r>
              <a:rPr lang="it-IT" sz="1200" b="0" i="0" u="none" kern="1200" dirty="0">
                <a:solidFill>
                  <a:schemeClr val="tx1"/>
                </a:solidFill>
                <a:effectLst/>
                <a:latin typeface="+mn-lt"/>
                <a:ea typeface="+mn-ea"/>
                <a:cs typeface="+mn-cs"/>
              </a:rPr>
              <a:t> della locale </a:t>
            </a:r>
            <a:r>
              <a:rPr lang="it-IT" sz="1200" b="0" i="0" u="none" strike="noStrike" kern="1200" dirty="0">
                <a:solidFill>
                  <a:schemeClr val="tx1"/>
                </a:solidFill>
                <a:effectLst/>
                <a:latin typeface="+mn-lt"/>
                <a:ea typeface="+mn-ea"/>
                <a:cs typeface="+mn-cs"/>
                <a:hlinkClick r:id="rId10" tooltip="Catholic University of New York (la pagina non esiste)">
                  <a:extLst>
                    <a:ext uri="{A12FA001-AC4F-418D-AE19-62706E023703}">
                      <ahyp:hlinkClr xmlns:ahyp="http://schemas.microsoft.com/office/drawing/2018/hyperlinkcolor" val="tx"/>
                    </a:ext>
                  </a:extLst>
                </a:hlinkClick>
              </a:rPr>
              <a:t>Università Cattolica</a:t>
            </a:r>
            <a:r>
              <a:rPr lang="it-IT" sz="1200" b="0" i="0" u="none" strike="noStrike" kern="1200" dirty="0">
                <a:solidFill>
                  <a:schemeClr val="tx1"/>
                </a:solidFill>
                <a:effectLst/>
                <a:latin typeface="+mn-lt"/>
                <a:ea typeface="+mn-ea"/>
                <a:cs typeface="+mn-cs"/>
              </a:rPr>
              <a:t>; </a:t>
            </a:r>
            <a:r>
              <a:rPr lang="it-IT" sz="1200" b="0" i="0" u="none" kern="1200" dirty="0" err="1">
                <a:solidFill>
                  <a:schemeClr val="tx1"/>
                </a:solidFill>
                <a:effectLst/>
                <a:latin typeface="+mn-lt"/>
                <a:ea typeface="+mn-ea"/>
                <a:cs typeface="+mn-cs"/>
              </a:rPr>
              <a:t>Sac</a:t>
            </a:r>
            <a:r>
              <a:rPr lang="it-IT" sz="1200" b="0" i="0" u="none" kern="120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hlinkClick r:id="rId11" tooltip="Thomas Shahan (la pagina non esiste)">
                  <a:extLst>
                    <a:ext uri="{A12FA001-AC4F-418D-AE19-62706E023703}">
                      <ahyp:hlinkClr xmlns:ahyp="http://schemas.microsoft.com/office/drawing/2018/hyperlinkcolor" val="tx"/>
                    </a:ext>
                  </a:extLst>
                </a:hlinkClick>
              </a:rPr>
              <a:t>Thomas </a:t>
            </a:r>
            <a:r>
              <a:rPr lang="it-IT" sz="1200" b="0" i="0" u="none" strike="noStrike" kern="1200" dirty="0" err="1">
                <a:solidFill>
                  <a:schemeClr val="tx1"/>
                </a:solidFill>
                <a:effectLst/>
                <a:latin typeface="+mn-lt"/>
                <a:ea typeface="+mn-ea"/>
                <a:cs typeface="+mn-cs"/>
                <a:hlinkClick r:id="rId11" tooltip="Thomas Shahan (la pagina non esiste)">
                  <a:extLst>
                    <a:ext uri="{A12FA001-AC4F-418D-AE19-62706E023703}">
                      <ahyp:hlinkClr xmlns:ahyp="http://schemas.microsoft.com/office/drawing/2018/hyperlinkcolor" val="tx"/>
                    </a:ext>
                  </a:extLst>
                </a:hlinkClick>
              </a:rPr>
              <a:t>Shahan</a:t>
            </a:r>
            <a:r>
              <a:rPr lang="it-IT" sz="1200" b="0" i="0" u="none" kern="1200" dirty="0">
                <a:solidFill>
                  <a:schemeClr val="tx1"/>
                </a:solidFill>
                <a:effectLst/>
                <a:latin typeface="+mn-lt"/>
                <a:ea typeface="+mn-ea"/>
                <a:cs typeface="+mn-cs"/>
              </a:rPr>
              <a:t>, allora professore di </a:t>
            </a:r>
            <a:r>
              <a:rPr lang="it-IT" sz="1200" b="0" i="0" u="none" strike="noStrike" kern="1200" dirty="0">
                <a:solidFill>
                  <a:schemeClr val="tx1"/>
                </a:solidFill>
                <a:effectLst/>
                <a:latin typeface="+mn-lt"/>
                <a:ea typeface="+mn-ea"/>
                <a:cs typeface="+mn-cs"/>
                <a:hlinkClick r:id="rId12" tooltip="Storia della Chiesa">
                  <a:extLst>
                    <a:ext uri="{A12FA001-AC4F-418D-AE19-62706E023703}">
                      <ahyp:hlinkClr xmlns:ahyp="http://schemas.microsoft.com/office/drawing/2018/hyperlinkcolor" val="tx"/>
                    </a:ext>
                  </a:extLst>
                </a:hlinkClick>
              </a:rPr>
              <a:t>Storia della Chiesa</a:t>
            </a:r>
            <a:r>
              <a:rPr lang="it-IT" sz="1200" b="0" i="0" u="none" kern="1200" dirty="0">
                <a:solidFill>
                  <a:schemeClr val="tx1"/>
                </a:solidFill>
                <a:effectLst/>
                <a:latin typeface="+mn-lt"/>
                <a:ea typeface="+mn-ea"/>
                <a:cs typeface="+mn-cs"/>
              </a:rPr>
              <a:t> nella stessa Università Cattolica; </a:t>
            </a:r>
            <a:r>
              <a:rPr lang="it-IT" sz="1200" b="0" i="0" u="none" strike="noStrike" kern="1200" dirty="0">
                <a:solidFill>
                  <a:schemeClr val="tx1"/>
                </a:solidFill>
                <a:effectLst/>
                <a:latin typeface="+mn-lt"/>
                <a:ea typeface="+mn-ea"/>
                <a:cs typeface="+mn-cs"/>
                <a:hlinkClick r:id="rId13" tooltip="Religioso">
                  <a:extLst>
                    <a:ext uri="{A12FA001-AC4F-418D-AE19-62706E023703}">
                      <ahyp:hlinkClr xmlns:ahyp="http://schemas.microsoft.com/office/drawing/2018/hyperlinkcolor" val="tx"/>
                    </a:ext>
                  </a:extLst>
                </a:hlinkClick>
              </a:rPr>
              <a:t>P.</a:t>
            </a:r>
            <a:r>
              <a:rPr lang="it-IT" sz="1200" b="0" i="0" u="none" kern="120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hlinkClick r:id="rId14" tooltip="John J. Wynne (la pagina non esiste)">
                  <a:extLst>
                    <a:ext uri="{A12FA001-AC4F-418D-AE19-62706E023703}">
                      <ahyp:hlinkClr xmlns:ahyp="http://schemas.microsoft.com/office/drawing/2018/hyperlinkcolor" val="tx"/>
                    </a:ext>
                  </a:extLst>
                </a:hlinkClick>
              </a:rPr>
              <a:t>John J. </a:t>
            </a:r>
            <a:r>
              <a:rPr lang="it-IT" sz="1200" b="0" i="0" u="none" strike="noStrike" kern="1200" dirty="0" err="1">
                <a:solidFill>
                  <a:schemeClr val="tx1"/>
                </a:solidFill>
                <a:effectLst/>
                <a:latin typeface="+mn-lt"/>
                <a:ea typeface="+mn-ea"/>
                <a:cs typeface="+mn-cs"/>
                <a:hlinkClick r:id="rId14" tooltip="John J. Wynne (la pagina non esiste)">
                  <a:extLst>
                    <a:ext uri="{A12FA001-AC4F-418D-AE19-62706E023703}">
                      <ahyp:hlinkClr xmlns:ahyp="http://schemas.microsoft.com/office/drawing/2018/hyperlinkcolor" val="tx"/>
                    </a:ext>
                  </a:extLst>
                </a:hlinkClick>
              </a:rPr>
              <a:t>Wynne</a:t>
            </a:r>
            <a:r>
              <a:rPr lang="it-IT" sz="1200" b="0" i="0" u="none" kern="120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hlinkClick r:id="rId15" tooltip="Compagnia di Gesù">
                  <a:extLst>
                    <a:ext uri="{A12FA001-AC4F-418D-AE19-62706E023703}">
                      <ahyp:hlinkClr xmlns:ahyp="http://schemas.microsoft.com/office/drawing/2018/hyperlinkcolor" val="tx"/>
                    </a:ext>
                  </a:extLst>
                </a:hlinkClick>
              </a:rPr>
              <a:t>S.J.</a:t>
            </a:r>
            <a:r>
              <a:rPr lang="it-IT" sz="1200" b="0" i="0" u="none" kern="1200" dirty="0">
                <a:solidFill>
                  <a:schemeClr val="tx1"/>
                </a:solidFill>
                <a:effectLst/>
                <a:latin typeface="+mn-lt"/>
                <a:ea typeface="+mn-ea"/>
                <a:cs typeface="+mn-cs"/>
              </a:rPr>
              <a:t>, direttore del </a:t>
            </a:r>
            <a:r>
              <a:rPr lang="it-IT" sz="1200" b="0" i="0" u="none" strike="noStrike" kern="1200" dirty="0">
                <a:solidFill>
                  <a:schemeClr val="tx1"/>
                </a:solidFill>
                <a:effectLst/>
                <a:latin typeface="+mn-lt"/>
                <a:ea typeface="+mn-ea"/>
                <a:cs typeface="+mn-cs"/>
                <a:hlinkClick r:id="rId16" tooltip="Giornale (la pagina non esiste)">
                  <a:extLst>
                    <a:ext uri="{A12FA001-AC4F-418D-AE19-62706E023703}">
                      <ahyp:hlinkClr xmlns:ahyp="http://schemas.microsoft.com/office/drawing/2018/hyperlinkcolor" val="tx"/>
                    </a:ext>
                  </a:extLst>
                </a:hlinkClick>
              </a:rPr>
              <a:t>giornale</a:t>
            </a:r>
            <a:r>
              <a:rPr lang="it-IT" sz="1200" b="0" i="0" u="none" kern="1200" dirty="0">
                <a:solidFill>
                  <a:schemeClr val="tx1"/>
                </a:solidFill>
                <a:effectLst/>
                <a:latin typeface="+mn-lt"/>
                <a:ea typeface="+mn-ea"/>
                <a:cs typeface="+mn-cs"/>
              </a:rPr>
              <a:t> </a:t>
            </a:r>
            <a:r>
              <a:rPr lang="it-IT" sz="1200" b="0" i="1" u="none" kern="1200" dirty="0">
                <a:solidFill>
                  <a:schemeClr val="tx1"/>
                </a:solidFill>
                <a:effectLst/>
                <a:latin typeface="+mn-lt"/>
                <a:ea typeface="+mn-ea"/>
                <a:cs typeface="+mn-cs"/>
                <a:hlinkClick r:id="rId17" tooltip="The Messenger (la pagina non esiste)">
                  <a:extLst>
                    <a:ext uri="{A12FA001-AC4F-418D-AE19-62706E023703}">
                      <ahyp:hlinkClr xmlns:ahyp="http://schemas.microsoft.com/office/drawing/2018/hyperlinkcolor" val="tx"/>
                    </a:ext>
                  </a:extLst>
                </a:hlinkClick>
              </a:rPr>
              <a:t>The Messenger</a:t>
            </a:r>
            <a:r>
              <a:rPr lang="it-IT" sz="1200" b="0" i="0" u="none" kern="1200" dirty="0">
                <a:solidFill>
                  <a:schemeClr val="tx1"/>
                </a:solidFill>
                <a:effectLst/>
                <a:latin typeface="+mn-lt"/>
                <a:ea typeface="+mn-ea"/>
                <a:cs typeface="+mn-cs"/>
              </a:rPr>
              <a:t>.</a:t>
            </a:r>
          </a:p>
        </p:txBody>
      </p:sp>
      <p:sp>
        <p:nvSpPr>
          <p:cNvPr id="4" name="Segnaposto numero diapositiva 3"/>
          <p:cNvSpPr>
            <a:spLocks noGrp="1"/>
          </p:cNvSpPr>
          <p:nvPr>
            <p:ph type="sldNum" sz="quarter" idx="5"/>
          </p:nvPr>
        </p:nvSpPr>
        <p:spPr/>
        <p:txBody>
          <a:bodyPr/>
          <a:lstStyle/>
          <a:p>
            <a:fld id="{3FD66CB9-F4DF-4F1C-AAD3-0ED4EF4052EB}" type="slidenum">
              <a:rPr lang="it-IT" smtClean="0"/>
              <a:t>19</a:t>
            </a:fld>
            <a:endParaRPr lang="it-IT"/>
          </a:p>
        </p:txBody>
      </p:sp>
    </p:spTree>
    <p:extLst>
      <p:ext uri="{BB962C8B-B14F-4D97-AF65-F5344CB8AC3E}">
        <p14:creationId xmlns:p14="http://schemas.microsoft.com/office/powerpoint/2010/main" val="161772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FD66CB9-F4DF-4F1C-AAD3-0ED4EF4052EB}" type="slidenum">
              <a:rPr lang="it-IT" smtClean="0"/>
              <a:t>20</a:t>
            </a:fld>
            <a:endParaRPr lang="it-IT"/>
          </a:p>
        </p:txBody>
      </p:sp>
    </p:spTree>
    <p:extLst>
      <p:ext uri="{BB962C8B-B14F-4D97-AF65-F5344CB8AC3E}">
        <p14:creationId xmlns:p14="http://schemas.microsoft.com/office/powerpoint/2010/main" val="295823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11/5/2019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278000428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18676716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1927697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6013427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11/5/2019</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16357142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03005219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13246288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8234348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18110540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11/5/2019</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41095212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11/5/2019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4630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11/5/2019</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141264667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2" r:id="rId5"/>
    <p:sldLayoutId id="2147483758" r:id="rId6"/>
    <p:sldLayoutId id="2147483759" r:id="rId7"/>
    <p:sldLayoutId id="2147483749" r:id="rId8"/>
    <p:sldLayoutId id="2147483750" r:id="rId9"/>
    <p:sldLayoutId id="2147483751" r:id="rId10"/>
    <p:sldLayoutId id="2147483753" r:id="rId11"/>
  </p:sldLayoutIdLst>
  <p:transition>
    <p:fade/>
  </p:transition>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gacy.lib.utexas.edu/maps/map_sites/hist_sites.html#europe" TargetMode="External"/><Relationship Id="rId2" Type="http://schemas.openxmlformats.org/officeDocument/2006/relationships/hyperlink" Target="https://www.euratlas.net/history/europe/index.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medium.com/fonti-storiche-online/10-mappe-storiche-interattive-1ec4eea0670b" TargetMode="External"/><Relationship Id="rId4" Type="http://schemas.openxmlformats.org/officeDocument/2006/relationships/hyperlink" Target="https://omnesviae.org/it/#TPPlace142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uciodp.altervista.org/scuola/storia/mappe/peutingeriana.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orldmap.harvard.edu/maps/5080" TargetMode="External"/><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hyperlink" Target="https://medium.com/fonti-storiche-online/dove-trovare-online-materiali-per-linsegnamento-della-storia-medievale-9d4e577df78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mirabileweb.it/content.aspx?info=Info_Mirabile"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mirabileweb.it/index.aspx"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catholic.org/encyclopedia/"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ewadvent.org/cath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www.digitale-sammlungen.de/index.html?c=mdz&amp;l=it" TargetMode="External"/><Relationship Id="rId2" Type="http://schemas.openxmlformats.org/officeDocument/2006/relationships/hyperlink" Target="https://www.digitale-sammlungen.de/index.html?c=sammlungen_erkunden&amp;l=i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izzolieducation.it/digitale/" TargetMode="External"/><Relationship Id="rId2" Type="http://schemas.openxmlformats.org/officeDocument/2006/relationships/hyperlink" Target="https://www.youtube.com/watch?v=hfkcs6RTMo8" TargetMode="External"/><Relationship Id="rId1" Type="http://schemas.openxmlformats.org/officeDocument/2006/relationships/slideLayout" Target="../slideLayouts/slideLayout1.xml"/><Relationship Id="rId5" Type="http://schemas.openxmlformats.org/officeDocument/2006/relationships/hyperlink" Target="http://www.luzappy.eu/medioevo/papato_impero.htm" TargetMode="External"/><Relationship Id="rId4" Type="http://schemas.openxmlformats.org/officeDocument/2006/relationships/hyperlink" Target="http://www.luzappy.eu/index.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archiviosegretovaticano.va/content/archiviosegretovaticano/it/consultazione.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archiviosegretovaticano.va/content/archiviosegretovaticano/it/attivita/ricerca-e-conservazione/acquisizioni-digitali.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archiviocapitolinorisorsedigitali.it/index.php/esplora/albero/fondo-pergamene/11240/1124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vaticanlibrary.va/home.php"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opac.vatlib.it/mss/" TargetMode="External"/><Relationship Id="rId4" Type="http://schemas.openxmlformats.org/officeDocument/2006/relationships/hyperlink" Target="https://www.vaticanlibrary.va/home.php?pag=detteditoria&amp;idogg=ST_46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igi.vatlib.it/view/MSS_Reg.lat.106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gh.de/archiv/digitales-archiv/" TargetMode="External"/><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manuscripta-mediaevalia.de/#|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866A5-2A9F-46A6-B942-737FF6C7A2F3}"/>
              </a:ext>
            </a:extLst>
          </p:cNvPr>
          <p:cNvPicPr>
            <a:picLocks noChangeAspect="1"/>
          </p:cNvPicPr>
          <p:nvPr/>
        </p:nvPicPr>
        <p:blipFill rotWithShape="1">
          <a:blip r:embed="rId2">
            <a:alphaModFix amt="90000"/>
          </a:blip>
          <a:srcRect t="15730"/>
          <a:stretch/>
        </p:blipFill>
        <p:spPr>
          <a:xfrm>
            <a:off x="20" y="10"/>
            <a:ext cx="12191979" cy="6857990"/>
          </a:xfrm>
          <a:prstGeom prst="rect">
            <a:avLst/>
          </a:prstGeom>
        </p:spPr>
      </p:pic>
      <p:sp>
        <p:nvSpPr>
          <p:cNvPr id="30" name="Rectangle 24">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32" name="Rectangle 26">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olo 1">
            <a:extLst>
              <a:ext uri="{FF2B5EF4-FFF2-40B4-BE49-F238E27FC236}">
                <a16:creationId xmlns:a16="http://schemas.microsoft.com/office/drawing/2014/main" id="{DB3280B3-B13F-49D7-9182-92CF43ED7879}"/>
              </a:ext>
            </a:extLst>
          </p:cNvPr>
          <p:cNvSpPr>
            <a:spLocks noGrp="1"/>
          </p:cNvSpPr>
          <p:nvPr>
            <p:ph type="ctrTitle"/>
          </p:nvPr>
        </p:nvSpPr>
        <p:spPr>
          <a:xfrm>
            <a:off x="1629103" y="2244830"/>
            <a:ext cx="8933796" cy="2437232"/>
          </a:xfrm>
        </p:spPr>
        <p:txBody>
          <a:bodyPr>
            <a:normAutofit/>
          </a:bodyPr>
          <a:lstStyle/>
          <a:p>
            <a:r>
              <a:rPr lang="it-IT" sz="4300" dirty="0"/>
              <a:t>Risorse digitali per lo studio del rapporto tra chiesa e impero nel medioevo</a:t>
            </a:r>
          </a:p>
        </p:txBody>
      </p:sp>
      <p:sp>
        <p:nvSpPr>
          <p:cNvPr id="3" name="Sottotitolo 2">
            <a:extLst>
              <a:ext uri="{FF2B5EF4-FFF2-40B4-BE49-F238E27FC236}">
                <a16:creationId xmlns:a16="http://schemas.microsoft.com/office/drawing/2014/main" id="{088DAF58-66D4-44C0-8A16-551040E1265C}"/>
              </a:ext>
            </a:extLst>
          </p:cNvPr>
          <p:cNvSpPr>
            <a:spLocks noGrp="1"/>
          </p:cNvSpPr>
          <p:nvPr>
            <p:ph type="subTitle" idx="1"/>
          </p:nvPr>
        </p:nvSpPr>
        <p:spPr>
          <a:xfrm>
            <a:off x="1629101" y="4682062"/>
            <a:ext cx="8936846" cy="457201"/>
          </a:xfrm>
        </p:spPr>
        <p:txBody>
          <a:bodyPr>
            <a:noAutofit/>
          </a:bodyPr>
          <a:lstStyle/>
          <a:p>
            <a:pPr>
              <a:lnSpc>
                <a:spcPct val="90000"/>
              </a:lnSpc>
              <a:spcAft>
                <a:spcPts val="600"/>
              </a:spcAft>
            </a:pPr>
            <a:r>
              <a:rPr lang="it-IT" sz="1600" dirty="0"/>
              <a:t>Laura Novello LE6400175</a:t>
            </a:r>
          </a:p>
          <a:p>
            <a:pPr>
              <a:lnSpc>
                <a:spcPct val="90000"/>
              </a:lnSpc>
              <a:spcAft>
                <a:spcPts val="600"/>
              </a:spcAft>
            </a:pPr>
            <a:r>
              <a:rPr lang="it-IT" sz="1600" dirty="0"/>
              <a:t>AA. 2019/2020</a:t>
            </a:r>
          </a:p>
        </p:txBody>
      </p:sp>
      <p:sp>
        <p:nvSpPr>
          <p:cNvPr id="29" name="Rectangle 28">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387245"/>
      </p:ext>
    </p:extLst>
  </p:cSld>
  <p:clrMapOvr>
    <a:overrideClrMapping bg1="dk1" tx1="lt1" bg2="dk2" tx2="lt2" accent1="accent1" accent2="accent2" accent3="accent3" accent4="accent4" accent5="accent5" accent6="accent6" hlink="hlink" folHlink="folHlink"/>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0">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2" name="Rectangle 12">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3" name="Rectangle 14">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4" name="Rectangle 16">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3" name="Segnaposto contenuto 2">
            <a:extLst>
              <a:ext uri="{FF2B5EF4-FFF2-40B4-BE49-F238E27FC236}">
                <a16:creationId xmlns:a16="http://schemas.microsoft.com/office/drawing/2014/main" id="{48A2CB47-D21B-4637-AF8F-E27289EB1188}"/>
              </a:ext>
            </a:extLst>
          </p:cNvPr>
          <p:cNvSpPr>
            <a:spLocks noGrp="1"/>
          </p:cNvSpPr>
          <p:nvPr>
            <p:ph idx="4294967295"/>
          </p:nvPr>
        </p:nvSpPr>
        <p:spPr>
          <a:xfrm>
            <a:off x="678384" y="1275995"/>
            <a:ext cx="9719491" cy="5007768"/>
          </a:xfrm>
        </p:spPr>
        <p:txBody>
          <a:bodyPr vert="horz" lIns="91440" tIns="45720" rIns="91440" bIns="45720" rtlCol="0">
            <a:normAutofit/>
          </a:bodyPr>
          <a:lstStyle/>
          <a:p>
            <a:pPr marL="0" indent="0">
              <a:buNone/>
            </a:pPr>
            <a:r>
              <a:rPr lang="it-IT" sz="2000" kern="1200" dirty="0">
                <a:solidFill>
                  <a:schemeClr val="tx1"/>
                </a:solidFill>
                <a:latin typeface="+mn-lt"/>
                <a:ea typeface="+mn-ea"/>
                <a:cs typeface="+mn-cs"/>
              </a:rPr>
              <a:t>Un paio di esempi di siti dove reperire delle mappe </a:t>
            </a:r>
            <a:r>
              <a:rPr lang="it-IT" sz="2000" i="1" kern="1200" dirty="0">
                <a:solidFill>
                  <a:schemeClr val="tx1"/>
                </a:solidFill>
                <a:latin typeface="+mn-lt"/>
                <a:ea typeface="+mn-ea"/>
                <a:cs typeface="+mn-cs"/>
              </a:rPr>
              <a:t>classiche:</a:t>
            </a:r>
            <a:endParaRPr lang="it-IT" sz="2000" i="1" kern="1200" dirty="0">
              <a:solidFill>
                <a:schemeClr val="tx1"/>
              </a:solidFill>
              <a:latin typeface="+mn-lt"/>
              <a:ea typeface="+mn-ea"/>
              <a:cs typeface="+mn-cs"/>
              <a:hlinkClick r:id="rId2"/>
            </a:endParaRPr>
          </a:p>
          <a:p>
            <a:pPr marL="0"/>
            <a:endParaRPr lang="en-US" sz="2000" kern="1200" dirty="0">
              <a:solidFill>
                <a:schemeClr val="tx1"/>
              </a:solidFill>
              <a:latin typeface="+mn-lt"/>
              <a:ea typeface="+mn-ea"/>
              <a:cs typeface="+mn-cs"/>
              <a:hlinkClick r:id="rId2"/>
            </a:endParaRPr>
          </a:p>
          <a:p>
            <a:r>
              <a:rPr lang="en-US" sz="2000" kern="1200" dirty="0">
                <a:solidFill>
                  <a:schemeClr val="tx1"/>
                </a:solidFill>
                <a:latin typeface="+mn-lt"/>
                <a:ea typeface="+mn-ea"/>
                <a:cs typeface="+mn-cs"/>
                <a:hlinkClick r:id="rId2"/>
              </a:rPr>
              <a:t>https://www.euratlas.net/history/europe/index.html</a:t>
            </a:r>
            <a:endParaRPr lang="en-US" sz="2000" kern="1200" dirty="0">
              <a:solidFill>
                <a:schemeClr val="tx1"/>
              </a:solidFill>
              <a:latin typeface="+mn-lt"/>
              <a:ea typeface="+mn-ea"/>
              <a:cs typeface="+mn-cs"/>
            </a:endParaRPr>
          </a:p>
          <a:p>
            <a:r>
              <a:rPr lang="en-US" sz="2000" kern="1200" dirty="0">
                <a:solidFill>
                  <a:schemeClr val="tx1"/>
                </a:solidFill>
                <a:latin typeface="+mn-lt"/>
                <a:ea typeface="+mn-ea"/>
                <a:cs typeface="+mn-cs"/>
                <a:hlinkClick r:id="rId3"/>
              </a:rPr>
              <a:t>https://legacy.lib.utexas.edu/maps/map_sites/hist_sites.html#europe</a:t>
            </a:r>
            <a:endParaRPr lang="en-US" sz="2000" kern="1200" dirty="0">
              <a:solidFill>
                <a:schemeClr val="tx1"/>
              </a:solidFill>
              <a:latin typeface="+mn-lt"/>
              <a:ea typeface="+mn-ea"/>
              <a:cs typeface="+mn-cs"/>
            </a:endParaRPr>
          </a:p>
          <a:p>
            <a:endParaRPr lang="en-US" sz="2000" kern="1200" dirty="0">
              <a:solidFill>
                <a:schemeClr val="tx1"/>
              </a:solidFill>
              <a:latin typeface="+mn-lt"/>
              <a:ea typeface="+mn-ea"/>
              <a:cs typeface="+mn-cs"/>
            </a:endParaRPr>
          </a:p>
          <a:p>
            <a:pPr marL="0" indent="0">
              <a:buNone/>
            </a:pPr>
            <a:r>
              <a:rPr lang="it-IT" sz="2000" kern="1200" dirty="0">
                <a:solidFill>
                  <a:schemeClr val="tx1"/>
                </a:solidFill>
                <a:latin typeface="+mn-lt"/>
                <a:ea typeface="+mn-ea"/>
                <a:cs typeface="+mn-cs"/>
              </a:rPr>
              <a:t>Sono due siti organizzati in forma di guida alle risorse online per la ricerca di mappe storiche. Si tratta di due raccolte certificate dal punto di vista dell’autorità/autorevolezza, e i materiali, pazientemente esaminati possono rivelarsi buoni come corredo di una ricerca a carattere storico. </a:t>
            </a:r>
            <a:r>
              <a:rPr lang="it-IT" sz="2000" dirty="0"/>
              <a:t>Da qui, posso accedere a mappe che documentano lo stato politico dell’Europa (e non solo) di secolo in secolo.</a:t>
            </a:r>
            <a:r>
              <a:rPr lang="it-IT" sz="2000" kern="1200" dirty="0">
                <a:solidFill>
                  <a:schemeClr val="tx1"/>
                </a:solidFill>
                <a:latin typeface="+mn-lt"/>
                <a:ea typeface="+mn-ea"/>
                <a:cs typeface="+mn-cs"/>
              </a:rPr>
              <a:t> Purtroppo, si tratta di siti che raccolgono al proprio interno URL di altre risorse, non sempre d’elevato valore scientifico. Complessivamente, necessiterebbero anche di una revisione dal punto di vista grafico.</a:t>
            </a:r>
          </a:p>
          <a:p>
            <a:endParaRPr lang="en-US" sz="1800" kern="1200" dirty="0">
              <a:solidFill>
                <a:schemeClr val="tx1"/>
              </a:solidFill>
              <a:latin typeface="+mn-lt"/>
              <a:ea typeface="+mn-ea"/>
              <a:cs typeface="+mn-cs"/>
            </a:endParaRPr>
          </a:p>
          <a:p>
            <a:pPr marL="0"/>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28907821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mappa, testo&#10;&#10;Descrizione generata automaticamente">
            <a:extLst>
              <a:ext uri="{FF2B5EF4-FFF2-40B4-BE49-F238E27FC236}">
                <a16:creationId xmlns:a16="http://schemas.microsoft.com/office/drawing/2014/main" id="{BC0CCBA5-FBE2-468F-BAC7-D47B908C75C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2988" b="10651"/>
          <a:stretch/>
        </p:blipFill>
        <p:spPr>
          <a:xfrm>
            <a:off x="0" y="-57692"/>
            <a:ext cx="12192000" cy="5092252"/>
          </a:xfrm>
          <a:prstGeom prst="rect">
            <a:avLst/>
          </a:prstGeom>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olo 1">
            <a:extLst>
              <a:ext uri="{FF2B5EF4-FFF2-40B4-BE49-F238E27FC236}">
                <a16:creationId xmlns:a16="http://schemas.microsoft.com/office/drawing/2014/main" id="{5749F11B-5A7C-46F5-8FAD-97D62918F605}"/>
              </a:ext>
            </a:extLst>
          </p:cNvPr>
          <p:cNvSpPr>
            <a:spLocks noGrp="1"/>
          </p:cNvSpPr>
          <p:nvPr>
            <p:ph type="title"/>
          </p:nvPr>
        </p:nvSpPr>
        <p:spPr>
          <a:xfrm>
            <a:off x="8135007" y="5192205"/>
            <a:ext cx="3680700" cy="897439"/>
          </a:xfrm>
        </p:spPr>
        <p:txBody>
          <a:bodyPr vert="horz" lIns="91440" tIns="45720" rIns="91440" bIns="45720" rtlCol="0" anchor="ctr">
            <a:normAutofit fontScale="90000"/>
          </a:bodyPr>
          <a:lstStyle/>
          <a:p>
            <a:pPr algn="ctr">
              <a:lnSpc>
                <a:spcPct val="83000"/>
              </a:lnSpc>
            </a:pPr>
            <a:r>
              <a:rPr lang="en-US" sz="4100" b="0" kern="1200" spc="-100" dirty="0">
                <a:solidFill>
                  <a:schemeClr val="tx1"/>
                </a:solidFill>
                <a:effectLst/>
                <a:latin typeface="+mj-lt"/>
                <a:ea typeface="+mn-ea"/>
                <a:cs typeface="+mn-cs"/>
                <a:hlinkClick r:id="rId4"/>
              </a:rPr>
              <a:t>https://omnesviae.org/it/#TPPlace1428</a:t>
            </a:r>
            <a:endParaRPr lang="en-US" sz="4100" b="0" kern="1200" spc="-100" dirty="0">
              <a:solidFill>
                <a:schemeClr val="tx1"/>
              </a:solidFill>
              <a:effectLst/>
              <a:latin typeface="+mj-lt"/>
              <a:ea typeface="+mn-ea"/>
              <a:cs typeface="+mn-cs"/>
            </a:endParaRPr>
          </a:p>
        </p:txBody>
      </p:sp>
      <p:sp>
        <p:nvSpPr>
          <p:cNvPr id="6" name="CasellaDiTesto 5">
            <a:extLst>
              <a:ext uri="{FF2B5EF4-FFF2-40B4-BE49-F238E27FC236}">
                <a16:creationId xmlns:a16="http://schemas.microsoft.com/office/drawing/2014/main" id="{B51E0737-6092-429C-BDDB-5CAD2C785060}"/>
              </a:ext>
            </a:extLst>
          </p:cNvPr>
          <p:cNvSpPr txBox="1"/>
          <p:nvPr/>
        </p:nvSpPr>
        <p:spPr>
          <a:xfrm>
            <a:off x="496036" y="4678373"/>
            <a:ext cx="7472855" cy="2062103"/>
          </a:xfrm>
          <a:prstGeom prst="rect">
            <a:avLst/>
          </a:prstGeom>
          <a:noFill/>
        </p:spPr>
        <p:txBody>
          <a:bodyPr wrap="square" rtlCol="0">
            <a:spAutoFit/>
          </a:bodyPr>
          <a:lstStyle/>
          <a:p>
            <a:r>
              <a:rPr lang="it-IT" sz="1600" dirty="0"/>
              <a:t>Una mappa interattiva che ti permette di osservare le stazioni di sosta delle principali vie consolari romane. Per realizzare questo progetto sono state utilizzate due fonti: la Tabula </a:t>
            </a:r>
            <a:r>
              <a:rPr lang="it-IT" sz="1600" dirty="0" err="1"/>
              <a:t>Peutingeriana</a:t>
            </a:r>
            <a:r>
              <a:rPr lang="it-IT" sz="1600" dirty="0"/>
              <a:t> e l’Itinerarium Antonini. Nella barra di ricerca puoi digitare il nome della città che stai cercando e capire, grazie a un semplice algoritmo, qual era il percorso migliore per raggiungerla.</a:t>
            </a:r>
          </a:p>
          <a:p>
            <a:endParaRPr lang="it-IT" sz="1600" dirty="0"/>
          </a:p>
          <a:p>
            <a:r>
              <a:rPr lang="it-IT" sz="1600" dirty="0"/>
              <a:t>[da </a:t>
            </a:r>
            <a:r>
              <a:rPr lang="it-IT" sz="1600" dirty="0">
                <a:hlinkClick r:id="rId5"/>
              </a:rPr>
              <a:t>https://medium.com/fonti-storiche-online/10-mappe-storiche-interattive-1ec4eea0670b</a:t>
            </a:r>
            <a:r>
              <a:rPr lang="it-IT" sz="1600" dirty="0"/>
              <a:t>]</a:t>
            </a:r>
          </a:p>
        </p:txBody>
      </p:sp>
    </p:spTree>
    <p:extLst>
      <p:ext uri="{BB962C8B-B14F-4D97-AF65-F5344CB8AC3E}">
        <p14:creationId xmlns:p14="http://schemas.microsoft.com/office/powerpoint/2010/main" val="777582995"/>
      </p:ext>
    </p:extLst>
  </p:cSld>
  <p:clrMapOvr>
    <a:overrideClrMapping bg1="dk1" tx1="lt1" bg2="dk2" tx2="lt2" accent1="accent1" accent2="accent2" accent3="accent3" accent4="accent4" accent5="accent5" accent6="accent6" hlink="hlink" folHlink="folHlink"/>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7" name="Rectangle 26">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3" name="Titolo 2">
            <a:extLst>
              <a:ext uri="{FF2B5EF4-FFF2-40B4-BE49-F238E27FC236}">
                <a16:creationId xmlns:a16="http://schemas.microsoft.com/office/drawing/2014/main" id="{2C72C988-670F-4DC2-A789-FE66D32D48E6}"/>
              </a:ext>
            </a:extLst>
          </p:cNvPr>
          <p:cNvSpPr>
            <a:spLocks noGrp="1"/>
          </p:cNvSpPr>
          <p:nvPr>
            <p:ph type="title"/>
          </p:nvPr>
        </p:nvSpPr>
        <p:spPr>
          <a:xfrm>
            <a:off x="1263520" y="1272800"/>
            <a:ext cx="6544620" cy="4312402"/>
          </a:xfrm>
        </p:spPr>
        <p:txBody>
          <a:bodyPr vert="horz" lIns="91440" tIns="45720" rIns="91440" bIns="45720" rtlCol="0" anchor="ctr">
            <a:normAutofit fontScale="90000"/>
          </a:bodyPr>
          <a:lstStyle/>
          <a:p>
            <a:pPr>
              <a:lnSpc>
                <a:spcPct val="83000"/>
              </a:lnSpc>
            </a:pPr>
            <a:r>
              <a:rPr lang="it-IT" sz="2800" spc="-100" dirty="0">
                <a:solidFill>
                  <a:schemeClr val="tx1"/>
                </a:solidFill>
                <a:latin typeface="+mn-lt"/>
              </a:rPr>
              <a:t>La Tabula </a:t>
            </a:r>
            <a:r>
              <a:rPr lang="it-IT" sz="2800" spc="-100" dirty="0" err="1">
                <a:solidFill>
                  <a:schemeClr val="tx1"/>
                </a:solidFill>
                <a:latin typeface="+mn-lt"/>
              </a:rPr>
              <a:t>peutingeriana</a:t>
            </a:r>
            <a:r>
              <a:rPr lang="it-IT" sz="2800" spc="-100" dirty="0">
                <a:solidFill>
                  <a:schemeClr val="tx1"/>
                </a:solidFill>
                <a:latin typeface="+mn-lt"/>
              </a:rPr>
              <a:t> è una copia medievale (XII-XIII sec.) di un antico itinerario militare romano. Prende il nome da Conrad </a:t>
            </a:r>
            <a:r>
              <a:rPr lang="it-IT" sz="2800" spc="-100" dirty="0" err="1">
                <a:solidFill>
                  <a:schemeClr val="tx1"/>
                </a:solidFill>
                <a:latin typeface="+mn-lt"/>
              </a:rPr>
              <a:t>Peutinger</a:t>
            </a:r>
            <a:r>
              <a:rPr lang="it-IT" sz="2800" spc="-100" dirty="0">
                <a:solidFill>
                  <a:schemeClr val="tx1"/>
                </a:solidFill>
                <a:latin typeface="+mn-lt"/>
              </a:rPr>
              <a:t>, che ebbe l’incarico di pubblicarla nel 1507 quando venne ritrovata. Attualmente, è conservata nell’ex-biblioteca della corte imperiale di Vienna.</a:t>
            </a:r>
            <a:br>
              <a:rPr lang="it-IT" sz="2800" spc="-100" dirty="0">
                <a:solidFill>
                  <a:schemeClr val="tx1"/>
                </a:solidFill>
                <a:latin typeface="+mn-lt"/>
              </a:rPr>
            </a:br>
            <a:br>
              <a:rPr lang="it-IT" sz="2800" spc="-100" dirty="0">
                <a:solidFill>
                  <a:schemeClr val="tx1"/>
                </a:solidFill>
                <a:latin typeface="+mn-lt"/>
              </a:rPr>
            </a:br>
            <a:r>
              <a:rPr lang="it-IT" sz="2800" spc="-100" dirty="0">
                <a:solidFill>
                  <a:schemeClr val="tx1"/>
                </a:solidFill>
                <a:latin typeface="+mn-lt"/>
              </a:rPr>
              <a:t>Può aiutare la nostra ricerca nell’inquadrare l’area italo-germanica, nostro oggetto d’interesse, e i collegamenti tra le due, sede rispettivamente, del papato e dell’impero. Si tratta di un esempio, però, con molti difetti, dovuti alla creazione amatoriale del progetto, nella digitalizzazione.</a:t>
            </a:r>
            <a:endParaRPr lang="en-US" sz="2800" b="0" kern="1200" spc="-100" dirty="0">
              <a:solidFill>
                <a:schemeClr val="tx1"/>
              </a:solidFill>
              <a:effectLst/>
              <a:latin typeface="+mn-lt"/>
              <a:ea typeface="+mn-ea"/>
              <a:cs typeface="+mn-cs"/>
            </a:endParaRPr>
          </a:p>
        </p:txBody>
      </p:sp>
      <p:cxnSp>
        <p:nvCxnSpPr>
          <p:cNvPr id="29" name="Straight Connector 28">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FDE0AB8D-7EB0-451E-82CD-815323AB7BB3}"/>
              </a:ext>
            </a:extLst>
          </p:cNvPr>
          <p:cNvSpPr txBox="1"/>
          <p:nvPr/>
        </p:nvSpPr>
        <p:spPr>
          <a:xfrm>
            <a:off x="8451605" y="2944651"/>
            <a:ext cx="2771282" cy="954107"/>
          </a:xfrm>
          <a:prstGeom prst="rect">
            <a:avLst/>
          </a:prstGeom>
          <a:noFill/>
        </p:spPr>
        <p:txBody>
          <a:bodyPr wrap="square" rtlCol="0">
            <a:spAutoFit/>
          </a:bodyPr>
          <a:lstStyle/>
          <a:p>
            <a:r>
              <a:rPr lang="it-IT" sz="2800" dirty="0"/>
              <a:t>Tabula </a:t>
            </a:r>
            <a:r>
              <a:rPr lang="it-IT" sz="2800" dirty="0" err="1"/>
              <a:t>peutingeriana</a:t>
            </a:r>
            <a:endParaRPr lang="it-IT" sz="2800" dirty="0"/>
          </a:p>
        </p:txBody>
      </p:sp>
    </p:spTree>
    <p:extLst>
      <p:ext uri="{BB962C8B-B14F-4D97-AF65-F5344CB8AC3E}">
        <p14:creationId xmlns:p14="http://schemas.microsoft.com/office/powerpoint/2010/main" val="2919433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7" name="Rectangle 1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contenuto 5">
            <a:extLst>
              <a:ext uri="{FF2B5EF4-FFF2-40B4-BE49-F238E27FC236}">
                <a16:creationId xmlns:a16="http://schemas.microsoft.com/office/drawing/2014/main" id="{8F3F82F2-E1AE-402B-8269-C9783889BB1D}"/>
              </a:ext>
            </a:extLst>
          </p:cNvPr>
          <p:cNvPicPr>
            <a:picLocks noGrp="1" noChangeAspect="1"/>
          </p:cNvPicPr>
          <p:nvPr>
            <p:ph idx="1"/>
          </p:nvPr>
        </p:nvPicPr>
        <p:blipFill rotWithShape="1">
          <a:blip r:embed="rId2"/>
          <a:srcRect b="3044"/>
          <a:stretch/>
        </p:blipFill>
        <p:spPr>
          <a:xfrm>
            <a:off x="-1" y="10"/>
            <a:ext cx="12192000" cy="4551026"/>
          </a:xfrm>
          <a:prstGeom prst="rect">
            <a:avLst/>
          </a:prstGeom>
        </p:spPr>
      </p:pic>
      <p:sp>
        <p:nvSpPr>
          <p:cNvPr id="26" name="Rectangle 2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8" name="Rectangle 2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olo 1">
            <a:extLst>
              <a:ext uri="{FF2B5EF4-FFF2-40B4-BE49-F238E27FC236}">
                <a16:creationId xmlns:a16="http://schemas.microsoft.com/office/drawing/2014/main" id="{5749F11B-5A7C-46F5-8FAD-97D62918F605}"/>
              </a:ext>
            </a:extLst>
          </p:cNvPr>
          <p:cNvSpPr>
            <a:spLocks noGrp="1"/>
          </p:cNvSpPr>
          <p:nvPr>
            <p:ph type="title"/>
          </p:nvPr>
        </p:nvSpPr>
        <p:spPr>
          <a:xfrm>
            <a:off x="6941820" y="5150290"/>
            <a:ext cx="4873886" cy="897439"/>
          </a:xfrm>
        </p:spPr>
        <p:txBody>
          <a:bodyPr vert="horz" lIns="91440" tIns="45720" rIns="91440" bIns="45720" rtlCol="0" anchor="ctr">
            <a:normAutofit fontScale="90000"/>
          </a:bodyPr>
          <a:lstStyle/>
          <a:p>
            <a:pPr algn="ctr">
              <a:lnSpc>
                <a:spcPct val="83000"/>
              </a:lnSpc>
            </a:pPr>
            <a:r>
              <a:rPr lang="it-IT" sz="4400" dirty="0">
                <a:hlinkClick r:id="rId3"/>
              </a:rPr>
              <a:t>http://luciodp.altervista.org/scuola/storia/mappe/peutingeriana.html</a:t>
            </a:r>
            <a:endParaRPr lang="en-US" sz="4100" b="0" kern="1200" spc="-100" dirty="0">
              <a:solidFill>
                <a:schemeClr val="tx1"/>
              </a:solidFill>
              <a:effectLst/>
              <a:latin typeface="+mj-lt"/>
              <a:ea typeface="+mn-ea"/>
              <a:cs typeface="+mn-cs"/>
            </a:endParaRPr>
          </a:p>
        </p:txBody>
      </p:sp>
      <p:sp>
        <p:nvSpPr>
          <p:cNvPr id="7" name="CasellaDiTesto 6">
            <a:extLst>
              <a:ext uri="{FF2B5EF4-FFF2-40B4-BE49-F238E27FC236}">
                <a16:creationId xmlns:a16="http://schemas.microsoft.com/office/drawing/2014/main" id="{F96FD559-636A-4D77-8596-0A1563E56DE8}"/>
              </a:ext>
            </a:extLst>
          </p:cNvPr>
          <p:cNvSpPr txBox="1"/>
          <p:nvPr/>
        </p:nvSpPr>
        <p:spPr>
          <a:xfrm>
            <a:off x="551793" y="4966138"/>
            <a:ext cx="6006662" cy="1200329"/>
          </a:xfrm>
          <a:prstGeom prst="rect">
            <a:avLst/>
          </a:prstGeom>
          <a:noFill/>
        </p:spPr>
        <p:txBody>
          <a:bodyPr wrap="square" rtlCol="0">
            <a:spAutoFit/>
          </a:bodyPr>
          <a:lstStyle/>
          <a:p>
            <a:r>
              <a:rPr lang="it-IT" dirty="0"/>
              <a:t>Digitalizzazione NON interattiva della tavola </a:t>
            </a:r>
            <a:r>
              <a:rPr lang="it-IT" dirty="0" err="1"/>
              <a:t>peutingeriana</a:t>
            </a:r>
            <a:r>
              <a:rPr lang="it-IT" dirty="0"/>
              <a:t>.</a:t>
            </a:r>
          </a:p>
          <a:p>
            <a:r>
              <a:rPr lang="it-IT" dirty="0"/>
              <a:t>Rispetto alla versione interattiva, la consultazione online, per quanto presenti il pregio di essere ad accesso libero, risulta senz’altro più macchinosa.</a:t>
            </a:r>
          </a:p>
        </p:txBody>
      </p:sp>
    </p:spTree>
    <p:extLst>
      <p:ext uri="{BB962C8B-B14F-4D97-AF65-F5344CB8AC3E}">
        <p14:creationId xmlns:p14="http://schemas.microsoft.com/office/powerpoint/2010/main" val="3564293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4" name="Rectangle 22">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24">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36" name="Rectangle 26">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olo 1">
            <a:extLst>
              <a:ext uri="{FF2B5EF4-FFF2-40B4-BE49-F238E27FC236}">
                <a16:creationId xmlns:a16="http://schemas.microsoft.com/office/drawing/2014/main" id="{4CF288C6-BC5F-44DC-888F-7CEA72C1AA6A}"/>
              </a:ext>
            </a:extLst>
          </p:cNvPr>
          <p:cNvSpPr>
            <a:spLocks noGrp="1"/>
          </p:cNvSpPr>
          <p:nvPr>
            <p:ph type="title"/>
          </p:nvPr>
        </p:nvSpPr>
        <p:spPr>
          <a:xfrm>
            <a:off x="8411063" y="2756960"/>
            <a:ext cx="2415610" cy="1521252"/>
          </a:xfrm>
        </p:spPr>
        <p:txBody>
          <a:bodyPr vert="horz" lIns="91440" tIns="45720" rIns="91440" bIns="45720" rtlCol="0" anchor="ctr">
            <a:normAutofit/>
          </a:bodyPr>
          <a:lstStyle/>
          <a:p>
            <a:pPr>
              <a:lnSpc>
                <a:spcPct val="83000"/>
              </a:lnSpc>
            </a:pPr>
            <a:br>
              <a:rPr lang="en-US" sz="2200" b="0" kern="1200" spc="-100" dirty="0">
                <a:solidFill>
                  <a:schemeClr val="tx1"/>
                </a:solidFill>
                <a:effectLst/>
                <a:latin typeface="+mj-lt"/>
                <a:ea typeface="+mn-ea"/>
                <a:cs typeface="+mn-cs"/>
                <a:hlinkClick r:id="rId3"/>
              </a:rPr>
            </a:br>
            <a:r>
              <a:rPr lang="en-US" sz="2200" b="0" kern="1200" spc="-100" dirty="0">
                <a:solidFill>
                  <a:schemeClr val="tx1"/>
                </a:solidFill>
                <a:effectLst/>
                <a:latin typeface="+mj-lt"/>
                <a:ea typeface="+mn-ea"/>
                <a:cs typeface="+mn-cs"/>
                <a:hlinkClick r:id="rId3"/>
              </a:rPr>
              <a:t>https://worldmap.harvard.edu/maps/5080</a:t>
            </a:r>
            <a:endParaRPr lang="en-US" sz="2200" b="0" kern="1200" spc="-100" dirty="0">
              <a:solidFill>
                <a:schemeClr val="tx1"/>
              </a:solidFill>
              <a:effectLst/>
              <a:latin typeface="+mj-lt"/>
              <a:ea typeface="+mn-ea"/>
              <a:cs typeface="+mn-cs"/>
            </a:endParaRPr>
          </a:p>
        </p:txBody>
      </p:sp>
      <p:cxnSp>
        <p:nvCxnSpPr>
          <p:cNvPr id="37" name="Straight Connector 28">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FE0EC95D-D6A2-4347-9827-CB3550FE5F90}"/>
              </a:ext>
            </a:extLst>
          </p:cNvPr>
          <p:cNvSpPr txBox="1"/>
          <p:nvPr/>
        </p:nvSpPr>
        <p:spPr>
          <a:xfrm>
            <a:off x="1307870" y="1411615"/>
            <a:ext cx="6657053" cy="3693319"/>
          </a:xfrm>
          <a:prstGeom prst="rect">
            <a:avLst/>
          </a:prstGeom>
          <a:noFill/>
        </p:spPr>
        <p:txBody>
          <a:bodyPr wrap="square" rtlCol="0">
            <a:spAutoFit/>
          </a:bodyPr>
          <a:lstStyle/>
          <a:p>
            <a:r>
              <a:rPr lang="it-IT" dirty="0"/>
              <a:t>Un progetto open source della Harvard University pensato per aiutare la ricerca e l’insegnamento accademico della storia tardo romana e medievale. Nella mappa GIS sono stati inseriti, su diversi livelli, informazioni che permettono di comprendere in maniera abbastanza intuitiva la geografia medievale e le dinamiche politiche, economiche e sociali ad essa </a:t>
            </a:r>
            <a:r>
              <a:rPr lang="it-IT" dirty="0" err="1"/>
              <a:t>correlate.Un</a:t>
            </a:r>
            <a:r>
              <a:rPr lang="it-IT" dirty="0"/>
              <a:t> vero e proprio atlante storico che può fornirti il giusto supporto durante le tue lezioni e aiutare gli studenti a comprendere meglio la storia medievale.</a:t>
            </a:r>
          </a:p>
          <a:p>
            <a:endParaRPr lang="it-IT" dirty="0"/>
          </a:p>
          <a:p>
            <a:endParaRPr lang="it-IT" dirty="0"/>
          </a:p>
          <a:p>
            <a:r>
              <a:rPr lang="it-IT" dirty="0"/>
              <a:t>[</a:t>
            </a:r>
            <a:r>
              <a:rPr lang="it-IT" dirty="0" err="1"/>
              <a:t>Descrzione</a:t>
            </a:r>
            <a:r>
              <a:rPr lang="it-IT" dirty="0"/>
              <a:t> tratta da </a:t>
            </a:r>
            <a:r>
              <a:rPr lang="it-IT" dirty="0">
                <a:hlinkClick r:id="rId4"/>
              </a:rPr>
              <a:t>https://medium.com/fonti-storiche-online/dove-trovare-online-materiali-per-linsegnamento-della-storia-medievale-9d4e577df784</a:t>
            </a:r>
            <a:r>
              <a:rPr lang="it-IT" dirty="0"/>
              <a:t>]</a:t>
            </a:r>
          </a:p>
        </p:txBody>
      </p:sp>
      <p:sp>
        <p:nvSpPr>
          <p:cNvPr id="7" name="CasellaDiTesto 6">
            <a:extLst>
              <a:ext uri="{FF2B5EF4-FFF2-40B4-BE49-F238E27FC236}">
                <a16:creationId xmlns:a16="http://schemas.microsoft.com/office/drawing/2014/main" id="{D020F53E-CFD6-4A17-8744-3BDF4DBA0882}"/>
              </a:ext>
            </a:extLst>
          </p:cNvPr>
          <p:cNvSpPr txBox="1"/>
          <p:nvPr/>
        </p:nvSpPr>
        <p:spPr>
          <a:xfrm>
            <a:off x="8405777" y="2381111"/>
            <a:ext cx="2919207" cy="830997"/>
          </a:xfrm>
          <a:prstGeom prst="rect">
            <a:avLst/>
          </a:prstGeom>
          <a:noFill/>
        </p:spPr>
        <p:txBody>
          <a:bodyPr wrap="square" rtlCol="0">
            <a:spAutoFit/>
          </a:bodyPr>
          <a:lstStyle/>
          <a:p>
            <a:r>
              <a:rPr lang="it-IT" sz="2400" dirty="0"/>
              <a:t>Harvard World </a:t>
            </a:r>
            <a:r>
              <a:rPr lang="it-IT" sz="2400" dirty="0" err="1"/>
              <a:t>Map</a:t>
            </a:r>
            <a:r>
              <a:rPr lang="it-IT" sz="2400" dirty="0"/>
              <a:t> Project</a:t>
            </a:r>
          </a:p>
        </p:txBody>
      </p:sp>
    </p:spTree>
    <p:extLst>
      <p:ext uri="{BB962C8B-B14F-4D97-AF65-F5344CB8AC3E}">
        <p14:creationId xmlns:p14="http://schemas.microsoft.com/office/powerpoint/2010/main" val="3875087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7" name="Rectangle 16">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testo 3">
            <a:extLst>
              <a:ext uri="{FF2B5EF4-FFF2-40B4-BE49-F238E27FC236}">
                <a16:creationId xmlns:a16="http://schemas.microsoft.com/office/drawing/2014/main" id="{28E4ADCC-3566-4FD9-89F8-A5E7FD22D6C0}"/>
              </a:ext>
            </a:extLst>
          </p:cNvPr>
          <p:cNvSpPr>
            <a:spLocks noGrp="1"/>
          </p:cNvSpPr>
          <p:nvPr>
            <p:ph type="body" sz="half" idx="2"/>
          </p:nvPr>
        </p:nvSpPr>
        <p:spPr>
          <a:xfrm>
            <a:off x="432245" y="993227"/>
            <a:ext cx="2613894" cy="5263031"/>
          </a:xfrm>
        </p:spPr>
        <p:txBody>
          <a:bodyPr vert="horz" lIns="91440" tIns="45720" rIns="91440" bIns="45720" rtlCol="0">
            <a:normAutofit fontScale="92500"/>
          </a:bodyPr>
          <a:lstStyle/>
          <a:p>
            <a:pPr indent="-182880">
              <a:lnSpc>
                <a:spcPct val="100000"/>
              </a:lnSpc>
              <a:buFont typeface="Garamond" pitchFamily="18" charset="0"/>
              <a:buChar char="◦"/>
            </a:pPr>
            <a:r>
              <a:rPr lang="it-IT" sz="2400" dirty="0">
                <a:solidFill>
                  <a:schemeClr val="tx1">
                    <a:lumMod val="85000"/>
                    <a:lumOff val="15000"/>
                  </a:schemeClr>
                </a:solidFill>
              </a:rPr>
              <a:t>È uno strumento GIS, ovvero, un tipico prodotto Digital History.</a:t>
            </a:r>
          </a:p>
          <a:p>
            <a:pPr indent="-182880">
              <a:lnSpc>
                <a:spcPct val="100000"/>
              </a:lnSpc>
              <a:buFont typeface="Garamond" pitchFamily="18" charset="0"/>
              <a:buChar char="◦"/>
            </a:pPr>
            <a:r>
              <a:rPr lang="it-IT" sz="2400" dirty="0">
                <a:solidFill>
                  <a:schemeClr val="tx1">
                    <a:lumMod val="85000"/>
                    <a:lumOff val="15000"/>
                  </a:schemeClr>
                </a:solidFill>
              </a:rPr>
              <a:t>È dotato di una serie di filtri predisposti, basati sulle carte geografiche all’origine del sistema georeferenziato, che permettono di evidenziare, di volta in volta, particolari diversi.</a:t>
            </a:r>
          </a:p>
        </p:txBody>
      </p:sp>
      <p:sp>
        <p:nvSpPr>
          <p:cNvPr id="23" name="Rectangle 22">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6" name="Segnaposto immagine 5" descr="Immagine che contiene mappa, testo&#10;&#10;Descrizione generata automaticamente">
            <a:extLst>
              <a:ext uri="{FF2B5EF4-FFF2-40B4-BE49-F238E27FC236}">
                <a16:creationId xmlns:a16="http://schemas.microsoft.com/office/drawing/2014/main" id="{BC9F5A2A-47D8-4BED-BCC2-08B7C47A709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74" t="9455" r="27704" b="4901"/>
          <a:stretch/>
        </p:blipFill>
        <p:spPr>
          <a:xfrm>
            <a:off x="4118453" y="494082"/>
            <a:ext cx="7114735" cy="5902537"/>
          </a:xfrm>
          <a:prstGeom prst="rect">
            <a:avLst/>
          </a:prstGeom>
        </p:spPr>
      </p:pic>
    </p:spTree>
    <p:extLst>
      <p:ext uri="{BB962C8B-B14F-4D97-AF65-F5344CB8AC3E}">
        <p14:creationId xmlns:p14="http://schemas.microsoft.com/office/powerpoint/2010/main" val="482316056"/>
      </p:ext>
    </p:extLst>
  </p:cSld>
  <p:clrMapOvr>
    <a:overrideClrMapping bg1="dk1" tx1="lt1" bg2="dk2" tx2="lt2" accent1="accent1" accent2="accent2" accent3="accent3" accent4="accent4" accent5="accent5" accent6="accent6" hlink="hlink" folHlink="folHlink"/>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725FA60-F202-45FA-9208-2C800A982308}"/>
              </a:ext>
            </a:extLst>
          </p:cNvPr>
          <p:cNvPicPr>
            <a:picLocks noChangeAspect="1"/>
          </p:cNvPicPr>
          <p:nvPr/>
        </p:nvPicPr>
        <p:blipFill rotWithShape="1">
          <a:blip r:embed="rId2">
            <a:extLst>
              <a:ext uri="{28A0092B-C50C-407E-A947-70E740481C1C}">
                <a14:useLocalDpi xmlns:a14="http://schemas.microsoft.com/office/drawing/2010/main" val="0"/>
              </a:ext>
            </a:extLst>
          </a:blip>
          <a:srcRect b="20474"/>
          <a:stretch/>
        </p:blipFill>
        <p:spPr>
          <a:xfrm>
            <a:off x="4646383" y="10"/>
            <a:ext cx="7545616" cy="6857990"/>
          </a:xfrm>
          <a:prstGeom prst="rect">
            <a:avLst/>
          </a:prstGeom>
        </p:spPr>
      </p:pic>
      <p:sp>
        <p:nvSpPr>
          <p:cNvPr id="21" name="Rectangle 20">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3" name="Rectangle 2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5" name="Sottotitolo 4">
            <a:extLst>
              <a:ext uri="{FF2B5EF4-FFF2-40B4-BE49-F238E27FC236}">
                <a16:creationId xmlns:a16="http://schemas.microsoft.com/office/drawing/2014/main" id="{E56BFB54-00C1-4007-812F-F005CE5EC726}"/>
              </a:ext>
            </a:extLst>
          </p:cNvPr>
          <p:cNvSpPr>
            <a:spLocks noGrp="1"/>
          </p:cNvSpPr>
          <p:nvPr>
            <p:ph type="subTitle" idx="1"/>
          </p:nvPr>
        </p:nvSpPr>
        <p:spPr>
          <a:xfrm>
            <a:off x="434284" y="564123"/>
            <a:ext cx="3793642" cy="970905"/>
          </a:xfrm>
        </p:spPr>
        <p:txBody>
          <a:bodyPr>
            <a:noAutofit/>
          </a:bodyPr>
          <a:lstStyle/>
          <a:p>
            <a:pPr>
              <a:spcAft>
                <a:spcPts val="600"/>
              </a:spcAft>
            </a:pPr>
            <a:r>
              <a:rPr lang="it-IT" sz="4000" cap="all" dirty="0">
                <a:solidFill>
                  <a:schemeClr val="tx1"/>
                </a:solidFill>
              </a:rPr>
              <a:t>Risorse digitali per lo studio di fonti secondarie</a:t>
            </a:r>
          </a:p>
        </p:txBody>
      </p:sp>
      <p:sp>
        <p:nvSpPr>
          <p:cNvPr id="8" name="CasellaDiTesto 7">
            <a:extLst>
              <a:ext uri="{FF2B5EF4-FFF2-40B4-BE49-F238E27FC236}">
                <a16:creationId xmlns:a16="http://schemas.microsoft.com/office/drawing/2014/main" id="{4F7F69B4-6E2C-49E6-BE78-80F49BDB895A}"/>
              </a:ext>
            </a:extLst>
          </p:cNvPr>
          <p:cNvSpPr txBox="1"/>
          <p:nvPr/>
        </p:nvSpPr>
        <p:spPr>
          <a:xfrm>
            <a:off x="582744" y="4533800"/>
            <a:ext cx="3793642" cy="2031325"/>
          </a:xfrm>
          <a:prstGeom prst="rect">
            <a:avLst/>
          </a:prstGeom>
          <a:noFill/>
        </p:spPr>
        <p:txBody>
          <a:bodyPr wrap="square" rtlCol="0">
            <a:spAutoFit/>
          </a:bodyPr>
          <a:lstStyle/>
          <a:p>
            <a:r>
              <a:rPr lang="it-IT" dirty="0"/>
              <a:t>Miniatura tratta dall'opera di </a:t>
            </a:r>
            <a:r>
              <a:rPr lang="it-IT" dirty="0" err="1"/>
              <a:t>Donizone</a:t>
            </a:r>
            <a:r>
              <a:rPr lang="it-IT" dirty="0"/>
              <a:t> "</a:t>
            </a:r>
            <a:r>
              <a:rPr lang="it-IT" i="1" dirty="0"/>
              <a:t>Vita della Contessa Matilde di Canossa</a:t>
            </a:r>
            <a:r>
              <a:rPr lang="it-IT" dirty="0"/>
              <a:t>", raffigura Enrico IV, scomunicato da Gregorio VII, che richiede l'intercessione a Matilde di Canossa. A sinistra l'abate di Cluny, Ugo il Grande (1049-1109). Miniatura del XII secolo.</a:t>
            </a:r>
          </a:p>
        </p:txBody>
      </p:sp>
    </p:spTree>
    <p:extLst>
      <p:ext uri="{BB962C8B-B14F-4D97-AF65-F5344CB8AC3E}">
        <p14:creationId xmlns:p14="http://schemas.microsoft.com/office/powerpoint/2010/main" val="925849111"/>
      </p:ext>
    </p:extLst>
  </p:cSld>
  <p:clrMapOvr>
    <a:overrideClrMapping bg1="dk1" tx1="lt1" bg2="dk2" tx2="lt2" accent1="accent1" accent2="accent2" accent3="accent3" accent4="accent4" accent5="accent5" accent6="accent6" hlink="hlink" folHlink="folHlink"/>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2" name="Rectangle 2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4" name="Rectangle 2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6" name="Group 2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7" name="Straight Connector 2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3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35" name="Rectangle 3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5" name="Titolo 4">
            <a:extLst>
              <a:ext uri="{FF2B5EF4-FFF2-40B4-BE49-F238E27FC236}">
                <a16:creationId xmlns:a16="http://schemas.microsoft.com/office/drawing/2014/main" id="{881ECEEA-BD98-4B8A-971E-25F6A62D5F37}"/>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nSpc>
                <a:spcPct val="83000"/>
              </a:lnSpc>
            </a:pPr>
            <a:r>
              <a:rPr lang="it-IT" sz="2200" spc="-100" dirty="0">
                <a:solidFill>
                  <a:schemeClr val="tx1"/>
                </a:solidFill>
                <a:latin typeface="+mn-lt"/>
              </a:rPr>
              <a:t>È un knowledge management system, prodotto della casa commerciale Edizioni del Galluzzo, al quale l’Università di Trieste ha sottoscritto l’abbonamento. Con estrema attenzione, anche dal punto di vista della restituzione visuale, raccoglie moltissimo materiale per lo studio del Medioevo, tanto dal punto di vista della digitalizzazione di fonti primarie, quanto dalla pubblicazione di </a:t>
            </a:r>
            <a:r>
              <a:rPr lang="it-IT" sz="2000" spc="-100" dirty="0">
                <a:solidFill>
                  <a:schemeClr val="tx1"/>
                </a:solidFill>
                <a:latin typeface="+mn-lt"/>
              </a:rPr>
              <a:t>saggistica. Principali promotori del progetto sono lo </a:t>
            </a:r>
            <a:r>
              <a:rPr lang="it-IT" sz="2000" dirty="0">
                <a:solidFill>
                  <a:schemeClr val="tx1"/>
                </a:solidFill>
                <a:latin typeface="+mn-lt"/>
              </a:rPr>
              <a:t>Studio del Medioevo Latino e la Fondazione Ezio Franceschini ONLUS di Firenze. Il materiale digitalizzato proviene dalle biblioteche precisamente elencate nelle diverse sezioni del sito stesso. Interessante il rimando (</a:t>
            </a:r>
            <a:r>
              <a:rPr lang="it-IT" sz="2000" dirty="0">
                <a:hlinkClick r:id="rId3"/>
              </a:rPr>
              <a:t>http://www.mirabileweb.it/</a:t>
            </a:r>
            <a:r>
              <a:rPr lang="it-IT" sz="2000" dirty="0" err="1">
                <a:hlinkClick r:id="rId3"/>
              </a:rPr>
              <a:t>content.aspx?info</a:t>
            </a:r>
            <a:r>
              <a:rPr lang="it-IT" sz="2000" dirty="0">
                <a:hlinkClick r:id="rId3"/>
              </a:rPr>
              <a:t>=</a:t>
            </a:r>
            <a:r>
              <a:rPr lang="it-IT" sz="2000" dirty="0" err="1">
                <a:hlinkClick r:id="rId3"/>
              </a:rPr>
              <a:t>Info_Mirabile</a:t>
            </a:r>
            <a:r>
              <a:rPr lang="it-IT" sz="2000" dirty="0"/>
              <a:t>) </a:t>
            </a:r>
            <a:r>
              <a:rPr lang="it-IT" sz="2000" dirty="0">
                <a:solidFill>
                  <a:schemeClr val="tx1"/>
                </a:solidFill>
                <a:latin typeface="+mn-lt"/>
              </a:rPr>
              <a:t> ai singoli progetti di ricerca, che moltiplicano l’informazione.</a:t>
            </a:r>
            <a:endParaRPr lang="it-IT" sz="2000" b="0" kern="1200" spc="-100" dirty="0">
              <a:solidFill>
                <a:schemeClr val="tx1"/>
              </a:solidFill>
              <a:effectLst/>
              <a:latin typeface="+mn-lt"/>
            </a:endParaRPr>
          </a:p>
        </p:txBody>
      </p:sp>
      <p:sp>
        <p:nvSpPr>
          <p:cNvPr id="6" name="Segnaposto contenuto 5">
            <a:extLst>
              <a:ext uri="{FF2B5EF4-FFF2-40B4-BE49-F238E27FC236}">
                <a16:creationId xmlns:a16="http://schemas.microsoft.com/office/drawing/2014/main" id="{38251452-3486-4013-BB28-D00C43327016}"/>
              </a:ext>
            </a:extLst>
          </p:cNvPr>
          <p:cNvSpPr>
            <a:spLocks noGrp="1"/>
          </p:cNvSpPr>
          <p:nvPr>
            <p:ph idx="1"/>
          </p:nvPr>
        </p:nvSpPr>
        <p:spPr>
          <a:xfrm>
            <a:off x="8473440" y="1272800"/>
            <a:ext cx="2481307" cy="4312402"/>
          </a:xfrm>
        </p:spPr>
        <p:txBody>
          <a:bodyPr vert="horz" lIns="91440" tIns="45720" rIns="91440" bIns="45720" rtlCol="0" anchor="ctr">
            <a:normAutofit/>
          </a:bodyPr>
          <a:lstStyle/>
          <a:p>
            <a:pPr marL="0" indent="0">
              <a:spcBef>
                <a:spcPts val="0"/>
              </a:spcBef>
              <a:spcAft>
                <a:spcPts val="600"/>
              </a:spcAft>
              <a:buNone/>
            </a:pPr>
            <a:r>
              <a:rPr lang="en-US" sz="2000" spc="-100" dirty="0"/>
              <a:t>MIRABILE: </a:t>
            </a:r>
            <a:r>
              <a:rPr lang="en-US" sz="2000" spc="-100" dirty="0" err="1"/>
              <a:t>Archivio</a:t>
            </a:r>
            <a:r>
              <a:rPr lang="en-US" sz="2000" spc="-100" dirty="0"/>
              <a:t> </a:t>
            </a:r>
            <a:r>
              <a:rPr lang="en-US" sz="2000" spc="-100" dirty="0" err="1"/>
              <a:t>digitale</a:t>
            </a:r>
            <a:r>
              <a:rPr lang="en-US" sz="2000" spc="-100" dirty="0"/>
              <a:t> </a:t>
            </a:r>
            <a:r>
              <a:rPr lang="en-US" sz="2000" spc="-100" dirty="0" err="1"/>
              <a:t>della</a:t>
            </a:r>
            <a:r>
              <a:rPr lang="en-US" sz="2000" spc="-100" dirty="0"/>
              <a:t> </a:t>
            </a:r>
            <a:r>
              <a:rPr lang="en-US" sz="2000" spc="-100" dirty="0" err="1"/>
              <a:t>cultura</a:t>
            </a:r>
            <a:r>
              <a:rPr lang="en-US" sz="2000" spc="-100" dirty="0"/>
              <a:t> </a:t>
            </a:r>
            <a:r>
              <a:rPr lang="en-US" sz="2000" spc="-100" dirty="0" err="1"/>
              <a:t>medievale</a:t>
            </a:r>
            <a:br>
              <a:rPr lang="en-US" sz="2000" spc="-100" dirty="0"/>
            </a:br>
            <a:br>
              <a:rPr lang="en-US" sz="2000" spc="-100" dirty="0"/>
            </a:br>
            <a:r>
              <a:rPr lang="en-US" sz="2000" spc="-100" dirty="0">
                <a:hlinkClick r:id="rId4"/>
              </a:rPr>
              <a:t>http://www.mirabileweb.it/index.aspx</a:t>
            </a:r>
            <a:endParaRPr lang="en-US" sz="2000" kern="1200" spc="80" baseline="0" dirty="0">
              <a:solidFill>
                <a:schemeClr val="tx1">
                  <a:lumMod val="95000"/>
                  <a:lumOff val="5000"/>
                </a:schemeClr>
              </a:solidFill>
              <a:latin typeface="+mn-lt"/>
              <a:ea typeface="+mn-ea"/>
              <a:cs typeface="+mn-cs"/>
            </a:endParaRPr>
          </a:p>
        </p:txBody>
      </p:sp>
      <p:cxnSp>
        <p:nvCxnSpPr>
          <p:cNvPr id="37" name="Straight Connector 3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135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15" name="Rectangle 14">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olo 1">
            <a:extLst>
              <a:ext uri="{FF2B5EF4-FFF2-40B4-BE49-F238E27FC236}">
                <a16:creationId xmlns:a16="http://schemas.microsoft.com/office/drawing/2014/main" id="{87BDFB31-B41A-453B-8FE5-6BCA8BF2E5E2}"/>
              </a:ext>
            </a:extLst>
          </p:cNvPr>
          <p:cNvSpPr>
            <a:spLocks noGrp="1"/>
          </p:cNvSpPr>
          <p:nvPr>
            <p:ph type="title"/>
          </p:nvPr>
        </p:nvSpPr>
        <p:spPr>
          <a:xfrm>
            <a:off x="866440" y="1000370"/>
            <a:ext cx="3462079" cy="4857262"/>
          </a:xfrm>
        </p:spPr>
        <p:txBody>
          <a:bodyPr vert="horz" lIns="91440" tIns="45720" rIns="91440" bIns="45720" rtlCol="0" anchor="ctr">
            <a:normAutofit/>
          </a:bodyPr>
          <a:lstStyle/>
          <a:p>
            <a:pPr algn="r">
              <a:lnSpc>
                <a:spcPct val="90000"/>
              </a:lnSpc>
            </a:pPr>
            <a:r>
              <a:rPr lang="en-US" sz="4400" kern="1200" cap="none" spc="0" baseline="0" dirty="0" err="1">
                <a:solidFill>
                  <a:srgbClr val="FFFFFF"/>
                </a:solidFill>
                <a:effectLst/>
                <a:latin typeface="+mj-lt"/>
                <a:ea typeface="+mn-ea"/>
                <a:cs typeface="+mn-cs"/>
              </a:rPr>
              <a:t>Enciclopedia</a:t>
            </a:r>
            <a:r>
              <a:rPr lang="en-US" sz="4400" kern="1200" cap="none" spc="0" baseline="0" dirty="0">
                <a:solidFill>
                  <a:srgbClr val="FFFFFF"/>
                </a:solidFill>
                <a:effectLst/>
                <a:latin typeface="+mj-lt"/>
                <a:ea typeface="+mn-ea"/>
                <a:cs typeface="+mn-cs"/>
              </a:rPr>
              <a:t> </a:t>
            </a:r>
            <a:r>
              <a:rPr lang="en-US" sz="4400" kern="1200" cap="none" spc="0" baseline="0" dirty="0" err="1">
                <a:solidFill>
                  <a:srgbClr val="FFFFFF"/>
                </a:solidFill>
                <a:effectLst/>
                <a:latin typeface="+mj-lt"/>
                <a:ea typeface="+mn-ea"/>
                <a:cs typeface="+mn-cs"/>
              </a:rPr>
              <a:t>cattolica</a:t>
            </a:r>
            <a:r>
              <a:rPr lang="en-US" sz="4400" kern="1200" cap="none" spc="0" baseline="0" dirty="0">
                <a:solidFill>
                  <a:srgbClr val="FFFFFF"/>
                </a:solidFill>
                <a:effectLst/>
                <a:latin typeface="+mj-lt"/>
                <a:ea typeface="+mn-ea"/>
                <a:cs typeface="+mn-cs"/>
              </a:rPr>
              <a:t>:</a:t>
            </a:r>
          </a:p>
        </p:txBody>
      </p:sp>
      <p:sp>
        <p:nvSpPr>
          <p:cNvPr id="3" name="Segnaposto contenuto 2">
            <a:extLst>
              <a:ext uri="{FF2B5EF4-FFF2-40B4-BE49-F238E27FC236}">
                <a16:creationId xmlns:a16="http://schemas.microsoft.com/office/drawing/2014/main" id="{82591F81-D21D-415A-BA8D-2D740244AC78}"/>
              </a:ext>
            </a:extLst>
          </p:cNvPr>
          <p:cNvSpPr>
            <a:spLocks noGrp="1"/>
          </p:cNvSpPr>
          <p:nvPr>
            <p:ph type="body" sz="half" idx="2"/>
          </p:nvPr>
        </p:nvSpPr>
        <p:spPr>
          <a:xfrm>
            <a:off x="4919139" y="1000369"/>
            <a:ext cx="6212310" cy="4857262"/>
          </a:xfrm>
        </p:spPr>
        <p:txBody>
          <a:bodyPr vert="horz" lIns="91440" tIns="45720" rIns="91440" bIns="45720" rtlCol="0" anchor="ctr">
            <a:normAutofit/>
          </a:bodyPr>
          <a:lstStyle/>
          <a:p>
            <a:pPr marL="342900" indent="-342900">
              <a:lnSpc>
                <a:spcPct val="100000"/>
              </a:lnSpc>
              <a:buFont typeface="Arial" panose="020B0604020202020204" pitchFamily="34" charset="0"/>
              <a:buChar char="•"/>
            </a:pPr>
            <a:r>
              <a:rPr lang="en-US" dirty="0">
                <a:solidFill>
                  <a:schemeClr val="bg1"/>
                </a:solidFill>
              </a:rPr>
              <a:t>The Catholic Encyclopedia is the most comprehensive resource on Catholic teaching, history, and information ever gathered in all of human history. This easy-to-search online version was originally printed between 1907 and 1912 in fifteen hard copy volumes.</a:t>
            </a:r>
          </a:p>
          <a:p>
            <a:pPr marL="342900" indent="-342900">
              <a:lnSpc>
                <a:spcPct val="100000"/>
              </a:lnSpc>
              <a:buFont typeface="Arial" panose="020B0604020202020204" pitchFamily="34" charset="0"/>
              <a:buChar char="•"/>
            </a:pPr>
            <a:r>
              <a:rPr lang="en-US" dirty="0">
                <a:solidFill>
                  <a:schemeClr val="bg1"/>
                </a:solidFill>
              </a:rPr>
              <a:t>Designed to present its readers with the full body of Catholic teaching, the Encyclopedia contains not only precise statements of what the Church has defined, but also an impartial record of different views of acknowledged authority on all disputed questions, national, political or factional.</a:t>
            </a:r>
          </a:p>
          <a:p>
            <a:pPr>
              <a:lnSpc>
                <a:spcPct val="100000"/>
              </a:lnSpc>
            </a:pPr>
            <a:r>
              <a:rPr lang="en-US" dirty="0"/>
              <a:t>da </a:t>
            </a:r>
            <a:r>
              <a:rPr lang="it-IT" dirty="0">
                <a:hlinkClick r:id="rId2"/>
              </a:rPr>
              <a:t>https://www.catholic.org/encyclopedia/</a:t>
            </a:r>
            <a:r>
              <a:rPr lang="it-IT" dirty="0"/>
              <a:t>. Qui, in inglese, la presentazione della risorsa, utile alla nostra ricerca, per esempio, per la definizione esatta di alcune prassi, oggetto di contesa tra papato e impero.</a:t>
            </a:r>
            <a:endParaRPr lang="en-US" dirty="0"/>
          </a:p>
          <a:p>
            <a:pPr marL="342900" indent="-342900">
              <a:lnSpc>
                <a:spcPct val="100000"/>
              </a:lnSpc>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2512636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31"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11">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3" name="Rectangle 13">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4" name="Rectangle 15">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5"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6" name="Rectangle 22">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ectangle 24">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38" name="Rectangle 26">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4" name="Titolo 3">
            <a:extLst>
              <a:ext uri="{FF2B5EF4-FFF2-40B4-BE49-F238E27FC236}">
                <a16:creationId xmlns:a16="http://schemas.microsoft.com/office/drawing/2014/main" id="{8756A6C5-3D1C-4669-971F-F9746C263364}"/>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just">
              <a:lnSpc>
                <a:spcPct val="83000"/>
              </a:lnSpc>
            </a:pPr>
            <a:r>
              <a:rPr lang="en-US" sz="1600" dirty="0">
                <a:solidFill>
                  <a:schemeClr val="tx1"/>
                </a:solidFill>
              </a:rPr>
              <a:t>The Catholic Encyclopedia, as its name implies, proposes to give its readers full and authoritative information on the entire cycle of Catholic interests, action and doctrine. What the Church teaches and has taught; what she has done and is still doing for the highest welfare of mankind; her methods, past and present; her struggles, her triumphs, and the achievements of her members, not only for her own immediate benefit, but for the broadening and deepening of all true science, literature and art — all come within the scope of the Catholic Encyclopedia. It differs from the general encyclopedia in omitting facts and information which have no relation to the Church. On the other hand, </a:t>
            </a:r>
            <a:r>
              <a:rPr lang="en-US" sz="1600" dirty="0">
                <a:solidFill>
                  <a:schemeClr val="bg1"/>
                </a:solidFill>
                <a:highlight>
                  <a:srgbClr val="FF0000"/>
                </a:highlight>
              </a:rPr>
              <a:t>it is not exclusively a church encyclopedia</a:t>
            </a:r>
            <a:r>
              <a:rPr lang="en-US" sz="1600" dirty="0">
                <a:solidFill>
                  <a:schemeClr val="tx1"/>
                </a:solidFill>
              </a:rPr>
              <a:t>, nor is it limited to the ecclesiastical sciences and the doings of churchmen. It records all that Catholics have done, not only in behalf of charity and morals, but also for the intellectual and artistic development of mankind. It chronicles what Catholic artists, educators, poets, scientists and men of action have achieved in their several provinces.</a:t>
            </a:r>
            <a:br>
              <a:rPr lang="en-US" sz="1600" dirty="0">
                <a:solidFill>
                  <a:schemeClr val="tx1"/>
                </a:solidFill>
              </a:rPr>
            </a:br>
            <a:br>
              <a:rPr lang="en-US" sz="1600" dirty="0">
                <a:solidFill>
                  <a:schemeClr val="tx1"/>
                </a:solidFill>
              </a:rPr>
            </a:br>
            <a:r>
              <a:rPr lang="en-US" sz="1600" dirty="0">
                <a:solidFill>
                  <a:schemeClr val="tx1"/>
                </a:solidFill>
              </a:rPr>
              <a:t>(</a:t>
            </a:r>
            <a:r>
              <a:rPr lang="en-US" sz="1600" dirty="0" err="1">
                <a:solidFill>
                  <a:schemeClr val="tx1"/>
                </a:solidFill>
              </a:rPr>
              <a:t>dalla</a:t>
            </a:r>
            <a:r>
              <a:rPr lang="en-US" sz="1600" dirty="0">
                <a:solidFill>
                  <a:schemeClr val="tx1"/>
                </a:solidFill>
              </a:rPr>
              <a:t> </a:t>
            </a:r>
            <a:r>
              <a:rPr lang="en-US" sz="1600" dirty="0" err="1">
                <a:solidFill>
                  <a:schemeClr val="tx1"/>
                </a:solidFill>
              </a:rPr>
              <a:t>prefazione</a:t>
            </a:r>
            <a:r>
              <a:rPr lang="en-US" sz="1600" dirty="0">
                <a:solidFill>
                  <a:schemeClr val="tx1"/>
                </a:solidFill>
              </a:rPr>
              <a:t> </a:t>
            </a:r>
            <a:r>
              <a:rPr lang="en-US" sz="1600" dirty="0" err="1">
                <a:solidFill>
                  <a:schemeClr val="tx1"/>
                </a:solidFill>
              </a:rPr>
              <a:t>originale</a:t>
            </a:r>
            <a:r>
              <a:rPr lang="en-US" sz="1600" dirty="0">
                <a:solidFill>
                  <a:schemeClr val="tx1"/>
                </a:solidFill>
              </a:rPr>
              <a:t> </a:t>
            </a:r>
            <a:r>
              <a:rPr lang="en-US" sz="1600" dirty="0" err="1">
                <a:solidFill>
                  <a:schemeClr val="tx1"/>
                </a:solidFill>
              </a:rPr>
              <a:t>dell’opera</a:t>
            </a:r>
            <a:r>
              <a:rPr lang="en-US" sz="1600" dirty="0">
                <a:solidFill>
                  <a:schemeClr val="tx1"/>
                </a:solidFill>
              </a:rPr>
              <a:t>, </a:t>
            </a:r>
            <a:r>
              <a:rPr lang="en-US" sz="1600" dirty="0" err="1">
                <a:solidFill>
                  <a:schemeClr val="tx1"/>
                </a:solidFill>
              </a:rPr>
              <a:t>pubblicata</a:t>
            </a:r>
            <a:r>
              <a:rPr lang="en-US" sz="1600" dirty="0">
                <a:solidFill>
                  <a:schemeClr val="tx1"/>
                </a:solidFill>
              </a:rPr>
              <a:t> </a:t>
            </a:r>
            <a:r>
              <a:rPr lang="en-US" sz="1600" dirty="0" err="1">
                <a:solidFill>
                  <a:schemeClr val="tx1"/>
                </a:solidFill>
              </a:rPr>
              <a:t>sull’home</a:t>
            </a:r>
            <a:r>
              <a:rPr lang="en-US" sz="1600" dirty="0">
                <a:solidFill>
                  <a:schemeClr val="tx1"/>
                </a:solidFill>
              </a:rPr>
              <a:t> page del </a:t>
            </a:r>
            <a:r>
              <a:rPr lang="en-US" sz="1600" dirty="0" err="1">
                <a:solidFill>
                  <a:schemeClr val="tx1"/>
                </a:solidFill>
              </a:rPr>
              <a:t>portale</a:t>
            </a:r>
            <a:r>
              <a:rPr lang="en-US" sz="1600" dirty="0">
                <a:solidFill>
                  <a:schemeClr val="tx1"/>
                </a:solidFill>
              </a:rPr>
              <a:t> in </a:t>
            </a:r>
            <a:r>
              <a:rPr lang="en-US" sz="1600" dirty="0" err="1">
                <a:solidFill>
                  <a:schemeClr val="tx1"/>
                </a:solidFill>
              </a:rPr>
              <a:t>questione</a:t>
            </a:r>
            <a:r>
              <a:rPr lang="en-US" sz="1600" dirty="0">
                <a:solidFill>
                  <a:schemeClr val="tx1"/>
                </a:solidFill>
              </a:rPr>
              <a:t>)</a:t>
            </a:r>
            <a:endParaRPr lang="en-US" sz="2200" b="0" kern="1200" cap="all" spc="-100" baseline="0" dirty="0">
              <a:solidFill>
                <a:schemeClr val="tx1"/>
              </a:solidFill>
              <a:effectLst/>
            </a:endParaRPr>
          </a:p>
        </p:txBody>
      </p:sp>
      <p:cxnSp>
        <p:nvCxnSpPr>
          <p:cNvPr id="39" name="Straight Connector 28">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43C4AD5-8BBD-40C8-B63B-8DD9344F2FB0}"/>
              </a:ext>
            </a:extLst>
          </p:cNvPr>
          <p:cNvSpPr txBox="1"/>
          <p:nvPr/>
        </p:nvSpPr>
        <p:spPr>
          <a:xfrm>
            <a:off x="8440248" y="1321752"/>
            <a:ext cx="2737090" cy="4247317"/>
          </a:xfrm>
          <a:prstGeom prst="rect">
            <a:avLst/>
          </a:prstGeom>
          <a:noFill/>
        </p:spPr>
        <p:txBody>
          <a:bodyPr wrap="square" rtlCol="0">
            <a:spAutoFit/>
          </a:bodyPr>
          <a:lstStyle/>
          <a:p>
            <a:r>
              <a:rPr lang="it-IT" dirty="0">
                <a:hlinkClick r:id="rId4"/>
              </a:rPr>
              <a:t>http://www.newadvent.org/cathen/</a:t>
            </a:r>
            <a:endParaRPr lang="it-IT" dirty="0"/>
          </a:p>
          <a:p>
            <a:endParaRPr lang="it-IT" dirty="0"/>
          </a:p>
          <a:p>
            <a:r>
              <a:rPr lang="it-IT" dirty="0"/>
              <a:t>Si tratta di un progetto di digitalizzazione avviato dall’americano Kevin Knight dell’edizione del 1913 dell’Enciclopedia cattolica in lingua inglese.</a:t>
            </a:r>
          </a:p>
          <a:p>
            <a:endParaRPr lang="it-IT" dirty="0"/>
          </a:p>
          <a:p>
            <a:r>
              <a:rPr lang="it-IT" dirty="0"/>
              <a:t>La redazione originale è a cura della società The Encyclopedia Press, Inc. (precedentemente Robert Appleton Company).</a:t>
            </a:r>
          </a:p>
        </p:txBody>
      </p:sp>
    </p:spTree>
    <p:extLst>
      <p:ext uri="{BB962C8B-B14F-4D97-AF65-F5344CB8AC3E}">
        <p14:creationId xmlns:p14="http://schemas.microsoft.com/office/powerpoint/2010/main" val="2886423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mattone, sipario&#10;&#10;Descrizione generata automaticamente">
            <a:extLst>
              <a:ext uri="{FF2B5EF4-FFF2-40B4-BE49-F238E27FC236}">
                <a16:creationId xmlns:a16="http://schemas.microsoft.com/office/drawing/2014/main" id="{CDC7497A-C537-4983-B5D1-1EAC5C085AF2}"/>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t="21918" b="30691"/>
          <a:stretch/>
        </p:blipFill>
        <p:spPr>
          <a:xfrm>
            <a:off x="20" y="106027"/>
            <a:ext cx="12191980" cy="6857990"/>
          </a:xfrm>
          <a:prstGeom prst="rect">
            <a:avLst/>
          </a:prstGeom>
        </p:spPr>
      </p:pic>
      <p:sp>
        <p:nvSpPr>
          <p:cNvPr id="24" name="Rectangle 23">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6" name="Titolo 5">
            <a:extLst>
              <a:ext uri="{FF2B5EF4-FFF2-40B4-BE49-F238E27FC236}">
                <a16:creationId xmlns:a16="http://schemas.microsoft.com/office/drawing/2014/main" id="{F9FDEB20-9FAC-45C7-9CC8-B6E5CC38CED8}"/>
              </a:ext>
            </a:extLst>
          </p:cNvPr>
          <p:cNvSpPr>
            <a:spLocks noGrp="1"/>
          </p:cNvSpPr>
          <p:nvPr>
            <p:ph type="ctrTitle"/>
          </p:nvPr>
        </p:nvSpPr>
        <p:spPr>
          <a:xfrm>
            <a:off x="1769531" y="2198248"/>
            <a:ext cx="8652938" cy="2461504"/>
          </a:xfrm>
        </p:spPr>
        <p:txBody>
          <a:bodyPr>
            <a:normAutofit/>
          </a:bodyPr>
          <a:lstStyle/>
          <a:p>
            <a:r>
              <a:rPr lang="it-IT" cap="none" dirty="0">
                <a:latin typeface="+mn-lt"/>
              </a:rPr>
              <a:t>FONTI PRIMARIE ONLINE</a:t>
            </a:r>
          </a:p>
        </p:txBody>
      </p:sp>
      <p:sp>
        <p:nvSpPr>
          <p:cNvPr id="26" name="Rectangle 25">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7838528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8" name="Rectangle 17">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20" name="Rectangle 19">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7" name="Titolo 6">
            <a:extLst>
              <a:ext uri="{FF2B5EF4-FFF2-40B4-BE49-F238E27FC236}">
                <a16:creationId xmlns:a16="http://schemas.microsoft.com/office/drawing/2014/main" id="{F8733BA0-3D6F-43ED-962E-180370A3B693}"/>
              </a:ext>
            </a:extLst>
          </p:cNvPr>
          <p:cNvSpPr>
            <a:spLocks noGrp="1"/>
          </p:cNvSpPr>
          <p:nvPr>
            <p:ph type="title"/>
          </p:nvPr>
        </p:nvSpPr>
        <p:spPr>
          <a:xfrm>
            <a:off x="472191" y="1000369"/>
            <a:ext cx="1888271" cy="4857262"/>
          </a:xfrm>
        </p:spPr>
        <p:txBody>
          <a:bodyPr vert="horz" lIns="91440" tIns="45720" rIns="91440" bIns="45720" rtlCol="0" anchor="ctr">
            <a:normAutofit/>
          </a:bodyPr>
          <a:lstStyle/>
          <a:p>
            <a:pPr algn="r">
              <a:lnSpc>
                <a:spcPct val="90000"/>
              </a:lnSpc>
            </a:pPr>
            <a:r>
              <a:rPr lang="it-IT" sz="1800" dirty="0">
                <a:solidFill>
                  <a:schemeClr val="bg1"/>
                </a:solidFill>
              </a:rPr>
              <a:t>Ne esemplifico l’utilità confrontando la voce POPES, ELECTION OF THE, tratta dai due siti:</a:t>
            </a:r>
            <a:endParaRPr lang="en-US" sz="1800" kern="1200" cap="none" spc="0" baseline="0" dirty="0">
              <a:solidFill>
                <a:schemeClr val="bg1"/>
              </a:solidFill>
              <a:effectLst/>
            </a:endParaRPr>
          </a:p>
        </p:txBody>
      </p:sp>
      <p:pic>
        <p:nvPicPr>
          <p:cNvPr id="4" name="Immagine 3" descr="Immagine che contiene screenshot&#10;&#10;Descrizione generata automaticamente">
            <a:extLst>
              <a:ext uri="{FF2B5EF4-FFF2-40B4-BE49-F238E27FC236}">
                <a16:creationId xmlns:a16="http://schemas.microsoft.com/office/drawing/2014/main" id="{6703AD86-98F7-46B9-BB72-BE5BA9909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494" y="1411911"/>
            <a:ext cx="8972437" cy="4034178"/>
          </a:xfrm>
          <a:prstGeom prst="rect">
            <a:avLst/>
          </a:prstGeom>
        </p:spPr>
      </p:pic>
    </p:spTree>
    <p:extLst>
      <p:ext uri="{BB962C8B-B14F-4D97-AF65-F5344CB8AC3E}">
        <p14:creationId xmlns:p14="http://schemas.microsoft.com/office/powerpoint/2010/main" val="30964856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8" name="Rectangle 17">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20" name="Rectangle 19">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7" name="Titolo 6">
            <a:extLst>
              <a:ext uri="{FF2B5EF4-FFF2-40B4-BE49-F238E27FC236}">
                <a16:creationId xmlns:a16="http://schemas.microsoft.com/office/drawing/2014/main" id="{F8733BA0-3D6F-43ED-962E-180370A3B693}"/>
              </a:ext>
            </a:extLst>
          </p:cNvPr>
          <p:cNvSpPr>
            <a:spLocks noGrp="1"/>
          </p:cNvSpPr>
          <p:nvPr>
            <p:ph type="title"/>
          </p:nvPr>
        </p:nvSpPr>
        <p:spPr>
          <a:xfrm>
            <a:off x="729280" y="1000368"/>
            <a:ext cx="1888271" cy="4857262"/>
          </a:xfrm>
        </p:spPr>
        <p:txBody>
          <a:bodyPr vert="horz" lIns="91440" tIns="45720" rIns="91440" bIns="45720" rtlCol="0" anchor="ctr">
            <a:normAutofit/>
          </a:bodyPr>
          <a:lstStyle/>
          <a:p>
            <a:pPr algn="r">
              <a:lnSpc>
                <a:spcPct val="90000"/>
              </a:lnSpc>
            </a:pPr>
            <a:r>
              <a:rPr lang="en-US" sz="1800" dirty="0">
                <a:solidFill>
                  <a:srgbClr val="FFFFFF"/>
                </a:solidFill>
              </a:rPr>
              <a:t>Le due </a:t>
            </a:r>
            <a:r>
              <a:rPr lang="en-US" sz="1800" dirty="0" err="1">
                <a:solidFill>
                  <a:srgbClr val="FFFFFF"/>
                </a:solidFill>
              </a:rPr>
              <a:t>risorse</a:t>
            </a:r>
            <a:r>
              <a:rPr lang="en-US" sz="1800" dirty="0">
                <a:solidFill>
                  <a:srgbClr val="FFFFFF"/>
                </a:solidFill>
              </a:rPr>
              <a:t> </a:t>
            </a:r>
            <a:r>
              <a:rPr lang="en-US" sz="1800" dirty="0" err="1">
                <a:solidFill>
                  <a:srgbClr val="FFFFFF"/>
                </a:solidFill>
              </a:rPr>
              <a:t>presentano</a:t>
            </a:r>
            <a:r>
              <a:rPr lang="en-US" sz="1800" dirty="0">
                <a:solidFill>
                  <a:srgbClr val="FFFFFF"/>
                </a:solidFill>
              </a:rPr>
              <a:t> </a:t>
            </a:r>
            <a:r>
              <a:rPr lang="en-US" sz="1800" dirty="0" err="1">
                <a:solidFill>
                  <a:srgbClr val="FFFFFF"/>
                </a:solidFill>
              </a:rPr>
              <a:t>sostanzialmente</a:t>
            </a:r>
            <a:r>
              <a:rPr lang="en-US" sz="1800" dirty="0">
                <a:solidFill>
                  <a:srgbClr val="FFFFFF"/>
                </a:solidFill>
              </a:rPr>
              <a:t> lo </a:t>
            </a:r>
            <a:r>
              <a:rPr lang="en-US" sz="1800" dirty="0" err="1">
                <a:solidFill>
                  <a:srgbClr val="FFFFFF"/>
                </a:solidFill>
              </a:rPr>
              <a:t>stesso</a:t>
            </a:r>
            <a:r>
              <a:rPr lang="en-US" sz="1800" dirty="0">
                <a:solidFill>
                  <a:srgbClr val="FFFFFF"/>
                </a:solidFill>
              </a:rPr>
              <a:t> </a:t>
            </a:r>
            <a:r>
              <a:rPr lang="en-US" sz="1800" dirty="0" err="1">
                <a:solidFill>
                  <a:srgbClr val="FFFFFF"/>
                </a:solidFill>
              </a:rPr>
              <a:t>materiale</a:t>
            </a:r>
            <a:r>
              <a:rPr lang="en-US" sz="1800" dirty="0">
                <a:solidFill>
                  <a:srgbClr val="FFFFFF"/>
                </a:solidFill>
              </a:rPr>
              <a:t> </a:t>
            </a:r>
            <a:r>
              <a:rPr lang="en-US" sz="1800" dirty="0" err="1">
                <a:solidFill>
                  <a:srgbClr val="FFFFFF"/>
                </a:solidFill>
              </a:rPr>
              <a:t>digitalizzato</a:t>
            </a:r>
            <a:r>
              <a:rPr lang="en-US" sz="1800" dirty="0">
                <a:solidFill>
                  <a:srgbClr val="FFFFFF"/>
                </a:solidFill>
              </a:rPr>
              <a:t>. La </a:t>
            </a:r>
            <a:r>
              <a:rPr lang="en-US" sz="1800" dirty="0" err="1">
                <a:solidFill>
                  <a:srgbClr val="FFFFFF"/>
                </a:solidFill>
              </a:rPr>
              <a:t>differenza</a:t>
            </a:r>
            <a:r>
              <a:rPr lang="en-US" sz="1800" dirty="0">
                <a:solidFill>
                  <a:srgbClr val="FFFFFF"/>
                </a:solidFill>
              </a:rPr>
              <a:t> </a:t>
            </a:r>
            <a:r>
              <a:rPr lang="en-US" sz="1800" dirty="0" err="1">
                <a:solidFill>
                  <a:srgbClr val="FFFFFF"/>
                </a:solidFill>
              </a:rPr>
              <a:t>significativa</a:t>
            </a:r>
            <a:r>
              <a:rPr lang="en-US" sz="1800" dirty="0">
                <a:solidFill>
                  <a:srgbClr val="FFFFFF"/>
                </a:solidFill>
              </a:rPr>
              <a:t> e </a:t>
            </a:r>
            <a:r>
              <a:rPr lang="en-US" sz="1800" dirty="0" err="1">
                <a:solidFill>
                  <a:srgbClr val="FFFFFF"/>
                </a:solidFill>
              </a:rPr>
              <a:t>immediatamente</a:t>
            </a:r>
            <a:r>
              <a:rPr lang="en-US" sz="1800" dirty="0">
                <a:solidFill>
                  <a:srgbClr val="FFFFFF"/>
                </a:solidFill>
              </a:rPr>
              <a:t> </a:t>
            </a:r>
            <a:r>
              <a:rPr lang="en-US" sz="1800" dirty="0" err="1">
                <a:solidFill>
                  <a:srgbClr val="FFFFFF"/>
                </a:solidFill>
              </a:rPr>
              <a:t>verificabile</a:t>
            </a:r>
            <a:r>
              <a:rPr lang="en-US" sz="1800" dirty="0">
                <a:solidFill>
                  <a:srgbClr val="FFFFFF"/>
                </a:solidFill>
              </a:rPr>
              <a:t> </a:t>
            </a:r>
            <a:r>
              <a:rPr lang="en-US" sz="1800" dirty="0" err="1">
                <a:solidFill>
                  <a:srgbClr val="FFFFFF"/>
                </a:solidFill>
              </a:rPr>
              <a:t>sta</a:t>
            </a:r>
            <a:r>
              <a:rPr lang="en-US" sz="1800" dirty="0">
                <a:solidFill>
                  <a:srgbClr val="FFFFFF"/>
                </a:solidFill>
              </a:rPr>
              <a:t>, </a:t>
            </a:r>
            <a:r>
              <a:rPr lang="en-US" sz="1800" dirty="0" err="1">
                <a:solidFill>
                  <a:srgbClr val="FFFFFF"/>
                </a:solidFill>
              </a:rPr>
              <a:t>invece</a:t>
            </a:r>
            <a:r>
              <a:rPr lang="en-US" sz="1800" dirty="0">
                <a:solidFill>
                  <a:srgbClr val="FFFFFF"/>
                </a:solidFill>
              </a:rPr>
              <a:t>, </a:t>
            </a:r>
            <a:r>
              <a:rPr lang="en-US" sz="1800" dirty="0" err="1">
                <a:solidFill>
                  <a:srgbClr val="FFFFFF"/>
                </a:solidFill>
              </a:rPr>
              <a:t>nella</a:t>
            </a:r>
            <a:r>
              <a:rPr lang="en-US" sz="1800" dirty="0">
                <a:solidFill>
                  <a:srgbClr val="FFFFFF"/>
                </a:solidFill>
              </a:rPr>
              <a:t> </a:t>
            </a:r>
            <a:r>
              <a:rPr lang="en-US" sz="1800" dirty="0" err="1">
                <a:solidFill>
                  <a:srgbClr val="FFFFFF"/>
                </a:solidFill>
              </a:rPr>
              <a:t>facilità</a:t>
            </a:r>
            <a:r>
              <a:rPr lang="en-US" sz="1800" dirty="0">
                <a:solidFill>
                  <a:srgbClr val="FFFFFF"/>
                </a:solidFill>
              </a:rPr>
              <a:t> </a:t>
            </a:r>
            <a:r>
              <a:rPr lang="en-US" sz="1800" dirty="0" err="1">
                <a:solidFill>
                  <a:srgbClr val="FFFFFF"/>
                </a:solidFill>
              </a:rPr>
              <a:t>dell’interfaccia</a:t>
            </a:r>
            <a:r>
              <a:rPr lang="en-US" sz="1800" dirty="0">
                <a:solidFill>
                  <a:srgbClr val="FFFFFF"/>
                </a:solidFill>
              </a:rPr>
              <a:t> di </a:t>
            </a:r>
            <a:r>
              <a:rPr lang="en-US" sz="1800" dirty="0" err="1">
                <a:solidFill>
                  <a:srgbClr val="FFFFFF"/>
                </a:solidFill>
              </a:rPr>
              <a:t>ricerca</a:t>
            </a:r>
            <a:r>
              <a:rPr lang="en-US" sz="1800" dirty="0">
                <a:solidFill>
                  <a:srgbClr val="FFFFFF"/>
                </a:solidFill>
              </a:rPr>
              <a:t>, a </a:t>
            </a:r>
            <a:r>
              <a:rPr lang="en-US" sz="1800" dirty="0" err="1">
                <a:solidFill>
                  <a:srgbClr val="FFFFFF"/>
                </a:solidFill>
              </a:rPr>
              <a:t>mio</a:t>
            </a:r>
            <a:r>
              <a:rPr lang="en-US" sz="1800" dirty="0">
                <a:solidFill>
                  <a:srgbClr val="FFFFFF"/>
                </a:solidFill>
              </a:rPr>
              <a:t> </a:t>
            </a:r>
            <a:r>
              <a:rPr lang="en-US" sz="1800" dirty="0" err="1">
                <a:solidFill>
                  <a:srgbClr val="FFFFFF"/>
                </a:solidFill>
              </a:rPr>
              <a:t>parere</a:t>
            </a:r>
            <a:r>
              <a:rPr lang="en-US" sz="1800" dirty="0">
                <a:solidFill>
                  <a:srgbClr val="FFFFFF"/>
                </a:solidFill>
              </a:rPr>
              <a:t> </a:t>
            </a:r>
            <a:r>
              <a:rPr lang="en-US" sz="1800" dirty="0" err="1">
                <a:solidFill>
                  <a:srgbClr val="FFFFFF"/>
                </a:solidFill>
              </a:rPr>
              <a:t>migliore</a:t>
            </a:r>
            <a:r>
              <a:rPr lang="en-US" sz="1800" dirty="0">
                <a:solidFill>
                  <a:srgbClr val="FFFFFF"/>
                </a:solidFill>
              </a:rPr>
              <a:t> in New Advent.</a:t>
            </a:r>
            <a:endParaRPr lang="en-US" sz="1800" kern="1200" cap="none" spc="0" baseline="0" dirty="0">
              <a:solidFill>
                <a:srgbClr val="FFFFFF"/>
              </a:solidFill>
              <a:effectLst/>
              <a:latin typeface="+mj-lt"/>
              <a:ea typeface="+mn-ea"/>
              <a:cs typeface="+mn-cs"/>
            </a:endParaRPr>
          </a:p>
        </p:txBody>
      </p:sp>
      <p:pic>
        <p:nvPicPr>
          <p:cNvPr id="10" name="Immagine 9">
            <a:extLst>
              <a:ext uri="{FF2B5EF4-FFF2-40B4-BE49-F238E27FC236}">
                <a16:creationId xmlns:a16="http://schemas.microsoft.com/office/drawing/2014/main" id="{61CEBC96-9E09-4D6B-B01A-3F7718E0BDCC}"/>
              </a:ext>
            </a:extLst>
          </p:cNvPr>
          <p:cNvPicPr>
            <a:picLocks noChangeAspect="1"/>
          </p:cNvPicPr>
          <p:nvPr/>
        </p:nvPicPr>
        <p:blipFill rotWithShape="1">
          <a:blip r:embed="rId2"/>
          <a:srcRect l="4875" t="5445" r="6100" b="5445"/>
          <a:stretch/>
        </p:blipFill>
        <p:spPr>
          <a:xfrm>
            <a:off x="2754711" y="1000368"/>
            <a:ext cx="8631093" cy="4857262"/>
          </a:xfrm>
          <a:prstGeom prst="rect">
            <a:avLst/>
          </a:prstGeom>
        </p:spPr>
      </p:pic>
      <p:sp>
        <p:nvSpPr>
          <p:cNvPr id="9" name="Segnaposto testo 8">
            <a:extLst>
              <a:ext uri="{FF2B5EF4-FFF2-40B4-BE49-F238E27FC236}">
                <a16:creationId xmlns:a16="http://schemas.microsoft.com/office/drawing/2014/main" id="{007DBD5E-D53D-4794-9EAD-47274F80166A}"/>
              </a:ext>
            </a:extLst>
          </p:cNvPr>
          <p:cNvSpPr>
            <a:spLocks noGrp="1"/>
          </p:cNvSpPr>
          <p:nvPr>
            <p:ph type="body" sz="half" idx="2"/>
          </p:nvPr>
        </p:nvSpPr>
        <p:spPr>
          <a:xfrm>
            <a:off x="4963691" y="1000370"/>
            <a:ext cx="6212310" cy="4857262"/>
          </a:xfrm>
        </p:spPr>
        <p:txBody>
          <a:bodyPr vert="horz" lIns="91440" tIns="45720" rIns="91440" bIns="45720" rtlCol="0" anchor="ctr">
            <a:normAutofit/>
          </a:bodyPr>
          <a:lstStyle/>
          <a:p>
            <a:pPr indent="-182880">
              <a:lnSpc>
                <a:spcPct val="100000"/>
              </a:lnSpc>
              <a:buFont typeface="Garamond" pitchFamily="18" charset="0"/>
              <a:buChar char="◦"/>
            </a:pPr>
            <a:endParaRPr lang="en-US" sz="2000" kern="1200" dirty="0">
              <a:solidFill>
                <a:srgbClr val="FFFFFF"/>
              </a:solidFill>
              <a:latin typeface="+mn-lt"/>
              <a:ea typeface="+mn-ea"/>
              <a:cs typeface="+mn-cs"/>
            </a:endParaRPr>
          </a:p>
        </p:txBody>
      </p:sp>
    </p:spTree>
    <p:extLst>
      <p:ext uri="{BB962C8B-B14F-4D97-AF65-F5344CB8AC3E}">
        <p14:creationId xmlns:p14="http://schemas.microsoft.com/office/powerpoint/2010/main" val="390502819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6" name="Segnaposto contenuto 5">
            <a:extLst>
              <a:ext uri="{FF2B5EF4-FFF2-40B4-BE49-F238E27FC236}">
                <a16:creationId xmlns:a16="http://schemas.microsoft.com/office/drawing/2014/main" id="{152B58AF-2BC0-457F-A270-7ECD7C6405F3}"/>
              </a:ext>
            </a:extLst>
          </p:cNvPr>
          <p:cNvSpPr>
            <a:spLocks noGrp="1"/>
          </p:cNvSpPr>
          <p:nvPr>
            <p:ph idx="1"/>
          </p:nvPr>
        </p:nvSpPr>
        <p:spPr>
          <a:xfrm>
            <a:off x="1139299" y="1644952"/>
            <a:ext cx="9864634" cy="4964225"/>
          </a:xfrm>
        </p:spPr>
        <p:txBody>
          <a:bodyPr>
            <a:normAutofit/>
          </a:bodyPr>
          <a:lstStyle/>
          <a:p>
            <a:pPr marL="0" indent="0">
              <a:buNone/>
            </a:pPr>
            <a:endParaRPr lang="en-US" dirty="0"/>
          </a:p>
          <a:p>
            <a:r>
              <a:rPr lang="it-IT" dirty="0">
                <a:hlinkClick r:id="rId2"/>
              </a:rPr>
              <a:t>https://www.digitale-sammlungen.de/index.html?c=sammlungen_erkunden&amp;l=it</a:t>
            </a:r>
            <a:endParaRPr lang="it-IT" dirty="0"/>
          </a:p>
          <a:p>
            <a:pPr marL="0" indent="0">
              <a:buNone/>
            </a:pPr>
            <a:r>
              <a:rPr lang="it-IT" dirty="0"/>
              <a:t>MDZ è l'unità centrale di produzione della Biblioteca Statale Bavarese che si occupa dello sviluppo, della sperimentazione e della diffusione di nuovi processi di digitalizzazione e conservazione [</a:t>
            </a:r>
            <a:r>
              <a:rPr lang="it-IT" dirty="0">
                <a:hlinkClick r:id="rId3"/>
              </a:rPr>
              <a:t>https://www.digitale-sammlungen.de/index.html?c=mdz&amp;l=it</a:t>
            </a:r>
            <a:r>
              <a:rPr lang="it-IT" dirty="0"/>
              <a:t>].</a:t>
            </a:r>
          </a:p>
          <a:p>
            <a:pPr marL="0" indent="0">
              <a:buNone/>
            </a:pPr>
            <a:r>
              <a:rPr lang="it-IT" dirty="0"/>
              <a:t>Consultabile in tedesco, inglese e italiano, il portale permette di esplorare intuitivamente i materiali qui digitalizzati. Esistono diverse possibilità di selezione dell’argomento e del periodo, avendo a disposizione molte e curate collezioni. Disponibili anche risorse geografiche per collocare nello spazio i centri dove sono nate alcune delle fonti primarie digitalizzate. </a:t>
            </a:r>
            <a:endParaRPr lang="en-US" dirty="0"/>
          </a:p>
          <a:p>
            <a:endParaRPr lang="it-IT" sz="1800" dirty="0"/>
          </a:p>
        </p:txBody>
      </p:sp>
    </p:spTree>
    <p:extLst>
      <p:ext uri="{BB962C8B-B14F-4D97-AF65-F5344CB8AC3E}">
        <p14:creationId xmlns:p14="http://schemas.microsoft.com/office/powerpoint/2010/main" val="48758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AA927C3B-99B6-4CC8-9B17-E037F8499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6350" cap="sq" cmpd="sng" algn="ctr">
            <a:noFill/>
            <a:prstDash val="solid"/>
            <a:miter lim="800000"/>
          </a:ln>
          <a:effectLst/>
        </p:spPr>
      </p:sp>
      <p:sp>
        <p:nvSpPr>
          <p:cNvPr id="17" name="Rectangle 9">
            <a:extLst>
              <a:ext uri="{FF2B5EF4-FFF2-40B4-BE49-F238E27FC236}">
                <a16:creationId xmlns:a16="http://schemas.microsoft.com/office/drawing/2014/main" id="{1C1D606D-4DA3-4806-8F40-02982F4AD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2" y="643464"/>
            <a:ext cx="10905291" cy="5571072"/>
          </a:xfrm>
          <a:prstGeom prst="rect">
            <a:avLst/>
          </a:prstGeom>
          <a:solidFill>
            <a:srgbClr val="FFFFFF"/>
          </a:solidFill>
          <a:ln w="9525" cap="flat" cmpd="sng" algn="ctr">
            <a:noFill/>
            <a:prstDash val="solid"/>
          </a:ln>
          <a:effectLst>
            <a:softEdge rad="0"/>
          </a:effectLst>
        </p:spPr>
      </p:sp>
      <p:sp useBgFill="1">
        <p:nvSpPr>
          <p:cNvPr id="18" name="Rectangle 11">
            <a:extLst>
              <a:ext uri="{FF2B5EF4-FFF2-40B4-BE49-F238E27FC236}">
                <a16:creationId xmlns:a16="http://schemas.microsoft.com/office/drawing/2014/main" id="{CD7A4F52-D451-483C-8243-5B0F83B91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680" y="809244"/>
            <a:ext cx="10579608" cy="5239512"/>
          </a:xfrm>
          <a:prstGeom prst="rect">
            <a:avLst/>
          </a:prstGeom>
          <a:ln w="6350" cap="sq" cmpd="sng" algn="ctr">
            <a:noFill/>
            <a:prstDash val="solid"/>
            <a:miter lim="800000"/>
          </a:ln>
          <a:effectLst/>
        </p:spPr>
      </p:sp>
      <p:sp>
        <p:nvSpPr>
          <p:cNvPr id="2" name="Titolo 1">
            <a:extLst>
              <a:ext uri="{FF2B5EF4-FFF2-40B4-BE49-F238E27FC236}">
                <a16:creationId xmlns:a16="http://schemas.microsoft.com/office/drawing/2014/main" id="{E7650138-E312-471A-9EA6-A8F7F6D398DA}"/>
              </a:ext>
            </a:extLst>
          </p:cNvPr>
          <p:cNvSpPr>
            <a:spLocks noGrp="1"/>
          </p:cNvSpPr>
          <p:nvPr>
            <p:ph type="ctrTitle"/>
          </p:nvPr>
        </p:nvSpPr>
        <p:spPr>
          <a:xfrm>
            <a:off x="8309630" y="1086968"/>
            <a:ext cx="2962714" cy="4523950"/>
          </a:xfrm>
        </p:spPr>
        <p:txBody>
          <a:bodyPr vert="horz" lIns="91440" tIns="45720" rIns="91440" bIns="45720" rtlCol="0">
            <a:normAutofit/>
          </a:bodyPr>
          <a:lstStyle/>
          <a:p>
            <a:pPr algn="l"/>
            <a:r>
              <a:rPr lang="en-US" sz="4000" kern="1200" cap="none" spc="0" baseline="0" dirty="0">
                <a:solidFill>
                  <a:schemeClr val="tx1"/>
                </a:solidFill>
                <a:effectLst/>
                <a:latin typeface="+mj-lt"/>
                <a:ea typeface="+mn-ea"/>
                <a:cs typeface="+mn-cs"/>
              </a:rPr>
              <a:t>PRODOTTI DIGITALI PER LA DIDATTICA</a:t>
            </a:r>
          </a:p>
        </p:txBody>
      </p:sp>
      <p:sp>
        <p:nvSpPr>
          <p:cNvPr id="3" name="Segnaposto contenuto 2">
            <a:extLst>
              <a:ext uri="{FF2B5EF4-FFF2-40B4-BE49-F238E27FC236}">
                <a16:creationId xmlns:a16="http://schemas.microsoft.com/office/drawing/2014/main" id="{50441E40-2A4F-4E57-963C-145E28637A03}"/>
              </a:ext>
            </a:extLst>
          </p:cNvPr>
          <p:cNvSpPr>
            <a:spLocks noGrp="1"/>
          </p:cNvSpPr>
          <p:nvPr>
            <p:ph type="subTitle" idx="1"/>
          </p:nvPr>
        </p:nvSpPr>
        <p:spPr>
          <a:xfrm>
            <a:off x="919656" y="1276912"/>
            <a:ext cx="7047971" cy="4334006"/>
          </a:xfrm>
        </p:spPr>
        <p:txBody>
          <a:bodyPr vert="horz" lIns="91440" tIns="45720" rIns="91440" bIns="45720" rtlCol="0" anchor="ctr">
            <a:normAutofit/>
          </a:bodyPr>
          <a:lstStyle/>
          <a:p>
            <a:pPr indent="-182880" algn="l">
              <a:spcAft>
                <a:spcPts val="600"/>
              </a:spcAft>
              <a:buFont typeface="Garamond" pitchFamily="18" charset="0"/>
              <a:buChar char="◦"/>
            </a:pPr>
            <a:r>
              <a:rPr lang="en-US" sz="2000" kern="1200" dirty="0">
                <a:solidFill>
                  <a:schemeClr val="tx1"/>
                </a:solidFill>
                <a:latin typeface="+mn-lt"/>
                <a:ea typeface="+mn-ea"/>
                <a:cs typeface="+mn-cs"/>
                <a:hlinkClick r:id="rId2"/>
              </a:rPr>
              <a:t>https://www.youtube.com/watch?v=hfkcs6RTMo8</a:t>
            </a:r>
            <a:endParaRPr lang="en-US" sz="2000" kern="1200" dirty="0">
              <a:solidFill>
                <a:schemeClr val="tx1"/>
              </a:solidFill>
              <a:latin typeface="+mn-lt"/>
              <a:ea typeface="+mn-ea"/>
              <a:cs typeface="+mn-cs"/>
            </a:endParaRPr>
          </a:p>
          <a:p>
            <a:pPr algn="l">
              <a:spcAft>
                <a:spcPts val="600"/>
              </a:spcAft>
            </a:pPr>
            <a:r>
              <a:rPr lang="it-IT" sz="2000" kern="1200" dirty="0">
                <a:solidFill>
                  <a:schemeClr val="tx1"/>
                </a:solidFill>
                <a:latin typeface="+mn-lt"/>
                <a:ea typeface="+mn-ea"/>
                <a:cs typeface="+mn-cs"/>
              </a:rPr>
              <a:t>Video curato e pubblicato dalla casa editrice </a:t>
            </a:r>
            <a:r>
              <a:rPr lang="it-IT" sz="2000" kern="1200" dirty="0">
                <a:solidFill>
                  <a:schemeClr val="tx1"/>
                </a:solidFill>
                <a:highlight>
                  <a:srgbClr val="FF0000"/>
                </a:highlight>
                <a:latin typeface="+mn-lt"/>
                <a:ea typeface="+mn-ea"/>
                <a:cs typeface="+mn-cs"/>
              </a:rPr>
              <a:t>Rizzoli</a:t>
            </a:r>
            <a:r>
              <a:rPr lang="it-IT" sz="2000" kern="1200" dirty="0">
                <a:solidFill>
                  <a:schemeClr val="tx1"/>
                </a:solidFill>
                <a:latin typeface="+mn-lt"/>
                <a:ea typeface="+mn-ea"/>
                <a:cs typeface="+mn-cs"/>
              </a:rPr>
              <a:t>, che, da </a:t>
            </a:r>
            <a:r>
              <a:rPr lang="it-IT" sz="2000" kern="1200" dirty="0">
                <a:solidFill>
                  <a:schemeClr val="tx1"/>
                </a:solidFill>
                <a:latin typeface="+mn-lt"/>
                <a:ea typeface="+mn-ea"/>
                <a:cs typeface="+mn-cs"/>
                <a:hlinkClick r:id="rId3"/>
              </a:rPr>
              <a:t>https://www.rizzolieducation.it/digitale/</a:t>
            </a:r>
            <a:r>
              <a:rPr lang="it-IT" sz="2000" kern="1200" dirty="0">
                <a:solidFill>
                  <a:schemeClr val="tx1"/>
                </a:solidFill>
                <a:latin typeface="+mn-lt"/>
                <a:ea typeface="+mn-ea"/>
                <a:cs typeface="+mn-cs"/>
              </a:rPr>
              <a:t> si occupa di sviluppare progetti di didattica digitale.</a:t>
            </a:r>
          </a:p>
          <a:p>
            <a:pPr algn="l">
              <a:spcAft>
                <a:spcPts val="600"/>
              </a:spcAft>
            </a:pPr>
            <a:endParaRPr lang="it-IT" sz="2000" dirty="0">
              <a:solidFill>
                <a:schemeClr val="tx1"/>
              </a:solidFill>
            </a:endParaRPr>
          </a:p>
          <a:p>
            <a:pPr marL="342900" indent="-342900" algn="l">
              <a:spcAft>
                <a:spcPts val="600"/>
              </a:spcAft>
              <a:buFont typeface="Arial" panose="020B0604020202020204" pitchFamily="34" charset="0"/>
              <a:buChar char="•"/>
            </a:pPr>
            <a:r>
              <a:rPr lang="it-IT" sz="2000" dirty="0">
                <a:hlinkClick r:id="rId4"/>
              </a:rPr>
              <a:t>http://www.luzappy.eu/index.html</a:t>
            </a:r>
            <a:endParaRPr lang="it-IT" sz="2000" kern="1200" dirty="0">
              <a:solidFill>
                <a:schemeClr val="tx1"/>
              </a:solidFill>
              <a:latin typeface="+mn-lt"/>
              <a:ea typeface="+mn-ea"/>
              <a:cs typeface="+mn-cs"/>
            </a:endParaRPr>
          </a:p>
          <a:p>
            <a:pPr algn="l">
              <a:spcAft>
                <a:spcPts val="600"/>
              </a:spcAft>
            </a:pPr>
            <a:r>
              <a:rPr lang="it-IT" sz="2000" dirty="0">
                <a:solidFill>
                  <a:schemeClr val="tx1"/>
                </a:solidFill>
              </a:rPr>
              <a:t>Portale curato da un privato, Luciano Zappella, che pubblica il proprio CV, a uso scolastico. Tra i progetti, qui raccolti, alcuni riguardano nel dettaglio la documentazione utile allo studio del rapporto tra papato e impero. Si veda per esempio: </a:t>
            </a:r>
            <a:r>
              <a:rPr lang="it-IT" sz="2000" dirty="0">
                <a:hlinkClick r:id="rId5"/>
              </a:rPr>
              <a:t>http://www.luzappy.eu/medioevo/papato_impero.htm</a:t>
            </a:r>
            <a:endParaRPr lang="en-US" sz="2000" kern="1200" dirty="0">
              <a:solidFill>
                <a:schemeClr val="tx1"/>
              </a:solidFill>
              <a:latin typeface="+mn-lt"/>
              <a:ea typeface="+mn-ea"/>
              <a:cs typeface="+mn-cs"/>
            </a:endParaRPr>
          </a:p>
        </p:txBody>
      </p:sp>
      <p:cxnSp>
        <p:nvCxnSpPr>
          <p:cNvPr id="19" name="Straight Connector 13">
            <a:extLst>
              <a:ext uri="{FF2B5EF4-FFF2-40B4-BE49-F238E27FC236}">
                <a16:creationId xmlns:a16="http://schemas.microsoft.com/office/drawing/2014/main" id="{23413C9D-32A8-4475-92E1-327E029906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5390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7" name="Rectangle 26">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4" name="Titolo 3">
            <a:extLst>
              <a:ext uri="{FF2B5EF4-FFF2-40B4-BE49-F238E27FC236}">
                <a16:creationId xmlns:a16="http://schemas.microsoft.com/office/drawing/2014/main" id="{838DC6AD-9C0F-41D4-A221-8B1147757EAC}"/>
              </a:ext>
            </a:extLst>
          </p:cNvPr>
          <p:cNvSpPr>
            <a:spLocks noGrp="1"/>
          </p:cNvSpPr>
          <p:nvPr>
            <p:ph type="title"/>
          </p:nvPr>
        </p:nvSpPr>
        <p:spPr>
          <a:xfrm>
            <a:off x="815693" y="1272800"/>
            <a:ext cx="7314177" cy="4312402"/>
          </a:xfrm>
        </p:spPr>
        <p:txBody>
          <a:bodyPr vert="horz" lIns="91440" tIns="45720" rIns="91440" bIns="45720" rtlCol="0" anchor="ctr">
            <a:normAutofit fontScale="90000"/>
          </a:bodyPr>
          <a:lstStyle/>
          <a:p>
            <a:pPr>
              <a:lnSpc>
                <a:spcPct val="83000"/>
              </a:lnSpc>
            </a:pPr>
            <a:br>
              <a:rPr lang="en-US" sz="2400" b="0" kern="1200" spc="-100" dirty="0">
                <a:solidFill>
                  <a:schemeClr val="tx1"/>
                </a:solidFill>
                <a:effectLst/>
                <a:latin typeface="+mn-lt"/>
                <a:ea typeface="+mn-ea"/>
                <a:cs typeface="+mn-cs"/>
              </a:rPr>
            </a:br>
            <a:r>
              <a:rPr lang="it-IT" sz="2000" dirty="0">
                <a:solidFill>
                  <a:schemeClr val="tx1"/>
                </a:solidFill>
                <a:latin typeface="+mn-lt"/>
              </a:rPr>
              <a:t>L’acquisizione dei documenti viene eseguita dal Laboratorio di Fotoriproduzione Digitale mediante postazioni di lavoro collegate alla rete telematica dell’Archivio, dotate di fotocamere digitali a colori e di un corpo macchina con dorso digitale per i documenti pregiati e di grandi dimensioni. Le immagini digitali sono quindi classificate sulla base della rispettiva segnatura originale e trasferite sullo storage definitivo.</a:t>
            </a:r>
            <a:br>
              <a:rPr lang="it-IT" sz="2000" dirty="0">
                <a:solidFill>
                  <a:schemeClr val="tx1"/>
                </a:solidFill>
                <a:latin typeface="+mn-lt"/>
              </a:rPr>
            </a:br>
            <a:br>
              <a:rPr lang="it-IT" sz="2000" dirty="0">
                <a:solidFill>
                  <a:schemeClr val="tx1"/>
                </a:solidFill>
                <a:latin typeface="+mn-lt"/>
              </a:rPr>
            </a:br>
            <a:r>
              <a:rPr lang="it-IT" sz="2000" dirty="0">
                <a:solidFill>
                  <a:schemeClr val="tx1"/>
                </a:solidFill>
                <a:latin typeface="+mn-lt"/>
              </a:rPr>
              <a:t>Gli Studiosi possono richiedere la riproduzione fotografica dei documenti dell’Archivio Segreto Vaticano per studio privato o per uso professionale/editoriale compilando gli appositi moduli disponibili presso la Sala Consultazione Documenti «Pio XI» e consegnandoli al personale di Sala.</a:t>
            </a:r>
            <a:br>
              <a:rPr lang="it-IT" sz="2000" dirty="0">
                <a:solidFill>
                  <a:schemeClr val="tx1"/>
                </a:solidFill>
                <a:latin typeface="+mn-lt"/>
              </a:rPr>
            </a:br>
            <a:r>
              <a:rPr lang="it-IT" sz="2000" dirty="0">
                <a:solidFill>
                  <a:schemeClr val="tx1"/>
                </a:solidFill>
                <a:latin typeface="+mn-lt"/>
              </a:rPr>
              <a:t>È altresì possibile scaricare on-line i moduli (il download è disponibile nell’apposita sezione) e inviarli correttamente compilati all’Archivio Segreto Vaticano. </a:t>
            </a:r>
            <a:br>
              <a:rPr lang="it-IT" sz="2000" dirty="0">
                <a:solidFill>
                  <a:schemeClr val="tx1"/>
                </a:solidFill>
                <a:latin typeface="+mn-lt"/>
              </a:rPr>
            </a:br>
            <a:br>
              <a:rPr lang="it-IT" sz="2000" dirty="0">
                <a:solidFill>
                  <a:schemeClr val="tx1"/>
                </a:solidFill>
                <a:latin typeface="+mn-lt"/>
              </a:rPr>
            </a:br>
            <a:r>
              <a:rPr lang="it-IT" sz="2000" dirty="0">
                <a:solidFill>
                  <a:schemeClr val="tx1"/>
                </a:solidFill>
                <a:latin typeface="+mn-lt"/>
              </a:rPr>
              <a:t>[</a:t>
            </a:r>
            <a:r>
              <a:rPr lang="it-IT" sz="2000" dirty="0" err="1">
                <a:solidFill>
                  <a:schemeClr val="tx1"/>
                </a:solidFill>
                <a:latin typeface="+mn-lt"/>
              </a:rPr>
              <a:t>da:</a:t>
            </a:r>
            <a:r>
              <a:rPr lang="it-IT" sz="2000" dirty="0" err="1">
                <a:hlinkClick r:id="rId3"/>
              </a:rPr>
              <a:t>http</a:t>
            </a:r>
            <a:r>
              <a:rPr lang="it-IT" sz="2000" dirty="0">
                <a:hlinkClick r:id="rId3"/>
              </a:rPr>
              <a:t>://www.archiviosegretovaticano.va/</a:t>
            </a:r>
            <a:r>
              <a:rPr lang="it-IT" sz="2000" dirty="0" err="1">
                <a:hlinkClick r:id="rId3"/>
              </a:rPr>
              <a:t>content</a:t>
            </a:r>
            <a:r>
              <a:rPr lang="it-IT" sz="2000" dirty="0">
                <a:hlinkClick r:id="rId3"/>
              </a:rPr>
              <a:t>/</a:t>
            </a:r>
            <a:r>
              <a:rPr lang="it-IT" sz="2000" dirty="0" err="1">
                <a:hlinkClick r:id="rId3"/>
              </a:rPr>
              <a:t>archiviosegretovaticano</a:t>
            </a:r>
            <a:r>
              <a:rPr lang="it-IT" sz="2000" dirty="0">
                <a:hlinkClick r:id="rId3"/>
              </a:rPr>
              <a:t>/</a:t>
            </a:r>
            <a:r>
              <a:rPr lang="it-IT" sz="2000" dirty="0" err="1">
                <a:hlinkClick r:id="rId3"/>
              </a:rPr>
              <a:t>it</a:t>
            </a:r>
            <a:r>
              <a:rPr lang="it-IT" sz="2000" dirty="0">
                <a:hlinkClick r:id="rId3"/>
              </a:rPr>
              <a:t>/consultazione.html</a:t>
            </a:r>
            <a:r>
              <a:rPr lang="it-IT" sz="2000" dirty="0">
                <a:solidFill>
                  <a:schemeClr val="tx1"/>
                </a:solidFill>
                <a:latin typeface="+mn-lt"/>
              </a:rPr>
              <a:t>]</a:t>
            </a:r>
            <a:br>
              <a:rPr lang="it-IT" sz="2000" dirty="0">
                <a:solidFill>
                  <a:schemeClr val="tx1"/>
                </a:solidFill>
                <a:latin typeface="+mn-lt"/>
              </a:rPr>
            </a:br>
            <a:endParaRPr lang="en-US" sz="2000" b="0" kern="1200" spc="-100" dirty="0">
              <a:solidFill>
                <a:schemeClr val="tx1"/>
              </a:solidFill>
              <a:effectLst/>
              <a:latin typeface="+mn-lt"/>
            </a:endParaRPr>
          </a:p>
        </p:txBody>
      </p:sp>
      <p:cxnSp>
        <p:nvCxnSpPr>
          <p:cNvPr id="29" name="Straight Connector 28">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Rettangolo 7">
            <a:extLst>
              <a:ext uri="{FF2B5EF4-FFF2-40B4-BE49-F238E27FC236}">
                <a16:creationId xmlns:a16="http://schemas.microsoft.com/office/drawing/2014/main" id="{6C36F42E-9507-4E3A-857C-D44A85D4BF37}"/>
              </a:ext>
            </a:extLst>
          </p:cNvPr>
          <p:cNvSpPr/>
          <p:nvPr/>
        </p:nvSpPr>
        <p:spPr>
          <a:xfrm>
            <a:off x="8377704" y="3120374"/>
            <a:ext cx="2646359" cy="1754326"/>
          </a:xfrm>
          <a:prstGeom prst="rect">
            <a:avLst/>
          </a:prstGeom>
        </p:spPr>
        <p:txBody>
          <a:bodyPr wrap="square">
            <a:spAutoFit/>
          </a:bodyPr>
          <a:lstStyle/>
          <a:p>
            <a:r>
              <a:rPr lang="it-IT" dirty="0">
                <a:hlinkClick r:id="rId4"/>
              </a:rPr>
              <a:t>http://www.archiviosegretovaticano.va/content/archiviosegretovaticano/it/attivita/ricerca-e-conservazione/acquisizioni-digitali.html</a:t>
            </a:r>
            <a:endParaRPr lang="it-IT" dirty="0"/>
          </a:p>
        </p:txBody>
      </p:sp>
      <p:sp>
        <p:nvSpPr>
          <p:cNvPr id="2" name="CasellaDiTesto 1">
            <a:extLst>
              <a:ext uri="{FF2B5EF4-FFF2-40B4-BE49-F238E27FC236}">
                <a16:creationId xmlns:a16="http://schemas.microsoft.com/office/drawing/2014/main" id="{26F27800-5B23-4551-9C2C-31F39391BA70}"/>
              </a:ext>
            </a:extLst>
          </p:cNvPr>
          <p:cNvSpPr txBox="1"/>
          <p:nvPr/>
        </p:nvSpPr>
        <p:spPr>
          <a:xfrm>
            <a:off x="8376661" y="1984217"/>
            <a:ext cx="2754262" cy="369332"/>
          </a:xfrm>
          <a:prstGeom prst="rect">
            <a:avLst/>
          </a:prstGeom>
          <a:noFill/>
        </p:spPr>
        <p:txBody>
          <a:bodyPr wrap="square" rtlCol="0">
            <a:spAutoFit/>
          </a:bodyPr>
          <a:lstStyle/>
          <a:p>
            <a:r>
              <a:rPr lang="it-IT" dirty="0"/>
              <a:t>Archivio segreto vaticano</a:t>
            </a:r>
          </a:p>
        </p:txBody>
      </p:sp>
    </p:spTree>
    <p:extLst>
      <p:ext uri="{BB962C8B-B14F-4D97-AF65-F5344CB8AC3E}">
        <p14:creationId xmlns:p14="http://schemas.microsoft.com/office/powerpoint/2010/main" val="158929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7" name="Rectangle 16">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8" name="Rectangle 27">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olo 1">
            <a:extLst>
              <a:ext uri="{FF2B5EF4-FFF2-40B4-BE49-F238E27FC236}">
                <a16:creationId xmlns:a16="http://schemas.microsoft.com/office/drawing/2014/main" id="{FA30F369-7EF4-4130-A9FC-41221A9CE4CD}"/>
              </a:ext>
            </a:extLst>
          </p:cNvPr>
          <p:cNvSpPr>
            <a:spLocks noGrp="1"/>
          </p:cNvSpPr>
          <p:nvPr>
            <p:ph type="title"/>
          </p:nvPr>
        </p:nvSpPr>
        <p:spPr>
          <a:xfrm>
            <a:off x="1341736" y="1265504"/>
            <a:ext cx="6544620" cy="4312402"/>
          </a:xfrm>
        </p:spPr>
        <p:txBody>
          <a:bodyPr vert="horz" lIns="91440" tIns="45720" rIns="91440" bIns="45720" rtlCol="0" anchor="ctr">
            <a:normAutofit fontScale="90000"/>
          </a:bodyPr>
          <a:lstStyle/>
          <a:p>
            <a:pPr>
              <a:lnSpc>
                <a:spcPct val="100000"/>
              </a:lnSpc>
            </a:pPr>
            <a:r>
              <a:rPr lang="it-IT" sz="2200" spc="-100" dirty="0">
                <a:solidFill>
                  <a:schemeClr val="tx1"/>
                </a:solidFill>
                <a:latin typeface="+mn-lt"/>
              </a:rPr>
              <a:t>Il fondo diplomatico dell’Archivio Orsini consta di 2462 documenti pubblici e privati (XI-XIX </a:t>
            </a:r>
            <a:r>
              <a:rPr lang="it-IT" sz="2200" spc="-100" dirty="0" err="1">
                <a:solidFill>
                  <a:schemeClr val="tx1"/>
                </a:solidFill>
                <a:latin typeface="+mn-lt"/>
              </a:rPr>
              <a:t>secc</a:t>
            </a:r>
            <a:r>
              <a:rPr lang="it-IT" sz="2200" spc="-100" dirty="0">
                <a:solidFill>
                  <a:schemeClr val="tx1"/>
                </a:solidFill>
                <a:latin typeface="+mn-lt"/>
              </a:rPr>
              <a:t>.) in gran parte su supporto pergamenaceo. Si tratta di bolle pontificie, brevi, diplomi e lettere regie, investiture feudali, sentenze, concordie, compravendite, inventari, catasti, capitoli matrimoniali, testamenti, statuti, riferibili in gran parte al principale ramo degli Orsini.</a:t>
            </a:r>
            <a:br>
              <a:rPr lang="it-IT" sz="2200" spc="-100" dirty="0">
                <a:solidFill>
                  <a:schemeClr val="tx1"/>
                </a:solidFill>
                <a:latin typeface="+mn-lt"/>
              </a:rPr>
            </a:br>
            <a:r>
              <a:rPr lang="it-IT" sz="2200" spc="-100" dirty="0">
                <a:solidFill>
                  <a:schemeClr val="tx1"/>
                </a:solidFill>
                <a:latin typeface="+mn-lt"/>
              </a:rPr>
              <a:t>[descrizione tratta dal medesimo sito]</a:t>
            </a:r>
            <a:br>
              <a:rPr lang="it-IT" sz="2200" spc="-100" dirty="0">
                <a:solidFill>
                  <a:schemeClr val="tx1"/>
                </a:solidFill>
                <a:latin typeface="+mn-lt"/>
              </a:rPr>
            </a:br>
            <a:br>
              <a:rPr lang="it-IT" sz="2200" spc="-100" dirty="0">
                <a:solidFill>
                  <a:schemeClr val="tx1"/>
                </a:solidFill>
                <a:latin typeface="+mn-lt"/>
              </a:rPr>
            </a:br>
            <a:r>
              <a:rPr lang="it-IT" sz="2200" spc="-100" dirty="0">
                <a:solidFill>
                  <a:schemeClr val="tx1"/>
                </a:solidFill>
                <a:latin typeface="+mn-lt"/>
              </a:rPr>
              <a:t>Viene illustrato nel dettaglio il progetto di digitalizzazione, esplicitandone chiaramente i responsabili scientifici e il processo di costruzione del database. Cercando di usufruire direttamente dei materiali, però, si scopre che le pergamene realmente disponibili sono solamente quelle dalla fine del XIV sec. in avanti.</a:t>
            </a:r>
            <a:endParaRPr lang="en-US" sz="3700" b="0" kern="1200" spc="-100" dirty="0">
              <a:solidFill>
                <a:schemeClr val="tx1"/>
              </a:solidFill>
              <a:effectLst/>
              <a:latin typeface="+mj-lt"/>
              <a:ea typeface="+mn-ea"/>
              <a:cs typeface="+mn-cs"/>
            </a:endParaRPr>
          </a:p>
        </p:txBody>
      </p:sp>
      <p:cxnSp>
        <p:nvCxnSpPr>
          <p:cNvPr id="30" name="Straight Connector 29">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4717052C-710A-498F-A885-D73868913A88}"/>
              </a:ext>
            </a:extLst>
          </p:cNvPr>
          <p:cNvSpPr txBox="1"/>
          <p:nvPr/>
        </p:nvSpPr>
        <p:spPr>
          <a:xfrm>
            <a:off x="8401697" y="1435286"/>
            <a:ext cx="2725951" cy="4154984"/>
          </a:xfrm>
          <a:prstGeom prst="rect">
            <a:avLst/>
          </a:prstGeom>
          <a:noFill/>
        </p:spPr>
        <p:txBody>
          <a:bodyPr wrap="square" rtlCol="0">
            <a:spAutoFit/>
          </a:bodyPr>
          <a:lstStyle/>
          <a:p>
            <a:r>
              <a:rPr lang="it-IT" sz="2400" dirty="0"/>
              <a:t>Archivio storico capitolino</a:t>
            </a:r>
          </a:p>
          <a:p>
            <a:endParaRPr lang="it-IT" sz="2400" dirty="0"/>
          </a:p>
          <a:p>
            <a:endParaRPr lang="it-IT" sz="2400" dirty="0"/>
          </a:p>
          <a:p>
            <a:r>
              <a:rPr lang="it-IT" sz="2400" dirty="0"/>
              <a:t>Sezione</a:t>
            </a:r>
          </a:p>
          <a:p>
            <a:r>
              <a:rPr lang="it-IT" sz="2400" dirty="0">
                <a:hlinkClick r:id="rId3"/>
              </a:rPr>
              <a:t>http://www.archiviocapitolinorisorsedigitali.it/index.php/esplora/albero/fondo-pergamene/11240/11240</a:t>
            </a:r>
            <a:endParaRPr lang="it-IT" sz="2400" dirty="0"/>
          </a:p>
        </p:txBody>
      </p:sp>
    </p:spTree>
    <p:extLst>
      <p:ext uri="{BB962C8B-B14F-4D97-AF65-F5344CB8AC3E}">
        <p14:creationId xmlns:p14="http://schemas.microsoft.com/office/powerpoint/2010/main" val="2059993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magine 9" descr="Immagine che contiene screenshot&#10;&#10;Descrizione generata automaticamente">
            <a:extLst>
              <a:ext uri="{FF2B5EF4-FFF2-40B4-BE49-F238E27FC236}">
                <a16:creationId xmlns:a16="http://schemas.microsoft.com/office/drawing/2014/main" id="{D1297B87-C7DE-40C3-AEA8-87089E2AF3CB}"/>
              </a:ext>
            </a:extLst>
          </p:cNvPr>
          <p:cNvPicPr>
            <a:picLocks noChangeAspect="1"/>
          </p:cNvPicPr>
          <p:nvPr/>
        </p:nvPicPr>
        <p:blipFill rotWithShape="1">
          <a:blip r:embed="rId2">
            <a:extLst>
              <a:ext uri="{28A0092B-C50C-407E-A947-70E740481C1C}">
                <a14:useLocalDpi xmlns:a14="http://schemas.microsoft.com/office/drawing/2010/main" val="0"/>
              </a:ext>
            </a:extLst>
          </a:blip>
          <a:srcRect t="4210" r="5185" b="5375"/>
          <a:stretch/>
        </p:blipFill>
        <p:spPr>
          <a:xfrm>
            <a:off x="2574586" y="186591"/>
            <a:ext cx="7017131" cy="3763964"/>
          </a:xfrm>
          <a:prstGeom prst="rect">
            <a:avLst/>
          </a:prstGeom>
        </p:spPr>
      </p:pic>
      <p:sp>
        <p:nvSpPr>
          <p:cNvPr id="39" name="Rectangle 38">
            <a:extLst>
              <a:ext uri="{FF2B5EF4-FFF2-40B4-BE49-F238E27FC236}">
                <a16:creationId xmlns:a16="http://schemas.microsoft.com/office/drawing/2014/main" id="{370878C7-7719-40BD-AA97-751A85670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rgbClr val="685E4E"/>
          </a:solidFill>
          <a:ln w="6350" cap="flat" cmpd="sng" algn="ctr">
            <a:noFill/>
            <a:prstDash val="solid"/>
          </a:ln>
          <a:effectLst>
            <a:outerShdw blurRad="50800" algn="ctr" rotWithShape="0">
              <a:prstClr val="black">
                <a:alpha val="66000"/>
              </a:prstClr>
            </a:outerShdw>
            <a:softEdge rad="0"/>
          </a:effectLst>
        </p:spPr>
      </p:sp>
      <p:sp>
        <p:nvSpPr>
          <p:cNvPr id="41" name="Rectangle 40">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tx1"/>
            </a:solidFill>
            <a:prstDash val="solid"/>
            <a:miter lim="800000"/>
          </a:ln>
          <a:effectLst/>
        </p:spPr>
      </p:sp>
      <p:sp>
        <p:nvSpPr>
          <p:cNvPr id="7" name="Titolo 6">
            <a:extLst>
              <a:ext uri="{FF2B5EF4-FFF2-40B4-BE49-F238E27FC236}">
                <a16:creationId xmlns:a16="http://schemas.microsoft.com/office/drawing/2014/main" id="{EF7A88F2-1F22-4350-938F-AA9199297928}"/>
              </a:ext>
            </a:extLst>
          </p:cNvPr>
          <p:cNvSpPr>
            <a:spLocks noGrp="1"/>
          </p:cNvSpPr>
          <p:nvPr>
            <p:ph type="title"/>
          </p:nvPr>
        </p:nvSpPr>
        <p:spPr>
          <a:xfrm>
            <a:off x="956234" y="4495894"/>
            <a:ext cx="4942542" cy="1371600"/>
          </a:xfrm>
        </p:spPr>
        <p:txBody>
          <a:bodyPr vert="horz" lIns="91440" tIns="45720" rIns="91440" bIns="45720" rtlCol="0" anchor="ctr">
            <a:normAutofit/>
          </a:bodyPr>
          <a:lstStyle/>
          <a:p>
            <a:pPr algn="r"/>
            <a:r>
              <a:rPr lang="en-US" sz="1400" kern="1200" cap="none" spc="0" baseline="0">
                <a:solidFill>
                  <a:schemeClr val="tx1"/>
                </a:solidFill>
                <a:effectLst/>
                <a:latin typeface="+mj-lt"/>
                <a:ea typeface="+mn-ea"/>
                <a:cs typeface="+mn-cs"/>
              </a:rPr>
              <a:t>Biblioteca apostolica vaticana</a:t>
            </a:r>
            <a:br>
              <a:rPr lang="en-US" sz="1400" kern="1200" cap="none" spc="0" baseline="0">
                <a:solidFill>
                  <a:schemeClr val="tx1"/>
                </a:solidFill>
                <a:effectLst/>
                <a:latin typeface="+mj-lt"/>
                <a:ea typeface="+mn-ea"/>
                <a:cs typeface="+mn-cs"/>
              </a:rPr>
            </a:br>
            <a:r>
              <a:rPr lang="en-US" sz="1400" kern="1200" cap="none" spc="0" baseline="0">
                <a:solidFill>
                  <a:schemeClr val="tx1"/>
                </a:solidFill>
                <a:effectLst/>
                <a:latin typeface="+mj-lt"/>
                <a:ea typeface="+mn-ea"/>
                <a:cs typeface="+mn-cs"/>
                <a:hlinkClick r:id="rId3"/>
              </a:rPr>
              <a:t>https://www.vaticanlibrary.va/home.php</a:t>
            </a:r>
            <a:br>
              <a:rPr lang="en-US" sz="1400" kern="1200" cap="none" spc="0" baseline="0">
                <a:solidFill>
                  <a:schemeClr val="tx1"/>
                </a:solidFill>
                <a:effectLst/>
                <a:latin typeface="+mj-lt"/>
                <a:ea typeface="+mn-ea"/>
                <a:cs typeface="+mn-cs"/>
                <a:hlinkClick r:id="rId4"/>
              </a:rPr>
            </a:br>
            <a:br>
              <a:rPr lang="en-US" sz="1400" kern="1200" cap="none" spc="0" baseline="0">
                <a:solidFill>
                  <a:schemeClr val="tx1"/>
                </a:solidFill>
                <a:effectLst/>
                <a:latin typeface="+mj-lt"/>
                <a:ea typeface="+mn-ea"/>
                <a:cs typeface="+mn-cs"/>
              </a:rPr>
            </a:br>
            <a:r>
              <a:rPr lang="en-US" sz="1400" kern="1200" cap="none" spc="0" baseline="0">
                <a:solidFill>
                  <a:schemeClr val="tx1"/>
                </a:solidFill>
                <a:effectLst/>
                <a:latin typeface="+mj-lt"/>
                <a:ea typeface="+mn-ea"/>
                <a:cs typeface="+mn-cs"/>
              </a:rPr>
              <a:t>Guida ai fondi digitalizzati (a pagamento):</a:t>
            </a:r>
            <a:br>
              <a:rPr lang="en-US" sz="1400" kern="1200" cap="none" spc="0" baseline="0">
                <a:solidFill>
                  <a:schemeClr val="tx1"/>
                </a:solidFill>
                <a:effectLst/>
                <a:latin typeface="+mj-lt"/>
                <a:ea typeface="+mn-ea"/>
                <a:cs typeface="+mn-cs"/>
                <a:hlinkClick r:id="rId4"/>
              </a:rPr>
            </a:br>
            <a:r>
              <a:rPr lang="en-US" sz="1400" kern="1200" cap="none" spc="0" baseline="0">
                <a:solidFill>
                  <a:schemeClr val="tx1"/>
                </a:solidFill>
                <a:effectLst/>
                <a:latin typeface="+mj-lt"/>
                <a:ea typeface="+mn-ea"/>
                <a:cs typeface="+mn-cs"/>
                <a:hlinkClick r:id="rId4"/>
              </a:rPr>
              <a:t>https://www.vaticanlibrary.va/home.php?pag=detteditoria&amp;idogg=ST_466</a:t>
            </a:r>
            <a:endParaRPr lang="en-US" sz="1400" b="0" kern="1200" cap="none" spc="0" baseline="0">
              <a:solidFill>
                <a:schemeClr val="tx1"/>
              </a:solidFill>
              <a:effectLst/>
              <a:latin typeface="+mj-lt"/>
              <a:ea typeface="+mn-ea"/>
              <a:cs typeface="+mn-cs"/>
            </a:endParaRPr>
          </a:p>
        </p:txBody>
      </p:sp>
      <p:cxnSp>
        <p:nvCxnSpPr>
          <p:cNvPr id="43" name="Straight Connector 42">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634895"/>
            <a:ext cx="0" cy="1152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9C5CEDF7-5E7E-4632-A524-6DE999B46D03}"/>
              </a:ext>
            </a:extLst>
          </p:cNvPr>
          <p:cNvSpPr txBox="1"/>
          <p:nvPr/>
        </p:nvSpPr>
        <p:spPr>
          <a:xfrm>
            <a:off x="6256866" y="4495894"/>
            <a:ext cx="4978899" cy="1444718"/>
          </a:xfrm>
          <a:prstGeom prst="rect">
            <a:avLst/>
          </a:prstGeom>
        </p:spPr>
        <p:txBody>
          <a:bodyPr vert="horz" lIns="91440" tIns="45720" rIns="91440" bIns="45720" rtlCol="0" anchor="ctr">
            <a:normAutofit/>
          </a:bodyPr>
          <a:lstStyle/>
          <a:p>
            <a:pPr indent="-182880">
              <a:lnSpc>
                <a:spcPct val="90000"/>
              </a:lnSpc>
              <a:spcAft>
                <a:spcPts val="600"/>
              </a:spcAft>
              <a:buClr>
                <a:schemeClr val="tx1">
                  <a:lumMod val="85000"/>
                  <a:lumOff val="15000"/>
                </a:schemeClr>
              </a:buClr>
              <a:buFont typeface="Garamond" pitchFamily="18" charset="0"/>
              <a:buChar char="◦"/>
            </a:pPr>
            <a:r>
              <a:rPr lang="en-US" sz="1800" kern="1200">
                <a:solidFill>
                  <a:schemeClr val="tx1"/>
                </a:solidFill>
                <a:latin typeface="+mn-lt"/>
                <a:ea typeface="+mn-ea"/>
                <a:cs typeface="+mn-cs"/>
              </a:rPr>
              <a:t>Dal sito, posso accedere al catalogo OPAC dei manoscritti, dove, con le opportune ricerche posso usufruire di digitalizzazioni di testi manoscritti di mio interesse.</a:t>
            </a:r>
          </a:p>
          <a:p>
            <a:pPr indent="-182880">
              <a:lnSpc>
                <a:spcPct val="90000"/>
              </a:lnSpc>
              <a:spcAft>
                <a:spcPts val="600"/>
              </a:spcAft>
              <a:buClr>
                <a:schemeClr val="tx1">
                  <a:lumMod val="85000"/>
                  <a:lumOff val="15000"/>
                </a:schemeClr>
              </a:buClr>
              <a:buFont typeface="Garamond" pitchFamily="18" charset="0"/>
              <a:buChar char="◦"/>
            </a:pPr>
            <a:r>
              <a:rPr lang="en-US" sz="1800" kern="1200">
                <a:solidFill>
                  <a:schemeClr val="tx1"/>
                </a:solidFill>
                <a:latin typeface="+mn-lt"/>
                <a:ea typeface="+mn-ea"/>
                <a:cs typeface="+mn-cs"/>
                <a:hlinkClick r:id="rId5"/>
              </a:rPr>
              <a:t>https://opac.vatlib.it/mss/</a:t>
            </a:r>
            <a:endParaRPr lang="en-US" sz="1800" kern="1200">
              <a:solidFill>
                <a:schemeClr val="tx1"/>
              </a:solidFill>
              <a:latin typeface="+mn-lt"/>
              <a:ea typeface="+mn-ea"/>
              <a:cs typeface="+mn-cs"/>
            </a:endParaRPr>
          </a:p>
        </p:txBody>
      </p:sp>
    </p:spTree>
    <p:extLst>
      <p:ext uri="{BB962C8B-B14F-4D97-AF65-F5344CB8AC3E}">
        <p14:creationId xmlns:p14="http://schemas.microsoft.com/office/powerpoint/2010/main" val="4332306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EFD4F9D-F2A6-41E0-BC59-7450C6A2E203}"/>
              </a:ext>
            </a:extLst>
          </p:cNvPr>
          <p:cNvSpPr>
            <a:spLocks noGrp="1"/>
          </p:cNvSpPr>
          <p:nvPr>
            <p:ph type="title"/>
          </p:nvPr>
        </p:nvSpPr>
        <p:spPr>
          <a:xfrm>
            <a:off x="570960" y="4133498"/>
            <a:ext cx="2312480" cy="1499738"/>
          </a:xfrm>
        </p:spPr>
        <p:txBody>
          <a:bodyPr anchor="b">
            <a:noAutofit/>
          </a:bodyPr>
          <a:lstStyle/>
          <a:p>
            <a:r>
              <a:rPr lang="it-IT" sz="2000" dirty="0"/>
              <a:t>Faccio l’esempio di una possibile ricerca: digito «imperator», seleziono un manoscritto, sulla base del record descrittivo fornito per ogni risultato, e un apposito software mi permette di consultare l’intero testo in questione.</a:t>
            </a:r>
            <a:br>
              <a:rPr lang="it-IT" sz="2000" dirty="0"/>
            </a:br>
            <a:br>
              <a:rPr lang="it-IT" sz="2000" dirty="0"/>
            </a:br>
            <a:r>
              <a:rPr lang="it-IT" sz="2000" dirty="0">
                <a:hlinkClick r:id="rId2"/>
              </a:rPr>
              <a:t>https://digi.vatlib.it/view/MSS_Reg.lat.1060</a:t>
            </a:r>
            <a:endParaRPr lang="it-IT" sz="2000" dirty="0"/>
          </a:p>
        </p:txBody>
      </p:sp>
      <p:sp>
        <p:nvSpPr>
          <p:cNvPr id="18" name="Rectangle 17">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Segnaposto contenuto 4" descr="Immagine che contiene screenshot, monitor, computer, schermo&#10;&#10;Descrizione generata automaticamente">
            <a:extLst>
              <a:ext uri="{FF2B5EF4-FFF2-40B4-BE49-F238E27FC236}">
                <a16:creationId xmlns:a16="http://schemas.microsoft.com/office/drawing/2014/main" id="{E6CD2D41-ED8B-4DFD-92AE-72A11306A8F2}"/>
              </a:ext>
            </a:extLst>
          </p:cNvPr>
          <p:cNvPicPr>
            <a:picLocks noChangeAspect="1"/>
          </p:cNvPicPr>
          <p:nvPr/>
        </p:nvPicPr>
        <p:blipFill rotWithShape="1">
          <a:blip r:embed="rId3">
            <a:extLst>
              <a:ext uri="{28A0092B-C50C-407E-A947-70E740481C1C}">
                <a14:useLocalDpi xmlns:a14="http://schemas.microsoft.com/office/drawing/2010/main" val="0"/>
              </a:ext>
            </a:extLst>
          </a:blip>
          <a:srcRect t="3423" b="4206"/>
          <a:stretch/>
        </p:blipFill>
        <p:spPr>
          <a:xfrm>
            <a:off x="3786247" y="1257466"/>
            <a:ext cx="7779148" cy="4375770"/>
          </a:xfrm>
          <a:prstGeom prst="rect">
            <a:avLst/>
          </a:prstGeom>
        </p:spPr>
      </p:pic>
    </p:spTree>
    <p:extLst>
      <p:ext uri="{BB962C8B-B14F-4D97-AF65-F5344CB8AC3E}">
        <p14:creationId xmlns:p14="http://schemas.microsoft.com/office/powerpoint/2010/main" val="35309949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7" name="Rectangle 26">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olo 1">
            <a:extLst>
              <a:ext uri="{FF2B5EF4-FFF2-40B4-BE49-F238E27FC236}">
                <a16:creationId xmlns:a16="http://schemas.microsoft.com/office/drawing/2014/main" id="{F48562DD-A4B0-4EB7-A521-47B8F8B7995D}"/>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nSpc>
                <a:spcPct val="83000"/>
              </a:lnSpc>
            </a:pPr>
            <a:r>
              <a:rPr lang="it-IT" sz="2200" b="0" kern="1200" spc="-100" dirty="0">
                <a:solidFill>
                  <a:schemeClr val="tx1"/>
                </a:solidFill>
                <a:effectLst/>
                <a:latin typeface="+mn-lt"/>
                <a:ea typeface="+mn-ea"/>
                <a:cs typeface="+mn-cs"/>
              </a:rPr>
              <a:t>È il sito del progetto tedesco di Monumenta </a:t>
            </a:r>
            <a:r>
              <a:rPr lang="it-IT" sz="2200" b="0" kern="1200" spc="-100" dirty="0" err="1">
                <a:solidFill>
                  <a:schemeClr val="tx1"/>
                </a:solidFill>
                <a:effectLst/>
                <a:latin typeface="+mn-lt"/>
                <a:ea typeface="+mn-ea"/>
                <a:cs typeface="+mn-cs"/>
              </a:rPr>
              <a:t>Germaniae</a:t>
            </a:r>
            <a:r>
              <a:rPr lang="it-IT" sz="2200" b="0" kern="1200" spc="-100" dirty="0">
                <a:solidFill>
                  <a:schemeClr val="tx1"/>
                </a:solidFill>
                <a:effectLst/>
                <a:latin typeface="+mn-lt"/>
                <a:ea typeface="+mn-ea"/>
                <a:cs typeface="+mn-cs"/>
              </a:rPr>
              <a:t> </a:t>
            </a:r>
            <a:r>
              <a:rPr lang="it-IT" sz="2200" b="0" kern="1200" spc="-100" dirty="0" err="1">
                <a:solidFill>
                  <a:schemeClr val="tx1"/>
                </a:solidFill>
                <a:effectLst/>
                <a:latin typeface="+mn-lt"/>
                <a:ea typeface="+mn-ea"/>
                <a:cs typeface="+mn-cs"/>
              </a:rPr>
              <a:t>Historica</a:t>
            </a:r>
            <a:r>
              <a:rPr lang="it-IT" sz="2200" b="0" kern="1200" spc="-100" dirty="0">
                <a:solidFill>
                  <a:schemeClr val="tx1"/>
                </a:solidFill>
                <a:effectLst/>
                <a:latin typeface="+mn-lt"/>
                <a:ea typeface="+mn-ea"/>
                <a:cs typeface="+mn-cs"/>
              </a:rPr>
              <a:t>, la monumentale oper</a:t>
            </a:r>
            <a:r>
              <a:rPr lang="it-IT" sz="2200" spc="-100" dirty="0">
                <a:latin typeface="+mn-lt"/>
              </a:rPr>
              <a:t>a storica tedesca che si occupa di raccogliere fonti e studi sulla storia della Germania e dell’Europa dal Medioevo in poi.</a:t>
            </a:r>
            <a:br>
              <a:rPr lang="it-IT" sz="2200" spc="-100" dirty="0">
                <a:latin typeface="+mn-lt"/>
              </a:rPr>
            </a:br>
            <a:br>
              <a:rPr lang="it-IT" sz="2200" spc="-100" dirty="0">
                <a:latin typeface="+mn-lt"/>
              </a:rPr>
            </a:br>
            <a:r>
              <a:rPr lang="it-IT" sz="2200" spc="-100" dirty="0">
                <a:latin typeface="+mn-lt"/>
              </a:rPr>
              <a:t>Contiene il materiale, in corso di digitalizzazione, dell’opera. All’interno del sito, in lingua tedesca e difficilmente fruibile nella versione inglese, posso reperire materiale cercando nella sezione dell’archivio digitale, o, in termini di letteratura critica, nell’</a:t>
            </a:r>
            <a:r>
              <a:rPr lang="it-IT" sz="2200" spc="-100" dirty="0" err="1">
                <a:latin typeface="+mn-lt"/>
              </a:rPr>
              <a:t>Opac</a:t>
            </a:r>
            <a:r>
              <a:rPr lang="it-IT" sz="2200" spc="-100" dirty="0">
                <a:latin typeface="+mn-lt"/>
              </a:rPr>
              <a:t> di riferimento.</a:t>
            </a:r>
            <a:endParaRPr lang="it-IT" sz="2200" b="0" kern="1200" spc="-100" dirty="0">
              <a:solidFill>
                <a:schemeClr val="tx1"/>
              </a:solidFill>
              <a:effectLst/>
              <a:latin typeface="+mn-lt"/>
              <a:ea typeface="+mn-ea"/>
              <a:cs typeface="+mn-cs"/>
            </a:endParaRPr>
          </a:p>
        </p:txBody>
      </p:sp>
      <p:cxnSp>
        <p:nvCxnSpPr>
          <p:cNvPr id="29" name="Straight Connector 28">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0203F079-8A03-44A7-A41A-E26550A7A4A5}"/>
              </a:ext>
            </a:extLst>
          </p:cNvPr>
          <p:cNvSpPr txBox="1"/>
          <p:nvPr/>
        </p:nvSpPr>
        <p:spPr>
          <a:xfrm>
            <a:off x="8356310" y="2362879"/>
            <a:ext cx="2597787" cy="1754326"/>
          </a:xfrm>
          <a:prstGeom prst="rect">
            <a:avLst/>
          </a:prstGeom>
          <a:noFill/>
        </p:spPr>
        <p:txBody>
          <a:bodyPr wrap="square" rtlCol="0">
            <a:spAutoFit/>
          </a:bodyPr>
          <a:lstStyle/>
          <a:p>
            <a:r>
              <a:rPr lang="it-IT" dirty="0"/>
              <a:t>Monumenta </a:t>
            </a:r>
            <a:r>
              <a:rPr lang="it-IT" dirty="0" err="1"/>
              <a:t>Germaniae</a:t>
            </a:r>
            <a:r>
              <a:rPr lang="it-IT" dirty="0"/>
              <a:t> </a:t>
            </a:r>
            <a:r>
              <a:rPr lang="it-IT" dirty="0" err="1"/>
              <a:t>Historica</a:t>
            </a:r>
            <a:endParaRPr lang="it-IT" dirty="0"/>
          </a:p>
          <a:p>
            <a:endParaRPr lang="it-IT" dirty="0"/>
          </a:p>
          <a:p>
            <a:r>
              <a:rPr lang="it-IT" dirty="0"/>
              <a:t>Sezione Digital Archive:</a:t>
            </a:r>
          </a:p>
          <a:p>
            <a:r>
              <a:rPr lang="it-IT" dirty="0">
                <a:hlinkClick r:id="rId3"/>
              </a:rPr>
              <a:t>http://www.mgh.de/archiv/digitales-archiv/</a:t>
            </a:r>
            <a:endParaRPr lang="it-IT" dirty="0"/>
          </a:p>
        </p:txBody>
      </p:sp>
    </p:spTree>
    <p:extLst>
      <p:ext uri="{BB962C8B-B14F-4D97-AF65-F5344CB8AC3E}">
        <p14:creationId xmlns:p14="http://schemas.microsoft.com/office/powerpoint/2010/main" val="657373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7" name="Rectangle 16">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8" name="Rectangle 27">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olo 1">
            <a:extLst>
              <a:ext uri="{FF2B5EF4-FFF2-40B4-BE49-F238E27FC236}">
                <a16:creationId xmlns:a16="http://schemas.microsoft.com/office/drawing/2014/main" id="{CFC8A01F-9EE6-42E5-B33C-E4A456310BBA}"/>
              </a:ext>
            </a:extLst>
          </p:cNvPr>
          <p:cNvSpPr>
            <a:spLocks noGrp="1"/>
          </p:cNvSpPr>
          <p:nvPr>
            <p:ph type="title"/>
          </p:nvPr>
        </p:nvSpPr>
        <p:spPr>
          <a:xfrm>
            <a:off x="1149674" y="1768358"/>
            <a:ext cx="6544620" cy="4312402"/>
          </a:xfrm>
        </p:spPr>
        <p:txBody>
          <a:bodyPr vert="horz" lIns="91440" tIns="45720" rIns="91440" bIns="45720" rtlCol="0" anchor="ctr">
            <a:normAutofit fontScale="90000"/>
          </a:bodyPr>
          <a:lstStyle/>
          <a:p>
            <a:r>
              <a:rPr lang="it-IT" sz="2700" dirty="0">
                <a:latin typeface="+mn-lt"/>
              </a:rPr>
              <a:t>È un portale, in lingua tedesca, curato da un gruppo di Università e istituzioni tedesche, impegnato nella digitalizzazione di opere manoscritte conservate nelle biblioteche indicate nell’apposita sezione.</a:t>
            </a:r>
            <a:br>
              <a:rPr lang="it-IT" sz="2700" dirty="0">
                <a:latin typeface="+mn-lt"/>
              </a:rPr>
            </a:br>
            <a:r>
              <a:rPr lang="it-IT" sz="2700" dirty="0">
                <a:latin typeface="+mn-lt"/>
              </a:rPr>
              <a:t>La funzione di visualizzazione in lingua inglese pare non funzionare, pertanto, a causa di un mio limite linguistico, non posso meglio descriverne il contenuto, anche se facilmente intuibile vista anche l’organizzazione molto chiara del sito. </a:t>
            </a:r>
            <a:br>
              <a:rPr lang="it-IT" sz="2700" dirty="0">
                <a:latin typeface="+mn-lt"/>
              </a:rPr>
            </a:br>
            <a:r>
              <a:rPr lang="it-IT" sz="2700" dirty="0">
                <a:latin typeface="+mn-lt"/>
              </a:rPr>
              <a:t>Senz’altro, si tratta di una risorsa utilissima allo studio della questione oggetto del nostro interesse. Soprattutto, per il processo di riforma che la Chiesa, ormai contaminata dalle attività del secolo, sarà costretta a intraprendere.</a:t>
            </a:r>
            <a:br>
              <a:rPr lang="it-IT" dirty="0"/>
            </a:br>
            <a:br>
              <a:rPr lang="it-IT" sz="4000" dirty="0"/>
            </a:br>
            <a:endParaRPr lang="en-US" sz="3700" b="0" kern="1200" spc="-100" dirty="0">
              <a:solidFill>
                <a:schemeClr val="tx1"/>
              </a:solidFill>
              <a:effectLst/>
              <a:latin typeface="+mj-lt"/>
              <a:ea typeface="+mn-ea"/>
              <a:cs typeface="+mn-cs"/>
            </a:endParaRPr>
          </a:p>
        </p:txBody>
      </p:sp>
      <p:cxnSp>
        <p:nvCxnSpPr>
          <p:cNvPr id="30" name="Straight Connector 29">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6EDD171B-39F8-4B59-8A6F-998B10E2FB0F}"/>
              </a:ext>
            </a:extLst>
          </p:cNvPr>
          <p:cNvSpPr txBox="1"/>
          <p:nvPr/>
        </p:nvSpPr>
        <p:spPr>
          <a:xfrm>
            <a:off x="8190367" y="2536825"/>
            <a:ext cx="3344511" cy="1569660"/>
          </a:xfrm>
          <a:prstGeom prst="rect">
            <a:avLst/>
          </a:prstGeom>
          <a:noFill/>
        </p:spPr>
        <p:txBody>
          <a:bodyPr wrap="square" rtlCol="0">
            <a:spAutoFit/>
          </a:bodyPr>
          <a:lstStyle/>
          <a:p>
            <a:r>
              <a:rPr lang="it-IT" sz="2400" dirty="0"/>
              <a:t>Manuscripta </a:t>
            </a:r>
            <a:r>
              <a:rPr lang="it-IT" sz="2400" dirty="0" err="1"/>
              <a:t>Mediaevalia</a:t>
            </a:r>
            <a:endParaRPr lang="it-IT" sz="2400" dirty="0">
              <a:hlinkClick r:id="rId3"/>
            </a:endParaRPr>
          </a:p>
          <a:p>
            <a:endParaRPr lang="it-IT" sz="2400" dirty="0">
              <a:hlinkClick r:id="rId3"/>
            </a:endParaRPr>
          </a:p>
          <a:p>
            <a:r>
              <a:rPr lang="it-IT" sz="2400" dirty="0">
                <a:hlinkClick r:id="rId3"/>
              </a:rPr>
              <a:t>http://www.manuscripta-mediaevalia.de/#|6</a:t>
            </a:r>
            <a:endParaRPr lang="it-IT" sz="2400" dirty="0"/>
          </a:p>
        </p:txBody>
      </p:sp>
    </p:spTree>
    <p:extLst>
      <p:ext uri="{BB962C8B-B14F-4D97-AF65-F5344CB8AC3E}">
        <p14:creationId xmlns:p14="http://schemas.microsoft.com/office/powerpoint/2010/main" val="3054398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6" name="Rectangle 35">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8" name="Rectangle 37">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 name="Group 3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1" name="Straight Connector 40">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testo, mappa&#10;&#10;Descrizione generata automaticamente">
            <a:extLst>
              <a:ext uri="{FF2B5EF4-FFF2-40B4-BE49-F238E27FC236}">
                <a16:creationId xmlns:a16="http://schemas.microsoft.com/office/drawing/2014/main" id="{68DEDB69-DCC7-4665-8627-5A480F2F31F4}"/>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t="31279" b="15987"/>
          <a:stretch/>
        </p:blipFill>
        <p:spPr>
          <a:xfrm>
            <a:off x="20" y="10"/>
            <a:ext cx="12191980" cy="6857990"/>
          </a:xfrm>
          <a:prstGeom prst="rect">
            <a:avLst/>
          </a:prstGeom>
        </p:spPr>
      </p:pic>
      <p:sp>
        <p:nvSpPr>
          <p:cNvPr id="49" name="Rectangle 48">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olo 1">
            <a:extLst>
              <a:ext uri="{FF2B5EF4-FFF2-40B4-BE49-F238E27FC236}">
                <a16:creationId xmlns:a16="http://schemas.microsoft.com/office/drawing/2014/main" id="{AD1F5C04-1AD3-4EEB-AF84-C7C37BF4BA1C}"/>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6800" b="0" kern="1200" cap="all" spc="-100" baseline="0" dirty="0" err="1">
                <a:solidFill>
                  <a:schemeClr val="tx1">
                    <a:lumMod val="85000"/>
                    <a:lumOff val="15000"/>
                  </a:schemeClr>
                </a:solidFill>
                <a:effectLst/>
                <a:latin typeface="+mj-lt"/>
                <a:ea typeface="+mn-ea"/>
                <a:cs typeface="+mn-cs"/>
              </a:rPr>
              <a:t>Elementi</a:t>
            </a:r>
            <a:r>
              <a:rPr lang="en-US" sz="6800" b="0" kern="1200" cap="all" spc="-100" baseline="0" dirty="0">
                <a:solidFill>
                  <a:schemeClr val="tx1">
                    <a:lumMod val="85000"/>
                    <a:lumOff val="15000"/>
                  </a:schemeClr>
                </a:solidFill>
                <a:effectLst/>
                <a:latin typeface="+mj-lt"/>
                <a:ea typeface="+mn-ea"/>
                <a:cs typeface="+mn-cs"/>
              </a:rPr>
              <a:t> </a:t>
            </a:r>
            <a:r>
              <a:rPr lang="en-US" sz="6800" b="0" kern="1200" cap="all" spc="-100" baseline="0" dirty="0" err="1">
                <a:solidFill>
                  <a:schemeClr val="tx1">
                    <a:lumMod val="85000"/>
                    <a:lumOff val="15000"/>
                  </a:schemeClr>
                </a:solidFill>
                <a:effectLst/>
                <a:latin typeface="+mj-lt"/>
                <a:ea typeface="+mn-ea"/>
                <a:cs typeface="+mn-cs"/>
              </a:rPr>
              <a:t>cartografici</a:t>
            </a:r>
            <a:endParaRPr lang="en-US" sz="6800" b="0" kern="1200" cap="all" spc="-100" baseline="0" dirty="0">
              <a:solidFill>
                <a:schemeClr val="tx1">
                  <a:lumMod val="85000"/>
                  <a:lumOff val="15000"/>
                </a:schemeClr>
              </a:solidFill>
              <a:effectLst/>
              <a:latin typeface="+mj-lt"/>
              <a:ea typeface="+mn-ea"/>
              <a:cs typeface="+mn-cs"/>
            </a:endParaRPr>
          </a:p>
        </p:txBody>
      </p:sp>
      <p:sp>
        <p:nvSpPr>
          <p:cNvPr id="51" name="Rectangle 50">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9211066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2B"/>
      </a:dk2>
      <a:lt2>
        <a:srgbClr val="E2E5E8"/>
      </a:lt2>
      <a:accent1>
        <a:srgbClr val="E72D29"/>
      </a:accent1>
      <a:accent2>
        <a:srgbClr val="D56A17"/>
      </a:accent2>
      <a:accent3>
        <a:srgbClr val="B8A221"/>
      </a:accent3>
      <a:accent4>
        <a:srgbClr val="14B4A3"/>
      </a:accent4>
      <a:accent5>
        <a:srgbClr val="29ADE7"/>
      </a:accent5>
      <a:accent6>
        <a:srgbClr val="194DD5"/>
      </a:accent6>
      <a:hlink>
        <a:srgbClr val="3F87BF"/>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2339</Words>
  <Application>Microsoft Office PowerPoint</Application>
  <PresentationFormat>Widescreen</PresentationFormat>
  <Paragraphs>82</Paragraphs>
  <Slides>23</Slides>
  <Notes>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Calibri</vt:lpstr>
      <vt:lpstr>Garamond</vt:lpstr>
      <vt:lpstr>SavonVTI</vt:lpstr>
      <vt:lpstr>Risorse digitali per lo studio del rapporto tra chiesa e impero nel medioevo</vt:lpstr>
      <vt:lpstr>FONTI PRIMARIE ONLINE</vt:lpstr>
      <vt:lpstr> L’acquisizione dei documenti viene eseguita dal Laboratorio di Fotoriproduzione Digitale mediante postazioni di lavoro collegate alla rete telematica dell’Archivio, dotate di fotocamere digitali a colori e di un corpo macchina con dorso digitale per i documenti pregiati e di grandi dimensioni. Le immagini digitali sono quindi classificate sulla base della rispettiva segnatura originale e trasferite sullo storage definitivo.  Gli Studiosi possono richiedere la riproduzione fotografica dei documenti dell’Archivio Segreto Vaticano per studio privato o per uso professionale/editoriale compilando gli appositi moduli disponibili presso la Sala Consultazione Documenti «Pio XI» e consegnandoli al personale di Sala. È altresì possibile scaricare on-line i moduli (il download è disponibile nell’apposita sezione) e inviarli correttamente compilati all’Archivio Segreto Vaticano.   [da:http://www.archiviosegretovaticano.va/content/archiviosegretovaticano/it/consultazione.html] </vt:lpstr>
      <vt:lpstr>Il fondo diplomatico dell’Archivio Orsini consta di 2462 documenti pubblici e privati (XI-XIX secc.) in gran parte su supporto pergamenaceo. Si tratta di bolle pontificie, brevi, diplomi e lettere regie, investiture feudali, sentenze, concordie, compravendite, inventari, catasti, capitoli matrimoniali, testamenti, statuti, riferibili in gran parte al principale ramo degli Orsini. [descrizione tratta dal medesimo sito]  Viene illustrato nel dettaglio il progetto di digitalizzazione, esplicitandone chiaramente i responsabili scientifici e il processo di costruzione del database. Cercando di usufruire direttamente dei materiali, però, si scopre che le pergamene realmente disponibili sono solamente quelle dalla fine del XIV sec. in avanti.</vt:lpstr>
      <vt:lpstr>Biblioteca apostolica vaticana https://www.vaticanlibrary.va/home.php  Guida ai fondi digitalizzati (a pagamento): https://www.vaticanlibrary.va/home.php?pag=detteditoria&amp;idogg=ST_466</vt:lpstr>
      <vt:lpstr>Faccio l’esempio di una possibile ricerca: digito «imperator», seleziono un manoscritto, sulla base del record descrittivo fornito per ogni risultato, e un apposito software mi permette di consultare l’intero testo in questione.  https://digi.vatlib.it/view/MSS_Reg.lat.1060</vt:lpstr>
      <vt:lpstr>È il sito del progetto tedesco di Monumenta Germaniae Historica, la monumentale opera storica tedesca che si occupa di raccogliere fonti e studi sulla storia della Germania e dell’Europa dal Medioevo in poi.  Contiene il materiale, in corso di digitalizzazione, dell’opera. All’interno del sito, in lingua tedesca e difficilmente fruibile nella versione inglese, posso reperire materiale cercando nella sezione dell’archivio digitale, o, in termini di letteratura critica, nell’Opac di riferimento.</vt:lpstr>
      <vt:lpstr>È un portale, in lingua tedesca, curato da un gruppo di Università e istituzioni tedesche, impegnato nella digitalizzazione di opere manoscritte conservate nelle biblioteche indicate nell’apposita sezione. La funzione di visualizzazione in lingua inglese pare non funzionare, pertanto, a causa di un mio limite linguistico, non posso meglio descriverne il contenuto, anche se facilmente intuibile vista anche l’organizzazione molto chiara del sito.  Senz’altro, si tratta di una risorsa utilissima allo studio della questione oggetto del nostro interesse. Soprattutto, per il processo di riforma che la Chiesa, ormai contaminata dalle attività del secolo, sarà costretta a intraprendere.  </vt:lpstr>
      <vt:lpstr>Elementi cartografici</vt:lpstr>
      <vt:lpstr>Presentazione standard di PowerPoint</vt:lpstr>
      <vt:lpstr>https://omnesviae.org/it/#TPPlace1428</vt:lpstr>
      <vt:lpstr>La Tabula peutingeriana è una copia medievale (XII-XIII sec.) di un antico itinerario militare romano. Prende il nome da Conrad Peutinger, che ebbe l’incarico di pubblicarla nel 1507 quando venne ritrovata. Attualmente, è conservata nell’ex-biblioteca della corte imperiale di Vienna.  Può aiutare la nostra ricerca nell’inquadrare l’area italo-germanica, nostro oggetto d’interesse, e i collegamenti tra le due, sede rispettivamente, del papato e dell’impero. Si tratta di un esempio, però, con molti difetti, dovuti alla creazione amatoriale del progetto, nella digitalizzazione.</vt:lpstr>
      <vt:lpstr>http://luciodp.altervista.org/scuola/storia/mappe/peutingeriana.html</vt:lpstr>
      <vt:lpstr> https://worldmap.harvard.edu/maps/5080</vt:lpstr>
      <vt:lpstr>Presentazione standard di PowerPoint</vt:lpstr>
      <vt:lpstr>Presentazione standard di PowerPoint</vt:lpstr>
      <vt:lpstr>È un knowledge management system, prodotto della casa commerciale Edizioni del Galluzzo, al quale l’Università di Trieste ha sottoscritto l’abbonamento. Con estrema attenzione, anche dal punto di vista della restituzione visuale, raccoglie moltissimo materiale per lo studio del Medioevo, tanto dal punto di vista della digitalizzazione di fonti primarie, quanto dalla pubblicazione di saggistica. Principali promotori del progetto sono lo Studio del Medioevo Latino e la Fondazione Ezio Franceschini ONLUS di Firenze. Il materiale digitalizzato proviene dalle biblioteche precisamente elencate nelle diverse sezioni del sito stesso. Interessante il rimando (http://www.mirabileweb.it/content.aspx?info=Info_Mirabile)  ai singoli progetti di ricerca, che moltiplicano l’informazione.</vt:lpstr>
      <vt:lpstr>Enciclopedia cattolica:</vt:lpstr>
      <vt:lpstr>The Catholic Encyclopedia, as its name implies, proposes to give its readers full and authoritative information on the entire cycle of Catholic interests, action and doctrine. What the Church teaches and has taught; what she has done and is still doing for the highest welfare of mankind; her methods, past and present; her struggles, her triumphs, and the achievements of her members, not only for her own immediate benefit, but for the broadening and deepening of all true science, literature and art — all come within the scope of the Catholic Encyclopedia. It differs from the general encyclopedia in omitting facts and information which have no relation to the Church. On the other hand, it is not exclusively a church encyclopedia, nor is it limited to the ecclesiastical sciences and the doings of churchmen. It records all that Catholics have done, not only in behalf of charity and morals, but also for the intellectual and artistic development of mankind. It chronicles what Catholic artists, educators, poets, scientists and men of action have achieved in their several provinces.  (dalla prefazione originale dell’opera, pubblicata sull’home page del portale in questione)</vt:lpstr>
      <vt:lpstr>Ne esemplifico l’utilità confrontando la voce POPES, ELECTION OF THE, tratta dai due siti:</vt:lpstr>
      <vt:lpstr>Le due risorse presentano sostanzialmente lo stesso materiale digitalizzato. La differenza significativa e immediatamente verificabile sta, invece, nella facilità dell’interfaccia di ricerca, a mio parere migliore in New Advent.</vt:lpstr>
      <vt:lpstr>Presentazione standard di PowerPoint</vt:lpstr>
      <vt:lpstr>PRODOTTI DIGITALI PER LA DIDATTICA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Risorse digitali per lo studio del rapporto tra chiesa e impero nel medioevo</dc:title>
  <dc:creator>Laura Novello</dc:creator>
  <cp:lastModifiedBy>Laura Novello</cp:lastModifiedBy>
  <cp:revision>12</cp:revision>
  <dcterms:created xsi:type="dcterms:W3CDTF">2019-11-01T18:05:56Z</dcterms:created>
  <dcterms:modified xsi:type="dcterms:W3CDTF">2019-11-05T18:11:16Z</dcterms:modified>
</cp:coreProperties>
</file>