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71" r:id="rId5"/>
    <p:sldId id="267" r:id="rId6"/>
    <p:sldId id="258" r:id="rId7"/>
    <p:sldId id="268" r:id="rId8"/>
    <p:sldId id="265" r:id="rId9"/>
    <p:sldId id="263" r:id="rId10"/>
    <p:sldId id="260" r:id="rId11"/>
    <p:sldId id="264" r:id="rId12"/>
    <p:sldId id="269" r:id="rId13"/>
    <p:sldId id="262" r:id="rId14"/>
    <p:sldId id="27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53B9F97-71FE-4569-A605-23642FEA21C9}" type="datetimeFigureOut">
              <a:rPr lang="it-IT" smtClean="0"/>
              <a:t>19/11/2019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9205CAD-1177-4C8E-B02A-E1C65D2757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6023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9F97-71FE-4569-A605-23642FEA21C9}" type="datetimeFigureOut">
              <a:rPr lang="it-IT" smtClean="0"/>
              <a:t>19/11/2019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05CAD-1177-4C8E-B02A-E1C65D2757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638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53B9F97-71FE-4569-A605-23642FEA21C9}" type="datetimeFigureOut">
              <a:rPr lang="it-IT" smtClean="0"/>
              <a:t>19/11/2019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9205CAD-1177-4C8E-B02A-E1C65D2757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7650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9F97-71FE-4569-A605-23642FEA21C9}" type="datetimeFigureOut">
              <a:rPr lang="it-IT" smtClean="0"/>
              <a:t>19/11/2019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39205CAD-1177-4C8E-B02A-E1C65D2757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9966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53B9F97-71FE-4569-A605-23642FEA21C9}" type="datetimeFigureOut">
              <a:rPr lang="it-IT" smtClean="0"/>
              <a:t>19/11/2019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9205CAD-1177-4C8E-B02A-E1C65D2757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266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9F97-71FE-4569-A605-23642FEA21C9}" type="datetimeFigureOut">
              <a:rPr lang="it-IT" smtClean="0"/>
              <a:t>19/11/2019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05CAD-1177-4C8E-B02A-E1C65D2757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3323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9F97-71FE-4569-A605-23642FEA21C9}" type="datetimeFigureOut">
              <a:rPr lang="it-IT" smtClean="0"/>
              <a:t>19/11/2019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05CAD-1177-4C8E-B02A-E1C65D2757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3058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9F97-71FE-4569-A605-23642FEA21C9}" type="datetimeFigureOut">
              <a:rPr lang="it-IT" smtClean="0"/>
              <a:t>19/11/2019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05CAD-1177-4C8E-B02A-E1C65D2757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3393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9F97-71FE-4569-A605-23642FEA21C9}" type="datetimeFigureOut">
              <a:rPr lang="it-IT" smtClean="0"/>
              <a:t>19/11/2019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05CAD-1177-4C8E-B02A-E1C65D2757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854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53B9F97-71FE-4569-A605-23642FEA21C9}" type="datetimeFigureOut">
              <a:rPr lang="it-IT" smtClean="0"/>
              <a:t>19/11/2019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9205CAD-1177-4C8E-B02A-E1C65D2757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368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9F97-71FE-4569-A605-23642FEA21C9}" type="datetimeFigureOut">
              <a:rPr lang="it-IT" smtClean="0"/>
              <a:t>19/11/2019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05CAD-1177-4C8E-B02A-E1C65D2757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559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E53B9F97-71FE-4569-A605-23642FEA21C9}" type="datetimeFigureOut">
              <a:rPr lang="it-IT" smtClean="0"/>
              <a:t>19/11/2019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9205CAD-1177-4C8E-B02A-E1C65D275707}" type="slidenum">
              <a:rPr lang="it-IT" smtClean="0"/>
              <a:t>‹#›</a:t>
            </a:fld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10218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pares.mecd.es/ArchFotograficoDelegacionPropaganda/buscarManual.do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vads.ac.uk/results.php?cmd=advsearch&amp;words=imperial+war+museum+spanish+civil+war+poster+collection&amp;field=all&amp;oper=or&amp;words2=&amp;field2=all&amp;mode=boolean&amp;submit=search&amp;IWMSCW=1" TargetMode="External"/><Relationship Id="rId2" Type="http://schemas.openxmlformats.org/officeDocument/2006/relationships/hyperlink" Target="http://mdc.csuc.cat/cdm/search/collection/pavellorepu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dd.uab.cat/collection/mapesgc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ttyimages.co.uk/videos/spanish-civil-war?phrase=spanish%20civil%20war&amp;sort=oldest#license" TargetMode="External"/><Relationship Id="rId2" Type="http://schemas.openxmlformats.org/officeDocument/2006/relationships/hyperlink" Target="https://www.britishpathe.com/workspaces/page/spanish-civil-war-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ibrary.ucsd.edu/speccoll/scwmemory/about-eng.html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arwick.ac.uk/services/library/mrc/explorefurther/digital/scw/more/links/" TargetMode="External"/><Relationship Id="rId2" Type="http://schemas.openxmlformats.org/officeDocument/2006/relationships/hyperlink" Target="https://guides.library.yale.edu/c.php?g=296063&amp;p=197355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vanguardia.com/hemeroteca" TargetMode="External"/><Relationship Id="rId7" Type="http://schemas.openxmlformats.org/officeDocument/2006/relationships/hyperlink" Target="http://archivio.corriere.it/Archivio/i-percorsi/guerra-civile-spagnola-80-anni-dopo-pagine-foto-archivio-corriere-062016.shtml" TargetMode="External"/><Relationship Id="rId2" Type="http://schemas.openxmlformats.org/officeDocument/2006/relationships/hyperlink" Target="http://hemeroteca.abc.e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ritishnewspaperarchive.co.uk/" TargetMode="External"/><Relationship Id="rId5" Type="http://schemas.openxmlformats.org/officeDocument/2006/relationships/hyperlink" Target="http://www.bne.es/es/Catalogos/HemerotecaDigital/" TargetMode="External"/><Relationship Id="rId4" Type="http://schemas.openxmlformats.org/officeDocument/2006/relationships/hyperlink" Target="https://prensahistorica.mcu.es/es/publicaciones/listar_numeros.do?busq_idPublicacion=&amp;busq_anyo=1936&amp;submit=Buscar+en+todo+el+a%C3%B1o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xists.org/history/etol/newspape/socialistappeal/index.htm" TargetMode="External"/><Relationship Id="rId2" Type="http://schemas.openxmlformats.org/officeDocument/2006/relationships/hyperlink" Target="https://www.marxists.org/history/spain/index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bibliotecavirtualdefensa.es/BVMDefensa/i18n/estaticos/contenido.cmd?pagina=estaticos/presentacion" TargetMode="External"/><Relationship Id="rId2" Type="http://schemas.openxmlformats.org/officeDocument/2006/relationships/hyperlink" Target="https://www.ine.es/prodyser/pubweb/anuarios_mnu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ulturaydeporte.gob.es/cultura/archivos/portada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iscovery.nationalarchives.gov.uk/details/r/C11541641" TargetMode="External"/><Relationship Id="rId2" Type="http://schemas.openxmlformats.org/officeDocument/2006/relationships/hyperlink" Target="http://www.alba-valb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arx-memorial-library.org.uk/" TargetMode="External"/><Relationship Id="rId4" Type="http://schemas.openxmlformats.org/officeDocument/2006/relationships/hyperlink" Target="http://www.international-brigades.org.uk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ibrary.ucsd.edu/research-and-collections/collections/special-collections-and-archives/" TargetMode="External"/><Relationship Id="rId2" Type="http://schemas.openxmlformats.org/officeDocument/2006/relationships/hyperlink" Target="https://warwick.ac.uk/services/library/mrc/explorefurther/digital/scw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guardian.com/galleryguide/0,6191,395635,00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rchives.yale.edu/repositories/12/resources/5584" TargetMode="External"/><Relationship Id="rId2" Type="http://schemas.openxmlformats.org/officeDocument/2006/relationships/hyperlink" Target="https://archiveshub.jisc.ac.uk/features/spanishcivilwar.s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wardmac.pitzer.edu/Anarchist_Archives/spancivwar/Spanishcivilwar.html" TargetMode="External"/><Relationship Id="rId4" Type="http://schemas.openxmlformats.org/officeDocument/2006/relationships/hyperlink" Target="http://memoriasdelaguerracivil.blogspot.com/p/archivos-militare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147ECF-E23C-4E51-80C9-2AF3E85519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LA GUERRA CIVILE SPAGNOLA: FONTI DIGITALI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4CCA1E2-9978-4274-8029-ED32F3E7FF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Tommaso </a:t>
            </a:r>
            <a:r>
              <a:rPr lang="it-IT" dirty="0" err="1"/>
              <a:t>perabò</a:t>
            </a:r>
            <a:r>
              <a:rPr lang="it-IT" dirty="0"/>
              <a:t> le6400190</a:t>
            </a:r>
          </a:p>
        </p:txBody>
      </p:sp>
    </p:spTree>
    <p:extLst>
      <p:ext uri="{BB962C8B-B14F-4D97-AF65-F5344CB8AC3E}">
        <p14:creationId xmlns:p14="http://schemas.microsoft.com/office/powerpoint/2010/main" val="1497073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E53ADB-78F6-420E-9FB5-113316A10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foto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3CAF4C-3238-48B2-972A-77CD62916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hlinkClick r:id="rId2"/>
              </a:rPr>
              <a:t>http://pares.mecd.es/ArchFotograficoDelegacionPropaganda/buscarManual.do</a:t>
            </a:r>
            <a:r>
              <a:rPr lang="it-IT" dirty="0"/>
              <a:t> Portal de </a:t>
            </a:r>
            <a:r>
              <a:rPr lang="it-IT" dirty="0" err="1"/>
              <a:t>Archivos</a:t>
            </a:r>
            <a:r>
              <a:rPr lang="it-IT" dirty="0"/>
              <a:t> </a:t>
            </a:r>
            <a:r>
              <a:rPr lang="it-IT" dirty="0" err="1"/>
              <a:t>Españoles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125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35DE08-6BB2-416C-B748-AB86F0AF7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POSTER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D58434-6356-4DFD-8ECB-04CD286E5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hlinkClick r:id="rId2"/>
              </a:rPr>
              <a:t>http://mdc.csuc.cat/cdm/search/collection/pavellorepu</a:t>
            </a:r>
            <a:r>
              <a:rPr lang="it-IT" dirty="0"/>
              <a:t> </a:t>
            </a:r>
            <a:r>
              <a:rPr lang="it-IT" dirty="0" err="1"/>
              <a:t>Universitat</a:t>
            </a:r>
            <a:r>
              <a:rPr lang="it-IT" dirty="0"/>
              <a:t> de </a:t>
            </a:r>
            <a:r>
              <a:rPr lang="it-IT" dirty="0" err="1"/>
              <a:t>Barcelona</a:t>
            </a:r>
            <a:endParaRPr lang="it-IT" dirty="0"/>
          </a:p>
          <a:p>
            <a:endParaRPr lang="it-IT" dirty="0"/>
          </a:p>
          <a:p>
            <a:r>
              <a:rPr lang="it-IT" dirty="0">
                <a:hlinkClick r:id="rId3"/>
              </a:rPr>
              <a:t>https://vads.ac.uk/results.php?cmd=advsearch&amp;words=imperial+war+museum+spanish+civil+war+poster+collection&amp;field=all&amp;oper=or&amp;words2=&amp;field2=all&amp;mode=boolean&amp;submit=search&amp;IWMSCW=1</a:t>
            </a:r>
            <a:r>
              <a:rPr lang="it-IT" dirty="0"/>
              <a:t> Visual </a:t>
            </a:r>
            <a:r>
              <a:rPr lang="it-IT" dirty="0" err="1"/>
              <a:t>Arts</a:t>
            </a:r>
            <a:r>
              <a:rPr lang="it-IT" dirty="0"/>
              <a:t> Data Service – University for the Creative </a:t>
            </a:r>
            <a:r>
              <a:rPr lang="it-IT" dirty="0" err="1"/>
              <a:t>Arts</a:t>
            </a:r>
            <a:r>
              <a:rPr lang="it-IT" dirty="0"/>
              <a:t> (UK)</a:t>
            </a:r>
          </a:p>
        </p:txBody>
      </p:sp>
    </p:spTree>
    <p:extLst>
      <p:ext uri="{BB962C8B-B14F-4D97-AF65-F5344CB8AC3E}">
        <p14:creationId xmlns:p14="http://schemas.microsoft.com/office/powerpoint/2010/main" val="2950286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35A8DA-F742-4D03-BF23-0B9E060B0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mappe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8E56D3-40F6-46B2-8022-957D781CB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hlinkClick r:id="rId2"/>
              </a:rPr>
              <a:t>https://ddd.uab.cat/collection/mapesgce</a:t>
            </a:r>
            <a:r>
              <a:rPr lang="it-IT" dirty="0"/>
              <a:t> </a:t>
            </a:r>
            <a:r>
              <a:rPr lang="it-IT" dirty="0" err="1"/>
              <a:t>Universitat</a:t>
            </a:r>
            <a:r>
              <a:rPr lang="it-IT" dirty="0"/>
              <a:t> </a:t>
            </a:r>
            <a:r>
              <a:rPr lang="it-IT" dirty="0" err="1"/>
              <a:t>Autònoma</a:t>
            </a:r>
            <a:r>
              <a:rPr lang="it-IT" dirty="0"/>
              <a:t> de </a:t>
            </a:r>
            <a:r>
              <a:rPr lang="it-IT" dirty="0" err="1"/>
              <a:t>Barcelona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2960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6652F1-8383-4771-8A53-A44D8AC80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video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3B1D2C-0E50-4F14-9158-09F0432B5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hlinkClick r:id="rId2"/>
              </a:rPr>
              <a:t>https://www.britishpathe.com/workspaces/page/spanish-civil-war-1</a:t>
            </a:r>
            <a:r>
              <a:rPr lang="it-IT" dirty="0"/>
              <a:t> British </a:t>
            </a:r>
            <a:r>
              <a:rPr lang="it-IT" dirty="0" err="1"/>
              <a:t>Pathé</a:t>
            </a:r>
            <a:endParaRPr lang="it-IT" dirty="0"/>
          </a:p>
          <a:p>
            <a:endParaRPr lang="it-IT" dirty="0"/>
          </a:p>
          <a:p>
            <a:r>
              <a:rPr lang="it-IT" dirty="0">
                <a:hlinkClick r:id="rId3"/>
              </a:rPr>
              <a:t>https://www.gettyimages.co.uk/videos/spanish-civil-war?phrase=spanish%20civil%20war&amp;sort=oldest#license</a:t>
            </a:r>
            <a:r>
              <a:rPr lang="it-IT" dirty="0"/>
              <a:t> Getty Images</a:t>
            </a:r>
          </a:p>
          <a:p>
            <a:endParaRPr lang="it-IT" dirty="0"/>
          </a:p>
          <a:p>
            <a:r>
              <a:rPr lang="it-IT" dirty="0">
                <a:hlinkClick r:id="rId4"/>
              </a:rPr>
              <a:t>https://library.ucsd.edu/speccoll/scwmemory/about-eng.html</a:t>
            </a:r>
            <a:r>
              <a:rPr lang="it-IT" dirty="0"/>
              <a:t> Spanish </a:t>
            </a:r>
            <a:r>
              <a:rPr lang="it-IT" dirty="0" err="1"/>
              <a:t>Civil</a:t>
            </a:r>
            <a:r>
              <a:rPr lang="it-IT" dirty="0"/>
              <a:t> War Memorial Project - UCSD</a:t>
            </a:r>
          </a:p>
        </p:txBody>
      </p:sp>
    </p:spTree>
    <p:extLst>
      <p:ext uri="{BB962C8B-B14F-4D97-AF65-F5344CB8AC3E}">
        <p14:creationId xmlns:p14="http://schemas.microsoft.com/office/powerpoint/2010/main" val="1160917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042CE6-2B86-4AAC-9757-F3B6F62F38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GRAZIE PER L’ATTENZIONE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06544CF-37CF-4630-A7DC-866610B9E9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8143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93D8D9-B5A2-4982-8097-4DC3659D1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Siti utilizzati come snodo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5F98CD-EAE9-4C94-8CC3-EF0A3F38B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r>
              <a:rPr lang="it-IT" dirty="0">
                <a:hlinkClick r:id="rId2"/>
              </a:rPr>
              <a:t>https://guides.library.yale.edu/c.php?g=296063&amp;p=1973557</a:t>
            </a:r>
            <a:r>
              <a:rPr lang="it-IT" dirty="0"/>
              <a:t> lista strumenti Yale University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>
                <a:hlinkClick r:id="rId3"/>
              </a:rPr>
              <a:t>https://warwick.ac.uk/services/library/mrc/explorefurther/digital/scw/more/links/</a:t>
            </a:r>
            <a:r>
              <a:rPr lang="it-IT" dirty="0"/>
              <a:t> lista strumenti Warwick University</a:t>
            </a:r>
          </a:p>
        </p:txBody>
      </p:sp>
    </p:spTree>
    <p:extLst>
      <p:ext uri="{BB962C8B-B14F-4D97-AF65-F5344CB8AC3E}">
        <p14:creationId xmlns:p14="http://schemas.microsoft.com/office/powerpoint/2010/main" val="1732763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A77EFD-78B2-4975-8BB6-F3AB75C7A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Periodici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AF99C4-4DED-4833-B729-88F4BC00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124051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>
                <a:hlinkClick r:id="rId2"/>
              </a:rPr>
              <a:t>http</a:t>
            </a:r>
            <a:r>
              <a:rPr lang="it-IT" dirty="0">
                <a:hlinkClick r:id="rId2"/>
              </a:rPr>
              <a:t>://hemeroteca.abc.es/</a:t>
            </a:r>
            <a:r>
              <a:rPr lang="it-IT" dirty="0"/>
              <a:t> Quotidiano </a:t>
            </a:r>
            <a:r>
              <a:rPr lang="it-IT" dirty="0" smtClean="0"/>
              <a:t>ABC</a:t>
            </a:r>
          </a:p>
          <a:p>
            <a:endParaRPr lang="it-IT" dirty="0"/>
          </a:p>
          <a:p>
            <a:r>
              <a:rPr lang="it-IT">
                <a:hlinkClick r:id="rId3"/>
              </a:rPr>
              <a:t>https</a:t>
            </a:r>
            <a:r>
              <a:rPr lang="it-IT">
                <a:hlinkClick r:id="rId3"/>
              </a:rPr>
              <a:t>://</a:t>
            </a:r>
            <a:r>
              <a:rPr lang="it-IT" smtClean="0">
                <a:hlinkClick r:id="rId3"/>
              </a:rPr>
              <a:t>www.lavanguardia.com/hemeroteca</a:t>
            </a:r>
            <a:r>
              <a:rPr lang="it-IT" smtClean="0"/>
              <a:t> La </a:t>
            </a:r>
            <a:r>
              <a:rPr lang="it-IT" dirty="0" err="1" smtClean="0"/>
              <a:t>Vanguardia</a:t>
            </a:r>
            <a:endParaRPr lang="it-IT" dirty="0"/>
          </a:p>
          <a:p>
            <a:endParaRPr lang="it-IT" dirty="0"/>
          </a:p>
          <a:p>
            <a:r>
              <a:rPr lang="it-IT" dirty="0">
                <a:hlinkClick r:id="rId4"/>
              </a:rPr>
              <a:t>https://prensahistorica.mcu.es/es/publicaciones/listar_numeros.do?busq_idPublicacion=&amp;busq_anyo=1936&amp;submit=Buscar+en+todo+el+a%C3%B1o</a:t>
            </a:r>
            <a:r>
              <a:rPr lang="it-IT" dirty="0"/>
              <a:t>  Biblioteca Virtual de </a:t>
            </a:r>
            <a:r>
              <a:rPr lang="it-IT" dirty="0" err="1"/>
              <a:t>Prensa</a:t>
            </a:r>
            <a:r>
              <a:rPr lang="it-IT" dirty="0"/>
              <a:t> </a:t>
            </a:r>
            <a:r>
              <a:rPr lang="it-IT" dirty="0" err="1"/>
              <a:t>Histórica</a:t>
            </a:r>
            <a:endParaRPr lang="it-IT" dirty="0"/>
          </a:p>
          <a:p>
            <a:endParaRPr lang="it-IT" dirty="0"/>
          </a:p>
          <a:p>
            <a:r>
              <a:rPr lang="it-IT" dirty="0"/>
              <a:t> </a:t>
            </a:r>
            <a:r>
              <a:rPr lang="it-IT" dirty="0">
                <a:hlinkClick r:id="rId5"/>
              </a:rPr>
              <a:t>http://www.bne.es/es/Catalogos/HemerotecaDigital/</a:t>
            </a:r>
            <a:r>
              <a:rPr lang="it-IT" dirty="0"/>
              <a:t> Biblioteca </a:t>
            </a:r>
            <a:r>
              <a:rPr lang="it-IT" dirty="0" err="1"/>
              <a:t>Nacional</a:t>
            </a:r>
            <a:r>
              <a:rPr lang="it-IT" dirty="0"/>
              <a:t> de </a:t>
            </a:r>
            <a:r>
              <a:rPr lang="it-IT" dirty="0" err="1"/>
              <a:t>España</a:t>
            </a:r>
            <a:r>
              <a:rPr lang="it-IT" dirty="0"/>
              <a:t> – </a:t>
            </a:r>
            <a:r>
              <a:rPr lang="it-IT" dirty="0" err="1"/>
              <a:t>Hemeroteca</a:t>
            </a:r>
            <a:r>
              <a:rPr lang="it-IT" dirty="0"/>
              <a:t> </a:t>
            </a:r>
            <a:r>
              <a:rPr lang="it-IT" dirty="0" err="1"/>
              <a:t>digital</a:t>
            </a:r>
            <a:endParaRPr lang="it-IT" dirty="0"/>
          </a:p>
          <a:p>
            <a:endParaRPr lang="it-IT" dirty="0"/>
          </a:p>
          <a:p>
            <a:r>
              <a:rPr lang="it-IT" dirty="0">
                <a:hlinkClick r:id="rId6"/>
              </a:rPr>
              <a:t>https://www.britishnewspaperarchive.co.uk/</a:t>
            </a:r>
            <a:r>
              <a:rPr lang="it-IT" dirty="0"/>
              <a:t> The British Newspaper Archive</a:t>
            </a:r>
          </a:p>
          <a:p>
            <a:endParaRPr lang="it-IT" dirty="0"/>
          </a:p>
          <a:p>
            <a:r>
              <a:rPr lang="it-IT" dirty="0">
                <a:hlinkClick r:id="rId7"/>
              </a:rPr>
              <a:t>http://archivio.corriere.it/Archivio/i-percorsi/guerra-civile-spagnola-80-anni-dopo-pagine-foto-archivio-corriere-062016.shtml</a:t>
            </a:r>
            <a:r>
              <a:rPr lang="it-IT" dirty="0"/>
              <a:t> Corriere della Sera - Archivio sulla guerra civile spagnola</a:t>
            </a:r>
          </a:p>
        </p:txBody>
      </p:sp>
    </p:spTree>
    <p:extLst>
      <p:ext uri="{BB962C8B-B14F-4D97-AF65-F5344CB8AC3E}">
        <p14:creationId xmlns:p14="http://schemas.microsoft.com/office/powerpoint/2010/main" val="2832227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C1641A-474B-4164-BD55-EA94101F9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Marxist</a:t>
            </a:r>
            <a:r>
              <a:rPr lang="it-IT" dirty="0"/>
              <a:t> internet </a:t>
            </a:r>
            <a:r>
              <a:rPr lang="it-IT" dirty="0" err="1"/>
              <a:t>archive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A5037E-9BE8-4C2F-857C-FEDB207B6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hlinkClick r:id="rId2"/>
              </a:rPr>
              <a:t>https://www.marxists.org/history/spain/index.htm</a:t>
            </a:r>
            <a:r>
              <a:rPr lang="it-IT" dirty="0"/>
              <a:t> </a:t>
            </a:r>
            <a:r>
              <a:rPr lang="it-IT" dirty="0" err="1"/>
              <a:t>Marxist</a:t>
            </a:r>
            <a:r>
              <a:rPr lang="it-IT" dirty="0"/>
              <a:t> Internet Archive</a:t>
            </a:r>
          </a:p>
          <a:p>
            <a:endParaRPr lang="it-IT" dirty="0"/>
          </a:p>
          <a:p>
            <a:r>
              <a:rPr lang="it-IT" dirty="0">
                <a:hlinkClick r:id="rId3"/>
              </a:rPr>
              <a:t>https://www.marxists.org/history/etol/newspape/socialistappeal/index.htm</a:t>
            </a:r>
            <a:r>
              <a:rPr lang="it-IT" dirty="0"/>
              <a:t> Accesso a «</a:t>
            </a:r>
            <a:r>
              <a:rPr lang="it-IT" dirty="0" err="1"/>
              <a:t>Socialist</a:t>
            </a:r>
            <a:r>
              <a:rPr lang="it-IT" dirty="0"/>
              <a:t> Appeal» di Chicago</a:t>
            </a:r>
          </a:p>
        </p:txBody>
      </p:sp>
    </p:spTree>
    <p:extLst>
      <p:ext uri="{BB962C8B-B14F-4D97-AF65-F5344CB8AC3E}">
        <p14:creationId xmlns:p14="http://schemas.microsoft.com/office/powerpoint/2010/main" val="1618407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23324B-0D5D-45A7-9F7F-BF9EB5CBD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Dati statistici E SITI ISTITUZIONALI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554018-56D6-4264-9F24-864DBB2F7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188" y="2435193"/>
            <a:ext cx="11029615" cy="3720652"/>
          </a:xfrm>
        </p:spPr>
        <p:txBody>
          <a:bodyPr>
            <a:normAutofit/>
          </a:bodyPr>
          <a:lstStyle/>
          <a:p>
            <a:r>
              <a:rPr lang="it-IT" dirty="0">
                <a:hlinkClick r:id="rId2"/>
              </a:rPr>
              <a:t>https://www.ine.es/prodyser/pubweb/anuarios_mnu.htm</a:t>
            </a:r>
            <a:r>
              <a:rPr lang="it-IT" dirty="0"/>
              <a:t> Raccolta dati statistici </a:t>
            </a:r>
            <a:r>
              <a:rPr lang="it-IT" dirty="0" err="1"/>
              <a:t>Instituto</a:t>
            </a:r>
            <a:r>
              <a:rPr lang="it-IT" dirty="0"/>
              <a:t> </a:t>
            </a:r>
            <a:r>
              <a:rPr lang="it-IT" dirty="0" err="1"/>
              <a:t>Nacional</a:t>
            </a:r>
            <a:r>
              <a:rPr lang="it-IT" dirty="0"/>
              <a:t> de </a:t>
            </a:r>
            <a:r>
              <a:rPr lang="it-IT" dirty="0" err="1"/>
              <a:t>Estadística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it-IT" dirty="0">
                <a:hlinkClick r:id="rId3"/>
              </a:rPr>
              <a:t>http://bibliotecavirtualdefensa.es/BVMDefensa/i18n/estaticos/contenido.cmd?pagina=estaticos/presentacion</a:t>
            </a:r>
            <a:r>
              <a:rPr lang="it-IT" dirty="0"/>
              <a:t> Biblioteca Virtual del Ministerio de Defensa</a:t>
            </a:r>
          </a:p>
          <a:p>
            <a:endParaRPr lang="it-IT" dirty="0"/>
          </a:p>
          <a:p>
            <a:r>
              <a:rPr lang="it-IT" dirty="0">
                <a:hlinkClick r:id="rId4"/>
              </a:rPr>
              <a:t>https://www.culturaydeporte.gob.es/cultura/archivos/portada.html</a:t>
            </a:r>
            <a:r>
              <a:rPr lang="it-IT" dirty="0"/>
              <a:t> Ministerio Cultura y </a:t>
            </a:r>
            <a:r>
              <a:rPr lang="it-IT" dirty="0" err="1"/>
              <a:t>Deporte</a:t>
            </a:r>
            <a:r>
              <a:rPr lang="it-IT" dirty="0"/>
              <a:t> - </a:t>
            </a:r>
            <a:r>
              <a:rPr lang="it-IT" dirty="0" err="1"/>
              <a:t>Archivo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7772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0B024D-E22B-45DE-83A7-F3CC9A8EB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Brigate internazionali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6CD5B4-4CC5-4861-A880-E59F2EFA2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hlinkClick r:id="rId2"/>
              </a:rPr>
              <a:t>http://www.alba-valb.org/</a:t>
            </a:r>
            <a:r>
              <a:rPr lang="it-IT" dirty="0"/>
              <a:t> Abraham Lincoln </a:t>
            </a:r>
            <a:r>
              <a:rPr lang="it-IT" dirty="0" err="1"/>
              <a:t>Brigade</a:t>
            </a:r>
            <a:r>
              <a:rPr lang="it-IT" dirty="0"/>
              <a:t> Archive</a:t>
            </a:r>
          </a:p>
          <a:p>
            <a:endParaRPr lang="it-IT" dirty="0"/>
          </a:p>
          <a:p>
            <a:r>
              <a:rPr lang="it-IT" dirty="0">
                <a:hlinkClick r:id="rId3"/>
              </a:rPr>
              <a:t>https://discovery.nationalarchives.gov.uk/details/r/C11541641</a:t>
            </a:r>
            <a:r>
              <a:rPr lang="it-IT" dirty="0"/>
              <a:t> National Archives (UK)</a:t>
            </a:r>
          </a:p>
          <a:p>
            <a:endParaRPr lang="it-IT" dirty="0"/>
          </a:p>
          <a:p>
            <a:r>
              <a:rPr lang="it-IT" dirty="0">
                <a:hlinkClick r:id="rId4"/>
              </a:rPr>
              <a:t>http://www.international-brigades.org.uk/</a:t>
            </a:r>
            <a:r>
              <a:rPr lang="it-IT" dirty="0"/>
              <a:t> International </a:t>
            </a:r>
            <a:r>
              <a:rPr lang="it-IT" dirty="0" err="1"/>
              <a:t>Brigade</a:t>
            </a:r>
            <a:r>
              <a:rPr lang="it-IT" dirty="0"/>
              <a:t> Memorial Trust</a:t>
            </a:r>
          </a:p>
          <a:p>
            <a:endParaRPr lang="it-IT" dirty="0"/>
          </a:p>
          <a:p>
            <a:r>
              <a:rPr lang="it-IT" dirty="0">
                <a:hlinkClick r:id="rId5"/>
              </a:rPr>
              <a:t>https://www.marx-memorial-library.org.uk/</a:t>
            </a:r>
            <a:r>
              <a:rPr lang="it-IT" dirty="0"/>
              <a:t> Marx Memorial Library</a:t>
            </a:r>
          </a:p>
        </p:txBody>
      </p:sp>
    </p:spTree>
    <p:extLst>
      <p:ext uri="{BB962C8B-B14F-4D97-AF65-F5344CB8AC3E}">
        <p14:creationId xmlns:p14="http://schemas.microsoft.com/office/powerpoint/2010/main" val="4119660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62EE0C-7B2A-4CA7-B709-5CA391462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Archivi universitari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E2F8A1-9AE3-4325-A3AB-FEB81F9F1E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hlinkClick r:id="rId2"/>
              </a:rPr>
              <a:t>https://warwick.ac.uk/services/library/mrc/explorefurther/digital/scw</a:t>
            </a:r>
            <a:r>
              <a:rPr lang="it-IT" dirty="0"/>
              <a:t> Raccolta Warwick University «</a:t>
            </a:r>
            <a:r>
              <a:rPr lang="it-IT" dirty="0" err="1"/>
              <a:t>Trabajadores</a:t>
            </a:r>
            <a:r>
              <a:rPr lang="it-IT" dirty="0"/>
              <a:t>»</a:t>
            </a:r>
          </a:p>
          <a:p>
            <a:endParaRPr lang="it-IT" dirty="0"/>
          </a:p>
          <a:p>
            <a:r>
              <a:rPr lang="it-IT" dirty="0">
                <a:hlinkClick r:id="rId3"/>
              </a:rPr>
              <a:t>https://library.ucsd.edu/research-and-collections/collections/special-collections-and-archives/</a:t>
            </a:r>
            <a:r>
              <a:rPr lang="it-IT" dirty="0"/>
              <a:t> University of California San Diego - Library</a:t>
            </a:r>
          </a:p>
        </p:txBody>
      </p:sp>
    </p:spTree>
    <p:extLst>
      <p:ext uri="{BB962C8B-B14F-4D97-AF65-F5344CB8AC3E}">
        <p14:creationId xmlns:p14="http://schemas.microsoft.com/office/powerpoint/2010/main" val="734805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86FE36-0468-4298-A88C-F0E5F5B59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INTERVISTE SCRITTE DI COMBATTENTI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18FD52-C041-4563-8BFE-DBE822277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hlinkClick r:id="rId2"/>
              </a:rPr>
              <a:t>https://www.theguardian.com/galleryguide/0,6191,395635,00.html</a:t>
            </a:r>
            <a:r>
              <a:rPr lang="it-IT" dirty="0"/>
              <a:t> The Guardian</a:t>
            </a:r>
          </a:p>
        </p:txBody>
      </p:sp>
    </p:spTree>
    <p:extLst>
      <p:ext uri="{BB962C8B-B14F-4D97-AF65-F5344CB8AC3E}">
        <p14:creationId xmlns:p14="http://schemas.microsoft.com/office/powerpoint/2010/main" val="764793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E2B62A-881A-4440-B06B-FC9FBDB28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ALTRE FONTI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96DF50-C3E0-4683-BDCB-FF5DC19B7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hlinkClick r:id="rId2"/>
              </a:rPr>
              <a:t>https://archiveshub.jisc.ac.uk/features/spanishcivilwar.shtml</a:t>
            </a:r>
            <a:r>
              <a:rPr lang="it-IT" dirty="0"/>
              <a:t> Archives Hub</a:t>
            </a:r>
          </a:p>
          <a:p>
            <a:endParaRPr lang="it-IT" dirty="0"/>
          </a:p>
          <a:p>
            <a:r>
              <a:rPr lang="it-IT" dirty="0">
                <a:hlinkClick r:id="rId3"/>
              </a:rPr>
              <a:t>https://archives.yale.edu/repositories/12/resources/5584</a:t>
            </a:r>
            <a:r>
              <a:rPr lang="it-IT" dirty="0"/>
              <a:t> Yale University - Spanish </a:t>
            </a:r>
            <a:r>
              <a:rPr lang="it-IT" dirty="0" err="1"/>
              <a:t>Civil</a:t>
            </a:r>
            <a:r>
              <a:rPr lang="it-IT" dirty="0"/>
              <a:t> War Collection</a:t>
            </a:r>
          </a:p>
          <a:p>
            <a:endParaRPr lang="it-IT" dirty="0"/>
          </a:p>
          <a:p>
            <a:r>
              <a:rPr lang="it-IT" dirty="0">
                <a:hlinkClick r:id="rId4"/>
              </a:rPr>
              <a:t>http://memoriasdelaguerracivil.blogspot.com/p/archivos-militares.html</a:t>
            </a:r>
            <a:r>
              <a:rPr lang="it-IT" dirty="0"/>
              <a:t> </a:t>
            </a:r>
            <a:r>
              <a:rPr lang="it-IT" dirty="0" err="1"/>
              <a:t>Memorias</a:t>
            </a:r>
            <a:r>
              <a:rPr lang="it-IT" dirty="0"/>
              <a:t> de la Guerra </a:t>
            </a:r>
            <a:r>
              <a:rPr lang="it-IT" dirty="0" err="1"/>
              <a:t>Civil</a:t>
            </a:r>
            <a:r>
              <a:rPr lang="it-IT" dirty="0"/>
              <a:t> </a:t>
            </a:r>
            <a:r>
              <a:rPr lang="it-IT" dirty="0" err="1"/>
              <a:t>Española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it-IT" dirty="0">
                <a:hlinkClick r:id="rId5"/>
              </a:rPr>
              <a:t>http://dwardmac.pitzer.edu/Anarchist_Archives/spancivwar/Spanishcivilwar.html</a:t>
            </a:r>
            <a:r>
              <a:rPr lang="it-IT" dirty="0"/>
              <a:t> </a:t>
            </a:r>
            <a:r>
              <a:rPr lang="it-IT" dirty="0" err="1"/>
              <a:t>Anarchy</a:t>
            </a:r>
            <a:r>
              <a:rPr lang="it-IT" dirty="0"/>
              <a:t> Archive (autorialità non chiara)</a:t>
            </a:r>
          </a:p>
        </p:txBody>
      </p:sp>
    </p:spTree>
    <p:extLst>
      <p:ext uri="{BB962C8B-B14F-4D97-AF65-F5344CB8AC3E}">
        <p14:creationId xmlns:p14="http://schemas.microsoft.com/office/powerpoint/2010/main" val="366873590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i">
  <a:themeElements>
    <a:clrScheme name="Dividendi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i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i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TM03457464[[fn=Dividendi]]</Template>
  <TotalTime>577</TotalTime>
  <Words>301</Words>
  <Application>Microsoft Office PowerPoint</Application>
  <PresentationFormat>Widescreen</PresentationFormat>
  <Paragraphs>65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Gill Sans MT</vt:lpstr>
      <vt:lpstr>Wingdings 2</vt:lpstr>
      <vt:lpstr>Dividendi</vt:lpstr>
      <vt:lpstr>LA GUERRA CIVILE SPAGNOLA: FONTI DIGITALI</vt:lpstr>
      <vt:lpstr>Siti utilizzati come snodo</vt:lpstr>
      <vt:lpstr>Periodici</vt:lpstr>
      <vt:lpstr>Marxist internet archive</vt:lpstr>
      <vt:lpstr>Dati statistici E SITI ISTITUZIONALI</vt:lpstr>
      <vt:lpstr>Brigate internazionali</vt:lpstr>
      <vt:lpstr>Archivi universitari</vt:lpstr>
      <vt:lpstr>INTERVISTE SCRITTE DI COMBATTENTI</vt:lpstr>
      <vt:lpstr>ALTRE FONTI</vt:lpstr>
      <vt:lpstr>foto</vt:lpstr>
      <vt:lpstr>POSTER</vt:lpstr>
      <vt:lpstr>mappe</vt:lpstr>
      <vt:lpstr>video</vt:lpstr>
      <vt:lpstr>GRAZIE PER L’ATTENZIONE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</dc:title>
  <dc:creator>Tommaso Perabò</dc:creator>
  <cp:lastModifiedBy>PERABÒ TOMMASO [LE6400190]</cp:lastModifiedBy>
  <cp:revision>49</cp:revision>
  <dcterms:created xsi:type="dcterms:W3CDTF">2019-11-17T09:15:15Z</dcterms:created>
  <dcterms:modified xsi:type="dcterms:W3CDTF">2019-11-19T13:16:12Z</dcterms:modified>
</cp:coreProperties>
</file>