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37A764B-AEB1-E345-9EF7-51651E9A56A9}" type="datetimeFigureOut">
              <a:rPr lang="it-IT" smtClean="0"/>
              <a:t>05/11/18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452E16-5363-564C-B55B-5B151F3E4144}" type="slidenum">
              <a:rPr lang="it-IT" smtClean="0"/>
              <a:t>‹n.›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advashem.org/" TargetMode="External"/><Relationship Id="rId3" Type="http://schemas.openxmlformats.org/officeDocument/2006/relationships/hyperlink" Target="https://www.ushmm.org/lear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hri-project.eu/" TargetMode="External"/><Relationship Id="rId3" Type="http://schemas.openxmlformats.org/officeDocument/2006/relationships/hyperlink" Target="https://www.ehri-project.eu/berlin-conference-fil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lbi.org/collections/archives/" TargetMode="External"/><Relationship Id="rId3" Type="http://schemas.openxmlformats.org/officeDocument/2006/relationships/hyperlink" Target="https://www.aiu.org/fr/poles/culture-et-patrimoin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udaica-europeana.eu/" TargetMode="External"/><Relationship Id="rId3" Type="http://schemas.openxmlformats.org/officeDocument/2006/relationships/hyperlink" Target="http://www.europeana.e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.nli.org.il/sites/JPress/English/Pages/default.aspx" TargetMode="External"/><Relationship Id="rId3" Type="http://schemas.openxmlformats.org/officeDocument/2006/relationships/hyperlink" Target="http://sammlungen.ub.uni-frankfurt.de/c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dec.it/" TargetMode="External"/><Relationship Id="rId3" Type="http://schemas.openxmlformats.org/officeDocument/2006/relationships/hyperlink" Target="http://ucei.it/centro-bibliografico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renatomaestro.org/?lang=en" TargetMode="External"/><Relationship Id="rId3" Type="http://schemas.openxmlformats.org/officeDocument/2006/relationships/hyperlink" Target="http://www.archivioterracini.it/index.php/e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eb.library.yale.edu/testimonies" TargetMode="External"/><Relationship Id="rId3" Type="http://schemas.openxmlformats.org/officeDocument/2006/relationships/hyperlink" Target="https://sfi.usc.edu/vh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Fonti per lo studio della Storia dell’ebraismo e della Shoah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Tullia Catalan (</a:t>
            </a:r>
            <a:r>
              <a:rPr lang="it-IT" dirty="0" err="1" smtClean="0"/>
              <a:t>DiSU</a:t>
            </a:r>
            <a:r>
              <a:rPr lang="it-IT" dirty="0" smtClean="0"/>
              <a:t>-Università di Trieste)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1725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 grandi centri documentari: </a:t>
            </a:r>
            <a:r>
              <a:rPr lang="it-IT" sz="2400" dirty="0" err="1" smtClean="0"/>
              <a:t>Yad</a:t>
            </a:r>
            <a:r>
              <a:rPr lang="it-IT" sz="2400" dirty="0" smtClean="0"/>
              <a:t> </a:t>
            </a:r>
            <a:r>
              <a:rPr lang="it-IT" sz="2400" dirty="0" err="1" smtClean="0"/>
              <a:t>Vashem</a:t>
            </a:r>
            <a:r>
              <a:rPr lang="it-IT" sz="2400" dirty="0" smtClean="0"/>
              <a:t> (</a:t>
            </a:r>
            <a:r>
              <a:rPr lang="it-IT" sz="2400" dirty="0" err="1" smtClean="0"/>
              <a:t>Jerusalem</a:t>
            </a:r>
            <a:r>
              <a:rPr lang="it-IT" sz="2400" dirty="0" smtClean="0"/>
              <a:t>) e USA </a:t>
            </a:r>
            <a:r>
              <a:rPr lang="it-IT" sz="2400" dirty="0" err="1" smtClean="0"/>
              <a:t>Holocaust</a:t>
            </a:r>
            <a:r>
              <a:rPr lang="it-IT" sz="2400" dirty="0" smtClean="0"/>
              <a:t> </a:t>
            </a:r>
            <a:r>
              <a:rPr lang="it-IT" sz="2400" dirty="0" err="1" smtClean="0"/>
              <a:t>Memorial</a:t>
            </a:r>
            <a:r>
              <a:rPr lang="it-IT" sz="2400" dirty="0" smtClean="0"/>
              <a:t> </a:t>
            </a:r>
            <a:r>
              <a:rPr lang="it-IT" sz="2400" dirty="0" err="1" smtClean="0"/>
              <a:t>Museum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https://www.yadvashem.org</a:t>
            </a:r>
            <a:r>
              <a:rPr lang="it-IT" dirty="0" smtClean="0">
                <a:hlinkClick r:id="rId2"/>
              </a:rPr>
              <a:t>/</a:t>
            </a:r>
            <a:endParaRPr lang="it-IT" dirty="0" smtClean="0"/>
          </a:p>
          <a:p>
            <a:r>
              <a:rPr lang="it-IT" dirty="0" smtClean="0"/>
              <a:t>E’ il primo grande centro creato al mondo per raccogliere documenti, testimonianze e immagini riguardanti la Shoah</a:t>
            </a:r>
          </a:p>
          <a:p>
            <a:r>
              <a:rPr lang="it-IT" dirty="0">
                <a:hlinkClick r:id="rId3"/>
              </a:rPr>
              <a:t>https://www.ushmm.org/</a:t>
            </a:r>
            <a:r>
              <a:rPr lang="it-IT" dirty="0" smtClean="0">
                <a:hlinkClick r:id="rId3"/>
              </a:rPr>
              <a:t>learn</a:t>
            </a:r>
            <a:endParaRPr lang="it-IT" dirty="0" smtClean="0"/>
          </a:p>
          <a:p>
            <a:r>
              <a:rPr lang="it-IT" dirty="0" smtClean="0"/>
              <a:t>E’ uno dei musei più importanti al mondo, con una ricca collezione di materiale archivistico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1825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200" b="1" dirty="0" smtClean="0"/>
              <a:t>Il portale EHRI –</a:t>
            </a:r>
            <a:r>
              <a:rPr lang="it-IT" sz="2200" b="1" dirty="0" err="1" smtClean="0"/>
              <a:t>European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Holocaust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Research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Infrastructure</a:t>
            </a:r>
            <a:r>
              <a:rPr lang="it-IT" sz="2200" b="1" dirty="0" smtClean="0"/>
              <a:t> - (progetto </a:t>
            </a:r>
            <a:r>
              <a:rPr lang="it-IT" sz="2200" b="1" dirty="0" err="1" smtClean="0"/>
              <a:t>Horizon</a:t>
            </a:r>
            <a:r>
              <a:rPr lang="it-IT" sz="2200" b="1" dirty="0" smtClean="0"/>
              <a:t> 2020)</a:t>
            </a:r>
            <a:endParaRPr lang="it-IT" sz="2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https://www.ehri-project.eu</a:t>
            </a:r>
            <a:r>
              <a:rPr lang="it-IT" dirty="0" smtClean="0">
                <a:hlinkClick r:id="rId2"/>
              </a:rPr>
              <a:t>/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Qui si aprono nuove frontiere per la ricerca sui temi di storia dell’ebraismo in età contemporanea. </a:t>
            </a:r>
          </a:p>
          <a:p>
            <a:pPr marL="0" indent="0">
              <a:buNone/>
            </a:pPr>
            <a:r>
              <a:rPr lang="it-IT" dirty="0">
                <a:hlinkClick r:id="rId3"/>
              </a:rPr>
              <a:t>https://www.ehri-project.eu/berlin-conference-</a:t>
            </a:r>
            <a:r>
              <a:rPr lang="it-IT" dirty="0" smtClean="0">
                <a:hlinkClick r:id="rId3"/>
              </a:rPr>
              <a:t>film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386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Tipologia delle fonti e </a:t>
            </a:r>
            <a:r>
              <a:rPr lang="it-IT" smtClean="0"/>
              <a:t>alcuni problemi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L’età contemporanea e la moltiplicazione delle fonti.</a:t>
            </a:r>
          </a:p>
          <a:p>
            <a:r>
              <a:rPr lang="it-IT" dirty="0" smtClean="0"/>
              <a:t>Fonti documentarie “tradizionali”, narrative, ma anche orali, visive (di vario tipo)</a:t>
            </a:r>
          </a:p>
          <a:p>
            <a:r>
              <a:rPr lang="it-IT" dirty="0" smtClean="0"/>
              <a:t>I rischi: eccesso di informazioni; manipolazione delle informazioni sui temi più sensibili (ad es. antisemitismo; sionismo etc.)</a:t>
            </a:r>
          </a:p>
          <a:p>
            <a:r>
              <a:rPr lang="it-IT" dirty="0" smtClean="0"/>
              <a:t>Le fonti in rete: portali/banche dati/archivi e materiali a stampa digitalizzati.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612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Fonti documentarie (tipologie e problemi)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b="1" dirty="0" smtClean="0"/>
              <a:t>Fonti istituzionali sono di norma il punto di partenza di una ricerca. </a:t>
            </a:r>
          </a:p>
          <a:p>
            <a:pPr marL="0" indent="0">
              <a:buNone/>
            </a:pPr>
            <a:r>
              <a:rPr lang="it-IT" dirty="0" smtClean="0"/>
              <a:t>Archivi delle comunità ebraiche locali; archivi delle grandi organizzazioni ebraiche internazionali; ma anche archivi di stato locali e centrali e archivi comunali.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Problemi di reperibilità delle fonti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Alcuni esempi di archivi internazionali: </a:t>
            </a:r>
          </a:p>
          <a:p>
            <a:r>
              <a:rPr lang="it-IT" dirty="0">
                <a:hlinkClick r:id="rId2"/>
              </a:rPr>
              <a:t>https://www.lbi.org/collections/archives</a:t>
            </a:r>
            <a:r>
              <a:rPr lang="it-IT" dirty="0" smtClean="0">
                <a:hlinkClick r:id="rId2"/>
              </a:rPr>
              <a:t>/</a:t>
            </a:r>
            <a:endParaRPr lang="it-IT" dirty="0"/>
          </a:p>
          <a:p>
            <a:r>
              <a:rPr lang="it-IT" dirty="0" smtClean="0"/>
              <a:t>(voce “</a:t>
            </a:r>
            <a:r>
              <a:rPr lang="it-IT" dirty="0" err="1" smtClean="0"/>
              <a:t>ews</a:t>
            </a:r>
            <a:r>
              <a:rPr lang="it-IT" dirty="0" smtClean="0"/>
              <a:t> </a:t>
            </a:r>
            <a:r>
              <a:rPr lang="it-IT" dirty="0" err="1" smtClean="0"/>
              <a:t>Berlin</a:t>
            </a:r>
            <a:r>
              <a:rPr lang="it-IT" dirty="0" smtClean="0"/>
              <a:t>”)</a:t>
            </a:r>
          </a:p>
          <a:p>
            <a:r>
              <a:rPr lang="it-IT" dirty="0">
                <a:hlinkClick r:id="rId3"/>
              </a:rPr>
              <a:t>https://www.aiu.org/fr/poles/culture-et-</a:t>
            </a:r>
            <a:r>
              <a:rPr lang="it-IT" dirty="0" smtClean="0">
                <a:hlinkClick r:id="rId3"/>
              </a:rPr>
              <a:t>patrimoine</a:t>
            </a:r>
            <a:endParaRPr lang="it-IT" dirty="0" smtClean="0"/>
          </a:p>
          <a:p>
            <a:r>
              <a:rPr lang="it-IT" dirty="0" smtClean="0"/>
              <a:t>(voce “</a:t>
            </a:r>
            <a:r>
              <a:rPr lang="it-IT" dirty="0" err="1" smtClean="0"/>
              <a:t>archives</a:t>
            </a:r>
            <a:r>
              <a:rPr lang="it-IT" dirty="0" smtClean="0"/>
              <a:t> </a:t>
            </a:r>
            <a:r>
              <a:rPr lang="it-IT" dirty="0" err="1" smtClean="0"/>
              <a:t>Italie</a:t>
            </a:r>
            <a:r>
              <a:rPr lang="it-IT" dirty="0" smtClean="0"/>
              <a:t>”)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807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err="1"/>
              <a:t>Judaica</a:t>
            </a:r>
            <a:r>
              <a:rPr lang="it-IT" b="1" dirty="0"/>
              <a:t> </a:t>
            </a:r>
            <a:r>
              <a:rPr lang="it-IT" b="1" dirty="0" err="1"/>
              <a:t>Europeana</a:t>
            </a:r>
            <a:r>
              <a:rPr lang="it-IT" b="1" dirty="0"/>
              <a:t> </a:t>
            </a:r>
            <a:r>
              <a:rPr lang="it-IT" dirty="0"/>
              <a:t>(un portale per accedere a fonti di vario tipo)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sz="2300" dirty="0">
                <a:hlinkClick r:id="rId2"/>
              </a:rPr>
              <a:t>http://www.judaica-europeana.eu</a:t>
            </a:r>
            <a:r>
              <a:rPr lang="it-IT" sz="2300" dirty="0" smtClean="0">
                <a:hlinkClick r:id="rId2"/>
              </a:rPr>
              <a:t>/</a:t>
            </a:r>
            <a:endParaRPr lang="it-IT" sz="2300" dirty="0" smtClean="0"/>
          </a:p>
          <a:p>
            <a:r>
              <a:rPr lang="it-IT" sz="2300" dirty="0" err="1"/>
              <a:t>Inspired</a:t>
            </a:r>
            <a:r>
              <a:rPr lang="it-IT" sz="2300" dirty="0"/>
              <a:t> by the </a:t>
            </a:r>
            <a:r>
              <a:rPr lang="it-IT" sz="2300" dirty="0" err="1"/>
              <a:t>vision</a:t>
            </a:r>
            <a:r>
              <a:rPr lang="it-IT" sz="2300" dirty="0"/>
              <a:t> of </a:t>
            </a:r>
            <a:r>
              <a:rPr lang="it-IT" sz="2300" b="1" dirty="0">
                <a:hlinkClick r:id="rId3" tooltip="Europeana website"/>
              </a:rPr>
              <a:t>EUROPEANA</a:t>
            </a:r>
            <a:r>
              <a:rPr lang="it-IT" sz="2300" b="1" dirty="0"/>
              <a:t>―the </a:t>
            </a:r>
            <a:r>
              <a:rPr lang="it-IT" sz="2300" b="1" dirty="0" err="1"/>
              <a:t>digital</a:t>
            </a:r>
            <a:r>
              <a:rPr lang="it-IT" sz="2300" b="1" dirty="0"/>
              <a:t> </a:t>
            </a:r>
            <a:r>
              <a:rPr lang="it-IT" sz="2300" b="1" dirty="0" err="1"/>
              <a:t>platform</a:t>
            </a:r>
            <a:r>
              <a:rPr lang="it-IT" sz="2300" b="1" dirty="0"/>
              <a:t> and </a:t>
            </a:r>
            <a:r>
              <a:rPr lang="it-IT" sz="2300" b="1" dirty="0" err="1"/>
              <a:t>interface</a:t>
            </a:r>
            <a:r>
              <a:rPr lang="it-IT" sz="2300" b="1" dirty="0"/>
              <a:t> for </a:t>
            </a:r>
            <a:r>
              <a:rPr lang="it-IT" sz="2300" b="1" dirty="0" err="1"/>
              <a:t>Europe’s</a:t>
            </a:r>
            <a:r>
              <a:rPr lang="it-IT" sz="2300" b="1" dirty="0"/>
              <a:t> </a:t>
            </a:r>
            <a:r>
              <a:rPr lang="it-IT" sz="2300" b="1" dirty="0" err="1"/>
              <a:t>archives</a:t>
            </a:r>
            <a:r>
              <a:rPr lang="it-IT" sz="2300" b="1" dirty="0"/>
              <a:t>, </a:t>
            </a:r>
            <a:r>
              <a:rPr lang="it-IT" sz="2300" b="1" dirty="0" err="1"/>
              <a:t>libraries</a:t>
            </a:r>
            <a:r>
              <a:rPr lang="it-IT" sz="2300" b="1" dirty="0"/>
              <a:t> and </a:t>
            </a:r>
            <a:r>
              <a:rPr lang="it-IT" sz="2300" b="1" dirty="0" err="1"/>
              <a:t>museums</a:t>
            </a:r>
            <a:r>
              <a:rPr lang="it-IT" sz="2300" b="1" dirty="0"/>
              <a:t>,</a:t>
            </a:r>
            <a:r>
              <a:rPr lang="it-IT" sz="2300" dirty="0"/>
              <a:t> </a:t>
            </a:r>
            <a:r>
              <a:rPr lang="it-IT" sz="2300" dirty="0" err="1"/>
              <a:t>we</a:t>
            </a:r>
            <a:r>
              <a:rPr lang="it-IT" sz="2300" dirty="0"/>
              <a:t> link the data in the </a:t>
            </a:r>
            <a:r>
              <a:rPr lang="it-IT" sz="2300" dirty="0" err="1"/>
              <a:t>collections</a:t>
            </a:r>
            <a:r>
              <a:rPr lang="it-IT" sz="2300" dirty="0"/>
              <a:t> of </a:t>
            </a:r>
            <a:r>
              <a:rPr lang="it-IT" sz="2300" dirty="0" err="1"/>
              <a:t>our</a:t>
            </a:r>
            <a:r>
              <a:rPr lang="it-IT" sz="2300" dirty="0"/>
              <a:t> </a:t>
            </a:r>
            <a:r>
              <a:rPr lang="it-IT" sz="2300" dirty="0" err="1"/>
              <a:t>partners</a:t>
            </a:r>
            <a:r>
              <a:rPr lang="it-IT" sz="2300" dirty="0"/>
              <a:t> to </a:t>
            </a:r>
            <a:r>
              <a:rPr lang="it-IT" sz="2300" dirty="0" err="1"/>
              <a:t>this</a:t>
            </a:r>
            <a:r>
              <a:rPr lang="it-IT" sz="2300" dirty="0"/>
              <a:t> </a:t>
            </a:r>
            <a:r>
              <a:rPr lang="it-IT" sz="2300" dirty="0" err="1"/>
              <a:t>central</a:t>
            </a:r>
            <a:r>
              <a:rPr lang="it-IT" sz="2300" dirty="0"/>
              <a:t> </a:t>
            </a:r>
            <a:r>
              <a:rPr lang="it-IT" sz="2300" dirty="0" err="1"/>
              <a:t>repository</a:t>
            </a:r>
            <a:r>
              <a:rPr lang="it-IT" sz="2300" dirty="0"/>
              <a:t> of </a:t>
            </a:r>
            <a:r>
              <a:rPr lang="it-IT" sz="2300" dirty="0" err="1"/>
              <a:t>digital</a:t>
            </a:r>
            <a:r>
              <a:rPr lang="it-IT" sz="2300" dirty="0"/>
              <a:t> </a:t>
            </a:r>
            <a:r>
              <a:rPr lang="it-IT" sz="2300" dirty="0" err="1"/>
              <a:t>heritage</a:t>
            </a:r>
            <a:r>
              <a:rPr lang="it-IT" sz="2300" dirty="0"/>
              <a:t> </a:t>
            </a:r>
            <a:r>
              <a:rPr lang="it-IT" sz="2300" dirty="0" err="1"/>
              <a:t>which</a:t>
            </a:r>
            <a:r>
              <a:rPr lang="it-IT" sz="2300" dirty="0"/>
              <a:t> </a:t>
            </a:r>
            <a:r>
              <a:rPr lang="it-IT" sz="2300" dirty="0" err="1"/>
              <a:t>currently</a:t>
            </a:r>
            <a:r>
              <a:rPr lang="it-IT" sz="2300" dirty="0"/>
              <a:t> </a:t>
            </a:r>
            <a:r>
              <a:rPr lang="it-IT" sz="2300" dirty="0" err="1"/>
              <a:t>holds</a:t>
            </a:r>
            <a:r>
              <a:rPr lang="it-IT" sz="2300" dirty="0"/>
              <a:t> 45 </a:t>
            </a:r>
            <a:r>
              <a:rPr lang="it-IT" sz="2300" dirty="0" err="1"/>
              <a:t>million</a:t>
            </a:r>
            <a:r>
              <a:rPr lang="it-IT" sz="2300" dirty="0"/>
              <a:t> </a:t>
            </a:r>
            <a:r>
              <a:rPr lang="it-IT" sz="2300" dirty="0" err="1"/>
              <a:t>records</a:t>
            </a:r>
            <a:r>
              <a:rPr lang="it-IT" sz="2300" dirty="0"/>
              <a:t>. To date, </a:t>
            </a:r>
            <a:r>
              <a:rPr lang="it-IT" sz="2300" dirty="0" err="1"/>
              <a:t>Judaica</a:t>
            </a:r>
            <a:r>
              <a:rPr lang="it-IT" sz="2300" dirty="0"/>
              <a:t> </a:t>
            </a:r>
            <a:r>
              <a:rPr lang="it-IT" sz="2300" dirty="0" err="1"/>
              <a:t>Europeana</a:t>
            </a:r>
            <a:r>
              <a:rPr lang="it-IT" sz="2300" dirty="0"/>
              <a:t> </a:t>
            </a:r>
            <a:r>
              <a:rPr lang="it-IT" sz="2300" dirty="0" err="1"/>
              <a:t>has</a:t>
            </a:r>
            <a:r>
              <a:rPr lang="it-IT" sz="2300" dirty="0"/>
              <a:t> </a:t>
            </a:r>
            <a:r>
              <a:rPr lang="it-IT" sz="2300" dirty="0" err="1"/>
              <a:t>integrated</a:t>
            </a:r>
            <a:r>
              <a:rPr lang="it-IT" sz="2300" dirty="0"/>
              <a:t> </a:t>
            </a:r>
            <a:r>
              <a:rPr lang="it-IT" sz="2300" dirty="0" err="1"/>
              <a:t>collections</a:t>
            </a:r>
            <a:r>
              <a:rPr lang="it-IT" sz="2300" dirty="0"/>
              <a:t> from 22 </a:t>
            </a:r>
            <a:r>
              <a:rPr lang="it-IT" sz="2300" dirty="0" err="1"/>
              <a:t>institutions</a:t>
            </a:r>
            <a:r>
              <a:rPr lang="it-IT" sz="2300" dirty="0"/>
              <a:t> in Europe, </a:t>
            </a:r>
            <a:r>
              <a:rPr lang="it-IT" sz="2300" dirty="0" err="1"/>
              <a:t>Israel</a:t>
            </a:r>
            <a:r>
              <a:rPr lang="it-IT" sz="2300" dirty="0"/>
              <a:t> and the US </a:t>
            </a:r>
            <a:r>
              <a:rPr lang="it-IT" sz="2300" dirty="0" err="1"/>
              <a:t>including</a:t>
            </a:r>
            <a:r>
              <a:rPr lang="it-IT" sz="2300" dirty="0"/>
              <a:t>: </a:t>
            </a:r>
          </a:p>
          <a:p>
            <a:r>
              <a:rPr lang="it-IT" sz="2300" dirty="0"/>
              <a:t>books, </a:t>
            </a:r>
            <a:r>
              <a:rPr lang="it-IT" sz="2300" dirty="0" err="1"/>
              <a:t>early</a:t>
            </a:r>
            <a:r>
              <a:rPr lang="it-IT" sz="2300" dirty="0"/>
              <a:t> </a:t>
            </a:r>
            <a:r>
              <a:rPr lang="it-IT" sz="2300" dirty="0" err="1"/>
              <a:t>prints</a:t>
            </a:r>
            <a:r>
              <a:rPr lang="it-IT" sz="2300" dirty="0"/>
              <a:t> and </a:t>
            </a:r>
            <a:r>
              <a:rPr lang="it-IT" sz="2300" dirty="0" err="1"/>
              <a:t>manuscripts</a:t>
            </a:r>
            <a:r>
              <a:rPr lang="it-IT" sz="2300" dirty="0"/>
              <a:t> </a:t>
            </a:r>
          </a:p>
          <a:p>
            <a:r>
              <a:rPr lang="it-IT" sz="2300" dirty="0" err="1"/>
              <a:t>archival</a:t>
            </a:r>
            <a:r>
              <a:rPr lang="it-IT" sz="2300" dirty="0"/>
              <a:t> </a:t>
            </a:r>
            <a:r>
              <a:rPr lang="it-IT" sz="2300" dirty="0" err="1"/>
              <a:t>documents</a:t>
            </a:r>
            <a:endParaRPr lang="it-IT" sz="2300" dirty="0"/>
          </a:p>
          <a:p>
            <a:r>
              <a:rPr lang="it-IT" sz="2300" dirty="0" err="1"/>
              <a:t>newspapers</a:t>
            </a:r>
            <a:r>
              <a:rPr lang="it-IT" sz="2300" dirty="0"/>
              <a:t> and </a:t>
            </a:r>
            <a:r>
              <a:rPr lang="it-IT" sz="2300" dirty="0" err="1"/>
              <a:t>periodicals</a:t>
            </a:r>
            <a:endParaRPr lang="it-IT" sz="2300" dirty="0"/>
          </a:p>
          <a:p>
            <a:r>
              <a:rPr lang="it-IT" sz="2300" dirty="0" err="1"/>
              <a:t>photographs</a:t>
            </a:r>
            <a:r>
              <a:rPr lang="it-IT" sz="2300" dirty="0"/>
              <a:t> and </a:t>
            </a:r>
            <a:r>
              <a:rPr lang="it-IT" sz="2300" dirty="0" err="1"/>
              <a:t>postcards</a:t>
            </a:r>
            <a:endParaRPr lang="it-IT" sz="2300" dirty="0"/>
          </a:p>
          <a:p>
            <a:r>
              <a:rPr lang="it-IT" sz="2300" dirty="0"/>
              <a:t>music </a:t>
            </a:r>
            <a:r>
              <a:rPr lang="it-IT" sz="2300" dirty="0" err="1"/>
              <a:t>recordings</a:t>
            </a:r>
            <a:endParaRPr lang="it-IT" sz="23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114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stampa ebraica in Europa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Importanza della fonte per la storia contemporanea </a:t>
            </a:r>
          </a:p>
          <a:p>
            <a:r>
              <a:rPr lang="it-IT" dirty="0" smtClean="0"/>
              <a:t>Stampa ebraica ora digitalizzata: il vantaggio della rete per gli storici. Giornali in tutte le lingue accessibili da casa!</a:t>
            </a:r>
          </a:p>
          <a:p>
            <a:r>
              <a:rPr lang="it-IT" dirty="0" smtClean="0"/>
              <a:t>Alcuni esempi: </a:t>
            </a:r>
          </a:p>
          <a:p>
            <a:r>
              <a:rPr lang="it-IT" dirty="0">
                <a:hlinkClick r:id="rId2"/>
              </a:rPr>
              <a:t>http://</a:t>
            </a:r>
            <a:r>
              <a:rPr lang="it-IT" dirty="0" err="1">
                <a:hlinkClick r:id="rId2"/>
              </a:rPr>
              <a:t>web.nli.org.il</a:t>
            </a:r>
            <a:r>
              <a:rPr lang="it-IT" dirty="0">
                <a:hlinkClick r:id="rId2"/>
              </a:rPr>
              <a:t>/</a:t>
            </a:r>
            <a:r>
              <a:rPr lang="it-IT" dirty="0" err="1">
                <a:hlinkClick r:id="rId2"/>
              </a:rPr>
              <a:t>sites</a:t>
            </a:r>
            <a:r>
              <a:rPr lang="it-IT" dirty="0">
                <a:hlinkClick r:id="rId2"/>
              </a:rPr>
              <a:t>/</a:t>
            </a:r>
            <a:r>
              <a:rPr lang="it-IT" dirty="0" err="1">
                <a:hlinkClick r:id="rId2"/>
              </a:rPr>
              <a:t>JPress</a:t>
            </a:r>
            <a:r>
              <a:rPr lang="it-IT" dirty="0">
                <a:hlinkClick r:id="rId2"/>
              </a:rPr>
              <a:t>/English/</a:t>
            </a:r>
            <a:r>
              <a:rPr lang="it-IT" dirty="0" err="1">
                <a:hlinkClick r:id="rId2"/>
              </a:rPr>
              <a:t>Pages</a:t>
            </a:r>
            <a:r>
              <a:rPr lang="it-IT" dirty="0">
                <a:hlinkClick r:id="rId2"/>
              </a:rPr>
              <a:t>/</a:t>
            </a:r>
            <a:r>
              <a:rPr lang="it-IT" dirty="0" err="1">
                <a:hlinkClick r:id="rId2"/>
              </a:rPr>
              <a:t>default.aspx</a:t>
            </a:r>
            <a:endParaRPr lang="it-IT" dirty="0" smtClean="0"/>
          </a:p>
          <a:p>
            <a:r>
              <a:rPr lang="it-IT" dirty="0">
                <a:hlinkClick r:id="rId3"/>
              </a:rPr>
              <a:t>http://sammlungen.ub.uni-frankfurt.de/</a:t>
            </a:r>
            <a:r>
              <a:rPr lang="it-IT" dirty="0" smtClean="0">
                <a:hlinkClick r:id="rId3"/>
              </a:rPr>
              <a:t>cm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7649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Studiare la storia degli ebrei in Europa occidentale: il problema della lingua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Conoscere almeno la lingua inglese, meglio anche quella francese. </a:t>
            </a:r>
          </a:p>
          <a:p>
            <a:r>
              <a:rPr lang="it-IT" dirty="0" smtClean="0"/>
              <a:t>Ciò permette l’accesso a tutte le fonti disponibili, che spesso vanno intrecciate fra di loro vista la grande mobilità delle comunità ebraiche della Diaspora</a:t>
            </a:r>
          </a:p>
          <a:p>
            <a:r>
              <a:rPr lang="it-IT" dirty="0" smtClean="0"/>
              <a:t> Quando serve conoscere anche la lingua ebraica, lo </a:t>
            </a:r>
            <a:r>
              <a:rPr lang="it-IT" dirty="0" err="1" smtClean="0"/>
              <a:t>yddisch</a:t>
            </a:r>
            <a:r>
              <a:rPr lang="it-IT" dirty="0" smtClean="0"/>
              <a:t> o il giudeo-spagnolo (ladino)? 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747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fonti ebraiche documentarie reperibili in Italia e in Europa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hlinkClick r:id="rId2"/>
              </a:rPr>
              <a:t>http://www.cdec.it</a:t>
            </a:r>
            <a:r>
              <a:rPr lang="it-IT" dirty="0" smtClean="0">
                <a:hlinkClick r:id="rId2"/>
              </a:rPr>
              <a:t>/</a:t>
            </a:r>
            <a:endParaRPr lang="it-IT" dirty="0" smtClean="0"/>
          </a:p>
          <a:p>
            <a:r>
              <a:rPr lang="it-IT" dirty="0">
                <a:hlinkClick r:id="rId3"/>
              </a:rPr>
              <a:t>http://ucei.it/centro-bibliografico</a:t>
            </a:r>
            <a:r>
              <a:rPr lang="it-IT" dirty="0" smtClean="0">
                <a:hlinkClick r:id="rId3"/>
              </a:rPr>
              <a:t>/</a:t>
            </a:r>
            <a:endParaRPr lang="it-IT" dirty="0" smtClean="0"/>
          </a:p>
          <a:p>
            <a:r>
              <a:rPr lang="it-IT" dirty="0" smtClean="0"/>
              <a:t>Queste due istituzioni raccolgono </a:t>
            </a:r>
            <a:r>
              <a:rPr lang="it-IT" dirty="0" smtClean="0"/>
              <a:t>il maggior numero di documenti di varia tipologia e di libri riguardanti la storia degli ebrei italiani.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Vi </a:t>
            </a:r>
            <a:r>
              <a:rPr lang="it-IT" dirty="0" smtClean="0"/>
              <a:t>sono analoghi istituti in Europa con la stessa funzione: </a:t>
            </a:r>
            <a:r>
              <a:rPr lang="it-IT" b="1" u="sng" dirty="0" err="1" smtClean="0"/>
              <a:t>Zentrum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für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Antisemitismusforschung</a:t>
            </a:r>
            <a:r>
              <a:rPr lang="it-IT" b="1" u="sng" dirty="0" smtClean="0"/>
              <a:t> </a:t>
            </a:r>
            <a:r>
              <a:rPr lang="it-IT" u="sng" dirty="0" smtClean="0"/>
              <a:t>di Berlino; la </a:t>
            </a:r>
            <a:r>
              <a:rPr lang="it-IT" b="1" u="sng" dirty="0" err="1" smtClean="0"/>
              <a:t>Fondation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Memorial</a:t>
            </a:r>
            <a:r>
              <a:rPr lang="it-IT" b="1" u="sng" dirty="0" smtClean="0"/>
              <a:t> de la Shoah </a:t>
            </a:r>
            <a:r>
              <a:rPr lang="it-IT" u="sng" dirty="0" smtClean="0"/>
              <a:t>di Parigi.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2766271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collezioni di Venezia e di Torino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000" b="1" dirty="0" smtClean="0"/>
              <a:t>Archivio della Biblioteca Renato maestro di Venezia </a:t>
            </a:r>
            <a:endParaRPr lang="it-IT" sz="20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http://renatomaestro.org/?lang=</a:t>
            </a:r>
            <a:r>
              <a:rPr lang="it-IT" dirty="0" smtClean="0">
                <a:hlinkClick r:id="rId2"/>
              </a:rPr>
              <a:t>en</a:t>
            </a:r>
            <a:endParaRPr lang="it-IT" dirty="0"/>
          </a:p>
          <a:p>
            <a:r>
              <a:rPr lang="it-IT" dirty="0" smtClean="0"/>
              <a:t>Contiene non solo gli archivi istituzionali della comunità, ma anche archivi privati familiari o di singoli personaggi. </a:t>
            </a:r>
          </a:p>
          <a:p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sz="2000" b="1" dirty="0" smtClean="0"/>
              <a:t>Archivio </a:t>
            </a:r>
            <a:r>
              <a:rPr lang="it-IT" sz="2000" b="1" dirty="0" err="1" smtClean="0"/>
              <a:t>Terracini</a:t>
            </a:r>
            <a:r>
              <a:rPr lang="it-IT" sz="2000" b="1" dirty="0" smtClean="0"/>
              <a:t> della Comunità ebraica di Torino</a:t>
            </a:r>
            <a:endParaRPr lang="it-IT" sz="2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>
                <a:hlinkClick r:id="rId3"/>
              </a:rPr>
              <a:t>http://www.archivioterracini.it/index.php/</a:t>
            </a:r>
            <a:r>
              <a:rPr lang="it-IT" dirty="0" smtClean="0">
                <a:hlinkClick r:id="rId3"/>
              </a:rPr>
              <a:t>en</a:t>
            </a:r>
            <a:endParaRPr lang="it-IT" dirty="0" smtClean="0"/>
          </a:p>
          <a:p>
            <a:r>
              <a:rPr lang="it-IT" dirty="0" smtClean="0"/>
              <a:t>Contiene tutti gli archivi reperibili delle comunità ebraiche piemontesi, accanto ad archivi provati familiari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9286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Lo studio della Shoah e della sua memoria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Capitolo fondamentale della storia dell’ebraismo del Novecento, che ha sviluppato una sua storiografia (genocide </a:t>
            </a:r>
            <a:r>
              <a:rPr lang="it-IT" dirty="0" err="1" smtClean="0"/>
              <a:t>studies</a:t>
            </a:r>
            <a:r>
              <a:rPr lang="it-IT" dirty="0" smtClean="0"/>
              <a:t>; </a:t>
            </a:r>
            <a:r>
              <a:rPr lang="it-IT" dirty="0" err="1" smtClean="0"/>
              <a:t>Holocaust</a:t>
            </a:r>
            <a:r>
              <a:rPr lang="it-IT" dirty="0" smtClean="0"/>
              <a:t> </a:t>
            </a:r>
            <a:r>
              <a:rPr lang="it-IT" dirty="0" err="1" smtClean="0"/>
              <a:t>studies</a:t>
            </a:r>
            <a:r>
              <a:rPr lang="it-IT" dirty="0" smtClean="0"/>
              <a:t>)</a:t>
            </a:r>
          </a:p>
          <a:p>
            <a:r>
              <a:rPr lang="it-IT" dirty="0" smtClean="0"/>
              <a:t>Importanza delle fonti orali: esistono più collezioni di interviste a testimoni. Metodologie diverse </a:t>
            </a:r>
          </a:p>
          <a:p>
            <a:r>
              <a:rPr lang="it-IT" dirty="0" err="1" smtClean="0"/>
              <a:t>Fortunoff</a:t>
            </a:r>
            <a:r>
              <a:rPr lang="it-IT" dirty="0" smtClean="0"/>
              <a:t> Archives </a:t>
            </a:r>
            <a:r>
              <a:rPr lang="it-IT" dirty="0"/>
              <a:t>di Yale: </a:t>
            </a:r>
            <a:r>
              <a:rPr lang="it-IT" dirty="0" smtClean="0"/>
              <a:t>pionieri nella </a:t>
            </a:r>
            <a:r>
              <a:rPr lang="it-IT" dirty="0" err="1" smtClean="0"/>
              <a:t>raccolta</a:t>
            </a:r>
            <a:r>
              <a:rPr lang="it-IT" dirty="0" err="1" smtClean="0">
                <a:hlinkClick r:id="rId2"/>
              </a:rPr>
              <a:t>https</a:t>
            </a:r>
            <a:r>
              <a:rPr lang="it-IT" dirty="0">
                <a:hlinkClick r:id="rId2"/>
              </a:rPr>
              <a:t>://web.library.yale.edu/</a:t>
            </a:r>
            <a:r>
              <a:rPr lang="it-IT" dirty="0" smtClean="0">
                <a:hlinkClick r:id="rId2"/>
              </a:rPr>
              <a:t>testimonies</a:t>
            </a:r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  <a:hlinkClick r:id="rId3"/>
              </a:rPr>
              <a:t>USC Shoah Foundation </a:t>
            </a:r>
          </a:p>
          <a:p>
            <a:r>
              <a:rPr lang="it-IT" dirty="0" smtClean="0">
                <a:hlinkClick r:id="rId3"/>
              </a:rPr>
              <a:t>https</a:t>
            </a:r>
            <a:r>
              <a:rPr lang="it-IT" dirty="0">
                <a:hlinkClick r:id="rId3"/>
              </a:rPr>
              <a:t>://sfi.usc.edu/</a:t>
            </a:r>
            <a:r>
              <a:rPr lang="it-IT" dirty="0" smtClean="0">
                <a:hlinkClick r:id="rId3"/>
              </a:rPr>
              <a:t>vha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343661098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85</TotalTime>
  <Words>750</Words>
  <Application>Microsoft Macintosh PowerPoint</Application>
  <PresentationFormat>Presentazione su schermo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Perception</vt:lpstr>
      <vt:lpstr>Fonti per lo studio della Storia dell’ebraismo e della Shoah</vt:lpstr>
      <vt:lpstr>Tipologia delle fonti e alcuni problemi</vt:lpstr>
      <vt:lpstr>Fonti documentarie (tipologie e problemi)</vt:lpstr>
      <vt:lpstr>Judaica Europeana (un portale per accedere a fonti di vario tipo)</vt:lpstr>
      <vt:lpstr>La stampa ebraica in Europa </vt:lpstr>
      <vt:lpstr>Studiare la storia degli ebrei in Europa occidentale: il problema della lingua</vt:lpstr>
      <vt:lpstr>Le fonti ebraiche documentarie reperibili in Italia e in Europa</vt:lpstr>
      <vt:lpstr>Le collezioni di Venezia e di Torino</vt:lpstr>
      <vt:lpstr>Lo studio della Shoah e della sua memoria</vt:lpstr>
      <vt:lpstr>I grandi centri documentari: Yad Vashem (Jerusalem) e USA Holocaust Memorial Museum</vt:lpstr>
      <vt:lpstr>Il portale EHRI –European Holocaust Research Infrastructure - (progetto Horizon 2020)</vt:lpstr>
    </vt:vector>
  </TitlesOfParts>
  <Company>Università degli studi d 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Fonti per lo studio della Storia dell’ebraismo e della Shoah</dc:title>
  <dc:creator>Tullia Catalan</dc:creator>
  <cp:lastModifiedBy>Tullia Catalan</cp:lastModifiedBy>
  <cp:revision>54</cp:revision>
  <dcterms:created xsi:type="dcterms:W3CDTF">2018-11-05T07:43:12Z</dcterms:created>
  <dcterms:modified xsi:type="dcterms:W3CDTF">2018-11-05T09:13:56Z</dcterms:modified>
</cp:coreProperties>
</file>