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8"/>
  </p:notesMasterIdLst>
  <p:sldIdLst>
    <p:sldId id="256" r:id="rId2"/>
    <p:sldId id="257" r:id="rId3"/>
    <p:sldId id="258" r:id="rId4"/>
    <p:sldId id="271" r:id="rId5"/>
    <p:sldId id="259" r:id="rId6"/>
    <p:sldId id="260" r:id="rId7"/>
    <p:sldId id="264" r:id="rId8"/>
    <p:sldId id="261" r:id="rId9"/>
    <p:sldId id="262" r:id="rId10"/>
    <p:sldId id="263" r:id="rId11"/>
    <p:sldId id="265" r:id="rId12"/>
    <p:sldId id="267" r:id="rId13"/>
    <p:sldId id="266"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ko Galasso" initials="MG" lastIdx="1" clrIdx="0">
    <p:extLst>
      <p:ext uri="{19B8F6BF-5375-455C-9EA6-DF929625EA0E}">
        <p15:presenceInfo xmlns:p15="http://schemas.microsoft.com/office/powerpoint/2012/main" userId="e90d94a0ecbedf7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50" autoAdjust="0"/>
    <p:restoredTop sz="94660"/>
  </p:normalViewPr>
  <p:slideViewPr>
    <p:cSldViewPr snapToGrid="0" showGuides="1">
      <p:cViewPr varScale="1">
        <p:scale>
          <a:sx n="71" d="100"/>
          <a:sy n="71" d="100"/>
        </p:scale>
        <p:origin x="516" y="60"/>
      </p:cViewPr>
      <p:guideLst>
        <p:guide orient="horz" pos="2160"/>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2BAABE-C9FB-40DA-BE82-5DBD71379DE9}" type="datetimeFigureOut">
              <a:rPr lang="it-IT" smtClean="0"/>
              <a:t>20/11/2018</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0AFAAE-07C1-4206-AA8E-2354EE141B0F}" type="slidenum">
              <a:rPr lang="it-IT" smtClean="0"/>
              <a:t>‹N›</a:t>
            </a:fld>
            <a:endParaRPr lang="it-IT"/>
          </a:p>
        </p:txBody>
      </p:sp>
    </p:spTree>
    <p:extLst>
      <p:ext uri="{BB962C8B-B14F-4D97-AF65-F5344CB8AC3E}">
        <p14:creationId xmlns:p14="http://schemas.microsoft.com/office/powerpoint/2010/main" val="838778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194A5E0-EF4B-44BF-950D-DE381AE74BB5}" type="datetimeFigureOut">
              <a:rPr lang="it-IT" smtClean="0"/>
              <a:t>20/11/2018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B56D51D-4D3B-4D60-9FF0-73C3C2784BA2}" type="slidenum">
              <a:rPr lang="it-IT" smtClean="0"/>
              <a:t>‹N›</a:t>
            </a:fld>
            <a:endParaRPr lang="it-IT"/>
          </a:p>
        </p:txBody>
      </p:sp>
    </p:spTree>
    <p:extLst>
      <p:ext uri="{BB962C8B-B14F-4D97-AF65-F5344CB8AC3E}">
        <p14:creationId xmlns:p14="http://schemas.microsoft.com/office/powerpoint/2010/main" val="3399810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194A5E0-EF4B-44BF-950D-DE381AE74BB5}" type="datetimeFigureOut">
              <a:rPr lang="it-IT" smtClean="0"/>
              <a:t>20/11/2018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B56D51D-4D3B-4D60-9FF0-73C3C2784BA2}" type="slidenum">
              <a:rPr lang="it-IT" smtClean="0"/>
              <a:t>‹N›</a:t>
            </a:fld>
            <a:endParaRPr lang="it-IT"/>
          </a:p>
        </p:txBody>
      </p:sp>
    </p:spTree>
    <p:extLst>
      <p:ext uri="{BB962C8B-B14F-4D97-AF65-F5344CB8AC3E}">
        <p14:creationId xmlns:p14="http://schemas.microsoft.com/office/powerpoint/2010/main" val="516262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194A5E0-EF4B-44BF-950D-DE381AE74BB5}" type="datetimeFigureOut">
              <a:rPr lang="it-IT" smtClean="0"/>
              <a:t>20/11/2018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B56D51D-4D3B-4D60-9FF0-73C3C2784BA2}" type="slidenum">
              <a:rPr lang="it-IT" smtClean="0"/>
              <a:t>‹N›</a:t>
            </a:fld>
            <a:endParaRPr lang="it-IT"/>
          </a:p>
        </p:txBody>
      </p:sp>
    </p:spTree>
    <p:extLst>
      <p:ext uri="{BB962C8B-B14F-4D97-AF65-F5344CB8AC3E}">
        <p14:creationId xmlns:p14="http://schemas.microsoft.com/office/powerpoint/2010/main" val="241374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194A5E0-EF4B-44BF-950D-DE381AE74BB5}" type="datetimeFigureOut">
              <a:rPr lang="it-IT" smtClean="0"/>
              <a:t>20/11/2018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B56D51D-4D3B-4D60-9FF0-73C3C2784BA2}" type="slidenum">
              <a:rPr lang="it-IT" smtClean="0"/>
              <a:t>‹N›</a:t>
            </a:fld>
            <a:endParaRPr lang="it-IT"/>
          </a:p>
        </p:txBody>
      </p:sp>
    </p:spTree>
    <p:extLst>
      <p:ext uri="{BB962C8B-B14F-4D97-AF65-F5344CB8AC3E}">
        <p14:creationId xmlns:p14="http://schemas.microsoft.com/office/powerpoint/2010/main" val="2711530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194A5E0-EF4B-44BF-950D-DE381AE74BB5}" type="datetimeFigureOut">
              <a:rPr lang="it-IT" smtClean="0"/>
              <a:t>20/11/2018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B56D51D-4D3B-4D60-9FF0-73C3C2784BA2}" type="slidenum">
              <a:rPr lang="it-IT" smtClean="0"/>
              <a:t>‹N›</a:t>
            </a:fld>
            <a:endParaRPr lang="it-IT"/>
          </a:p>
        </p:txBody>
      </p:sp>
    </p:spTree>
    <p:extLst>
      <p:ext uri="{BB962C8B-B14F-4D97-AF65-F5344CB8AC3E}">
        <p14:creationId xmlns:p14="http://schemas.microsoft.com/office/powerpoint/2010/main" val="1407620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194A5E0-EF4B-44BF-950D-DE381AE74BB5}" type="datetimeFigureOut">
              <a:rPr lang="it-IT" smtClean="0"/>
              <a:t>20/11/2018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B56D51D-4D3B-4D60-9FF0-73C3C2784BA2}" type="slidenum">
              <a:rPr lang="it-IT" smtClean="0"/>
              <a:t>‹N›</a:t>
            </a:fld>
            <a:endParaRPr lang="it-IT"/>
          </a:p>
        </p:txBody>
      </p:sp>
    </p:spTree>
    <p:extLst>
      <p:ext uri="{BB962C8B-B14F-4D97-AF65-F5344CB8AC3E}">
        <p14:creationId xmlns:p14="http://schemas.microsoft.com/office/powerpoint/2010/main" val="2159011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194A5E0-EF4B-44BF-950D-DE381AE74BB5}" type="datetimeFigureOut">
              <a:rPr lang="it-IT" smtClean="0"/>
              <a:t>20/11/2018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B56D51D-4D3B-4D60-9FF0-73C3C2784BA2}" type="slidenum">
              <a:rPr lang="it-IT" smtClean="0"/>
              <a:t>‹N›</a:t>
            </a:fld>
            <a:endParaRPr lang="it-IT"/>
          </a:p>
        </p:txBody>
      </p:sp>
    </p:spTree>
    <p:extLst>
      <p:ext uri="{BB962C8B-B14F-4D97-AF65-F5344CB8AC3E}">
        <p14:creationId xmlns:p14="http://schemas.microsoft.com/office/powerpoint/2010/main" val="3798041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194A5E0-EF4B-44BF-950D-DE381AE74BB5}" type="datetimeFigureOut">
              <a:rPr lang="it-IT" smtClean="0"/>
              <a:t>20/11/2018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B56D51D-4D3B-4D60-9FF0-73C3C2784BA2}" type="slidenum">
              <a:rPr lang="it-IT" smtClean="0"/>
              <a:t>‹N›</a:t>
            </a:fld>
            <a:endParaRPr lang="it-IT"/>
          </a:p>
        </p:txBody>
      </p:sp>
    </p:spTree>
    <p:extLst>
      <p:ext uri="{BB962C8B-B14F-4D97-AF65-F5344CB8AC3E}">
        <p14:creationId xmlns:p14="http://schemas.microsoft.com/office/powerpoint/2010/main" val="890194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4A5E0-EF4B-44BF-950D-DE381AE74BB5}" type="datetimeFigureOut">
              <a:rPr lang="it-IT" smtClean="0"/>
              <a:t>20/11/2018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B56D51D-4D3B-4D60-9FF0-73C3C2784BA2}" type="slidenum">
              <a:rPr lang="it-IT" smtClean="0"/>
              <a:t>‹N›</a:t>
            </a:fld>
            <a:endParaRPr lang="it-IT"/>
          </a:p>
        </p:txBody>
      </p:sp>
    </p:spTree>
    <p:extLst>
      <p:ext uri="{BB962C8B-B14F-4D97-AF65-F5344CB8AC3E}">
        <p14:creationId xmlns:p14="http://schemas.microsoft.com/office/powerpoint/2010/main" val="2104561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6194A5E0-EF4B-44BF-950D-DE381AE74BB5}" type="datetimeFigureOut">
              <a:rPr lang="it-IT" smtClean="0"/>
              <a:t>20/11/2018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B56D51D-4D3B-4D60-9FF0-73C3C2784BA2}" type="slidenum">
              <a:rPr lang="it-IT" smtClean="0"/>
              <a:t>‹N›</a:t>
            </a:fld>
            <a:endParaRPr lang="it-IT"/>
          </a:p>
        </p:txBody>
      </p:sp>
    </p:spTree>
    <p:extLst>
      <p:ext uri="{BB962C8B-B14F-4D97-AF65-F5344CB8AC3E}">
        <p14:creationId xmlns:p14="http://schemas.microsoft.com/office/powerpoint/2010/main" val="497210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6194A5E0-EF4B-44BF-950D-DE381AE74BB5}" type="datetimeFigureOut">
              <a:rPr lang="it-IT" smtClean="0"/>
              <a:t>20/11/2018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B56D51D-4D3B-4D60-9FF0-73C3C2784BA2}" type="slidenum">
              <a:rPr lang="it-IT" smtClean="0"/>
              <a:t>‹N›</a:t>
            </a:fld>
            <a:endParaRPr lang="it-IT"/>
          </a:p>
        </p:txBody>
      </p:sp>
    </p:spTree>
    <p:extLst>
      <p:ext uri="{BB962C8B-B14F-4D97-AF65-F5344CB8AC3E}">
        <p14:creationId xmlns:p14="http://schemas.microsoft.com/office/powerpoint/2010/main" val="3595731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94A5E0-EF4B-44BF-950D-DE381AE74BB5}" type="datetimeFigureOut">
              <a:rPr lang="it-IT" smtClean="0"/>
              <a:t>20/11/2018</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56D51D-4D3B-4D60-9FF0-73C3C2784BA2}" type="slidenum">
              <a:rPr lang="it-IT" smtClean="0"/>
              <a:t>‹N›</a:t>
            </a:fld>
            <a:endParaRPr lang="it-IT"/>
          </a:p>
        </p:txBody>
      </p:sp>
    </p:spTree>
    <p:extLst>
      <p:ext uri="{BB962C8B-B14F-4D97-AF65-F5344CB8AC3E}">
        <p14:creationId xmlns:p14="http://schemas.microsoft.com/office/powerpoint/2010/main" val="210997969"/>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gallica.bnf.fr/ark:/12148/bpt6k3335451c/f11.image" TargetMode="External"/><Relationship Id="rId2" Type="http://schemas.openxmlformats.org/officeDocument/2006/relationships/hyperlink" Target="https://www.cambridge.org/core/books/cambridge-economic-history-of-europe-from-the-decline-of-the-roman-empire/eastcentral-and-southeast-europe-191939/6453437BBCA04A6F018CF31FA325564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znaci.net/00001/93.htm" TargetMode="External"/><Relationship Id="rId2" Type="http://schemas.openxmlformats.org/officeDocument/2006/relationships/hyperlink" Target="http://www.znaci.ne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h.wikipedia.org/wiki/Latinka_Perovi%C4%87" TargetMode="External"/><Relationship Id="rId2" Type="http://schemas.openxmlformats.org/officeDocument/2006/relationships/hyperlink" Target="http://www.yuhistorija.com/serbian/jug_prva_txt01.html" TargetMode="External"/><Relationship Id="rId1" Type="http://schemas.openxmlformats.org/officeDocument/2006/relationships/slideLayout" Target="../slideLayouts/slideLayout2.xml"/><Relationship Id="rId4" Type="http://schemas.openxmlformats.org/officeDocument/2006/relationships/hyperlink" Target="http://www.yuhistorija.com/serbian/projekat.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arfarehistorynetwork.com/daily/wwii/prince-paul-karadordevic-of-yugoslavia/" TargetMode="External"/><Relationship Id="rId2" Type="http://schemas.openxmlformats.org/officeDocument/2006/relationships/hyperlink" Target="http://www.royalfamily.org/dinastija/nj-k-v-princ-pavle-od-jugoslavije-regent/?lang=lat"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royalexile.co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27mart.com/main.php?pages_id=96" TargetMode="External"/><Relationship Id="rId2" Type="http://schemas.openxmlformats.org/officeDocument/2006/relationships/hyperlink" Target="http://www.27mart.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gallica.bnf.fr/ark:/12148/btv1b53121055r.r=yugoslavia?rk=21459;2" TargetMode="External"/><Relationship Id="rId2" Type="http://schemas.openxmlformats.org/officeDocument/2006/relationships/hyperlink" Target="https://web.archive.org/web/20091021145008/http:/geocities.com/dagtho/yugconst19310903.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mfa.gov.rs/sr/index.php/dipl-tradicija/istorijski-diplomatski-dokumenti/44-konvencija-definicija-agresije-1933?lang=lat" TargetMode="External"/><Relationship Id="rId2" Type="http://schemas.openxmlformats.org/officeDocument/2006/relationships/hyperlink" Target="http://www.mfa.gov.rs/sr/index.php/dipl-tradicija/istorijski-diplomatski-dokumenti/1299--16-1933?lang=lat" TargetMode="External"/><Relationship Id="rId1" Type="http://schemas.openxmlformats.org/officeDocument/2006/relationships/slideLayout" Target="../slideLayouts/slideLayout2.xml"/><Relationship Id="rId5" Type="http://schemas.openxmlformats.org/officeDocument/2006/relationships/hyperlink" Target="http://www.uzzpro.gov.rs/doc/biblioteka/digitalna-biblioteka/1934-Treca-balkan-konferenc-rad-jugoslov-nacionalne-grupe.pdf" TargetMode="External"/><Relationship Id="rId4" Type="http://schemas.openxmlformats.org/officeDocument/2006/relationships/hyperlink" Target="http://www.mfa.gov.rs/sr/index.php/dipl-tradicija/istorijski-diplomatski-dokumenti/43-balkanski-sporazum-1934?lang=la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igitalna.nb.rs/sf/NBS/novine" TargetMode="External"/><Relationship Id="rId2" Type="http://schemas.openxmlformats.org/officeDocument/2006/relationships/hyperlink" Target="http://www.digitalna.nb.rs/Wiki.jsp?setLang=en&amp;page=Glavna" TargetMode="External"/><Relationship Id="rId1" Type="http://schemas.openxmlformats.org/officeDocument/2006/relationships/slideLayout" Target="../slideLayouts/slideLayout2.xml"/><Relationship Id="rId5" Type="http://schemas.openxmlformats.org/officeDocument/2006/relationships/hyperlink" Target="http://www.digitalna.nb.rs/sf/NBS/Plakati_i_dokumentacioni_materijal/Objave_i_proglasi_srpskih_kraljevskih_dinastija/Karadjordjevici?currPage=0" TargetMode="External"/><Relationship Id="rId4" Type="http://schemas.openxmlformats.org/officeDocument/2006/relationships/hyperlink" Target="http://www.digitalna.nb.rs/sf/NBS/Fotodokumenta/Fotografije/Bencic"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uzzpro.gov.rs/latinica/biblioteka-digit.html" TargetMode="External"/><Relationship Id="rId2" Type="http://schemas.openxmlformats.org/officeDocument/2006/relationships/hyperlink" Target="http://ubsm.bg.ac.rs/latinica/zbirka/novina/" TargetMode="External"/><Relationship Id="rId1" Type="http://schemas.openxmlformats.org/officeDocument/2006/relationships/slideLayout" Target="../slideLayouts/slideLayout2.xml"/><Relationship Id="rId4" Type="http://schemas.openxmlformats.org/officeDocument/2006/relationships/hyperlink" Target="http://www.uzzpro.gov.rs/english/o-upravi.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bit.ly/2Dy5BsK" TargetMode="External"/><Relationship Id="rId2" Type="http://schemas.openxmlformats.org/officeDocument/2006/relationships/hyperlink" Target="http://www.arhivyu.gov.rs/active/sr-latin/home.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rchiviolastampa.it/" TargetMode="External"/><Relationship Id="rId2" Type="http://schemas.openxmlformats.org/officeDocument/2006/relationships/hyperlink" Target="http://goo.gl/YfYi7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academia.edu/33440319/La_visita_del_conte_Ciano_in_Jugoslavia.pdf" TargetMode="External"/><Relationship Id="rId2" Type="http://schemas.openxmlformats.org/officeDocument/2006/relationships/hyperlink" Target="https://www.academia.edu/people/search?utf8=%E2%9C%93&amp;q=jugoslavia" TargetMode="External"/><Relationship Id="rId1" Type="http://schemas.openxmlformats.org/officeDocument/2006/relationships/slideLayout" Target="../slideLayouts/slideLayout2.xml"/><Relationship Id="rId5" Type="http://schemas.openxmlformats.org/officeDocument/2006/relationships/hyperlink" Target="https://www.academia.edu/4440736/Mussolini_e_la_Jugoslavia_1922-1939_" TargetMode="External"/><Relationship Id="rId4" Type="http://schemas.openxmlformats.org/officeDocument/2006/relationships/hyperlink" Target="https://www.academia.edu/35801643/La_Jugoslavia_e_lassetto_dellEuropa_centrale_nella_politica_estera_dellItalia_fascista_1922-1939"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shtreber.com/kraljevina-jugoslavija" TargetMode="External"/><Relationship Id="rId2" Type="http://schemas.openxmlformats.org/officeDocument/2006/relationships/hyperlink" Target="http://istorijskikabinet.in.rs/index.php/savremeno-doba/srbija-i-jugoslavija-u-20-veku/75-kraljevina-jugoslavija-1929-1941"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hyperlink" Target="http://www.rastko.rs/o/index.html" TargetMode="External"/><Relationship Id="rId2" Type="http://schemas.openxmlformats.org/officeDocument/2006/relationships/hyperlink" Target="http://www.rastko.rs/istorija/index.html" TargetMode="External"/><Relationship Id="rId1" Type="http://schemas.openxmlformats.org/officeDocument/2006/relationships/slideLayout" Target="../slideLayouts/slideLayout2.xml"/><Relationship Id="rId6" Type="http://schemas.openxmlformats.org/officeDocument/2006/relationships/hyperlink" Target="http://www.rastko.rs/istorija/srbi-balkan/index.html" TargetMode="External"/><Relationship Id="rId5" Type="http://schemas.openxmlformats.org/officeDocument/2006/relationships/hyperlink" Target="http://www.rastko.rs/istorija/jducic-jugoslovenstvo.html" TargetMode="External"/><Relationship Id="rId4" Type="http://schemas.openxmlformats.org/officeDocument/2006/relationships/hyperlink" Target="http://www.rastko.rs/rastko-bl/istorija/corovic/istorija/7_26_l.html"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historians.org/about-aha-and-membership/aha-history-and-archives/gi-roundtable-series/pamphlets/em-43-the-balkans-many-peoples-many-problems-(1944)/other-peoples-busines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magine 6" descr="Immagine che contiene esterni, persona, erba, fotografia&#10;&#10;Descrizione generata automaticamente">
            <a:extLst>
              <a:ext uri="{FF2B5EF4-FFF2-40B4-BE49-F238E27FC236}">
                <a16:creationId xmlns:a16="http://schemas.microsoft.com/office/drawing/2014/main" id="{F64FB485-E4DA-439B-B6D8-363F7FA84F8C}"/>
              </a:ext>
            </a:extLst>
          </p:cNvPr>
          <p:cNvPicPr>
            <a:picLocks noChangeAspect="1"/>
          </p:cNvPicPr>
          <p:nvPr/>
        </p:nvPicPr>
        <p:blipFill rotWithShape="1">
          <a:blip r:embed="rId2">
            <a:extLst>
              <a:ext uri="{28A0092B-C50C-407E-A947-70E740481C1C}">
                <a14:useLocalDpi xmlns:a14="http://schemas.microsoft.com/office/drawing/2010/main" val="0"/>
              </a:ext>
            </a:extLst>
          </a:blip>
          <a:srcRect l="1487" r="6958" b="3"/>
          <a:stretch/>
        </p:blipFill>
        <p:spPr>
          <a:xfrm>
            <a:off x="20" y="10"/>
            <a:ext cx="4637226" cy="6857990"/>
          </a:xfrm>
          <a:prstGeom prst="rect">
            <a:avLst/>
          </a:prstGeom>
        </p:spPr>
      </p:pic>
      <p:sp>
        <p:nvSpPr>
          <p:cNvPr id="12" name="Rectangle 11">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BF8490A-4CF5-4258-A373-1A6B94D36AA9}"/>
              </a:ext>
            </a:extLst>
          </p:cNvPr>
          <p:cNvSpPr>
            <a:spLocks noGrp="1"/>
          </p:cNvSpPr>
          <p:nvPr>
            <p:ph type="ctrTitle"/>
          </p:nvPr>
        </p:nvSpPr>
        <p:spPr>
          <a:xfrm>
            <a:off x="5277328" y="1648611"/>
            <a:ext cx="6274591" cy="3351602"/>
          </a:xfrm>
        </p:spPr>
        <p:txBody>
          <a:bodyPr>
            <a:normAutofit/>
          </a:bodyPr>
          <a:lstStyle/>
          <a:p>
            <a:pPr algn="l"/>
            <a:r>
              <a:rPr lang="it-IT" sz="5600" dirty="0">
                <a:solidFill>
                  <a:schemeClr val="bg1"/>
                </a:solidFill>
              </a:rPr>
              <a:t>Fonti online per          la Jugoslavia del principe Paolo </a:t>
            </a:r>
            <a:br>
              <a:rPr lang="it-IT" sz="5600" dirty="0">
                <a:solidFill>
                  <a:schemeClr val="bg1"/>
                </a:solidFill>
              </a:rPr>
            </a:br>
            <a:r>
              <a:rPr lang="it-IT" sz="5600" dirty="0">
                <a:solidFill>
                  <a:srgbClr val="FF0000"/>
                </a:solidFill>
              </a:rPr>
              <a:t>(1934 -1941)</a:t>
            </a:r>
          </a:p>
        </p:txBody>
      </p:sp>
    </p:spTree>
    <p:extLst>
      <p:ext uri="{BB962C8B-B14F-4D97-AF65-F5344CB8AC3E}">
        <p14:creationId xmlns:p14="http://schemas.microsoft.com/office/powerpoint/2010/main" val="423339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80A866B-3A44-425B-9E9D-CDEBBF8B91F0}"/>
              </a:ext>
            </a:extLst>
          </p:cNvPr>
          <p:cNvSpPr>
            <a:spLocks noGrp="1"/>
          </p:cNvSpPr>
          <p:nvPr>
            <p:ph idx="1"/>
          </p:nvPr>
        </p:nvSpPr>
        <p:spPr>
          <a:xfrm>
            <a:off x="838200" y="1690688"/>
            <a:ext cx="10515600" cy="4486275"/>
          </a:xfrm>
        </p:spPr>
        <p:txBody>
          <a:bodyPr>
            <a:normAutofit fontScale="92500" lnSpcReduction="10000"/>
          </a:bodyPr>
          <a:lstStyle/>
          <a:p>
            <a:endParaRPr lang="it-IT" dirty="0"/>
          </a:p>
          <a:p>
            <a:r>
              <a:rPr lang="it-IT" dirty="0">
                <a:hlinkClick r:id="rId2"/>
              </a:rPr>
              <a:t>https://www.cambridge.org/core/books/cambridge-economic-history-of-europe-from-the-decline-of-the-roman-empire/eastcentral-and-southeast-europe-191939/6453437BBCA04A6F018CF31FA325564F</a:t>
            </a:r>
            <a:r>
              <a:rPr lang="it-IT" dirty="0"/>
              <a:t> capitolo a cura di Alice </a:t>
            </a:r>
            <a:r>
              <a:rPr lang="it-IT" dirty="0" err="1"/>
              <a:t>Teichova</a:t>
            </a:r>
            <a:r>
              <a:rPr lang="it-IT" dirty="0"/>
              <a:t> sull’economia dell’Europa orientale centrale e meridionale tra il 1919 e il 1939, storica dell’economia austro-inglese (1920 - 2015). Pubblicato nel </a:t>
            </a:r>
            <a:r>
              <a:rPr lang="it-IT" b="1" dirty="0"/>
              <a:t>1989</a:t>
            </a:r>
          </a:p>
          <a:p>
            <a:r>
              <a:rPr lang="it-IT" dirty="0">
                <a:hlinkClick r:id="rId3"/>
              </a:rPr>
              <a:t>https://gallica.bnf.fr/ark:/12148/bpt6k3335451c/f11.image</a:t>
            </a:r>
            <a:r>
              <a:rPr lang="it-IT" dirty="0"/>
              <a:t> Libro sulla storia delle relazioni franco-britanniche tra il 1935 e il 1939, edito nel </a:t>
            </a:r>
            <a:r>
              <a:rPr lang="it-IT" b="1" dirty="0"/>
              <a:t>1972</a:t>
            </a:r>
            <a:r>
              <a:rPr lang="it-IT" dirty="0"/>
              <a:t> e contenente un capitolo di M. </a:t>
            </a:r>
            <a:r>
              <a:rPr lang="it-IT" dirty="0" err="1"/>
              <a:t>Deakin</a:t>
            </a:r>
            <a:r>
              <a:rPr lang="it-IT" dirty="0"/>
              <a:t>, presidente del Comitato britannico per la storia della seconda guerra mondiale</a:t>
            </a:r>
          </a:p>
          <a:p>
            <a:endParaRPr lang="it-IT" dirty="0"/>
          </a:p>
          <a:p>
            <a:endParaRPr lang="it-IT" dirty="0"/>
          </a:p>
          <a:p>
            <a:endParaRPr lang="it-IT" dirty="0"/>
          </a:p>
          <a:p>
            <a:endParaRPr lang="it-IT" dirty="0"/>
          </a:p>
        </p:txBody>
      </p:sp>
      <p:sp>
        <p:nvSpPr>
          <p:cNvPr id="4" name="Titolo 1">
            <a:extLst>
              <a:ext uri="{FF2B5EF4-FFF2-40B4-BE49-F238E27FC236}">
                <a16:creationId xmlns:a16="http://schemas.microsoft.com/office/drawing/2014/main" id="{73EFFA2A-556E-4BD2-B67C-9E2A792A7635}"/>
              </a:ext>
            </a:extLst>
          </p:cNvPr>
          <p:cNvSpPr>
            <a:spLocks noGrp="1"/>
          </p:cNvSpPr>
          <p:nvPr>
            <p:ph type="title"/>
          </p:nvPr>
        </p:nvSpPr>
        <p:spPr>
          <a:xfrm>
            <a:off x="838200" y="365125"/>
            <a:ext cx="10515600" cy="1325563"/>
          </a:xfrm>
        </p:spPr>
        <p:txBody>
          <a:bodyPr>
            <a:normAutofit/>
          </a:bodyPr>
          <a:lstStyle/>
          <a:p>
            <a:r>
              <a:rPr lang="it-IT" sz="3600" dirty="0">
                <a:solidFill>
                  <a:srgbClr val="C00000"/>
                </a:solidFill>
              </a:rPr>
              <a:t>fonti secondarie in inglese (più specialistiche)</a:t>
            </a:r>
          </a:p>
        </p:txBody>
      </p:sp>
    </p:spTree>
    <p:extLst>
      <p:ext uri="{BB962C8B-B14F-4D97-AF65-F5344CB8AC3E}">
        <p14:creationId xmlns:p14="http://schemas.microsoft.com/office/powerpoint/2010/main" val="557273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D2F004-2DAF-428A-B8E2-A952E9E5973F}"/>
              </a:ext>
            </a:extLst>
          </p:cNvPr>
          <p:cNvSpPr>
            <a:spLocks noGrp="1"/>
          </p:cNvSpPr>
          <p:nvPr>
            <p:ph type="title"/>
          </p:nvPr>
        </p:nvSpPr>
        <p:spPr/>
        <p:txBody>
          <a:bodyPr/>
          <a:lstStyle/>
          <a:p>
            <a:r>
              <a:rPr lang="it-IT" dirty="0">
                <a:solidFill>
                  <a:srgbClr val="C00000"/>
                </a:solidFill>
              </a:rPr>
              <a:t>Contenuti online</a:t>
            </a:r>
            <a:r>
              <a:rPr lang="it-IT" dirty="0"/>
              <a:t>: l’archivio online </a:t>
            </a:r>
            <a:r>
              <a:rPr lang="it-IT" dirty="0" err="1"/>
              <a:t>znaci</a:t>
            </a:r>
            <a:endParaRPr lang="it-IT" dirty="0"/>
          </a:p>
        </p:txBody>
      </p:sp>
      <p:sp>
        <p:nvSpPr>
          <p:cNvPr id="3" name="Segnaposto contenuto 2">
            <a:extLst>
              <a:ext uri="{FF2B5EF4-FFF2-40B4-BE49-F238E27FC236}">
                <a16:creationId xmlns:a16="http://schemas.microsoft.com/office/drawing/2014/main" id="{64E9D4D1-CDFF-4495-8C1A-D52577BFDCDF}"/>
              </a:ext>
            </a:extLst>
          </p:cNvPr>
          <p:cNvSpPr>
            <a:spLocks noGrp="1"/>
          </p:cNvSpPr>
          <p:nvPr>
            <p:ph idx="1"/>
          </p:nvPr>
        </p:nvSpPr>
        <p:spPr/>
        <p:txBody>
          <a:bodyPr/>
          <a:lstStyle/>
          <a:p>
            <a:r>
              <a:rPr lang="it-IT" dirty="0">
                <a:hlinkClick r:id="rId2"/>
              </a:rPr>
              <a:t>http://www.znaci.net/</a:t>
            </a:r>
            <a:r>
              <a:rPr lang="it-IT" dirty="0"/>
              <a:t> Sito privo di informazioni riguardo ai curatori e nemmeno molto curato, un archivio digitale contenente le digitalizzazioni di un fondo dell’Archivio di Washington riguardo, però, alla seconda guerra mondiale        E’ possibile </a:t>
            </a:r>
            <a:r>
              <a:rPr lang="it-IT" u="sng" dirty="0"/>
              <a:t>cercare «</a:t>
            </a:r>
            <a:r>
              <a:rPr lang="it-IT" u="sng" dirty="0" err="1"/>
              <a:t>Jugoslav</a:t>
            </a:r>
            <a:r>
              <a:rPr lang="it-IT" u="sng" dirty="0"/>
              <a:t>-» </a:t>
            </a:r>
            <a:r>
              <a:rPr lang="it-IT" dirty="0"/>
              <a:t>oppure «193» con </a:t>
            </a:r>
            <a:r>
              <a:rPr lang="it-IT" dirty="0" err="1"/>
              <a:t>ctrl</a:t>
            </a:r>
            <a:r>
              <a:rPr lang="it-IT" dirty="0"/>
              <a:t>+ f</a:t>
            </a:r>
          </a:p>
          <a:p>
            <a:r>
              <a:rPr lang="it-IT" dirty="0">
                <a:hlinkClick r:id="rId3"/>
              </a:rPr>
              <a:t>http://www.znaci.net/00001/93.htm</a:t>
            </a:r>
            <a:r>
              <a:rPr lang="it-IT" dirty="0"/>
              <a:t> digitalizzazione del volume dello storico </a:t>
            </a:r>
            <a:r>
              <a:rPr lang="it-IT" dirty="0" err="1"/>
              <a:t>Branko</a:t>
            </a:r>
            <a:r>
              <a:rPr lang="it-IT" dirty="0"/>
              <a:t> </a:t>
            </a:r>
            <a:r>
              <a:rPr lang="it-IT" dirty="0" err="1"/>
              <a:t>Petranović</a:t>
            </a:r>
            <a:r>
              <a:rPr lang="it-IT" dirty="0"/>
              <a:t> (</a:t>
            </a:r>
            <a:r>
              <a:rPr lang="it-IT" b="1" dirty="0"/>
              <a:t>1988</a:t>
            </a:r>
            <a:r>
              <a:rPr lang="it-IT" dirty="0"/>
              <a:t>) all’interno del suo lavoro «Storia della Jugoslavia 1918-1988». E’ uno dei lavori più approfonditi della storiografia jugoslava in serbo</a:t>
            </a:r>
          </a:p>
          <a:p>
            <a:endParaRPr lang="it-IT" dirty="0"/>
          </a:p>
        </p:txBody>
      </p:sp>
    </p:spTree>
    <p:extLst>
      <p:ext uri="{BB962C8B-B14F-4D97-AF65-F5344CB8AC3E}">
        <p14:creationId xmlns:p14="http://schemas.microsoft.com/office/powerpoint/2010/main" val="3739289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7A9177-6D75-4C89-BCEB-839C392469BC}"/>
              </a:ext>
            </a:extLst>
          </p:cNvPr>
          <p:cNvSpPr>
            <a:spLocks noGrp="1"/>
          </p:cNvSpPr>
          <p:nvPr>
            <p:ph type="title"/>
          </p:nvPr>
        </p:nvSpPr>
        <p:spPr/>
        <p:txBody>
          <a:bodyPr/>
          <a:lstStyle/>
          <a:p>
            <a:r>
              <a:rPr lang="it-IT" dirty="0">
                <a:solidFill>
                  <a:srgbClr val="C00000"/>
                </a:solidFill>
              </a:rPr>
              <a:t>Contenuti: yuhistorija.com</a:t>
            </a:r>
          </a:p>
        </p:txBody>
      </p:sp>
      <p:sp>
        <p:nvSpPr>
          <p:cNvPr id="3" name="Segnaposto contenuto 2">
            <a:extLst>
              <a:ext uri="{FF2B5EF4-FFF2-40B4-BE49-F238E27FC236}">
                <a16:creationId xmlns:a16="http://schemas.microsoft.com/office/drawing/2014/main" id="{27CAC650-A737-4982-A90D-745686887570}"/>
              </a:ext>
            </a:extLst>
          </p:cNvPr>
          <p:cNvSpPr>
            <a:spLocks noGrp="1"/>
          </p:cNvSpPr>
          <p:nvPr>
            <p:ph idx="1"/>
          </p:nvPr>
        </p:nvSpPr>
        <p:spPr/>
        <p:txBody>
          <a:bodyPr/>
          <a:lstStyle/>
          <a:p>
            <a:r>
              <a:rPr lang="it-IT" dirty="0">
                <a:hlinkClick r:id="rId2"/>
              </a:rPr>
              <a:t>http://www.yuhistorija.com/serbian/jug_prva_txt01.html</a:t>
            </a:r>
            <a:r>
              <a:rPr lang="it-IT" dirty="0"/>
              <a:t> lungo articolo online (2015) di </a:t>
            </a:r>
            <a:r>
              <a:rPr lang="it-IT" dirty="0" err="1"/>
              <a:t>Latinka</a:t>
            </a:r>
            <a:r>
              <a:rPr lang="it-IT" dirty="0"/>
              <a:t> </a:t>
            </a:r>
            <a:r>
              <a:rPr lang="it-IT" dirty="0" err="1"/>
              <a:t>Perović</a:t>
            </a:r>
            <a:r>
              <a:rPr lang="it-IT" dirty="0"/>
              <a:t>, storica e politica (democratica) serba (</a:t>
            </a:r>
            <a:r>
              <a:rPr lang="it-IT" dirty="0">
                <a:hlinkClick r:id="rId3"/>
              </a:rPr>
              <a:t>https://sh.wikipedia.org/wiki/Latinka_Perovi%C4%87</a:t>
            </a:r>
            <a:r>
              <a:rPr lang="it-IT" dirty="0"/>
              <a:t>) </a:t>
            </a:r>
          </a:p>
          <a:p>
            <a:endParaRPr lang="it-IT" dirty="0"/>
          </a:p>
          <a:p>
            <a:r>
              <a:rPr lang="it-IT" dirty="0">
                <a:hlinkClick r:id="rId4"/>
              </a:rPr>
              <a:t>http://www.yuhistorija.com/serbian/projekat.html</a:t>
            </a:r>
            <a:r>
              <a:rPr lang="it-IT" dirty="0"/>
              <a:t> (</a:t>
            </a:r>
            <a:r>
              <a:rPr lang="it-IT" dirty="0" err="1"/>
              <a:t>about</a:t>
            </a:r>
            <a:r>
              <a:rPr lang="it-IT" dirty="0"/>
              <a:t>)   Il sito è particolarmente interessante, </a:t>
            </a:r>
            <a:r>
              <a:rPr lang="it-IT" i="1" dirty="0"/>
              <a:t>in questo caso</a:t>
            </a:r>
            <a:r>
              <a:rPr lang="it-IT" dirty="0"/>
              <a:t>, perché nasce con la volontà di riunire soprattutto esperti di storia da più paesi dell’ex-Jugoslavia</a:t>
            </a:r>
            <a:endParaRPr lang="it-IT" i="1" dirty="0"/>
          </a:p>
        </p:txBody>
      </p:sp>
    </p:spTree>
    <p:extLst>
      <p:ext uri="{BB962C8B-B14F-4D97-AF65-F5344CB8AC3E}">
        <p14:creationId xmlns:p14="http://schemas.microsoft.com/office/powerpoint/2010/main" val="1491414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6F4253-F702-472B-92DE-1319BFC38F63}"/>
              </a:ext>
            </a:extLst>
          </p:cNvPr>
          <p:cNvSpPr>
            <a:spLocks noGrp="1"/>
          </p:cNvSpPr>
          <p:nvPr>
            <p:ph type="title"/>
          </p:nvPr>
        </p:nvSpPr>
        <p:spPr/>
        <p:txBody>
          <a:bodyPr/>
          <a:lstStyle/>
          <a:p>
            <a:r>
              <a:rPr lang="it-IT" dirty="0">
                <a:solidFill>
                  <a:srgbClr val="C00000"/>
                </a:solidFill>
              </a:rPr>
              <a:t>Contenuti secondari sul principe Paolo</a:t>
            </a:r>
          </a:p>
        </p:txBody>
      </p:sp>
      <p:sp>
        <p:nvSpPr>
          <p:cNvPr id="3" name="Segnaposto contenuto 2">
            <a:extLst>
              <a:ext uri="{FF2B5EF4-FFF2-40B4-BE49-F238E27FC236}">
                <a16:creationId xmlns:a16="http://schemas.microsoft.com/office/drawing/2014/main" id="{5EDA030E-77E2-449B-A150-ADA218C3608F}"/>
              </a:ext>
            </a:extLst>
          </p:cNvPr>
          <p:cNvSpPr>
            <a:spLocks noGrp="1"/>
          </p:cNvSpPr>
          <p:nvPr>
            <p:ph idx="1"/>
          </p:nvPr>
        </p:nvSpPr>
        <p:spPr/>
        <p:txBody>
          <a:bodyPr>
            <a:normAutofit lnSpcReduction="10000"/>
          </a:bodyPr>
          <a:lstStyle/>
          <a:p>
            <a:r>
              <a:rPr lang="it-IT" dirty="0">
                <a:hlinkClick r:id="rId2"/>
              </a:rPr>
              <a:t>http://www.royalfamily.org/dinastija/nj-k-v-princ-pavle-od-jugoslavije-regent/?lang=lat</a:t>
            </a:r>
            <a:r>
              <a:rPr lang="it-IT" dirty="0"/>
              <a:t> (dal sito ufficiale della famiglia reale di Serbia)</a:t>
            </a:r>
            <a:endParaRPr lang="it-IT" dirty="0">
              <a:hlinkClick r:id="rId3"/>
            </a:endParaRPr>
          </a:p>
          <a:p>
            <a:endParaRPr lang="it-IT" dirty="0">
              <a:hlinkClick r:id="rId3"/>
            </a:endParaRPr>
          </a:p>
          <a:p>
            <a:r>
              <a:rPr lang="it-IT" dirty="0">
                <a:hlinkClick r:id="rId3"/>
              </a:rPr>
              <a:t>https://warfarehistorynetwork.com/daily/wwii/prince-paul-karadordevic-of-yugoslavia/</a:t>
            </a:r>
            <a:r>
              <a:rPr lang="it-IT" dirty="0"/>
              <a:t> (sito americano di divulgazione storica, ma senza alcuna indicazione sugli autori   )</a:t>
            </a:r>
          </a:p>
          <a:p>
            <a:endParaRPr lang="it-IT" dirty="0"/>
          </a:p>
          <a:p>
            <a:r>
              <a:rPr lang="it-IT" dirty="0">
                <a:hlinkClick r:id="rId4"/>
              </a:rPr>
              <a:t>http://www.royalexile.com/</a:t>
            </a:r>
            <a:r>
              <a:rPr lang="it-IT" dirty="0"/>
              <a:t> (sito divulgativo indicato sul sito successivo – con URL differente – sempre senza autori   )</a:t>
            </a:r>
          </a:p>
          <a:p>
            <a:endParaRPr lang="it-IT" dirty="0"/>
          </a:p>
          <a:p>
            <a:endParaRPr lang="it-IT" dirty="0"/>
          </a:p>
        </p:txBody>
      </p:sp>
      <p:pic>
        <p:nvPicPr>
          <p:cNvPr id="4" name="Immagine 3">
            <a:extLst>
              <a:ext uri="{FF2B5EF4-FFF2-40B4-BE49-F238E27FC236}">
                <a16:creationId xmlns:a16="http://schemas.microsoft.com/office/drawing/2014/main" id="{03CAC16C-E880-471D-975B-54CF8186A410}"/>
              </a:ext>
            </a:extLst>
          </p:cNvPr>
          <p:cNvPicPr>
            <a:picLocks noChangeAspect="1"/>
          </p:cNvPicPr>
          <p:nvPr/>
        </p:nvPicPr>
        <p:blipFill>
          <a:blip r:embed="rId5"/>
          <a:stretch>
            <a:fillRect/>
          </a:stretch>
        </p:blipFill>
        <p:spPr>
          <a:xfrm>
            <a:off x="8903193" y="4169651"/>
            <a:ext cx="329213" cy="286537"/>
          </a:xfrm>
          <a:prstGeom prst="rect">
            <a:avLst/>
          </a:prstGeom>
        </p:spPr>
      </p:pic>
      <p:pic>
        <p:nvPicPr>
          <p:cNvPr id="5" name="Immagine 4">
            <a:extLst>
              <a:ext uri="{FF2B5EF4-FFF2-40B4-BE49-F238E27FC236}">
                <a16:creationId xmlns:a16="http://schemas.microsoft.com/office/drawing/2014/main" id="{CA287E5B-483E-463A-B94D-C1AD51F6ACD0}"/>
              </a:ext>
            </a:extLst>
          </p:cNvPr>
          <p:cNvPicPr>
            <a:picLocks noChangeAspect="1"/>
          </p:cNvPicPr>
          <p:nvPr/>
        </p:nvPicPr>
        <p:blipFill>
          <a:blip r:embed="rId5"/>
          <a:stretch>
            <a:fillRect/>
          </a:stretch>
        </p:blipFill>
        <p:spPr>
          <a:xfrm>
            <a:off x="9680433" y="5449811"/>
            <a:ext cx="329213" cy="286537"/>
          </a:xfrm>
          <a:prstGeom prst="rect">
            <a:avLst/>
          </a:prstGeom>
        </p:spPr>
      </p:pic>
    </p:spTree>
    <p:extLst>
      <p:ext uri="{BB962C8B-B14F-4D97-AF65-F5344CB8AC3E}">
        <p14:creationId xmlns:p14="http://schemas.microsoft.com/office/powerpoint/2010/main" val="3428324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64DFAA-E578-4686-89E5-F70502AC972D}"/>
              </a:ext>
            </a:extLst>
          </p:cNvPr>
          <p:cNvSpPr>
            <a:spLocks noGrp="1"/>
          </p:cNvSpPr>
          <p:nvPr>
            <p:ph type="title"/>
          </p:nvPr>
        </p:nvSpPr>
        <p:spPr/>
        <p:txBody>
          <a:bodyPr/>
          <a:lstStyle/>
          <a:p>
            <a:r>
              <a:rPr lang="it-IT" dirty="0">
                <a:solidFill>
                  <a:srgbClr val="C00000"/>
                </a:solidFill>
              </a:rPr>
              <a:t>Su iniziativa della principessa Elisabetta</a:t>
            </a:r>
          </a:p>
        </p:txBody>
      </p:sp>
      <p:sp>
        <p:nvSpPr>
          <p:cNvPr id="3" name="Segnaposto contenuto 2">
            <a:extLst>
              <a:ext uri="{FF2B5EF4-FFF2-40B4-BE49-F238E27FC236}">
                <a16:creationId xmlns:a16="http://schemas.microsoft.com/office/drawing/2014/main" id="{34F73A4F-CC67-41B4-BB82-22DBAE927A26}"/>
              </a:ext>
            </a:extLst>
          </p:cNvPr>
          <p:cNvSpPr>
            <a:spLocks noGrp="1"/>
          </p:cNvSpPr>
          <p:nvPr>
            <p:ph idx="1"/>
          </p:nvPr>
        </p:nvSpPr>
        <p:spPr/>
        <p:txBody>
          <a:bodyPr>
            <a:normAutofit/>
          </a:bodyPr>
          <a:lstStyle/>
          <a:p>
            <a:r>
              <a:rPr lang="it-IT" dirty="0">
                <a:hlinkClick r:id="rId2"/>
              </a:rPr>
              <a:t>http://www.27mart.com/</a:t>
            </a:r>
            <a:r>
              <a:rPr lang="it-IT" dirty="0"/>
              <a:t>                                                      Il sito sul principe Paolo patrocinato dalla figlia Elisabetta, non più aggiornato dal 2013. Con la propria fondazione, </a:t>
            </a:r>
            <a:r>
              <a:rPr lang="it-IT" i="1" dirty="0" err="1"/>
              <a:t>Jelizaveta</a:t>
            </a:r>
            <a:r>
              <a:rPr lang="it-IT" dirty="0"/>
              <a:t> si è adoperata per la riabilitazione in Serbia del principe Paolo, ritenuto nemico di stato dalla Seconda guerra mondiale in poi. Contiene, oltre a una ricostruzione naturalmente ‘di parte’, che propugna la bontà della riabilitazione del principe (avvenuta nel 2009) dal punto di vista della figlia, un piccolo archivio di documenti di proprietà della principessa Elisabetta.</a:t>
            </a:r>
          </a:p>
          <a:p>
            <a:r>
              <a:rPr lang="it-IT" dirty="0">
                <a:hlinkClick r:id="rId3"/>
              </a:rPr>
              <a:t>http://www.27mart.com/main.php?pages_id=96</a:t>
            </a:r>
            <a:r>
              <a:rPr lang="it-IT" dirty="0"/>
              <a:t> (album foto)</a:t>
            </a:r>
          </a:p>
        </p:txBody>
      </p:sp>
    </p:spTree>
    <p:extLst>
      <p:ext uri="{BB962C8B-B14F-4D97-AF65-F5344CB8AC3E}">
        <p14:creationId xmlns:p14="http://schemas.microsoft.com/office/powerpoint/2010/main" val="3488768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DDD921-EF5B-4645-A447-A8C4855D68F9}"/>
              </a:ext>
            </a:extLst>
          </p:cNvPr>
          <p:cNvSpPr>
            <a:spLocks noGrp="1"/>
          </p:cNvSpPr>
          <p:nvPr>
            <p:ph type="title"/>
          </p:nvPr>
        </p:nvSpPr>
        <p:spPr/>
        <p:txBody>
          <a:bodyPr/>
          <a:lstStyle/>
          <a:p>
            <a:r>
              <a:rPr lang="it-IT" dirty="0">
                <a:solidFill>
                  <a:srgbClr val="C00000"/>
                </a:solidFill>
              </a:rPr>
              <a:t>Documenti originali e fonti primarie</a:t>
            </a:r>
          </a:p>
        </p:txBody>
      </p:sp>
      <p:sp>
        <p:nvSpPr>
          <p:cNvPr id="3" name="Segnaposto contenuto 2">
            <a:extLst>
              <a:ext uri="{FF2B5EF4-FFF2-40B4-BE49-F238E27FC236}">
                <a16:creationId xmlns:a16="http://schemas.microsoft.com/office/drawing/2014/main" id="{B2F884DD-0884-4E45-9D2F-2508814CA72E}"/>
              </a:ext>
            </a:extLst>
          </p:cNvPr>
          <p:cNvSpPr>
            <a:spLocks noGrp="1"/>
          </p:cNvSpPr>
          <p:nvPr>
            <p:ph idx="1"/>
          </p:nvPr>
        </p:nvSpPr>
        <p:spPr>
          <a:xfrm>
            <a:off x="838200" y="2240279"/>
            <a:ext cx="10515600" cy="3936683"/>
          </a:xfrm>
        </p:spPr>
        <p:txBody>
          <a:bodyPr/>
          <a:lstStyle/>
          <a:p>
            <a:r>
              <a:rPr lang="it-IT" dirty="0">
                <a:hlinkClick r:id="rId2"/>
              </a:rPr>
              <a:t>https://web.archive.org/web/20091021145008/http://geocities.com/dagtho/yugconst19310903.html</a:t>
            </a:r>
            <a:r>
              <a:rPr lang="it-IT" dirty="0"/>
              <a:t> digitalizzazione integrale della traduzione in inglese della Costituzione jugoslava del 1931, che concluse (nominalmente) la dittatura, e che era formalmente in vigore fino al 1946.</a:t>
            </a:r>
          </a:p>
          <a:p>
            <a:r>
              <a:rPr lang="it-IT" dirty="0">
                <a:hlinkClick r:id="rId3"/>
              </a:rPr>
              <a:t>https://gallica.bnf.fr/ark:/12148/btv1b53121055r.r=yugoslavia?rk=21459;2</a:t>
            </a:r>
            <a:r>
              <a:rPr lang="it-IT" dirty="0"/>
              <a:t> (mappa scannerizzata con strade jugoslave)</a:t>
            </a:r>
          </a:p>
          <a:p>
            <a:pPr marL="0" indent="0">
              <a:buNone/>
            </a:pPr>
            <a:endParaRPr lang="it-IT" dirty="0"/>
          </a:p>
        </p:txBody>
      </p:sp>
    </p:spTree>
    <p:extLst>
      <p:ext uri="{BB962C8B-B14F-4D97-AF65-F5344CB8AC3E}">
        <p14:creationId xmlns:p14="http://schemas.microsoft.com/office/powerpoint/2010/main" val="3728548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7B1DCF-FEC6-4131-807F-CB8CE925A549}"/>
              </a:ext>
            </a:extLst>
          </p:cNvPr>
          <p:cNvSpPr>
            <a:spLocks noGrp="1"/>
          </p:cNvSpPr>
          <p:nvPr>
            <p:ph type="title"/>
          </p:nvPr>
        </p:nvSpPr>
        <p:spPr/>
        <p:txBody>
          <a:bodyPr/>
          <a:lstStyle/>
          <a:p>
            <a:r>
              <a:rPr lang="it-IT" dirty="0">
                <a:solidFill>
                  <a:schemeClr val="accent1"/>
                </a:solidFill>
              </a:rPr>
              <a:t>Sui siti istituzionali serbi</a:t>
            </a:r>
          </a:p>
        </p:txBody>
      </p:sp>
      <p:sp>
        <p:nvSpPr>
          <p:cNvPr id="3" name="Segnaposto contenuto 2">
            <a:extLst>
              <a:ext uri="{FF2B5EF4-FFF2-40B4-BE49-F238E27FC236}">
                <a16:creationId xmlns:a16="http://schemas.microsoft.com/office/drawing/2014/main" id="{E6E372C3-0501-4745-B357-642666E8AEDC}"/>
              </a:ext>
            </a:extLst>
          </p:cNvPr>
          <p:cNvSpPr>
            <a:spLocks noGrp="1"/>
          </p:cNvSpPr>
          <p:nvPr>
            <p:ph idx="1"/>
          </p:nvPr>
        </p:nvSpPr>
        <p:spPr/>
        <p:txBody>
          <a:bodyPr>
            <a:normAutofit fontScale="85000" lnSpcReduction="20000"/>
          </a:bodyPr>
          <a:lstStyle/>
          <a:p>
            <a:r>
              <a:rPr lang="it-IT" dirty="0">
                <a:hlinkClick r:id="rId2"/>
              </a:rPr>
              <a:t>http://www.mfa.gov.rs/sr/index.php/dipl-tradicija/istorijski-diplomatski-dokumenti/1299--16-1933?lang=lat</a:t>
            </a:r>
            <a:r>
              <a:rPr lang="it-IT" dirty="0"/>
              <a:t> (il patto di fondazione della Piccola Intesa tra Jugoslavia, Romania e Cecoslovacchia, 1933)</a:t>
            </a:r>
          </a:p>
          <a:p>
            <a:r>
              <a:rPr lang="it-IT" dirty="0">
                <a:hlinkClick r:id="rId3"/>
              </a:rPr>
              <a:t>http://www.mfa.gov.rs/sr/index.php/dipl-tradicija/istorijski-diplomatski-dokumenti/44-konvencija-definicija-agresije-1933?lang=lat</a:t>
            </a:r>
            <a:r>
              <a:rPr lang="it-IT" dirty="0"/>
              <a:t> (convenzione tra URSS, Piccola Intesa e Turchia sulla definizione di «cosa rappresenti un’aggressione», 1933)</a:t>
            </a:r>
          </a:p>
          <a:p>
            <a:r>
              <a:rPr lang="it-IT" dirty="0">
                <a:hlinkClick r:id="rId4"/>
              </a:rPr>
              <a:t>http://www.mfa.gov.rs/sr/index.php/dipl-tradicija/istorijski-diplomatski-dokumenti/43-balkanski-sporazum-1934?lang=lat</a:t>
            </a:r>
            <a:r>
              <a:rPr lang="it-IT" dirty="0"/>
              <a:t> (patto fondativo dell’Intesa balcanica tra Jugoslavia, Romania, Grecia e Turchia, 1934)</a:t>
            </a:r>
          </a:p>
          <a:p>
            <a:r>
              <a:rPr lang="it-IT" dirty="0">
                <a:hlinkClick r:id="rId5"/>
              </a:rPr>
              <a:t>http://www.uzzpro.gov.rs/doc/biblioteka/digitalna-biblioteka/1934-Treca-balkan-konferenc-rad-jugoslov-nacionalne-grupe.pdf</a:t>
            </a:r>
            <a:r>
              <a:rPr lang="it-IT" dirty="0"/>
              <a:t> (report finale della Conferenza balcanica, un insieme di lavori scientifici sullo stato dell’economia, delle infrastrutture del Paese e molto altro, 1934)</a:t>
            </a:r>
          </a:p>
          <a:p>
            <a:endParaRPr lang="it-IT" dirty="0"/>
          </a:p>
          <a:p>
            <a:endParaRPr lang="it-IT" dirty="0"/>
          </a:p>
        </p:txBody>
      </p:sp>
    </p:spTree>
    <p:extLst>
      <p:ext uri="{BB962C8B-B14F-4D97-AF65-F5344CB8AC3E}">
        <p14:creationId xmlns:p14="http://schemas.microsoft.com/office/powerpoint/2010/main" val="2935330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63EAB1-C5AD-4F65-9F96-397EF84DA961}"/>
              </a:ext>
            </a:extLst>
          </p:cNvPr>
          <p:cNvSpPr>
            <a:spLocks noGrp="1"/>
          </p:cNvSpPr>
          <p:nvPr>
            <p:ph type="title"/>
          </p:nvPr>
        </p:nvSpPr>
        <p:spPr/>
        <p:txBody>
          <a:bodyPr/>
          <a:lstStyle/>
          <a:p>
            <a:r>
              <a:rPr lang="it-IT" dirty="0">
                <a:solidFill>
                  <a:srgbClr val="C00000"/>
                </a:solidFill>
              </a:rPr>
              <a:t>Strumenti</a:t>
            </a:r>
          </a:p>
        </p:txBody>
      </p:sp>
      <p:sp>
        <p:nvSpPr>
          <p:cNvPr id="3" name="Segnaposto contenuto 2">
            <a:extLst>
              <a:ext uri="{FF2B5EF4-FFF2-40B4-BE49-F238E27FC236}">
                <a16:creationId xmlns:a16="http://schemas.microsoft.com/office/drawing/2014/main" id="{4D401438-7135-444F-AE10-5581E19445F7}"/>
              </a:ext>
            </a:extLst>
          </p:cNvPr>
          <p:cNvSpPr>
            <a:spLocks noGrp="1"/>
          </p:cNvSpPr>
          <p:nvPr>
            <p:ph idx="1"/>
          </p:nvPr>
        </p:nvSpPr>
        <p:spPr/>
        <p:txBody>
          <a:bodyPr>
            <a:normAutofit fontScale="92500" lnSpcReduction="10000"/>
          </a:bodyPr>
          <a:lstStyle/>
          <a:p>
            <a:r>
              <a:rPr lang="it-IT" dirty="0"/>
              <a:t>La </a:t>
            </a:r>
            <a:r>
              <a:rPr lang="it-IT" b="1" dirty="0"/>
              <a:t>Biblioteca digitale nazionale</a:t>
            </a:r>
            <a:r>
              <a:rPr lang="it-IT" dirty="0"/>
              <a:t> della Serbia: </a:t>
            </a:r>
            <a:r>
              <a:rPr lang="it-IT" dirty="0">
                <a:hlinkClick r:id="rId2"/>
              </a:rPr>
              <a:t>http://www.digitalna.nb.rs/Wiki.jsp?setLang=en&amp;page=Glavna</a:t>
            </a:r>
            <a:r>
              <a:rPr lang="it-IT" dirty="0"/>
              <a:t> contiene le digitalizzazioni della Biblioteca nazionale con fonti utili per la ricerca sulla Jugoslavia del principe Paolo</a:t>
            </a:r>
          </a:p>
          <a:p>
            <a:endParaRPr lang="it-IT" dirty="0"/>
          </a:p>
          <a:p>
            <a:r>
              <a:rPr lang="it-IT" dirty="0">
                <a:hlinkClick r:id="rId3"/>
              </a:rPr>
              <a:t>http://www.digitalna.nb.rs/sf/NBS/novine</a:t>
            </a:r>
            <a:r>
              <a:rPr lang="it-IT" dirty="0"/>
              <a:t> (giornali)</a:t>
            </a:r>
          </a:p>
          <a:p>
            <a:r>
              <a:rPr lang="it-IT" dirty="0">
                <a:hlinkClick r:id="rId4"/>
              </a:rPr>
              <a:t>http://www.digitalna.nb.rs/sf/NBS/Fotodokumenta/Fotografije/Bencic</a:t>
            </a:r>
            <a:r>
              <a:rPr lang="it-IT" dirty="0"/>
              <a:t> (fotografie effetti bombardamento Belgrado 1941)</a:t>
            </a:r>
          </a:p>
          <a:p>
            <a:r>
              <a:rPr lang="it-IT" dirty="0">
                <a:hlinkClick r:id="rId5"/>
              </a:rPr>
              <a:t>http://www.digitalna.nb.rs/sf/NBS/Plakati_i_dokumentacioni_materijal/Objave_i_proglasi_srpskih_kraljevskih_dinastija/Karadjordjevici?currPage=0</a:t>
            </a:r>
            <a:r>
              <a:rPr lang="it-IT" dirty="0"/>
              <a:t> (proclamazioni della dinastia </a:t>
            </a:r>
            <a:r>
              <a:rPr lang="it-IT" dirty="0" err="1"/>
              <a:t>Karadjordjević</a:t>
            </a:r>
            <a:r>
              <a:rPr lang="it-IT" dirty="0"/>
              <a:t>)</a:t>
            </a:r>
          </a:p>
          <a:p>
            <a:endParaRPr lang="it-IT" dirty="0"/>
          </a:p>
        </p:txBody>
      </p:sp>
    </p:spTree>
    <p:extLst>
      <p:ext uri="{BB962C8B-B14F-4D97-AF65-F5344CB8AC3E}">
        <p14:creationId xmlns:p14="http://schemas.microsoft.com/office/powerpoint/2010/main" val="417131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06B0908-43CA-4F10-B6C4-F8845855D940}"/>
              </a:ext>
            </a:extLst>
          </p:cNvPr>
          <p:cNvSpPr>
            <a:spLocks noGrp="1"/>
          </p:cNvSpPr>
          <p:nvPr>
            <p:ph idx="1"/>
          </p:nvPr>
        </p:nvSpPr>
        <p:spPr>
          <a:xfrm>
            <a:off x="838200" y="1129553"/>
            <a:ext cx="10515600" cy="5047410"/>
          </a:xfrm>
        </p:spPr>
        <p:txBody>
          <a:bodyPr/>
          <a:lstStyle/>
          <a:p>
            <a:r>
              <a:rPr lang="it-IT" dirty="0">
                <a:hlinkClick r:id="rId2"/>
              </a:rPr>
              <a:t>http://ubsm.bg.ac.rs/latinica/zbirka/novina/</a:t>
            </a:r>
            <a:r>
              <a:rPr lang="it-IT" dirty="0"/>
              <a:t>                        La biblioteca «</a:t>
            </a:r>
            <a:r>
              <a:rPr lang="it-IT" dirty="0" err="1"/>
              <a:t>Svetozar</a:t>
            </a:r>
            <a:r>
              <a:rPr lang="it-IT" dirty="0"/>
              <a:t> </a:t>
            </a:r>
            <a:r>
              <a:rPr lang="it-IT" dirty="0" err="1"/>
              <a:t>Marković</a:t>
            </a:r>
            <a:r>
              <a:rPr lang="it-IT" dirty="0"/>
              <a:t>» dell’università di Belgrado ha digitalizzato altri periodici rilevanti utili per il 1934-41</a:t>
            </a:r>
          </a:p>
          <a:p>
            <a:endParaRPr lang="it-IT" dirty="0"/>
          </a:p>
          <a:p>
            <a:r>
              <a:rPr lang="it-IT" dirty="0">
                <a:hlinkClick r:id="rId3"/>
              </a:rPr>
              <a:t>http://www.uzzpro.gov.rs/latinica/biblioteka-digit.html</a:t>
            </a:r>
            <a:r>
              <a:rPr lang="it-IT" dirty="0"/>
              <a:t> L’</a:t>
            </a:r>
            <a:r>
              <a:rPr lang="it-IT" i="1" dirty="0"/>
              <a:t>Amministrazione per i servizi comuni per gli organi della Repubblica</a:t>
            </a:r>
            <a:r>
              <a:rPr lang="it-IT" dirty="0"/>
              <a:t> ha digitalizzato e pubblicato in rete una serie di documenti e studi politico-amministrativi di vario genere ordinati per anno di edizione che vanno dal 1867 al 1944 </a:t>
            </a:r>
            <a:r>
              <a:rPr lang="it-IT" dirty="0">
                <a:hlinkClick r:id="rId4"/>
              </a:rPr>
              <a:t>http://www.uzzpro.gov.rs/english/o-upravi.html</a:t>
            </a:r>
            <a:r>
              <a:rPr lang="it-IT" dirty="0"/>
              <a:t> («</a:t>
            </a:r>
            <a:r>
              <a:rPr lang="it-IT" dirty="0" err="1"/>
              <a:t>about</a:t>
            </a:r>
            <a:r>
              <a:rPr lang="it-IT" dirty="0"/>
              <a:t>»)</a:t>
            </a:r>
            <a:endParaRPr lang="it-IT" i="1" dirty="0"/>
          </a:p>
        </p:txBody>
      </p:sp>
    </p:spTree>
    <p:extLst>
      <p:ext uri="{BB962C8B-B14F-4D97-AF65-F5344CB8AC3E}">
        <p14:creationId xmlns:p14="http://schemas.microsoft.com/office/powerpoint/2010/main" val="526684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84686D-5433-42D2-9C57-215F5CDB6E01}"/>
              </a:ext>
            </a:extLst>
          </p:cNvPr>
          <p:cNvSpPr>
            <a:spLocks noGrp="1"/>
          </p:cNvSpPr>
          <p:nvPr>
            <p:ph type="title"/>
          </p:nvPr>
        </p:nvSpPr>
        <p:spPr/>
        <p:txBody>
          <a:bodyPr/>
          <a:lstStyle/>
          <a:p>
            <a:r>
              <a:rPr lang="it-IT" dirty="0">
                <a:solidFill>
                  <a:srgbClr val="C00000"/>
                </a:solidFill>
              </a:rPr>
              <a:t>L’Archivio jugoslavo online</a:t>
            </a:r>
          </a:p>
        </p:txBody>
      </p:sp>
      <p:sp>
        <p:nvSpPr>
          <p:cNvPr id="3" name="Segnaposto contenuto 2">
            <a:extLst>
              <a:ext uri="{FF2B5EF4-FFF2-40B4-BE49-F238E27FC236}">
                <a16:creationId xmlns:a16="http://schemas.microsoft.com/office/drawing/2014/main" id="{48E7A993-C8F8-43CF-B26A-6BC0C21844ED}"/>
              </a:ext>
            </a:extLst>
          </p:cNvPr>
          <p:cNvSpPr>
            <a:spLocks noGrp="1"/>
          </p:cNvSpPr>
          <p:nvPr>
            <p:ph idx="1"/>
          </p:nvPr>
        </p:nvSpPr>
        <p:spPr/>
        <p:txBody>
          <a:bodyPr>
            <a:normAutofit/>
          </a:bodyPr>
          <a:lstStyle/>
          <a:p>
            <a:r>
              <a:rPr lang="it-IT" dirty="0">
                <a:hlinkClick r:id="rId2"/>
              </a:rPr>
              <a:t>http://www.arhivyu.gov.rs/active/sr-latin/home.html</a:t>
            </a:r>
            <a:r>
              <a:rPr lang="it-IT" dirty="0"/>
              <a:t> permette di visualizzare informazioni sui fondi pre-1945, dopo il 1945 e quelli distrutti durante il bombardamento NATO ’99</a:t>
            </a:r>
          </a:p>
          <a:p>
            <a:r>
              <a:rPr lang="it-IT" dirty="0"/>
              <a:t>Dispone di una guida ai fondi del Regno di Jugoslavia, ma i loro contenuti generalmente non sono digitalizzati</a:t>
            </a:r>
          </a:p>
          <a:p>
            <a:r>
              <a:rPr lang="it-IT" dirty="0"/>
              <a:t>Facendo una ricerca libera nella versione in serbo, compariranno tra le prime voci i contenuti digitalizzati di mostre, documenti e opere, ad esempio con «</a:t>
            </a:r>
            <a:r>
              <a:rPr lang="it-IT" dirty="0" err="1"/>
              <a:t>Pavle</a:t>
            </a:r>
            <a:r>
              <a:rPr lang="it-IT" dirty="0"/>
              <a:t> </a:t>
            </a:r>
            <a:r>
              <a:rPr lang="it-IT" dirty="0" err="1"/>
              <a:t>Karadj</a:t>
            </a:r>
            <a:r>
              <a:rPr lang="it-IT" dirty="0"/>
              <a:t>»</a:t>
            </a:r>
          </a:p>
          <a:p>
            <a:r>
              <a:rPr lang="it-IT" dirty="0">
                <a:hlinkClick r:id="rId3"/>
              </a:rPr>
              <a:t>https://bit.ly/2Dy5BsK</a:t>
            </a:r>
            <a:r>
              <a:rPr lang="it-IT" dirty="0"/>
              <a:t> così si può trovare la testimonianza del generale Petar </a:t>
            </a:r>
            <a:r>
              <a:rPr lang="it-IT" dirty="0" err="1"/>
              <a:t>Pešić</a:t>
            </a:r>
            <a:r>
              <a:rPr lang="it-IT" dirty="0"/>
              <a:t> riguardo al </a:t>
            </a:r>
            <a:r>
              <a:rPr lang="it-IT"/>
              <a:t>trattato del 25/03/1941</a:t>
            </a:r>
            <a:endParaRPr lang="it-IT" dirty="0"/>
          </a:p>
        </p:txBody>
      </p:sp>
    </p:spTree>
    <p:extLst>
      <p:ext uri="{BB962C8B-B14F-4D97-AF65-F5344CB8AC3E}">
        <p14:creationId xmlns:p14="http://schemas.microsoft.com/office/powerpoint/2010/main" val="1235722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753F28-9440-4AE3-BB6B-9CDF4DA8589E}"/>
              </a:ext>
            </a:extLst>
          </p:cNvPr>
          <p:cNvSpPr>
            <a:spLocks noGrp="1"/>
          </p:cNvSpPr>
          <p:nvPr>
            <p:ph type="title"/>
          </p:nvPr>
        </p:nvSpPr>
        <p:spPr/>
        <p:txBody>
          <a:bodyPr/>
          <a:lstStyle/>
          <a:p>
            <a:r>
              <a:rPr lang="it-IT" dirty="0">
                <a:solidFill>
                  <a:srgbClr val="C00000"/>
                </a:solidFill>
              </a:rPr>
              <a:t>strumenti di ricerca italiani</a:t>
            </a:r>
          </a:p>
        </p:txBody>
      </p:sp>
      <p:sp>
        <p:nvSpPr>
          <p:cNvPr id="3" name="Segnaposto contenuto 2">
            <a:extLst>
              <a:ext uri="{FF2B5EF4-FFF2-40B4-BE49-F238E27FC236}">
                <a16:creationId xmlns:a16="http://schemas.microsoft.com/office/drawing/2014/main" id="{FE234B26-8FAC-4781-91AC-66B70103A700}"/>
              </a:ext>
            </a:extLst>
          </p:cNvPr>
          <p:cNvSpPr>
            <a:spLocks noGrp="1"/>
          </p:cNvSpPr>
          <p:nvPr>
            <p:ph idx="1"/>
          </p:nvPr>
        </p:nvSpPr>
        <p:spPr>
          <a:xfrm>
            <a:off x="874713" y="1973543"/>
            <a:ext cx="10515600" cy="4351338"/>
          </a:xfrm>
        </p:spPr>
        <p:txBody>
          <a:bodyPr/>
          <a:lstStyle/>
          <a:p>
            <a:r>
              <a:rPr lang="it-IT" dirty="0">
                <a:hlinkClick r:id="rId2"/>
              </a:rPr>
              <a:t>http://goo.gl/YfYi7n</a:t>
            </a:r>
            <a:r>
              <a:rPr lang="it-IT" dirty="0"/>
              <a:t>                                                                         Sul sito dell’Archivio Luce: documenti audiovisivi relativi alla  Jugoslavia monarchica e a quella del principe Paolo (1934-41)</a:t>
            </a:r>
          </a:p>
          <a:p>
            <a:endParaRPr lang="it-IT" dirty="0"/>
          </a:p>
          <a:p>
            <a:r>
              <a:rPr lang="it-IT" dirty="0"/>
              <a:t>Sull’Archivio online de </a:t>
            </a:r>
            <a:r>
              <a:rPr lang="it-IT" i="1" dirty="0"/>
              <a:t>La Stampa </a:t>
            </a:r>
            <a:r>
              <a:rPr lang="it-IT" dirty="0"/>
              <a:t>è possibile effettuare una </a:t>
            </a:r>
            <a:r>
              <a:rPr lang="it-IT" b="1" dirty="0"/>
              <a:t>ricerca avanzata </a:t>
            </a:r>
            <a:r>
              <a:rPr lang="it-IT" dirty="0"/>
              <a:t>con, ad esempio, i termini «Jugoslavia» e impostando come limiti cronologici 9 ottobre 1934 – aprile 1941 (</a:t>
            </a:r>
            <a:r>
              <a:rPr lang="it-IT" dirty="0">
                <a:hlinkClick r:id="rId3"/>
              </a:rPr>
              <a:t>http://www.archiviolastampa.it/</a:t>
            </a:r>
            <a:r>
              <a:rPr lang="it-IT" dirty="0"/>
              <a:t>) </a:t>
            </a:r>
            <a:endParaRPr lang="it-IT" i="1" dirty="0"/>
          </a:p>
          <a:p>
            <a:endParaRPr lang="it-IT" dirty="0"/>
          </a:p>
          <a:p>
            <a:endParaRPr lang="it-IT" dirty="0"/>
          </a:p>
        </p:txBody>
      </p:sp>
    </p:spTree>
    <p:extLst>
      <p:ext uri="{BB962C8B-B14F-4D97-AF65-F5344CB8AC3E}">
        <p14:creationId xmlns:p14="http://schemas.microsoft.com/office/powerpoint/2010/main" val="335269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8BD228-9246-407A-99E0-10F8B8B7CE6C}"/>
              </a:ext>
            </a:extLst>
          </p:cNvPr>
          <p:cNvSpPr>
            <a:spLocks noGrp="1"/>
          </p:cNvSpPr>
          <p:nvPr>
            <p:ph type="title"/>
          </p:nvPr>
        </p:nvSpPr>
        <p:spPr/>
        <p:txBody>
          <a:bodyPr>
            <a:normAutofit/>
          </a:bodyPr>
          <a:lstStyle/>
          <a:p>
            <a:r>
              <a:rPr lang="it-IT" sz="4000" dirty="0">
                <a:solidFill>
                  <a:srgbClr val="C00000"/>
                </a:solidFill>
              </a:rPr>
              <a:t>Strumenti: Academia.edu </a:t>
            </a:r>
          </a:p>
        </p:txBody>
      </p:sp>
      <p:sp>
        <p:nvSpPr>
          <p:cNvPr id="3" name="Segnaposto contenuto 2">
            <a:extLst>
              <a:ext uri="{FF2B5EF4-FFF2-40B4-BE49-F238E27FC236}">
                <a16:creationId xmlns:a16="http://schemas.microsoft.com/office/drawing/2014/main" id="{5E3D3F4D-3412-4A5D-A283-5E1820F46FA9}"/>
              </a:ext>
            </a:extLst>
          </p:cNvPr>
          <p:cNvSpPr>
            <a:spLocks noGrp="1"/>
          </p:cNvSpPr>
          <p:nvPr>
            <p:ph idx="1"/>
          </p:nvPr>
        </p:nvSpPr>
        <p:spPr/>
        <p:txBody>
          <a:bodyPr>
            <a:normAutofit fontScale="92500" lnSpcReduction="10000"/>
          </a:bodyPr>
          <a:lstStyle/>
          <a:p>
            <a:r>
              <a:rPr lang="it-IT" dirty="0">
                <a:hlinkClick r:id="rId2"/>
              </a:rPr>
              <a:t>https://www.academia.edu/people/search?utf8=%E2%9C%93&amp;q=jugoslavia</a:t>
            </a:r>
            <a:r>
              <a:rPr lang="it-IT" dirty="0"/>
              <a:t>                                                                             è possibile effettuare una ricerca inserendo il termine «Jugoslavia» per visualizzare e accedere ai paper pubblicati. Inserire anche il termine «Paolo» porta fuori strada. </a:t>
            </a:r>
          </a:p>
          <a:p>
            <a:r>
              <a:rPr lang="it-IT" dirty="0">
                <a:hlinkClick r:id="rId3"/>
              </a:rPr>
              <a:t>https://www.academia.edu/33440319/La_visita_del_conte_Ciano_in_Jugoslavia.pdf</a:t>
            </a:r>
            <a:r>
              <a:rPr lang="it-IT" dirty="0"/>
              <a:t> (di </a:t>
            </a:r>
            <a:r>
              <a:rPr lang="it-IT" dirty="0" err="1"/>
              <a:t>Bojan</a:t>
            </a:r>
            <a:r>
              <a:rPr lang="it-IT" dirty="0"/>
              <a:t> </a:t>
            </a:r>
            <a:r>
              <a:rPr lang="it-IT" dirty="0" err="1"/>
              <a:t>Simić</a:t>
            </a:r>
            <a:r>
              <a:rPr lang="it-IT" dirty="0"/>
              <a:t>, storico di Belgrado)</a:t>
            </a:r>
          </a:p>
          <a:p>
            <a:r>
              <a:rPr lang="it-IT" dirty="0">
                <a:hlinkClick r:id="rId4"/>
              </a:rPr>
              <a:t>https://www.academia.edu/35801643/La_Jugoslavia_e_lassetto_dellEuropa_centrale_nella_politica_estera_dellItalia_fascista_1922-1939</a:t>
            </a:r>
            <a:r>
              <a:rPr lang="it-IT" dirty="0"/>
              <a:t> (di Luciano </a:t>
            </a:r>
            <a:r>
              <a:rPr lang="it-IT" dirty="0" err="1"/>
              <a:t>Monzali</a:t>
            </a:r>
            <a:r>
              <a:rPr lang="it-IT" dirty="0"/>
              <a:t>, storico dell’</a:t>
            </a:r>
            <a:r>
              <a:rPr lang="it-IT" dirty="0" err="1"/>
              <a:t>Univ</a:t>
            </a:r>
            <a:r>
              <a:rPr lang="it-IT" dirty="0"/>
              <a:t>. di Bari)</a:t>
            </a:r>
          </a:p>
          <a:p>
            <a:r>
              <a:rPr lang="it-IT" dirty="0">
                <a:hlinkClick r:id="rId5"/>
              </a:rPr>
              <a:t>https://www.academia.edu/4440736/Mussolini_e_la_Jugoslavia_1922-1939_</a:t>
            </a:r>
            <a:r>
              <a:rPr lang="it-IT" dirty="0"/>
              <a:t> (di Massimo Bucarelli, storico dell’</a:t>
            </a:r>
            <a:r>
              <a:rPr lang="it-IT" dirty="0" err="1"/>
              <a:t>Univ</a:t>
            </a:r>
            <a:r>
              <a:rPr lang="it-IT" dirty="0"/>
              <a:t>. del Salento)</a:t>
            </a:r>
          </a:p>
          <a:p>
            <a:endParaRPr lang="it-IT" dirty="0"/>
          </a:p>
          <a:p>
            <a:endParaRPr lang="it-IT" dirty="0"/>
          </a:p>
        </p:txBody>
      </p:sp>
    </p:spTree>
    <p:extLst>
      <p:ext uri="{BB962C8B-B14F-4D97-AF65-F5344CB8AC3E}">
        <p14:creationId xmlns:p14="http://schemas.microsoft.com/office/powerpoint/2010/main" val="833776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7FCAC5-8631-4FC4-8206-58404FC127A4}"/>
              </a:ext>
            </a:extLst>
          </p:cNvPr>
          <p:cNvSpPr>
            <a:spLocks noGrp="1"/>
          </p:cNvSpPr>
          <p:nvPr>
            <p:ph type="title"/>
          </p:nvPr>
        </p:nvSpPr>
        <p:spPr/>
        <p:txBody>
          <a:bodyPr/>
          <a:lstStyle/>
          <a:p>
            <a:r>
              <a:rPr lang="it-IT" dirty="0">
                <a:solidFill>
                  <a:srgbClr val="C00000"/>
                </a:solidFill>
              </a:rPr>
              <a:t>Contenuti (interattivi) per scolari</a:t>
            </a:r>
          </a:p>
        </p:txBody>
      </p:sp>
      <p:sp>
        <p:nvSpPr>
          <p:cNvPr id="3" name="Segnaposto contenuto 2">
            <a:extLst>
              <a:ext uri="{FF2B5EF4-FFF2-40B4-BE49-F238E27FC236}">
                <a16:creationId xmlns:a16="http://schemas.microsoft.com/office/drawing/2014/main" id="{DA747D07-70DA-47F8-8DBC-4EA5DB24290D}"/>
              </a:ext>
            </a:extLst>
          </p:cNvPr>
          <p:cNvSpPr>
            <a:spLocks noGrp="1"/>
          </p:cNvSpPr>
          <p:nvPr>
            <p:ph idx="1"/>
          </p:nvPr>
        </p:nvSpPr>
        <p:spPr/>
        <p:txBody>
          <a:bodyPr>
            <a:normAutofit/>
          </a:bodyPr>
          <a:lstStyle/>
          <a:p>
            <a:r>
              <a:rPr lang="it-IT" dirty="0">
                <a:hlinkClick r:id="rId2"/>
              </a:rPr>
              <a:t>http://istorijskikabinet.in.rs/index.php/savremeno-doba/srbija-i-jugoslavija-u-20-veku/75-kraljevina-jugoslavija-1929-1941</a:t>
            </a:r>
            <a:r>
              <a:rPr lang="it-IT" dirty="0"/>
              <a:t> sito per bambini delle elementari, con il riassunto sulla Jugoslavia dal 1929 al 1941, di </a:t>
            </a:r>
            <a:r>
              <a:rPr lang="it-IT" dirty="0" err="1"/>
              <a:t>Nebojša</a:t>
            </a:r>
            <a:r>
              <a:rPr lang="it-IT" dirty="0"/>
              <a:t> </a:t>
            </a:r>
            <a:r>
              <a:rPr lang="it-IT" dirty="0" err="1"/>
              <a:t>Stanišić</a:t>
            </a:r>
            <a:r>
              <a:rPr lang="it-IT" dirty="0"/>
              <a:t>, del quale però non disponiamo di alcuna informazione</a:t>
            </a:r>
          </a:p>
          <a:p>
            <a:endParaRPr lang="it-IT" dirty="0"/>
          </a:p>
          <a:p>
            <a:r>
              <a:rPr lang="it-IT" dirty="0">
                <a:hlinkClick r:id="rId3"/>
              </a:rPr>
              <a:t>https://www.shtreber.com/kraljevina-jugoslavija</a:t>
            </a:r>
            <a:r>
              <a:rPr lang="it-IT" dirty="0"/>
              <a:t> il sito, con scarsissime informazioni (   ), mette a disposizione dei riassuntini simili a quelli del sito precedente ma con la possibilità di fare dei quiz interattivi</a:t>
            </a:r>
          </a:p>
        </p:txBody>
      </p:sp>
      <p:pic>
        <p:nvPicPr>
          <p:cNvPr id="5" name="Immagine 4" descr="Immagine che contiene segnale, clipart&#10;&#10;Descrizione generata automaticamente">
            <a:extLst>
              <a:ext uri="{FF2B5EF4-FFF2-40B4-BE49-F238E27FC236}">
                <a16:creationId xmlns:a16="http://schemas.microsoft.com/office/drawing/2014/main" id="{38C6DFB8-24B3-45E1-BC67-8D1D13B5D9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9240472" y="3429000"/>
            <a:ext cx="327803" cy="289560"/>
          </a:xfrm>
          <a:prstGeom prst="rect">
            <a:avLst/>
          </a:prstGeom>
        </p:spPr>
      </p:pic>
      <p:pic>
        <p:nvPicPr>
          <p:cNvPr id="6" name="Immagine 5">
            <a:extLst>
              <a:ext uri="{FF2B5EF4-FFF2-40B4-BE49-F238E27FC236}">
                <a16:creationId xmlns:a16="http://schemas.microsoft.com/office/drawing/2014/main" id="{7B670C40-C15C-4427-B19E-9A4953152675}"/>
              </a:ext>
            </a:extLst>
          </p:cNvPr>
          <p:cNvPicPr>
            <a:picLocks noChangeAspect="1"/>
          </p:cNvPicPr>
          <p:nvPr/>
        </p:nvPicPr>
        <p:blipFill>
          <a:blip r:embed="rId5"/>
          <a:stretch>
            <a:fillRect/>
          </a:stretch>
        </p:blipFill>
        <p:spPr>
          <a:xfrm>
            <a:off x="5276073" y="4885931"/>
            <a:ext cx="329213" cy="286537"/>
          </a:xfrm>
          <a:prstGeom prst="rect">
            <a:avLst/>
          </a:prstGeom>
        </p:spPr>
      </p:pic>
    </p:spTree>
    <p:extLst>
      <p:ext uri="{BB962C8B-B14F-4D97-AF65-F5344CB8AC3E}">
        <p14:creationId xmlns:p14="http://schemas.microsoft.com/office/powerpoint/2010/main" val="1968373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1B5467-6CD6-4197-8D18-7B9E65228BAC}"/>
              </a:ext>
            </a:extLst>
          </p:cNvPr>
          <p:cNvSpPr>
            <a:spLocks noGrp="1"/>
          </p:cNvSpPr>
          <p:nvPr>
            <p:ph type="title"/>
          </p:nvPr>
        </p:nvSpPr>
        <p:spPr/>
        <p:txBody>
          <a:bodyPr>
            <a:normAutofit/>
          </a:bodyPr>
          <a:lstStyle/>
          <a:p>
            <a:r>
              <a:rPr lang="it-IT" dirty="0">
                <a:solidFill>
                  <a:srgbClr val="C00000"/>
                </a:solidFill>
              </a:rPr>
              <a:t>(</a:t>
            </a:r>
            <a:r>
              <a:rPr lang="it-IT" dirty="0" err="1">
                <a:solidFill>
                  <a:srgbClr val="C00000"/>
                </a:solidFill>
              </a:rPr>
              <a:t>ri</a:t>
            </a:r>
            <a:r>
              <a:rPr lang="it-IT" dirty="0">
                <a:solidFill>
                  <a:srgbClr val="C00000"/>
                </a:solidFill>
              </a:rPr>
              <a:t>)produzione di contenuti: </a:t>
            </a:r>
            <a:r>
              <a:rPr lang="it-IT" i="1" dirty="0" err="1">
                <a:solidFill>
                  <a:srgbClr val="C00000"/>
                </a:solidFill>
              </a:rPr>
              <a:t>Rastko</a:t>
            </a:r>
            <a:endParaRPr lang="it-IT" dirty="0">
              <a:solidFill>
                <a:srgbClr val="C00000"/>
              </a:solidFill>
            </a:endParaRPr>
          </a:p>
        </p:txBody>
      </p:sp>
      <p:sp>
        <p:nvSpPr>
          <p:cNvPr id="3" name="Segnaposto contenuto 2">
            <a:extLst>
              <a:ext uri="{FF2B5EF4-FFF2-40B4-BE49-F238E27FC236}">
                <a16:creationId xmlns:a16="http://schemas.microsoft.com/office/drawing/2014/main" id="{B56F379A-A59C-4F3E-9A03-F1DD6401FC9E}"/>
              </a:ext>
            </a:extLst>
          </p:cNvPr>
          <p:cNvSpPr>
            <a:spLocks noGrp="1"/>
          </p:cNvSpPr>
          <p:nvPr>
            <p:ph idx="1"/>
          </p:nvPr>
        </p:nvSpPr>
        <p:spPr/>
        <p:txBody>
          <a:bodyPr>
            <a:normAutofit fontScale="92500" lnSpcReduction="10000"/>
          </a:bodyPr>
          <a:lstStyle/>
          <a:p>
            <a:r>
              <a:rPr lang="it-IT" dirty="0">
                <a:hlinkClick r:id="rId2"/>
              </a:rPr>
              <a:t>http://www.rastko.rs/istorija/index.html</a:t>
            </a:r>
            <a:r>
              <a:rPr lang="it-IT" dirty="0"/>
              <a:t>                               Il portale </a:t>
            </a:r>
            <a:r>
              <a:rPr lang="it-IT" i="1" dirty="0" err="1"/>
              <a:t>Rastko</a:t>
            </a:r>
            <a:r>
              <a:rPr lang="it-IT" dirty="0"/>
              <a:t> raccoglie documenti di rilievo per la cultura e la storia serba, con una sezione specifica per quest’ultima. </a:t>
            </a:r>
            <a:r>
              <a:rPr lang="it-IT" dirty="0">
                <a:hlinkClick r:id="rId3"/>
              </a:rPr>
              <a:t>http://www.rastko.rs/o/index.html</a:t>
            </a:r>
            <a:r>
              <a:rPr lang="it-IT" dirty="0"/>
              <a:t> (</a:t>
            </a:r>
            <a:r>
              <a:rPr lang="it-IT" i="1" dirty="0" err="1"/>
              <a:t>about</a:t>
            </a:r>
            <a:r>
              <a:rPr lang="it-IT" dirty="0"/>
              <a:t>)</a:t>
            </a:r>
          </a:p>
          <a:p>
            <a:r>
              <a:rPr lang="it-IT" dirty="0">
                <a:hlinkClick r:id="rId4"/>
              </a:rPr>
              <a:t>http://www.rastko.rs/rastko-bl/istorija/corovic/istorija/7_26_l.html</a:t>
            </a:r>
            <a:r>
              <a:rPr lang="it-IT" dirty="0"/>
              <a:t> «Storia del popolo serbo» (1941), di Vladimir </a:t>
            </a:r>
            <a:r>
              <a:rPr lang="it-IT" dirty="0" err="1"/>
              <a:t>Ćorović</a:t>
            </a:r>
            <a:r>
              <a:rPr lang="it-IT" dirty="0"/>
              <a:t>, grande storico serbo</a:t>
            </a:r>
          </a:p>
          <a:p>
            <a:r>
              <a:rPr lang="it-IT" dirty="0">
                <a:hlinkClick r:id="rId5"/>
              </a:rPr>
              <a:t>http://www.rastko.rs/istorija/jducic-jugoslovenstvo.html</a:t>
            </a:r>
            <a:r>
              <a:rPr lang="it-IT" dirty="0"/>
              <a:t> </a:t>
            </a:r>
            <a:r>
              <a:rPr lang="it-IT" dirty="0" err="1"/>
              <a:t>Jovan</a:t>
            </a:r>
            <a:r>
              <a:rPr lang="it-IT" dirty="0"/>
              <a:t> </a:t>
            </a:r>
            <a:r>
              <a:rPr lang="it-IT" dirty="0" err="1"/>
              <a:t>Dučić</a:t>
            </a:r>
            <a:r>
              <a:rPr lang="it-IT" dirty="0"/>
              <a:t>, diplomatico, (1942) sullo </a:t>
            </a:r>
            <a:r>
              <a:rPr lang="it-IT" dirty="0" err="1"/>
              <a:t>jugoslavismo</a:t>
            </a:r>
            <a:endParaRPr lang="it-IT" dirty="0"/>
          </a:p>
          <a:p>
            <a:r>
              <a:rPr lang="it-IT" dirty="0">
                <a:hlinkClick r:id="rId6"/>
              </a:rPr>
              <a:t>http://www.rastko.rs/istorija/srbi-balkan/index.html</a:t>
            </a:r>
            <a:r>
              <a:rPr lang="it-IT" dirty="0"/>
              <a:t> </a:t>
            </a:r>
            <a:r>
              <a:rPr lang="it-IT" dirty="0" err="1"/>
              <a:t>l’Uni</a:t>
            </a:r>
            <a:r>
              <a:rPr lang="it-IT" dirty="0"/>
              <a:t>. di Belgrado (1995) sulla questione serba (interessanti i capitoli 1-3 )</a:t>
            </a:r>
          </a:p>
        </p:txBody>
      </p:sp>
    </p:spTree>
    <p:extLst>
      <p:ext uri="{BB962C8B-B14F-4D97-AF65-F5344CB8AC3E}">
        <p14:creationId xmlns:p14="http://schemas.microsoft.com/office/powerpoint/2010/main" val="1151275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23B91-D326-41DB-8666-6FD1094FB07A}"/>
              </a:ext>
            </a:extLst>
          </p:cNvPr>
          <p:cNvSpPr>
            <a:spLocks noGrp="1"/>
          </p:cNvSpPr>
          <p:nvPr>
            <p:ph type="title"/>
          </p:nvPr>
        </p:nvSpPr>
        <p:spPr/>
        <p:txBody>
          <a:bodyPr/>
          <a:lstStyle/>
          <a:p>
            <a:r>
              <a:rPr lang="it-IT" dirty="0">
                <a:solidFill>
                  <a:srgbClr val="C00000"/>
                </a:solidFill>
              </a:rPr>
              <a:t>Contenuti: fonti secondarie (divulgative)</a:t>
            </a:r>
          </a:p>
        </p:txBody>
      </p:sp>
      <p:sp>
        <p:nvSpPr>
          <p:cNvPr id="3" name="Segnaposto contenuto 2">
            <a:extLst>
              <a:ext uri="{FF2B5EF4-FFF2-40B4-BE49-F238E27FC236}">
                <a16:creationId xmlns:a16="http://schemas.microsoft.com/office/drawing/2014/main" id="{8BD5CC60-76DA-4E63-A751-F1170DC0129B}"/>
              </a:ext>
            </a:extLst>
          </p:cNvPr>
          <p:cNvSpPr>
            <a:spLocks noGrp="1"/>
          </p:cNvSpPr>
          <p:nvPr>
            <p:ph idx="1"/>
          </p:nvPr>
        </p:nvSpPr>
        <p:spPr/>
        <p:txBody>
          <a:bodyPr/>
          <a:lstStyle/>
          <a:p>
            <a:r>
              <a:rPr lang="it-IT" dirty="0">
                <a:hlinkClick r:id="rId2"/>
              </a:rPr>
              <a:t>https://www.historians.org/about-aha-and-membership/aha-history-and-archives/gi-roundtable-series/pamphlets/em-43-the-balkans-many-peoples-many-problems-(1944)/other-peoples-business</a:t>
            </a:r>
            <a:r>
              <a:rPr lang="it-IT" dirty="0"/>
              <a:t> trattazione realizzata da Robert Lee Wolff (1915 - 1980), storico americano di Harvard, all’interno di un pamphlet (1944) pubblicato online dall’</a:t>
            </a:r>
            <a:r>
              <a:rPr lang="it-IT" dirty="0" err="1"/>
              <a:t>Assoc</a:t>
            </a:r>
            <a:r>
              <a:rPr lang="it-IT" dirty="0"/>
              <a:t>. di storici USA</a:t>
            </a:r>
          </a:p>
          <a:p>
            <a:r>
              <a:rPr lang="it-IT" dirty="0">
                <a:hlinkClick r:id="rId2"/>
              </a:rPr>
              <a:t>https://www.historians.org/about-aha-and-membership/aha-history-and-archives/gi-roundtable-series/pamphlets/em-43-the-balkans-many-peoples-many-problems-(1944)/other-peoples-business</a:t>
            </a:r>
            <a:r>
              <a:rPr lang="it-IT" dirty="0"/>
              <a:t> (la parte dal 1940 al 1944)</a:t>
            </a:r>
          </a:p>
        </p:txBody>
      </p:sp>
    </p:spTree>
    <p:extLst>
      <p:ext uri="{BB962C8B-B14F-4D97-AF65-F5344CB8AC3E}">
        <p14:creationId xmlns:p14="http://schemas.microsoft.com/office/powerpoint/2010/main" val="3003430870"/>
      </p:ext>
    </p:extLst>
  </p:cSld>
  <p:clrMapOvr>
    <a:masterClrMapping/>
  </p:clrMapOvr>
</p:sld>
</file>

<file path=ppt/theme/theme1.xml><?xml version="1.0" encoding="utf-8"?>
<a:theme xmlns:a="http://schemas.openxmlformats.org/drawingml/2006/main" name="Office Theme">
  <a:themeElements>
    <a:clrScheme name="Personalizzato 5">
      <a:dk1>
        <a:srgbClr val="023160"/>
      </a:dk1>
      <a:lt1>
        <a:sysClr val="window" lastClr="FFFFFF"/>
      </a:lt1>
      <a:dk2>
        <a:srgbClr val="44546A"/>
      </a:dk2>
      <a:lt2>
        <a:srgbClr val="E7E6E6"/>
      </a:lt2>
      <a:accent1>
        <a:srgbClr val="C00000"/>
      </a:accent1>
      <a:accent2>
        <a:srgbClr val="023160"/>
      </a:accent2>
      <a:accent3>
        <a:srgbClr val="A5A5A5"/>
      </a:accent3>
      <a:accent4>
        <a:srgbClr val="FFC000"/>
      </a:accent4>
      <a:accent5>
        <a:srgbClr val="5B9BD5"/>
      </a:accent5>
      <a:accent6>
        <a:srgbClr val="70AD47"/>
      </a:accent6>
      <a:hlink>
        <a:srgbClr val="0563C1"/>
      </a:hlink>
      <a:folHlink>
        <a:srgbClr val="954F72"/>
      </a:folHlink>
    </a:clrScheme>
    <a:fontScheme name="Personalizzato 1">
      <a:majorFont>
        <a:latin typeface="Trebuchet MS"/>
        <a:ea typeface=""/>
        <a:cs typeface=""/>
      </a:majorFont>
      <a:minorFont>
        <a:latin typeface="Trebuchet MS"/>
        <a:ea typeface=""/>
        <a:cs typeface=""/>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1692</Words>
  <Application>Microsoft Office PowerPoint</Application>
  <PresentationFormat>Widescreen</PresentationFormat>
  <Paragraphs>66</Paragraphs>
  <Slides>16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16</vt:i4>
      </vt:variant>
    </vt:vector>
  </HeadingPairs>
  <TitlesOfParts>
    <vt:vector size="20" baseType="lpstr">
      <vt:lpstr>Arial</vt:lpstr>
      <vt:lpstr>Calibri</vt:lpstr>
      <vt:lpstr>Trebuchet MS</vt:lpstr>
      <vt:lpstr>Office Theme</vt:lpstr>
      <vt:lpstr>Fonti online per          la Jugoslavia del principe Paolo  (1934 -1941)</vt:lpstr>
      <vt:lpstr>Strumenti</vt:lpstr>
      <vt:lpstr>Presentazione standard di PowerPoint</vt:lpstr>
      <vt:lpstr>L’Archivio jugoslavo online</vt:lpstr>
      <vt:lpstr>strumenti di ricerca italiani</vt:lpstr>
      <vt:lpstr>Strumenti: Academia.edu </vt:lpstr>
      <vt:lpstr>Contenuti (interattivi) per scolari</vt:lpstr>
      <vt:lpstr>(ri)produzione di contenuti: Rastko</vt:lpstr>
      <vt:lpstr>Contenuti: fonti secondarie (divulgative)</vt:lpstr>
      <vt:lpstr>fonti secondarie in inglese (più specialistiche)</vt:lpstr>
      <vt:lpstr>Contenuti online: l’archivio online znaci</vt:lpstr>
      <vt:lpstr>Contenuti: yuhistorija.com</vt:lpstr>
      <vt:lpstr>Contenuti secondari sul principe Paolo</vt:lpstr>
      <vt:lpstr>Su iniziativa della principessa Elisabetta</vt:lpstr>
      <vt:lpstr>Documenti originali e fonti primarie</vt:lpstr>
      <vt:lpstr>Sui siti istituzionali serbi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Fonti online per          la Jugoslavia del principe Paolo  (1934 -1941)</dc:title>
  <dc:creator>Mirko Galasso</dc:creator>
  <cp:lastModifiedBy>Mirko Galasso</cp:lastModifiedBy>
  <cp:revision>28</cp:revision>
  <dcterms:created xsi:type="dcterms:W3CDTF">2018-11-19T07:44:43Z</dcterms:created>
  <dcterms:modified xsi:type="dcterms:W3CDTF">2018-11-20T09:29:34Z</dcterms:modified>
</cp:coreProperties>
</file>