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90" r:id="rId3"/>
    <p:sldId id="288" r:id="rId4"/>
    <p:sldId id="289" r:id="rId5"/>
    <p:sldId id="291" r:id="rId6"/>
    <p:sldId id="294" r:id="rId7"/>
    <p:sldId id="293" r:id="rId8"/>
    <p:sldId id="260" r:id="rId9"/>
    <p:sldId id="256" r:id="rId10"/>
    <p:sldId id="257" r:id="rId11"/>
    <p:sldId id="287" r:id="rId12"/>
    <p:sldId id="259" r:id="rId13"/>
    <p:sldId id="258" r:id="rId14"/>
    <p:sldId id="261" r:id="rId15"/>
    <p:sldId id="262" r:id="rId16"/>
    <p:sldId id="263" r:id="rId17"/>
    <p:sldId id="264" r:id="rId18"/>
    <p:sldId id="286" r:id="rId19"/>
    <p:sldId id="265" r:id="rId20"/>
    <p:sldId id="266" r:id="rId21"/>
    <p:sldId id="278" r:id="rId22"/>
    <p:sldId id="269" r:id="rId23"/>
    <p:sldId id="271" r:id="rId24"/>
    <p:sldId id="275" r:id="rId25"/>
    <p:sldId id="276" r:id="rId26"/>
    <p:sldId id="280" r:id="rId27"/>
    <p:sldId id="273" r:id="rId28"/>
    <p:sldId id="277" r:id="rId29"/>
    <p:sldId id="281" r:id="rId30"/>
    <p:sldId id="282" r:id="rId31"/>
    <p:sldId id="283" r:id="rId32"/>
    <p:sldId id="284" r:id="rId33"/>
    <p:sldId id="274" r:id="rId34"/>
    <p:sldId id="272" r:id="rId35"/>
    <p:sldId id="279" r:id="rId36"/>
    <p:sldId id="285"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5" d="100"/>
          <a:sy n="115" d="100"/>
        </p:scale>
        <p:origin x="31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5AD7037F-6E0B-44BA-80AF-361C5BA2D8B6}"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F15E5D-E481-4892-B0D0-1056E63E5E2B}" type="slidenum">
              <a:rPr lang="it-IT" smtClean="0"/>
              <a:t>‹#›</a:t>
            </a:fld>
            <a:endParaRPr lang="it-IT"/>
          </a:p>
        </p:txBody>
      </p:sp>
    </p:spTree>
    <p:extLst>
      <p:ext uri="{BB962C8B-B14F-4D97-AF65-F5344CB8AC3E}">
        <p14:creationId xmlns:p14="http://schemas.microsoft.com/office/powerpoint/2010/main" val="32567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AD7037F-6E0B-44BA-80AF-361C5BA2D8B6}"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F15E5D-E481-4892-B0D0-1056E63E5E2B}" type="slidenum">
              <a:rPr lang="it-IT" smtClean="0"/>
              <a:t>‹#›</a:t>
            </a:fld>
            <a:endParaRPr lang="it-IT"/>
          </a:p>
        </p:txBody>
      </p:sp>
    </p:spTree>
    <p:extLst>
      <p:ext uri="{BB962C8B-B14F-4D97-AF65-F5344CB8AC3E}">
        <p14:creationId xmlns:p14="http://schemas.microsoft.com/office/powerpoint/2010/main" val="383461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AD7037F-6E0B-44BA-80AF-361C5BA2D8B6}"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F15E5D-E481-4892-B0D0-1056E63E5E2B}" type="slidenum">
              <a:rPr lang="it-IT" smtClean="0"/>
              <a:t>‹#›</a:t>
            </a:fld>
            <a:endParaRPr lang="it-IT"/>
          </a:p>
        </p:txBody>
      </p:sp>
    </p:spTree>
    <p:extLst>
      <p:ext uri="{BB962C8B-B14F-4D97-AF65-F5344CB8AC3E}">
        <p14:creationId xmlns:p14="http://schemas.microsoft.com/office/powerpoint/2010/main" val="12358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AD7037F-6E0B-44BA-80AF-361C5BA2D8B6}"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F15E5D-E481-4892-B0D0-1056E63E5E2B}" type="slidenum">
              <a:rPr lang="it-IT" smtClean="0"/>
              <a:t>‹#›</a:t>
            </a:fld>
            <a:endParaRPr lang="it-IT"/>
          </a:p>
        </p:txBody>
      </p:sp>
    </p:spTree>
    <p:extLst>
      <p:ext uri="{BB962C8B-B14F-4D97-AF65-F5344CB8AC3E}">
        <p14:creationId xmlns:p14="http://schemas.microsoft.com/office/powerpoint/2010/main" val="378134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D7037F-6E0B-44BA-80AF-361C5BA2D8B6}"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F15E5D-E481-4892-B0D0-1056E63E5E2B}" type="slidenum">
              <a:rPr lang="it-IT" smtClean="0"/>
              <a:t>‹#›</a:t>
            </a:fld>
            <a:endParaRPr lang="it-IT"/>
          </a:p>
        </p:txBody>
      </p:sp>
    </p:spTree>
    <p:extLst>
      <p:ext uri="{BB962C8B-B14F-4D97-AF65-F5344CB8AC3E}">
        <p14:creationId xmlns:p14="http://schemas.microsoft.com/office/powerpoint/2010/main" val="379117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5AD7037F-6E0B-44BA-80AF-361C5BA2D8B6}" type="datetimeFigureOut">
              <a:rPr lang="it-IT" smtClean="0"/>
              <a:t>20/11/2020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F15E5D-E481-4892-B0D0-1056E63E5E2B}" type="slidenum">
              <a:rPr lang="it-IT" smtClean="0"/>
              <a:t>‹#›</a:t>
            </a:fld>
            <a:endParaRPr lang="it-IT"/>
          </a:p>
        </p:txBody>
      </p:sp>
    </p:spTree>
    <p:extLst>
      <p:ext uri="{BB962C8B-B14F-4D97-AF65-F5344CB8AC3E}">
        <p14:creationId xmlns:p14="http://schemas.microsoft.com/office/powerpoint/2010/main" val="84443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5AD7037F-6E0B-44BA-80AF-361C5BA2D8B6}" type="datetimeFigureOut">
              <a:rPr lang="it-IT" smtClean="0"/>
              <a:t>20/11/2020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3F15E5D-E481-4892-B0D0-1056E63E5E2B}" type="slidenum">
              <a:rPr lang="it-IT" smtClean="0"/>
              <a:t>‹#›</a:t>
            </a:fld>
            <a:endParaRPr lang="it-IT"/>
          </a:p>
        </p:txBody>
      </p:sp>
    </p:spTree>
    <p:extLst>
      <p:ext uri="{BB962C8B-B14F-4D97-AF65-F5344CB8AC3E}">
        <p14:creationId xmlns:p14="http://schemas.microsoft.com/office/powerpoint/2010/main" val="267901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5AD7037F-6E0B-44BA-80AF-361C5BA2D8B6}" type="datetimeFigureOut">
              <a:rPr lang="it-IT" smtClean="0"/>
              <a:t>20/11/2020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3F15E5D-E481-4892-B0D0-1056E63E5E2B}" type="slidenum">
              <a:rPr lang="it-IT" smtClean="0"/>
              <a:t>‹#›</a:t>
            </a:fld>
            <a:endParaRPr lang="it-IT"/>
          </a:p>
        </p:txBody>
      </p:sp>
    </p:spTree>
    <p:extLst>
      <p:ext uri="{BB962C8B-B14F-4D97-AF65-F5344CB8AC3E}">
        <p14:creationId xmlns:p14="http://schemas.microsoft.com/office/powerpoint/2010/main" val="122155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7037F-6E0B-44BA-80AF-361C5BA2D8B6}" type="datetimeFigureOut">
              <a:rPr lang="it-IT" smtClean="0"/>
              <a:t>20/11/2020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3F15E5D-E481-4892-B0D0-1056E63E5E2B}" type="slidenum">
              <a:rPr lang="it-IT" smtClean="0"/>
              <a:t>‹#›</a:t>
            </a:fld>
            <a:endParaRPr lang="it-IT"/>
          </a:p>
        </p:txBody>
      </p:sp>
    </p:spTree>
    <p:extLst>
      <p:ext uri="{BB962C8B-B14F-4D97-AF65-F5344CB8AC3E}">
        <p14:creationId xmlns:p14="http://schemas.microsoft.com/office/powerpoint/2010/main" val="113210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D7037F-6E0B-44BA-80AF-361C5BA2D8B6}" type="datetimeFigureOut">
              <a:rPr lang="it-IT" smtClean="0"/>
              <a:t>20/11/2020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F15E5D-E481-4892-B0D0-1056E63E5E2B}" type="slidenum">
              <a:rPr lang="it-IT" smtClean="0"/>
              <a:t>‹#›</a:t>
            </a:fld>
            <a:endParaRPr lang="it-IT"/>
          </a:p>
        </p:txBody>
      </p:sp>
    </p:spTree>
    <p:extLst>
      <p:ext uri="{BB962C8B-B14F-4D97-AF65-F5344CB8AC3E}">
        <p14:creationId xmlns:p14="http://schemas.microsoft.com/office/powerpoint/2010/main" val="398452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D7037F-6E0B-44BA-80AF-361C5BA2D8B6}" type="datetimeFigureOut">
              <a:rPr lang="it-IT" smtClean="0"/>
              <a:t>20/11/2020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F15E5D-E481-4892-B0D0-1056E63E5E2B}" type="slidenum">
              <a:rPr lang="it-IT" smtClean="0"/>
              <a:t>‹#›</a:t>
            </a:fld>
            <a:endParaRPr lang="it-IT"/>
          </a:p>
        </p:txBody>
      </p:sp>
    </p:spTree>
    <p:extLst>
      <p:ext uri="{BB962C8B-B14F-4D97-AF65-F5344CB8AC3E}">
        <p14:creationId xmlns:p14="http://schemas.microsoft.com/office/powerpoint/2010/main" val="193368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7037F-6E0B-44BA-80AF-361C5BA2D8B6}" type="datetimeFigureOut">
              <a:rPr lang="it-IT" smtClean="0"/>
              <a:t>20/11/2020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15E5D-E481-4892-B0D0-1056E63E5E2B}" type="slidenum">
              <a:rPr lang="it-IT" smtClean="0"/>
              <a:t>‹#›</a:t>
            </a:fld>
            <a:endParaRPr lang="it-IT"/>
          </a:p>
        </p:txBody>
      </p:sp>
    </p:spTree>
    <p:extLst>
      <p:ext uri="{BB962C8B-B14F-4D97-AF65-F5344CB8AC3E}">
        <p14:creationId xmlns:p14="http://schemas.microsoft.com/office/powerpoint/2010/main" val="146842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8280" y="2570163"/>
            <a:ext cx="9144000" cy="2387600"/>
          </a:xfrm>
        </p:spPr>
        <p:txBody>
          <a:bodyPr>
            <a:normAutofit fontScale="90000"/>
          </a:bodyPr>
          <a:lstStyle/>
          <a:p>
            <a:r>
              <a:rPr lang="en-US" dirty="0" smtClean="0"/>
              <a:t>Reducing congestion and pollution in </a:t>
            </a:r>
            <a:r>
              <a:rPr lang="en-US" dirty="0"/>
              <a:t>practice. </a:t>
            </a:r>
            <a:r>
              <a:rPr lang="en-US" dirty="0" smtClean="0"/>
              <a:t>The case of </a:t>
            </a:r>
            <a:r>
              <a:rPr lang="en-US" dirty="0" err="1" smtClean="0"/>
              <a:t>Ecopass</a:t>
            </a:r>
            <a:r>
              <a:rPr lang="en-US" dirty="0" smtClean="0"/>
              <a:t> Area C and Area B in Milan</a:t>
            </a:r>
            <a:endParaRPr lang="it-IT" dirty="0"/>
          </a:p>
        </p:txBody>
      </p:sp>
    </p:spTree>
    <p:extLst>
      <p:ext uri="{BB962C8B-B14F-4D97-AF65-F5344CB8AC3E}">
        <p14:creationId xmlns:p14="http://schemas.microsoft.com/office/powerpoint/2010/main" val="524031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Milan</a:t>
            </a:r>
            <a:endParaRPr lang="it-IT" dirty="0"/>
          </a:p>
        </p:txBody>
      </p:sp>
      <p:sp>
        <p:nvSpPr>
          <p:cNvPr id="3" name="Content Placeholder 2"/>
          <p:cNvSpPr>
            <a:spLocks noGrp="1"/>
          </p:cNvSpPr>
          <p:nvPr>
            <p:ph idx="1"/>
          </p:nvPr>
        </p:nvSpPr>
        <p:spPr>
          <a:xfrm>
            <a:off x="838200" y="1408176"/>
            <a:ext cx="10515600" cy="4768787"/>
          </a:xfrm>
        </p:spPr>
        <p:txBody>
          <a:bodyPr>
            <a:normAutofit fontScale="92500" lnSpcReduction="10000"/>
          </a:bodyPr>
          <a:lstStyle/>
          <a:p>
            <a:r>
              <a:rPr lang="en-US" dirty="0" smtClean="0"/>
              <a:t>One </a:t>
            </a:r>
            <a:r>
              <a:rPr lang="en-US" dirty="0"/>
              <a:t>of the largest Italian metropolitan areas. It comprises 3.7 million inhabitants (1.9 million within the city boundaries) and is the main </a:t>
            </a:r>
            <a:r>
              <a:rPr lang="en-US" dirty="0" err="1"/>
              <a:t>centre</a:t>
            </a:r>
            <a:r>
              <a:rPr lang="en-US" dirty="0"/>
              <a:t> of the polycentric Lombardy region of about 9.5 million inhabitants. Although the area is served by an important transport public network, Milan is one of the cities with the highest car concentration in the world: 0.6 cars per inhabitant (0.74 including all vehicles).</a:t>
            </a:r>
            <a:endParaRPr lang="it-IT" dirty="0"/>
          </a:p>
          <a:p>
            <a:r>
              <a:rPr lang="en-US" dirty="0"/>
              <a:t>The high reliance on car use for travel </a:t>
            </a:r>
            <a:r>
              <a:rPr lang="en-US" dirty="0" smtClean="0"/>
              <a:t>together </a:t>
            </a:r>
            <a:r>
              <a:rPr lang="en-US" dirty="0"/>
              <a:t>with adverse </a:t>
            </a:r>
            <a:r>
              <a:rPr lang="en-US" dirty="0" smtClean="0"/>
              <a:t>geo-climatic </a:t>
            </a:r>
            <a:r>
              <a:rPr lang="en-US" dirty="0"/>
              <a:t>conditions of the Padania region result in very high pollution levels. </a:t>
            </a:r>
            <a:endParaRPr lang="en-US" dirty="0" smtClean="0"/>
          </a:p>
          <a:p>
            <a:r>
              <a:rPr lang="en-US" dirty="0" smtClean="0"/>
              <a:t>Since </a:t>
            </a:r>
            <a:r>
              <a:rPr lang="en-US" dirty="0"/>
              <a:t>the national legislation </a:t>
            </a:r>
            <a:r>
              <a:rPr lang="en-US" dirty="0" smtClean="0"/>
              <a:t>requires </a:t>
            </a:r>
            <a:r>
              <a:rPr lang="en-US" dirty="0"/>
              <a:t>Mayors to drastically intervene to curb pollution (even with a temporary ban of private vehicles’ traffic) in order to improve the quality of the urban environment, the Milan city administration, with </a:t>
            </a:r>
            <a:r>
              <a:rPr lang="en-US" dirty="0" smtClean="0"/>
              <a:t>Major </a:t>
            </a:r>
            <a:r>
              <a:rPr lang="en-US" dirty="0"/>
              <a:t>Mrs. </a:t>
            </a:r>
            <a:r>
              <a:rPr lang="en-US" dirty="0" err="1"/>
              <a:t>Letizia</a:t>
            </a:r>
            <a:r>
              <a:rPr lang="en-US" dirty="0"/>
              <a:t> </a:t>
            </a:r>
            <a:r>
              <a:rPr lang="en-US" dirty="0" err="1"/>
              <a:t>Moratti</a:t>
            </a:r>
            <a:r>
              <a:rPr lang="en-US" dirty="0"/>
              <a:t>, decided to introduce, starting January 2008, a package of transport policies including </a:t>
            </a:r>
            <a:r>
              <a:rPr lang="en-US" dirty="0" err="1"/>
              <a:t>Ecopass</a:t>
            </a:r>
            <a:r>
              <a:rPr lang="en-US" dirty="0" smtClean="0"/>
              <a:t>.</a:t>
            </a:r>
            <a:endParaRPr lang="it-IT" dirty="0"/>
          </a:p>
        </p:txBody>
      </p:sp>
    </p:spTree>
    <p:extLst>
      <p:ext uri="{BB962C8B-B14F-4D97-AF65-F5344CB8AC3E}">
        <p14:creationId xmlns:p14="http://schemas.microsoft.com/office/powerpoint/2010/main" val="4046133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0616" y="110388"/>
            <a:ext cx="8732108" cy="6470613"/>
          </a:xfrm>
          <a:prstGeom prst="rect">
            <a:avLst/>
          </a:prstGeom>
        </p:spPr>
      </p:pic>
      <p:sp>
        <p:nvSpPr>
          <p:cNvPr id="9" name="Rectangle 8"/>
          <p:cNvSpPr/>
          <p:nvPr/>
        </p:nvSpPr>
        <p:spPr>
          <a:xfrm>
            <a:off x="90616" y="6581001"/>
            <a:ext cx="11895438" cy="276999"/>
          </a:xfrm>
          <a:prstGeom prst="rect">
            <a:avLst/>
          </a:prstGeom>
        </p:spPr>
        <p:txBody>
          <a:bodyPr wrap="square">
            <a:spAutoFit/>
          </a:bodyPr>
          <a:lstStyle/>
          <a:p>
            <a:r>
              <a:rPr lang="en-GB" sz="1200" dirty="0"/>
              <a:t>https://ec.europa.eu/jrc/en/publication/eur-scientific-and-technical-research-reports/urban-pm25-atlas-air-quality-european-cities</a:t>
            </a:r>
          </a:p>
        </p:txBody>
      </p:sp>
      <p:sp>
        <p:nvSpPr>
          <p:cNvPr id="10" name="Rectangle 9"/>
          <p:cNvSpPr/>
          <p:nvPr/>
        </p:nvSpPr>
        <p:spPr>
          <a:xfrm>
            <a:off x="8608238" y="2247654"/>
            <a:ext cx="3377816" cy="2585323"/>
          </a:xfrm>
          <a:prstGeom prst="rect">
            <a:avLst/>
          </a:prstGeom>
        </p:spPr>
        <p:txBody>
          <a:bodyPr wrap="square">
            <a:spAutoFit/>
          </a:bodyPr>
          <a:lstStyle/>
          <a:p>
            <a:r>
              <a:rPr lang="en-GB" dirty="0">
                <a:latin typeface="Garamond" panose="02020404030301010803" pitchFamily="18" charset="0"/>
              </a:rPr>
              <a:t>Adverse health effects and </a:t>
            </a:r>
            <a:r>
              <a:rPr lang="en-GB" dirty="0" err="1" smtClean="0">
                <a:latin typeface="Garamond" panose="02020404030301010803" pitchFamily="18" charset="0"/>
              </a:rPr>
              <a:t>remature</a:t>
            </a:r>
            <a:r>
              <a:rPr lang="en-GB" dirty="0" smtClean="0">
                <a:latin typeface="Garamond" panose="02020404030301010803" pitchFamily="18" charset="0"/>
              </a:rPr>
              <a:t> </a:t>
            </a:r>
            <a:r>
              <a:rPr lang="en-GB" dirty="0">
                <a:latin typeface="Garamond" panose="02020404030301010803" pitchFamily="18" charset="0"/>
              </a:rPr>
              <a:t>deaths are two of the major effects of poor </a:t>
            </a:r>
            <a:r>
              <a:rPr lang="en-GB" dirty="0" smtClean="0">
                <a:latin typeface="Garamond" panose="02020404030301010803" pitchFamily="18" charset="0"/>
              </a:rPr>
              <a:t>air quality </a:t>
            </a:r>
            <a:r>
              <a:rPr lang="en-GB" dirty="0">
                <a:latin typeface="Garamond" panose="02020404030301010803" pitchFamily="18" charset="0"/>
              </a:rPr>
              <a:t>and </a:t>
            </a:r>
            <a:r>
              <a:rPr lang="en-GB" dirty="0" smtClean="0">
                <a:latin typeface="Garamond" panose="02020404030301010803" pitchFamily="18" charset="0"/>
              </a:rPr>
              <a:t>current estimates </a:t>
            </a:r>
            <a:r>
              <a:rPr lang="en-GB" dirty="0">
                <a:latin typeface="Garamond" panose="02020404030301010803" pitchFamily="18" charset="0"/>
              </a:rPr>
              <a:t>suggest that exposure to PM</a:t>
            </a:r>
            <a:r>
              <a:rPr lang="en-GB" sz="1000" dirty="0">
                <a:latin typeface="Garamond" panose="02020404030301010803" pitchFamily="18" charset="0"/>
              </a:rPr>
              <a:t>2.5 </a:t>
            </a:r>
            <a:r>
              <a:rPr lang="en-GB" dirty="0">
                <a:latin typeface="Garamond" panose="02020404030301010803" pitchFamily="18" charset="0"/>
              </a:rPr>
              <a:t>is responsible of </a:t>
            </a:r>
            <a:r>
              <a:rPr lang="en-GB" dirty="0" smtClean="0">
                <a:latin typeface="Garamond" panose="02020404030301010803" pitchFamily="18" charset="0"/>
              </a:rPr>
              <a:t>an average </a:t>
            </a:r>
            <a:r>
              <a:rPr lang="en-GB" dirty="0">
                <a:latin typeface="Garamond" panose="02020404030301010803" pitchFamily="18" charset="0"/>
              </a:rPr>
              <a:t>life loss of about 8 to 10 months in the most polluted European regions</a:t>
            </a:r>
          </a:p>
          <a:p>
            <a:r>
              <a:rPr lang="en-GB" dirty="0">
                <a:latin typeface="Garamond" panose="02020404030301010803" pitchFamily="18" charset="0"/>
              </a:rPr>
              <a:t>(Southern Poland, Po </a:t>
            </a:r>
            <a:r>
              <a:rPr lang="en-GB" smtClean="0">
                <a:latin typeface="Garamond" panose="02020404030301010803" pitchFamily="18" charset="0"/>
              </a:rPr>
              <a:t>Valley, Benelux</a:t>
            </a:r>
            <a:r>
              <a:rPr lang="en-GB" dirty="0">
                <a:latin typeface="Garamond" panose="02020404030301010803" pitchFamily="18" charset="0"/>
              </a:rPr>
              <a:t>…) and cities.</a:t>
            </a:r>
            <a:endParaRPr lang="en-GB" dirty="0"/>
          </a:p>
        </p:txBody>
      </p:sp>
    </p:spTree>
    <p:extLst>
      <p:ext uri="{BB962C8B-B14F-4D97-AF65-F5344CB8AC3E}">
        <p14:creationId xmlns:p14="http://schemas.microsoft.com/office/powerpoint/2010/main" val="4159879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0159" y="208467"/>
            <a:ext cx="8771763" cy="6583048"/>
          </a:xfrm>
          <a:prstGeom prst="rect">
            <a:avLst/>
          </a:prstGeom>
        </p:spPr>
      </p:pic>
    </p:spTree>
    <p:extLst>
      <p:ext uri="{BB962C8B-B14F-4D97-AF65-F5344CB8AC3E}">
        <p14:creationId xmlns:p14="http://schemas.microsoft.com/office/powerpoint/2010/main" val="776419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err="1" smtClean="0">
                <a:solidFill>
                  <a:srgbClr val="FF0000"/>
                </a:solidFill>
              </a:rPr>
              <a:t>Ecopass</a:t>
            </a:r>
            <a:r>
              <a:rPr lang="it-IT" b="1" dirty="0" smtClean="0">
                <a:solidFill>
                  <a:srgbClr val="FF0000"/>
                </a:solidFill>
              </a:rPr>
              <a:t> - 2008</a:t>
            </a:r>
            <a:endParaRPr lang="it-IT" b="1" dirty="0">
              <a:solidFill>
                <a:srgbClr val="FF0000"/>
              </a:solidFill>
            </a:endParaRPr>
          </a:p>
        </p:txBody>
      </p:sp>
      <p:sp>
        <p:nvSpPr>
          <p:cNvPr id="3" name="Content Placeholder 2"/>
          <p:cNvSpPr>
            <a:spLocks noGrp="1"/>
          </p:cNvSpPr>
          <p:nvPr>
            <p:ph idx="1"/>
          </p:nvPr>
        </p:nvSpPr>
        <p:spPr>
          <a:xfrm>
            <a:off x="838200" y="1527048"/>
            <a:ext cx="10515600" cy="4864608"/>
          </a:xfrm>
        </p:spPr>
        <p:txBody>
          <a:bodyPr>
            <a:normAutofit fontScale="92500" lnSpcReduction="10000"/>
          </a:bodyPr>
          <a:lstStyle/>
          <a:p>
            <a:r>
              <a:rPr lang="en-US" dirty="0" smtClean="0"/>
              <a:t>The </a:t>
            </a:r>
            <a:r>
              <a:rPr lang="en-US" dirty="0" err="1" smtClean="0"/>
              <a:t>Ecopass</a:t>
            </a:r>
            <a:r>
              <a:rPr lang="en-US" dirty="0" smtClean="0"/>
              <a:t> road pricing scheme requires that the vehicles entering the </a:t>
            </a:r>
            <a:r>
              <a:rPr lang="en-US" b="1" dirty="0" smtClean="0"/>
              <a:t>8 km² area between 7:30 and 19:30</a:t>
            </a:r>
            <a:r>
              <a:rPr lang="en-US" dirty="0" smtClean="0"/>
              <a:t> pay a charge. The charging area is relatively small compared to London (22 km² in the period from February 2003 until February 2007, 39 km² in the period between 2007 and January 2011, back to 22 km² from January 2011 to these days) and Stockholm (47 km²), but is comparable to Singapore (7 km²). </a:t>
            </a:r>
            <a:r>
              <a:rPr lang="en-US" b="1" dirty="0" smtClean="0"/>
              <a:t>The choice of the location and of the dimension of the charging area has been based on the historic urban layout</a:t>
            </a:r>
            <a:r>
              <a:rPr lang="en-US" dirty="0" smtClean="0"/>
              <a:t>, rather than on theoretical transport planning considerations. </a:t>
            </a:r>
            <a:endParaRPr lang="it-IT" dirty="0" smtClean="0"/>
          </a:p>
          <a:p>
            <a:r>
              <a:rPr lang="en-US" dirty="0" smtClean="0"/>
              <a:t>A crucial decision was made to set the charge according to the Euro 5 emission standard classes. In contrast with theoretical prescriptions, no differentiation is made according to access time to the charging area, within the charging window (7:30-19:30). This is because the charge is mainly </a:t>
            </a:r>
            <a:r>
              <a:rPr lang="en-US" b="1" dirty="0" smtClean="0"/>
              <a:t>conceived and communicated as a pollution charge and not as a congestion one</a:t>
            </a:r>
            <a:r>
              <a:rPr lang="en-US" dirty="0" smtClean="0"/>
              <a:t>.</a:t>
            </a:r>
            <a:endParaRPr lang="it-IT" dirty="0" smtClean="0"/>
          </a:p>
          <a:p>
            <a:pPr marL="0" indent="0">
              <a:buNone/>
            </a:pPr>
            <a:endParaRPr lang="it-IT" dirty="0" smtClean="0"/>
          </a:p>
          <a:p>
            <a:endParaRPr lang="it-IT" dirty="0"/>
          </a:p>
        </p:txBody>
      </p:sp>
    </p:spTree>
    <p:extLst>
      <p:ext uri="{BB962C8B-B14F-4D97-AF65-F5344CB8AC3E}">
        <p14:creationId xmlns:p14="http://schemas.microsoft.com/office/powerpoint/2010/main" val="1287936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9460" y="3295056"/>
            <a:ext cx="7708392" cy="3414533"/>
          </a:xfrm>
          <a:prstGeom prst="rect">
            <a:avLst/>
          </a:prstGeom>
        </p:spPr>
      </p:pic>
      <p:pic>
        <p:nvPicPr>
          <p:cNvPr id="3" name="Picture 2"/>
          <p:cNvPicPr>
            <a:picLocks noChangeAspect="1"/>
          </p:cNvPicPr>
          <p:nvPr/>
        </p:nvPicPr>
        <p:blipFill>
          <a:blip r:embed="rId3"/>
          <a:stretch>
            <a:fillRect/>
          </a:stretch>
        </p:blipFill>
        <p:spPr>
          <a:xfrm>
            <a:off x="839460" y="701190"/>
            <a:ext cx="8405124" cy="2593866"/>
          </a:xfrm>
          <a:prstGeom prst="rect">
            <a:avLst/>
          </a:prstGeom>
        </p:spPr>
      </p:pic>
      <p:sp>
        <p:nvSpPr>
          <p:cNvPr id="4" name="Title 3"/>
          <p:cNvSpPr>
            <a:spLocks noGrp="1"/>
          </p:cNvSpPr>
          <p:nvPr>
            <p:ph type="title"/>
          </p:nvPr>
        </p:nvSpPr>
        <p:spPr>
          <a:xfrm>
            <a:off x="1417320" y="41307"/>
            <a:ext cx="10085832" cy="1019398"/>
          </a:xfrm>
        </p:spPr>
        <p:txBody>
          <a:bodyPr/>
          <a:lstStyle/>
          <a:p>
            <a:r>
              <a:rPr lang="en-US" dirty="0" smtClean="0"/>
              <a:t>The fare structure</a:t>
            </a:r>
            <a:endParaRPr lang="en-US" dirty="0"/>
          </a:p>
        </p:txBody>
      </p:sp>
    </p:spTree>
    <p:extLst>
      <p:ext uri="{BB962C8B-B14F-4D97-AF65-F5344CB8AC3E}">
        <p14:creationId xmlns:p14="http://schemas.microsoft.com/office/powerpoint/2010/main" val="2748175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err="1" smtClean="0"/>
              <a:t>Implementation</a:t>
            </a:r>
            <a:endParaRPr lang="it-IT" dirty="0"/>
          </a:p>
        </p:txBody>
      </p:sp>
      <p:sp>
        <p:nvSpPr>
          <p:cNvPr id="6" name="Content Placeholder 5"/>
          <p:cNvSpPr>
            <a:spLocks noGrp="1"/>
          </p:cNvSpPr>
          <p:nvPr>
            <p:ph idx="1"/>
          </p:nvPr>
        </p:nvSpPr>
        <p:spPr>
          <a:xfrm>
            <a:off x="838200" y="1825624"/>
            <a:ext cx="10515600" cy="4758055"/>
          </a:xfrm>
        </p:spPr>
        <p:txBody>
          <a:bodyPr>
            <a:normAutofit fontScale="92500" lnSpcReduction="10000"/>
          </a:bodyPr>
          <a:lstStyle/>
          <a:p>
            <a:r>
              <a:rPr lang="en-US" b="1" dirty="0" smtClean="0"/>
              <a:t>Technology</a:t>
            </a:r>
            <a:r>
              <a:rPr lang="en-US" dirty="0" smtClean="0"/>
              <a:t>: an </a:t>
            </a:r>
            <a:r>
              <a:rPr lang="en-US" dirty="0"/>
              <a:t>automatic-number-plate-recognition (ANPR) </a:t>
            </a:r>
            <a:r>
              <a:rPr lang="en-US" dirty="0" smtClean="0"/>
              <a:t>technology</a:t>
            </a:r>
          </a:p>
          <a:p>
            <a:r>
              <a:rPr lang="en-US" b="1" dirty="0" smtClean="0"/>
              <a:t>Discounts</a:t>
            </a:r>
            <a:r>
              <a:rPr lang="en-US" dirty="0" smtClean="0"/>
              <a:t> </a:t>
            </a:r>
            <a:r>
              <a:rPr lang="en-US" dirty="0"/>
              <a:t>are also available </a:t>
            </a:r>
            <a:r>
              <a:rPr lang="en-US" b="1" dirty="0"/>
              <a:t>for residents </a:t>
            </a:r>
            <a:r>
              <a:rPr lang="en-US" dirty="0"/>
              <a:t>in the tolled area. A number of categories are</a:t>
            </a:r>
          </a:p>
          <a:p>
            <a:r>
              <a:rPr lang="en-US" b="1" dirty="0" smtClean="0"/>
              <a:t>Exempted users</a:t>
            </a:r>
            <a:r>
              <a:rPr lang="en-US" dirty="0" smtClean="0"/>
              <a:t>: motorcycles </a:t>
            </a:r>
            <a:r>
              <a:rPr lang="en-US" dirty="0"/>
              <a:t>and scooters, public transport, vehicles for </a:t>
            </a:r>
            <a:r>
              <a:rPr lang="en-US" dirty="0" smtClean="0"/>
              <a:t> handicapped </a:t>
            </a:r>
            <a:r>
              <a:rPr lang="en-US" dirty="0"/>
              <a:t>people</a:t>
            </a:r>
            <a:r>
              <a:rPr lang="en-US" dirty="0" smtClean="0"/>
              <a:t>, Army </a:t>
            </a:r>
            <a:r>
              <a:rPr lang="en-US" dirty="0"/>
              <a:t>and Police (State and local) vehicles, vehicles used for public services, ambulances and, from </a:t>
            </a:r>
            <a:r>
              <a:rPr lang="en-US" dirty="0" smtClean="0"/>
              <a:t>10 a.m</a:t>
            </a:r>
            <a:r>
              <a:rPr lang="en-US" dirty="0"/>
              <a:t>. to 16 p.m., vehicles transporting exclusively perishable and refrigerated food products, provided </a:t>
            </a:r>
            <a:r>
              <a:rPr lang="en-US" dirty="0" smtClean="0"/>
              <a:t>a permit </a:t>
            </a:r>
            <a:r>
              <a:rPr lang="en-US" dirty="0"/>
              <a:t>is purchased from the municipality.</a:t>
            </a:r>
            <a:endParaRPr lang="it-IT" dirty="0"/>
          </a:p>
          <a:p>
            <a:r>
              <a:rPr lang="en-US" dirty="0"/>
              <a:t>The </a:t>
            </a:r>
            <a:r>
              <a:rPr lang="en-US" dirty="0" err="1"/>
              <a:t>Ecopass</a:t>
            </a:r>
            <a:r>
              <a:rPr lang="en-US" dirty="0"/>
              <a:t> scheme is part of a </a:t>
            </a:r>
            <a:r>
              <a:rPr lang="en-US" b="1" dirty="0"/>
              <a:t>wider transport policy package</a:t>
            </a:r>
            <a:r>
              <a:rPr lang="en-US" dirty="0"/>
              <a:t> including short-term policies such as traffic calming measures, new bus lanes, increased bus frequency, increase in parking restriction and fees, and medium-term policies such as</a:t>
            </a:r>
            <a:r>
              <a:rPr lang="en-GB" dirty="0"/>
              <a:t> park-and-ride facilities and underground network extensions.</a:t>
            </a:r>
          </a:p>
          <a:p>
            <a:endParaRPr lang="it-IT" dirty="0"/>
          </a:p>
        </p:txBody>
      </p:sp>
    </p:spTree>
    <p:extLst>
      <p:ext uri="{BB962C8B-B14F-4D97-AF65-F5344CB8AC3E}">
        <p14:creationId xmlns:p14="http://schemas.microsoft.com/office/powerpoint/2010/main" val="2306531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impact on air </a:t>
            </a:r>
            <a:r>
              <a:rPr lang="en-US" b="1" dirty="0" smtClean="0"/>
              <a:t>pollution</a:t>
            </a:r>
            <a:endParaRPr lang="it-IT" dirty="0"/>
          </a:p>
        </p:txBody>
      </p:sp>
      <p:pic>
        <p:nvPicPr>
          <p:cNvPr id="4" name="Picture 3"/>
          <p:cNvPicPr>
            <a:picLocks noChangeAspect="1"/>
          </p:cNvPicPr>
          <p:nvPr/>
        </p:nvPicPr>
        <p:blipFill>
          <a:blip r:embed="rId2"/>
          <a:stretch>
            <a:fillRect/>
          </a:stretch>
        </p:blipFill>
        <p:spPr>
          <a:xfrm>
            <a:off x="1137475" y="1238631"/>
            <a:ext cx="9107861" cy="2962466"/>
          </a:xfrm>
          <a:prstGeom prst="rect">
            <a:avLst/>
          </a:prstGeom>
        </p:spPr>
      </p:pic>
      <p:sp>
        <p:nvSpPr>
          <p:cNvPr id="5" name="Rectangle 4"/>
          <p:cNvSpPr/>
          <p:nvPr/>
        </p:nvSpPr>
        <p:spPr>
          <a:xfrm>
            <a:off x="394716" y="4201097"/>
            <a:ext cx="11402568" cy="2322174"/>
          </a:xfrm>
          <a:prstGeom prst="rect">
            <a:avLst/>
          </a:prstGeom>
        </p:spPr>
        <p:txBody>
          <a:bodyPr wrap="square">
            <a:spAutoFit/>
          </a:bodyPr>
          <a:lstStyle/>
          <a:p>
            <a:pPr algn="just">
              <a:lnSpc>
                <a:spcPct val="115000"/>
              </a:lnSpc>
              <a:spcAft>
                <a:spcPts val="0"/>
              </a:spcAf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Table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3 compares the PM</a:t>
            </a:r>
            <a:r>
              <a:rPr lang="en-US" sz="1400" baseline="-25000" dirty="0">
                <a:latin typeface="Times New Roman" panose="02020603050405020304" pitchFamily="18" charset="0"/>
                <a:ea typeface="Times New Roman" panose="02020603050405020304" pitchFamily="18" charset="0"/>
                <a:cs typeface="Times New Roman" panose="02020603050405020304" pitchFamily="18" charset="0"/>
              </a:rPr>
              <a:t>10</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ambient air concentration trends in Milan and Turin. Turin has been chosen since it is located near Milan, it has a similar latitude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similar meteorological conditions. The number in inhabitants is slightly higher in Milan (1.3 million vs. 0.9 million inhabitants). Turin has also implemented many traffic policies aimed at reducing air pollution (public transport improvements; car, van and bike sharing; incentives to adopt cleaner vehicles for public and private transport; information campaigns) but did not follow Milan in the implementation of an environmentally-based charge.</a:t>
            </a:r>
            <a:endParaRPr lang="it-IT"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Turin shows higher levels of PM10 ambient air concentration than Milan both in terms of number of days exceeding the PM10 threshold and average annual PM10 concentration levels.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Both cities succeeded in reducing air pollution at a similar pace</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The relative higher success of one city versus the other depends on the year of comparison. Unfortunately, since: a) the data concern the entire city area whereas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Ecopass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is limited to the Milan historical city center; b) concentration levels are very much depend on all city policies including the mandatory private-car total bans enacted both in Turin and Milan during the winter time when threshold infringements exceeded more than three days in a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row</a:t>
            </a:r>
            <a:endParaRPr lang="it-IT"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519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impact on traffic</a:t>
            </a:r>
            <a:endParaRPr lang="it-IT" dirty="0"/>
          </a:p>
        </p:txBody>
      </p:sp>
      <p:sp>
        <p:nvSpPr>
          <p:cNvPr id="3" name="Content Placeholder 2"/>
          <p:cNvSpPr>
            <a:spLocks noGrp="1"/>
          </p:cNvSpPr>
          <p:nvPr>
            <p:ph idx="1"/>
          </p:nvPr>
        </p:nvSpPr>
        <p:spPr>
          <a:xfrm>
            <a:off x="169817" y="1476102"/>
            <a:ext cx="11183983" cy="5381897"/>
          </a:xfrm>
        </p:spPr>
        <p:txBody>
          <a:bodyPr>
            <a:normAutofit fontScale="92500" lnSpcReduction="10000"/>
          </a:bodyPr>
          <a:lstStyle/>
          <a:p>
            <a:pPr lvl="0"/>
            <a:r>
              <a:rPr lang="en-US" dirty="0"/>
              <a:t>The total number of vehicles daily entering the </a:t>
            </a:r>
            <a:r>
              <a:rPr lang="en-US" dirty="0" err="1"/>
              <a:t>Ecopass</a:t>
            </a:r>
            <a:r>
              <a:rPr lang="en-US" dirty="0"/>
              <a:t> area </a:t>
            </a:r>
            <a:r>
              <a:rPr lang="en-US" b="1" dirty="0"/>
              <a:t>initially decreased drastically but, starting from the year 2009, </a:t>
            </a:r>
            <a:r>
              <a:rPr lang="en-US" b="1" dirty="0" smtClean="0"/>
              <a:t>there is a </a:t>
            </a:r>
            <a:r>
              <a:rPr lang="en-US" b="1" dirty="0"/>
              <a:t>tendency to increase again</a:t>
            </a:r>
            <a:r>
              <a:rPr lang="en-US" dirty="0"/>
              <a:t>. This had positive effects both on air quality and on congestion in the first year, but at least the effect on congestion might have stopped.</a:t>
            </a:r>
            <a:endParaRPr lang="it-IT" dirty="0"/>
          </a:p>
          <a:p>
            <a:pPr lvl="0"/>
            <a:r>
              <a:rPr lang="en-US" dirty="0"/>
              <a:t>The composition of the vehicles daily entering the </a:t>
            </a:r>
            <a:r>
              <a:rPr lang="en-US" dirty="0" err="1"/>
              <a:t>Ecopass</a:t>
            </a:r>
            <a:r>
              <a:rPr lang="en-US" dirty="0"/>
              <a:t> area has changed drastically, and, judging from the class they belong to, this means that the </a:t>
            </a:r>
            <a:r>
              <a:rPr lang="en-US" b="1" dirty="0"/>
              <a:t>vehicles are becoming “cleaner” </a:t>
            </a:r>
            <a:r>
              <a:rPr lang="en-US" dirty="0"/>
              <a:t>and air quality goals closer. In fact, the number of vehicles belonging to the tolled classes on the total entering vehicles drops from 42% in the year 2007, to 23% in the year 2008, to 16% in the year 2009 and finally to 15% in the first half of the year 2010. </a:t>
            </a:r>
            <a:endParaRPr lang="it-IT" dirty="0"/>
          </a:p>
          <a:p>
            <a:r>
              <a:rPr lang="en-US" b="1" dirty="0" smtClean="0"/>
              <a:t>There </a:t>
            </a:r>
            <a:r>
              <a:rPr lang="en-US" b="1" dirty="0"/>
              <a:t>has been also an increase of the vehicles using “alternative fuels” or with “zero emission”. </a:t>
            </a:r>
            <a:r>
              <a:rPr lang="en-US" dirty="0"/>
              <a:t>The number of passenger vehicles entering the </a:t>
            </a:r>
            <a:r>
              <a:rPr lang="en-US" dirty="0" err="1"/>
              <a:t>Ecopass</a:t>
            </a:r>
            <a:r>
              <a:rPr lang="en-US" dirty="0"/>
              <a:t> area with these characteristics increased from a daily value of 1,002 in the pre-</a:t>
            </a:r>
            <a:r>
              <a:rPr lang="en-US" dirty="0" err="1"/>
              <a:t>Ecopass</a:t>
            </a:r>
            <a:r>
              <a:rPr lang="en-US" dirty="0"/>
              <a:t> year to 4,574 in June 2010. Freight vehicles with the same characteristics and in the same period increased from 92 to 1,089.</a:t>
            </a:r>
            <a:endParaRPr lang="it-IT" dirty="0"/>
          </a:p>
          <a:p>
            <a:endParaRPr lang="it-IT" dirty="0"/>
          </a:p>
        </p:txBody>
      </p:sp>
    </p:spTree>
    <p:extLst>
      <p:ext uri="{BB962C8B-B14F-4D97-AF65-F5344CB8AC3E}">
        <p14:creationId xmlns:p14="http://schemas.microsoft.com/office/powerpoint/2010/main" val="1616929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083"/>
            <a:ext cx="10515600" cy="417470"/>
          </a:xfrm>
        </p:spPr>
        <p:txBody>
          <a:bodyPr>
            <a:normAutofit fontScale="90000"/>
          </a:bodyPr>
          <a:lstStyle/>
          <a:p>
            <a:r>
              <a:rPr lang="it-IT" dirty="0" err="1" smtClean="0"/>
              <a:t>Cost</a:t>
            </a:r>
            <a:r>
              <a:rPr lang="it-IT" dirty="0" smtClean="0"/>
              <a:t>-benefit </a:t>
            </a:r>
            <a:r>
              <a:rPr lang="it-IT" dirty="0" err="1" smtClean="0"/>
              <a:t>analysis</a:t>
            </a:r>
            <a:endParaRPr lang="en-GB" dirty="0"/>
          </a:p>
        </p:txBody>
      </p:sp>
      <p:pic>
        <p:nvPicPr>
          <p:cNvPr id="5" name="Picture 4"/>
          <p:cNvPicPr>
            <a:picLocks noChangeAspect="1"/>
          </p:cNvPicPr>
          <p:nvPr/>
        </p:nvPicPr>
        <p:blipFill>
          <a:blip r:embed="rId2"/>
          <a:stretch>
            <a:fillRect/>
          </a:stretch>
        </p:blipFill>
        <p:spPr>
          <a:xfrm>
            <a:off x="140028" y="642553"/>
            <a:ext cx="11911944" cy="6025289"/>
          </a:xfrm>
          <a:prstGeom prst="rect">
            <a:avLst/>
          </a:prstGeom>
        </p:spPr>
      </p:pic>
    </p:spTree>
    <p:extLst>
      <p:ext uri="{BB962C8B-B14F-4D97-AF65-F5344CB8AC3E}">
        <p14:creationId xmlns:p14="http://schemas.microsoft.com/office/powerpoint/2010/main" val="3194157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3778"/>
          </a:xfrm>
        </p:spPr>
        <p:txBody>
          <a:bodyPr>
            <a:normAutofit fontScale="90000"/>
          </a:bodyPr>
          <a:lstStyle/>
          <a:p>
            <a:r>
              <a:rPr lang="it-IT" b="1" dirty="0" smtClean="0">
                <a:solidFill>
                  <a:srgbClr val="FF0000"/>
                </a:solidFill>
              </a:rPr>
              <a:t>Area C: </a:t>
            </a:r>
            <a:r>
              <a:rPr lang="it-IT" b="1" dirty="0" err="1" smtClean="0">
                <a:solidFill>
                  <a:srgbClr val="FF0000"/>
                </a:solidFill>
              </a:rPr>
              <a:t>Congestion</a:t>
            </a:r>
            <a:r>
              <a:rPr lang="it-IT" b="1" dirty="0" smtClean="0">
                <a:solidFill>
                  <a:srgbClr val="FF0000"/>
                </a:solidFill>
              </a:rPr>
              <a:t> </a:t>
            </a:r>
            <a:r>
              <a:rPr lang="it-IT" b="1" dirty="0" err="1" smtClean="0">
                <a:solidFill>
                  <a:srgbClr val="FF0000"/>
                </a:solidFill>
              </a:rPr>
              <a:t>charge</a:t>
            </a:r>
            <a:r>
              <a:rPr lang="it-IT" b="1" dirty="0" smtClean="0">
                <a:solidFill>
                  <a:srgbClr val="FF0000"/>
                </a:solidFill>
              </a:rPr>
              <a:t> 2012</a:t>
            </a:r>
            <a:endParaRPr lang="it-IT" b="1" dirty="0">
              <a:solidFill>
                <a:srgbClr val="FF0000"/>
              </a:solidFill>
            </a:endParaRPr>
          </a:p>
        </p:txBody>
      </p:sp>
      <p:sp>
        <p:nvSpPr>
          <p:cNvPr id="3" name="Content Placeholder 2"/>
          <p:cNvSpPr>
            <a:spLocks noGrp="1"/>
          </p:cNvSpPr>
          <p:nvPr>
            <p:ph idx="1"/>
          </p:nvPr>
        </p:nvSpPr>
        <p:spPr>
          <a:xfrm>
            <a:off x="-1" y="1018904"/>
            <a:ext cx="12030891" cy="5839096"/>
          </a:xfrm>
        </p:spPr>
        <p:txBody>
          <a:bodyPr>
            <a:normAutofit lnSpcReduction="10000"/>
          </a:bodyPr>
          <a:lstStyle/>
          <a:p>
            <a:r>
              <a:rPr lang="en-US" b="1" dirty="0"/>
              <a:t>A</a:t>
            </a:r>
            <a:r>
              <a:rPr lang="en-US" b="1" dirty="0" smtClean="0"/>
              <a:t>rea C is a congestion charge </a:t>
            </a:r>
            <a:r>
              <a:rPr lang="en-US" dirty="0" smtClean="0"/>
              <a:t>introduced in Milan, Italy, on January 16, 2012, replacing the previous pollution charge </a:t>
            </a:r>
            <a:r>
              <a:rPr lang="en-US" dirty="0" err="1" smtClean="0"/>
              <a:t>Ecopass</a:t>
            </a:r>
            <a:r>
              <a:rPr lang="en-US" dirty="0" smtClean="0"/>
              <a:t> and based on the same designated traffic restricted zone or ZTL (Italian: Zona a </a:t>
            </a:r>
            <a:r>
              <a:rPr lang="en-US" dirty="0" err="1" smtClean="0"/>
              <a:t>Traffico</a:t>
            </a:r>
            <a:r>
              <a:rPr lang="en-US" dirty="0" smtClean="0"/>
              <a:t> </a:t>
            </a:r>
            <a:r>
              <a:rPr lang="en-US" dirty="0" err="1" smtClean="0"/>
              <a:t>Limitato</a:t>
            </a:r>
            <a:r>
              <a:rPr lang="en-US" dirty="0" smtClean="0"/>
              <a:t>), corresponding to the central </a:t>
            </a:r>
            <a:r>
              <a:rPr lang="en-US" dirty="0" err="1" smtClean="0"/>
              <a:t>Cerchia</a:t>
            </a:r>
            <a:r>
              <a:rPr lang="en-US" dirty="0" smtClean="0"/>
              <a:t> </a:t>
            </a:r>
            <a:r>
              <a:rPr lang="en-US" dirty="0" err="1" smtClean="0"/>
              <a:t>dei</a:t>
            </a:r>
            <a:r>
              <a:rPr lang="en-US" dirty="0" smtClean="0"/>
              <a:t> </a:t>
            </a:r>
            <a:r>
              <a:rPr lang="en-US" dirty="0" err="1" smtClean="0"/>
              <a:t>Bastioni</a:t>
            </a:r>
            <a:r>
              <a:rPr lang="en-US" dirty="0" smtClean="0"/>
              <a:t> area. The area is accessible through 43 gates, monitored by video cameras.</a:t>
            </a:r>
          </a:p>
          <a:p>
            <a:r>
              <a:rPr lang="en-US" dirty="0" smtClean="0"/>
              <a:t>The </a:t>
            </a:r>
            <a:r>
              <a:rPr lang="en-US" dirty="0"/>
              <a:t>charge applies to every vehicle entering the city </a:t>
            </a:r>
            <a:r>
              <a:rPr lang="en-US" dirty="0" err="1"/>
              <a:t>centre</a:t>
            </a:r>
            <a:r>
              <a:rPr lang="en-US" dirty="0"/>
              <a:t> on weekdays (except Saturday) from 7:30 am to 7:30 pm, on Thursdays the operation is limited to 6 </a:t>
            </a:r>
            <a:r>
              <a:rPr lang="en-US" dirty="0" smtClean="0"/>
              <a:t>pm.</a:t>
            </a:r>
            <a:r>
              <a:rPr lang="en-US" baseline="30000" dirty="0"/>
              <a:t> </a:t>
            </a:r>
            <a:r>
              <a:rPr lang="en-US" dirty="0" smtClean="0"/>
              <a:t>Every </a:t>
            </a:r>
            <a:r>
              <a:rPr lang="en-US" dirty="0"/>
              <a:t>vehicle entering the charging zone must pay </a:t>
            </a:r>
            <a:r>
              <a:rPr lang="en-US" b="1" dirty="0"/>
              <a:t>€5 regardless of its pollution level</a:t>
            </a:r>
            <a:r>
              <a:rPr lang="en-US" dirty="0"/>
              <a:t>. Residents inside the restricted area must also pay to reach their houses but they have 40 free accesses per year and a discounted fare of €</a:t>
            </a:r>
            <a:r>
              <a:rPr lang="en-US" dirty="0" smtClean="0"/>
              <a:t>2</a:t>
            </a:r>
          </a:p>
          <a:p>
            <a:r>
              <a:rPr lang="en-US" b="1" dirty="0" smtClean="0"/>
              <a:t>Access</a:t>
            </a:r>
            <a:r>
              <a:rPr lang="en-US" dirty="0" smtClean="0"/>
              <a:t> to the area is </a:t>
            </a:r>
            <a:r>
              <a:rPr lang="en-US" b="1" dirty="0" smtClean="0"/>
              <a:t>forbidden for diesel Euro 3 or below, gasoline Euro 0, and private vehicles over 7 m</a:t>
            </a:r>
            <a:r>
              <a:rPr lang="en-US" dirty="0" smtClean="0"/>
              <a:t> (23 </a:t>
            </a:r>
            <a:r>
              <a:rPr lang="en-US" dirty="0" err="1" smtClean="0"/>
              <a:t>ft</a:t>
            </a:r>
            <a:r>
              <a:rPr lang="en-US" dirty="0" smtClean="0"/>
              <a:t>) long. Electric vehicles, motorcycles and scooters, public utilities' vehicles, police and emergency vehicles, buses and taxis are exempt from the charge. Hybrid electric and bi-fuel natural gas vehicles (CNG and LPG) were exempt until 1 January 2013. This was later extended until the end of 2016.</a:t>
            </a:r>
            <a:endParaRPr lang="it-IT" dirty="0"/>
          </a:p>
        </p:txBody>
      </p:sp>
    </p:spTree>
    <p:extLst>
      <p:ext uri="{BB962C8B-B14F-4D97-AF65-F5344CB8AC3E}">
        <p14:creationId xmlns:p14="http://schemas.microsoft.com/office/powerpoint/2010/main" val="2355353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Congestion and air pollution in world cities</a:t>
            </a:r>
            <a:endParaRPr lang="en-US" dirty="0"/>
          </a:p>
        </p:txBody>
      </p:sp>
      <p:pic>
        <p:nvPicPr>
          <p:cNvPr id="4" name="Picture 3"/>
          <p:cNvPicPr>
            <a:picLocks noChangeAspect="1"/>
          </p:cNvPicPr>
          <p:nvPr/>
        </p:nvPicPr>
        <p:blipFill>
          <a:blip r:embed="rId2"/>
          <a:stretch>
            <a:fillRect/>
          </a:stretch>
        </p:blipFill>
        <p:spPr>
          <a:xfrm>
            <a:off x="838201" y="1690688"/>
            <a:ext cx="9938710" cy="3822581"/>
          </a:xfrm>
          <a:prstGeom prst="rect">
            <a:avLst/>
          </a:prstGeom>
        </p:spPr>
      </p:pic>
      <p:sp>
        <p:nvSpPr>
          <p:cNvPr id="6" name="Rectangle 5"/>
          <p:cNvSpPr/>
          <p:nvPr/>
        </p:nvSpPr>
        <p:spPr>
          <a:xfrm>
            <a:off x="1281655" y="5914349"/>
            <a:ext cx="9283337" cy="369332"/>
          </a:xfrm>
          <a:prstGeom prst="rect">
            <a:avLst/>
          </a:prstGeom>
        </p:spPr>
        <p:txBody>
          <a:bodyPr wrap="square">
            <a:spAutoFit/>
          </a:bodyPr>
          <a:lstStyle/>
          <a:p>
            <a:r>
              <a:rPr lang="en-US" dirty="0"/>
              <a:t>Beijing air on a 2005-day after rain (left) and a smoggy day (right)</a:t>
            </a:r>
          </a:p>
        </p:txBody>
      </p:sp>
    </p:spTree>
    <p:extLst>
      <p:ext uri="{BB962C8B-B14F-4D97-AF65-F5344CB8AC3E}">
        <p14:creationId xmlns:p14="http://schemas.microsoft.com/office/powerpoint/2010/main" val="3677568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tax structure</a:t>
            </a:r>
            <a:endParaRPr lang="en-US" dirty="0"/>
          </a:p>
        </p:txBody>
      </p:sp>
      <p:pic>
        <p:nvPicPr>
          <p:cNvPr id="5" name="Picture 4"/>
          <p:cNvPicPr>
            <a:picLocks noChangeAspect="1"/>
          </p:cNvPicPr>
          <p:nvPr/>
        </p:nvPicPr>
        <p:blipFill>
          <a:blip r:embed="rId2"/>
          <a:stretch>
            <a:fillRect/>
          </a:stretch>
        </p:blipFill>
        <p:spPr>
          <a:xfrm>
            <a:off x="20547" y="1690687"/>
            <a:ext cx="12171454" cy="4265975"/>
          </a:xfrm>
          <a:prstGeom prst="rect">
            <a:avLst/>
          </a:prstGeom>
        </p:spPr>
      </p:pic>
    </p:spTree>
    <p:extLst>
      <p:ext uri="{BB962C8B-B14F-4D97-AF65-F5344CB8AC3E}">
        <p14:creationId xmlns:p14="http://schemas.microsoft.com/office/powerpoint/2010/main" val="3891792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6123"/>
          </a:xfrm>
        </p:spPr>
        <p:txBody>
          <a:bodyPr>
            <a:normAutofit fontScale="90000"/>
          </a:bodyPr>
          <a:lstStyle/>
          <a:p>
            <a:r>
              <a:rPr lang="it-IT" dirty="0" err="1" smtClean="0"/>
              <a:t>Impacts</a:t>
            </a:r>
            <a:r>
              <a:rPr lang="it-IT" dirty="0" smtClean="0"/>
              <a:t> of Area C</a:t>
            </a:r>
            <a:endParaRPr lang="en-GB" dirty="0"/>
          </a:p>
        </p:txBody>
      </p:sp>
      <p:pic>
        <p:nvPicPr>
          <p:cNvPr id="3" name="Picture 2"/>
          <p:cNvPicPr>
            <a:picLocks noChangeAspect="1"/>
          </p:cNvPicPr>
          <p:nvPr/>
        </p:nvPicPr>
        <p:blipFill>
          <a:blip r:embed="rId2"/>
          <a:stretch>
            <a:fillRect/>
          </a:stretch>
        </p:blipFill>
        <p:spPr>
          <a:xfrm>
            <a:off x="1517904" y="1027808"/>
            <a:ext cx="9063010" cy="5830192"/>
          </a:xfrm>
          <a:prstGeom prst="rect">
            <a:avLst/>
          </a:prstGeom>
        </p:spPr>
      </p:pic>
    </p:spTree>
    <p:extLst>
      <p:ext uri="{BB962C8B-B14F-4D97-AF65-F5344CB8AC3E}">
        <p14:creationId xmlns:p14="http://schemas.microsoft.com/office/powerpoint/2010/main" val="71433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Revenues</a:t>
            </a:r>
            <a:endParaRPr lang="it-IT" dirty="0"/>
          </a:p>
        </p:txBody>
      </p:sp>
      <p:sp>
        <p:nvSpPr>
          <p:cNvPr id="3" name="Content Placeholder 2"/>
          <p:cNvSpPr>
            <a:spLocks noGrp="1"/>
          </p:cNvSpPr>
          <p:nvPr>
            <p:ph idx="1"/>
          </p:nvPr>
        </p:nvSpPr>
        <p:spPr>
          <a:xfrm>
            <a:off x="248193" y="1358537"/>
            <a:ext cx="11678195" cy="5394960"/>
          </a:xfrm>
        </p:spPr>
        <p:txBody>
          <a:bodyPr>
            <a:normAutofit/>
          </a:bodyPr>
          <a:lstStyle/>
          <a:p>
            <a:pPr marL="0" indent="0">
              <a:buNone/>
            </a:pPr>
            <a:r>
              <a:rPr lang="en-US" sz="3200" dirty="0" smtClean="0"/>
              <a:t>All net earnings from the scheme are invested to promote sustainable mobility and policies to reduce air pollution, including the redevelopment, protection and development of public transport, "soft mobility" (pedestrians, cycling, Zone 30) and systems to rationalize the distribution of goods.</a:t>
            </a:r>
          </a:p>
          <a:p>
            <a:pPr marL="0" indent="0">
              <a:buNone/>
            </a:pPr>
            <a:r>
              <a:rPr lang="en-US" sz="3200" dirty="0" smtClean="0"/>
              <a:t>In 2012, the program had a total revenue of about €20.3 million and net earnings after expenses of over €13 million. </a:t>
            </a:r>
          </a:p>
          <a:p>
            <a:pPr marL="0" indent="0">
              <a:buNone/>
            </a:pPr>
            <a:r>
              <a:rPr lang="en-US" sz="3200" dirty="0" smtClean="0"/>
              <a:t>These resources were used to increase service on the Milan Metro, on surface public transportation network and to finance the extension of the </a:t>
            </a:r>
            <a:r>
              <a:rPr lang="en-US" sz="3200" dirty="0" err="1" smtClean="0"/>
              <a:t>BikeMi</a:t>
            </a:r>
            <a:r>
              <a:rPr lang="en-US" sz="3200" dirty="0" smtClean="0"/>
              <a:t> bike sharing scheme.</a:t>
            </a:r>
            <a:endParaRPr lang="it-IT" sz="3200" dirty="0"/>
          </a:p>
        </p:txBody>
      </p:sp>
    </p:spTree>
    <p:extLst>
      <p:ext uri="{BB962C8B-B14F-4D97-AF65-F5344CB8AC3E}">
        <p14:creationId xmlns:p14="http://schemas.microsoft.com/office/powerpoint/2010/main" val="3168375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solidFill>
                  <a:srgbClr val="FF0000"/>
                </a:solidFill>
              </a:rPr>
              <a:t>Area B: </a:t>
            </a:r>
            <a:r>
              <a:rPr lang="it-IT" b="1" dirty="0" err="1" smtClean="0">
                <a:solidFill>
                  <a:srgbClr val="FF0000"/>
                </a:solidFill>
              </a:rPr>
              <a:t>regulation</a:t>
            </a:r>
            <a:endParaRPr lang="en-GB" b="1" dirty="0">
              <a:solidFill>
                <a:srgbClr val="FF0000"/>
              </a:solidFill>
            </a:endParaRPr>
          </a:p>
        </p:txBody>
      </p:sp>
      <p:pic>
        <p:nvPicPr>
          <p:cNvPr id="4" name="Picture 3"/>
          <p:cNvPicPr>
            <a:picLocks noChangeAspect="1"/>
          </p:cNvPicPr>
          <p:nvPr/>
        </p:nvPicPr>
        <p:blipFill>
          <a:blip r:embed="rId2"/>
          <a:stretch>
            <a:fillRect/>
          </a:stretch>
        </p:blipFill>
        <p:spPr>
          <a:xfrm>
            <a:off x="5522765" y="0"/>
            <a:ext cx="6559893" cy="6622868"/>
          </a:xfrm>
          <a:prstGeom prst="rect">
            <a:avLst/>
          </a:prstGeom>
        </p:spPr>
      </p:pic>
    </p:spTree>
    <p:extLst>
      <p:ext uri="{BB962C8B-B14F-4D97-AF65-F5344CB8AC3E}">
        <p14:creationId xmlns:p14="http://schemas.microsoft.com/office/powerpoint/2010/main" val="4031026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5851"/>
          </a:xfrm>
        </p:spPr>
        <p:txBody>
          <a:bodyPr>
            <a:normAutofit fontScale="90000"/>
          </a:bodyPr>
          <a:lstStyle/>
          <a:p>
            <a:r>
              <a:rPr lang="it-IT" dirty="0" err="1" smtClean="0"/>
              <a:t>What</a:t>
            </a:r>
            <a:r>
              <a:rPr lang="it-IT" dirty="0" smtClean="0"/>
              <a:t> </a:t>
            </a:r>
            <a:r>
              <a:rPr lang="it-IT" dirty="0" err="1" smtClean="0"/>
              <a:t>is</a:t>
            </a:r>
            <a:r>
              <a:rPr lang="it-IT" dirty="0" smtClean="0"/>
              <a:t> Area B?</a:t>
            </a:r>
            <a:endParaRPr lang="en-GB" dirty="0"/>
          </a:p>
        </p:txBody>
      </p:sp>
      <p:sp>
        <p:nvSpPr>
          <p:cNvPr id="3" name="Content Placeholder 2"/>
          <p:cNvSpPr>
            <a:spLocks noGrp="1"/>
          </p:cNvSpPr>
          <p:nvPr>
            <p:ph idx="1"/>
          </p:nvPr>
        </p:nvSpPr>
        <p:spPr>
          <a:xfrm>
            <a:off x="838200" y="1130681"/>
            <a:ext cx="10515600" cy="4351338"/>
          </a:xfrm>
        </p:spPr>
        <p:txBody>
          <a:bodyPr/>
          <a:lstStyle/>
          <a:p>
            <a:r>
              <a:rPr lang="it-IT" dirty="0" smtClean="0"/>
              <a:t>Area B </a:t>
            </a:r>
            <a:r>
              <a:rPr lang="it-IT" dirty="0" err="1" smtClean="0"/>
              <a:t>is</a:t>
            </a:r>
            <a:r>
              <a:rPr lang="it-IT" dirty="0" smtClean="0"/>
              <a:t> a </a:t>
            </a:r>
            <a:r>
              <a:rPr lang="it-IT" dirty="0" err="1" smtClean="0"/>
              <a:t>limited</a:t>
            </a:r>
            <a:r>
              <a:rPr lang="it-IT" dirty="0" smtClean="0"/>
              <a:t> </a:t>
            </a:r>
            <a:r>
              <a:rPr lang="it-IT" dirty="0" err="1" smtClean="0"/>
              <a:t>traffic</a:t>
            </a:r>
            <a:r>
              <a:rPr lang="it-IT" dirty="0" smtClean="0"/>
              <a:t> zone. Access </a:t>
            </a:r>
            <a:r>
              <a:rPr lang="it-IT" dirty="0" err="1" smtClean="0"/>
              <a:t>is</a:t>
            </a:r>
            <a:r>
              <a:rPr lang="it-IT" dirty="0" smtClean="0"/>
              <a:t> </a:t>
            </a:r>
            <a:r>
              <a:rPr lang="it-IT" dirty="0" err="1" smtClean="0"/>
              <a:t>prohibited</a:t>
            </a:r>
            <a:r>
              <a:rPr lang="it-IT" dirty="0" smtClean="0"/>
              <a:t> to some </a:t>
            </a:r>
            <a:r>
              <a:rPr lang="it-IT" dirty="0" err="1" smtClean="0"/>
              <a:t>vehicle</a:t>
            </a:r>
            <a:r>
              <a:rPr lang="it-IT" dirty="0" smtClean="0"/>
              <a:t> </a:t>
            </a:r>
            <a:r>
              <a:rPr lang="it-IT" dirty="0" err="1" smtClean="0"/>
              <a:t>classes</a:t>
            </a:r>
            <a:r>
              <a:rPr lang="it-IT" dirty="0" smtClean="0"/>
              <a:t>. The </a:t>
            </a:r>
            <a:r>
              <a:rPr lang="it-IT" dirty="0" err="1" smtClean="0"/>
              <a:t>is</a:t>
            </a:r>
            <a:r>
              <a:rPr lang="it-IT" dirty="0" smtClean="0"/>
              <a:t> no </a:t>
            </a:r>
            <a:r>
              <a:rPr lang="it-IT" dirty="0" err="1" smtClean="0"/>
              <a:t>charge</a:t>
            </a:r>
            <a:r>
              <a:rPr lang="it-IT" dirty="0" smtClean="0"/>
              <a:t>. Access </a:t>
            </a:r>
            <a:r>
              <a:rPr lang="it-IT" dirty="0" err="1" smtClean="0"/>
              <a:t>is</a:t>
            </a:r>
            <a:r>
              <a:rPr lang="it-IT" dirty="0" smtClean="0"/>
              <a:t> </a:t>
            </a:r>
            <a:r>
              <a:rPr lang="it-IT" dirty="0" err="1" smtClean="0"/>
              <a:t>controlled</a:t>
            </a:r>
            <a:r>
              <a:rPr lang="it-IT" dirty="0" smtClean="0"/>
              <a:t> in 186 </a:t>
            </a:r>
            <a:r>
              <a:rPr lang="it-IT" dirty="0" err="1" smtClean="0"/>
              <a:t>access</a:t>
            </a:r>
            <a:r>
              <a:rPr lang="it-IT" dirty="0" smtClean="0"/>
              <a:t> </a:t>
            </a:r>
            <a:r>
              <a:rPr lang="it-IT" dirty="0" err="1" smtClean="0"/>
              <a:t>points</a:t>
            </a:r>
            <a:endParaRPr lang="it-IT" b="1" dirty="0"/>
          </a:p>
          <a:p>
            <a:r>
              <a:rPr lang="it-IT" dirty="0" err="1" smtClean="0"/>
              <a:t>access</a:t>
            </a:r>
            <a:r>
              <a:rPr lang="it-IT" dirty="0" smtClean="0"/>
              <a:t> </a:t>
            </a:r>
            <a:r>
              <a:rPr lang="it-IT" dirty="0" err="1" smtClean="0"/>
              <a:t>limitations</a:t>
            </a:r>
            <a:r>
              <a:rPr lang="it-IT" dirty="0" smtClean="0"/>
              <a:t> </a:t>
            </a:r>
            <a:r>
              <a:rPr lang="it-IT" dirty="0" err="1" smtClean="0"/>
              <a:t>increasingly</a:t>
            </a:r>
            <a:r>
              <a:rPr lang="it-IT" dirty="0" smtClean="0"/>
              <a:t> </a:t>
            </a:r>
            <a:r>
              <a:rPr lang="it-IT" dirty="0" err="1" smtClean="0"/>
              <a:t>stricter</a:t>
            </a:r>
            <a:endParaRPr lang="en-GB" dirty="0"/>
          </a:p>
        </p:txBody>
      </p:sp>
      <p:pic>
        <p:nvPicPr>
          <p:cNvPr id="4" name="Picture 3"/>
          <p:cNvPicPr>
            <a:picLocks noChangeAspect="1"/>
          </p:cNvPicPr>
          <p:nvPr/>
        </p:nvPicPr>
        <p:blipFill>
          <a:blip r:embed="rId2"/>
          <a:stretch>
            <a:fillRect/>
          </a:stretch>
        </p:blipFill>
        <p:spPr>
          <a:xfrm>
            <a:off x="3293554" y="2787777"/>
            <a:ext cx="7058025" cy="3181350"/>
          </a:xfrm>
          <a:prstGeom prst="rect">
            <a:avLst/>
          </a:prstGeom>
        </p:spPr>
      </p:pic>
      <p:pic>
        <p:nvPicPr>
          <p:cNvPr id="5" name="Picture 4"/>
          <p:cNvPicPr>
            <a:picLocks noChangeAspect="1"/>
          </p:cNvPicPr>
          <p:nvPr/>
        </p:nvPicPr>
        <p:blipFill>
          <a:blip r:embed="rId3"/>
          <a:stretch>
            <a:fillRect/>
          </a:stretch>
        </p:blipFill>
        <p:spPr>
          <a:xfrm>
            <a:off x="1028960" y="2752344"/>
            <a:ext cx="1262373" cy="3252216"/>
          </a:xfrm>
          <a:prstGeom prst="rect">
            <a:avLst/>
          </a:prstGeom>
        </p:spPr>
      </p:pic>
    </p:spTree>
    <p:extLst>
      <p:ext uri="{BB962C8B-B14F-4D97-AF65-F5344CB8AC3E}">
        <p14:creationId xmlns:p14="http://schemas.microsoft.com/office/powerpoint/2010/main" val="2771134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74780" y="248735"/>
            <a:ext cx="5727788" cy="6028811"/>
          </a:xfrm>
          <a:prstGeom prst="rect">
            <a:avLst/>
          </a:prstGeom>
        </p:spPr>
      </p:pic>
      <p:sp>
        <p:nvSpPr>
          <p:cNvPr id="5" name="TextBox 4"/>
          <p:cNvSpPr txBox="1"/>
          <p:nvPr/>
        </p:nvSpPr>
        <p:spPr>
          <a:xfrm>
            <a:off x="0" y="1399032"/>
            <a:ext cx="5350054" cy="1200329"/>
          </a:xfrm>
          <a:prstGeom prst="rect">
            <a:avLst/>
          </a:prstGeom>
          <a:noFill/>
        </p:spPr>
        <p:txBody>
          <a:bodyPr wrap="none" rtlCol="0">
            <a:spAutoFit/>
          </a:bodyPr>
          <a:lstStyle/>
          <a:p>
            <a:r>
              <a:rPr lang="it-IT" sz="2400" dirty="0" err="1" smtClean="0"/>
              <a:t>Not</a:t>
            </a:r>
            <a:r>
              <a:rPr lang="it-IT" sz="2400" dirty="0" smtClean="0"/>
              <a:t> </a:t>
            </a:r>
            <a:r>
              <a:rPr lang="it-IT" sz="2400" dirty="0" err="1" smtClean="0"/>
              <a:t>allowed</a:t>
            </a:r>
            <a:r>
              <a:rPr lang="it-IT" sz="2400" dirty="0" smtClean="0"/>
              <a:t> </a:t>
            </a:r>
            <a:r>
              <a:rPr lang="it-IT" sz="2400" dirty="0" err="1" smtClean="0"/>
              <a:t>vehicles</a:t>
            </a:r>
            <a:r>
              <a:rPr lang="it-IT" sz="2400" dirty="0" smtClean="0"/>
              <a:t>:</a:t>
            </a:r>
          </a:p>
          <a:p>
            <a:pPr marL="342900" indent="-342900">
              <a:buFont typeface="Arial" panose="020B0604020202020204" pitchFamily="34" charset="0"/>
              <a:buChar char="•"/>
            </a:pPr>
            <a:r>
              <a:rPr lang="it-IT" sz="2400" dirty="0" err="1" smtClean="0"/>
              <a:t>Passeger</a:t>
            </a:r>
            <a:r>
              <a:rPr lang="it-IT" sz="2400" dirty="0" smtClean="0"/>
              <a:t> </a:t>
            </a:r>
            <a:r>
              <a:rPr lang="it-IT" sz="2400" dirty="0"/>
              <a:t>car </a:t>
            </a:r>
            <a:r>
              <a:rPr lang="it-IT" sz="2400" dirty="0" err="1"/>
              <a:t>vehicles</a:t>
            </a:r>
            <a:r>
              <a:rPr lang="it-IT" sz="2400" dirty="0"/>
              <a:t>: Euro 0</a:t>
            </a:r>
            <a:endParaRPr lang="en-GB" sz="2400" dirty="0"/>
          </a:p>
          <a:p>
            <a:pPr marL="342900" indent="-342900">
              <a:buFont typeface="Arial" panose="020B0604020202020204" pitchFamily="34" charset="0"/>
              <a:buChar char="•"/>
            </a:pPr>
            <a:r>
              <a:rPr lang="it-IT" sz="2400" dirty="0" err="1" smtClean="0"/>
              <a:t>Passeger</a:t>
            </a:r>
            <a:r>
              <a:rPr lang="it-IT" sz="2400" dirty="0" smtClean="0"/>
              <a:t> diesel </a:t>
            </a:r>
            <a:r>
              <a:rPr lang="it-IT" sz="2400" dirty="0" err="1" smtClean="0"/>
              <a:t>vehicles</a:t>
            </a:r>
            <a:r>
              <a:rPr lang="it-IT" sz="2400" dirty="0" smtClean="0"/>
              <a:t>: Euro 0, 1, 2, 3</a:t>
            </a:r>
          </a:p>
        </p:txBody>
      </p:sp>
      <p:sp>
        <p:nvSpPr>
          <p:cNvPr id="6" name="Rectangle 5"/>
          <p:cNvSpPr/>
          <p:nvPr/>
        </p:nvSpPr>
        <p:spPr>
          <a:xfrm>
            <a:off x="5781503" y="6387274"/>
            <a:ext cx="4036682" cy="369332"/>
          </a:xfrm>
          <a:prstGeom prst="rect">
            <a:avLst/>
          </a:prstGeom>
        </p:spPr>
        <p:txBody>
          <a:bodyPr wrap="none">
            <a:spAutoFit/>
          </a:bodyPr>
          <a:lstStyle/>
          <a:p>
            <a:r>
              <a:rPr lang="en-GB" dirty="0"/>
              <a:t> </a:t>
            </a:r>
            <a:r>
              <a:rPr lang="en-GB" dirty="0" err="1"/>
              <a:t>installazione</a:t>
            </a:r>
            <a:r>
              <a:rPr lang="en-GB" dirty="0"/>
              <a:t> </a:t>
            </a:r>
            <a:r>
              <a:rPr lang="en-GB" dirty="0" smtClean="0"/>
              <a:t>FAP (</a:t>
            </a:r>
            <a:r>
              <a:rPr lang="en-GB" dirty="0" err="1" smtClean="0"/>
              <a:t>Filtro</a:t>
            </a:r>
            <a:r>
              <a:rPr lang="en-GB" dirty="0" smtClean="0"/>
              <a:t> anti-</a:t>
            </a:r>
            <a:r>
              <a:rPr lang="en-GB" dirty="0" err="1" smtClean="0"/>
              <a:t>particolato</a:t>
            </a:r>
            <a:r>
              <a:rPr lang="en-GB" dirty="0" smtClean="0"/>
              <a:t>) </a:t>
            </a:r>
            <a:endParaRPr lang="en-GB" dirty="0"/>
          </a:p>
        </p:txBody>
      </p:sp>
    </p:spTree>
    <p:extLst>
      <p:ext uri="{BB962C8B-B14F-4D97-AF65-F5344CB8AC3E}">
        <p14:creationId xmlns:p14="http://schemas.microsoft.com/office/powerpoint/2010/main" val="347311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4995"/>
          </a:xfrm>
        </p:spPr>
        <p:txBody>
          <a:bodyPr>
            <a:normAutofit fontScale="90000"/>
          </a:bodyPr>
          <a:lstStyle/>
          <a:p>
            <a:r>
              <a:rPr lang="it-IT" dirty="0" smtClean="0"/>
              <a:t>Access control</a:t>
            </a:r>
            <a:endParaRPr lang="en-GB" dirty="0"/>
          </a:p>
        </p:txBody>
      </p:sp>
      <p:pic>
        <p:nvPicPr>
          <p:cNvPr id="4" name="Picture 3"/>
          <p:cNvPicPr>
            <a:picLocks noChangeAspect="1"/>
          </p:cNvPicPr>
          <p:nvPr/>
        </p:nvPicPr>
        <p:blipFill>
          <a:blip r:embed="rId2"/>
          <a:stretch>
            <a:fillRect/>
          </a:stretch>
        </p:blipFill>
        <p:spPr>
          <a:xfrm>
            <a:off x="1755648" y="1114923"/>
            <a:ext cx="7322820" cy="5287972"/>
          </a:xfrm>
          <a:prstGeom prst="rect">
            <a:avLst/>
          </a:prstGeom>
        </p:spPr>
      </p:pic>
    </p:spTree>
    <p:extLst>
      <p:ext uri="{BB962C8B-B14F-4D97-AF65-F5344CB8AC3E}">
        <p14:creationId xmlns:p14="http://schemas.microsoft.com/office/powerpoint/2010/main" val="1949872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Motivations</a:t>
            </a:r>
            <a:r>
              <a:rPr lang="it-IT" dirty="0" smtClean="0"/>
              <a:t>: road </a:t>
            </a:r>
            <a:r>
              <a:rPr lang="it-IT" dirty="0" err="1" smtClean="0"/>
              <a:t>transport</a:t>
            </a:r>
            <a:r>
              <a:rPr lang="it-IT" dirty="0" smtClean="0"/>
              <a:t> </a:t>
            </a:r>
            <a:r>
              <a:rPr lang="it-IT" dirty="0" err="1" smtClean="0"/>
              <a:t>causes</a:t>
            </a:r>
            <a:r>
              <a:rPr lang="it-IT" dirty="0" smtClean="0"/>
              <a:t> </a:t>
            </a:r>
            <a:r>
              <a:rPr lang="it-IT" dirty="0" err="1" smtClean="0"/>
              <a:t>most</a:t>
            </a:r>
            <a:r>
              <a:rPr lang="it-IT" dirty="0" smtClean="0"/>
              <a:t> of the air </a:t>
            </a:r>
            <a:r>
              <a:rPr lang="it-IT" dirty="0" err="1" smtClean="0"/>
              <a:t>pollutants</a:t>
            </a:r>
            <a:r>
              <a:rPr lang="it-IT" dirty="0" smtClean="0"/>
              <a:t> </a:t>
            </a:r>
            <a:r>
              <a:rPr lang="it-IT" dirty="0" err="1" smtClean="0"/>
              <a:t>emissions</a:t>
            </a:r>
            <a:endParaRPr lang="en-GB" dirty="0"/>
          </a:p>
        </p:txBody>
      </p:sp>
      <p:pic>
        <p:nvPicPr>
          <p:cNvPr id="4" name="Content Placeholder 3"/>
          <p:cNvPicPr>
            <a:picLocks noGrp="1" noChangeAspect="1"/>
          </p:cNvPicPr>
          <p:nvPr>
            <p:ph idx="1"/>
          </p:nvPr>
        </p:nvPicPr>
        <p:blipFill>
          <a:blip r:embed="rId2"/>
          <a:stretch>
            <a:fillRect/>
          </a:stretch>
        </p:blipFill>
        <p:spPr>
          <a:xfrm>
            <a:off x="375738" y="1771765"/>
            <a:ext cx="11686585" cy="4955606"/>
          </a:xfrm>
          <a:prstGeom prst="rect">
            <a:avLst/>
          </a:prstGeom>
        </p:spPr>
      </p:pic>
    </p:spTree>
    <p:extLst>
      <p:ext uri="{BB962C8B-B14F-4D97-AF65-F5344CB8AC3E}">
        <p14:creationId xmlns:p14="http://schemas.microsoft.com/office/powerpoint/2010/main" val="2223951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558" y="859536"/>
            <a:ext cx="5701395" cy="3380592"/>
          </a:xfrm>
          <a:prstGeom prst="rect">
            <a:avLst/>
          </a:prstGeom>
        </p:spPr>
      </p:pic>
      <p:sp>
        <p:nvSpPr>
          <p:cNvPr id="5" name="Title 4"/>
          <p:cNvSpPr>
            <a:spLocks noGrp="1"/>
          </p:cNvSpPr>
          <p:nvPr>
            <p:ph type="title"/>
          </p:nvPr>
        </p:nvSpPr>
        <p:spPr>
          <a:xfrm>
            <a:off x="838200" y="173101"/>
            <a:ext cx="10515600" cy="686435"/>
          </a:xfrm>
        </p:spPr>
        <p:txBody>
          <a:bodyPr>
            <a:normAutofit fontScale="90000"/>
          </a:bodyPr>
          <a:lstStyle/>
          <a:p>
            <a:r>
              <a:rPr lang="it-IT" dirty="0" smtClean="0"/>
              <a:t>On the right </a:t>
            </a:r>
            <a:r>
              <a:rPr lang="it-IT" dirty="0" err="1" smtClean="0"/>
              <a:t>track</a:t>
            </a:r>
            <a:r>
              <a:rPr lang="it-IT" dirty="0" smtClean="0"/>
              <a:t>, </a:t>
            </a:r>
            <a:r>
              <a:rPr lang="it-IT" dirty="0" err="1" smtClean="0"/>
              <a:t>but</a:t>
            </a:r>
            <a:r>
              <a:rPr lang="it-IT" dirty="0" smtClean="0"/>
              <a:t> </a:t>
            </a:r>
            <a:r>
              <a:rPr lang="it-IT" dirty="0" err="1" smtClean="0"/>
              <a:t>improvements</a:t>
            </a:r>
            <a:r>
              <a:rPr lang="it-IT" dirty="0" smtClean="0"/>
              <a:t> are </a:t>
            </a:r>
            <a:r>
              <a:rPr lang="it-IT" dirty="0" err="1" smtClean="0"/>
              <a:t>needed</a:t>
            </a:r>
            <a:endParaRPr lang="en-GB" dirty="0"/>
          </a:p>
        </p:txBody>
      </p:sp>
      <p:pic>
        <p:nvPicPr>
          <p:cNvPr id="6" name="Picture 5"/>
          <p:cNvPicPr>
            <a:picLocks noChangeAspect="1"/>
          </p:cNvPicPr>
          <p:nvPr/>
        </p:nvPicPr>
        <p:blipFill>
          <a:blip r:embed="rId3"/>
          <a:stretch>
            <a:fillRect/>
          </a:stretch>
        </p:blipFill>
        <p:spPr>
          <a:xfrm>
            <a:off x="5949124" y="928878"/>
            <a:ext cx="5471732" cy="3099456"/>
          </a:xfrm>
          <a:prstGeom prst="rect">
            <a:avLst/>
          </a:prstGeom>
        </p:spPr>
      </p:pic>
      <p:pic>
        <p:nvPicPr>
          <p:cNvPr id="7" name="Picture 6"/>
          <p:cNvPicPr>
            <a:picLocks noChangeAspect="1"/>
          </p:cNvPicPr>
          <p:nvPr/>
        </p:nvPicPr>
        <p:blipFill>
          <a:blip r:embed="rId4"/>
          <a:stretch>
            <a:fillRect/>
          </a:stretch>
        </p:blipFill>
        <p:spPr>
          <a:xfrm>
            <a:off x="3310127" y="4139774"/>
            <a:ext cx="4407409" cy="2718226"/>
          </a:xfrm>
          <a:prstGeom prst="rect">
            <a:avLst/>
          </a:prstGeom>
        </p:spPr>
      </p:pic>
      <p:pic>
        <p:nvPicPr>
          <p:cNvPr id="2" name="Picture 1"/>
          <p:cNvPicPr>
            <a:picLocks noChangeAspect="1"/>
          </p:cNvPicPr>
          <p:nvPr/>
        </p:nvPicPr>
        <p:blipFill>
          <a:blip r:embed="rId5"/>
          <a:stretch>
            <a:fillRect/>
          </a:stretch>
        </p:blipFill>
        <p:spPr>
          <a:xfrm>
            <a:off x="1337990" y="4726538"/>
            <a:ext cx="1495425" cy="400050"/>
          </a:xfrm>
          <a:prstGeom prst="rect">
            <a:avLst/>
          </a:prstGeom>
        </p:spPr>
      </p:pic>
    </p:spTree>
    <p:extLst>
      <p:ext uri="{BB962C8B-B14F-4D97-AF65-F5344CB8AC3E}">
        <p14:creationId xmlns:p14="http://schemas.microsoft.com/office/powerpoint/2010/main" val="3465084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566" y="1712213"/>
            <a:ext cx="6048443" cy="4525241"/>
          </a:xfrm>
          <a:prstGeom prst="rect">
            <a:avLst/>
          </a:prstGeom>
        </p:spPr>
      </p:pic>
      <p:sp>
        <p:nvSpPr>
          <p:cNvPr id="3" name="Title 2"/>
          <p:cNvSpPr>
            <a:spLocks noGrp="1"/>
          </p:cNvSpPr>
          <p:nvPr>
            <p:ph type="title"/>
          </p:nvPr>
        </p:nvSpPr>
        <p:spPr/>
        <p:txBody>
          <a:bodyPr/>
          <a:lstStyle/>
          <a:p>
            <a:r>
              <a:rPr lang="it-IT" dirty="0" err="1" smtClean="0"/>
              <a:t>Gradually</a:t>
            </a:r>
            <a:r>
              <a:rPr lang="it-IT" dirty="0" smtClean="0"/>
              <a:t> </a:t>
            </a:r>
            <a:r>
              <a:rPr lang="it-IT" dirty="0" err="1" smtClean="0"/>
              <a:t>stricter</a:t>
            </a:r>
            <a:r>
              <a:rPr lang="it-IT" dirty="0" smtClean="0"/>
              <a:t> </a:t>
            </a:r>
            <a:r>
              <a:rPr lang="it-IT" dirty="0" err="1" smtClean="0"/>
              <a:t>rules</a:t>
            </a:r>
            <a:endParaRPr lang="en-GB" dirty="0"/>
          </a:p>
        </p:txBody>
      </p:sp>
      <p:pic>
        <p:nvPicPr>
          <p:cNvPr id="4" name="Picture 3"/>
          <p:cNvPicPr>
            <a:picLocks noChangeAspect="1"/>
          </p:cNvPicPr>
          <p:nvPr/>
        </p:nvPicPr>
        <p:blipFill>
          <a:blip r:embed="rId3"/>
          <a:stretch>
            <a:fillRect/>
          </a:stretch>
        </p:blipFill>
        <p:spPr>
          <a:xfrm>
            <a:off x="6096000" y="1863887"/>
            <a:ext cx="6140394" cy="4221891"/>
          </a:xfrm>
          <a:prstGeom prst="rect">
            <a:avLst/>
          </a:prstGeom>
        </p:spPr>
      </p:pic>
    </p:spTree>
    <p:extLst>
      <p:ext uri="{BB962C8B-B14F-4D97-AF65-F5344CB8AC3E}">
        <p14:creationId xmlns:p14="http://schemas.microsoft.com/office/powerpoint/2010/main" val="3451243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1709"/>
          </a:xfrm>
        </p:spPr>
        <p:txBody>
          <a:bodyPr>
            <a:normAutofit fontScale="90000"/>
          </a:bodyPr>
          <a:lstStyle/>
          <a:p>
            <a:r>
              <a:rPr lang="it-IT" dirty="0" smtClean="0"/>
              <a:t>Air pollution in India</a:t>
            </a:r>
            <a:endParaRPr lang="en-US" dirty="0"/>
          </a:p>
        </p:txBody>
      </p:sp>
      <p:pic>
        <p:nvPicPr>
          <p:cNvPr id="4" name="Picture 3"/>
          <p:cNvPicPr>
            <a:picLocks noChangeAspect="1"/>
          </p:cNvPicPr>
          <p:nvPr/>
        </p:nvPicPr>
        <p:blipFill>
          <a:blip r:embed="rId2"/>
          <a:stretch>
            <a:fillRect/>
          </a:stretch>
        </p:blipFill>
        <p:spPr>
          <a:xfrm>
            <a:off x="404268" y="1071562"/>
            <a:ext cx="2417310" cy="5270528"/>
          </a:xfrm>
          <a:prstGeom prst="rect">
            <a:avLst/>
          </a:prstGeom>
        </p:spPr>
      </p:pic>
      <p:pic>
        <p:nvPicPr>
          <p:cNvPr id="5" name="Picture 4"/>
          <p:cNvPicPr>
            <a:picLocks noChangeAspect="1"/>
          </p:cNvPicPr>
          <p:nvPr/>
        </p:nvPicPr>
        <p:blipFill>
          <a:blip r:embed="rId3"/>
          <a:stretch>
            <a:fillRect/>
          </a:stretch>
        </p:blipFill>
        <p:spPr>
          <a:xfrm>
            <a:off x="2821578" y="1178959"/>
            <a:ext cx="8865921" cy="3654489"/>
          </a:xfrm>
          <a:prstGeom prst="rect">
            <a:avLst/>
          </a:prstGeom>
        </p:spPr>
      </p:pic>
      <p:sp>
        <p:nvSpPr>
          <p:cNvPr id="6" name="Rectangle 5"/>
          <p:cNvSpPr/>
          <p:nvPr/>
        </p:nvSpPr>
        <p:spPr>
          <a:xfrm>
            <a:off x="2695303" y="5064606"/>
            <a:ext cx="9496697" cy="1477328"/>
          </a:xfrm>
          <a:prstGeom prst="rect">
            <a:avLst/>
          </a:prstGeom>
        </p:spPr>
        <p:txBody>
          <a:bodyPr wrap="square">
            <a:spAutoFit/>
          </a:bodyPr>
          <a:lstStyle/>
          <a:p>
            <a:r>
              <a:rPr lang="en-US" dirty="0"/>
              <a:t>Exposure to particulate matter for a long time can lead to respiratory and cardiovascular diseases such as asthma, bronchitis, COPD, lung cancer and heart attack. The Global Burden of Disease Study for 2010, published in 2013, had found that outdoor air pollution was the fifth-largest killer in India and around 620,000 early deaths occurred from air pollution-related diseases in 2010.</a:t>
            </a:r>
          </a:p>
          <a:p>
            <a:endParaRPr lang="en-US" dirty="0"/>
          </a:p>
        </p:txBody>
      </p:sp>
    </p:spTree>
    <p:extLst>
      <p:ext uri="{BB962C8B-B14F-4D97-AF65-F5344CB8AC3E}">
        <p14:creationId xmlns:p14="http://schemas.microsoft.com/office/powerpoint/2010/main" val="822664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041" y="1690687"/>
            <a:ext cx="6054959" cy="4243384"/>
          </a:xfrm>
          <a:prstGeom prst="rect">
            <a:avLst/>
          </a:prstGeom>
        </p:spPr>
      </p:pic>
      <p:pic>
        <p:nvPicPr>
          <p:cNvPr id="4" name="Picture 3"/>
          <p:cNvPicPr>
            <a:picLocks noChangeAspect="1"/>
          </p:cNvPicPr>
          <p:nvPr/>
        </p:nvPicPr>
        <p:blipFill>
          <a:blip r:embed="rId3"/>
          <a:stretch>
            <a:fillRect/>
          </a:stretch>
        </p:blipFill>
        <p:spPr>
          <a:xfrm>
            <a:off x="6096000" y="1690687"/>
            <a:ext cx="5947052" cy="4334824"/>
          </a:xfrm>
          <a:prstGeom prst="rect">
            <a:avLst/>
          </a:prstGeom>
        </p:spPr>
      </p:pic>
    </p:spTree>
    <p:extLst>
      <p:ext uri="{BB962C8B-B14F-4D97-AF65-F5344CB8AC3E}">
        <p14:creationId xmlns:p14="http://schemas.microsoft.com/office/powerpoint/2010/main" val="3532493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Various</a:t>
            </a:r>
            <a:r>
              <a:rPr lang="it-IT" dirty="0" smtClean="0"/>
              <a:t> </a:t>
            </a:r>
            <a:r>
              <a:rPr lang="it-IT" dirty="0" err="1"/>
              <a:t>e</a:t>
            </a:r>
            <a:r>
              <a:rPr lang="it-IT" dirty="0" err="1" smtClean="0"/>
              <a:t>xceptions</a:t>
            </a:r>
            <a:endParaRPr lang="en-GB" dirty="0"/>
          </a:p>
        </p:txBody>
      </p:sp>
      <p:pic>
        <p:nvPicPr>
          <p:cNvPr id="4" name="Picture 3"/>
          <p:cNvPicPr>
            <a:picLocks noChangeAspect="1"/>
          </p:cNvPicPr>
          <p:nvPr/>
        </p:nvPicPr>
        <p:blipFill>
          <a:blip r:embed="rId2"/>
          <a:stretch>
            <a:fillRect/>
          </a:stretch>
        </p:blipFill>
        <p:spPr>
          <a:xfrm>
            <a:off x="6528816" y="2004060"/>
            <a:ext cx="5534248" cy="3134868"/>
          </a:xfrm>
          <a:prstGeom prst="rect">
            <a:avLst/>
          </a:prstGeom>
        </p:spPr>
      </p:pic>
      <p:pic>
        <p:nvPicPr>
          <p:cNvPr id="5" name="Picture 4"/>
          <p:cNvPicPr>
            <a:picLocks noChangeAspect="1"/>
          </p:cNvPicPr>
          <p:nvPr/>
        </p:nvPicPr>
        <p:blipFill>
          <a:blip r:embed="rId3"/>
          <a:stretch>
            <a:fillRect/>
          </a:stretch>
        </p:blipFill>
        <p:spPr>
          <a:xfrm>
            <a:off x="147828" y="1761363"/>
            <a:ext cx="6064979" cy="3821430"/>
          </a:xfrm>
          <a:prstGeom prst="rect">
            <a:avLst/>
          </a:prstGeom>
        </p:spPr>
      </p:pic>
    </p:spTree>
    <p:extLst>
      <p:ext uri="{BB962C8B-B14F-4D97-AF65-F5344CB8AC3E}">
        <p14:creationId xmlns:p14="http://schemas.microsoft.com/office/powerpoint/2010/main" val="1128595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661"/>
            <a:ext cx="10515600" cy="823595"/>
          </a:xfrm>
        </p:spPr>
        <p:txBody>
          <a:bodyPr/>
          <a:lstStyle/>
          <a:p>
            <a:r>
              <a:rPr lang="it-IT" dirty="0" err="1" smtClean="0"/>
              <a:t>Ecomic</a:t>
            </a:r>
            <a:r>
              <a:rPr lang="it-IT" dirty="0" smtClean="0"/>
              <a:t> </a:t>
            </a:r>
            <a:r>
              <a:rPr lang="it-IT" dirty="0" err="1" smtClean="0"/>
              <a:t>incentives</a:t>
            </a:r>
            <a:endParaRPr lang="en-GB" dirty="0"/>
          </a:p>
        </p:txBody>
      </p:sp>
      <p:pic>
        <p:nvPicPr>
          <p:cNvPr id="4" name="Picture 3"/>
          <p:cNvPicPr>
            <a:picLocks noChangeAspect="1"/>
          </p:cNvPicPr>
          <p:nvPr/>
        </p:nvPicPr>
        <p:blipFill>
          <a:blip r:embed="rId2"/>
          <a:stretch>
            <a:fillRect/>
          </a:stretch>
        </p:blipFill>
        <p:spPr>
          <a:xfrm>
            <a:off x="838200" y="788655"/>
            <a:ext cx="8095488" cy="6069345"/>
          </a:xfrm>
          <a:prstGeom prst="rect">
            <a:avLst/>
          </a:prstGeom>
        </p:spPr>
      </p:pic>
    </p:spTree>
    <p:extLst>
      <p:ext uri="{BB962C8B-B14F-4D97-AF65-F5344CB8AC3E}">
        <p14:creationId xmlns:p14="http://schemas.microsoft.com/office/powerpoint/2010/main" val="1631829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Estimated</a:t>
            </a:r>
            <a:r>
              <a:rPr lang="it-IT" dirty="0" smtClean="0"/>
              <a:t> </a:t>
            </a:r>
            <a:r>
              <a:rPr lang="it-IT" dirty="0" err="1" smtClean="0"/>
              <a:t>impacts</a:t>
            </a:r>
            <a:endParaRPr lang="en-GB" dirty="0"/>
          </a:p>
        </p:txBody>
      </p:sp>
      <p:pic>
        <p:nvPicPr>
          <p:cNvPr id="4" name="Picture 3"/>
          <p:cNvPicPr>
            <a:picLocks noChangeAspect="1"/>
          </p:cNvPicPr>
          <p:nvPr/>
        </p:nvPicPr>
        <p:blipFill>
          <a:blip r:embed="rId2"/>
          <a:stretch>
            <a:fillRect/>
          </a:stretch>
        </p:blipFill>
        <p:spPr>
          <a:xfrm>
            <a:off x="2229612" y="1552165"/>
            <a:ext cx="6530340" cy="4802344"/>
          </a:xfrm>
          <a:prstGeom prst="rect">
            <a:avLst/>
          </a:prstGeom>
        </p:spPr>
      </p:pic>
    </p:spTree>
    <p:extLst>
      <p:ext uri="{BB962C8B-B14F-4D97-AF65-F5344CB8AC3E}">
        <p14:creationId xmlns:p14="http://schemas.microsoft.com/office/powerpoint/2010/main" val="1414442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0675"/>
          </a:xfrm>
        </p:spPr>
        <p:txBody>
          <a:bodyPr>
            <a:noAutofit/>
          </a:bodyPr>
          <a:lstStyle/>
          <a:p>
            <a:r>
              <a:rPr lang="it-IT" sz="3600" b="1" dirty="0" err="1" smtClean="0"/>
              <a:t>Accompaning</a:t>
            </a:r>
            <a:r>
              <a:rPr lang="it-IT" sz="3600" b="1" dirty="0" smtClean="0"/>
              <a:t> </a:t>
            </a:r>
            <a:r>
              <a:rPr lang="it-IT" sz="3600" b="1" dirty="0" err="1" smtClean="0"/>
              <a:t>policies</a:t>
            </a:r>
            <a:r>
              <a:rPr lang="it-IT" sz="3600" b="1" dirty="0" smtClean="0"/>
              <a:t>: public </a:t>
            </a:r>
            <a:r>
              <a:rPr lang="it-IT" sz="3600" b="1" dirty="0" err="1" smtClean="0"/>
              <a:t>transport</a:t>
            </a:r>
            <a:r>
              <a:rPr lang="it-IT" sz="3600" b="1" dirty="0" smtClean="0"/>
              <a:t>, car </a:t>
            </a:r>
            <a:r>
              <a:rPr lang="it-IT" sz="3600" b="1" dirty="0" err="1" smtClean="0"/>
              <a:t>sharing</a:t>
            </a:r>
            <a:r>
              <a:rPr lang="it-IT" sz="3600" b="1" dirty="0" smtClean="0"/>
              <a:t>, bike </a:t>
            </a:r>
            <a:r>
              <a:rPr lang="it-IT" sz="3600" b="1" dirty="0" err="1" smtClean="0"/>
              <a:t>sharing</a:t>
            </a:r>
            <a:r>
              <a:rPr lang="it-IT" sz="3600" b="1" dirty="0" smtClean="0"/>
              <a:t>, scooter </a:t>
            </a:r>
            <a:r>
              <a:rPr lang="it-IT" sz="3600" b="1" dirty="0" err="1" smtClean="0"/>
              <a:t>sharing</a:t>
            </a:r>
            <a:r>
              <a:rPr lang="it-IT" sz="3600" b="1" dirty="0" smtClean="0"/>
              <a:t> </a:t>
            </a:r>
            <a:endParaRPr lang="en-GB" sz="3600" b="1" dirty="0"/>
          </a:p>
        </p:txBody>
      </p:sp>
      <p:sp>
        <p:nvSpPr>
          <p:cNvPr id="4" name="Content Placeholder 3"/>
          <p:cNvSpPr>
            <a:spLocks noGrp="1"/>
          </p:cNvSpPr>
          <p:nvPr>
            <p:ph idx="1"/>
          </p:nvPr>
        </p:nvSpPr>
        <p:spPr>
          <a:xfrm>
            <a:off x="100584" y="1170432"/>
            <a:ext cx="11960352" cy="5844322"/>
          </a:xfrm>
        </p:spPr>
        <p:txBody>
          <a:bodyPr>
            <a:normAutofit lnSpcReduction="10000"/>
          </a:bodyPr>
          <a:lstStyle/>
          <a:p>
            <a:r>
              <a:rPr lang="it-IT" b="1" dirty="0" smtClean="0"/>
              <a:t>Public </a:t>
            </a:r>
            <a:r>
              <a:rPr lang="it-IT" b="1" dirty="0" err="1" smtClean="0"/>
              <a:t>transport</a:t>
            </a:r>
            <a:r>
              <a:rPr lang="it-IT" b="1" dirty="0" smtClean="0"/>
              <a:t> </a:t>
            </a:r>
          </a:p>
          <a:p>
            <a:pPr lvl="1"/>
            <a:r>
              <a:rPr lang="it-IT" b="1" dirty="0" smtClean="0"/>
              <a:t>Supply </a:t>
            </a:r>
            <a:r>
              <a:rPr lang="it-IT" b="1" dirty="0" err="1" smtClean="0"/>
              <a:t>increase</a:t>
            </a:r>
            <a:r>
              <a:rPr lang="it-IT" dirty="0" smtClean="0"/>
              <a:t>: Da </a:t>
            </a:r>
            <a:r>
              <a:rPr lang="it-IT" dirty="0"/>
              <a:t>2011 a 2017 il trasporto pubblico è cresciuto di 11,6 milioni di km*vetture (+8,2%); </a:t>
            </a:r>
            <a:endParaRPr lang="it-IT" dirty="0" smtClean="0"/>
          </a:p>
          <a:p>
            <a:pPr lvl="1"/>
            <a:r>
              <a:rPr lang="it-IT" b="1" dirty="0" err="1" smtClean="0"/>
              <a:t>Users</a:t>
            </a:r>
            <a:r>
              <a:rPr lang="it-IT" b="1" dirty="0" smtClean="0"/>
              <a:t> </a:t>
            </a:r>
            <a:r>
              <a:rPr lang="it-IT" b="1" dirty="0" err="1" smtClean="0"/>
              <a:t>increase</a:t>
            </a:r>
            <a:r>
              <a:rPr lang="it-IT" dirty="0" smtClean="0"/>
              <a:t>: Nel </a:t>
            </a:r>
            <a:r>
              <a:rPr lang="it-IT" dirty="0"/>
              <a:t>2018 il trasporto pubblico ha avuto +4% di utenti grazie anche a potenziamenti urbani ed extraurbani per 1 milione km*vetture (linee 45, 71, 64, 46, 78, 51, prolungamento del tram 15 a Rozzano). </a:t>
            </a:r>
            <a:endParaRPr lang="it-IT" dirty="0" smtClean="0"/>
          </a:p>
          <a:p>
            <a:pPr lvl="1"/>
            <a:r>
              <a:rPr lang="it-IT" b="1" dirty="0" err="1"/>
              <a:t>L</a:t>
            </a:r>
            <a:r>
              <a:rPr lang="it-IT" b="1" dirty="0" err="1" smtClean="0"/>
              <a:t>onger</a:t>
            </a:r>
            <a:r>
              <a:rPr lang="it-IT" b="1" dirty="0" smtClean="0"/>
              <a:t> metro </a:t>
            </a:r>
            <a:r>
              <a:rPr lang="it-IT" b="1" dirty="0" err="1" smtClean="0"/>
              <a:t>lines</a:t>
            </a:r>
            <a:r>
              <a:rPr lang="it-IT" dirty="0" smtClean="0"/>
              <a:t>: Nel </a:t>
            </a:r>
            <a:r>
              <a:rPr lang="it-IT" dirty="0"/>
              <a:t>2020 potenziamento di 2 milioni di km*vetture con prolungamento M1 da Sesto FS a Monza-Cinisello Balsamo. Nel 2021 potenziamento di 2,5 km*vetture con apertura M4 Linate-</a:t>
            </a:r>
            <a:r>
              <a:rPr lang="it-IT" dirty="0" err="1"/>
              <a:t>Forlanini</a:t>
            </a:r>
            <a:r>
              <a:rPr lang="it-IT" dirty="0"/>
              <a:t> FS e prolungamento tram 7 a quartiere Adriano. </a:t>
            </a:r>
            <a:endParaRPr lang="it-IT" dirty="0" smtClean="0"/>
          </a:p>
          <a:p>
            <a:pPr lvl="1"/>
            <a:r>
              <a:rPr lang="it-IT" dirty="0" smtClean="0"/>
              <a:t>Single ticket: Nel </a:t>
            </a:r>
            <a:r>
              <a:rPr lang="it-IT" dirty="0"/>
              <a:t>2019-2020 nuovo sistema unico tariffario in tutta la Città metropolitana di Milano e la provincia di Monza e Brianza con riduzione delle diseguaglianze, e introduzione della bigliettazione elettronica. </a:t>
            </a:r>
            <a:endParaRPr lang="it-IT" dirty="0" smtClean="0"/>
          </a:p>
          <a:p>
            <a:r>
              <a:rPr lang="it-IT" b="1" dirty="0" err="1" smtClean="0"/>
              <a:t>Vehicle</a:t>
            </a:r>
            <a:r>
              <a:rPr lang="it-IT" b="1" dirty="0" smtClean="0"/>
              <a:t> </a:t>
            </a:r>
            <a:r>
              <a:rPr lang="it-IT" b="1" dirty="0" err="1"/>
              <a:t>s</a:t>
            </a:r>
            <a:r>
              <a:rPr lang="it-IT" b="1" dirty="0" err="1" smtClean="0"/>
              <a:t>haring</a:t>
            </a:r>
            <a:r>
              <a:rPr lang="it-IT" b="1" dirty="0" smtClean="0"/>
              <a:t> in Milan </a:t>
            </a:r>
            <a:r>
              <a:rPr lang="it-IT" dirty="0" smtClean="0"/>
              <a:t>(2017):</a:t>
            </a:r>
          </a:p>
          <a:p>
            <a:pPr lvl="1"/>
            <a:r>
              <a:rPr lang="it-IT" dirty="0" smtClean="0"/>
              <a:t>Bike </a:t>
            </a:r>
            <a:r>
              <a:rPr lang="it-IT" dirty="0" err="1" smtClean="0"/>
              <a:t>sharing</a:t>
            </a:r>
            <a:r>
              <a:rPr lang="it-IT" dirty="0" smtClean="0"/>
              <a:t>: 4.650 station-</a:t>
            </a:r>
            <a:r>
              <a:rPr lang="it-IT" dirty="0" err="1" smtClean="0"/>
              <a:t>based</a:t>
            </a:r>
            <a:r>
              <a:rPr lang="it-IT" dirty="0" smtClean="0"/>
              <a:t> e </a:t>
            </a:r>
            <a:r>
              <a:rPr lang="it-IT" dirty="0"/>
              <a:t>12.000 </a:t>
            </a:r>
            <a:r>
              <a:rPr lang="it-IT" dirty="0" smtClean="0"/>
              <a:t>free-</a:t>
            </a:r>
            <a:r>
              <a:rPr lang="it-IT" dirty="0" err="1" smtClean="0"/>
              <a:t>floating</a:t>
            </a:r>
            <a:r>
              <a:rPr lang="it-IT" dirty="0" smtClean="0"/>
              <a:t> bikes; </a:t>
            </a:r>
          </a:p>
          <a:p>
            <a:pPr lvl="1"/>
            <a:r>
              <a:rPr lang="it-IT" dirty="0" smtClean="0"/>
              <a:t>Car </a:t>
            </a:r>
            <a:r>
              <a:rPr lang="it-IT" dirty="0" err="1" smtClean="0"/>
              <a:t>sharing</a:t>
            </a:r>
            <a:r>
              <a:rPr lang="it-IT" dirty="0" smtClean="0"/>
              <a:t>: 3.428 station-</a:t>
            </a:r>
            <a:r>
              <a:rPr lang="it-IT" dirty="0" err="1" smtClean="0"/>
              <a:t>based</a:t>
            </a:r>
            <a:r>
              <a:rPr lang="it-IT" dirty="0" smtClean="0"/>
              <a:t> and </a:t>
            </a:r>
            <a:r>
              <a:rPr lang="it-IT" dirty="0"/>
              <a:t>free-</a:t>
            </a:r>
            <a:r>
              <a:rPr lang="it-IT" dirty="0" err="1"/>
              <a:t>floating</a:t>
            </a:r>
            <a:r>
              <a:rPr lang="it-IT" dirty="0"/>
              <a:t> bikes </a:t>
            </a:r>
            <a:r>
              <a:rPr lang="it-IT" dirty="0" err="1" smtClean="0"/>
              <a:t>cars</a:t>
            </a:r>
            <a:endParaRPr lang="it-IT" dirty="0" smtClean="0"/>
          </a:p>
          <a:p>
            <a:pPr lvl="1"/>
            <a:r>
              <a:rPr lang="it-IT" dirty="0" smtClean="0"/>
              <a:t>Scooter </a:t>
            </a:r>
            <a:r>
              <a:rPr lang="it-IT" dirty="0" err="1" smtClean="0"/>
              <a:t>sharing</a:t>
            </a:r>
            <a:r>
              <a:rPr lang="it-IT" dirty="0" smtClean="0"/>
              <a:t>; 200 </a:t>
            </a:r>
            <a:r>
              <a:rPr lang="it-IT" dirty="0" err="1" smtClean="0"/>
              <a:t>scooters</a:t>
            </a:r>
            <a:endParaRPr lang="en-GB" dirty="0"/>
          </a:p>
        </p:txBody>
      </p:sp>
    </p:spTree>
    <p:extLst>
      <p:ext uri="{BB962C8B-B14F-4D97-AF65-F5344CB8AC3E}">
        <p14:creationId xmlns:p14="http://schemas.microsoft.com/office/powerpoint/2010/main" val="620636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fontScale="90000"/>
          </a:bodyPr>
          <a:lstStyle/>
          <a:p>
            <a:r>
              <a:rPr lang="it-IT" dirty="0" err="1" smtClean="0"/>
              <a:t>Similar</a:t>
            </a:r>
            <a:r>
              <a:rPr lang="it-IT" dirty="0" smtClean="0"/>
              <a:t> </a:t>
            </a:r>
            <a:r>
              <a:rPr lang="it-IT" dirty="0" err="1" smtClean="0"/>
              <a:t>policies</a:t>
            </a:r>
            <a:r>
              <a:rPr lang="it-IT" dirty="0" smtClean="0"/>
              <a:t> in </a:t>
            </a:r>
            <a:r>
              <a:rPr lang="it-IT" dirty="0" err="1" smtClean="0"/>
              <a:t>other</a:t>
            </a:r>
            <a:r>
              <a:rPr lang="it-IT" dirty="0" smtClean="0"/>
              <a:t> </a:t>
            </a:r>
            <a:r>
              <a:rPr lang="it-IT" dirty="0" err="1" smtClean="0"/>
              <a:t>European</a:t>
            </a:r>
            <a:r>
              <a:rPr lang="it-IT" dirty="0" smtClean="0"/>
              <a:t> </a:t>
            </a:r>
            <a:r>
              <a:rPr lang="it-IT" dirty="0" err="1" smtClean="0"/>
              <a:t>cities</a:t>
            </a:r>
            <a:endParaRPr lang="en-GB" dirty="0"/>
          </a:p>
        </p:txBody>
      </p:sp>
      <p:pic>
        <p:nvPicPr>
          <p:cNvPr id="4" name="Picture 3"/>
          <p:cNvPicPr>
            <a:picLocks noChangeAspect="1"/>
          </p:cNvPicPr>
          <p:nvPr/>
        </p:nvPicPr>
        <p:blipFill>
          <a:blip r:embed="rId2"/>
          <a:stretch>
            <a:fillRect/>
          </a:stretch>
        </p:blipFill>
        <p:spPr>
          <a:xfrm>
            <a:off x="0" y="856211"/>
            <a:ext cx="11872808" cy="5852160"/>
          </a:xfrm>
          <a:prstGeom prst="rect">
            <a:avLst/>
          </a:prstGeom>
        </p:spPr>
      </p:pic>
    </p:spTree>
    <p:extLst>
      <p:ext uri="{BB962C8B-B14F-4D97-AF65-F5344CB8AC3E}">
        <p14:creationId xmlns:p14="http://schemas.microsoft.com/office/powerpoint/2010/main" val="4153590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64" y="3044317"/>
            <a:ext cx="10515600" cy="1325563"/>
          </a:xfrm>
        </p:spPr>
        <p:txBody>
          <a:bodyPr/>
          <a:lstStyle/>
          <a:p>
            <a:pPr algn="ctr"/>
            <a:r>
              <a:rPr lang="it-IT" dirty="0" err="1" smtClean="0"/>
              <a:t>Have</a:t>
            </a:r>
            <a:r>
              <a:rPr lang="it-IT" dirty="0" smtClean="0"/>
              <a:t> a </a:t>
            </a:r>
            <a:r>
              <a:rPr lang="it-IT" dirty="0" err="1" smtClean="0"/>
              <a:t>nice</a:t>
            </a:r>
            <a:r>
              <a:rPr lang="it-IT" dirty="0" smtClean="0"/>
              <a:t> </a:t>
            </a:r>
            <a:r>
              <a:rPr lang="it-IT" dirty="0" err="1" smtClean="0"/>
              <a:t>day</a:t>
            </a:r>
            <a:r>
              <a:rPr lang="it-IT" dirty="0" smtClean="0"/>
              <a:t>!</a:t>
            </a:r>
            <a:endParaRPr lang="en-GB" dirty="0"/>
          </a:p>
        </p:txBody>
      </p:sp>
    </p:spTree>
    <p:extLst>
      <p:ext uri="{BB962C8B-B14F-4D97-AF65-F5344CB8AC3E}">
        <p14:creationId xmlns:p14="http://schemas.microsoft.com/office/powerpoint/2010/main" val="3156889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140" y="973717"/>
            <a:ext cx="8610601" cy="598754"/>
          </a:xfrm>
        </p:spPr>
        <p:txBody>
          <a:bodyPr>
            <a:normAutofit/>
          </a:bodyPr>
          <a:lstStyle/>
          <a:p>
            <a:r>
              <a:rPr lang="it-IT" sz="3200" dirty="0"/>
              <a:t>Inquinamento atmosferico locale</a:t>
            </a:r>
          </a:p>
        </p:txBody>
      </p:sp>
      <p:pic>
        <p:nvPicPr>
          <p:cNvPr id="6" name="Content Placeholder 3"/>
          <p:cNvPicPr>
            <a:picLocks noGrp="1" noChangeAspect="1"/>
          </p:cNvPicPr>
          <p:nvPr>
            <p:ph sz="half" idx="1"/>
          </p:nvPr>
        </p:nvPicPr>
        <p:blipFill>
          <a:blip r:embed="rId2"/>
          <a:stretch>
            <a:fillRect/>
          </a:stretch>
        </p:blipFill>
        <p:spPr>
          <a:xfrm>
            <a:off x="548640" y="1704596"/>
            <a:ext cx="5860741" cy="3703719"/>
          </a:xfrm>
          <a:prstGeom prst="rect">
            <a:avLst/>
          </a:prstGeom>
        </p:spPr>
      </p:pic>
      <p:sp>
        <p:nvSpPr>
          <p:cNvPr id="15" name="TextBox 14"/>
          <p:cNvSpPr txBox="1"/>
          <p:nvPr/>
        </p:nvSpPr>
        <p:spPr>
          <a:xfrm>
            <a:off x="548640" y="6029593"/>
            <a:ext cx="8521482" cy="707886"/>
          </a:xfrm>
          <a:prstGeom prst="rect">
            <a:avLst/>
          </a:prstGeom>
          <a:noFill/>
        </p:spPr>
        <p:txBody>
          <a:bodyPr wrap="square" rtlCol="0">
            <a:spAutoFit/>
          </a:bodyPr>
          <a:lstStyle/>
          <a:p>
            <a:r>
              <a:rPr lang="it-IT" sz="2000" dirty="0"/>
              <a:t>La pianura padana è climaticamente una delle zone a maggior ristagno di inquinanti atmosferici</a:t>
            </a:r>
            <a:endParaRPr lang="en-GB" sz="2000" dirty="0"/>
          </a:p>
        </p:txBody>
      </p:sp>
      <p:pic>
        <p:nvPicPr>
          <p:cNvPr id="19" name="Immagine 4"/>
          <p:cNvPicPr>
            <a:picLocks noChangeAspect="1"/>
          </p:cNvPicPr>
          <p:nvPr/>
        </p:nvPicPr>
        <p:blipFill>
          <a:blip r:embed="rId3"/>
          <a:stretch>
            <a:fillRect/>
          </a:stretch>
        </p:blipFill>
        <p:spPr>
          <a:xfrm>
            <a:off x="6630060" y="1690372"/>
            <a:ext cx="5127453" cy="3782548"/>
          </a:xfrm>
          <a:prstGeom prst="rect">
            <a:avLst/>
          </a:prstGeom>
        </p:spPr>
      </p:pic>
      <p:sp>
        <p:nvSpPr>
          <p:cNvPr id="20" name="Rectangle 19"/>
          <p:cNvSpPr/>
          <p:nvPr/>
        </p:nvSpPr>
        <p:spPr>
          <a:xfrm>
            <a:off x="2928790" y="5590821"/>
            <a:ext cx="4572000" cy="276999"/>
          </a:xfrm>
          <a:prstGeom prst="rect">
            <a:avLst/>
          </a:prstGeom>
        </p:spPr>
        <p:txBody>
          <a:bodyPr>
            <a:spAutoFit/>
          </a:bodyPr>
          <a:lstStyle/>
          <a:p>
            <a:r>
              <a:rPr lang="en-GB" sz="1200" dirty="0"/>
              <a:t>https://www.eea.europa.eu/publications/air-quality-in-europe-2017</a:t>
            </a:r>
          </a:p>
        </p:txBody>
      </p:sp>
    </p:spTree>
    <p:extLst>
      <p:ext uri="{BB962C8B-B14F-4D97-AF65-F5344CB8AC3E}">
        <p14:creationId xmlns:p14="http://schemas.microsoft.com/office/powerpoint/2010/main" val="2018152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5577" y="529004"/>
            <a:ext cx="10914016" cy="366395"/>
          </a:xfrm>
        </p:spPr>
        <p:txBody>
          <a:bodyPr>
            <a:noAutofit/>
          </a:bodyPr>
          <a:lstStyle/>
          <a:p>
            <a:pPr algn="ctr"/>
            <a:r>
              <a:rPr lang="it-IT" sz="3600" b="1" dirty="0" err="1" smtClean="0"/>
              <a:t>Reducing</a:t>
            </a:r>
            <a:r>
              <a:rPr lang="it-IT" sz="3600" b="1" dirty="0" smtClean="0"/>
              <a:t> </a:t>
            </a:r>
            <a:r>
              <a:rPr lang="it-IT" sz="3600" b="1" dirty="0" err="1" smtClean="0"/>
              <a:t>congestion</a:t>
            </a:r>
            <a:r>
              <a:rPr lang="it-IT" sz="3600" b="1" dirty="0" smtClean="0"/>
              <a:t> and </a:t>
            </a:r>
            <a:r>
              <a:rPr lang="it-IT" sz="3600" b="1" dirty="0" err="1" smtClean="0"/>
              <a:t>improving</a:t>
            </a:r>
            <a:r>
              <a:rPr lang="it-IT" sz="3600" b="1" dirty="0" smtClean="0"/>
              <a:t> air </a:t>
            </a:r>
            <a:r>
              <a:rPr lang="it-IT" sz="3600" b="1" dirty="0" err="1" smtClean="0"/>
              <a:t>pollution</a:t>
            </a:r>
            <a:endParaRPr lang="en-US" sz="3600" b="1" dirty="0"/>
          </a:p>
        </p:txBody>
      </p:sp>
      <p:sp>
        <p:nvSpPr>
          <p:cNvPr id="6" name="Content Placeholder 5"/>
          <p:cNvSpPr>
            <a:spLocks noGrp="1"/>
          </p:cNvSpPr>
          <p:nvPr>
            <p:ph idx="1"/>
          </p:nvPr>
        </p:nvSpPr>
        <p:spPr>
          <a:xfrm>
            <a:off x="723207" y="1504604"/>
            <a:ext cx="11280371" cy="4912822"/>
          </a:xfrm>
        </p:spPr>
        <p:txBody>
          <a:bodyPr>
            <a:noAutofit/>
          </a:bodyPr>
          <a:lstStyle/>
          <a:p>
            <a:pPr marL="0" indent="0">
              <a:buNone/>
            </a:pPr>
            <a:r>
              <a:rPr lang="en-US" b="1" dirty="0"/>
              <a:t>Congestion can be reduced by either </a:t>
            </a:r>
            <a:r>
              <a:rPr lang="en-US" b="1" dirty="0">
                <a:solidFill>
                  <a:srgbClr val="FF0000"/>
                </a:solidFill>
              </a:rPr>
              <a:t>increasing road capacity (supply), </a:t>
            </a:r>
            <a:r>
              <a:rPr lang="en-US" b="1" dirty="0"/>
              <a:t>or by </a:t>
            </a:r>
            <a:r>
              <a:rPr lang="en-US" b="1" dirty="0">
                <a:solidFill>
                  <a:srgbClr val="FF0000"/>
                </a:solidFill>
              </a:rPr>
              <a:t>reducing traffic (demand)</a:t>
            </a:r>
            <a:r>
              <a:rPr lang="en-US" b="1" dirty="0"/>
              <a:t>. </a:t>
            </a:r>
            <a:endParaRPr lang="en-US" b="1" dirty="0" smtClean="0"/>
          </a:p>
          <a:p>
            <a:r>
              <a:rPr lang="en-US" b="1" dirty="0" smtClean="0"/>
              <a:t>Capacity </a:t>
            </a:r>
            <a:r>
              <a:rPr lang="en-US" b="1" dirty="0"/>
              <a:t>can be increased in a number of ways, but needs to take account of latent demand otherwise it may be used more strongly than </a:t>
            </a:r>
            <a:r>
              <a:rPr lang="en-US" b="1" dirty="0" smtClean="0"/>
              <a:t>anticipated. </a:t>
            </a:r>
          </a:p>
          <a:p>
            <a:r>
              <a:rPr lang="en-US" b="1" dirty="0" smtClean="0"/>
              <a:t>Reducing </a:t>
            </a:r>
            <a:r>
              <a:rPr lang="en-US" b="1" dirty="0"/>
              <a:t>road capacity has in turn been attacked as removing free choice as well as increasing travel costs and times, placing an especially high burden on the low income residents who must commute to work</a:t>
            </a:r>
            <a:r>
              <a:rPr lang="en-US" b="1" dirty="0" smtClean="0"/>
              <a:t>.</a:t>
            </a:r>
            <a:endParaRPr lang="en-US" b="1" dirty="0"/>
          </a:p>
          <a:p>
            <a:pPr marL="0" indent="0">
              <a:lnSpc>
                <a:spcPct val="100000"/>
              </a:lnSpc>
              <a:buNone/>
            </a:pPr>
            <a:endParaRPr lang="en-US" b="1" dirty="0" smtClean="0">
              <a:solidFill>
                <a:srgbClr val="FF0000"/>
              </a:solidFill>
            </a:endParaRPr>
          </a:p>
        </p:txBody>
      </p:sp>
    </p:spTree>
    <p:extLst>
      <p:ext uri="{BB962C8B-B14F-4D97-AF65-F5344CB8AC3E}">
        <p14:creationId xmlns:p14="http://schemas.microsoft.com/office/powerpoint/2010/main" val="1047066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084" y="-58825"/>
            <a:ext cx="10515600" cy="565901"/>
          </a:xfrm>
        </p:spPr>
        <p:txBody>
          <a:bodyPr>
            <a:normAutofit fontScale="90000"/>
          </a:bodyPr>
          <a:lstStyle/>
          <a:p>
            <a:pPr algn="ctr"/>
            <a:r>
              <a:rPr lang="en-US" b="1" dirty="0" smtClean="0"/>
              <a:t>Reducing car </a:t>
            </a:r>
            <a:r>
              <a:rPr lang="en-US" b="1" dirty="0"/>
              <a:t>traffic</a:t>
            </a:r>
            <a:endParaRPr lang="en-US" dirty="0"/>
          </a:p>
        </p:txBody>
      </p:sp>
      <p:sp>
        <p:nvSpPr>
          <p:cNvPr id="3" name="Content Placeholder 2"/>
          <p:cNvSpPr>
            <a:spLocks noGrp="1"/>
          </p:cNvSpPr>
          <p:nvPr>
            <p:ph idx="1"/>
          </p:nvPr>
        </p:nvSpPr>
        <p:spPr>
          <a:xfrm>
            <a:off x="1" y="432261"/>
            <a:ext cx="12061766" cy="5453149"/>
          </a:xfrm>
        </p:spPr>
        <p:txBody>
          <a:bodyPr numCol="2">
            <a:noAutofit/>
          </a:bodyPr>
          <a:lstStyle/>
          <a:p>
            <a:pPr marL="0" indent="0">
              <a:buNone/>
            </a:pPr>
            <a:r>
              <a:rPr lang="en-US" sz="1800" b="1" dirty="0" smtClean="0">
                <a:solidFill>
                  <a:srgbClr val="FF0000"/>
                </a:solidFill>
              </a:rPr>
              <a:t>Infrastructural or regulatory policies</a:t>
            </a:r>
          </a:p>
          <a:p>
            <a:pPr lvl="1"/>
            <a:r>
              <a:rPr lang="en-US" sz="1800" b="1" dirty="0"/>
              <a:t>Reduction of road </a:t>
            </a:r>
            <a:r>
              <a:rPr lang="en-US" sz="1800" b="1" dirty="0" smtClean="0"/>
              <a:t>capacity</a:t>
            </a:r>
          </a:p>
          <a:p>
            <a:pPr lvl="1"/>
            <a:r>
              <a:rPr lang="en-US" sz="1800" b="1" dirty="0"/>
              <a:t>Road space rationing</a:t>
            </a:r>
            <a:endParaRPr lang="en-US" sz="1800" b="1" dirty="0" smtClean="0"/>
          </a:p>
          <a:p>
            <a:pPr lvl="1"/>
            <a:r>
              <a:rPr lang="en-US" sz="1800" b="1" dirty="0"/>
              <a:t>Parking </a:t>
            </a:r>
            <a:r>
              <a:rPr lang="en-US" sz="1800" b="1" dirty="0" smtClean="0"/>
              <a:t>restrictions</a:t>
            </a:r>
          </a:p>
          <a:p>
            <a:pPr lvl="1"/>
            <a:r>
              <a:rPr lang="en-US" sz="1800" b="1" dirty="0" smtClean="0"/>
              <a:t>Permits</a:t>
            </a:r>
          </a:p>
          <a:p>
            <a:pPr lvl="1"/>
            <a:r>
              <a:rPr lang="en-US" sz="1800" b="1" dirty="0"/>
              <a:t>Number plate </a:t>
            </a:r>
            <a:r>
              <a:rPr lang="en-US" sz="1800" b="1" dirty="0" smtClean="0"/>
              <a:t>restrictions</a:t>
            </a:r>
          </a:p>
          <a:p>
            <a:pPr lvl="1"/>
            <a:r>
              <a:rPr lang="en-US" sz="1800" b="1" dirty="0"/>
              <a:t>Cap and trade</a:t>
            </a:r>
            <a:endParaRPr lang="en-US" sz="1800" b="1" dirty="0" smtClean="0"/>
          </a:p>
          <a:p>
            <a:pPr marL="0" indent="0">
              <a:buNone/>
            </a:pPr>
            <a:r>
              <a:rPr lang="en-US" sz="1800" b="1" dirty="0" smtClean="0">
                <a:solidFill>
                  <a:srgbClr val="FF0000"/>
                </a:solidFill>
              </a:rPr>
              <a:t>Financial policies</a:t>
            </a:r>
          </a:p>
          <a:p>
            <a:pPr lvl="1"/>
            <a:r>
              <a:rPr lang="en-US" sz="1800" b="1" dirty="0"/>
              <a:t>Road </a:t>
            </a:r>
            <a:r>
              <a:rPr lang="en-US" sz="1800" b="1" dirty="0" smtClean="0"/>
              <a:t>pricing\Cordon pricing</a:t>
            </a:r>
          </a:p>
          <a:p>
            <a:pPr lvl="1"/>
            <a:r>
              <a:rPr lang="en-US" sz="1800" b="1" dirty="0" smtClean="0"/>
              <a:t>Registration tax, circulation tax</a:t>
            </a:r>
          </a:p>
          <a:p>
            <a:pPr lvl="1"/>
            <a:r>
              <a:rPr lang="en-US" sz="1800" b="1" dirty="0" smtClean="0"/>
              <a:t>Fuel tax</a:t>
            </a:r>
          </a:p>
          <a:p>
            <a:pPr marL="0" indent="0">
              <a:buNone/>
            </a:pPr>
            <a:r>
              <a:rPr lang="en-US" sz="1800" b="1" dirty="0" smtClean="0">
                <a:solidFill>
                  <a:srgbClr val="FF0000"/>
                </a:solidFill>
              </a:rPr>
              <a:t>Promote alternatives to car use</a:t>
            </a:r>
          </a:p>
          <a:p>
            <a:pPr lvl="1"/>
            <a:r>
              <a:rPr lang="en-US" sz="1800" b="1" dirty="0"/>
              <a:t>Cycling promotion through legislation</a:t>
            </a:r>
            <a:endParaRPr lang="en-US" sz="1800" b="1" dirty="0" smtClean="0"/>
          </a:p>
          <a:p>
            <a:pPr lvl="1"/>
            <a:r>
              <a:rPr lang="en-US" sz="1800" b="1" dirty="0" smtClean="0"/>
              <a:t>Bike lane</a:t>
            </a:r>
          </a:p>
          <a:p>
            <a:pPr lvl="1"/>
            <a:r>
              <a:rPr lang="en-US" sz="1800" b="1" dirty="0"/>
              <a:t>Incentives to use public </a:t>
            </a:r>
            <a:r>
              <a:rPr lang="en-US" sz="1800" b="1" dirty="0" smtClean="0"/>
              <a:t>transport</a:t>
            </a:r>
          </a:p>
          <a:p>
            <a:pPr lvl="1"/>
            <a:r>
              <a:rPr lang="en-US" sz="1800" b="1" dirty="0"/>
              <a:t>Park and ride </a:t>
            </a:r>
            <a:r>
              <a:rPr lang="en-US" sz="1800" b="1" dirty="0" smtClean="0"/>
              <a:t>facilities</a:t>
            </a:r>
          </a:p>
          <a:p>
            <a:pPr marL="0" indent="0">
              <a:buNone/>
            </a:pPr>
            <a:endParaRPr lang="en-US" sz="1800" b="1" dirty="0" smtClean="0">
              <a:solidFill>
                <a:srgbClr val="FF0000"/>
              </a:solidFill>
            </a:endParaRPr>
          </a:p>
          <a:p>
            <a:pPr marL="0" indent="0">
              <a:buNone/>
            </a:pPr>
            <a:endParaRPr lang="en-US" sz="1800" b="1" dirty="0">
              <a:solidFill>
                <a:srgbClr val="FF0000"/>
              </a:solidFill>
            </a:endParaRPr>
          </a:p>
          <a:p>
            <a:pPr marL="0" indent="0">
              <a:buNone/>
            </a:pPr>
            <a:endParaRPr lang="en-US" sz="1800" b="1" dirty="0" smtClean="0">
              <a:solidFill>
                <a:srgbClr val="FF0000"/>
              </a:solidFill>
            </a:endParaRPr>
          </a:p>
          <a:p>
            <a:pPr marL="0" indent="0">
              <a:buNone/>
            </a:pPr>
            <a:endParaRPr lang="en-US" sz="1800" b="1" dirty="0">
              <a:solidFill>
                <a:srgbClr val="FF0000"/>
              </a:solidFill>
            </a:endParaRPr>
          </a:p>
          <a:p>
            <a:pPr marL="0" indent="0">
              <a:buNone/>
            </a:pPr>
            <a:endParaRPr lang="en-US" sz="1800" b="1" dirty="0" smtClean="0">
              <a:solidFill>
                <a:srgbClr val="FF0000"/>
              </a:solidFill>
            </a:endParaRPr>
          </a:p>
          <a:p>
            <a:pPr marL="0" indent="0">
              <a:buNone/>
            </a:pPr>
            <a:r>
              <a:rPr lang="en-US" sz="1800" b="1" dirty="0" smtClean="0">
                <a:solidFill>
                  <a:srgbClr val="FF0000"/>
                </a:solidFill>
              </a:rPr>
              <a:t>Reduce </a:t>
            </a:r>
            <a:r>
              <a:rPr lang="en-US" sz="1800" b="1" dirty="0" smtClean="0">
                <a:solidFill>
                  <a:srgbClr val="FF0000"/>
                </a:solidFill>
              </a:rPr>
              <a:t>the need to travel</a:t>
            </a:r>
          </a:p>
          <a:p>
            <a:pPr lvl="1"/>
            <a:r>
              <a:rPr lang="en-US" sz="1800" b="1" dirty="0"/>
              <a:t>more flexible work place </a:t>
            </a:r>
            <a:r>
              <a:rPr lang="en-US" sz="1800" b="1" dirty="0" smtClean="0"/>
              <a:t>practices</a:t>
            </a:r>
          </a:p>
          <a:p>
            <a:pPr lvl="1"/>
            <a:r>
              <a:rPr lang="en-US" sz="1800" b="1" dirty="0" smtClean="0"/>
              <a:t>Telecommuting</a:t>
            </a:r>
          </a:p>
          <a:p>
            <a:pPr lvl="1"/>
            <a:r>
              <a:rPr lang="en-US" sz="1800" b="1" dirty="0"/>
              <a:t>Online shopping </a:t>
            </a:r>
            <a:r>
              <a:rPr lang="en-US" sz="1800" b="1" dirty="0" smtClean="0"/>
              <a:t>promotion</a:t>
            </a:r>
          </a:p>
          <a:p>
            <a:pPr marL="0" indent="0">
              <a:buNone/>
            </a:pPr>
            <a:r>
              <a:rPr lang="en-US" sz="2200" b="1" dirty="0" smtClean="0">
                <a:solidFill>
                  <a:srgbClr val="FF0000"/>
                </a:solidFill>
              </a:rPr>
              <a:t>Increasing traffic efficiency – traffic management</a:t>
            </a:r>
          </a:p>
          <a:p>
            <a:r>
              <a:rPr lang="en-US" sz="1800" b="1" dirty="0"/>
              <a:t>Intelligent transportation system, which guide traffic:</a:t>
            </a:r>
          </a:p>
          <a:p>
            <a:r>
              <a:rPr lang="en-US" sz="1800" b="1" dirty="0"/>
              <a:t>Traffic reporting, via radio, GPS and mobile apps, to advise road users</a:t>
            </a:r>
          </a:p>
          <a:p>
            <a:r>
              <a:rPr lang="en-US" sz="1800" b="1" dirty="0"/>
              <a:t>Variable message signs installed along the roadway, to advise road users</a:t>
            </a:r>
          </a:p>
          <a:p>
            <a:r>
              <a:rPr lang="en-US" sz="1800" b="1" dirty="0"/>
              <a:t>Navigation systems, possibly linked up to automatic traffic reporting</a:t>
            </a:r>
          </a:p>
          <a:p>
            <a:r>
              <a:rPr lang="en-US" sz="1800" b="1" dirty="0"/>
              <a:t>Traffic counters permanently installed, to provide real-time traffic counts</a:t>
            </a:r>
          </a:p>
          <a:p>
            <a:r>
              <a:rPr lang="en-US" sz="1800" b="1" dirty="0"/>
              <a:t>Automated highway systems, a future idea which could reduce the safe interval between cars (required for braking in emergencies) and increase highway capacity by as much as 100% while increasing travel speeds</a:t>
            </a:r>
          </a:p>
          <a:p>
            <a:r>
              <a:rPr lang="en-US" sz="1800" b="1" dirty="0"/>
              <a:t>Parking guidance and information systems providing dynamic advice to motorists about free parking</a:t>
            </a:r>
          </a:p>
          <a:p>
            <a:endParaRPr lang="en-US" sz="1800" b="1" dirty="0"/>
          </a:p>
          <a:p>
            <a:pPr lvl="1"/>
            <a:endParaRPr lang="en-US" sz="1800" b="1" dirty="0"/>
          </a:p>
        </p:txBody>
      </p:sp>
    </p:spTree>
    <p:extLst>
      <p:ext uri="{BB962C8B-B14F-4D97-AF65-F5344CB8AC3E}">
        <p14:creationId xmlns:p14="http://schemas.microsoft.com/office/powerpoint/2010/main" val="396486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2552" y="96742"/>
            <a:ext cx="10515600" cy="366395"/>
          </a:xfrm>
        </p:spPr>
        <p:txBody>
          <a:bodyPr>
            <a:noAutofit/>
          </a:bodyPr>
          <a:lstStyle/>
          <a:p>
            <a:r>
              <a:rPr lang="it-IT" sz="3600" b="1" dirty="0" smtClean="0"/>
              <a:t>Reducing congestion</a:t>
            </a:r>
            <a:endParaRPr lang="en-US" sz="3600" b="1" dirty="0"/>
          </a:p>
        </p:txBody>
      </p:sp>
      <p:sp>
        <p:nvSpPr>
          <p:cNvPr id="6" name="Content Placeholder 5"/>
          <p:cNvSpPr>
            <a:spLocks noGrp="1"/>
          </p:cNvSpPr>
          <p:nvPr>
            <p:ph idx="1"/>
          </p:nvPr>
        </p:nvSpPr>
        <p:spPr>
          <a:xfrm>
            <a:off x="143688" y="546264"/>
            <a:ext cx="11913327" cy="4376057"/>
          </a:xfrm>
        </p:spPr>
        <p:txBody>
          <a:bodyPr>
            <a:noAutofit/>
          </a:bodyPr>
          <a:lstStyle/>
          <a:p>
            <a:pPr marL="0">
              <a:lnSpc>
                <a:spcPct val="100000"/>
              </a:lnSpc>
              <a:spcBef>
                <a:spcPts val="0"/>
              </a:spcBef>
            </a:pPr>
            <a:r>
              <a:rPr lang="en-US" sz="2000" b="1" dirty="0">
                <a:solidFill>
                  <a:srgbClr val="FF0000"/>
                </a:solidFill>
              </a:rPr>
              <a:t>Reduction of road capacity </a:t>
            </a:r>
            <a:r>
              <a:rPr lang="en-US" sz="2000" b="1" dirty="0"/>
              <a:t>to force traffic onto other travel modes (traffic calming) </a:t>
            </a:r>
          </a:p>
          <a:p>
            <a:pPr marL="0">
              <a:lnSpc>
                <a:spcPct val="100000"/>
              </a:lnSpc>
              <a:spcBef>
                <a:spcPts val="0"/>
              </a:spcBef>
            </a:pPr>
            <a:r>
              <a:rPr lang="en-US" sz="2000" b="1" dirty="0">
                <a:solidFill>
                  <a:srgbClr val="FF0000"/>
                </a:solidFill>
              </a:rPr>
              <a:t>Road space rationing</a:t>
            </a:r>
            <a:r>
              <a:rPr lang="en-US" sz="2000" b="1" dirty="0"/>
              <a:t>, where regulatory restrictions prevent certain types of vehicles from driving under certain circumstances or in certain areas.</a:t>
            </a:r>
          </a:p>
          <a:p>
            <a:pPr marL="0">
              <a:spcBef>
                <a:spcPts val="0"/>
              </a:spcBef>
            </a:pPr>
            <a:r>
              <a:rPr lang="en-US" sz="2000" b="1" dirty="0"/>
              <a:t>"</a:t>
            </a:r>
            <a:r>
              <a:rPr lang="en-US" sz="2000" b="1" dirty="0">
                <a:solidFill>
                  <a:srgbClr val="FF0000"/>
                </a:solidFill>
              </a:rPr>
              <a:t>Cap and trade</a:t>
            </a:r>
            <a:r>
              <a:rPr lang="en-US" sz="2000" b="1" dirty="0"/>
              <a:t>", in which only licensed cars are allowed on the roads. A limited quota of car </a:t>
            </a:r>
            <a:r>
              <a:rPr lang="en-US" sz="2000" b="1" dirty="0" err="1"/>
              <a:t>licences</a:t>
            </a:r>
            <a:r>
              <a:rPr lang="en-US" sz="2000" b="1" dirty="0"/>
              <a:t> are issued each year and traded in a free market fashion. </a:t>
            </a:r>
          </a:p>
          <a:p>
            <a:pPr marL="0">
              <a:spcBef>
                <a:spcPts val="0"/>
              </a:spcBef>
            </a:pPr>
            <a:r>
              <a:rPr lang="en-US" sz="2000" b="1" dirty="0">
                <a:solidFill>
                  <a:srgbClr val="FF0000"/>
                </a:solidFill>
              </a:rPr>
              <a:t>Number plate restrictions </a:t>
            </a:r>
            <a:r>
              <a:rPr lang="en-US" sz="2000" b="1" dirty="0"/>
              <a:t>based on days of the week</a:t>
            </a:r>
          </a:p>
          <a:p>
            <a:pPr marL="0">
              <a:lnSpc>
                <a:spcPct val="100000"/>
              </a:lnSpc>
              <a:spcBef>
                <a:spcPts val="0"/>
              </a:spcBef>
            </a:pPr>
            <a:r>
              <a:rPr lang="en-US" sz="2000" b="1" dirty="0" smtClean="0">
                <a:solidFill>
                  <a:srgbClr val="FF0000"/>
                </a:solidFill>
              </a:rPr>
              <a:t>Parking </a:t>
            </a:r>
            <a:r>
              <a:rPr lang="en-US" sz="2000" b="1" dirty="0">
                <a:solidFill>
                  <a:srgbClr val="FF0000"/>
                </a:solidFill>
              </a:rPr>
              <a:t>restrictions</a:t>
            </a:r>
            <a:r>
              <a:rPr lang="en-US" sz="2000" b="1" dirty="0"/>
              <a:t>, making motor vehicle use less attractive by increasing the monetary and non-monetary costs of parking. </a:t>
            </a:r>
          </a:p>
          <a:p>
            <a:pPr marL="0">
              <a:lnSpc>
                <a:spcPct val="100000"/>
              </a:lnSpc>
              <a:spcBef>
                <a:spcPts val="0"/>
              </a:spcBef>
            </a:pPr>
            <a:r>
              <a:rPr lang="en-US" sz="2000" b="1" dirty="0">
                <a:solidFill>
                  <a:srgbClr val="FF0000"/>
                </a:solidFill>
              </a:rPr>
              <a:t>Permits</a:t>
            </a:r>
            <a:r>
              <a:rPr lang="en-US" sz="2000" b="1" dirty="0"/>
              <a:t>, where only certain types of vehicles (such as residents) are permitted to enter a certain area, and other types (such as through-traffic) are banned.</a:t>
            </a:r>
          </a:p>
          <a:p>
            <a:pPr marL="0">
              <a:lnSpc>
                <a:spcPct val="100000"/>
              </a:lnSpc>
              <a:spcBef>
                <a:spcPts val="0"/>
              </a:spcBef>
            </a:pPr>
            <a:r>
              <a:rPr lang="en-US" sz="2000" b="1" dirty="0" smtClean="0">
                <a:solidFill>
                  <a:srgbClr val="FF0000"/>
                </a:solidFill>
              </a:rPr>
              <a:t>Road </a:t>
            </a:r>
            <a:r>
              <a:rPr lang="en-US" sz="2000" b="1" dirty="0">
                <a:solidFill>
                  <a:srgbClr val="FF0000"/>
                </a:solidFill>
              </a:rPr>
              <a:t>pricing</a:t>
            </a:r>
            <a:r>
              <a:rPr lang="en-US" sz="2000" b="1" dirty="0"/>
              <a:t>, charging money for access onto a road/specific area at certain times, congestion levels or for certain road </a:t>
            </a:r>
            <a:r>
              <a:rPr lang="en-US" sz="2000" b="1" dirty="0" smtClean="0"/>
              <a:t>users. </a:t>
            </a:r>
          </a:p>
          <a:p>
            <a:pPr marL="0">
              <a:lnSpc>
                <a:spcPct val="100000"/>
              </a:lnSpc>
              <a:spcBef>
                <a:spcPts val="0"/>
              </a:spcBef>
            </a:pPr>
            <a:r>
              <a:rPr lang="en-US" sz="2000" b="1" dirty="0" smtClean="0">
                <a:solidFill>
                  <a:srgbClr val="FF0000"/>
                </a:solidFill>
              </a:rPr>
              <a:t>Cordon </a:t>
            </a:r>
            <a:r>
              <a:rPr lang="en-US" sz="2000" b="1" dirty="0">
                <a:solidFill>
                  <a:srgbClr val="FF0000"/>
                </a:solidFill>
              </a:rPr>
              <a:t>pricing</a:t>
            </a:r>
            <a:r>
              <a:rPr lang="en-US" sz="2000" b="1" dirty="0"/>
              <a:t>, where a certain area, such as the inner part of a congested city, is surrounded with a cordon into which entry with a car requires payment. </a:t>
            </a:r>
            <a:endParaRPr lang="en-US" sz="2000" b="1" dirty="0" smtClean="0"/>
          </a:p>
          <a:p>
            <a:pPr marL="0">
              <a:spcBef>
                <a:spcPts val="0"/>
              </a:spcBef>
            </a:pPr>
            <a:r>
              <a:rPr lang="en-US" sz="2000" b="1" dirty="0" smtClean="0">
                <a:solidFill>
                  <a:srgbClr val="FF0000"/>
                </a:solidFill>
              </a:rPr>
              <a:t>Bike </a:t>
            </a:r>
            <a:r>
              <a:rPr lang="en-US" sz="2000" b="1" dirty="0">
                <a:solidFill>
                  <a:srgbClr val="FF0000"/>
                </a:solidFill>
              </a:rPr>
              <a:t>lane</a:t>
            </a:r>
            <a:r>
              <a:rPr lang="en-US" sz="2000" b="1" dirty="0"/>
              <a:t> constructed in areas of low space to encourage use of human-sized transportation</a:t>
            </a:r>
          </a:p>
          <a:p>
            <a:pPr marL="0">
              <a:spcBef>
                <a:spcPts val="0"/>
              </a:spcBef>
            </a:pPr>
            <a:r>
              <a:rPr lang="en-US" sz="2000" b="1" dirty="0" smtClean="0">
                <a:solidFill>
                  <a:srgbClr val="FF0000"/>
                </a:solidFill>
              </a:rPr>
              <a:t>Incentives </a:t>
            </a:r>
            <a:r>
              <a:rPr lang="en-US" sz="2000" b="1" dirty="0">
                <a:solidFill>
                  <a:srgbClr val="FF0000"/>
                </a:solidFill>
              </a:rPr>
              <a:t>to use public transport</a:t>
            </a:r>
            <a:r>
              <a:rPr lang="en-US" sz="2000" b="1" dirty="0"/>
              <a:t>, increasing modal shares. This can be achieved through infrastructure investment, subsidies, transport integration, pricing strategies that decrease the marginal cost/fixed cost ratios</a:t>
            </a:r>
            <a:r>
              <a:rPr lang="en-US" sz="2000" b="1" dirty="0" smtClean="0"/>
              <a:t>, </a:t>
            </a:r>
            <a:r>
              <a:rPr lang="en-US" sz="2000" b="1" dirty="0"/>
              <a:t>improved timetabling and greater priority for buses to reduce journey time e.g. bus lanes or bus rapid transit </a:t>
            </a:r>
            <a:endParaRPr lang="en-US" sz="2000" b="1" dirty="0" smtClean="0"/>
          </a:p>
          <a:p>
            <a:pPr marL="0">
              <a:spcBef>
                <a:spcPts val="0"/>
              </a:spcBef>
            </a:pPr>
            <a:r>
              <a:rPr lang="en-US" sz="2000" b="1" dirty="0">
                <a:solidFill>
                  <a:srgbClr val="FF0000"/>
                </a:solidFill>
              </a:rPr>
              <a:t>Park and ride facilities </a:t>
            </a:r>
            <a:r>
              <a:rPr lang="en-US" sz="2000" b="1" dirty="0"/>
              <a:t>allowing parking at a distance and allowing continuation by public transport or ride sharing (at metro stations, freeway entrances in suburban areas, and at the edge of smaller cities).</a:t>
            </a:r>
          </a:p>
          <a:p>
            <a:pPr marL="0">
              <a:spcBef>
                <a:spcPts val="0"/>
              </a:spcBef>
            </a:pPr>
            <a:r>
              <a:rPr lang="en-US" sz="2000" b="1" dirty="0">
                <a:solidFill>
                  <a:srgbClr val="FF0000"/>
                </a:solidFill>
              </a:rPr>
              <a:t>Cycling promotion through legislation</a:t>
            </a:r>
            <a:r>
              <a:rPr lang="en-US" sz="2000" b="1" dirty="0"/>
              <a:t>, cycle facilities, subsidies, and awareness campaigns</a:t>
            </a:r>
          </a:p>
          <a:p>
            <a:endParaRPr lang="en-US" sz="2000" b="1" dirty="0"/>
          </a:p>
        </p:txBody>
      </p:sp>
    </p:spTree>
    <p:extLst>
      <p:ext uri="{BB962C8B-B14F-4D97-AF65-F5344CB8AC3E}">
        <p14:creationId xmlns:p14="http://schemas.microsoft.com/office/powerpoint/2010/main" val="1047066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Cities that applied a charging scheme</a:t>
            </a:r>
            <a:endParaRPr lang="en-US" dirty="0"/>
          </a:p>
        </p:txBody>
      </p:sp>
      <p:sp>
        <p:nvSpPr>
          <p:cNvPr id="3" name="Content Placeholder 2"/>
          <p:cNvSpPr>
            <a:spLocks noGrp="1"/>
          </p:cNvSpPr>
          <p:nvPr>
            <p:ph idx="1"/>
          </p:nvPr>
        </p:nvSpPr>
        <p:spPr>
          <a:xfrm>
            <a:off x="838200" y="1463040"/>
            <a:ext cx="10515600" cy="4956047"/>
          </a:xfrm>
        </p:spPr>
        <p:txBody>
          <a:bodyPr>
            <a:normAutofit fontScale="77500" lnSpcReduction="20000"/>
          </a:bodyPr>
          <a:lstStyle/>
          <a:p>
            <a:r>
              <a:rPr lang="en-US" b="1" dirty="0" smtClean="0"/>
              <a:t>Singapore</a:t>
            </a:r>
            <a:r>
              <a:rPr lang="en-US" dirty="0" smtClean="0"/>
              <a:t> - The world's first congestion pricing scheme was introduced in Singapore's core central business district in 1975 as the Singapore Area Licensing Scheme.</a:t>
            </a:r>
          </a:p>
          <a:p>
            <a:r>
              <a:rPr lang="en-US" b="1" dirty="0"/>
              <a:t>Norway</a:t>
            </a:r>
            <a:r>
              <a:rPr lang="en-US" dirty="0"/>
              <a:t>: electronic urban tolling on the main road corridors into Bergen (1986), Oslo (1990) and then the Trondheim.</a:t>
            </a:r>
          </a:p>
          <a:p>
            <a:r>
              <a:rPr lang="en-US" b="1" dirty="0" smtClean="0"/>
              <a:t>London</a:t>
            </a:r>
            <a:r>
              <a:rPr lang="en-US" dirty="0" smtClean="0"/>
              <a:t> - congestion charge in 2003.</a:t>
            </a:r>
          </a:p>
          <a:p>
            <a:r>
              <a:rPr lang="en-US" b="1" dirty="0"/>
              <a:t>Santiago de Chile</a:t>
            </a:r>
            <a:r>
              <a:rPr lang="en-US" dirty="0"/>
              <a:t>:  Congestion pricing in urban freeways between 2004 and 2005, Santiago de Chile. The first 100% non-stop urban toll for </a:t>
            </a:r>
            <a:r>
              <a:rPr lang="en-US" dirty="0" err="1"/>
              <a:t>concessioned</a:t>
            </a:r>
            <a:r>
              <a:rPr lang="en-US" dirty="0"/>
              <a:t> freeways passing through a downtown area,</a:t>
            </a:r>
          </a:p>
          <a:p>
            <a:r>
              <a:rPr lang="en-US" b="1" dirty="0" smtClean="0"/>
              <a:t>Stockholm</a:t>
            </a:r>
            <a:r>
              <a:rPr lang="en-US" dirty="0" smtClean="0"/>
              <a:t> - congestion tax covering Stockholm City Centre operational on a permanent basis since 1 August 2007;</a:t>
            </a:r>
          </a:p>
          <a:p>
            <a:r>
              <a:rPr lang="en-US" b="1" dirty="0"/>
              <a:t>Sydney</a:t>
            </a:r>
            <a:r>
              <a:rPr lang="en-US" dirty="0"/>
              <a:t>: In January 2009, variable tolls were implemented at Sydney </a:t>
            </a:r>
            <a:r>
              <a:rPr lang="en-US" dirty="0" err="1"/>
              <a:t>Harbour</a:t>
            </a:r>
            <a:r>
              <a:rPr lang="en-US" dirty="0"/>
              <a:t> Bridge</a:t>
            </a:r>
          </a:p>
          <a:p>
            <a:r>
              <a:rPr lang="en-US" b="1" dirty="0" smtClean="0"/>
              <a:t>Gothenburg</a:t>
            </a:r>
            <a:r>
              <a:rPr lang="en-US" dirty="0" smtClean="0"/>
              <a:t>: congestion tax in 2013.</a:t>
            </a:r>
          </a:p>
          <a:p>
            <a:r>
              <a:rPr lang="en-US" b="1" dirty="0" smtClean="0"/>
              <a:t>Shanghai</a:t>
            </a:r>
            <a:r>
              <a:rPr lang="en-US" dirty="0" smtClean="0"/>
              <a:t> - Main roadways and highways in are tolled</a:t>
            </a:r>
          </a:p>
          <a:p>
            <a:r>
              <a:rPr lang="en-US" b="1" dirty="0" smtClean="0"/>
              <a:t>Hong Kong</a:t>
            </a:r>
            <a:r>
              <a:rPr lang="en-US" dirty="0" smtClean="0"/>
              <a:t>: Electronic Road Pricing system operated between 1983 and 1985 with positive results. Public opposition stalled its permanent implementation. Proposals were however raised again in 2012.</a:t>
            </a:r>
          </a:p>
          <a:p>
            <a:endParaRPr lang="it-IT" dirty="0"/>
          </a:p>
        </p:txBody>
      </p:sp>
    </p:spTree>
    <p:extLst>
      <p:ext uri="{BB962C8B-B14F-4D97-AF65-F5344CB8AC3E}">
        <p14:creationId xmlns:p14="http://schemas.microsoft.com/office/powerpoint/2010/main" val="3366510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err="1" smtClean="0"/>
              <a:t>Charging</a:t>
            </a:r>
            <a:r>
              <a:rPr lang="it-IT" dirty="0" smtClean="0"/>
              <a:t> </a:t>
            </a:r>
            <a:r>
              <a:rPr lang="it-IT" dirty="0" err="1" smtClean="0"/>
              <a:t>schemes</a:t>
            </a:r>
            <a:r>
              <a:rPr lang="it-IT" dirty="0" smtClean="0"/>
              <a:t>: </a:t>
            </a:r>
            <a:r>
              <a:rPr lang="it-IT" dirty="0" err="1" smtClean="0"/>
              <a:t>Ecopass</a:t>
            </a:r>
            <a:r>
              <a:rPr lang="it-IT" dirty="0" smtClean="0"/>
              <a:t> and Area C in Milan</a:t>
            </a:r>
            <a:endParaRPr lang="it-IT" dirty="0"/>
          </a:p>
        </p:txBody>
      </p:sp>
      <p:sp>
        <p:nvSpPr>
          <p:cNvPr id="3" name="Subtitle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759421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2535</Words>
  <Application>Microsoft Office PowerPoint</Application>
  <PresentationFormat>Widescreen</PresentationFormat>
  <Paragraphs>131</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Garamond</vt:lpstr>
      <vt:lpstr>Times New Roman</vt:lpstr>
      <vt:lpstr>Office Theme</vt:lpstr>
      <vt:lpstr>Reducing congestion and pollution in practice. The case of Ecopass Area C and Area B in Milan</vt:lpstr>
      <vt:lpstr>Congestion and air pollution in world cities</vt:lpstr>
      <vt:lpstr>Air pollution in India</vt:lpstr>
      <vt:lpstr>Inquinamento atmosferico locale</vt:lpstr>
      <vt:lpstr>Reducing congestion and improving air pollution</vt:lpstr>
      <vt:lpstr>Reducing car traffic</vt:lpstr>
      <vt:lpstr>Reducing congestion</vt:lpstr>
      <vt:lpstr>Cities that applied a charging scheme</vt:lpstr>
      <vt:lpstr>Charging schemes: Ecopass and Area C in Milan</vt:lpstr>
      <vt:lpstr>Milan</vt:lpstr>
      <vt:lpstr>PowerPoint Presentation</vt:lpstr>
      <vt:lpstr>PowerPoint Presentation</vt:lpstr>
      <vt:lpstr>Ecopass - 2008</vt:lpstr>
      <vt:lpstr>The fare structure</vt:lpstr>
      <vt:lpstr>Implementation</vt:lpstr>
      <vt:lpstr>The impact on air pollution</vt:lpstr>
      <vt:lpstr>The impact on traffic</vt:lpstr>
      <vt:lpstr>Cost-benefit analysis</vt:lpstr>
      <vt:lpstr>Area C: Congestion charge 2012</vt:lpstr>
      <vt:lpstr>The tax structure</vt:lpstr>
      <vt:lpstr>Impacts of Area C</vt:lpstr>
      <vt:lpstr>Revenues</vt:lpstr>
      <vt:lpstr>Area B: regulation</vt:lpstr>
      <vt:lpstr>What is Area B?</vt:lpstr>
      <vt:lpstr>PowerPoint Presentation</vt:lpstr>
      <vt:lpstr>Access control</vt:lpstr>
      <vt:lpstr>Motivations: road transport causes most of the air pollutants emissions</vt:lpstr>
      <vt:lpstr>On the right track, but improvements are needed</vt:lpstr>
      <vt:lpstr>Gradually stricter rules</vt:lpstr>
      <vt:lpstr>PowerPoint Presentation</vt:lpstr>
      <vt:lpstr>Various exceptions</vt:lpstr>
      <vt:lpstr>Ecomic incentives</vt:lpstr>
      <vt:lpstr>Estimated impacts</vt:lpstr>
      <vt:lpstr>Accompaning policies: public transport, car sharing, bike sharing, scooter sharing </vt:lpstr>
      <vt:lpstr>Similar policies in other European cities</vt:lpstr>
      <vt:lpstr>Have a nice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Ecopass and Area C</dc:title>
  <dc:creator>DANIELIS ROMEO</dc:creator>
  <cp:lastModifiedBy>Romeo Danielis</cp:lastModifiedBy>
  <cp:revision>57</cp:revision>
  <dcterms:created xsi:type="dcterms:W3CDTF">2017-09-26T15:02:37Z</dcterms:created>
  <dcterms:modified xsi:type="dcterms:W3CDTF">2020-11-20T10:03:29Z</dcterms:modified>
</cp:coreProperties>
</file>