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349" r:id="rId3"/>
    <p:sldId id="287" r:id="rId4"/>
    <p:sldId id="310" r:id="rId5"/>
    <p:sldId id="356" r:id="rId6"/>
    <p:sldId id="359" r:id="rId7"/>
    <p:sldId id="412" r:id="rId8"/>
    <p:sldId id="403" r:id="rId9"/>
    <p:sldId id="404" r:id="rId10"/>
    <p:sldId id="358" r:id="rId11"/>
    <p:sldId id="382" r:id="rId12"/>
    <p:sldId id="383" r:id="rId13"/>
    <p:sldId id="381" r:id="rId14"/>
    <p:sldId id="384" r:id="rId15"/>
    <p:sldId id="385" r:id="rId16"/>
    <p:sldId id="360" r:id="rId17"/>
    <p:sldId id="389" r:id="rId18"/>
    <p:sldId id="365" r:id="rId19"/>
    <p:sldId id="391" r:id="rId20"/>
    <p:sldId id="363" r:id="rId21"/>
    <p:sldId id="415" r:id="rId22"/>
    <p:sldId id="314" r:id="rId23"/>
    <p:sldId id="313" r:id="rId24"/>
    <p:sldId id="416" r:id="rId25"/>
    <p:sldId id="316" r:id="rId26"/>
    <p:sldId id="317" r:id="rId27"/>
    <p:sldId id="318" r:id="rId28"/>
    <p:sldId id="320" r:id="rId29"/>
    <p:sldId id="319" r:id="rId30"/>
    <p:sldId id="366" r:id="rId31"/>
    <p:sldId id="321" r:id="rId32"/>
    <p:sldId id="419" r:id="rId33"/>
    <p:sldId id="417" r:id="rId34"/>
    <p:sldId id="418" r:id="rId35"/>
    <p:sldId id="322" r:id="rId36"/>
    <p:sldId id="372" r:id="rId37"/>
    <p:sldId id="288" r:id="rId38"/>
    <p:sldId id="373" r:id="rId39"/>
    <p:sldId id="334" r:id="rId40"/>
    <p:sldId id="375" r:id="rId41"/>
    <p:sldId id="374" r:id="rId42"/>
    <p:sldId id="376" r:id="rId43"/>
    <p:sldId id="290" r:id="rId44"/>
    <p:sldId id="291" r:id="rId45"/>
    <p:sldId id="343" r:id="rId46"/>
    <p:sldId id="292" r:id="rId47"/>
    <p:sldId id="293" r:id="rId48"/>
    <p:sldId id="294" r:id="rId49"/>
    <p:sldId id="295" r:id="rId50"/>
    <p:sldId id="344" r:id="rId51"/>
    <p:sldId id="296" r:id="rId52"/>
    <p:sldId id="304" r:id="rId53"/>
    <p:sldId id="307" r:id="rId54"/>
    <p:sldId id="297" r:id="rId55"/>
    <p:sldId id="300" r:id="rId56"/>
    <p:sldId id="299" r:id="rId57"/>
    <p:sldId id="377" r:id="rId58"/>
    <p:sldId id="301" r:id="rId59"/>
    <p:sldId id="302" r:id="rId60"/>
    <p:sldId id="303" r:id="rId61"/>
    <p:sldId id="364" r:id="rId62"/>
    <p:sldId id="420" r:id="rId63"/>
    <p:sldId id="421" r:id="rId64"/>
    <p:sldId id="422" r:id="rId65"/>
    <p:sldId id="308" r:id="rId66"/>
    <p:sldId id="309" r:id="rId67"/>
    <p:sldId id="378" r:id="rId68"/>
    <p:sldId id="330" r:id="rId69"/>
    <p:sldId id="331" r:id="rId70"/>
    <p:sldId id="324" r:id="rId71"/>
    <p:sldId id="408" r:id="rId72"/>
    <p:sldId id="306" r:id="rId73"/>
    <p:sldId id="327" r:id="rId74"/>
    <p:sldId id="402" r:id="rId75"/>
    <p:sldId id="328" r:id="rId76"/>
    <p:sldId id="414" r:id="rId77"/>
    <p:sldId id="329" r:id="rId78"/>
    <p:sldId id="393" r:id="rId79"/>
    <p:sldId id="338" r:id="rId80"/>
    <p:sldId id="413" r:id="rId81"/>
    <p:sldId id="367" r:id="rId82"/>
    <p:sldId id="424" r:id="rId83"/>
    <p:sldId id="335" r:id="rId84"/>
    <p:sldId id="348" r:id="rId85"/>
    <p:sldId id="339" r:id="rId86"/>
    <p:sldId id="410" r:id="rId87"/>
    <p:sldId id="423" r:id="rId88"/>
    <p:sldId id="406" r:id="rId89"/>
    <p:sldId id="407" r:id="rId90"/>
    <p:sldId id="392" r:id="rId91"/>
    <p:sldId id="345" r:id="rId92"/>
    <p:sldId id="395" r:id="rId93"/>
    <p:sldId id="369" r:id="rId94"/>
    <p:sldId id="350" r:id="rId95"/>
    <p:sldId id="409" r:id="rId96"/>
    <p:sldId id="371" r:id="rId97"/>
    <p:sldId id="347" r:id="rId98"/>
    <p:sldId id="351" r:id="rId99"/>
    <p:sldId id="352" r:id="rId100"/>
    <p:sldId id="353" r:id="rId101"/>
    <p:sldId id="398" r:id="rId102"/>
    <p:sldId id="399" r:id="rId103"/>
    <p:sldId id="405" r:id="rId104"/>
    <p:sldId id="340" r:id="rId105"/>
    <p:sldId id="341" r:id="rId106"/>
    <p:sldId id="396" r:id="rId107"/>
    <p:sldId id="400" r:id="rId108"/>
    <p:sldId id="397" r:id="rId109"/>
    <p:sldId id="425" r:id="rId110"/>
    <p:sldId id="346" r:id="rId11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95" autoAdjust="0"/>
  </p:normalViewPr>
  <p:slideViewPr>
    <p:cSldViewPr>
      <p:cViewPr varScale="1">
        <p:scale>
          <a:sx n="115" d="100"/>
          <a:sy n="115" d="100"/>
        </p:scale>
        <p:origin x="149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360B66-9EC4-48F3-B386-8243F1545E8F}" type="datetimeFigureOut">
              <a:rPr lang="en-GB" smtClean="0"/>
              <a:pPr/>
              <a:t>19/10/2022</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092B0-0EE1-430D-B541-7D59FA9ADE7F}" type="slidenum">
              <a:rPr lang="en-GB" smtClean="0"/>
              <a:pPr/>
              <a:t>‹#›</a:t>
            </a:fld>
            <a:endParaRPr lang="en-GB"/>
          </a:p>
        </p:txBody>
      </p:sp>
    </p:spTree>
    <p:extLst>
      <p:ext uri="{BB962C8B-B14F-4D97-AF65-F5344CB8AC3E}">
        <p14:creationId xmlns:p14="http://schemas.microsoft.com/office/powerpoint/2010/main" val="3645494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people.hofstra.edu/geotrans/eng/ch2en/conc2en/idealx.html"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people.hofstra.edu/geotrans/eng/ch8en/conc8en/fuel_consumption_containerships.html" TargetMode="External"/><Relationship Id="rId4" Type="http://schemas.openxmlformats.org/officeDocument/2006/relationships/hyperlink" Target="http://people.hofstra.edu/geotrans/eng/ch3en/conc3en/e_class_contship.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people.hofstra.edu/geotrans/eng/ch3en/conc3en/reginamaersk.html" TargetMode="External"/><Relationship Id="rId3" Type="http://schemas.openxmlformats.org/officeDocument/2006/relationships/hyperlink" Target="http://people.hofstra.edu/geotrans/eng/ch3en/conc3en/maritime_flexibility.html" TargetMode="External"/><Relationship Id="rId7" Type="http://schemas.openxmlformats.org/officeDocument/2006/relationships/hyperlink" Target="http://people.hofstra.edu/geotrans/eng/ch3en/conc3en/roroships.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people.hofstra.edu/geotrans/eng/ch3en/conc3en/bergestahl.html" TargetMode="External"/><Relationship Id="rId5" Type="http://schemas.openxmlformats.org/officeDocument/2006/relationships/hyperlink" Target="http://people.hofstra.edu/geotrans/eng/ch3en/conc3en/container_barge_seine_river.html" TargetMode="External"/><Relationship Id="rId4" Type="http://schemas.openxmlformats.org/officeDocument/2006/relationships/hyperlink" Target="http://people.hofstra.edu/geotrans/eng/ch3en/conc3en/atlanticprosperity.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1</a:t>
            </a:fld>
            <a:endParaRPr lang="en-GB"/>
          </a:p>
        </p:txBody>
      </p:sp>
    </p:spTree>
    <p:extLst>
      <p:ext uri="{BB962C8B-B14F-4D97-AF65-F5344CB8AC3E}">
        <p14:creationId xmlns:p14="http://schemas.microsoft.com/office/powerpoint/2010/main" val="4131441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p:cNvSpPr>
          <p:nvPr>
            <p:ph type="sldImg"/>
          </p:nvPr>
        </p:nvSpPr>
        <p:spPr bwMode="auto">
          <a:noFill/>
          <a:ln>
            <a:solidFill>
              <a:srgbClr val="000000"/>
            </a:solidFill>
            <a:miter lim="800000"/>
            <a:headEnd/>
            <a:tailEnd/>
          </a:ln>
        </p:spPr>
      </p:sp>
      <p:sp>
        <p:nvSpPr>
          <p:cNvPr id="3174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174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3D2EE3-F530-484A-B012-03DA69494173}" type="slidenum">
              <a:rPr lang="it-IT"/>
              <a:pPr fontAlgn="base">
                <a:spcBef>
                  <a:spcPct val="0"/>
                </a:spcBef>
                <a:spcAft>
                  <a:spcPct val="0"/>
                </a:spcAft>
                <a:defRPr/>
              </a:pPr>
              <a:t>51</a:t>
            </a:fld>
            <a:endParaRPr lang="it-IT"/>
          </a:p>
        </p:txBody>
      </p:sp>
    </p:spTree>
    <p:extLst>
      <p:ext uri="{BB962C8B-B14F-4D97-AF65-F5344CB8AC3E}">
        <p14:creationId xmlns:p14="http://schemas.microsoft.com/office/powerpoint/2010/main" val="23477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813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01F9791-E38B-482E-81DF-BD04CD1D24C7}" type="slidenum">
              <a:rPr lang="it-IT" sz="1200">
                <a:latin typeface="Calibri" pitchFamily="34" charset="0"/>
              </a:rPr>
              <a:pPr algn="r"/>
              <a:t>52</a:t>
            </a:fld>
            <a:endParaRPr lang="it-IT" sz="1200">
              <a:latin typeface="Calibri" pitchFamily="34" charset="0"/>
            </a:endParaRPr>
          </a:p>
        </p:txBody>
      </p:sp>
    </p:spTree>
    <p:extLst>
      <p:ext uri="{BB962C8B-B14F-4D97-AF65-F5344CB8AC3E}">
        <p14:creationId xmlns:p14="http://schemas.microsoft.com/office/powerpoint/2010/main" val="2911667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p:cNvSpPr>
            <a:spLocks noGrp="1" noRot="1" noChangeAspect="1"/>
          </p:cNvSpPr>
          <p:nvPr>
            <p:ph type="sldImg"/>
          </p:nvPr>
        </p:nvSpPr>
        <p:spPr bwMode="auto">
          <a:noFill/>
          <a:ln>
            <a:solidFill>
              <a:srgbClr val="000000"/>
            </a:solidFill>
            <a:miter lim="800000"/>
            <a:headEnd/>
            <a:tailEnd/>
          </a:ln>
        </p:spPr>
      </p:sp>
      <p:sp>
        <p:nvSpPr>
          <p:cNvPr id="542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222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CEFB9-2D7B-4842-9F2A-D0E8DCA9129A}" type="slidenum">
              <a:rPr lang="it-IT"/>
              <a:pPr fontAlgn="base">
                <a:spcBef>
                  <a:spcPct val="0"/>
                </a:spcBef>
                <a:spcAft>
                  <a:spcPct val="0"/>
                </a:spcAft>
                <a:defRPr/>
              </a:pPr>
              <a:t>53</a:t>
            </a:fld>
            <a:endParaRPr lang="it-IT"/>
          </a:p>
        </p:txBody>
      </p:sp>
    </p:spTree>
    <p:extLst>
      <p:ext uri="{BB962C8B-B14F-4D97-AF65-F5344CB8AC3E}">
        <p14:creationId xmlns:p14="http://schemas.microsoft.com/office/powerpoint/2010/main" val="147182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p:cNvSpPr>
          <p:nvPr>
            <p:ph type="sldImg"/>
          </p:nvPr>
        </p:nvSpPr>
        <p:spPr bwMode="auto">
          <a:noFill/>
          <a:ln>
            <a:solidFill>
              <a:srgbClr val="000000"/>
            </a:solidFill>
            <a:miter lim="800000"/>
            <a:headEnd/>
            <a:tailEnd/>
          </a:ln>
        </p:spPr>
      </p:sp>
      <p:sp>
        <p:nvSpPr>
          <p:cNvPr id="3379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6F0C13-2712-485A-AD01-302A921D795E}" type="slidenum">
              <a:rPr lang="it-IT"/>
              <a:pPr fontAlgn="base">
                <a:spcBef>
                  <a:spcPct val="0"/>
                </a:spcBef>
                <a:spcAft>
                  <a:spcPct val="0"/>
                </a:spcAft>
                <a:defRPr/>
              </a:pPr>
              <a:t>54</a:t>
            </a:fld>
            <a:endParaRPr lang="it-IT"/>
          </a:p>
        </p:txBody>
      </p:sp>
    </p:spTree>
    <p:extLst>
      <p:ext uri="{BB962C8B-B14F-4D97-AF65-F5344CB8AC3E}">
        <p14:creationId xmlns:p14="http://schemas.microsoft.com/office/powerpoint/2010/main" val="3334615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p:cNvSpPr>
          <p:nvPr>
            <p:ph type="sldImg"/>
          </p:nvPr>
        </p:nvSpPr>
        <p:spPr bwMode="auto">
          <a:noFill/>
          <a:ln>
            <a:solidFill>
              <a:srgbClr val="000000"/>
            </a:solidFill>
            <a:miter lim="800000"/>
            <a:headEnd/>
            <a:tailEnd/>
          </a:ln>
        </p:spPr>
      </p:sp>
      <p:sp>
        <p:nvSpPr>
          <p:cNvPr id="399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993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19F8EB-38E5-45EE-B057-C434629512FF}" type="slidenum">
              <a:rPr lang="it-IT"/>
              <a:pPr fontAlgn="base">
                <a:spcBef>
                  <a:spcPct val="0"/>
                </a:spcBef>
                <a:spcAft>
                  <a:spcPct val="0"/>
                </a:spcAft>
                <a:defRPr/>
              </a:pPr>
              <a:t>55</a:t>
            </a:fld>
            <a:endParaRPr lang="it-IT"/>
          </a:p>
        </p:txBody>
      </p:sp>
    </p:spTree>
    <p:extLst>
      <p:ext uri="{BB962C8B-B14F-4D97-AF65-F5344CB8AC3E}">
        <p14:creationId xmlns:p14="http://schemas.microsoft.com/office/powerpoint/2010/main" val="362027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p:cNvSpPr>
            <a:spLocks noGrp="1" noRot="1" noChangeAspect="1"/>
          </p:cNvSpPr>
          <p:nvPr>
            <p:ph type="sldImg"/>
          </p:nvPr>
        </p:nvSpPr>
        <p:spPr bwMode="auto">
          <a:noFill/>
          <a:ln>
            <a:solidFill>
              <a:srgbClr val="000000"/>
            </a:solidFill>
            <a:miter lim="800000"/>
            <a:headEnd/>
            <a:tailEnd/>
          </a:ln>
        </p:spPr>
      </p:sp>
      <p:sp>
        <p:nvSpPr>
          <p:cNvPr id="3789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789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737634-28E7-481B-A259-059AD6535F97}" type="slidenum">
              <a:rPr lang="it-IT"/>
              <a:pPr fontAlgn="base">
                <a:spcBef>
                  <a:spcPct val="0"/>
                </a:spcBef>
                <a:spcAft>
                  <a:spcPct val="0"/>
                </a:spcAft>
                <a:defRPr/>
              </a:pPr>
              <a:t>56</a:t>
            </a:fld>
            <a:endParaRPr lang="it-IT"/>
          </a:p>
        </p:txBody>
      </p:sp>
    </p:spTree>
    <p:extLst>
      <p:ext uri="{BB962C8B-B14F-4D97-AF65-F5344CB8AC3E}">
        <p14:creationId xmlns:p14="http://schemas.microsoft.com/office/powerpoint/2010/main" val="423051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bwMode="auto">
          <a:noFill/>
          <a:ln>
            <a:solidFill>
              <a:srgbClr val="000000"/>
            </a:solidFill>
            <a:miter lim="800000"/>
            <a:headEnd/>
            <a:tailEnd/>
          </a:ln>
        </p:spPr>
      </p:sp>
      <p:sp>
        <p:nvSpPr>
          <p:cNvPr id="4198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198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51AE4E-AD68-4AD6-A6DE-5697A67E02BB}" type="slidenum">
              <a:rPr lang="it-IT"/>
              <a:pPr fontAlgn="base">
                <a:spcBef>
                  <a:spcPct val="0"/>
                </a:spcBef>
                <a:spcAft>
                  <a:spcPct val="0"/>
                </a:spcAft>
                <a:defRPr/>
              </a:pPr>
              <a:t>58</a:t>
            </a:fld>
            <a:endParaRPr lang="it-IT"/>
          </a:p>
        </p:txBody>
      </p:sp>
    </p:spTree>
    <p:extLst>
      <p:ext uri="{BB962C8B-B14F-4D97-AF65-F5344CB8AC3E}">
        <p14:creationId xmlns:p14="http://schemas.microsoft.com/office/powerpoint/2010/main" val="370839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p:cNvSpPr>
            <a:spLocks noGrp="1" noRot="1" noChangeAspect="1"/>
          </p:cNvSpPr>
          <p:nvPr>
            <p:ph type="sldImg"/>
          </p:nvPr>
        </p:nvSpPr>
        <p:spPr bwMode="auto">
          <a:noFill/>
          <a:ln>
            <a:solidFill>
              <a:srgbClr val="000000"/>
            </a:solidFill>
            <a:miter lim="800000"/>
            <a:headEnd/>
            <a:tailEnd/>
          </a:ln>
        </p:spPr>
      </p:sp>
      <p:sp>
        <p:nvSpPr>
          <p:cNvPr id="440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40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F99D33-3EC5-4E66-98E0-C5800B2418C4}" type="slidenum">
              <a:rPr lang="it-IT"/>
              <a:pPr fontAlgn="base">
                <a:spcBef>
                  <a:spcPct val="0"/>
                </a:spcBef>
                <a:spcAft>
                  <a:spcPct val="0"/>
                </a:spcAft>
                <a:defRPr/>
              </a:pPr>
              <a:t>59</a:t>
            </a:fld>
            <a:endParaRPr lang="it-IT"/>
          </a:p>
        </p:txBody>
      </p:sp>
    </p:spTree>
    <p:extLst>
      <p:ext uri="{BB962C8B-B14F-4D97-AF65-F5344CB8AC3E}">
        <p14:creationId xmlns:p14="http://schemas.microsoft.com/office/powerpoint/2010/main" val="1349132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60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608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B66B3D-C784-4C3D-AAD5-4F21148C13CE}" type="slidenum">
              <a:rPr lang="it-IT" sz="1200">
                <a:latin typeface="Calibri" pitchFamily="34" charset="0"/>
              </a:rPr>
              <a:pPr algn="r"/>
              <a:t>60</a:t>
            </a:fld>
            <a:endParaRPr lang="it-IT" sz="1200">
              <a:latin typeface="Calibri" pitchFamily="34" charset="0"/>
            </a:endParaRPr>
          </a:p>
        </p:txBody>
      </p:sp>
    </p:spTree>
    <p:extLst>
      <p:ext uri="{BB962C8B-B14F-4D97-AF65-F5344CB8AC3E}">
        <p14:creationId xmlns:p14="http://schemas.microsoft.com/office/powerpoint/2010/main" val="613212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egnaposto immagine diapositiva 1"/>
          <p:cNvSpPr>
            <a:spLocks noGrp="1" noRot="1" noChangeAspect="1"/>
          </p:cNvSpPr>
          <p:nvPr>
            <p:ph type="sldImg"/>
          </p:nvPr>
        </p:nvSpPr>
        <p:spPr bwMode="auto">
          <a:noFill/>
          <a:ln>
            <a:solidFill>
              <a:srgbClr val="000000"/>
            </a:solidFill>
            <a:miter lim="800000"/>
            <a:headEnd/>
            <a:tailEnd/>
          </a:ln>
        </p:spPr>
      </p:sp>
      <p:sp>
        <p:nvSpPr>
          <p:cNvPr id="5632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427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6AAC5A-1B77-422C-93CA-B15038000A67}" type="slidenum">
              <a:rPr lang="it-IT"/>
              <a:pPr fontAlgn="base">
                <a:spcBef>
                  <a:spcPct val="0"/>
                </a:spcBef>
                <a:spcAft>
                  <a:spcPct val="0"/>
                </a:spcAft>
                <a:defRPr/>
              </a:pPr>
              <a:t>65</a:t>
            </a:fld>
            <a:endParaRPr lang="it-IT"/>
          </a:p>
        </p:txBody>
      </p:sp>
    </p:spTree>
    <p:extLst>
      <p:ext uri="{BB962C8B-B14F-4D97-AF65-F5344CB8AC3E}">
        <p14:creationId xmlns:p14="http://schemas.microsoft.com/office/powerpoint/2010/main" val="414319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20</a:t>
            </a:fld>
            <a:endParaRPr lang="en-GB"/>
          </a:p>
        </p:txBody>
      </p:sp>
    </p:spTree>
    <p:extLst>
      <p:ext uri="{BB962C8B-B14F-4D97-AF65-F5344CB8AC3E}">
        <p14:creationId xmlns:p14="http://schemas.microsoft.com/office/powerpoint/2010/main" val="3479347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p:cNvSpPr>
          <p:nvPr>
            <p:ph type="sldImg"/>
          </p:nvPr>
        </p:nvSpPr>
        <p:spPr bwMode="auto">
          <a:noFill/>
          <a:ln>
            <a:solidFill>
              <a:srgbClr val="000000"/>
            </a:solidFill>
            <a:miter lim="800000"/>
            <a:headEnd/>
            <a:tailEnd/>
          </a:ln>
        </p:spPr>
      </p:sp>
      <p:sp>
        <p:nvSpPr>
          <p:cNvPr id="52226"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a:t>Le chiuse del Canale di Panama consentono, attualmente, il transito di navi di lunghezza inferiore a 294,1 metri,</a:t>
            </a:r>
          </a:p>
          <a:p>
            <a:r>
              <a:rPr lang="it-IT" dirty="0"/>
              <a:t>larghezza inferiore a 32,3 metri e pescaggio massimo di 12 metri; l’ampliamento consentirà il passaggio di navi post-Panamax con un massimo di 399 metri di lunghezza, 49 di larghezza e profonde 15/16 metri. I lavori sono iniziati nel 2007 e dovrebbero terminare nel 2014</a:t>
            </a:r>
          </a:p>
          <a:p>
            <a:r>
              <a:rPr lang="it-IT" dirty="0"/>
              <a:t>Ultra Large Crude Carrier</a:t>
            </a:r>
          </a:p>
        </p:txBody>
      </p:sp>
      <p:sp>
        <p:nvSpPr>
          <p:cNvPr id="5017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921D7-B5B6-49C4-97C3-D36E1C9AA320}" type="slidenum">
              <a:rPr lang="it-IT"/>
              <a:pPr fontAlgn="base">
                <a:spcBef>
                  <a:spcPct val="0"/>
                </a:spcBef>
                <a:spcAft>
                  <a:spcPct val="0"/>
                </a:spcAft>
                <a:defRPr/>
              </a:pPr>
              <a:t>72</a:t>
            </a:fld>
            <a:endParaRPr lang="it-IT"/>
          </a:p>
        </p:txBody>
      </p:sp>
    </p:spTree>
    <p:extLst>
      <p:ext uri="{BB962C8B-B14F-4D97-AF65-F5344CB8AC3E}">
        <p14:creationId xmlns:p14="http://schemas.microsoft.com/office/powerpoint/2010/main" val="119312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Six Generations of Containerships Since the beginning of containerization in the mid 1950s, containerships undertook six general waves of changes, each representing a generation of containership: The </a:t>
            </a:r>
            <a:r>
              <a:rPr lang="en-US" b="1" dirty="0"/>
              <a:t>first generation</a:t>
            </a:r>
            <a:r>
              <a:rPr lang="en-US" dirty="0"/>
              <a:t> of containerships was composed of </a:t>
            </a:r>
            <a:r>
              <a:rPr lang="en-US" b="1" dirty="0"/>
              <a:t>modified bulk vessels or tankers</a:t>
            </a:r>
            <a:r>
              <a:rPr lang="en-US" dirty="0"/>
              <a:t> that could transport up 1,000 TEUs. The first containership, the "</a:t>
            </a:r>
            <a:r>
              <a:rPr lang="en-US" dirty="0">
                <a:hlinkClick r:id="rId3"/>
              </a:rPr>
              <a:t>Ideal-X</a:t>
            </a:r>
            <a:r>
              <a:rPr lang="en-US" dirty="0"/>
              <a:t>" was a converted World War II T2 tanker. The container was at the beginning of the 1960s an untested transport technology and reconverting existing ships proved out to be the least expensive and risky solution. These ships were carrying onboard cranes since most port terminals were not equipped to handle containers and were relatively slow, with speeds of about 18 to 20 knots.</a:t>
            </a:r>
          </a:p>
          <a:p>
            <a:r>
              <a:rPr lang="en-US" dirty="0"/>
              <a:t>Once the container began to be massively adopted at the beginning of the 1970s, the construction of the </a:t>
            </a:r>
            <a:r>
              <a:rPr lang="en-US" b="1" dirty="0"/>
              <a:t>first cellular containerships</a:t>
            </a:r>
            <a:r>
              <a:rPr lang="en-US" dirty="0"/>
              <a:t> (</a:t>
            </a:r>
            <a:r>
              <a:rPr lang="en-US" b="1" dirty="0"/>
              <a:t>second generation</a:t>
            </a:r>
            <a:r>
              <a:rPr lang="en-US" dirty="0"/>
              <a:t>) entirely dedicated for handling containers started. All containerships are composed of cells lodging containers in stacks of different height depending on the ship capacity. Cranes were removed from the ship design so that more containers could be carried. The ability of ports to handle containership ceased to be a major concern with the setting of specialized container terminals around the world. These ships were also much faster with speeds of 20-24 knots that would become the speed of reference in containerized shipping.</a:t>
            </a:r>
          </a:p>
          <a:p>
            <a:r>
              <a:rPr lang="en-US" dirty="0"/>
              <a:t>Economies of scale rapidly pushed for the construction of larger containerships in the 1980s. The larger the number of containers being carried the lower the costs per TEU. The process became a virtuous circle compounding larger volumes and lower costs. The size limit of the Panama Canal, which came to be known as the </a:t>
            </a:r>
            <a:r>
              <a:rPr lang="en-US" b="1" dirty="0" err="1"/>
              <a:t>panamax</a:t>
            </a:r>
            <a:r>
              <a:rPr lang="en-US" b="1" dirty="0"/>
              <a:t> standard</a:t>
            </a:r>
            <a:r>
              <a:rPr lang="en-US" dirty="0"/>
              <a:t>, was achieved in 1985 with a capacity of about 4,000 TEUs (</a:t>
            </a:r>
            <a:r>
              <a:rPr lang="en-US" b="1" dirty="0"/>
              <a:t>third generation</a:t>
            </a:r>
            <a:r>
              <a:rPr lang="en-US" dirty="0"/>
              <a:t>). Once this limit was achieved, a decade passed before a new generation of containerships was designed. The APL C10 class containerships were introduced in 1988 and was the first containership class to exceeded the 32.2 m width limit of the Panama Canal. At the same time </a:t>
            </a:r>
            <a:r>
              <a:rPr lang="en-US" dirty="0" err="1"/>
              <a:t>panamax</a:t>
            </a:r>
            <a:r>
              <a:rPr lang="en-US" dirty="0"/>
              <a:t> container ship designs were evolving to take maximum advantage of the limitation in beam.</a:t>
            </a:r>
          </a:p>
          <a:p>
            <a:r>
              <a:rPr lang="en-US" dirty="0"/>
              <a:t>By 1996 full fledged </a:t>
            </a:r>
            <a:r>
              <a:rPr lang="en-US" b="1" dirty="0"/>
              <a:t>fourth generation</a:t>
            </a:r>
            <a:r>
              <a:rPr lang="en-US" dirty="0"/>
              <a:t> of containerships were introduced and capacities reached 6,600 TEUs. This represented a market risk since a ship above the </a:t>
            </a:r>
            <a:r>
              <a:rPr lang="en-US" dirty="0" err="1"/>
              <a:t>panamax</a:t>
            </a:r>
            <a:r>
              <a:rPr lang="en-US" dirty="0"/>
              <a:t> size required a substantial amount of cargo to be used profitably along a service loop and by the late 1990s the rapid growth of global trade made such a ship class a marketable proposition.</a:t>
            </a:r>
          </a:p>
          <a:p>
            <a:r>
              <a:rPr lang="en-US" dirty="0"/>
              <a:t>Once the </a:t>
            </a:r>
            <a:r>
              <a:rPr lang="en-US" dirty="0" err="1"/>
              <a:t>panamax</a:t>
            </a:r>
            <a:r>
              <a:rPr lang="en-US" dirty="0"/>
              <a:t> threshold was breached, ship size quickly went to the </a:t>
            </a:r>
            <a:r>
              <a:rPr lang="en-US" b="1" dirty="0"/>
              <a:t>fifth generation</a:t>
            </a:r>
            <a:r>
              <a:rPr lang="en-US" dirty="0"/>
              <a:t> (Post </a:t>
            </a:r>
            <a:r>
              <a:rPr lang="en-US" dirty="0" err="1"/>
              <a:t>Panamax</a:t>
            </a:r>
            <a:r>
              <a:rPr lang="en-US" dirty="0"/>
              <a:t> Plus) with capacities reaching 8,000 TEUs ("S Class"). Going beyond </a:t>
            </a:r>
            <a:r>
              <a:rPr lang="en-US" dirty="0" err="1"/>
              <a:t>panamax</a:t>
            </a:r>
            <a:r>
              <a:rPr lang="en-US" dirty="0"/>
              <a:t> was perceived as a risk in terms of the configuration of the networks, additional handling infrastructure as well as draft limitations at ports. Each subsequent generation of containership is facing a shrinking number of harbors able to handle them. Containerships above the third generation require deep water ports (at least 43 feet of draft) and highly efficient, but costly, transshipment infrastructures. This is placing pressures for ports to dredge to accommodate these draft constraints.</a:t>
            </a:r>
          </a:p>
          <a:p>
            <a:r>
              <a:rPr lang="en-US" dirty="0"/>
              <a:t>By 2006, </a:t>
            </a:r>
            <a:r>
              <a:rPr lang="en-US" b="1" dirty="0"/>
              <a:t>sixth generation</a:t>
            </a:r>
            <a:r>
              <a:rPr lang="en-US" dirty="0"/>
              <a:t> containerships came online when the maritime shipper Maersk introduced a new class having a capacity in the range of 11,000 to 14,500 TEUs, the Emma Maersk, (</a:t>
            </a:r>
            <a:r>
              <a:rPr lang="en-US" dirty="0">
                <a:hlinkClick r:id="rId4"/>
              </a:rPr>
              <a:t>E Class</a:t>
            </a:r>
            <a:r>
              <a:rPr lang="en-US" dirty="0"/>
              <a:t>). This generation will take two specifications. The first will take the shape of "New </a:t>
            </a:r>
            <a:r>
              <a:rPr lang="en-US" dirty="0" err="1"/>
              <a:t>Panamax</a:t>
            </a:r>
            <a:r>
              <a:rPr lang="en-US" dirty="0"/>
              <a:t>", with ships designed to fit exactly in the locks of the expanded Panama Canal, expected to open in 2014, and which confers capacity of up to 12,500 TEU. The second can be dubbed "Post New </a:t>
            </a:r>
            <a:r>
              <a:rPr lang="en-US" dirty="0" err="1"/>
              <a:t>Panamax</a:t>
            </a:r>
            <a:r>
              <a:rPr lang="en-US" dirty="0"/>
              <a:t>" since these ships are bigger than the expanded Panama Canal specifications and can handle up to about 18,000 TEU (Triple E Class). It remains to be seen which routes and ports these ships would service, but they are limited.</a:t>
            </a:r>
          </a:p>
          <a:p>
            <a:r>
              <a:rPr lang="en-US" dirty="0"/>
              <a:t>Containership speeds have peaked to an average of 20 to 25 knots and it is unlikely that speeds will increase due to energy consumption; many shippers are opting for </a:t>
            </a:r>
            <a:r>
              <a:rPr lang="en-US" dirty="0">
                <a:hlinkClick r:id="rId5"/>
              </a:rPr>
              <a:t>slow steaming</a:t>
            </a:r>
            <a:r>
              <a:rPr lang="en-US" dirty="0"/>
              <a:t> to cope with higher bunker fuel prices and overcapacity. The deployment of a class of fast containerships has remained on the drawing boards because the speed advantages they would confer would not compensate for the much higher shipping costs. Supply chains have simply been synchronized with container shipping speeds. Although economies of scale would favor the construction and allocation of larger containerships on more shipping routes, there are operational limitations to deploy ships bigger than 8,000 TEU. Containerships in the range of 5,500 to 6,500 TEU appear to be the most flexible in terms of number of port calls since using larger ships along trade routes would require fewer calls and thus be less convenient to service specific markets.</a:t>
            </a:r>
            <a:endParaRPr lang="en-GB"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73</a:t>
            </a:fld>
            <a:endParaRPr lang="en-GB"/>
          </a:p>
        </p:txBody>
      </p:sp>
    </p:spTree>
    <p:extLst>
      <p:ext uri="{BB962C8B-B14F-4D97-AF65-F5344CB8AC3E}">
        <p14:creationId xmlns:p14="http://schemas.microsoft.com/office/powerpoint/2010/main" val="667628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dirty="0"/>
              <a:t>Speed</a:t>
            </a:r>
            <a:r>
              <a:rPr lang="en-US" dirty="0"/>
              <a:t>. The average speed of ships is about 15 knots (1 knot = 1 marine mile = 1,853 meters), which is 28 km per hour. Under such circumstances, a ship would travel about 575 km per day. More recent ships can travel at speeds between 25 to 30 knots (45 to 55 km per hour),</a:t>
            </a:r>
            <a:endParaRPr lang="en-GB" dirty="0"/>
          </a:p>
        </p:txBody>
      </p:sp>
      <p:sp>
        <p:nvSpPr>
          <p:cNvPr id="4" name="Segnaposto numero diapositiva 3"/>
          <p:cNvSpPr>
            <a:spLocks noGrp="1"/>
          </p:cNvSpPr>
          <p:nvPr>
            <p:ph type="sldNum" sz="quarter" idx="10"/>
          </p:nvPr>
        </p:nvSpPr>
        <p:spPr/>
        <p:txBody>
          <a:bodyPr/>
          <a:lstStyle/>
          <a:p>
            <a:fld id="{F80092B0-0EE1-430D-B541-7D59FA9ADE7F}" type="slidenum">
              <a:rPr lang="en-GB" smtClean="0"/>
              <a:pPr/>
              <a:t>75</a:t>
            </a:fld>
            <a:endParaRPr lang="en-GB"/>
          </a:p>
        </p:txBody>
      </p:sp>
    </p:spTree>
    <p:extLst>
      <p:ext uri="{BB962C8B-B14F-4D97-AF65-F5344CB8AC3E}">
        <p14:creationId xmlns:p14="http://schemas.microsoft.com/office/powerpoint/2010/main" val="325413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p:spPr>
      </p:sp>
      <p:sp>
        <p:nvSpPr>
          <p:cNvPr id="1536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Specialization of ships</a:t>
            </a:r>
            <a:r>
              <a:rPr lang="en-US" dirty="0"/>
              <a:t>. Economies of scales are often linked with specialization. Both processes have considerably modified maritime transportation. In time, ships became increasingly </a:t>
            </a:r>
            <a:r>
              <a:rPr lang="en-US" dirty="0">
                <a:hlinkClick r:id="rId3"/>
              </a:rPr>
              <a:t>specialized</a:t>
            </a:r>
            <a:r>
              <a:rPr lang="en-US" dirty="0"/>
              <a:t> to include general cargo ships, </a:t>
            </a:r>
            <a:r>
              <a:rPr lang="en-US" dirty="0">
                <a:hlinkClick r:id="rId4"/>
              </a:rPr>
              <a:t>tankers</a:t>
            </a:r>
            <a:r>
              <a:rPr lang="en-US" dirty="0"/>
              <a:t>, grain carriers, </a:t>
            </a:r>
            <a:r>
              <a:rPr lang="en-US" dirty="0">
                <a:hlinkClick r:id="rId5"/>
              </a:rPr>
              <a:t>barges</a:t>
            </a:r>
            <a:r>
              <a:rPr lang="en-US" dirty="0"/>
              <a:t>, </a:t>
            </a:r>
            <a:r>
              <a:rPr lang="en-US" dirty="0">
                <a:hlinkClick r:id="rId6"/>
              </a:rPr>
              <a:t>mineral carriers</a:t>
            </a:r>
            <a:r>
              <a:rPr lang="en-US" dirty="0"/>
              <a:t>, bulk carriers, Liquefied Natural Gas (LNG) carriers, </a:t>
            </a:r>
            <a:r>
              <a:rPr lang="en-US" dirty="0">
                <a:hlinkClick r:id="rId7"/>
              </a:rPr>
              <a:t>RO-RO ships</a:t>
            </a:r>
            <a:r>
              <a:rPr lang="en-US" dirty="0"/>
              <a:t> (roll-on roll off; for vehicles) and </a:t>
            </a:r>
            <a:r>
              <a:rPr lang="en-US" dirty="0">
                <a:hlinkClick r:id="rId8"/>
              </a:rPr>
              <a:t>container ships</a:t>
            </a:r>
            <a:r>
              <a:rPr lang="en-US" dirty="0"/>
              <a:t>.</a:t>
            </a:r>
            <a:endParaRPr lang="it-IT" dirty="0"/>
          </a:p>
        </p:txBody>
      </p:sp>
      <p:sp>
        <p:nvSpPr>
          <p:cNvPr id="1536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BE3ABC-8E8B-4E89-B335-919F06E9755F}" type="slidenum">
              <a:rPr lang="it-IT"/>
              <a:pPr fontAlgn="base">
                <a:spcBef>
                  <a:spcPct val="0"/>
                </a:spcBef>
                <a:spcAft>
                  <a:spcPct val="0"/>
                </a:spcAft>
                <a:defRPr/>
              </a:pPr>
              <a:t>37</a:t>
            </a:fld>
            <a:endParaRPr lang="it-IT"/>
          </a:p>
        </p:txBody>
      </p:sp>
    </p:spTree>
    <p:extLst>
      <p:ext uri="{BB962C8B-B14F-4D97-AF65-F5344CB8AC3E}">
        <p14:creationId xmlns:p14="http://schemas.microsoft.com/office/powerpoint/2010/main" val="371834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p:cNvSpPr>
          <p:nvPr>
            <p:ph type="sldImg"/>
          </p:nvPr>
        </p:nvSpPr>
        <p:spPr bwMode="auto">
          <a:noFill/>
          <a:ln>
            <a:solidFill>
              <a:srgbClr val="000000"/>
            </a:solidFill>
            <a:miter lim="800000"/>
            <a:headEnd/>
            <a:tailEnd/>
          </a:ln>
        </p:spPr>
      </p:sp>
      <p:sp>
        <p:nvSpPr>
          <p:cNvPr id="1945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945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A039E6-4A13-432B-A829-5315E52C70FE}" type="slidenum">
              <a:rPr lang="it-IT"/>
              <a:pPr fontAlgn="base">
                <a:spcBef>
                  <a:spcPct val="0"/>
                </a:spcBef>
                <a:spcAft>
                  <a:spcPct val="0"/>
                </a:spcAft>
                <a:defRPr/>
              </a:pPr>
              <a:t>43</a:t>
            </a:fld>
            <a:endParaRPr lang="it-IT"/>
          </a:p>
        </p:txBody>
      </p:sp>
    </p:spTree>
    <p:extLst>
      <p:ext uri="{BB962C8B-B14F-4D97-AF65-F5344CB8AC3E}">
        <p14:creationId xmlns:p14="http://schemas.microsoft.com/office/powerpoint/2010/main" val="81774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p:cNvSpPr>
            <a:spLocks noGrp="1" noRot="1" noChangeAspect="1"/>
          </p:cNvSpPr>
          <p:nvPr>
            <p:ph type="sldImg"/>
          </p:nvPr>
        </p:nvSpPr>
        <p:spPr bwMode="auto">
          <a:noFill/>
          <a:ln>
            <a:solidFill>
              <a:srgbClr val="000000"/>
            </a:solidFill>
            <a:miter lim="800000"/>
            <a:headEnd/>
            <a:tailEnd/>
          </a:ln>
        </p:spPr>
      </p:sp>
      <p:sp>
        <p:nvSpPr>
          <p:cNvPr id="2150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150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8FB54D-85D2-4917-9CED-754D798854D8}" type="slidenum">
              <a:rPr lang="it-IT"/>
              <a:pPr fontAlgn="base">
                <a:spcBef>
                  <a:spcPct val="0"/>
                </a:spcBef>
                <a:spcAft>
                  <a:spcPct val="0"/>
                </a:spcAft>
                <a:defRPr/>
              </a:pPr>
              <a:t>44</a:t>
            </a:fld>
            <a:endParaRPr lang="it-IT"/>
          </a:p>
        </p:txBody>
      </p:sp>
    </p:spTree>
    <p:extLst>
      <p:ext uri="{BB962C8B-B14F-4D97-AF65-F5344CB8AC3E}">
        <p14:creationId xmlns:p14="http://schemas.microsoft.com/office/powerpoint/2010/main" val="257907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p:cNvSpPr>
          <p:nvPr>
            <p:ph type="sldImg"/>
          </p:nvPr>
        </p:nvSpPr>
        <p:spPr bwMode="auto">
          <a:noFill/>
          <a:ln>
            <a:solidFill>
              <a:srgbClr val="000000"/>
            </a:solidFill>
            <a:miter lim="800000"/>
            <a:headEnd/>
            <a:tailEnd/>
          </a:ln>
        </p:spPr>
      </p:sp>
      <p:sp>
        <p:nvSpPr>
          <p:cNvPr id="2355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355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3033CF-A888-45A4-B1EA-DE4327648D3D}" type="slidenum">
              <a:rPr lang="it-IT"/>
              <a:pPr fontAlgn="base">
                <a:spcBef>
                  <a:spcPct val="0"/>
                </a:spcBef>
                <a:spcAft>
                  <a:spcPct val="0"/>
                </a:spcAft>
                <a:defRPr/>
              </a:pPr>
              <a:t>46</a:t>
            </a:fld>
            <a:endParaRPr lang="it-IT"/>
          </a:p>
        </p:txBody>
      </p:sp>
    </p:spTree>
    <p:extLst>
      <p:ext uri="{BB962C8B-B14F-4D97-AF65-F5344CB8AC3E}">
        <p14:creationId xmlns:p14="http://schemas.microsoft.com/office/powerpoint/2010/main" val="1341028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bwMode="auto">
          <a:noFill/>
          <a:ln>
            <a:solidFill>
              <a:srgbClr val="000000"/>
            </a:solidFill>
            <a:miter lim="800000"/>
            <a:headEnd/>
            <a:tailEnd/>
          </a:ln>
        </p:spPr>
      </p:sp>
      <p:sp>
        <p:nvSpPr>
          <p:cNvPr id="2560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560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BF68E9-B5FA-4FCF-BAF4-E71A8F6EF494}" type="slidenum">
              <a:rPr lang="it-IT"/>
              <a:pPr fontAlgn="base">
                <a:spcBef>
                  <a:spcPct val="0"/>
                </a:spcBef>
                <a:spcAft>
                  <a:spcPct val="0"/>
                </a:spcAft>
                <a:defRPr/>
              </a:pPr>
              <a:t>47</a:t>
            </a:fld>
            <a:endParaRPr lang="it-IT"/>
          </a:p>
        </p:txBody>
      </p:sp>
    </p:spTree>
    <p:extLst>
      <p:ext uri="{BB962C8B-B14F-4D97-AF65-F5344CB8AC3E}">
        <p14:creationId xmlns:p14="http://schemas.microsoft.com/office/powerpoint/2010/main" val="14912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p:cNvSpPr>
            <a:spLocks noGrp="1" noRot="1" noChangeAspect="1"/>
          </p:cNvSpPr>
          <p:nvPr>
            <p:ph type="sldImg"/>
          </p:nvPr>
        </p:nvSpPr>
        <p:spPr bwMode="auto">
          <a:noFill/>
          <a:ln>
            <a:solidFill>
              <a:srgbClr val="000000"/>
            </a:solidFill>
            <a:miter lim="800000"/>
            <a:headEnd/>
            <a:tailEnd/>
          </a:ln>
        </p:spPr>
      </p:sp>
      <p:sp>
        <p:nvSpPr>
          <p:cNvPr id="2765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765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C2CBBF-53F5-47DD-8DCE-4C211A0295B6}" type="slidenum">
              <a:rPr lang="it-IT"/>
              <a:pPr fontAlgn="base">
                <a:spcBef>
                  <a:spcPct val="0"/>
                </a:spcBef>
                <a:spcAft>
                  <a:spcPct val="0"/>
                </a:spcAft>
                <a:defRPr/>
              </a:pPr>
              <a:t>48</a:t>
            </a:fld>
            <a:endParaRPr lang="it-IT"/>
          </a:p>
        </p:txBody>
      </p:sp>
    </p:spTree>
    <p:extLst>
      <p:ext uri="{BB962C8B-B14F-4D97-AF65-F5344CB8AC3E}">
        <p14:creationId xmlns:p14="http://schemas.microsoft.com/office/powerpoint/2010/main" val="135791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p:cNvSpPr>
          <p:nvPr>
            <p:ph type="sldImg"/>
          </p:nvPr>
        </p:nvSpPr>
        <p:spPr bwMode="auto">
          <a:noFill/>
          <a:ln>
            <a:solidFill>
              <a:srgbClr val="000000"/>
            </a:solidFill>
            <a:miter lim="800000"/>
            <a:headEnd/>
            <a:tailEnd/>
          </a:ln>
        </p:spPr>
      </p:sp>
      <p:sp>
        <p:nvSpPr>
          <p:cNvPr id="2969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969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594D19-F4B1-45F9-A522-197C6962B9A4}" type="slidenum">
              <a:rPr lang="it-IT"/>
              <a:pPr fontAlgn="base">
                <a:spcBef>
                  <a:spcPct val="0"/>
                </a:spcBef>
                <a:spcAft>
                  <a:spcPct val="0"/>
                </a:spcAft>
                <a:defRPr/>
              </a:pPr>
              <a:t>49</a:t>
            </a:fld>
            <a:endParaRPr lang="it-IT"/>
          </a:p>
        </p:txBody>
      </p:sp>
    </p:spTree>
    <p:extLst>
      <p:ext uri="{BB962C8B-B14F-4D97-AF65-F5344CB8AC3E}">
        <p14:creationId xmlns:p14="http://schemas.microsoft.com/office/powerpoint/2010/main" val="1898323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ABD8978-02F5-4A3D-965F-950B0776812D}" type="datetimeFigureOut">
              <a:rPr lang="it-IT" smtClean="0"/>
              <a:pPr/>
              <a:t>19/10/2022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309EA9-1298-4B66-B5B0-8B2F4B4E1B70}"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D8978-02F5-4A3D-965F-950B0776812D}" type="datetimeFigureOut">
              <a:rPr lang="it-IT" smtClean="0"/>
              <a:pPr/>
              <a:t>19/10/2022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09EA9-1298-4B66-B5B0-8B2F4B4E1B70}"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1wdSVm2x6Zg" TargetMode="External"/><Relationship Id="rId2" Type="http://schemas.openxmlformats.org/officeDocument/2006/relationships/hyperlink" Target="https://www.youtube.com/watch?v=IpnAs0pV6uU"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transportgeography.org/?page_id=2169"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hyperlink" Target="http://en.wikipedia.org/wiki/Malaccamax" TargetMode="External"/><Relationship Id="rId3" Type="http://schemas.openxmlformats.org/officeDocument/2006/relationships/hyperlink" Target="http://en.wikipedia.org/wiki/Draft_(hull)" TargetMode="External"/><Relationship Id="rId7" Type="http://schemas.openxmlformats.org/officeDocument/2006/relationships/hyperlink" Target="http://en.wikipedia.org/wiki/Suezma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en.wikipedia.org/wiki/Aframax" TargetMode="External"/><Relationship Id="rId5" Type="http://schemas.openxmlformats.org/officeDocument/2006/relationships/hyperlink" Target="http://en.wikipedia.org/wiki/Panamax" TargetMode="External"/><Relationship Id="rId4" Type="http://schemas.openxmlformats.org/officeDocument/2006/relationships/hyperlink" Target="http://en.wikipedia.org/wiki/Seawaymax" TargetMode="External"/><Relationship Id="rId9" Type="http://schemas.openxmlformats.org/officeDocument/2006/relationships/hyperlink" Target="http://en.wikipedia.org/wiki/ULCC"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Maritime </a:t>
            </a:r>
            <a:r>
              <a:rPr lang="it-IT" dirty="0" err="1"/>
              <a:t>Transport</a:t>
            </a:r>
            <a:endParaRPr lang="it-IT" dirty="0"/>
          </a:p>
        </p:txBody>
      </p:sp>
      <p:sp>
        <p:nvSpPr>
          <p:cNvPr id="3" name="Sottotitolo 2"/>
          <p:cNvSpPr>
            <a:spLocks noGrp="1"/>
          </p:cNvSpPr>
          <p:nvPr>
            <p:ph type="subTitle" idx="1"/>
          </p:nvPr>
        </p:nvSpPr>
        <p:spPr/>
        <p:txBody>
          <a:bodyPr>
            <a:normAutofit fontScale="70000" lnSpcReduction="20000"/>
          </a:bodyPr>
          <a:lstStyle/>
          <a:p>
            <a:r>
              <a:rPr lang="en-US" dirty="0"/>
              <a:t>Some of the content is from: Jean-Paul </a:t>
            </a:r>
            <a:r>
              <a:rPr lang="en-US" dirty="0" err="1"/>
              <a:t>Rodrigue</a:t>
            </a:r>
            <a:r>
              <a:rPr lang="en-US" dirty="0"/>
              <a:t>, Claude </a:t>
            </a:r>
            <a:r>
              <a:rPr lang="en-US" dirty="0" err="1"/>
              <a:t>Comtois</a:t>
            </a:r>
            <a:r>
              <a:rPr lang="en-US" dirty="0"/>
              <a:t> and Brian Slack (2009), THE GEOGRAPHY OF TRANSPORT SYSTEMS, New York: Routledge, 352 pages. ISBN 978-0-415-48324-7 - http://people.hofstra.edu/geotrans/</a:t>
            </a:r>
            <a:endParaRPr lang="en-GB" dirty="0"/>
          </a:p>
          <a:p>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88640"/>
            <a:ext cx="9036496" cy="490066"/>
          </a:xfrm>
        </p:spPr>
        <p:txBody>
          <a:bodyPr>
            <a:noAutofit/>
          </a:bodyPr>
          <a:lstStyle/>
          <a:p>
            <a:r>
              <a:rPr lang="en-US" sz="3200" b="1" dirty="0"/>
              <a:t>Trade volume and GDP: trade rises faster than GDP</a:t>
            </a:r>
            <a:endParaRPr lang="en-GB" sz="3200" b="1" dirty="0"/>
          </a:p>
        </p:txBody>
      </p:sp>
      <p:pic>
        <p:nvPicPr>
          <p:cNvPr id="5" name="Picture 4"/>
          <p:cNvPicPr>
            <a:picLocks noChangeAspect="1"/>
          </p:cNvPicPr>
          <p:nvPr/>
        </p:nvPicPr>
        <p:blipFill>
          <a:blip r:embed="rId2"/>
          <a:stretch>
            <a:fillRect/>
          </a:stretch>
        </p:blipFill>
        <p:spPr>
          <a:xfrm>
            <a:off x="-2486" y="908720"/>
            <a:ext cx="9144000" cy="4952246"/>
          </a:xfrm>
          <a:prstGeom prst="rect">
            <a:avLst/>
          </a:prstGeom>
        </p:spPr>
      </p:pic>
    </p:spTree>
    <p:extLst>
      <p:ext uri="{BB962C8B-B14F-4D97-AF65-F5344CB8AC3E}">
        <p14:creationId xmlns:p14="http://schemas.microsoft.com/office/powerpoint/2010/main" val="15852804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32656"/>
            <a:ext cx="8015177"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9252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2656"/>
            <a:ext cx="8610600" cy="6410325"/>
          </a:xfrm>
          <a:prstGeom prst="rect">
            <a:avLst/>
          </a:prstGeom>
        </p:spPr>
      </p:pic>
    </p:spTree>
    <p:extLst>
      <p:ext uri="{BB962C8B-B14F-4D97-AF65-F5344CB8AC3E}">
        <p14:creationId xmlns:p14="http://schemas.microsoft.com/office/powerpoint/2010/main" val="10332375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1692" y="2060848"/>
            <a:ext cx="7367562" cy="4475774"/>
          </a:xfrm>
          <a:prstGeom prst="rect">
            <a:avLst/>
          </a:prstGeom>
        </p:spPr>
      </p:pic>
      <p:pic>
        <p:nvPicPr>
          <p:cNvPr id="3" name="Picture 2"/>
          <p:cNvPicPr>
            <a:picLocks noChangeAspect="1"/>
          </p:cNvPicPr>
          <p:nvPr/>
        </p:nvPicPr>
        <p:blipFill>
          <a:blip r:embed="rId3"/>
          <a:stretch>
            <a:fillRect/>
          </a:stretch>
        </p:blipFill>
        <p:spPr>
          <a:xfrm>
            <a:off x="539552" y="32970"/>
            <a:ext cx="8271842" cy="1860742"/>
          </a:xfrm>
          <a:prstGeom prst="rect">
            <a:avLst/>
          </a:prstGeom>
        </p:spPr>
      </p:pic>
    </p:spTree>
    <p:extLst>
      <p:ext uri="{BB962C8B-B14F-4D97-AF65-F5344CB8AC3E}">
        <p14:creationId xmlns:p14="http://schemas.microsoft.com/office/powerpoint/2010/main" val="32820389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Interesting</a:t>
            </a:r>
            <a:r>
              <a:rPr lang="it-IT" dirty="0"/>
              <a:t> </a:t>
            </a:r>
            <a:r>
              <a:rPr lang="it-IT"/>
              <a:t>videos</a:t>
            </a:r>
            <a:endParaRPr lang="en-GB" dirty="0"/>
          </a:p>
        </p:txBody>
      </p:sp>
      <p:sp>
        <p:nvSpPr>
          <p:cNvPr id="3" name="Content Placeholder 2"/>
          <p:cNvSpPr>
            <a:spLocks noGrp="1"/>
          </p:cNvSpPr>
          <p:nvPr>
            <p:ph idx="1"/>
          </p:nvPr>
        </p:nvSpPr>
        <p:spPr/>
        <p:txBody>
          <a:bodyPr>
            <a:normAutofit/>
          </a:bodyPr>
          <a:lstStyle/>
          <a:p>
            <a:r>
              <a:rPr lang="en-GB" sz="2000" dirty="0"/>
              <a:t>Ship demand, Shipping Industry Expert - JOHN KIRKLAND: </a:t>
            </a:r>
            <a:r>
              <a:rPr lang="en-GB" sz="2000" dirty="0">
                <a:hlinkClick r:id="rId2"/>
              </a:rPr>
              <a:t>https://www.youtube.com/watch?v=IpnAs0pV6uU</a:t>
            </a:r>
            <a:r>
              <a:rPr lang="en-GB" sz="2000" dirty="0"/>
              <a:t> from 8.41-14.30</a:t>
            </a:r>
          </a:p>
          <a:p>
            <a:r>
              <a:rPr lang="en-GB" sz="2000" dirty="0"/>
              <a:t>Port congestion, </a:t>
            </a:r>
            <a:r>
              <a:rPr lang="en-GB" sz="2000" dirty="0">
                <a:hlinkClick r:id="rId3"/>
              </a:rPr>
              <a:t>https://www.youtube.com/watch?v=1wdSVm2x6Zg</a:t>
            </a:r>
            <a:r>
              <a:rPr lang="en-GB" sz="2000" dirty="0"/>
              <a:t>, from 7.30- 18.30</a:t>
            </a:r>
          </a:p>
          <a:p>
            <a:r>
              <a:rPr lang="en-US" sz="2000" dirty="0"/>
              <a:t>Big Ships &amp; Heavy Load - Hard Work At The PORT </a:t>
            </a:r>
            <a:r>
              <a:rPr lang="en-US" sz="2000"/>
              <a:t>OF HAMBURG, </a:t>
            </a:r>
            <a:r>
              <a:rPr lang="en-GB" sz="2000"/>
              <a:t>https</a:t>
            </a:r>
            <a:r>
              <a:rPr lang="en-GB" sz="2000" dirty="0"/>
              <a:t>://www.youtube.com/watch?v=WIlTa50rhvI</a:t>
            </a:r>
          </a:p>
        </p:txBody>
      </p:sp>
    </p:spTree>
    <p:extLst>
      <p:ext uri="{BB962C8B-B14F-4D97-AF65-F5344CB8AC3E}">
        <p14:creationId xmlns:p14="http://schemas.microsoft.com/office/powerpoint/2010/main" val="13029858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p:spPr>
        <p:txBody>
          <a:bodyPr>
            <a:normAutofit fontScale="90000"/>
          </a:bodyPr>
          <a:lstStyle/>
          <a:p>
            <a:r>
              <a:rPr lang="en-US" b="1" dirty="0"/>
              <a:t>Conferences</a:t>
            </a:r>
            <a:endParaRPr lang="en-GB" dirty="0"/>
          </a:p>
        </p:txBody>
      </p:sp>
      <p:sp>
        <p:nvSpPr>
          <p:cNvPr id="3" name="Segnaposto contenuto 2"/>
          <p:cNvSpPr>
            <a:spLocks noGrp="1"/>
          </p:cNvSpPr>
          <p:nvPr>
            <p:ph idx="1"/>
          </p:nvPr>
        </p:nvSpPr>
        <p:spPr>
          <a:xfrm>
            <a:off x="457200" y="1268760"/>
            <a:ext cx="8229600" cy="5328592"/>
          </a:xfrm>
        </p:spPr>
        <p:txBody>
          <a:bodyPr>
            <a:normAutofit fontScale="77500" lnSpcReduction="20000"/>
          </a:bodyPr>
          <a:lstStyle/>
          <a:p>
            <a:pPr marL="0" indent="0">
              <a:buNone/>
            </a:pPr>
            <a:r>
              <a:rPr lang="en-US" dirty="0"/>
              <a:t>An important historic feature of oceanic liner transport is the operation of </a:t>
            </a:r>
            <a:r>
              <a:rPr lang="en-US" b="1" dirty="0"/>
              <a:t>"conferences"</a:t>
            </a:r>
            <a:r>
              <a:rPr lang="en-US" dirty="0"/>
              <a:t>. These are </a:t>
            </a:r>
            <a:r>
              <a:rPr lang="en-US" b="1" dirty="0"/>
              <a:t>formal agreements </a:t>
            </a:r>
            <a:r>
              <a:rPr lang="en-US" dirty="0"/>
              <a:t>between companies engaged on particular trading routes. They </a:t>
            </a:r>
            <a:r>
              <a:rPr lang="en-US" b="1" dirty="0"/>
              <a:t>fix the rates </a:t>
            </a:r>
            <a:r>
              <a:rPr lang="en-US" dirty="0"/>
              <a:t>charged by the individual lines, operating for example between Northern Europe and the East Coast of North America, or eastbound between Northern Asia and the West Coast of North America. Over the years in excess of 100 such conference arrangements have been established. While they may be seen as anti-competitive, </a:t>
            </a:r>
            <a:r>
              <a:rPr lang="en-US" b="1" dirty="0"/>
              <a:t>the conference system has always escaped prosecution from national anti-trust agencies</a:t>
            </a:r>
            <a:r>
              <a:rPr lang="en-US" dirty="0"/>
              <a:t>. This is because they are seen as a mechanism to stabilize rates in an industry that is </a:t>
            </a:r>
            <a:r>
              <a:rPr lang="en-US" b="1" dirty="0"/>
              <a:t>inherently unstable, with significant variations in supply of ship capacity and market demand</a:t>
            </a:r>
            <a:r>
              <a:rPr lang="en-US" dirty="0"/>
              <a:t>. By fixing rates exporters are given </a:t>
            </a:r>
            <a:r>
              <a:rPr lang="en-US" b="1" dirty="0"/>
              <a:t>protection from swings in prices</a:t>
            </a:r>
            <a:r>
              <a:rPr lang="en-US" dirty="0"/>
              <a:t>, and are guaranteed a </a:t>
            </a:r>
            <a:r>
              <a:rPr lang="en-US" b="1" dirty="0"/>
              <a:t>regular level of service provision</a:t>
            </a:r>
            <a:r>
              <a:rPr lang="en-US" dirty="0"/>
              <a:t>. Firms compete on the basis of service provision rather than price.</a:t>
            </a:r>
            <a:endParaRPr lang="en-GB" dirty="0"/>
          </a:p>
        </p:txBody>
      </p:sp>
    </p:spTree>
    <p:extLst>
      <p:ext uri="{BB962C8B-B14F-4D97-AF65-F5344CB8AC3E}">
        <p14:creationId xmlns:p14="http://schemas.microsoft.com/office/powerpoint/2010/main" val="3262708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en-US" b="1" dirty="0"/>
              <a:t>Strategic alliances</a:t>
            </a:r>
            <a:endParaRPr lang="en-GB" dirty="0"/>
          </a:p>
        </p:txBody>
      </p:sp>
      <p:sp>
        <p:nvSpPr>
          <p:cNvPr id="3" name="Segnaposto contenuto 2"/>
          <p:cNvSpPr>
            <a:spLocks noGrp="1"/>
          </p:cNvSpPr>
          <p:nvPr>
            <p:ph idx="1"/>
          </p:nvPr>
        </p:nvSpPr>
        <p:spPr>
          <a:xfrm>
            <a:off x="89756" y="869484"/>
            <a:ext cx="8964488" cy="5904656"/>
          </a:xfrm>
        </p:spPr>
        <p:txBody>
          <a:bodyPr>
            <a:normAutofit fontScale="70000" lnSpcReduction="20000"/>
          </a:bodyPr>
          <a:lstStyle/>
          <a:p>
            <a:pPr marL="0" indent="0">
              <a:buNone/>
            </a:pPr>
            <a:r>
              <a:rPr lang="en-US" dirty="0"/>
              <a:t>A new form of inter-firm organization has emerged in the container shipping industry since the mid-1990s. </a:t>
            </a:r>
            <a:r>
              <a:rPr lang="en-US" b="1" dirty="0"/>
              <a:t>Because of the costs of providing ship capacity to more and more markets are escalating beyond the means of many carriers</a:t>
            </a:r>
            <a:r>
              <a:rPr lang="en-US" dirty="0"/>
              <a:t>, many of the largest shipping lines have come together by forming </a:t>
            </a:r>
            <a:r>
              <a:rPr lang="en-US" b="1" dirty="0"/>
              <a:t>strategic alliances</a:t>
            </a:r>
            <a:r>
              <a:rPr lang="en-US" dirty="0"/>
              <a:t> with erstwhile competitors. </a:t>
            </a:r>
          </a:p>
          <a:p>
            <a:pPr marL="0" indent="0">
              <a:buNone/>
            </a:pPr>
            <a:r>
              <a:rPr lang="en-US" dirty="0"/>
              <a:t>They offer </a:t>
            </a:r>
            <a:r>
              <a:rPr lang="en-US" b="1" dirty="0"/>
              <a:t>joint services by pooling vessels </a:t>
            </a:r>
            <a:r>
              <a:rPr lang="en-US" dirty="0"/>
              <a:t>on the main commercial routes. In this way they are each able to commit fewer ships to a particular service route, and deploy the extra ships on other routes that are maintained outside the alliance. </a:t>
            </a:r>
            <a:r>
              <a:rPr lang="en-US" b="1" dirty="0"/>
              <a:t>The alliance services are marketed separately, but operationally involve close cooperation in selecting ports of call and in establishing schedules</a:t>
            </a:r>
            <a:r>
              <a:rPr lang="en-US" dirty="0"/>
              <a:t>. The alliance structure has led to significant developments in route alignments and the economies of scale of container shipping. </a:t>
            </a:r>
          </a:p>
          <a:p>
            <a:pPr marL="0" indent="0">
              <a:buNone/>
            </a:pPr>
            <a:r>
              <a:rPr lang="en-US" dirty="0"/>
              <a:t>The consequences have been </a:t>
            </a:r>
            <a:r>
              <a:rPr lang="en-US" b="1" dirty="0"/>
              <a:t>a concentration of ownership, particularly in container shipping</a:t>
            </a:r>
            <a:r>
              <a:rPr lang="en-US" dirty="0"/>
              <a:t>. The 20 largest carriers controlled 26% of the world slot capacity in 1980, 42% cent in 1992 and about 58% in 2003. Those carriers have the responsibility to establish and maintain profitable routes in a competitive environment. This involves three major decisions about how such a maritime network takes shape: </a:t>
            </a:r>
            <a:r>
              <a:rPr lang="en-US" b="1" dirty="0"/>
              <a:t>frequency of service</a:t>
            </a:r>
            <a:r>
              <a:rPr lang="en-US" dirty="0"/>
              <a:t>, </a:t>
            </a:r>
            <a:r>
              <a:rPr lang="en-US" b="1" dirty="0"/>
              <a:t>fleet and vessel size</a:t>
            </a:r>
            <a:r>
              <a:rPr lang="en-US" dirty="0"/>
              <a:t>, </a:t>
            </a:r>
            <a:r>
              <a:rPr lang="en-US" b="1" dirty="0"/>
              <a:t>number of port calls</a:t>
            </a:r>
            <a:r>
              <a:rPr lang="en-US" dirty="0"/>
              <a:t>. </a:t>
            </a:r>
            <a:endParaRPr lang="en-GB" dirty="0"/>
          </a:p>
        </p:txBody>
      </p:sp>
    </p:spTree>
    <p:extLst>
      <p:ext uri="{BB962C8B-B14F-4D97-AF65-F5344CB8AC3E}">
        <p14:creationId xmlns:p14="http://schemas.microsoft.com/office/powerpoint/2010/main" val="14236699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2592" y="1484784"/>
            <a:ext cx="9144000" cy="4140515"/>
          </a:xfrm>
          <a:prstGeom prst="rect">
            <a:avLst/>
          </a:prstGeom>
        </p:spPr>
      </p:pic>
    </p:spTree>
    <p:extLst>
      <p:ext uri="{BB962C8B-B14F-4D97-AF65-F5344CB8AC3E}">
        <p14:creationId xmlns:p14="http://schemas.microsoft.com/office/powerpoint/2010/main" val="40109680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47662" y="219075"/>
            <a:ext cx="8448675" cy="6419850"/>
          </a:xfrm>
          <a:prstGeom prst="rect">
            <a:avLst/>
          </a:prstGeom>
        </p:spPr>
      </p:pic>
    </p:spTree>
    <p:extLst>
      <p:ext uri="{BB962C8B-B14F-4D97-AF65-F5344CB8AC3E}">
        <p14:creationId xmlns:p14="http://schemas.microsoft.com/office/powerpoint/2010/main" val="3844983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sz="4000" dirty="0"/>
              <a:t>Impact</a:t>
            </a:r>
            <a:r>
              <a:rPr lang="en-GB" dirty="0"/>
              <a:t> of the shipping alliances in 2017</a:t>
            </a:r>
          </a:p>
        </p:txBody>
      </p:sp>
      <p:pic>
        <p:nvPicPr>
          <p:cNvPr id="4" name="Picture 3"/>
          <p:cNvPicPr>
            <a:picLocks noChangeAspect="1"/>
          </p:cNvPicPr>
          <p:nvPr/>
        </p:nvPicPr>
        <p:blipFill>
          <a:blip r:embed="rId2"/>
          <a:stretch>
            <a:fillRect/>
          </a:stretch>
        </p:blipFill>
        <p:spPr>
          <a:xfrm>
            <a:off x="249517" y="980728"/>
            <a:ext cx="8644966" cy="5760640"/>
          </a:xfrm>
          <a:prstGeom prst="rect">
            <a:avLst/>
          </a:prstGeom>
        </p:spPr>
      </p:pic>
    </p:spTree>
    <p:extLst>
      <p:ext uri="{BB962C8B-B14F-4D97-AF65-F5344CB8AC3E}">
        <p14:creationId xmlns:p14="http://schemas.microsoft.com/office/powerpoint/2010/main" val="11146621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on maritime transport</a:t>
            </a:r>
          </a:p>
        </p:txBody>
      </p:sp>
      <p:sp>
        <p:nvSpPr>
          <p:cNvPr id="3" name="Content Placeholder 2"/>
          <p:cNvSpPr>
            <a:spLocks noGrp="1"/>
          </p:cNvSpPr>
          <p:nvPr>
            <p:ph idx="1"/>
          </p:nvPr>
        </p:nvSpPr>
        <p:spPr/>
        <p:txBody>
          <a:bodyPr>
            <a:normAutofit fontScale="77500" lnSpcReduction="20000"/>
          </a:bodyPr>
          <a:lstStyle/>
          <a:p>
            <a:r>
              <a:rPr lang="en-US" dirty="0"/>
              <a:t>Various market segments (passenger, freight (short-sea shipping, ocean shipping))</a:t>
            </a:r>
          </a:p>
          <a:p>
            <a:r>
              <a:rPr lang="en-US" dirty="0"/>
              <a:t>Various ship types depending on the goods (dry and liquid bulk, container) with different degrees of specialization</a:t>
            </a:r>
          </a:p>
          <a:p>
            <a:r>
              <a:rPr lang="en-US" dirty="0"/>
              <a:t>Various routes and services</a:t>
            </a:r>
          </a:p>
          <a:p>
            <a:r>
              <a:rPr lang="it-IT" dirty="0" err="1"/>
              <a:t>Ship</a:t>
            </a:r>
            <a:r>
              <a:rPr lang="it-IT" dirty="0"/>
              <a:t> </a:t>
            </a:r>
            <a:r>
              <a:rPr lang="it-IT" dirty="0" err="1"/>
              <a:t>gigantism</a:t>
            </a:r>
            <a:r>
              <a:rPr lang="it-IT" dirty="0"/>
              <a:t> and </a:t>
            </a:r>
            <a:r>
              <a:rPr lang="it-IT" dirty="0" err="1"/>
              <a:t>increasing</a:t>
            </a:r>
            <a:r>
              <a:rPr lang="it-IT" dirty="0"/>
              <a:t> pressure on </a:t>
            </a:r>
            <a:r>
              <a:rPr lang="it-IT" dirty="0" err="1"/>
              <a:t>ports</a:t>
            </a:r>
            <a:endParaRPr lang="en-US" dirty="0"/>
          </a:p>
          <a:p>
            <a:r>
              <a:rPr lang="en-US" dirty="0"/>
              <a:t>Market structure: moderately concentrated to highly concentrated (oligopoly)</a:t>
            </a:r>
          </a:p>
          <a:p>
            <a:r>
              <a:rPr lang="en-US" dirty="0"/>
              <a:t>Capital intensive</a:t>
            </a:r>
          </a:p>
          <a:p>
            <a:r>
              <a:rPr lang="en-US" dirty="0"/>
              <a:t>Fluctuating profit margins</a:t>
            </a:r>
          </a:p>
          <a:p>
            <a:r>
              <a:rPr lang="en-US" dirty="0"/>
              <a:t>hard-to-abate sector in terms of CO2</a:t>
            </a:r>
          </a:p>
          <a:p>
            <a:endParaRPr lang="en-US" dirty="0"/>
          </a:p>
        </p:txBody>
      </p:sp>
    </p:spTree>
    <p:extLst>
      <p:ext uri="{BB962C8B-B14F-4D97-AF65-F5344CB8AC3E}">
        <p14:creationId xmlns:p14="http://schemas.microsoft.com/office/powerpoint/2010/main" val="2404809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0"/>
            <a:ext cx="7339385" cy="6301568"/>
          </a:xfrm>
          <a:prstGeom prst="rect">
            <a:avLst/>
          </a:prstGeom>
        </p:spPr>
      </p:pic>
    </p:spTree>
    <p:extLst>
      <p:ext uri="{BB962C8B-B14F-4D97-AF65-F5344CB8AC3E}">
        <p14:creationId xmlns:p14="http://schemas.microsoft.com/office/powerpoint/2010/main" val="22244995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844824"/>
            <a:ext cx="8229600" cy="1143000"/>
          </a:xfrm>
        </p:spPr>
        <p:txBody>
          <a:bodyPr>
            <a:normAutofit fontScale="90000"/>
          </a:bodyPr>
          <a:lstStyle/>
          <a:p>
            <a:r>
              <a:rPr lang="en-GB"/>
              <a:t>Next: Shipping </a:t>
            </a:r>
            <a:r>
              <a:rPr lang="en-GB" dirty="0"/>
              <a:t>and port competition</a:t>
            </a:r>
          </a:p>
        </p:txBody>
      </p:sp>
    </p:spTree>
    <p:extLst>
      <p:ext uri="{BB962C8B-B14F-4D97-AF65-F5344CB8AC3E}">
        <p14:creationId xmlns:p14="http://schemas.microsoft.com/office/powerpoint/2010/main" val="72790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8467"/>
            <a:ext cx="9144000" cy="6341065"/>
          </a:xfrm>
          <a:prstGeom prst="rect">
            <a:avLst/>
          </a:prstGeom>
        </p:spPr>
      </p:pic>
    </p:spTree>
    <p:extLst>
      <p:ext uri="{BB962C8B-B14F-4D97-AF65-F5344CB8AC3E}">
        <p14:creationId xmlns:p14="http://schemas.microsoft.com/office/powerpoint/2010/main" val="256566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0"/>
            <a:ext cx="6946498" cy="6427051"/>
          </a:xfrm>
          <a:prstGeom prst="rect">
            <a:avLst/>
          </a:prstGeom>
        </p:spPr>
      </p:pic>
    </p:spTree>
    <p:extLst>
      <p:ext uri="{BB962C8B-B14F-4D97-AF65-F5344CB8AC3E}">
        <p14:creationId xmlns:p14="http://schemas.microsoft.com/office/powerpoint/2010/main" val="2845328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8641"/>
            <a:ext cx="8208912" cy="6216368"/>
          </a:xfrm>
          <a:prstGeom prst="rect">
            <a:avLst/>
          </a:prstGeom>
        </p:spPr>
      </p:pic>
    </p:spTree>
    <p:extLst>
      <p:ext uri="{BB962C8B-B14F-4D97-AF65-F5344CB8AC3E}">
        <p14:creationId xmlns:p14="http://schemas.microsoft.com/office/powerpoint/2010/main" val="914128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5" y="309562"/>
            <a:ext cx="8286750" cy="6238875"/>
          </a:xfrm>
          <a:prstGeom prst="rect">
            <a:avLst/>
          </a:prstGeom>
        </p:spPr>
      </p:pic>
    </p:spTree>
    <p:extLst>
      <p:ext uri="{BB962C8B-B14F-4D97-AF65-F5344CB8AC3E}">
        <p14:creationId xmlns:p14="http://schemas.microsoft.com/office/powerpoint/2010/main" val="738505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 y="116632"/>
            <a:ext cx="8229600" cy="418058"/>
          </a:xfrm>
        </p:spPr>
        <p:txBody>
          <a:bodyPr>
            <a:normAutofit fontScale="90000"/>
          </a:bodyPr>
          <a:lstStyle/>
          <a:p>
            <a:r>
              <a:rPr lang="en-GB" b="1" dirty="0"/>
              <a:t>Traffic volumes</a:t>
            </a:r>
          </a:p>
        </p:txBody>
      </p:sp>
      <p:sp>
        <p:nvSpPr>
          <p:cNvPr id="3" name="Segnaposto contenuto 2"/>
          <p:cNvSpPr>
            <a:spLocks noGrp="1"/>
          </p:cNvSpPr>
          <p:nvPr>
            <p:ph idx="1"/>
          </p:nvPr>
        </p:nvSpPr>
        <p:spPr>
          <a:xfrm>
            <a:off x="179512" y="548442"/>
            <a:ext cx="8856984" cy="5544616"/>
          </a:xfrm>
        </p:spPr>
        <p:txBody>
          <a:bodyPr>
            <a:noAutofit/>
          </a:bodyPr>
          <a:lstStyle/>
          <a:p>
            <a:pPr marL="0" indent="0">
              <a:buNone/>
            </a:pPr>
            <a:r>
              <a:rPr lang="en-US" sz="2000" b="1" dirty="0"/>
              <a:t>Maritime traffic is dominantly focused on freight</a:t>
            </a:r>
            <a:r>
              <a:rPr lang="en-US" sz="2000" dirty="0"/>
              <a:t>. Before the era of intercontinental air transportation, transcontinental passenger services were assumed by liner passenger ships, dominantly over the North Atlantic. Long distance passenger movements are now a marginal leisure function solely serviced by </a:t>
            </a:r>
            <a:r>
              <a:rPr lang="en-US" sz="2000" b="1" dirty="0"/>
              <a:t>cruise shipping</a:t>
            </a:r>
            <a:r>
              <a:rPr lang="en-US" sz="2000" dirty="0"/>
              <a:t>. Several oceanic ferry services are in operation over short distances, namely in Western Europe (Channel; Baltic Sea), Japan and Southeast Asia (Indonesia). </a:t>
            </a:r>
          </a:p>
          <a:p>
            <a:pPr marL="0" indent="0">
              <a:buNone/>
            </a:pPr>
            <a:r>
              <a:rPr lang="en-US" sz="2000" dirty="0"/>
              <a:t>The systematic growth of maritime freight traffic has been fueled by:</a:t>
            </a:r>
          </a:p>
          <a:p>
            <a:r>
              <a:rPr lang="en-US" sz="2000" b="1" dirty="0"/>
              <a:t>Increase in energy and mineral cargoes </a:t>
            </a:r>
            <a:r>
              <a:rPr lang="en-US" sz="2000" dirty="0"/>
              <a:t>derived from a growing demand from industrialized economies of North America, Europe, China and Japan. For instance, coal is mainly used for energy generation and steel-making.</a:t>
            </a:r>
          </a:p>
          <a:p>
            <a:r>
              <a:rPr lang="en-US" sz="2000" b="1" dirty="0"/>
              <a:t>Globalization</a:t>
            </a:r>
            <a:r>
              <a:rPr lang="en-US" sz="2000" dirty="0"/>
              <a:t> that went on with an international division of the production and trade liberalization.</a:t>
            </a:r>
          </a:p>
          <a:p>
            <a:r>
              <a:rPr lang="en-US" sz="2000" b="1" dirty="0"/>
              <a:t>Technical improvements in ship and maritime terminals </a:t>
            </a:r>
            <a:r>
              <a:rPr lang="en-US" sz="2000" dirty="0"/>
              <a:t>have facilitated the flows of freight.</a:t>
            </a:r>
          </a:p>
          <a:p>
            <a:r>
              <a:rPr lang="en-US" sz="2000" b="1" dirty="0"/>
              <a:t>Economies of scale </a:t>
            </a:r>
            <a:r>
              <a:rPr lang="en-US" sz="2000" dirty="0"/>
              <a:t>permitted maritime transportation </a:t>
            </a:r>
            <a:r>
              <a:rPr lang="en-US" sz="2000" b="1" dirty="0"/>
              <a:t>to remain a low cost mode, a trend which has been strengthened by containerization</a:t>
            </a:r>
            <a:r>
              <a:rPr lang="en-US" sz="2000" dirty="0"/>
              <a:t>.</a:t>
            </a:r>
          </a:p>
          <a:p>
            <a:endParaRPr lang="en-GB" sz="2000" dirty="0"/>
          </a:p>
        </p:txBody>
      </p:sp>
    </p:spTree>
    <p:extLst>
      <p:ext uri="{BB962C8B-B14F-4D97-AF65-F5344CB8AC3E}">
        <p14:creationId xmlns:p14="http://schemas.microsoft.com/office/powerpoint/2010/main" val="1687851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380" y="0"/>
            <a:ext cx="8665240" cy="6858000"/>
          </a:xfrm>
          <a:prstGeom prst="rect">
            <a:avLst/>
          </a:prstGeom>
        </p:spPr>
      </p:pic>
      <p:sp>
        <p:nvSpPr>
          <p:cNvPr id="3" name="TextBox 2"/>
          <p:cNvSpPr txBox="1"/>
          <p:nvPr/>
        </p:nvSpPr>
        <p:spPr>
          <a:xfrm>
            <a:off x="5652120" y="1412776"/>
            <a:ext cx="3108672" cy="461665"/>
          </a:xfrm>
          <a:prstGeom prst="rect">
            <a:avLst/>
          </a:prstGeom>
          <a:noFill/>
        </p:spPr>
        <p:txBody>
          <a:bodyPr wrap="none" rtlCol="0">
            <a:spAutoFit/>
          </a:bodyPr>
          <a:lstStyle/>
          <a:p>
            <a:r>
              <a:rPr lang="en-US" sz="2400" dirty="0"/>
              <a:t>Risk of trade unbalance</a:t>
            </a:r>
          </a:p>
        </p:txBody>
      </p:sp>
    </p:spTree>
    <p:extLst>
      <p:ext uri="{BB962C8B-B14F-4D97-AF65-F5344CB8AC3E}">
        <p14:creationId xmlns:p14="http://schemas.microsoft.com/office/powerpoint/2010/main" val="4054836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sz="3600" dirty="0"/>
              <a:t>Containerized Cargo Flows along Major Trade Routes, 1995-2012 (in million TEUs)</a:t>
            </a:r>
            <a:endParaRPr lang="en-GB" sz="3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75" y="1484784"/>
            <a:ext cx="80962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316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r>
              <a:rPr lang="en-GB" dirty="0"/>
              <a:t>Containers</a:t>
            </a:r>
          </a:p>
        </p:txBody>
      </p:sp>
      <p:pic>
        <p:nvPicPr>
          <p:cNvPr id="3" name="Picture 2"/>
          <p:cNvPicPr>
            <a:picLocks noChangeAspect="1"/>
          </p:cNvPicPr>
          <p:nvPr/>
        </p:nvPicPr>
        <p:blipFill>
          <a:blip r:embed="rId2"/>
          <a:stretch>
            <a:fillRect/>
          </a:stretch>
        </p:blipFill>
        <p:spPr>
          <a:xfrm>
            <a:off x="1259632" y="668310"/>
            <a:ext cx="7497554" cy="6190414"/>
          </a:xfrm>
          <a:prstGeom prst="rect">
            <a:avLst/>
          </a:prstGeom>
        </p:spPr>
      </p:pic>
    </p:spTree>
    <p:extLst>
      <p:ext uri="{BB962C8B-B14F-4D97-AF65-F5344CB8AC3E}">
        <p14:creationId xmlns:p14="http://schemas.microsoft.com/office/powerpoint/2010/main" val="2282736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825691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olo 3"/>
          <p:cNvSpPr>
            <a:spLocks noGrp="1"/>
          </p:cNvSpPr>
          <p:nvPr>
            <p:ph type="title"/>
          </p:nvPr>
        </p:nvSpPr>
        <p:spPr>
          <a:xfrm>
            <a:off x="457200" y="274638"/>
            <a:ext cx="8229600" cy="490066"/>
          </a:xfrm>
        </p:spPr>
        <p:txBody>
          <a:bodyPr>
            <a:normAutofit fontScale="90000"/>
          </a:bodyPr>
          <a:lstStyle/>
          <a:p>
            <a:r>
              <a:rPr lang="en-GB" dirty="0"/>
              <a:t>Maritime Economics, </a:t>
            </a:r>
            <a:r>
              <a:rPr lang="en-GB" sz="2200" dirty="0"/>
              <a:t>Martin </a:t>
            </a:r>
            <a:r>
              <a:rPr lang="en-GB" sz="2200" dirty="0" err="1"/>
              <a:t>Stopford</a:t>
            </a:r>
            <a:r>
              <a:rPr lang="en-GB" sz="2200" dirty="0"/>
              <a:t>, 2009\</a:t>
            </a:r>
          </a:p>
        </p:txBody>
      </p:sp>
    </p:spTree>
    <p:extLst>
      <p:ext uri="{BB962C8B-B14F-4D97-AF65-F5344CB8AC3E}">
        <p14:creationId xmlns:p14="http://schemas.microsoft.com/office/powerpoint/2010/main" val="514742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93254" y="130622"/>
            <a:ext cx="8229600" cy="490066"/>
          </a:xfrm>
        </p:spPr>
        <p:txBody>
          <a:bodyPr>
            <a:noAutofit/>
          </a:bodyPr>
          <a:lstStyle/>
          <a:p>
            <a:r>
              <a:rPr lang="en-US" sz="3200" dirty="0"/>
              <a:t>The European Short Sea Shipping Market</a:t>
            </a:r>
            <a:endParaRPr lang="en-GB" sz="32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304" y="620688"/>
            <a:ext cx="66675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7504" y="5589240"/>
            <a:ext cx="9036496" cy="1169551"/>
          </a:xfrm>
          <a:prstGeom prst="rect">
            <a:avLst/>
          </a:prstGeom>
        </p:spPr>
        <p:txBody>
          <a:bodyPr wrap="square">
            <a:spAutoFit/>
          </a:bodyPr>
          <a:lstStyle/>
          <a:p>
            <a:r>
              <a:rPr lang="en-US" sz="1000" dirty="0"/>
              <a:t>In 2007 total freight transport by short sea shipping in the EU-27 amounted to 1.86 billion tons or 61% of total EU-27 maritime goods transport. The most important short sea countries are the United Kingdom (366 million tons), Italy (325 million tons) and the Netherlands (259 million tons). The majority of short sea flows take place between partner ports situated in the Mediterranean (28%) and the North Sea (27%). Liquid bulk (including liquefied gas, crude oil and oil products) is the most important cargo type with almost half the total tonnage or 896 million tons. </a:t>
            </a:r>
            <a:r>
              <a:rPr lang="en-US" sz="1000" dirty="0" err="1"/>
              <a:t>Shortsea</a:t>
            </a:r>
            <a:r>
              <a:rPr lang="en-US" sz="1000" dirty="0"/>
              <a:t> traffic of dry bulk amounted to 364 million tons. Containers accounted for 210 million tons, </a:t>
            </a:r>
            <a:r>
              <a:rPr lang="en-US" sz="1000" dirty="0" err="1"/>
              <a:t>roro</a:t>
            </a:r>
            <a:r>
              <a:rPr lang="en-US" sz="1000" dirty="0"/>
              <a:t> for 250 million tons and other cargo for 142 million tons. Rotterdam was the largest European short sea port overall with 186 million tons of </a:t>
            </a:r>
            <a:r>
              <a:rPr lang="en-US" sz="1000" dirty="0" err="1"/>
              <a:t>shortsea</a:t>
            </a:r>
            <a:r>
              <a:rPr lang="en-US" sz="1000" dirty="0"/>
              <a:t> traffic. Antwerp was the largest European short sea port for containers with 30.5 million tons closely followed by Rotterdam with 30.2 million tons. For roll-on/roll-off transport (</a:t>
            </a:r>
            <a:r>
              <a:rPr lang="en-US" sz="1000" dirty="0" err="1"/>
              <a:t>roro</a:t>
            </a:r>
            <a:r>
              <a:rPr lang="en-US" sz="1000" dirty="0"/>
              <a:t>), Dover in the UK and Calais in France remained the top two short sea ports with 24.6 and 18.3 million tons of </a:t>
            </a:r>
            <a:r>
              <a:rPr lang="en-US" sz="1000" dirty="0" err="1"/>
              <a:t>roro</a:t>
            </a:r>
            <a:r>
              <a:rPr lang="en-US" sz="1000" dirty="0"/>
              <a:t> short sea traffic respectively.</a:t>
            </a:r>
            <a:endParaRPr lang="en-GB" sz="1000" dirty="0"/>
          </a:p>
        </p:txBody>
      </p:sp>
    </p:spTree>
    <p:extLst>
      <p:ext uri="{BB962C8B-B14F-4D97-AF65-F5344CB8AC3E}">
        <p14:creationId xmlns:p14="http://schemas.microsoft.com/office/powerpoint/2010/main" val="1812078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284984"/>
            <a:ext cx="8229600" cy="1143000"/>
          </a:xfrm>
        </p:spPr>
        <p:txBody>
          <a:bodyPr/>
          <a:lstStyle/>
          <a:p>
            <a:r>
              <a:rPr lang="en-US" dirty="0"/>
              <a:t>Routes</a:t>
            </a:r>
          </a:p>
        </p:txBody>
      </p:sp>
    </p:spTree>
    <p:extLst>
      <p:ext uri="{BB962C8B-B14F-4D97-AF65-F5344CB8AC3E}">
        <p14:creationId xmlns:p14="http://schemas.microsoft.com/office/powerpoint/2010/main" val="565200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13" y="908720"/>
            <a:ext cx="8613246" cy="488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olo 1"/>
          <p:cNvSpPr txBox="1">
            <a:spLocks/>
          </p:cNvSpPr>
          <p:nvPr/>
        </p:nvSpPr>
        <p:spPr>
          <a:xfrm>
            <a:off x="457200" y="274638"/>
            <a:ext cx="8229600" cy="490066"/>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Routes</a:t>
            </a:r>
            <a:endParaRPr lang="en-GB" dirty="0"/>
          </a:p>
        </p:txBody>
      </p:sp>
    </p:spTree>
    <p:extLst>
      <p:ext uri="{BB962C8B-B14F-4D97-AF65-F5344CB8AC3E}">
        <p14:creationId xmlns:p14="http://schemas.microsoft.com/office/powerpoint/2010/main" val="4190928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685" y="908720"/>
            <a:ext cx="8789315" cy="545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olo 1"/>
          <p:cNvSpPr>
            <a:spLocks noGrp="1"/>
          </p:cNvSpPr>
          <p:nvPr>
            <p:ph type="title"/>
          </p:nvPr>
        </p:nvSpPr>
        <p:spPr>
          <a:xfrm>
            <a:off x="457200" y="274638"/>
            <a:ext cx="8229600" cy="490066"/>
          </a:xfrm>
        </p:spPr>
        <p:txBody>
          <a:bodyPr>
            <a:normAutofit fontScale="90000"/>
          </a:bodyPr>
          <a:lstStyle/>
          <a:p>
            <a:r>
              <a:rPr lang="en-GB" dirty="0"/>
              <a:t>Routes</a:t>
            </a:r>
          </a:p>
        </p:txBody>
      </p:sp>
    </p:spTree>
    <p:extLst>
      <p:ext uri="{BB962C8B-B14F-4D97-AF65-F5344CB8AC3E}">
        <p14:creationId xmlns:p14="http://schemas.microsoft.com/office/powerpoint/2010/main" val="2145850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US" dirty="0"/>
              <a:t>Bottlenecks in the shipping routes</a:t>
            </a:r>
          </a:p>
        </p:txBody>
      </p:sp>
      <p:pic>
        <p:nvPicPr>
          <p:cNvPr id="3" name="Picture 2"/>
          <p:cNvPicPr>
            <a:picLocks noChangeAspect="1"/>
          </p:cNvPicPr>
          <p:nvPr/>
        </p:nvPicPr>
        <p:blipFill>
          <a:blip r:embed="rId2"/>
          <a:stretch>
            <a:fillRect/>
          </a:stretch>
        </p:blipFill>
        <p:spPr>
          <a:xfrm>
            <a:off x="1115616" y="1772816"/>
            <a:ext cx="7071146" cy="4508866"/>
          </a:xfrm>
          <a:prstGeom prst="rect">
            <a:avLst/>
          </a:prstGeom>
        </p:spPr>
      </p:pic>
      <p:sp>
        <p:nvSpPr>
          <p:cNvPr id="4" name="Rectangle 3"/>
          <p:cNvSpPr/>
          <p:nvPr/>
        </p:nvSpPr>
        <p:spPr>
          <a:xfrm>
            <a:off x="251520" y="6381328"/>
            <a:ext cx="8435280" cy="369332"/>
          </a:xfrm>
          <a:prstGeom prst="rect">
            <a:avLst/>
          </a:prstGeom>
        </p:spPr>
        <p:txBody>
          <a:bodyPr wrap="square">
            <a:spAutoFit/>
          </a:bodyPr>
          <a:lstStyle/>
          <a:p>
            <a:r>
              <a:rPr lang="en-US" dirty="0">
                <a:solidFill>
                  <a:srgbClr val="202122"/>
                </a:solidFill>
                <a:latin typeface="Arial" panose="020B0604020202020204" pitchFamily="34" charset="0"/>
              </a:rPr>
              <a:t>Container Ship 'Ever Given' stuck in the Suez Canal, Egypt - March 24th, 2021.</a:t>
            </a:r>
            <a:endParaRPr lang="en-US" dirty="0"/>
          </a:p>
        </p:txBody>
      </p:sp>
    </p:spTree>
    <p:extLst>
      <p:ext uri="{BB962C8B-B14F-4D97-AF65-F5344CB8AC3E}">
        <p14:creationId xmlns:p14="http://schemas.microsoft.com/office/powerpoint/2010/main" val="254341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35" y="188640"/>
            <a:ext cx="8839065" cy="548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56497" y="6300598"/>
            <a:ext cx="8820472" cy="523220"/>
          </a:xfrm>
          <a:prstGeom prst="rect">
            <a:avLst/>
          </a:prstGeom>
        </p:spPr>
        <p:txBody>
          <a:bodyPr wrap="square">
            <a:spAutoFit/>
          </a:bodyPr>
          <a:lstStyle/>
          <a:p>
            <a:r>
              <a:rPr lang="en-US" sz="1400" dirty="0"/>
              <a:t>Jean-Paul </a:t>
            </a:r>
            <a:r>
              <a:rPr lang="en-US" sz="1400" dirty="0" err="1"/>
              <a:t>Rodrigue</a:t>
            </a:r>
            <a:r>
              <a:rPr lang="en-US" sz="1400" dirty="0"/>
              <a:t>, Claude </a:t>
            </a:r>
            <a:r>
              <a:rPr lang="en-US" sz="1400" dirty="0" err="1"/>
              <a:t>Comtois</a:t>
            </a:r>
            <a:r>
              <a:rPr lang="en-US" sz="1400" dirty="0"/>
              <a:t> and Brian Slack (2009), THE GEOGRAPHY OF TRANSPORT SYSTEMS, New York: </a:t>
            </a:r>
            <a:r>
              <a:rPr lang="en-US" sz="1400" dirty="0" err="1"/>
              <a:t>Routledge</a:t>
            </a:r>
            <a:r>
              <a:rPr lang="en-US" sz="1400" dirty="0"/>
              <a:t>, 352 pages. ISBN 978-0-415-48324-7</a:t>
            </a:r>
            <a:endParaRPr lang="en-GB" sz="1400" dirty="0"/>
          </a:p>
        </p:txBody>
      </p:sp>
    </p:spTree>
    <p:extLst>
      <p:ext uri="{BB962C8B-B14F-4D97-AF65-F5344CB8AC3E}">
        <p14:creationId xmlns:p14="http://schemas.microsoft.com/office/powerpoint/2010/main" val="1903842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88640"/>
            <a:ext cx="9029637" cy="602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204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44463"/>
            <a:ext cx="8723312" cy="651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329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195"/>
            <a:ext cx="7814960" cy="673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191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0"/>
            <a:ext cx="7019825" cy="688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319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Transport by water</a:t>
            </a:r>
            <a:endParaRPr lang="en-GB" dirty="0"/>
          </a:p>
        </p:txBody>
      </p:sp>
      <p:sp>
        <p:nvSpPr>
          <p:cNvPr id="3" name="Segnaposto contenuto 2"/>
          <p:cNvSpPr>
            <a:spLocks noGrp="1"/>
          </p:cNvSpPr>
          <p:nvPr>
            <p:ph idx="1"/>
          </p:nvPr>
        </p:nvSpPr>
        <p:spPr>
          <a:xfrm>
            <a:off x="395536" y="1268760"/>
            <a:ext cx="8229600" cy="4525963"/>
          </a:xfrm>
        </p:spPr>
        <p:txBody>
          <a:bodyPr>
            <a:noAutofit/>
          </a:bodyPr>
          <a:lstStyle/>
          <a:p>
            <a:pPr marL="0" indent="0">
              <a:buNone/>
            </a:pPr>
            <a:r>
              <a:rPr lang="en-GB" sz="2800" b="1" dirty="0"/>
              <a:t>Market Segments</a:t>
            </a:r>
          </a:p>
          <a:p>
            <a:r>
              <a:rPr lang="en-GB" sz="2800" b="1" dirty="0"/>
              <a:t>Passengers (travel, cruise, river tourism)</a:t>
            </a:r>
          </a:p>
          <a:p>
            <a:r>
              <a:rPr lang="en-GB" sz="2800" b="1" dirty="0"/>
              <a:t>Freight</a:t>
            </a:r>
          </a:p>
          <a:p>
            <a:pPr marL="0" indent="0">
              <a:buNone/>
            </a:pPr>
            <a:r>
              <a:rPr lang="en-GB" sz="2800" b="1" dirty="0"/>
              <a:t>Market Segments</a:t>
            </a:r>
          </a:p>
          <a:p>
            <a:r>
              <a:rPr lang="en-GB" sz="2800" b="1" dirty="0"/>
              <a:t>Internal and international </a:t>
            </a:r>
            <a:r>
              <a:rPr lang="en-GB" sz="2800" b="1" dirty="0" err="1"/>
              <a:t>cabotage</a:t>
            </a:r>
            <a:endParaRPr lang="en-GB" sz="2800" b="1" dirty="0"/>
          </a:p>
          <a:p>
            <a:r>
              <a:rPr lang="en-GB" sz="2800" b="1" dirty="0"/>
              <a:t>River transport</a:t>
            </a:r>
          </a:p>
          <a:p>
            <a:r>
              <a:rPr lang="en-GB" sz="2800" b="1" dirty="0"/>
              <a:t>Maritime (ocean) transport</a:t>
            </a:r>
          </a:p>
          <a:p>
            <a:pPr marL="0" indent="0">
              <a:buNone/>
            </a:pPr>
            <a:r>
              <a:rPr lang="en-GB" sz="2800" b="1" dirty="0"/>
              <a:t>Ports</a:t>
            </a:r>
          </a:p>
          <a:p>
            <a:r>
              <a:rPr lang="en-GB" sz="2800" b="1" dirty="0"/>
              <a:t>Sea ports</a:t>
            </a:r>
          </a:p>
          <a:p>
            <a:r>
              <a:rPr lang="en-GB" sz="2800" b="1" dirty="0"/>
              <a:t>River ports</a:t>
            </a:r>
          </a:p>
          <a:p>
            <a:pPr marL="0" indent="0">
              <a:buNone/>
            </a:pPr>
            <a:endParaRPr lang="en-GB" sz="2800" b="1" dirty="0"/>
          </a:p>
        </p:txBody>
      </p:sp>
    </p:spTree>
    <p:extLst>
      <p:ext uri="{BB962C8B-B14F-4D97-AF65-F5344CB8AC3E}">
        <p14:creationId xmlns:p14="http://schemas.microsoft.com/office/powerpoint/2010/main" val="1701677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334"/>
            <a:ext cx="6958013" cy="67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3468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3600" dirty="0"/>
              <a:t>The hub-and-spoke system in air transport</a:t>
            </a:r>
          </a:p>
        </p:txBody>
      </p:sp>
      <p:pic>
        <p:nvPicPr>
          <p:cNvPr id="10244" name="Picture 4" descr="File:Airline hub-1995.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988840"/>
            <a:ext cx="792911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41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Autofit/>
          </a:bodyPr>
          <a:lstStyle/>
          <a:p>
            <a:r>
              <a:rPr lang="en-GB" sz="2800" dirty="0"/>
              <a:t>The hub-and-spoke system in maritime transport</a:t>
            </a:r>
            <a:endParaRPr lang="en-US" sz="2800" dirty="0"/>
          </a:p>
        </p:txBody>
      </p:sp>
      <p:pic>
        <p:nvPicPr>
          <p:cNvPr id="3" name="Picture 2"/>
          <p:cNvPicPr>
            <a:picLocks noChangeAspect="1"/>
          </p:cNvPicPr>
          <p:nvPr/>
        </p:nvPicPr>
        <p:blipFill>
          <a:blip r:embed="rId2"/>
          <a:stretch>
            <a:fillRect/>
          </a:stretch>
        </p:blipFill>
        <p:spPr>
          <a:xfrm>
            <a:off x="56803" y="1124744"/>
            <a:ext cx="8950664" cy="4248472"/>
          </a:xfrm>
          <a:prstGeom prst="rect">
            <a:avLst/>
          </a:prstGeom>
        </p:spPr>
      </p:pic>
      <p:sp>
        <p:nvSpPr>
          <p:cNvPr id="4" name="Rectangle 3"/>
          <p:cNvSpPr/>
          <p:nvPr/>
        </p:nvSpPr>
        <p:spPr>
          <a:xfrm>
            <a:off x="395536" y="5589240"/>
            <a:ext cx="7590234" cy="430887"/>
          </a:xfrm>
          <a:prstGeom prst="rect">
            <a:avLst/>
          </a:prstGeom>
        </p:spPr>
        <p:txBody>
          <a:bodyPr wrap="square">
            <a:spAutoFit/>
          </a:bodyPr>
          <a:lstStyle/>
          <a:p>
            <a:r>
              <a:rPr lang="en-US" sz="1100" dirty="0"/>
              <a:t>https://www.researchgate.net/publication/310479877_Study_on_Potential_Hub-and-Spoke_Container_Trans-shipment_Operations_in_Eastern_Canada_for_Marine_Movements_of_Freight_Short_Sea_Shipping/figures?lo=1</a:t>
            </a:r>
          </a:p>
        </p:txBody>
      </p:sp>
    </p:spTree>
    <p:extLst>
      <p:ext uri="{BB962C8B-B14F-4D97-AF65-F5344CB8AC3E}">
        <p14:creationId xmlns:p14="http://schemas.microsoft.com/office/powerpoint/2010/main" val="1745945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The hub-and-spoke system in maritime transport: </a:t>
            </a:r>
            <a:br>
              <a:rPr lang="en-GB" sz="2800" dirty="0"/>
            </a:br>
            <a:r>
              <a:rPr lang="en-GB" sz="2800" dirty="0"/>
              <a:t>2 hubs</a:t>
            </a:r>
            <a:endParaRPr lang="en-US" sz="2800" dirty="0"/>
          </a:p>
        </p:txBody>
      </p:sp>
      <p:pic>
        <p:nvPicPr>
          <p:cNvPr id="3" name="Picture 2"/>
          <p:cNvPicPr>
            <a:picLocks noChangeAspect="1"/>
          </p:cNvPicPr>
          <p:nvPr/>
        </p:nvPicPr>
        <p:blipFill>
          <a:blip r:embed="rId2"/>
          <a:stretch>
            <a:fillRect/>
          </a:stretch>
        </p:blipFill>
        <p:spPr>
          <a:xfrm>
            <a:off x="1691680" y="1416288"/>
            <a:ext cx="4608512" cy="4798864"/>
          </a:xfrm>
          <a:prstGeom prst="rect">
            <a:avLst/>
          </a:prstGeom>
        </p:spPr>
      </p:pic>
      <p:sp>
        <p:nvSpPr>
          <p:cNvPr id="4" name="Rectangle 3"/>
          <p:cNvSpPr/>
          <p:nvPr/>
        </p:nvSpPr>
        <p:spPr>
          <a:xfrm>
            <a:off x="1835696" y="6237312"/>
            <a:ext cx="4572000" cy="523220"/>
          </a:xfrm>
          <a:prstGeom prst="rect">
            <a:avLst/>
          </a:prstGeom>
        </p:spPr>
        <p:txBody>
          <a:bodyPr>
            <a:spAutoFit/>
          </a:bodyPr>
          <a:lstStyle/>
          <a:p>
            <a:r>
              <a:rPr lang="en-US" sz="1400" dirty="0"/>
              <a:t>https://maritime-executive.com/editorials/evolving-hub-and-spoke-container-transshipment</a:t>
            </a:r>
          </a:p>
        </p:txBody>
      </p:sp>
    </p:spTree>
    <p:extLst>
      <p:ext uri="{BB962C8B-B14F-4D97-AF65-F5344CB8AC3E}">
        <p14:creationId xmlns:p14="http://schemas.microsoft.com/office/powerpoint/2010/main" val="4107050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3046"/>
            <a:ext cx="8010372" cy="617735"/>
          </a:xfrm>
        </p:spPr>
        <p:txBody>
          <a:bodyPr>
            <a:normAutofit fontScale="90000"/>
          </a:bodyPr>
          <a:lstStyle/>
          <a:p>
            <a:r>
              <a:rPr lang="en-US" dirty="0"/>
              <a:t>A more complex H&amp;S system</a:t>
            </a:r>
          </a:p>
        </p:txBody>
      </p:sp>
      <p:pic>
        <p:nvPicPr>
          <p:cNvPr id="3" name="Picture 2"/>
          <p:cNvPicPr>
            <a:picLocks noChangeAspect="1"/>
          </p:cNvPicPr>
          <p:nvPr/>
        </p:nvPicPr>
        <p:blipFill>
          <a:blip r:embed="rId2"/>
          <a:stretch>
            <a:fillRect/>
          </a:stretch>
        </p:blipFill>
        <p:spPr>
          <a:xfrm>
            <a:off x="683568" y="730782"/>
            <a:ext cx="7722340" cy="5757885"/>
          </a:xfrm>
          <a:prstGeom prst="rect">
            <a:avLst/>
          </a:prstGeom>
        </p:spPr>
      </p:pic>
      <p:sp>
        <p:nvSpPr>
          <p:cNvPr id="4" name="Rectangle 3"/>
          <p:cNvSpPr/>
          <p:nvPr/>
        </p:nvSpPr>
        <p:spPr>
          <a:xfrm>
            <a:off x="143508" y="6488668"/>
            <a:ext cx="8856984" cy="369332"/>
          </a:xfrm>
          <a:prstGeom prst="rect">
            <a:avLst/>
          </a:prstGeom>
        </p:spPr>
        <p:txBody>
          <a:bodyPr wrap="square">
            <a:spAutoFit/>
          </a:bodyPr>
          <a:lstStyle/>
          <a:p>
            <a:r>
              <a:rPr lang="en-US" dirty="0"/>
              <a:t>http://haralambides-mel.blogspot.com/2018/11/hub-and-spoke-systems-in-container.html</a:t>
            </a:r>
          </a:p>
        </p:txBody>
      </p:sp>
    </p:spTree>
    <p:extLst>
      <p:ext uri="{BB962C8B-B14F-4D97-AF65-F5344CB8AC3E}">
        <p14:creationId xmlns:p14="http://schemas.microsoft.com/office/powerpoint/2010/main" val="3420989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en-US" b="1" dirty="0"/>
              <a:t>Pros of the hub-and-spoke system </a:t>
            </a:r>
            <a:endParaRPr lang="en-GB" dirty="0"/>
          </a:p>
        </p:txBody>
      </p:sp>
      <p:sp>
        <p:nvSpPr>
          <p:cNvPr id="4" name="Segnaposto contenuto 3"/>
          <p:cNvSpPr>
            <a:spLocks noGrp="1"/>
          </p:cNvSpPr>
          <p:nvPr>
            <p:ph idx="1"/>
          </p:nvPr>
        </p:nvSpPr>
        <p:spPr>
          <a:xfrm>
            <a:off x="179512" y="1340768"/>
            <a:ext cx="8589640" cy="4525963"/>
          </a:xfrm>
        </p:spPr>
        <p:txBody>
          <a:bodyPr>
            <a:normAutofit fontScale="77500" lnSpcReduction="20000"/>
          </a:bodyPr>
          <a:lstStyle/>
          <a:p>
            <a:r>
              <a:rPr lang="en-US" dirty="0"/>
              <a:t>For a network of n nodes, only </a:t>
            </a:r>
            <a:r>
              <a:rPr lang="en-US" i="1" dirty="0"/>
              <a:t>n</a:t>
            </a:r>
            <a:r>
              <a:rPr lang="en-US" dirty="0"/>
              <a:t> - 1 spokes are needed to connect all nodes instead of n*(n-1)/2.</a:t>
            </a:r>
          </a:p>
          <a:p>
            <a:endParaRPr lang="en-US" dirty="0"/>
          </a:p>
          <a:p>
            <a:endParaRPr lang="en-US" dirty="0"/>
          </a:p>
          <a:p>
            <a:endParaRPr lang="en-US" dirty="0"/>
          </a:p>
          <a:p>
            <a:endParaRPr lang="en-US" dirty="0"/>
          </a:p>
          <a:p>
            <a:r>
              <a:rPr lang="en-US" b="1" dirty="0"/>
              <a:t>Fewer spokes </a:t>
            </a:r>
            <a:r>
              <a:rPr lang="en-US" dirty="0"/>
              <a:t>(routes) allow the possibility to use larger vehicles (ships, airlines, ..) and to load them more (higher efficiency, lower costs).</a:t>
            </a:r>
          </a:p>
          <a:p>
            <a:r>
              <a:rPr lang="en-US" dirty="0"/>
              <a:t>Complex operations such as handling and accounting are managed in </a:t>
            </a:r>
            <a:r>
              <a:rPr lang="en-US" b="1" dirty="0"/>
              <a:t>less locations</a:t>
            </a:r>
            <a:r>
              <a:rPr lang="en-US" dirty="0"/>
              <a:t>.</a:t>
            </a:r>
          </a:p>
          <a:p>
            <a:r>
              <a:rPr lang="en-US" dirty="0"/>
              <a:t>When necessary, </a:t>
            </a:r>
            <a:r>
              <a:rPr lang="en-US" b="1" dirty="0"/>
              <a:t>a newer node is easily added </a:t>
            </a:r>
            <a:r>
              <a:rPr lang="en-US" dirty="0"/>
              <a:t>to the network</a:t>
            </a:r>
          </a:p>
        </p:txBody>
      </p:sp>
      <p:pic>
        <p:nvPicPr>
          <p:cNvPr id="9" name="Immagine 8"/>
          <p:cNvPicPr>
            <a:picLocks noChangeAspect="1"/>
          </p:cNvPicPr>
          <p:nvPr/>
        </p:nvPicPr>
        <p:blipFill>
          <a:blip r:embed="rId2"/>
          <a:stretch>
            <a:fillRect/>
          </a:stretch>
        </p:blipFill>
        <p:spPr>
          <a:xfrm>
            <a:off x="2490787" y="2204864"/>
            <a:ext cx="4162425" cy="1219200"/>
          </a:xfrm>
          <a:prstGeom prst="rect">
            <a:avLst/>
          </a:prstGeom>
        </p:spPr>
      </p:pic>
    </p:spTree>
    <p:extLst>
      <p:ext uri="{BB962C8B-B14F-4D97-AF65-F5344CB8AC3E}">
        <p14:creationId xmlns:p14="http://schemas.microsoft.com/office/powerpoint/2010/main" val="3566513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15416"/>
            <a:ext cx="8229600" cy="1143000"/>
          </a:xfrm>
        </p:spPr>
        <p:txBody>
          <a:bodyPr/>
          <a:lstStyle/>
          <a:p>
            <a:r>
              <a:rPr lang="en-US" b="1" dirty="0"/>
              <a:t>Cons of the hub-and-spoke system </a:t>
            </a:r>
            <a:endParaRPr lang="en-US" dirty="0"/>
          </a:p>
        </p:txBody>
      </p:sp>
      <p:sp>
        <p:nvSpPr>
          <p:cNvPr id="3" name="Segnaposto contenuto 2"/>
          <p:cNvSpPr>
            <a:spLocks noGrp="1"/>
          </p:cNvSpPr>
          <p:nvPr>
            <p:ph idx="1"/>
          </p:nvPr>
        </p:nvSpPr>
        <p:spPr>
          <a:xfrm>
            <a:off x="31197" y="620688"/>
            <a:ext cx="9144000" cy="4641379"/>
          </a:xfrm>
        </p:spPr>
        <p:txBody>
          <a:bodyPr>
            <a:noAutofit/>
          </a:bodyPr>
          <a:lstStyle/>
          <a:p>
            <a:r>
              <a:rPr lang="en-US" sz="2200" dirty="0"/>
              <a:t>Since the model is centralized, </a:t>
            </a:r>
            <a:r>
              <a:rPr lang="en-US" sz="2200" b="1" dirty="0"/>
              <a:t>it is not flexible</a:t>
            </a:r>
            <a:r>
              <a:rPr lang="en-US" sz="2200" dirty="0"/>
              <a:t>. Any problem at the hub, or on single routes, could have unexpected consequences across the network. It can be difficult or impossible to handle occasional high demand periods between two routes.</a:t>
            </a:r>
          </a:p>
          <a:p>
            <a:r>
              <a:rPr lang="en-US" sz="2200" b="1" dirty="0"/>
              <a:t>Changes to timetables are complex</a:t>
            </a:r>
            <a:r>
              <a:rPr lang="en-US" sz="2200" dirty="0"/>
              <a:t>. Accurate traffic analysis and timely programming are needed to keep the hub running smoothly.</a:t>
            </a:r>
          </a:p>
          <a:p>
            <a:r>
              <a:rPr lang="en-US" sz="2200" b="1" dirty="0"/>
              <a:t>The hub is a bottleneck and a critical point in the network</a:t>
            </a:r>
            <a:r>
              <a:rPr lang="en-US" sz="2200" dirty="0"/>
              <a:t>. The total capacity of the network is limited by the capacity of the hub. Delays at the hub (caused, for example, by bad weather) can cause delays across the network. Delays in one spoke can be transmitted to the entire network.</a:t>
            </a:r>
          </a:p>
          <a:p>
            <a:r>
              <a:rPr lang="en-US" sz="2200" dirty="0"/>
              <a:t>Since you need to cross the hub before reaching your destination, </a:t>
            </a:r>
            <a:r>
              <a:rPr lang="en-US" sz="2200" b="1" dirty="0"/>
              <a:t>travel times are longer</a:t>
            </a:r>
            <a:r>
              <a:rPr lang="en-US" sz="2200" dirty="0"/>
              <a:t> than direct connections. Going through the hub may be desirable in the case of goods, which can be sorted out and consolidated, but not for passengers or for goods that are time constraint.</a:t>
            </a:r>
          </a:p>
          <a:p>
            <a:r>
              <a:rPr lang="en-US" sz="2200" dirty="0"/>
              <a:t>To reach most destinations </a:t>
            </a:r>
            <a:r>
              <a:rPr lang="en-US" sz="2200" b="1" dirty="0"/>
              <a:t>a vehicle change (airplane, ship) is needed</a:t>
            </a:r>
            <a:r>
              <a:rPr lang="en-US" sz="2200" dirty="0"/>
              <a:t>. Any loss of connection is difficult to make up.</a:t>
            </a:r>
          </a:p>
        </p:txBody>
      </p:sp>
    </p:spTree>
    <p:extLst>
      <p:ext uri="{BB962C8B-B14F-4D97-AF65-F5344CB8AC3E}">
        <p14:creationId xmlns:p14="http://schemas.microsoft.com/office/powerpoint/2010/main" val="18424153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olo 1"/>
          <p:cNvSpPr>
            <a:spLocks noGrp="1"/>
          </p:cNvSpPr>
          <p:nvPr>
            <p:ph type="title"/>
          </p:nvPr>
        </p:nvSpPr>
        <p:spPr>
          <a:xfrm>
            <a:off x="395536" y="0"/>
            <a:ext cx="8229600" cy="490066"/>
          </a:xfrm>
        </p:spPr>
        <p:txBody>
          <a:bodyPr>
            <a:normAutofit fontScale="90000"/>
          </a:bodyPr>
          <a:lstStyle/>
          <a:p>
            <a:pPr eaLnBrk="1" hangingPunct="1"/>
            <a:r>
              <a:rPr lang="it-IT" dirty="0" err="1"/>
              <a:t>Types</a:t>
            </a:r>
            <a:r>
              <a:rPr lang="it-IT" dirty="0"/>
              <a:t> of vessel</a:t>
            </a:r>
          </a:p>
        </p:txBody>
      </p:sp>
      <p:sp>
        <p:nvSpPr>
          <p:cNvPr id="2" name="Segnaposto contenuto 1"/>
          <p:cNvSpPr>
            <a:spLocks noGrp="1"/>
          </p:cNvSpPr>
          <p:nvPr>
            <p:ph idx="1"/>
          </p:nvPr>
        </p:nvSpPr>
        <p:spPr>
          <a:xfrm>
            <a:off x="179512" y="620688"/>
            <a:ext cx="8964488" cy="5661248"/>
          </a:xfrm>
        </p:spPr>
        <p:txBody>
          <a:bodyPr>
            <a:noAutofit/>
          </a:bodyPr>
          <a:lstStyle/>
          <a:p>
            <a:pPr marL="0" indent="0">
              <a:buNone/>
            </a:pPr>
            <a:r>
              <a:rPr lang="en-US" sz="1600" dirty="0"/>
              <a:t>The global maritime shipping industry is serviced by about 22,000 vessels falling into four broad types: </a:t>
            </a:r>
          </a:p>
          <a:p>
            <a:pPr marL="0" indent="0">
              <a:buNone/>
            </a:pPr>
            <a:r>
              <a:rPr lang="en-US" sz="1600" b="1" dirty="0"/>
              <a:t>Passenger vessels</a:t>
            </a:r>
            <a:r>
              <a:rPr lang="en-US" sz="1600" dirty="0"/>
              <a:t> can be further divided into two categories: </a:t>
            </a:r>
            <a:r>
              <a:rPr lang="en-US" sz="1600" b="1" dirty="0"/>
              <a:t>passenger ferries</a:t>
            </a:r>
            <a:r>
              <a:rPr lang="en-US" sz="1600" dirty="0"/>
              <a:t>, where people are carried across relatively short bodies of water in a shuttle-type service, and </a:t>
            </a:r>
            <a:r>
              <a:rPr lang="en-US" sz="1600" b="1" dirty="0"/>
              <a:t>cruise ships</a:t>
            </a:r>
            <a:r>
              <a:rPr lang="en-US" sz="1600" dirty="0"/>
              <a:t>, where passengers are taken on vacation trips of various durations, usually over several days. The former tend to be smaller and faster vessels, the latter are usually very large capacity ships having a full range of amenities. In 2011, about 19 million passengers were serviced by cruise ships, underlining an industry with much growth potential since it services several seasonal markets where the fleet is redeployed to during the year.</a:t>
            </a:r>
          </a:p>
          <a:p>
            <a:pPr marL="0" indent="0">
              <a:buNone/>
            </a:pPr>
            <a:r>
              <a:rPr lang="en-US" sz="1600" b="1" dirty="0"/>
              <a:t>Bulk carriers</a:t>
            </a:r>
            <a:r>
              <a:rPr lang="en-US" sz="1600" dirty="0"/>
              <a:t> are ships designed to carry </a:t>
            </a:r>
            <a:r>
              <a:rPr lang="en-US" sz="1600" b="1" dirty="0"/>
              <a:t>specific commodities</a:t>
            </a:r>
            <a:r>
              <a:rPr lang="en-US" sz="1600" dirty="0"/>
              <a:t>, and are differentiated into </a:t>
            </a:r>
            <a:r>
              <a:rPr lang="en-US" sz="1600" b="1" dirty="0"/>
              <a:t>liquid bulk </a:t>
            </a:r>
            <a:r>
              <a:rPr lang="en-US" sz="1600" dirty="0"/>
              <a:t>and </a:t>
            </a:r>
            <a:r>
              <a:rPr lang="en-US" sz="1600" b="1" dirty="0"/>
              <a:t>dry bulk vessels</a:t>
            </a:r>
            <a:r>
              <a:rPr lang="en-US" sz="1600" dirty="0"/>
              <a:t>. They include the largest vessels afloat. The largest tankers, the Ultra Large Crude Carriers (ULCC) are up to 500,000 deadweight tons (</a:t>
            </a:r>
            <a:r>
              <a:rPr lang="en-US" sz="1600" dirty="0" err="1"/>
              <a:t>dwt</a:t>
            </a:r>
            <a:r>
              <a:rPr lang="en-US" sz="1600" dirty="0"/>
              <a:t>), with the more typical size being between 250,000 and 350,000 </a:t>
            </a:r>
            <a:r>
              <a:rPr lang="en-US" sz="1600" dirty="0" err="1"/>
              <a:t>dwt</a:t>
            </a:r>
            <a:r>
              <a:rPr lang="en-US" sz="1600" dirty="0"/>
              <a:t>; the largest dry bulk carriers are around 350,000 </a:t>
            </a:r>
            <a:r>
              <a:rPr lang="en-US" sz="1600" dirty="0" err="1"/>
              <a:t>dwt</a:t>
            </a:r>
            <a:r>
              <a:rPr lang="en-US" sz="1600" dirty="0"/>
              <a:t>, while the more typical size is between 100,000 and 150,000 dwt. The emergence of liquefied natural gas technology enabled the maritime trade of natural gas with specialized ships.</a:t>
            </a:r>
          </a:p>
          <a:p>
            <a:pPr marL="0" indent="0">
              <a:buNone/>
            </a:pPr>
            <a:r>
              <a:rPr lang="en-US" sz="1600" b="1" dirty="0"/>
              <a:t>General cargo</a:t>
            </a:r>
            <a:r>
              <a:rPr lang="en-US" sz="1600" dirty="0"/>
              <a:t> ships are vessels designed to carry </a:t>
            </a:r>
            <a:r>
              <a:rPr lang="en-US" sz="1600" b="1" dirty="0"/>
              <a:t>non-bulk cargoes</a:t>
            </a:r>
            <a:r>
              <a:rPr lang="en-US" sz="1600" dirty="0"/>
              <a:t>. The traditional ships were less than 10,000 </a:t>
            </a:r>
            <a:r>
              <a:rPr lang="en-US" sz="1600" dirty="0" err="1"/>
              <a:t>dwt</a:t>
            </a:r>
            <a:r>
              <a:rPr lang="en-US" sz="1600" dirty="0"/>
              <a:t>, because of extremely slow loading and off-loading. Since the 1960s these vessels have been </a:t>
            </a:r>
            <a:r>
              <a:rPr lang="en-US" sz="1600" b="1" dirty="0"/>
              <a:t>replaced by container ships </a:t>
            </a:r>
            <a:r>
              <a:rPr lang="en-US" sz="1600" dirty="0"/>
              <a:t>because they can be loaded more rapidly and efficiently, permitting a better application of economies of scale. Like any other ship class, larger containerships require larger drafts with the current largest ships requiring a draft of 15.5 meters.</a:t>
            </a:r>
          </a:p>
          <a:p>
            <a:pPr marL="0" indent="0">
              <a:buNone/>
            </a:pPr>
            <a:r>
              <a:rPr lang="en-US" sz="1600" b="1" dirty="0"/>
              <a:t>Roll on-Roll off</a:t>
            </a:r>
            <a:r>
              <a:rPr lang="en-US" sz="1600" dirty="0"/>
              <a:t> (RORO) vessels, which are designed to allow cars, trucks and trains to be loaded directly on board. Originally appearing as ferries, these vessels are used on deep-sea trades and are much larger than the typical a ferry. The largest are the car carriers that transport vehicles from assembly plants to the main markets.</a:t>
            </a:r>
          </a:p>
          <a:p>
            <a:pPr marL="0" indent="0">
              <a:buNone/>
            </a:pPr>
            <a:endParaRPr lang="en-GB" sz="1600" dirty="0"/>
          </a:p>
        </p:txBody>
      </p:sp>
    </p:spTree>
    <p:extLst>
      <p:ext uri="{BB962C8B-B14F-4D97-AF65-F5344CB8AC3E}">
        <p14:creationId xmlns:p14="http://schemas.microsoft.com/office/powerpoint/2010/main" val="580378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564904"/>
            <a:ext cx="8229600" cy="1143000"/>
          </a:xfrm>
        </p:spPr>
        <p:txBody>
          <a:bodyPr/>
          <a:lstStyle/>
          <a:p>
            <a:r>
              <a:rPr lang="en-US" dirty="0"/>
              <a:t>Passengers</a:t>
            </a:r>
          </a:p>
        </p:txBody>
      </p:sp>
    </p:spTree>
    <p:extLst>
      <p:ext uri="{BB962C8B-B14F-4D97-AF65-F5344CB8AC3E}">
        <p14:creationId xmlns:p14="http://schemas.microsoft.com/office/powerpoint/2010/main" val="30818525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p:spPr>
        <p:txBody>
          <a:bodyPr>
            <a:noAutofit/>
          </a:bodyPr>
          <a:lstStyle/>
          <a:p>
            <a:r>
              <a:rPr lang="en-US" sz="2400" dirty="0"/>
              <a:t>Channel </a:t>
            </a:r>
            <a:r>
              <a:rPr lang="en-US" sz="2400" b="1" dirty="0"/>
              <a:t>Ferry Ship </a:t>
            </a:r>
            <a:r>
              <a:rPr lang="en-US" sz="2400" dirty="0"/>
              <a:t>Entering the Port of Le Havre, France</a:t>
            </a:r>
            <a:endParaRPr lang="en-GB" sz="2400" dirty="0"/>
          </a:p>
        </p:txBody>
      </p:sp>
      <p:sp>
        <p:nvSpPr>
          <p:cNvPr id="4" name="Rettangolo 3"/>
          <p:cNvSpPr/>
          <p:nvPr/>
        </p:nvSpPr>
        <p:spPr>
          <a:xfrm>
            <a:off x="0" y="5006325"/>
            <a:ext cx="8964488" cy="1815882"/>
          </a:xfrm>
          <a:prstGeom prst="rect">
            <a:avLst/>
          </a:prstGeom>
        </p:spPr>
        <p:txBody>
          <a:bodyPr wrap="square">
            <a:spAutoFit/>
          </a:bodyPr>
          <a:lstStyle/>
          <a:p>
            <a:r>
              <a:rPr lang="en-US" sz="1600" dirty="0"/>
              <a:t>Ferries are a form of transport, usually a boat or ship, but also other forms, carrying (or ferrying) passengers and sometimes their vehicles. Ferries are also used to transport freight (in lorries and sometimes unpowered freight containers) and even railroad cars. Most ferries operate on regular, frequent, return services. A foot-passenger ferry with many stops, such as in Venice, is sometimes called a waterbus or water taxi. Ferries form a part of the public transport systems of many waterside cities and islands, allowing direct transit between points at a capital cost much lower than bridges or tunnels. Many of the ferries operating in Northern European waters are </a:t>
            </a:r>
            <a:r>
              <a:rPr lang="en-US" sz="1600" dirty="0" err="1"/>
              <a:t>ro</a:t>
            </a:r>
            <a:r>
              <a:rPr lang="en-US" sz="1600" dirty="0"/>
              <a:t>/</a:t>
            </a:r>
            <a:r>
              <a:rPr lang="en-US" sz="1600" dirty="0" err="1"/>
              <a:t>ro</a:t>
            </a:r>
            <a:r>
              <a:rPr lang="en-US" sz="1600" dirty="0"/>
              <a:t> ships. </a:t>
            </a:r>
          </a:p>
        </p:txBody>
      </p:sp>
      <p:pic>
        <p:nvPicPr>
          <p:cNvPr id="5" name="Immagine 4"/>
          <p:cNvPicPr>
            <a:picLocks noChangeAspect="1"/>
          </p:cNvPicPr>
          <p:nvPr/>
        </p:nvPicPr>
        <p:blipFill>
          <a:blip r:embed="rId2"/>
          <a:stretch>
            <a:fillRect/>
          </a:stretch>
        </p:blipFill>
        <p:spPr>
          <a:xfrm>
            <a:off x="376237" y="1124744"/>
            <a:ext cx="8391525" cy="3743325"/>
          </a:xfrm>
          <a:prstGeom prst="rect">
            <a:avLst/>
          </a:prstGeom>
        </p:spPr>
      </p:pic>
    </p:spTree>
    <p:extLst>
      <p:ext uri="{BB962C8B-B14F-4D97-AF65-F5344CB8AC3E}">
        <p14:creationId xmlns:p14="http://schemas.microsoft.com/office/powerpoint/2010/main" val="3059776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Outline</a:t>
            </a:r>
          </a:p>
        </p:txBody>
      </p:sp>
      <p:sp>
        <p:nvSpPr>
          <p:cNvPr id="3" name="Segnaposto contenuto 2"/>
          <p:cNvSpPr>
            <a:spLocks noGrp="1"/>
          </p:cNvSpPr>
          <p:nvPr>
            <p:ph idx="1"/>
          </p:nvPr>
        </p:nvSpPr>
        <p:spPr/>
        <p:txBody>
          <a:bodyPr/>
          <a:lstStyle/>
          <a:p>
            <a:r>
              <a:rPr lang="en-GB" b="1" dirty="0"/>
              <a:t>Transport volumes</a:t>
            </a:r>
          </a:p>
          <a:p>
            <a:r>
              <a:rPr lang="en-GB" b="1" dirty="0"/>
              <a:t>Routes</a:t>
            </a:r>
          </a:p>
          <a:p>
            <a:r>
              <a:rPr lang="en-GB" b="1" dirty="0"/>
              <a:t>Ships </a:t>
            </a:r>
          </a:p>
          <a:p>
            <a:r>
              <a:rPr lang="en-GB" b="1" dirty="0"/>
              <a:t>Services</a:t>
            </a:r>
          </a:p>
          <a:p>
            <a:r>
              <a:rPr lang="en-GB" b="1" dirty="0"/>
              <a:t>Shipping companies</a:t>
            </a:r>
          </a:p>
          <a:p>
            <a:r>
              <a:rPr lang="en-GB" b="1" dirty="0"/>
              <a:t>Ports</a:t>
            </a:r>
          </a:p>
        </p:txBody>
      </p:sp>
    </p:spTree>
    <p:extLst>
      <p:ext uri="{BB962C8B-B14F-4D97-AF65-F5344CB8AC3E}">
        <p14:creationId xmlns:p14="http://schemas.microsoft.com/office/powerpoint/2010/main" val="35241785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Ocean liner</a:t>
            </a:r>
          </a:p>
        </p:txBody>
      </p:sp>
      <p:sp>
        <p:nvSpPr>
          <p:cNvPr id="3" name="Rettangolo 2"/>
          <p:cNvSpPr/>
          <p:nvPr/>
        </p:nvSpPr>
        <p:spPr>
          <a:xfrm>
            <a:off x="-9128" y="5157192"/>
            <a:ext cx="9252520" cy="1323439"/>
          </a:xfrm>
          <a:prstGeom prst="rect">
            <a:avLst/>
          </a:prstGeom>
        </p:spPr>
        <p:txBody>
          <a:bodyPr wrap="square">
            <a:spAutoFit/>
          </a:bodyPr>
          <a:lstStyle/>
          <a:p>
            <a:r>
              <a:rPr lang="en-US" sz="2000" dirty="0"/>
              <a:t>Ocean liner is a passenger ship designed to transport people from one seaport to another along regular long-distance maritime routes according to a schedule. Ocean liners may also carry cargo or mail, and may sometimes be used for other purposes. Due to the growth of air travel, the passenger ships saw a steady decline. </a:t>
            </a:r>
          </a:p>
        </p:txBody>
      </p:sp>
      <p:pic>
        <p:nvPicPr>
          <p:cNvPr id="4" name="Immagine 3"/>
          <p:cNvPicPr>
            <a:picLocks noChangeAspect="1"/>
          </p:cNvPicPr>
          <p:nvPr/>
        </p:nvPicPr>
        <p:blipFill>
          <a:blip r:embed="rId2"/>
          <a:stretch>
            <a:fillRect/>
          </a:stretch>
        </p:blipFill>
        <p:spPr>
          <a:xfrm>
            <a:off x="457200" y="1700808"/>
            <a:ext cx="8134350" cy="2990850"/>
          </a:xfrm>
          <a:prstGeom prst="rect">
            <a:avLst/>
          </a:prstGeom>
        </p:spPr>
      </p:pic>
    </p:spTree>
    <p:extLst>
      <p:ext uri="{BB962C8B-B14F-4D97-AF65-F5344CB8AC3E}">
        <p14:creationId xmlns:p14="http://schemas.microsoft.com/office/powerpoint/2010/main" val="28849066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18058"/>
          </a:xfrm>
        </p:spPr>
        <p:txBody>
          <a:bodyPr>
            <a:normAutofit fontScale="90000"/>
          </a:bodyPr>
          <a:lstStyle/>
          <a:p>
            <a:r>
              <a:rPr lang="en-US" dirty="0"/>
              <a:t>Cruise ships </a:t>
            </a:r>
          </a:p>
        </p:txBody>
      </p:sp>
      <p:sp>
        <p:nvSpPr>
          <p:cNvPr id="5" name="Rettangolo 4"/>
          <p:cNvSpPr/>
          <p:nvPr/>
        </p:nvSpPr>
        <p:spPr>
          <a:xfrm>
            <a:off x="179512" y="5013176"/>
            <a:ext cx="8784976" cy="1754326"/>
          </a:xfrm>
          <a:prstGeom prst="rect">
            <a:avLst/>
          </a:prstGeom>
        </p:spPr>
        <p:txBody>
          <a:bodyPr wrap="square">
            <a:spAutoFit/>
          </a:bodyPr>
          <a:lstStyle/>
          <a:p>
            <a:r>
              <a:rPr lang="en-US" dirty="0"/>
              <a:t>Cruise ships are passenger ships used for pleasure voyages, where the voyage itself and the ship's amenities are considered an essential part of the experience. Cruising has become a major part of the tourism industry, with millions of passengers each year as of 2006. The industry's rapid growth has seen nine or more newly built ships catering to a North American clientele added every year since 2001, as well as others servicing European clientele. </a:t>
            </a:r>
          </a:p>
        </p:txBody>
      </p:sp>
      <p:pic>
        <p:nvPicPr>
          <p:cNvPr id="6" name="Immagine 5"/>
          <p:cNvPicPr>
            <a:picLocks noChangeAspect="1"/>
          </p:cNvPicPr>
          <p:nvPr/>
        </p:nvPicPr>
        <p:blipFill>
          <a:blip r:embed="rId2"/>
          <a:stretch>
            <a:fillRect/>
          </a:stretch>
        </p:blipFill>
        <p:spPr>
          <a:xfrm>
            <a:off x="435488" y="1196752"/>
            <a:ext cx="8058150" cy="3524250"/>
          </a:xfrm>
          <a:prstGeom prst="rect">
            <a:avLst/>
          </a:prstGeom>
        </p:spPr>
      </p:pic>
      <p:pic>
        <p:nvPicPr>
          <p:cNvPr id="1025" name="Picture 1" descr="CelebrityCruises Centu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9550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131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564904"/>
            <a:ext cx="8229600" cy="1143000"/>
          </a:xfrm>
        </p:spPr>
        <p:txBody>
          <a:bodyPr/>
          <a:lstStyle/>
          <a:p>
            <a:r>
              <a:rPr lang="en-US" dirty="0"/>
              <a:t>Freight</a:t>
            </a:r>
          </a:p>
        </p:txBody>
      </p:sp>
    </p:spTree>
    <p:extLst>
      <p:ext uri="{BB962C8B-B14F-4D97-AF65-F5344CB8AC3E}">
        <p14:creationId xmlns:p14="http://schemas.microsoft.com/office/powerpoint/2010/main" val="779557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p:nvPr>
        </p:nvSpPr>
        <p:spPr>
          <a:xfrm>
            <a:off x="440218" y="116632"/>
            <a:ext cx="8229600" cy="562074"/>
          </a:xfrm>
        </p:spPr>
        <p:txBody>
          <a:bodyPr>
            <a:normAutofit fontScale="90000"/>
          </a:bodyPr>
          <a:lstStyle/>
          <a:p>
            <a:pPr eaLnBrk="1" hangingPunct="1"/>
            <a:r>
              <a:rPr lang="it-IT" dirty="0"/>
              <a:t>Bulk carriers</a:t>
            </a:r>
          </a:p>
        </p:txBody>
      </p:sp>
      <p:pic>
        <p:nvPicPr>
          <p:cNvPr id="18434" name="Picture 2"/>
          <p:cNvPicPr>
            <a:picLocks noGrp="1" noChangeAspect="1" noChangeArrowheads="1"/>
          </p:cNvPicPr>
          <p:nvPr>
            <p:ph idx="1"/>
          </p:nvPr>
        </p:nvPicPr>
        <p:blipFill>
          <a:blip r:embed="rId3" cstate="print"/>
          <a:srcRect/>
          <a:stretch>
            <a:fillRect/>
          </a:stretch>
        </p:blipFill>
        <p:spPr>
          <a:xfrm>
            <a:off x="1368347" y="836712"/>
            <a:ext cx="6119266" cy="4008738"/>
          </a:xfrm>
        </p:spPr>
      </p:pic>
      <p:sp>
        <p:nvSpPr>
          <p:cNvPr id="18435" name="CasellaDiTesto 4"/>
          <p:cNvSpPr txBox="1">
            <a:spLocks noChangeArrowheads="1"/>
          </p:cNvSpPr>
          <p:nvPr/>
        </p:nvSpPr>
        <p:spPr bwMode="auto">
          <a:xfrm>
            <a:off x="427480" y="5003456"/>
            <a:ext cx="8001000" cy="1200329"/>
          </a:xfrm>
          <a:prstGeom prst="rect">
            <a:avLst/>
          </a:prstGeom>
          <a:noFill/>
          <a:ln w="9525">
            <a:noFill/>
            <a:miter lim="800000"/>
            <a:headEnd/>
            <a:tailEnd/>
          </a:ln>
        </p:spPr>
        <p:txBody>
          <a:bodyPr>
            <a:spAutoFit/>
          </a:bodyPr>
          <a:lstStyle/>
          <a:p>
            <a:r>
              <a:rPr lang="en-US" dirty="0">
                <a:latin typeface="Calibri" pitchFamily="34" charset="0"/>
              </a:rPr>
              <a:t>Bulk carriers are cargo ships used to transport bulk cargo items such as ore or food staples (rice, grain, etc.) and similar cargo. They can be recognized by the </a:t>
            </a:r>
            <a:r>
              <a:rPr lang="en-US" b="1" dirty="0">
                <a:latin typeface="Calibri" pitchFamily="34" charset="0"/>
              </a:rPr>
              <a:t>large box-like hatches on their deck</a:t>
            </a:r>
            <a:r>
              <a:rPr lang="en-US" dirty="0">
                <a:latin typeface="Calibri" pitchFamily="34" charset="0"/>
              </a:rPr>
              <a:t>, designed to slide outboard for loading. A bulk carrier could be either dry or wet. </a:t>
            </a:r>
            <a:endParaRPr lang="it-IT" dirty="0">
              <a:latin typeface="Calibri" pitchFamily="34" charset="0"/>
            </a:endParaRPr>
          </a:p>
        </p:txBody>
      </p:sp>
    </p:spTree>
    <p:extLst>
      <p:ext uri="{BB962C8B-B14F-4D97-AF65-F5344CB8AC3E}">
        <p14:creationId xmlns:p14="http://schemas.microsoft.com/office/powerpoint/2010/main" val="17700120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p:txBody>
          <a:bodyPr/>
          <a:lstStyle/>
          <a:p>
            <a:pPr algn="l" eaLnBrk="1" hangingPunct="1"/>
            <a:r>
              <a:rPr lang="en-US" sz="1400"/>
              <a:t>Type: 	Cargo ship</a:t>
            </a:r>
            <a:br>
              <a:rPr lang="en-US" sz="1400"/>
            </a:br>
            <a:r>
              <a:rPr lang="en-US" sz="1400"/>
              <a:t>Propulsion: 	2-stroke diesel engine and 1 propeller</a:t>
            </a:r>
            <a:br>
              <a:rPr lang="en-US" sz="1400"/>
            </a:br>
            <a:r>
              <a:rPr lang="en-US" sz="1400"/>
              <a:t>Capacity: 	up to 364,000 DWT</a:t>
            </a:r>
            <a:br>
              <a:rPr lang="en-US" sz="1400"/>
            </a:br>
            <a:r>
              <a:rPr lang="en-US" sz="1400"/>
              <a:t>Notes: 	Rear house, full hull, series of large hatches</a:t>
            </a:r>
            <a:endParaRPr lang="it-IT" sz="1400"/>
          </a:p>
        </p:txBody>
      </p:sp>
      <p:pic>
        <p:nvPicPr>
          <p:cNvPr id="20482" name="Picture 2"/>
          <p:cNvPicPr>
            <a:picLocks noGrp="1" noChangeAspect="1" noChangeArrowheads="1"/>
          </p:cNvPicPr>
          <p:nvPr>
            <p:ph idx="1"/>
          </p:nvPr>
        </p:nvPicPr>
        <p:blipFill>
          <a:blip r:embed="rId3" cstate="print"/>
          <a:srcRect/>
          <a:stretch>
            <a:fillRect/>
          </a:stretch>
        </p:blipFill>
        <p:spPr>
          <a:xfrm>
            <a:off x="762000" y="1871663"/>
            <a:ext cx="7620000" cy="3981450"/>
          </a:xfrm>
        </p:spPr>
      </p:pic>
    </p:spTree>
    <p:extLst>
      <p:ext uri="{BB962C8B-B14F-4D97-AF65-F5344CB8AC3E}">
        <p14:creationId xmlns:p14="http://schemas.microsoft.com/office/powerpoint/2010/main" val="19166045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4638"/>
            <a:ext cx="8435280" cy="490066"/>
          </a:xfrm>
        </p:spPr>
        <p:txBody>
          <a:bodyPr>
            <a:noAutofit/>
          </a:bodyPr>
          <a:lstStyle/>
          <a:p>
            <a:r>
              <a:rPr lang="en-US" sz="1800" b="1" dirty="0"/>
              <a:t>World's Largest Dry-Bulk Carrier</a:t>
            </a:r>
            <a:r>
              <a:rPr lang="en-US" sz="1800" dirty="0"/>
              <a:t>, the Berge Stahl, carrying </a:t>
            </a:r>
            <a:r>
              <a:rPr lang="en-US" sz="1800" b="1" dirty="0"/>
              <a:t>iron ore </a:t>
            </a:r>
            <a:r>
              <a:rPr lang="en-US" sz="1800" dirty="0"/>
              <a:t>between Brazil (Ponta da Madeira in </a:t>
            </a:r>
            <a:r>
              <a:rPr lang="en-US" sz="1800" dirty="0" err="1"/>
              <a:t>Itaqui</a:t>
            </a:r>
            <a:r>
              <a:rPr lang="en-US" sz="1800" dirty="0"/>
              <a:t>) and Rotterdam (</a:t>
            </a:r>
            <a:r>
              <a:rPr lang="en-US" sz="1800" dirty="0" err="1"/>
              <a:t>Europoort</a:t>
            </a:r>
            <a:r>
              <a:rPr lang="en-US" sz="1800" dirty="0"/>
              <a:t>), which it calls once every 5 weeks.</a:t>
            </a:r>
            <a:endParaRPr lang="en-GB" sz="1800" dirty="0"/>
          </a:p>
        </p:txBody>
      </p:sp>
      <p:sp>
        <p:nvSpPr>
          <p:cNvPr id="3" name="Segnaposto contenuto 2"/>
          <p:cNvSpPr>
            <a:spLocks noGrp="1"/>
          </p:cNvSpPr>
          <p:nvPr>
            <p:ph idx="1"/>
          </p:nvPr>
        </p:nvSpPr>
        <p:spPr/>
        <p:txBody>
          <a:bodyPr/>
          <a:lstStyle/>
          <a:p>
            <a:endParaRPr lang="en-GB"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185" y="1162050"/>
            <a:ext cx="809625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170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p:nvPr>
        </p:nvSpPr>
        <p:spPr>
          <a:xfrm>
            <a:off x="457200" y="274638"/>
            <a:ext cx="8686800" cy="1143000"/>
          </a:xfrm>
        </p:spPr>
        <p:txBody>
          <a:bodyPr>
            <a:noAutofit/>
          </a:bodyPr>
          <a:lstStyle/>
          <a:p>
            <a:pPr algn="l" eaLnBrk="1" hangingPunct="1"/>
            <a:r>
              <a:rPr lang="en-US" sz="1600" b="1" dirty="0"/>
              <a:t>Geared bulk carriers </a:t>
            </a:r>
            <a:r>
              <a:rPr lang="en-US" sz="1600" dirty="0"/>
              <a:t>are typically in the </a:t>
            </a:r>
            <a:r>
              <a:rPr lang="en-US" sz="1600" dirty="0" err="1"/>
              <a:t>handysize</a:t>
            </a:r>
            <a:r>
              <a:rPr lang="en-US" sz="1600" dirty="0"/>
              <a:t> to </a:t>
            </a:r>
            <a:r>
              <a:rPr lang="en-US" sz="1600" dirty="0" err="1"/>
              <a:t>handymax</a:t>
            </a:r>
            <a:r>
              <a:rPr lang="en-US" sz="1600" dirty="0"/>
              <a:t> size range although there are a small number of geared </a:t>
            </a:r>
            <a:r>
              <a:rPr lang="en-US" sz="1600" dirty="0" err="1"/>
              <a:t>panamax</a:t>
            </a:r>
            <a:r>
              <a:rPr lang="en-US" sz="1600" dirty="0"/>
              <a:t> vessels, like all bulkers they feature a series of holds covered by prominent hatch covers. They have </a:t>
            </a:r>
            <a:r>
              <a:rPr lang="en-US" sz="1600" b="1" dirty="0"/>
              <a:t>cranes, derricks or conveyors </a:t>
            </a:r>
            <a:r>
              <a:rPr lang="en-US" sz="1600" dirty="0"/>
              <a:t>that allow them to load or discharge cargo in ports without shore-based equipment. This gives geared bulkers flexibility in the cargoes they can carry and the routes they can travel. (Photo: A typical geared </a:t>
            </a:r>
            <a:r>
              <a:rPr lang="en-US" sz="1600" dirty="0" err="1"/>
              <a:t>handysize</a:t>
            </a:r>
            <a:r>
              <a:rPr lang="en-US" sz="1600" dirty="0"/>
              <a:t> bulk carrier.)</a:t>
            </a:r>
            <a:endParaRPr lang="it-IT" sz="1600" dirty="0"/>
          </a:p>
        </p:txBody>
      </p:sp>
      <p:pic>
        <p:nvPicPr>
          <p:cNvPr id="22530" name="Picture 2"/>
          <p:cNvPicPr>
            <a:picLocks noGrp="1" noChangeAspect="1" noChangeArrowheads="1"/>
          </p:cNvPicPr>
          <p:nvPr>
            <p:ph idx="1"/>
          </p:nvPr>
        </p:nvPicPr>
        <p:blipFill>
          <a:blip r:embed="rId3" cstate="print"/>
          <a:srcRect/>
          <a:stretch>
            <a:fillRect/>
          </a:stretch>
        </p:blipFill>
        <p:spPr>
          <a:xfrm>
            <a:off x="364443" y="1619587"/>
            <a:ext cx="6038850" cy="4525963"/>
          </a:xfrm>
        </p:spPr>
      </p:pic>
      <p:sp>
        <p:nvSpPr>
          <p:cNvPr id="2" name="Rectangle 1"/>
          <p:cNvSpPr>
            <a:spLocks noChangeArrowheads="1"/>
          </p:cNvSpPr>
          <p:nvPr/>
        </p:nvSpPr>
        <p:spPr bwMode="auto">
          <a:xfrm>
            <a:off x="467544" y="6361640"/>
            <a:ext cx="58326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600" dirty="0"/>
              <a:t>cranes, derricks or conveyors = </a:t>
            </a:r>
            <a:r>
              <a:rPr kumimoji="0" lang="it-IT" altLang="it-IT" sz="1600" b="0" i="0" u="none" strike="noStrike" cap="none" normalizeH="0" baseline="0" dirty="0">
                <a:ln>
                  <a:noFill/>
                </a:ln>
                <a:solidFill>
                  <a:schemeClr val="tx1"/>
                </a:solidFill>
                <a:effectLst/>
                <a:latin typeface="Arial Unicode MS" pitchFamily="34" charset="-128"/>
                <a:cs typeface="Arial" pitchFamily="34" charset="0"/>
              </a:rPr>
              <a:t>gru, torri o nastri trasportatori</a:t>
            </a:r>
            <a:endParaRPr kumimoji="0" lang="it-IT" altLang="it-IT" sz="36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6444208" y="2708920"/>
            <a:ext cx="2699792" cy="954107"/>
          </a:xfrm>
          <a:prstGeom prst="rect">
            <a:avLst/>
          </a:prstGeom>
        </p:spPr>
        <p:txBody>
          <a:bodyPr wrap="square">
            <a:spAutoFit/>
          </a:bodyPr>
          <a:lstStyle/>
          <a:p>
            <a:r>
              <a:rPr lang="en-US" sz="1400" dirty="0" err="1"/>
              <a:t>Handysize</a:t>
            </a:r>
            <a:r>
              <a:rPr lang="en-US" sz="1400" dirty="0"/>
              <a:t> is a naval architecture term for smaller bulk carriers or oil tanker with deadweight of up to 50,000 tonnes</a:t>
            </a:r>
          </a:p>
        </p:txBody>
      </p:sp>
      <p:sp>
        <p:nvSpPr>
          <p:cNvPr id="6" name="Rectangle 5"/>
          <p:cNvSpPr/>
          <p:nvPr/>
        </p:nvSpPr>
        <p:spPr>
          <a:xfrm>
            <a:off x="6588225" y="3882568"/>
            <a:ext cx="2016224" cy="584775"/>
          </a:xfrm>
          <a:prstGeom prst="rect">
            <a:avLst/>
          </a:prstGeom>
        </p:spPr>
        <p:txBody>
          <a:bodyPr wrap="square">
            <a:spAutoFit/>
          </a:bodyPr>
          <a:lstStyle/>
          <a:p>
            <a:r>
              <a:rPr lang="en-US" sz="1600" dirty="0"/>
              <a:t>Deadweight: </a:t>
            </a:r>
            <a:r>
              <a:rPr lang="en-US" sz="1600" dirty="0" err="1"/>
              <a:t>portata</a:t>
            </a:r>
            <a:r>
              <a:rPr lang="en-US" sz="1600" dirty="0"/>
              <a:t> </a:t>
            </a:r>
            <a:r>
              <a:rPr lang="en-US" sz="1600" dirty="0" err="1"/>
              <a:t>lorda</a:t>
            </a:r>
            <a:endParaRPr lang="en-US" sz="1600" dirty="0"/>
          </a:p>
        </p:txBody>
      </p:sp>
    </p:spTree>
    <p:extLst>
      <p:ext uri="{BB962C8B-B14F-4D97-AF65-F5344CB8AC3E}">
        <p14:creationId xmlns:p14="http://schemas.microsoft.com/office/powerpoint/2010/main" val="792279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title"/>
          </p:nvPr>
        </p:nvSpPr>
        <p:spPr/>
        <p:txBody>
          <a:bodyPr>
            <a:normAutofit fontScale="90000"/>
          </a:bodyPr>
          <a:lstStyle/>
          <a:p>
            <a:pPr algn="l" eaLnBrk="1" hangingPunct="1"/>
            <a:r>
              <a:rPr lang="en-US" sz="1800" b="1" dirty="0"/>
              <a:t>Combined carriers </a:t>
            </a:r>
            <a:r>
              <a:rPr lang="en-US" sz="1800" dirty="0"/>
              <a:t>are designed to transport </a:t>
            </a:r>
            <a:r>
              <a:rPr lang="en-US" sz="1800" b="1" dirty="0"/>
              <a:t>both liquid and dry bulk cargoes</a:t>
            </a:r>
            <a:r>
              <a:rPr lang="en-US" sz="1800" dirty="0"/>
              <a:t>. If both are carried simultaneously, they are segregated in separate holds and tanks. Combined carriers require special design and are expensive. They were prevalent in the 1970s, but their numbers have dwindled since 1990.</a:t>
            </a:r>
            <a:endParaRPr lang="it-IT" sz="1800" dirty="0"/>
          </a:p>
        </p:txBody>
      </p:sp>
      <p:pic>
        <p:nvPicPr>
          <p:cNvPr id="24578" name="Picture 2"/>
          <p:cNvPicPr>
            <a:picLocks noGrp="1" noChangeAspect="1" noChangeArrowheads="1"/>
          </p:cNvPicPr>
          <p:nvPr>
            <p:ph idx="1"/>
          </p:nvPr>
        </p:nvPicPr>
        <p:blipFill>
          <a:blip r:embed="rId3" cstate="print"/>
          <a:srcRect/>
          <a:stretch>
            <a:fillRect/>
          </a:stretch>
        </p:blipFill>
        <p:spPr>
          <a:xfrm>
            <a:off x="1554163" y="1600200"/>
            <a:ext cx="6035675" cy="4525963"/>
          </a:xfrm>
        </p:spPr>
      </p:pic>
    </p:spTree>
    <p:extLst>
      <p:ext uri="{BB962C8B-B14F-4D97-AF65-F5344CB8AC3E}">
        <p14:creationId xmlns:p14="http://schemas.microsoft.com/office/powerpoint/2010/main" val="543366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1"/>
          <p:cNvSpPr>
            <a:spLocks noGrp="1"/>
          </p:cNvSpPr>
          <p:nvPr>
            <p:ph type="title"/>
          </p:nvPr>
        </p:nvSpPr>
        <p:spPr/>
        <p:txBody>
          <a:bodyPr>
            <a:normAutofit fontScale="90000"/>
          </a:bodyPr>
          <a:lstStyle/>
          <a:p>
            <a:pPr eaLnBrk="1" hangingPunct="1"/>
            <a:r>
              <a:rPr lang="en-US" sz="1800" b="1" dirty="0"/>
              <a:t>Gearless carriers are bulkers without cranes or conveyors</a:t>
            </a:r>
            <a:r>
              <a:rPr lang="en-US" sz="1800" dirty="0"/>
              <a:t>. These ships depend on shore-based equipment at their ports of call for loading and discharging. They range across all sizes, the larger bulk carriers (VLOCs) can only dock at the largest ports, some of these are designed with a single port-to-port trade in mind. The use of gearless bulkers avoids the costs of installing, operating, and maintaining cranes.</a:t>
            </a:r>
            <a:endParaRPr lang="it-IT" sz="1800" dirty="0"/>
          </a:p>
        </p:txBody>
      </p:sp>
      <p:pic>
        <p:nvPicPr>
          <p:cNvPr id="26626" name="Picture 2"/>
          <p:cNvPicPr>
            <a:picLocks noGrp="1" noChangeAspect="1" noChangeArrowheads="1"/>
          </p:cNvPicPr>
          <p:nvPr>
            <p:ph idx="1"/>
          </p:nvPr>
        </p:nvPicPr>
        <p:blipFill>
          <a:blip r:embed="rId3" cstate="print"/>
          <a:srcRect/>
          <a:stretch>
            <a:fillRect/>
          </a:stretch>
        </p:blipFill>
        <p:spPr>
          <a:xfrm>
            <a:off x="1206500" y="1600200"/>
            <a:ext cx="6731000" cy="4525963"/>
          </a:xfrm>
        </p:spPr>
      </p:pic>
    </p:spTree>
    <p:extLst>
      <p:ext uri="{BB962C8B-B14F-4D97-AF65-F5344CB8AC3E}">
        <p14:creationId xmlns:p14="http://schemas.microsoft.com/office/powerpoint/2010/main" val="9806305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1"/>
          <p:cNvSpPr>
            <a:spLocks noGrp="1"/>
          </p:cNvSpPr>
          <p:nvPr>
            <p:ph type="title"/>
          </p:nvPr>
        </p:nvSpPr>
        <p:spPr/>
        <p:txBody>
          <a:bodyPr>
            <a:normAutofit fontScale="90000"/>
          </a:bodyPr>
          <a:lstStyle/>
          <a:p>
            <a:pPr algn="l" eaLnBrk="1" hangingPunct="1"/>
            <a:r>
              <a:rPr lang="en-US" sz="3200" b="1" dirty="0"/>
              <a:t>Self-dischargers</a:t>
            </a:r>
            <a:r>
              <a:rPr lang="en-US" sz="3200" dirty="0"/>
              <a:t> are bulkers with </a:t>
            </a:r>
            <a:r>
              <a:rPr lang="en-US" sz="3200" b="1" dirty="0"/>
              <a:t>conveyor belts </a:t>
            </a:r>
            <a:r>
              <a:rPr lang="en-US" sz="3200" dirty="0"/>
              <a:t>which allow them to discharge their cargo quickly and efficiently.</a:t>
            </a:r>
            <a:endParaRPr lang="it-IT" sz="3200" dirty="0"/>
          </a:p>
        </p:txBody>
      </p:sp>
      <p:pic>
        <p:nvPicPr>
          <p:cNvPr id="28674" name="Picture 2"/>
          <p:cNvPicPr>
            <a:picLocks noGrp="1" noChangeAspect="1" noChangeArrowheads="1"/>
          </p:cNvPicPr>
          <p:nvPr>
            <p:ph idx="1"/>
          </p:nvPr>
        </p:nvPicPr>
        <p:blipFill>
          <a:blip r:embed="rId3" cstate="print"/>
          <a:srcRect/>
          <a:stretch>
            <a:fillRect/>
          </a:stretch>
        </p:blipFill>
        <p:spPr>
          <a:xfrm>
            <a:off x="1554163" y="1600200"/>
            <a:ext cx="6035675" cy="4525963"/>
          </a:xfrm>
        </p:spPr>
      </p:pic>
    </p:spTree>
    <p:extLst>
      <p:ext uri="{BB962C8B-B14F-4D97-AF65-F5344CB8AC3E}">
        <p14:creationId xmlns:p14="http://schemas.microsoft.com/office/powerpoint/2010/main" val="3228090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708920"/>
            <a:ext cx="8229600" cy="1143000"/>
          </a:xfrm>
        </p:spPr>
        <p:txBody>
          <a:bodyPr/>
          <a:lstStyle/>
          <a:p>
            <a:r>
              <a:rPr lang="en-GB" i="1" dirty="0"/>
              <a:t>Traffic Volume</a:t>
            </a:r>
          </a:p>
        </p:txBody>
      </p:sp>
    </p:spTree>
    <p:extLst>
      <p:ext uri="{BB962C8B-B14F-4D97-AF65-F5344CB8AC3E}">
        <p14:creationId xmlns:p14="http://schemas.microsoft.com/office/powerpoint/2010/main" val="740403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490066"/>
          </a:xfrm>
        </p:spPr>
        <p:txBody>
          <a:bodyPr>
            <a:noAutofit/>
          </a:bodyPr>
          <a:lstStyle/>
          <a:p>
            <a:r>
              <a:rPr lang="it-IT" sz="2800" dirty="0"/>
              <a:t>LNG (</a:t>
            </a:r>
            <a:r>
              <a:rPr lang="it-IT" sz="2800" dirty="0" err="1"/>
              <a:t>liquified</a:t>
            </a:r>
            <a:r>
              <a:rPr lang="it-IT" sz="2800" dirty="0"/>
              <a:t> </a:t>
            </a:r>
            <a:r>
              <a:rPr lang="it-IT" sz="2800" dirty="0" err="1"/>
              <a:t>natural</a:t>
            </a:r>
            <a:r>
              <a:rPr lang="it-IT" sz="2800" dirty="0"/>
              <a:t> gas) </a:t>
            </a:r>
            <a:r>
              <a:rPr lang="it-IT" sz="2800" dirty="0" err="1"/>
              <a:t>Ship</a:t>
            </a:r>
            <a:r>
              <a:rPr lang="it-IT" sz="2800" dirty="0"/>
              <a:t>, Port of Zeebrugge</a:t>
            </a:r>
            <a:endParaRPr lang="en-GB" sz="28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80728"/>
            <a:ext cx="76200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2348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1"/>
          <p:cNvSpPr>
            <a:spLocks noGrp="1"/>
          </p:cNvSpPr>
          <p:nvPr>
            <p:ph type="title"/>
          </p:nvPr>
        </p:nvSpPr>
        <p:spPr/>
        <p:txBody>
          <a:bodyPr>
            <a:normAutofit fontScale="90000"/>
          </a:bodyPr>
          <a:lstStyle/>
          <a:p>
            <a:pPr algn="l" eaLnBrk="1" hangingPunct="1"/>
            <a:r>
              <a:rPr lang="en-US" sz="2000" b="1" dirty="0"/>
              <a:t>Lakers</a:t>
            </a:r>
            <a:r>
              <a:rPr lang="en-US" sz="2000" dirty="0"/>
              <a:t> are the bulkers prominent on the Great Lakes, often identifiable by having a forward house which helps in transiting locks. Operating in fresh water, these ships suffer much less corrosion damage and have a much longer lifespan than saltwater ships.</a:t>
            </a:r>
            <a:endParaRPr lang="it-IT" sz="2000" dirty="0"/>
          </a:p>
        </p:txBody>
      </p:sp>
      <p:pic>
        <p:nvPicPr>
          <p:cNvPr id="30722" name="Picture 2"/>
          <p:cNvPicPr>
            <a:picLocks noGrp="1" noChangeAspect="1" noChangeArrowheads="1"/>
          </p:cNvPicPr>
          <p:nvPr>
            <p:ph idx="1"/>
          </p:nvPr>
        </p:nvPicPr>
        <p:blipFill>
          <a:blip r:embed="rId3" cstate="print"/>
          <a:srcRect/>
          <a:stretch>
            <a:fillRect/>
          </a:stretch>
        </p:blipFill>
        <p:spPr>
          <a:xfrm>
            <a:off x="1709738" y="1716088"/>
            <a:ext cx="5724525" cy="4295775"/>
          </a:xfrm>
        </p:spPr>
      </p:pic>
      <p:sp>
        <p:nvSpPr>
          <p:cNvPr id="2" name="Rettangolo 1"/>
          <p:cNvSpPr/>
          <p:nvPr/>
        </p:nvSpPr>
        <p:spPr>
          <a:xfrm>
            <a:off x="1043608" y="6237312"/>
            <a:ext cx="1514645" cy="369332"/>
          </a:xfrm>
          <a:prstGeom prst="rect">
            <a:avLst/>
          </a:prstGeom>
        </p:spPr>
        <p:txBody>
          <a:bodyPr wrap="none">
            <a:spAutoFit/>
          </a:bodyPr>
          <a:lstStyle/>
          <a:p>
            <a:r>
              <a:rPr lang="en-US" dirty="0"/>
              <a:t>Locks = </a:t>
            </a:r>
            <a:r>
              <a:rPr lang="en-US" dirty="0" err="1"/>
              <a:t>chiuse</a:t>
            </a:r>
            <a:endParaRPr lang="it-IT" dirty="0"/>
          </a:p>
        </p:txBody>
      </p:sp>
    </p:spTree>
    <p:extLst>
      <p:ext uri="{BB962C8B-B14F-4D97-AF65-F5344CB8AC3E}">
        <p14:creationId xmlns:p14="http://schemas.microsoft.com/office/powerpoint/2010/main" val="23329979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1"/>
          <p:cNvSpPr>
            <a:spLocks noGrp="1"/>
          </p:cNvSpPr>
          <p:nvPr>
            <p:ph type="title" idx="4294967295"/>
          </p:nvPr>
        </p:nvSpPr>
        <p:spPr>
          <a:xfrm>
            <a:off x="395536" y="-29074"/>
            <a:ext cx="8229600" cy="1143000"/>
          </a:xfrm>
        </p:spPr>
        <p:txBody>
          <a:bodyPr/>
          <a:lstStyle/>
          <a:p>
            <a:pPr eaLnBrk="1" hangingPunct="1"/>
            <a:r>
              <a:rPr lang="en-US" dirty="0"/>
              <a:t>Tankers</a:t>
            </a:r>
            <a:endParaRPr lang="it-IT" dirty="0"/>
          </a:p>
        </p:txBody>
      </p:sp>
      <p:sp>
        <p:nvSpPr>
          <p:cNvPr id="47106" name="Segnaposto contenuto 2"/>
          <p:cNvSpPr>
            <a:spLocks noGrp="1"/>
          </p:cNvSpPr>
          <p:nvPr>
            <p:ph idx="4294967295"/>
          </p:nvPr>
        </p:nvSpPr>
        <p:spPr>
          <a:xfrm>
            <a:off x="395536" y="1268760"/>
            <a:ext cx="8229600" cy="1036712"/>
          </a:xfrm>
        </p:spPr>
        <p:txBody>
          <a:bodyPr>
            <a:normAutofit fontScale="55000" lnSpcReduction="20000"/>
          </a:bodyPr>
          <a:lstStyle/>
          <a:p>
            <a:pPr marL="0" indent="0" eaLnBrk="1" hangingPunct="1">
              <a:buNone/>
            </a:pPr>
            <a:r>
              <a:rPr lang="en-US" dirty="0"/>
              <a:t>Tankers are cargo ships for the transport of fluids, such as crude oil, petroleum products, liquefied petroleum gas, liquefied natural gas and chemicals, also vegetable oils, wine and other food - the tanker sector comprises one third of the world tonnage.</a:t>
            </a:r>
            <a:endParaRPr lang="it-IT" dirty="0"/>
          </a:p>
        </p:txBody>
      </p:sp>
      <p:pic>
        <p:nvPicPr>
          <p:cNvPr id="4" name="Picture 2"/>
          <p:cNvPicPr>
            <a:picLocks noChangeAspect="1" noChangeArrowheads="1"/>
          </p:cNvPicPr>
          <p:nvPr/>
        </p:nvPicPr>
        <p:blipFill>
          <a:blip r:embed="rId3" cstate="print"/>
          <a:srcRect/>
          <a:stretch>
            <a:fillRect/>
          </a:stretch>
        </p:blipFill>
        <p:spPr>
          <a:xfrm>
            <a:off x="236538" y="2286000"/>
            <a:ext cx="8640762" cy="3143250"/>
          </a:xfrm>
          <a:prstGeom prst="rect">
            <a:avLst/>
          </a:prstGeom>
        </p:spPr>
      </p:pic>
    </p:spTree>
    <p:extLst>
      <p:ext uri="{BB962C8B-B14F-4D97-AF65-F5344CB8AC3E}">
        <p14:creationId xmlns:p14="http://schemas.microsoft.com/office/powerpoint/2010/main" val="31032860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olo 1"/>
          <p:cNvSpPr>
            <a:spLocks noGrp="1"/>
          </p:cNvSpPr>
          <p:nvPr>
            <p:ph type="title"/>
          </p:nvPr>
        </p:nvSpPr>
        <p:spPr/>
        <p:txBody>
          <a:bodyPr>
            <a:normAutofit fontScale="90000"/>
          </a:bodyPr>
          <a:lstStyle/>
          <a:p>
            <a:pPr algn="l" eaLnBrk="1" hangingPunct="1"/>
            <a:r>
              <a:rPr lang="en-US" sz="2400" b="1"/>
              <a:t>Reefer ships </a:t>
            </a:r>
            <a:r>
              <a:rPr lang="en-US" sz="2400"/>
              <a:t>are cargo ships typically used to transport perishable commodities which require temperature-controlled transportation, mostly fruits, meat, fish, vegetables, dairy products and other foodstuffs.</a:t>
            </a:r>
            <a:endParaRPr lang="it-IT" sz="2400"/>
          </a:p>
        </p:txBody>
      </p:sp>
      <p:pic>
        <p:nvPicPr>
          <p:cNvPr id="53250" name="Picture 2"/>
          <p:cNvPicPr>
            <a:picLocks noGrp="1" noChangeAspect="1" noChangeArrowheads="1"/>
          </p:cNvPicPr>
          <p:nvPr>
            <p:ph idx="1"/>
          </p:nvPr>
        </p:nvPicPr>
        <p:blipFill>
          <a:blip r:embed="rId3" cstate="print"/>
          <a:srcRect/>
          <a:stretch>
            <a:fillRect/>
          </a:stretch>
        </p:blipFill>
        <p:spPr>
          <a:xfrm>
            <a:off x="357188" y="2071688"/>
            <a:ext cx="8740775" cy="3714750"/>
          </a:xfrm>
        </p:spPr>
      </p:pic>
    </p:spTree>
    <p:extLst>
      <p:ext uri="{BB962C8B-B14F-4D97-AF65-F5344CB8AC3E}">
        <p14:creationId xmlns:p14="http://schemas.microsoft.com/office/powerpoint/2010/main" val="9577249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a:xfrm>
            <a:off x="457200" y="44624"/>
            <a:ext cx="8229600" cy="418058"/>
          </a:xfrm>
        </p:spPr>
        <p:txBody>
          <a:bodyPr>
            <a:normAutofit fontScale="90000"/>
          </a:bodyPr>
          <a:lstStyle/>
          <a:p>
            <a:pPr eaLnBrk="1" hangingPunct="1"/>
            <a:r>
              <a:rPr lang="en-US" dirty="0"/>
              <a:t>Container ships</a:t>
            </a:r>
            <a:endParaRPr lang="it-IT" dirty="0"/>
          </a:p>
        </p:txBody>
      </p:sp>
      <p:sp>
        <p:nvSpPr>
          <p:cNvPr id="3" name="Segnaposto contenuto 2"/>
          <p:cNvSpPr>
            <a:spLocks noGrp="1"/>
          </p:cNvSpPr>
          <p:nvPr>
            <p:ph idx="1"/>
          </p:nvPr>
        </p:nvSpPr>
        <p:spPr>
          <a:xfrm>
            <a:off x="323406" y="548680"/>
            <a:ext cx="8641082" cy="1291281"/>
          </a:xfrm>
        </p:spPr>
        <p:txBody>
          <a:bodyPr rtlCol="0">
            <a:noAutofit/>
          </a:bodyPr>
          <a:lstStyle/>
          <a:p>
            <a:pPr marL="0" indent="0">
              <a:buNone/>
              <a:defRPr/>
            </a:pPr>
            <a:r>
              <a:rPr lang="en-US" sz="1600" dirty="0"/>
              <a:t>Container ships are cargo ships that carry their entire load in truck-size containers, in a technique called containerization. They form a common means of commercial intermodal freight transport. Informally known as "box boats," they carry the majority of the world's dry cargo. Most container ships are propelled by diesel engines, and have crews of between 10 and 30 people. They generally have a large accommodation block at the stern (</a:t>
            </a:r>
            <a:r>
              <a:rPr lang="it-IT" sz="1600" dirty="0"/>
              <a:t>poppa)</a:t>
            </a:r>
            <a:r>
              <a:rPr lang="en-US" sz="1600" dirty="0"/>
              <a:t>, directly above the engine room.</a:t>
            </a:r>
            <a:endParaRPr lang="it-IT" sz="1600" dirty="0"/>
          </a:p>
        </p:txBody>
      </p:sp>
      <p:pic>
        <p:nvPicPr>
          <p:cNvPr id="4" name="Picture 2"/>
          <p:cNvPicPr>
            <a:picLocks noChangeAspect="1" noChangeArrowheads="1"/>
          </p:cNvPicPr>
          <p:nvPr/>
        </p:nvPicPr>
        <p:blipFill>
          <a:blip r:embed="rId3" cstate="print"/>
          <a:srcRect/>
          <a:stretch>
            <a:fillRect/>
          </a:stretch>
        </p:blipFill>
        <p:spPr>
          <a:xfrm>
            <a:off x="971600" y="2259540"/>
            <a:ext cx="6899275" cy="4525963"/>
          </a:xfrm>
          <a:prstGeom prst="rect">
            <a:avLst/>
          </a:prstGeom>
        </p:spPr>
      </p:pic>
    </p:spTree>
    <p:extLst>
      <p:ext uri="{BB962C8B-B14F-4D97-AF65-F5344CB8AC3E}">
        <p14:creationId xmlns:p14="http://schemas.microsoft.com/office/powerpoint/2010/main" val="33956947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p:cNvSpPr>
            <a:spLocks noGrp="1"/>
          </p:cNvSpPr>
          <p:nvPr>
            <p:ph type="title"/>
          </p:nvPr>
        </p:nvSpPr>
        <p:spPr/>
        <p:txBody>
          <a:bodyPr/>
          <a:lstStyle/>
          <a:p>
            <a:pPr eaLnBrk="1" hangingPunct="1"/>
            <a:endParaRPr lang="it-IT"/>
          </a:p>
        </p:txBody>
      </p:sp>
      <p:pic>
        <p:nvPicPr>
          <p:cNvPr id="38914" name="Picture 2"/>
          <p:cNvPicPr>
            <a:picLocks noGrp="1" noChangeAspect="1" noChangeArrowheads="1"/>
          </p:cNvPicPr>
          <p:nvPr>
            <p:ph idx="1"/>
          </p:nvPr>
        </p:nvPicPr>
        <p:blipFill>
          <a:blip r:embed="rId3" cstate="print"/>
          <a:srcRect/>
          <a:stretch>
            <a:fillRect/>
          </a:stretch>
        </p:blipFill>
        <p:spPr>
          <a:xfrm>
            <a:off x="236538" y="1716088"/>
            <a:ext cx="8621712" cy="3848100"/>
          </a:xfrm>
        </p:spPr>
      </p:pic>
    </p:spTree>
    <p:extLst>
      <p:ext uri="{BB962C8B-B14F-4D97-AF65-F5344CB8AC3E}">
        <p14:creationId xmlns:p14="http://schemas.microsoft.com/office/powerpoint/2010/main" val="10747583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olo 1"/>
          <p:cNvSpPr>
            <a:spLocks noGrp="1"/>
          </p:cNvSpPr>
          <p:nvPr>
            <p:ph type="title"/>
          </p:nvPr>
        </p:nvSpPr>
        <p:spPr/>
        <p:txBody>
          <a:bodyPr/>
          <a:lstStyle/>
          <a:p>
            <a:pPr eaLnBrk="1" hangingPunct="1"/>
            <a:endParaRPr lang="it-IT"/>
          </a:p>
        </p:txBody>
      </p:sp>
      <p:pic>
        <p:nvPicPr>
          <p:cNvPr id="36866" name="Picture 2"/>
          <p:cNvPicPr>
            <a:picLocks noGrp="1" noChangeAspect="1" noChangeArrowheads="1"/>
          </p:cNvPicPr>
          <p:nvPr>
            <p:ph idx="1"/>
          </p:nvPr>
        </p:nvPicPr>
        <p:blipFill>
          <a:blip r:embed="rId3" cstate="print"/>
          <a:srcRect/>
          <a:stretch>
            <a:fillRect/>
          </a:stretch>
        </p:blipFill>
        <p:spPr>
          <a:xfrm>
            <a:off x="1162050" y="1571625"/>
            <a:ext cx="7229475" cy="4857750"/>
          </a:xfrm>
        </p:spPr>
      </p:pic>
    </p:spTree>
    <p:extLst>
      <p:ext uri="{BB962C8B-B14F-4D97-AF65-F5344CB8AC3E}">
        <p14:creationId xmlns:p14="http://schemas.microsoft.com/office/powerpoint/2010/main" val="17402770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en-US" dirty="0"/>
              <a:t>Tugboat</a:t>
            </a:r>
          </a:p>
        </p:txBody>
      </p:sp>
      <p:sp>
        <p:nvSpPr>
          <p:cNvPr id="4" name="Rettangolo 3"/>
          <p:cNvSpPr/>
          <p:nvPr/>
        </p:nvSpPr>
        <p:spPr>
          <a:xfrm>
            <a:off x="179512" y="5805264"/>
            <a:ext cx="8579296" cy="923330"/>
          </a:xfrm>
          <a:prstGeom prst="rect">
            <a:avLst/>
          </a:prstGeom>
        </p:spPr>
        <p:txBody>
          <a:bodyPr wrap="square">
            <a:spAutoFit/>
          </a:bodyPr>
          <a:lstStyle/>
          <a:p>
            <a:r>
              <a:rPr lang="en-US" dirty="0"/>
              <a:t>A tugboat is a boat used to </a:t>
            </a:r>
            <a:r>
              <a:rPr lang="en-US" dirty="0" err="1"/>
              <a:t>manoeuvre</a:t>
            </a:r>
            <a:r>
              <a:rPr lang="en-US" dirty="0"/>
              <a:t>, primarily by towing or pushing other vessels (see shipping) in </a:t>
            </a:r>
            <a:r>
              <a:rPr lang="en-US" dirty="0" err="1"/>
              <a:t>harbours</a:t>
            </a:r>
            <a:r>
              <a:rPr lang="en-US" dirty="0"/>
              <a:t>, over the open sea or through rivers and canals. They are also used to tow barges, disabled ships, or other equipment like towboats.</a:t>
            </a:r>
          </a:p>
        </p:txBody>
      </p:sp>
      <p:pic>
        <p:nvPicPr>
          <p:cNvPr id="5" name="Immagine 4"/>
          <p:cNvPicPr>
            <a:picLocks noChangeAspect="1"/>
          </p:cNvPicPr>
          <p:nvPr/>
        </p:nvPicPr>
        <p:blipFill>
          <a:blip r:embed="rId2"/>
          <a:stretch>
            <a:fillRect/>
          </a:stretch>
        </p:blipFill>
        <p:spPr>
          <a:xfrm>
            <a:off x="899592" y="1072007"/>
            <a:ext cx="6955308" cy="4569969"/>
          </a:xfrm>
          <a:prstGeom prst="rect">
            <a:avLst/>
          </a:prstGeom>
        </p:spPr>
      </p:pic>
    </p:spTree>
    <p:extLst>
      <p:ext uri="{BB962C8B-B14F-4D97-AF65-F5344CB8AC3E}">
        <p14:creationId xmlns:p14="http://schemas.microsoft.com/office/powerpoint/2010/main" val="25827980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olo 1"/>
          <p:cNvSpPr>
            <a:spLocks noGrp="1"/>
          </p:cNvSpPr>
          <p:nvPr>
            <p:ph type="title"/>
          </p:nvPr>
        </p:nvSpPr>
        <p:spPr>
          <a:xfrm>
            <a:off x="457200" y="274638"/>
            <a:ext cx="8229600" cy="418058"/>
          </a:xfrm>
        </p:spPr>
        <p:txBody>
          <a:bodyPr>
            <a:normAutofit fontScale="90000"/>
          </a:bodyPr>
          <a:lstStyle/>
          <a:p>
            <a:r>
              <a:rPr lang="en-US" dirty="0"/>
              <a:t>History of container ships </a:t>
            </a:r>
            <a:endParaRPr lang="it-IT" dirty="0"/>
          </a:p>
        </p:txBody>
      </p:sp>
      <p:sp>
        <p:nvSpPr>
          <p:cNvPr id="3" name="Segnaposto contenuto 2"/>
          <p:cNvSpPr>
            <a:spLocks noGrp="1"/>
          </p:cNvSpPr>
          <p:nvPr>
            <p:ph idx="1"/>
          </p:nvPr>
        </p:nvSpPr>
        <p:spPr>
          <a:xfrm>
            <a:off x="107504" y="692696"/>
            <a:ext cx="8928992" cy="5256584"/>
          </a:xfrm>
        </p:spPr>
        <p:txBody>
          <a:bodyPr rtlCol="0">
            <a:noAutofit/>
          </a:bodyPr>
          <a:lstStyle/>
          <a:p>
            <a:pPr eaLnBrk="1" fontAlgn="auto" hangingPunct="1">
              <a:spcAft>
                <a:spcPts val="0"/>
              </a:spcAft>
              <a:buFont typeface="Arial" pitchFamily="34" charset="0"/>
              <a:buChar char="•"/>
              <a:defRPr/>
            </a:pPr>
            <a:r>
              <a:rPr lang="en-US" sz="2400" dirty="0"/>
              <a:t>The earliest container ships were </a:t>
            </a:r>
            <a:r>
              <a:rPr lang="en-US" sz="2400" b="1" dirty="0"/>
              <a:t>converted tankers</a:t>
            </a:r>
            <a:r>
              <a:rPr lang="en-US" sz="2400" dirty="0"/>
              <a:t>, built up from surplus T2 tankers after World War II. In 1951 the first purpose-built container vessels began operating in Denmark, and between Seattle and Alaska. On November 26, 1955 the purpose-built container ship Clifford J. Rodgers, carried 600 containers between North Vancouver, British Columbia and Skagway, Alaska.</a:t>
            </a:r>
          </a:p>
          <a:p>
            <a:pPr eaLnBrk="1" fontAlgn="auto" hangingPunct="1">
              <a:spcAft>
                <a:spcPts val="0"/>
              </a:spcAft>
              <a:buFont typeface="Arial" pitchFamily="34" charset="0"/>
              <a:buChar char="•"/>
              <a:defRPr/>
            </a:pPr>
            <a:r>
              <a:rPr lang="en-US" sz="2400" dirty="0"/>
              <a:t>The first purpose-built container ship in the United States was the Ideal-X , a converted T2, owned by </a:t>
            </a:r>
            <a:r>
              <a:rPr lang="en-US" sz="2400" b="1" dirty="0"/>
              <a:t>Malcom McLean</a:t>
            </a:r>
            <a:r>
              <a:rPr lang="en-US" sz="2400" dirty="0"/>
              <a:t>, which carried 58 metal containers between Newark, New Jersey and Houston, Texas on its first voyage, in </a:t>
            </a:r>
            <a:r>
              <a:rPr lang="en-US" sz="2400" b="1" dirty="0"/>
              <a:t>April 1956</a:t>
            </a:r>
            <a:r>
              <a:rPr lang="en-US" sz="2400" dirty="0"/>
              <a:t>.</a:t>
            </a:r>
          </a:p>
          <a:p>
            <a:pPr eaLnBrk="1" fontAlgn="auto" hangingPunct="1">
              <a:spcAft>
                <a:spcPts val="0"/>
              </a:spcAft>
              <a:buFont typeface="Arial" pitchFamily="34" charset="0"/>
              <a:buChar char="•"/>
              <a:defRPr/>
            </a:pPr>
            <a:r>
              <a:rPr lang="en-US" sz="2400" dirty="0"/>
              <a:t>Today, </a:t>
            </a:r>
            <a:r>
              <a:rPr lang="en-US" sz="2400" b="1" dirty="0"/>
              <a:t>approximately 90% of non-bulk cargo worldwide is transported by container</a:t>
            </a:r>
            <a:r>
              <a:rPr lang="en-US" sz="2400" dirty="0"/>
              <a:t>, and modern container ships can carry up to 15,000 twenty-foot equivalent units (TEU). As a class, container ships now rival crude oil tankers and bulk carriers as the largest commercial vessels on the ocean.</a:t>
            </a:r>
            <a:endParaRPr lang="it-IT" sz="2400" dirty="0"/>
          </a:p>
        </p:txBody>
      </p:sp>
    </p:spTree>
    <p:extLst>
      <p:ext uri="{BB962C8B-B14F-4D97-AF65-F5344CB8AC3E}">
        <p14:creationId xmlns:p14="http://schemas.microsoft.com/office/powerpoint/2010/main" val="15749857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fontScale="90000"/>
          </a:bodyPr>
          <a:lstStyle/>
          <a:p>
            <a:pPr>
              <a:defRPr/>
            </a:pPr>
            <a:r>
              <a:rPr lang="en-US" dirty="0"/>
              <a:t>Container ships construction</a:t>
            </a:r>
            <a:br>
              <a:rPr lang="en-US" dirty="0"/>
            </a:br>
            <a:endParaRPr lang="it-IT" dirty="0"/>
          </a:p>
        </p:txBody>
      </p:sp>
      <p:sp>
        <p:nvSpPr>
          <p:cNvPr id="43010" name="Segnaposto contenuto 2"/>
          <p:cNvSpPr>
            <a:spLocks noGrp="1"/>
          </p:cNvSpPr>
          <p:nvPr>
            <p:ph idx="1"/>
          </p:nvPr>
        </p:nvSpPr>
        <p:spPr>
          <a:xfrm>
            <a:off x="107504" y="1000125"/>
            <a:ext cx="8784975" cy="4525963"/>
          </a:xfrm>
        </p:spPr>
        <p:txBody>
          <a:bodyPr>
            <a:noAutofit/>
          </a:bodyPr>
          <a:lstStyle/>
          <a:p>
            <a:r>
              <a:rPr lang="en-US" sz="2800" dirty="0"/>
              <a:t>Container ships are designed so that </a:t>
            </a:r>
            <a:r>
              <a:rPr lang="en-US" sz="2800" b="1" dirty="0"/>
              <a:t>no space is wasted</a:t>
            </a:r>
            <a:r>
              <a:rPr lang="en-US" sz="2800" dirty="0"/>
              <a:t>. </a:t>
            </a:r>
          </a:p>
          <a:p>
            <a:r>
              <a:rPr lang="en-US" sz="2800" dirty="0"/>
              <a:t>Capacity is measured in </a:t>
            </a:r>
            <a:r>
              <a:rPr lang="en-US" sz="2800" b="1" dirty="0"/>
              <a:t>Twenty-foot equivalent unit (TEU), </a:t>
            </a:r>
            <a:r>
              <a:rPr lang="en-US" sz="2800" dirty="0"/>
              <a:t>the number of standard 20-foot containers measuring 20 × 8.0 × 8.5 feet (</a:t>
            </a:r>
            <a:r>
              <a:rPr lang="en-US" sz="2800" b="1" dirty="0"/>
              <a:t>6.1 × 2.4 × 2.6 </a:t>
            </a:r>
            <a:r>
              <a:rPr lang="en-US" sz="2800" b="1" dirty="0" err="1"/>
              <a:t>metres</a:t>
            </a:r>
            <a:r>
              <a:rPr lang="en-US" sz="2800" dirty="0"/>
              <a:t>) a vessel can carry. This not withstanding, </a:t>
            </a:r>
            <a:r>
              <a:rPr lang="en-US" sz="2800" b="1" dirty="0"/>
              <a:t>most containers used today measure 40 feet </a:t>
            </a:r>
            <a:r>
              <a:rPr lang="en-US" sz="2800" dirty="0"/>
              <a:t>(12 </a:t>
            </a:r>
            <a:r>
              <a:rPr lang="en-US" sz="2800" dirty="0" err="1"/>
              <a:t>metres</a:t>
            </a:r>
            <a:r>
              <a:rPr lang="en-US" sz="2800" dirty="0"/>
              <a:t>) in length. </a:t>
            </a:r>
          </a:p>
          <a:p>
            <a:r>
              <a:rPr lang="en-US" sz="2800" dirty="0"/>
              <a:t>Above a certain size, container ships do not carry their own loading gear, so loading and unloading can only be done at ports with the necessary cranes. However, smaller ships with capacities up to 2,900 TEU are often equipped with their own cranes.</a:t>
            </a:r>
          </a:p>
          <a:p>
            <a:endParaRPr lang="en-US" sz="2800" dirty="0"/>
          </a:p>
        </p:txBody>
      </p:sp>
    </p:spTree>
    <p:extLst>
      <p:ext uri="{BB962C8B-B14F-4D97-AF65-F5344CB8AC3E}">
        <p14:creationId xmlns:p14="http://schemas.microsoft.com/office/powerpoint/2010/main" val="3102007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116632"/>
            <a:ext cx="7128792" cy="5326341"/>
          </a:xfrm>
          <a:prstGeom prst="rect">
            <a:avLst/>
          </a:prstGeom>
        </p:spPr>
      </p:pic>
      <p:sp>
        <p:nvSpPr>
          <p:cNvPr id="4" name="Rectangle 3"/>
          <p:cNvSpPr/>
          <p:nvPr/>
        </p:nvSpPr>
        <p:spPr>
          <a:xfrm>
            <a:off x="179512" y="5490986"/>
            <a:ext cx="8856984" cy="923330"/>
          </a:xfrm>
          <a:prstGeom prst="rect">
            <a:avLst/>
          </a:prstGeom>
        </p:spPr>
        <p:txBody>
          <a:bodyPr wrap="square">
            <a:spAutoFit/>
          </a:bodyPr>
          <a:lstStyle/>
          <a:p>
            <a:r>
              <a:rPr lang="en-US">
                <a:solidFill>
                  <a:srgbClr val="454545"/>
                </a:solidFill>
                <a:latin typeface="Oxygen"/>
              </a:rPr>
              <a:t>The growth of maritime transportation is strongly correlated with the growth of international trade since maritime shipping and ports are the main physical support for international trade flows. </a:t>
            </a:r>
            <a:endParaRPr lang="en-US" dirty="0"/>
          </a:p>
        </p:txBody>
      </p:sp>
      <p:sp>
        <p:nvSpPr>
          <p:cNvPr id="5" name="Rectangle 4"/>
          <p:cNvSpPr/>
          <p:nvPr/>
        </p:nvSpPr>
        <p:spPr>
          <a:xfrm>
            <a:off x="179512" y="6568342"/>
            <a:ext cx="8136904" cy="261610"/>
          </a:xfrm>
          <a:prstGeom prst="rect">
            <a:avLst/>
          </a:prstGeom>
        </p:spPr>
        <p:txBody>
          <a:bodyPr wrap="square">
            <a:spAutoFit/>
          </a:bodyPr>
          <a:lstStyle/>
          <a:p>
            <a:r>
              <a:rPr lang="en-US" sz="1100" dirty="0"/>
              <a:t>https://transportgeography.org/contents/chapter5/maritime-transportation/international-seaborne-trade/</a:t>
            </a:r>
          </a:p>
        </p:txBody>
      </p:sp>
    </p:spTree>
    <p:extLst>
      <p:ext uri="{BB962C8B-B14F-4D97-AF65-F5344CB8AC3E}">
        <p14:creationId xmlns:p14="http://schemas.microsoft.com/office/powerpoint/2010/main" val="3073787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57200" y="0"/>
            <a:ext cx="8229600" cy="1143000"/>
          </a:xfrm>
        </p:spPr>
        <p:txBody>
          <a:bodyPr rtlCol="0">
            <a:normAutofit/>
          </a:bodyPr>
          <a:lstStyle/>
          <a:p>
            <a:pPr>
              <a:defRPr/>
            </a:pPr>
            <a:r>
              <a:rPr lang="en-US" dirty="0"/>
              <a:t>Container ships construction</a:t>
            </a:r>
            <a:endParaRPr lang="it-IT" dirty="0"/>
          </a:p>
        </p:txBody>
      </p:sp>
      <p:sp>
        <p:nvSpPr>
          <p:cNvPr id="45058" name="Segnaposto contenuto 2"/>
          <p:cNvSpPr>
            <a:spLocks noGrp="1"/>
          </p:cNvSpPr>
          <p:nvPr>
            <p:ph idx="4294967295"/>
          </p:nvPr>
        </p:nvSpPr>
        <p:spPr>
          <a:xfrm>
            <a:off x="107504" y="1000125"/>
            <a:ext cx="8928992" cy="4525963"/>
          </a:xfrm>
        </p:spPr>
        <p:txBody>
          <a:bodyPr>
            <a:noAutofit/>
          </a:bodyPr>
          <a:lstStyle/>
          <a:p>
            <a:pPr eaLnBrk="1" hangingPunct="1"/>
            <a:r>
              <a:rPr lang="en-US" sz="2400" dirty="0"/>
              <a:t>Informally known as "box boats," they carry </a:t>
            </a:r>
            <a:r>
              <a:rPr lang="en-US" sz="2400" b="1" dirty="0"/>
              <a:t>the majority of the world's dry cargo, meaning manufactured goods</a:t>
            </a:r>
            <a:r>
              <a:rPr lang="en-US" sz="2400" dirty="0"/>
              <a:t>. There are large main line vessels that ply the deep sea routes, then </a:t>
            </a:r>
            <a:r>
              <a:rPr lang="en-US" sz="2400" b="1" dirty="0"/>
              <a:t>many small "feeder" ships that supply the large ships at centralized hub ports</a:t>
            </a:r>
            <a:r>
              <a:rPr lang="en-US" sz="2400" dirty="0"/>
              <a:t>. </a:t>
            </a:r>
          </a:p>
          <a:p>
            <a:pPr eaLnBrk="1" hangingPunct="1"/>
            <a:r>
              <a:rPr lang="en-US" sz="2400" dirty="0"/>
              <a:t>Most container ships are propelled by diesel engines, and have crews of between 20 and 40 people. They generally have a large accommodation block at the stern, near the engine room. </a:t>
            </a:r>
          </a:p>
          <a:p>
            <a:pPr eaLnBrk="1" hangingPunct="1"/>
            <a:r>
              <a:rPr lang="en-US" sz="2400" dirty="0"/>
              <a:t>Average container ships now carry about 15,000 TEU (approximately equivalent to 35 100-car double-stack intermodal freight trains) on a voyage. </a:t>
            </a:r>
          </a:p>
        </p:txBody>
      </p:sp>
    </p:spTree>
    <p:extLst>
      <p:ext uri="{BB962C8B-B14F-4D97-AF65-F5344CB8AC3E}">
        <p14:creationId xmlns:p14="http://schemas.microsoft.com/office/powerpoint/2010/main" val="8926176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en-US" b="1" dirty="0"/>
              <a:t>TEU - Twenty-foot equivalent unit</a:t>
            </a:r>
            <a:br>
              <a:rPr lang="en-US" b="1" dirty="0"/>
            </a:br>
            <a:endParaRPr lang="en-GB" dirty="0"/>
          </a:p>
        </p:txBody>
      </p:sp>
      <p:sp>
        <p:nvSpPr>
          <p:cNvPr id="7" name="Segnaposto contenuto 6"/>
          <p:cNvSpPr>
            <a:spLocks noGrp="1"/>
          </p:cNvSpPr>
          <p:nvPr>
            <p:ph idx="1"/>
          </p:nvPr>
        </p:nvSpPr>
        <p:spPr>
          <a:xfrm>
            <a:off x="251520" y="908720"/>
            <a:ext cx="4572000" cy="5760640"/>
          </a:xfrm>
        </p:spPr>
        <p:txBody>
          <a:bodyPr>
            <a:noAutofit/>
          </a:bodyPr>
          <a:lstStyle/>
          <a:p>
            <a:pPr marL="0" indent="0">
              <a:buNone/>
            </a:pPr>
            <a:r>
              <a:rPr lang="en-US" sz="1800" dirty="0"/>
              <a:t>A 20-foot-long (6.1 m) ISO container equals 1 TEU.</a:t>
            </a:r>
          </a:p>
          <a:p>
            <a:pPr marL="0" indent="0">
              <a:buNone/>
            </a:pPr>
            <a:r>
              <a:rPr lang="en-US" sz="1800" dirty="0"/>
              <a:t>The twenty-foot equivalent unit (often TEU or </a:t>
            </a:r>
            <a:r>
              <a:rPr lang="en-US" sz="1800" dirty="0" err="1"/>
              <a:t>teu</a:t>
            </a:r>
            <a:r>
              <a:rPr lang="en-US" sz="1800" dirty="0"/>
              <a:t>) is an inexact unit of cargo capacity often used to describe the capacity of container ships and container terminals. It is based on the volume of a 20-foot-long (6.1 m) intermodal container, a standard-sized metal box which can be easily transferred between different modes of transportation, such as ships, trains and trucks.</a:t>
            </a:r>
          </a:p>
          <a:p>
            <a:pPr marL="0" indent="0">
              <a:buNone/>
            </a:pPr>
            <a:r>
              <a:rPr lang="en-US" sz="1800" dirty="0"/>
              <a:t>One TEU represents the cargo capacity of a standard intermodal container, </a:t>
            </a:r>
            <a:r>
              <a:rPr lang="en-US" sz="1800" b="1" dirty="0"/>
              <a:t>20 feet (6.1 m) long and 8 feet (2.44 m) wide</a:t>
            </a:r>
            <a:r>
              <a:rPr lang="en-US" sz="1800" dirty="0"/>
              <a:t>. There is a </a:t>
            </a:r>
            <a:r>
              <a:rPr lang="en-US" sz="1800" b="1" dirty="0"/>
              <a:t>lack of </a:t>
            </a:r>
            <a:r>
              <a:rPr lang="en-US" sz="1800" b="1" dirty="0" err="1"/>
              <a:t>standardisation</a:t>
            </a:r>
            <a:r>
              <a:rPr lang="en-US" sz="1800" b="1" dirty="0"/>
              <a:t> in regards to height</a:t>
            </a:r>
            <a:r>
              <a:rPr lang="en-US" sz="1800" dirty="0"/>
              <a:t>, ranging between 4 feet 3 inches (1.30 m) and 9 feet 6 inches (2.90 m), with the most common height being 8 feet 6 inches (2.59 m). Also, it is common to designate 45-foot (13.7 m) containers as 2 TEU, rather than 2.25 TEU.</a:t>
            </a:r>
          </a:p>
          <a:p>
            <a:pPr marL="0" indent="0">
              <a:buNone/>
            </a:pPr>
            <a:endParaRPr lang="en-GB" sz="18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3520" y="1340768"/>
            <a:ext cx="403244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5220072" y="4365104"/>
            <a:ext cx="3635896" cy="646331"/>
          </a:xfrm>
          <a:prstGeom prst="rect">
            <a:avLst/>
          </a:prstGeom>
        </p:spPr>
        <p:txBody>
          <a:bodyPr wrap="square">
            <a:spAutoFit/>
          </a:bodyPr>
          <a:lstStyle/>
          <a:p>
            <a:r>
              <a:rPr lang="en-US" dirty="0"/>
              <a:t>A 20-foot-long (6.1 m) ISO container equals 1 TEU.</a:t>
            </a:r>
            <a:endParaRPr lang="en-GB" dirty="0"/>
          </a:p>
        </p:txBody>
      </p:sp>
    </p:spTree>
    <p:extLst>
      <p:ext uri="{BB962C8B-B14F-4D97-AF65-F5344CB8AC3E}">
        <p14:creationId xmlns:p14="http://schemas.microsoft.com/office/powerpoint/2010/main" val="771599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698"/>
            <a:ext cx="8229600" cy="490066"/>
          </a:xfrm>
        </p:spPr>
        <p:txBody>
          <a:bodyPr>
            <a:normAutofit fontScale="90000"/>
          </a:bodyPr>
          <a:lstStyle/>
          <a:p>
            <a:r>
              <a:rPr lang="en-US" dirty="0"/>
              <a:t>Advantages of Containerization</a:t>
            </a:r>
          </a:p>
        </p:txBody>
      </p:sp>
      <p:sp>
        <p:nvSpPr>
          <p:cNvPr id="3" name="Content Placeholder 2"/>
          <p:cNvSpPr>
            <a:spLocks noGrp="1"/>
          </p:cNvSpPr>
          <p:nvPr>
            <p:ph idx="1"/>
          </p:nvPr>
        </p:nvSpPr>
        <p:spPr>
          <a:xfrm>
            <a:off x="-61664" y="514764"/>
            <a:ext cx="9205664" cy="5877272"/>
          </a:xfrm>
        </p:spPr>
        <p:txBody>
          <a:bodyPr>
            <a:noAutofit/>
          </a:bodyPr>
          <a:lstStyle/>
          <a:p>
            <a:r>
              <a:rPr lang="en-US" sz="2000" b="1" dirty="0"/>
              <a:t>Faster to load\unload. </a:t>
            </a:r>
            <a:r>
              <a:rPr lang="en-US" sz="1600" dirty="0"/>
              <a:t>With bigger and more powerful cargo ships and modern container handling equipment, </a:t>
            </a:r>
            <a:r>
              <a:rPr lang="en-US" sz="1600" dirty="0" err="1"/>
              <a:t>transhipment</a:t>
            </a:r>
            <a:r>
              <a:rPr lang="en-US" sz="1600" dirty="0"/>
              <a:t> times have reduced drastically. Loading and unloading are faster these days, at ports as well as at modern warehouses.</a:t>
            </a:r>
            <a:endParaRPr lang="en-US" sz="2000" b="1" dirty="0"/>
          </a:p>
          <a:p>
            <a:r>
              <a:rPr lang="en-US" sz="2000" b="1" dirty="0"/>
              <a:t>Possibility to stack them</a:t>
            </a:r>
          </a:p>
          <a:p>
            <a:r>
              <a:rPr lang="en-US" sz="2000" b="1" dirty="0"/>
              <a:t>Possibility to control the temperature</a:t>
            </a:r>
          </a:p>
          <a:p>
            <a:r>
              <a:rPr lang="en-US" sz="2000" b="1" dirty="0"/>
              <a:t>Flexibility: </a:t>
            </a:r>
            <a:r>
              <a:rPr lang="en-US" sz="1800" dirty="0"/>
              <a:t>Containers can transport a very large variety of goods ranging from food grains or food products to machinery.</a:t>
            </a:r>
          </a:p>
          <a:p>
            <a:r>
              <a:rPr lang="en-US" sz="2000" b="1" dirty="0"/>
              <a:t>Ease of Management. </a:t>
            </a:r>
            <a:r>
              <a:rPr lang="en-US" sz="1800" dirty="0"/>
              <a:t>Shipping containers are indivisible units and each registered container has a unique identification number making it easy to track and trace it during a voyage.</a:t>
            </a:r>
          </a:p>
          <a:p>
            <a:r>
              <a:rPr lang="en-US" sz="2000" b="1" dirty="0"/>
              <a:t>Economies of Scale. </a:t>
            </a:r>
            <a:r>
              <a:rPr lang="en-US" sz="1800" dirty="0"/>
              <a:t>The cost of transporting goods by containers is said to be 20 to 25 times less than the cost of transporting the same goods as loose bulk or LCL. Containerization has drastically brought down the transport cost element in the pricing of goods.</a:t>
            </a:r>
          </a:p>
          <a:p>
            <a:r>
              <a:rPr lang="en-US" sz="2000" b="1" dirty="0"/>
              <a:t>Durability. </a:t>
            </a:r>
            <a:r>
              <a:rPr lang="en-US" sz="1800" dirty="0"/>
              <a:t>Depending on the usage, a shipping container can last for 10 to 25 years.</a:t>
            </a:r>
            <a:endParaRPr lang="en-US" sz="2000" dirty="0"/>
          </a:p>
          <a:p>
            <a:r>
              <a:rPr lang="en-US" sz="2000" b="1" dirty="0"/>
              <a:t>Safety and Security. </a:t>
            </a:r>
            <a:r>
              <a:rPr lang="en-US" sz="1800" dirty="0"/>
              <a:t>These heavy-duty boxes are walled on all five sides except one end where the double doors are located. These double doors have double lock-rods each, that are used to lock and seal the container making it safe and tamper-proof.</a:t>
            </a:r>
          </a:p>
          <a:p>
            <a:r>
              <a:rPr lang="en-US" sz="2000" b="1" dirty="0"/>
              <a:t>Standardization. </a:t>
            </a:r>
            <a:r>
              <a:rPr lang="en-US" sz="1800" dirty="0"/>
              <a:t>Since ISO-certified containers are of standard size and dimensions they can be handled universally by any standard transport and MHE. This makes it easier to use, transport, and store the containers.</a:t>
            </a:r>
          </a:p>
          <a:p>
            <a:endParaRPr lang="en-US" sz="2000" b="1" dirty="0"/>
          </a:p>
        </p:txBody>
      </p:sp>
    </p:spTree>
    <p:extLst>
      <p:ext uri="{BB962C8B-B14F-4D97-AF65-F5344CB8AC3E}">
        <p14:creationId xmlns:p14="http://schemas.microsoft.com/office/powerpoint/2010/main" val="31080972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Disadvantages of Containerization</a:t>
            </a:r>
          </a:p>
        </p:txBody>
      </p:sp>
      <p:sp>
        <p:nvSpPr>
          <p:cNvPr id="3" name="Content Placeholder 2"/>
          <p:cNvSpPr>
            <a:spLocks noGrp="1"/>
          </p:cNvSpPr>
          <p:nvPr>
            <p:ph idx="1"/>
          </p:nvPr>
        </p:nvSpPr>
        <p:spPr>
          <a:xfrm>
            <a:off x="323528" y="1417638"/>
            <a:ext cx="8229600" cy="5251722"/>
          </a:xfrm>
        </p:spPr>
        <p:txBody>
          <a:bodyPr>
            <a:normAutofit fontScale="55000" lnSpcReduction="20000"/>
          </a:bodyPr>
          <a:lstStyle/>
          <a:p>
            <a:r>
              <a:rPr lang="en-US" sz="3600" b="1" dirty="0"/>
              <a:t>Space Constraints</a:t>
            </a:r>
            <a:r>
              <a:rPr lang="en-US" dirty="0"/>
              <a:t>. Containers, whether carrying cargo or empty, take up a lot of space. Terminals need to have enough stacking space to accommodate containers that come in and go out of it.</a:t>
            </a:r>
          </a:p>
          <a:p>
            <a:r>
              <a:rPr lang="en-US" sz="3600" b="1" dirty="0"/>
              <a:t>Infrastructure Costs. </a:t>
            </a:r>
            <a:r>
              <a:rPr lang="en-US" dirty="0"/>
              <a:t>The latest dockside gantry cranes and other terminal equipment cost several million US dollars. Leading ports and terminals are those that can make these investments and also keep the equipment upgraded according to advances in technology.</a:t>
            </a:r>
          </a:p>
          <a:p>
            <a:r>
              <a:rPr lang="en-US" sz="3600" b="1" dirty="0"/>
              <a:t>Container Management Failure. </a:t>
            </a:r>
            <a:r>
              <a:rPr lang="en-US" dirty="0"/>
              <a:t>Management of containerized cargo depends on timely receipt and processing of information.</a:t>
            </a:r>
          </a:p>
          <a:p>
            <a:r>
              <a:rPr lang="en-US" sz="4400" b="1" dirty="0"/>
              <a:t>Re-positioning of Empty Containers. </a:t>
            </a:r>
            <a:r>
              <a:rPr lang="en-US" dirty="0"/>
              <a:t>Containers that come in with cargo are unloaded and eventually moved to the designated stack for empty containers at their destination. Shipping companies need their empty containers to be available where there is demand. Hence, empties (empty containers) have to be relocated in a timely manner to the desired locations.</a:t>
            </a:r>
          </a:p>
          <a:p>
            <a:r>
              <a:rPr lang="en-US" sz="4400" b="1" dirty="0"/>
              <a:t>Smuggling. </a:t>
            </a:r>
            <a:r>
              <a:rPr lang="en-US" dirty="0"/>
              <a:t>Smuggling of contraband such as arms, drugs, and even human trafficking happens through containers. Typically, customs authorities the world over inspect containers at random. It is possible that contraband can sometimes slip through.</a:t>
            </a:r>
          </a:p>
        </p:txBody>
      </p:sp>
    </p:spTree>
    <p:extLst>
      <p:ext uri="{BB962C8B-B14F-4D97-AF65-F5344CB8AC3E}">
        <p14:creationId xmlns:p14="http://schemas.microsoft.com/office/powerpoint/2010/main" val="32063700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924944"/>
            <a:ext cx="8229600" cy="1143000"/>
          </a:xfrm>
        </p:spPr>
        <p:txBody>
          <a:bodyPr/>
          <a:lstStyle/>
          <a:p>
            <a:r>
              <a:rPr lang="en-US" dirty="0"/>
              <a:t>Maritime intermodality: RO-RO</a:t>
            </a:r>
          </a:p>
        </p:txBody>
      </p:sp>
    </p:spTree>
    <p:extLst>
      <p:ext uri="{BB962C8B-B14F-4D97-AF65-F5344CB8AC3E}">
        <p14:creationId xmlns:p14="http://schemas.microsoft.com/office/powerpoint/2010/main" val="38312406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olo 1"/>
          <p:cNvSpPr>
            <a:spLocks noGrp="1"/>
          </p:cNvSpPr>
          <p:nvPr>
            <p:ph type="title"/>
          </p:nvPr>
        </p:nvSpPr>
        <p:spPr>
          <a:xfrm>
            <a:off x="214313" y="274638"/>
            <a:ext cx="8472487" cy="1143000"/>
          </a:xfrm>
        </p:spPr>
        <p:txBody>
          <a:bodyPr>
            <a:normAutofit fontScale="90000"/>
          </a:bodyPr>
          <a:lstStyle/>
          <a:p>
            <a:pPr algn="l" eaLnBrk="1" hangingPunct="1"/>
            <a:r>
              <a:rPr lang="en-US" sz="1800" b="1"/>
              <a:t>Roll-on/roll-off </a:t>
            </a:r>
            <a:r>
              <a:rPr lang="en-US" sz="1800"/>
              <a:t>ships are cargo ships designed to carry wheeled cargo such as automobiles, trailers or railway carriages. RORO (or ro/ro) vessels have built-in ramps which allow the cargo to be efficiently "rolled on" and "rolled off" the vessel when in port. While smaller ferries that operate across rivers and other short distances still often have built-in ramps, the term RORO is generally reserved for larger ocean-going vessels.</a:t>
            </a:r>
            <a:endParaRPr lang="it-IT" sz="1800"/>
          </a:p>
        </p:txBody>
      </p:sp>
      <p:pic>
        <p:nvPicPr>
          <p:cNvPr id="55298" name="Picture 2"/>
          <p:cNvPicPr>
            <a:picLocks noGrp="1" noChangeAspect="1" noChangeArrowheads="1"/>
          </p:cNvPicPr>
          <p:nvPr>
            <p:ph idx="1"/>
          </p:nvPr>
        </p:nvPicPr>
        <p:blipFill>
          <a:blip r:embed="rId3" cstate="print"/>
          <a:srcRect/>
          <a:stretch>
            <a:fillRect/>
          </a:stretch>
        </p:blipFill>
        <p:spPr>
          <a:xfrm>
            <a:off x="714375" y="1785938"/>
            <a:ext cx="7215188" cy="4810125"/>
          </a:xfrm>
        </p:spPr>
      </p:pic>
    </p:spTree>
    <p:extLst>
      <p:ext uri="{BB962C8B-B14F-4D97-AF65-F5344CB8AC3E}">
        <p14:creationId xmlns:p14="http://schemas.microsoft.com/office/powerpoint/2010/main" val="3700616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cstate="print"/>
          <a:srcRect/>
          <a:stretch>
            <a:fillRect/>
          </a:stretch>
        </p:blipFill>
        <p:spPr>
          <a:xfrm>
            <a:off x="2195736" y="188640"/>
            <a:ext cx="4214813" cy="5319713"/>
          </a:xfrm>
        </p:spPr>
      </p:pic>
    </p:spTree>
    <p:extLst>
      <p:ext uri="{BB962C8B-B14F-4D97-AF65-F5344CB8AC3E}">
        <p14:creationId xmlns:p14="http://schemas.microsoft.com/office/powerpoint/2010/main" val="33041591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en-US" dirty="0"/>
              <a:t>Barge</a:t>
            </a:r>
          </a:p>
        </p:txBody>
      </p:sp>
      <p:pic>
        <p:nvPicPr>
          <p:cNvPr id="3" name="Immagine 2"/>
          <p:cNvPicPr>
            <a:picLocks noChangeAspect="1"/>
          </p:cNvPicPr>
          <p:nvPr/>
        </p:nvPicPr>
        <p:blipFill>
          <a:blip r:embed="rId2"/>
          <a:stretch>
            <a:fillRect/>
          </a:stretch>
        </p:blipFill>
        <p:spPr>
          <a:xfrm>
            <a:off x="424381" y="1052736"/>
            <a:ext cx="8543596" cy="3888432"/>
          </a:xfrm>
          <a:prstGeom prst="rect">
            <a:avLst/>
          </a:prstGeom>
        </p:spPr>
      </p:pic>
      <p:sp>
        <p:nvSpPr>
          <p:cNvPr id="4" name="Rettangolo 3"/>
          <p:cNvSpPr/>
          <p:nvPr/>
        </p:nvSpPr>
        <p:spPr>
          <a:xfrm>
            <a:off x="0" y="5074912"/>
            <a:ext cx="9036496" cy="1754326"/>
          </a:xfrm>
          <a:prstGeom prst="rect">
            <a:avLst/>
          </a:prstGeom>
        </p:spPr>
        <p:txBody>
          <a:bodyPr wrap="square">
            <a:spAutoFit/>
          </a:bodyPr>
          <a:lstStyle/>
          <a:p>
            <a:r>
              <a:rPr lang="en-US" dirty="0"/>
              <a:t>A barge is a flat-bottomed boat, built mainly for river and canal transport of heavy goods. Most barges are not self-propelled and need to be moved by tugboats towing or towboats pushing them. Barges on canals (towed by draft animals on an adjacent towpath) established the conditions supporting the early industrial revolution in both Europe and the American Northeast. Carriage of bulk goods gradually lost ground to freight railways as train capacity and speeds continued to climb. </a:t>
            </a:r>
          </a:p>
        </p:txBody>
      </p:sp>
    </p:spTree>
    <p:extLst>
      <p:ext uri="{BB962C8B-B14F-4D97-AF65-F5344CB8AC3E}">
        <p14:creationId xmlns:p14="http://schemas.microsoft.com/office/powerpoint/2010/main" val="14761330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it-IT" dirty="0"/>
              <a:t>Container Barge</a:t>
            </a:r>
            <a:endParaRPr lang="en-GB"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980728"/>
            <a:ext cx="76200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3760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30" y="260648"/>
            <a:ext cx="7904877" cy="547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713430" y="0"/>
            <a:ext cx="8179050" cy="923330"/>
          </a:xfrm>
          <a:prstGeom prst="rect">
            <a:avLst/>
          </a:prstGeom>
        </p:spPr>
        <p:txBody>
          <a:bodyPr wrap="square">
            <a:spAutoFit/>
          </a:bodyPr>
          <a:lstStyle/>
          <a:p>
            <a:r>
              <a:rPr lang="en-US" dirty="0"/>
              <a:t>Source: Adapted from J. </a:t>
            </a:r>
            <a:r>
              <a:rPr lang="en-US" dirty="0" err="1"/>
              <a:t>Woxenius</a:t>
            </a:r>
            <a:r>
              <a:rPr lang="en-US" dirty="0"/>
              <a:t> (2010) "Flexibility vs. </a:t>
            </a:r>
            <a:r>
              <a:rPr lang="en-US" dirty="0" err="1"/>
              <a:t>Specialisation</a:t>
            </a:r>
            <a:r>
              <a:rPr lang="en-US" dirty="0"/>
              <a:t> in European Short Sea Shipping", International Association of Maritime Economists, Lisbon, Portugal.</a:t>
            </a:r>
            <a:endParaRPr lang="en-GB" dirty="0"/>
          </a:p>
        </p:txBody>
      </p:sp>
      <p:sp>
        <p:nvSpPr>
          <p:cNvPr id="4" name="Rettangolo 3"/>
          <p:cNvSpPr/>
          <p:nvPr/>
        </p:nvSpPr>
        <p:spPr>
          <a:xfrm>
            <a:off x="107505" y="5589240"/>
            <a:ext cx="8784976" cy="923330"/>
          </a:xfrm>
          <a:prstGeom prst="rect">
            <a:avLst/>
          </a:prstGeom>
        </p:spPr>
        <p:txBody>
          <a:bodyPr wrap="square">
            <a:spAutoFit/>
          </a:bodyPr>
          <a:lstStyle/>
          <a:p>
            <a:r>
              <a:rPr lang="en-US" b="1" dirty="0"/>
              <a:t>Commercial openness</a:t>
            </a:r>
            <a:r>
              <a:rPr lang="en-US" dirty="0"/>
              <a:t>: the range of customers accepted for a specific transport service. </a:t>
            </a:r>
          </a:p>
          <a:p>
            <a:r>
              <a:rPr lang="en-US" b="1" dirty="0"/>
              <a:t>Functional openness</a:t>
            </a:r>
            <a:r>
              <a:rPr lang="en-US" dirty="0"/>
              <a:t>: the scope of cargoes or cargo containment technologies accepted by a transport system. </a:t>
            </a:r>
          </a:p>
        </p:txBody>
      </p:sp>
    </p:spTree>
    <p:extLst>
      <p:ext uri="{BB962C8B-B14F-4D97-AF65-F5344CB8AC3E}">
        <p14:creationId xmlns:p14="http://schemas.microsoft.com/office/powerpoint/2010/main" val="1181792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US" dirty="0"/>
              <a:t>Types of Maritime Cargo</a:t>
            </a:r>
          </a:p>
        </p:txBody>
      </p:sp>
      <p:pic>
        <p:nvPicPr>
          <p:cNvPr id="3" name="Picture 2"/>
          <p:cNvPicPr>
            <a:picLocks noChangeAspect="1"/>
          </p:cNvPicPr>
          <p:nvPr/>
        </p:nvPicPr>
        <p:blipFill>
          <a:blip r:embed="rId2"/>
          <a:stretch>
            <a:fillRect/>
          </a:stretch>
        </p:blipFill>
        <p:spPr>
          <a:xfrm>
            <a:off x="219746" y="1196752"/>
            <a:ext cx="8724709" cy="5112568"/>
          </a:xfrm>
          <a:prstGeom prst="rect">
            <a:avLst/>
          </a:prstGeom>
        </p:spPr>
      </p:pic>
      <p:pic>
        <p:nvPicPr>
          <p:cNvPr id="4" name="Picture 3"/>
          <p:cNvPicPr>
            <a:picLocks noChangeAspect="1"/>
          </p:cNvPicPr>
          <p:nvPr/>
        </p:nvPicPr>
        <p:blipFill>
          <a:blip r:embed="rId3"/>
          <a:stretch>
            <a:fillRect/>
          </a:stretch>
        </p:blipFill>
        <p:spPr>
          <a:xfrm>
            <a:off x="7668344" y="275988"/>
            <a:ext cx="1327795" cy="1858913"/>
          </a:xfrm>
          <a:prstGeom prst="rect">
            <a:avLst/>
          </a:prstGeom>
        </p:spPr>
      </p:pic>
    </p:spTree>
    <p:extLst>
      <p:ext uri="{BB962C8B-B14F-4D97-AF65-F5344CB8AC3E}">
        <p14:creationId xmlns:p14="http://schemas.microsoft.com/office/powerpoint/2010/main" val="23490964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Autofit/>
          </a:bodyPr>
          <a:lstStyle/>
          <a:p>
            <a:r>
              <a:rPr lang="it-IT" sz="2000" dirty="0"/>
              <a:t>Registered World Fleet, 1910-2010: the </a:t>
            </a:r>
            <a:r>
              <a:rPr lang="it-IT" sz="2000" dirty="0" err="1"/>
              <a:t>number</a:t>
            </a:r>
            <a:r>
              <a:rPr lang="it-IT" sz="2000" dirty="0"/>
              <a:t> of </a:t>
            </a:r>
            <a:r>
              <a:rPr lang="it-IT" sz="2000" dirty="0" err="1"/>
              <a:t>ships</a:t>
            </a:r>
            <a:r>
              <a:rPr lang="it-IT" sz="2000" dirty="0"/>
              <a:t> </a:t>
            </a:r>
            <a:r>
              <a:rPr lang="it-IT" sz="2000" dirty="0" err="1"/>
              <a:t>increased</a:t>
            </a:r>
            <a:r>
              <a:rPr lang="it-IT" sz="2000" dirty="0"/>
              <a:t> </a:t>
            </a:r>
            <a:r>
              <a:rPr lang="it-IT" sz="2000" dirty="0" err="1"/>
              <a:t>at</a:t>
            </a:r>
            <a:r>
              <a:rPr lang="it-IT" sz="2000" dirty="0"/>
              <a:t> the </a:t>
            </a:r>
            <a:r>
              <a:rPr lang="it-IT" sz="2000" dirty="0" err="1"/>
              <a:t>lower</a:t>
            </a:r>
            <a:r>
              <a:rPr lang="it-IT" sz="2000" dirty="0"/>
              <a:t> rate </a:t>
            </a:r>
            <a:r>
              <a:rPr lang="it-IT" sz="2000" dirty="0" err="1"/>
              <a:t>because</a:t>
            </a:r>
            <a:r>
              <a:rPr lang="it-IT" sz="2000" dirty="0"/>
              <a:t> </a:t>
            </a:r>
            <a:r>
              <a:rPr lang="it-IT" sz="2000" dirty="0" err="1"/>
              <a:t>thier</a:t>
            </a:r>
            <a:r>
              <a:rPr lang="it-IT" sz="2000" dirty="0"/>
              <a:t> </a:t>
            </a:r>
            <a:r>
              <a:rPr lang="it-IT" sz="2000" dirty="0" err="1"/>
              <a:t>size</a:t>
            </a:r>
            <a:r>
              <a:rPr lang="it-IT" sz="2000" dirty="0"/>
              <a:t> </a:t>
            </a:r>
            <a:r>
              <a:rPr lang="it-IT" sz="2000" dirty="0" err="1"/>
              <a:t>increase</a:t>
            </a:r>
            <a:r>
              <a:rPr lang="it-IT" sz="2000" dirty="0"/>
              <a:t> </a:t>
            </a:r>
            <a:r>
              <a:rPr lang="it-IT" sz="2000" dirty="0" err="1"/>
              <a:t>tremenduosly</a:t>
            </a:r>
            <a:endParaRPr lang="en-GB" sz="20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0768"/>
            <a:ext cx="8450730" cy="514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7738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100781"/>
            <a:ext cx="6984776" cy="5931206"/>
          </a:xfrm>
          <a:prstGeom prst="rect">
            <a:avLst/>
          </a:prstGeom>
        </p:spPr>
      </p:pic>
      <p:sp>
        <p:nvSpPr>
          <p:cNvPr id="4" name="Rectangle 3"/>
          <p:cNvSpPr/>
          <p:nvPr/>
        </p:nvSpPr>
        <p:spPr>
          <a:xfrm>
            <a:off x="1763688" y="6212970"/>
            <a:ext cx="5688632" cy="369332"/>
          </a:xfrm>
          <a:prstGeom prst="rect">
            <a:avLst/>
          </a:prstGeom>
        </p:spPr>
        <p:txBody>
          <a:bodyPr wrap="square">
            <a:spAutoFit/>
          </a:bodyPr>
          <a:lstStyle/>
          <a:p>
            <a:r>
              <a:rPr lang="en-US" dirty="0">
                <a:hlinkClick r:id="rId3"/>
              </a:rPr>
              <a:t>https://transportgeography.org/?page_id=2169</a:t>
            </a:r>
            <a:endParaRPr lang="en-US" dirty="0"/>
          </a:p>
        </p:txBody>
      </p:sp>
    </p:spTree>
    <p:extLst>
      <p:ext uri="{BB962C8B-B14F-4D97-AF65-F5344CB8AC3E}">
        <p14:creationId xmlns:p14="http://schemas.microsoft.com/office/powerpoint/2010/main" val="18429718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a:xfrm>
            <a:off x="457200" y="274638"/>
            <a:ext cx="8229600" cy="634082"/>
          </a:xfrm>
        </p:spPr>
        <p:txBody>
          <a:bodyPr>
            <a:normAutofit fontScale="90000"/>
          </a:bodyPr>
          <a:lstStyle/>
          <a:p>
            <a:pPr eaLnBrk="1" hangingPunct="1"/>
            <a:r>
              <a:rPr lang="it-IT" dirty="0" err="1"/>
              <a:t>Classification</a:t>
            </a:r>
            <a:endParaRPr lang="it-IT" dirty="0"/>
          </a:p>
        </p:txBody>
      </p:sp>
      <p:graphicFrame>
        <p:nvGraphicFramePr>
          <p:cNvPr id="4" name="Tabella 3"/>
          <p:cNvGraphicFramePr>
            <a:graphicFrameLocks noGrp="1"/>
          </p:cNvGraphicFramePr>
          <p:nvPr>
            <p:extLst>
              <p:ext uri="{D42A27DB-BD31-4B8C-83A1-F6EECF244321}">
                <p14:modId xmlns:p14="http://schemas.microsoft.com/office/powerpoint/2010/main" val="2904317353"/>
              </p:ext>
            </p:extLst>
          </p:nvPr>
        </p:nvGraphicFramePr>
        <p:xfrm>
          <a:off x="179512" y="1340768"/>
          <a:ext cx="8856984" cy="4864642"/>
        </p:xfrm>
        <a:graphic>
          <a:graphicData uri="http://schemas.openxmlformats.org/drawingml/2006/table">
            <a:tbl>
              <a:tblPr/>
              <a:tblGrid>
                <a:gridCol w="172819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656184">
                  <a:extLst>
                    <a:ext uri="{9D8B030D-6E8A-4147-A177-3AD203B41FA5}">
                      <a16:colId xmlns:a16="http://schemas.microsoft.com/office/drawing/2014/main" val="20004"/>
                    </a:ext>
                  </a:extLst>
                </a:gridCol>
                <a:gridCol w="1584176">
                  <a:extLst>
                    <a:ext uri="{9D8B030D-6E8A-4147-A177-3AD203B41FA5}">
                      <a16:colId xmlns:a16="http://schemas.microsoft.com/office/drawing/2014/main" val="20005"/>
                    </a:ext>
                  </a:extLst>
                </a:gridCol>
              </a:tblGrid>
              <a:tr h="884481">
                <a:tc>
                  <a:txBody>
                    <a:bodyPr/>
                    <a:lstStyle/>
                    <a:p>
                      <a:r>
                        <a:rPr lang="it-IT" sz="2000" b="0" i="0" dirty="0"/>
                        <a:t>Class</a:t>
                      </a:r>
                    </a:p>
                  </a:txBody>
                  <a:tcPr marL="73891" marR="73891" marT="36945" marB="36945" anchor="ctr">
                    <a:lnL>
                      <a:noFill/>
                    </a:lnL>
                    <a:lnR>
                      <a:noFill/>
                    </a:lnR>
                    <a:lnT>
                      <a:noFill/>
                    </a:lnT>
                    <a:lnB>
                      <a:noFill/>
                    </a:lnB>
                  </a:tcPr>
                </a:tc>
                <a:tc>
                  <a:txBody>
                    <a:bodyPr/>
                    <a:lstStyle/>
                    <a:p>
                      <a:pPr algn="ctr"/>
                      <a:r>
                        <a:rPr lang="it-IT" sz="2000" b="0" i="0" dirty="0" err="1"/>
                        <a:t>Length</a:t>
                      </a:r>
                      <a:endParaRPr lang="it-IT" sz="2000" b="0" i="0" dirty="0"/>
                    </a:p>
                    <a:p>
                      <a:pPr algn="ctr"/>
                      <a:r>
                        <a:rPr lang="it-IT" sz="2000" b="0" i="0" dirty="0"/>
                        <a:t>(</a:t>
                      </a:r>
                      <a:r>
                        <a:rPr lang="it-IT" sz="2000" b="0" i="0" dirty="0" err="1"/>
                        <a:t>lung</a:t>
                      </a:r>
                      <a:r>
                        <a:rPr lang="it-IT" sz="2000" b="0" i="0" dirty="0"/>
                        <a:t>.)</a:t>
                      </a:r>
                    </a:p>
                  </a:txBody>
                  <a:tcPr marL="73891" marR="73891" marT="36945" marB="36945" anchor="ctr">
                    <a:lnL>
                      <a:noFill/>
                    </a:lnL>
                    <a:lnR>
                      <a:noFill/>
                    </a:lnR>
                    <a:lnT>
                      <a:noFill/>
                    </a:lnT>
                    <a:lnB>
                      <a:noFill/>
                    </a:lnB>
                  </a:tcPr>
                </a:tc>
                <a:tc>
                  <a:txBody>
                    <a:bodyPr/>
                    <a:lstStyle/>
                    <a:p>
                      <a:pPr algn="ctr"/>
                      <a:r>
                        <a:rPr lang="it-IT" sz="2000" b="0" i="0" dirty="0" err="1"/>
                        <a:t>Beam</a:t>
                      </a:r>
                      <a:endParaRPr lang="it-IT" sz="2000" b="0" i="0" dirty="0"/>
                    </a:p>
                    <a:p>
                      <a:pPr algn="ctr"/>
                      <a:r>
                        <a:rPr lang="it-IT" sz="2000" b="0" i="0" dirty="0"/>
                        <a:t>(</a:t>
                      </a:r>
                      <a:r>
                        <a:rPr lang="it-IT" sz="2000" b="0" i="0" dirty="0" err="1"/>
                        <a:t>largh</a:t>
                      </a:r>
                      <a:r>
                        <a:rPr lang="it-IT" sz="2000" b="0" i="0" dirty="0"/>
                        <a:t>.)</a:t>
                      </a:r>
                    </a:p>
                  </a:txBody>
                  <a:tcPr marL="73891" marR="73891" marT="36945" marB="36945" anchor="ctr">
                    <a:lnL>
                      <a:noFill/>
                    </a:lnL>
                    <a:lnR>
                      <a:noFill/>
                    </a:lnR>
                    <a:lnT>
                      <a:noFill/>
                    </a:lnT>
                    <a:lnB>
                      <a:noFill/>
                    </a:lnB>
                  </a:tcPr>
                </a:tc>
                <a:tc>
                  <a:txBody>
                    <a:bodyPr/>
                    <a:lstStyle/>
                    <a:p>
                      <a:pPr algn="ctr"/>
                      <a:r>
                        <a:rPr lang="it-IT" sz="2000" b="0" i="0" dirty="0" err="1">
                          <a:hlinkClick r:id="rId3" tooltip="Draft (hull)"/>
                        </a:rPr>
                        <a:t>Draft</a:t>
                      </a:r>
                      <a:endParaRPr lang="it-IT" sz="2000" b="0" i="0" dirty="0"/>
                    </a:p>
                    <a:p>
                      <a:pPr algn="ctr"/>
                      <a:r>
                        <a:rPr lang="it-IT" sz="2000" b="0" i="0" dirty="0"/>
                        <a:t>(pescaggio)</a:t>
                      </a:r>
                    </a:p>
                  </a:txBody>
                  <a:tcPr marL="73891" marR="73891" marT="36945" marB="36945" anchor="ctr">
                    <a:lnL>
                      <a:noFill/>
                    </a:lnL>
                    <a:lnR>
                      <a:noFill/>
                    </a:lnR>
                    <a:lnT>
                      <a:noFill/>
                    </a:lnT>
                    <a:lnB>
                      <a:noFill/>
                    </a:lnB>
                  </a:tcPr>
                </a:tc>
                <a:tc>
                  <a:txBody>
                    <a:bodyPr/>
                    <a:lstStyle/>
                    <a:p>
                      <a:pPr algn="ctr"/>
                      <a:r>
                        <a:rPr lang="it-IT" sz="2000" b="0" i="0" dirty="0" err="1"/>
                        <a:t>Typical</a:t>
                      </a:r>
                      <a:r>
                        <a:rPr lang="it-IT" sz="2000" b="0" i="0" dirty="0"/>
                        <a:t> </a:t>
                      </a:r>
                      <a:r>
                        <a:rPr lang="it-IT" sz="2000" b="0" i="0" dirty="0" err="1"/>
                        <a:t>Min</a:t>
                      </a:r>
                      <a:r>
                        <a:rPr lang="it-IT" sz="2000" b="0" i="0" dirty="0"/>
                        <a:t> DWT</a:t>
                      </a:r>
                    </a:p>
                  </a:txBody>
                  <a:tcPr marL="73891" marR="73891" marT="36945" marB="36945" anchor="ctr">
                    <a:lnL>
                      <a:noFill/>
                    </a:lnL>
                    <a:lnR>
                      <a:noFill/>
                    </a:lnR>
                    <a:lnT>
                      <a:noFill/>
                    </a:lnT>
                    <a:lnB>
                      <a:noFill/>
                    </a:lnB>
                  </a:tcPr>
                </a:tc>
                <a:tc>
                  <a:txBody>
                    <a:bodyPr/>
                    <a:lstStyle/>
                    <a:p>
                      <a:pPr algn="ctr"/>
                      <a:r>
                        <a:rPr lang="it-IT" sz="2000" b="0" i="0"/>
                        <a:t>Typical Max DWT</a:t>
                      </a:r>
                    </a:p>
                  </a:txBody>
                  <a:tcPr marL="73891" marR="73891" marT="36945" marB="36945" anchor="ctr">
                    <a:lnL>
                      <a:noFill/>
                    </a:lnL>
                    <a:lnR>
                      <a:noFill/>
                    </a:lnR>
                    <a:lnT>
                      <a:noFill/>
                    </a:lnT>
                    <a:lnB>
                      <a:noFill/>
                    </a:lnB>
                  </a:tcPr>
                </a:tc>
                <a:extLst>
                  <a:ext uri="{0D108BD9-81ED-4DB2-BD59-A6C34878D82A}">
                    <a16:rowId xmlns:a16="http://schemas.microsoft.com/office/drawing/2014/main" val="10000"/>
                  </a:ext>
                </a:extLst>
              </a:tr>
              <a:tr h="619136">
                <a:tc>
                  <a:txBody>
                    <a:bodyPr/>
                    <a:lstStyle/>
                    <a:p>
                      <a:r>
                        <a:rPr lang="it-IT" sz="2000" b="0" i="0" dirty="0" err="1">
                          <a:hlinkClick r:id="rId4" tooltip="Seawaymax"/>
                        </a:rPr>
                        <a:t>Seawaymax</a:t>
                      </a:r>
                      <a:endParaRPr lang="it-IT" sz="2000" b="0" i="0" dirty="0"/>
                    </a:p>
                  </a:txBody>
                  <a:tcPr marL="73891" marR="73891" marT="36945" marB="36945" anchor="ctr">
                    <a:lnL>
                      <a:noFill/>
                    </a:lnL>
                    <a:lnR>
                      <a:noFill/>
                    </a:lnR>
                    <a:lnT>
                      <a:noFill/>
                    </a:lnT>
                    <a:lnB>
                      <a:noFill/>
                    </a:lnB>
                  </a:tcPr>
                </a:tc>
                <a:tc>
                  <a:txBody>
                    <a:bodyPr/>
                    <a:lstStyle/>
                    <a:p>
                      <a:pPr algn="ctr"/>
                      <a:r>
                        <a:rPr lang="it-IT" sz="2000" b="0" i="0" dirty="0"/>
                        <a:t>226 m</a:t>
                      </a:r>
                    </a:p>
                  </a:txBody>
                  <a:tcPr marL="73891" marR="73891" marT="36945" marB="36945" anchor="ctr">
                    <a:lnL>
                      <a:noFill/>
                    </a:lnL>
                    <a:lnR>
                      <a:noFill/>
                    </a:lnR>
                    <a:lnT>
                      <a:noFill/>
                    </a:lnT>
                    <a:lnB>
                      <a:noFill/>
                    </a:lnB>
                  </a:tcPr>
                </a:tc>
                <a:tc>
                  <a:txBody>
                    <a:bodyPr/>
                    <a:lstStyle/>
                    <a:p>
                      <a:pPr algn="ctr"/>
                      <a:r>
                        <a:rPr lang="it-IT" sz="2000" b="0" i="0" dirty="0"/>
                        <a:t>24 m</a:t>
                      </a:r>
                    </a:p>
                  </a:txBody>
                  <a:tcPr marL="73891" marR="73891" marT="36945" marB="36945" anchor="ctr">
                    <a:lnL>
                      <a:noFill/>
                    </a:lnL>
                    <a:lnR>
                      <a:noFill/>
                    </a:lnR>
                    <a:lnT>
                      <a:noFill/>
                    </a:lnT>
                    <a:lnB>
                      <a:noFill/>
                    </a:lnB>
                  </a:tcPr>
                </a:tc>
                <a:tc>
                  <a:txBody>
                    <a:bodyPr/>
                    <a:lstStyle/>
                    <a:p>
                      <a:pPr algn="ctr"/>
                      <a:r>
                        <a:rPr lang="it-IT" sz="2000" b="0" i="0" dirty="0"/>
                        <a:t>7.92 m</a:t>
                      </a:r>
                    </a:p>
                  </a:txBody>
                  <a:tcPr marL="73891" marR="73891" marT="36945" marB="36945" anchor="ctr">
                    <a:lnL>
                      <a:noFill/>
                    </a:lnL>
                    <a:lnR>
                      <a:noFill/>
                    </a:lnR>
                    <a:lnT>
                      <a:noFill/>
                    </a:lnT>
                    <a:lnB>
                      <a:noFill/>
                    </a:lnB>
                  </a:tcPr>
                </a:tc>
                <a:tc>
                  <a:txBody>
                    <a:bodyPr/>
                    <a:lstStyle/>
                    <a:p>
                      <a:pPr algn="ctr"/>
                      <a:r>
                        <a:rPr lang="it-IT" sz="2000" b="0" i="0" dirty="0"/>
                        <a:t>10,000 DWT</a:t>
                      </a:r>
                    </a:p>
                  </a:txBody>
                  <a:tcPr marL="73891" marR="73891" marT="36945" marB="36945" anchor="ctr">
                    <a:lnL>
                      <a:noFill/>
                    </a:lnL>
                    <a:lnR>
                      <a:noFill/>
                    </a:lnR>
                    <a:lnT>
                      <a:noFill/>
                    </a:lnT>
                    <a:lnB>
                      <a:noFill/>
                    </a:lnB>
                  </a:tcPr>
                </a:tc>
                <a:tc>
                  <a:txBody>
                    <a:bodyPr/>
                    <a:lstStyle/>
                    <a:p>
                      <a:pPr algn="ctr"/>
                      <a:r>
                        <a:rPr lang="it-IT" sz="2000" b="0" i="0"/>
                        <a:t>60,000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1"/>
                  </a:ext>
                </a:extLst>
              </a:tr>
              <a:tr h="619136">
                <a:tc>
                  <a:txBody>
                    <a:bodyPr/>
                    <a:lstStyle/>
                    <a:p>
                      <a:r>
                        <a:rPr lang="it-IT" sz="2000" b="0" i="0" dirty="0" err="1">
                          <a:hlinkClick r:id="rId5" tooltip="Panamax"/>
                        </a:rPr>
                        <a:t>Panamax</a:t>
                      </a:r>
                      <a:endParaRPr lang="it-IT" sz="2000" b="0" i="0" dirty="0"/>
                    </a:p>
                  </a:txBody>
                  <a:tcPr marL="73891" marR="73891" marT="36945" marB="36945" anchor="ctr">
                    <a:lnL>
                      <a:noFill/>
                    </a:lnL>
                    <a:lnR>
                      <a:noFill/>
                    </a:lnR>
                    <a:lnT>
                      <a:noFill/>
                    </a:lnT>
                    <a:lnB>
                      <a:noFill/>
                    </a:lnB>
                  </a:tcPr>
                </a:tc>
                <a:tc>
                  <a:txBody>
                    <a:bodyPr/>
                    <a:lstStyle/>
                    <a:p>
                      <a:pPr algn="ctr"/>
                      <a:r>
                        <a:rPr lang="it-IT" sz="2000" b="0" i="0" dirty="0"/>
                        <a:t>294.1 m</a:t>
                      </a:r>
                    </a:p>
                  </a:txBody>
                  <a:tcPr marL="73891" marR="73891" marT="36945" marB="36945" anchor="ctr">
                    <a:lnL>
                      <a:noFill/>
                    </a:lnL>
                    <a:lnR>
                      <a:noFill/>
                    </a:lnR>
                    <a:lnT>
                      <a:noFill/>
                    </a:lnT>
                    <a:lnB>
                      <a:noFill/>
                    </a:lnB>
                  </a:tcPr>
                </a:tc>
                <a:tc>
                  <a:txBody>
                    <a:bodyPr/>
                    <a:lstStyle/>
                    <a:p>
                      <a:pPr algn="ctr"/>
                      <a:r>
                        <a:rPr lang="it-IT" sz="2000" b="0" i="0" dirty="0"/>
                        <a:t>32.3 m</a:t>
                      </a:r>
                    </a:p>
                  </a:txBody>
                  <a:tcPr marL="73891" marR="73891" marT="36945" marB="36945" anchor="ctr">
                    <a:lnL>
                      <a:noFill/>
                    </a:lnL>
                    <a:lnR>
                      <a:noFill/>
                    </a:lnR>
                    <a:lnT>
                      <a:noFill/>
                    </a:lnT>
                    <a:lnB>
                      <a:noFill/>
                    </a:lnB>
                  </a:tcPr>
                </a:tc>
                <a:tc>
                  <a:txBody>
                    <a:bodyPr/>
                    <a:lstStyle/>
                    <a:p>
                      <a:pPr algn="ctr"/>
                      <a:r>
                        <a:rPr lang="it-IT" sz="2000" b="0" i="0" dirty="0"/>
                        <a:t>12 m</a:t>
                      </a:r>
                    </a:p>
                  </a:txBody>
                  <a:tcPr marL="73891" marR="73891" marT="36945" marB="36945" anchor="ctr">
                    <a:lnL>
                      <a:noFill/>
                    </a:lnL>
                    <a:lnR>
                      <a:noFill/>
                    </a:lnR>
                    <a:lnT>
                      <a:noFill/>
                    </a:lnT>
                    <a:lnB>
                      <a:noFill/>
                    </a:lnB>
                  </a:tcPr>
                </a:tc>
                <a:tc>
                  <a:txBody>
                    <a:bodyPr/>
                    <a:lstStyle/>
                    <a:p>
                      <a:pPr algn="ctr"/>
                      <a:r>
                        <a:rPr lang="it-IT" sz="2000" b="0" i="0" dirty="0"/>
                        <a:t>60,000 DWT</a:t>
                      </a:r>
                    </a:p>
                  </a:txBody>
                  <a:tcPr marL="73891" marR="73891" marT="36945" marB="36945" anchor="ctr">
                    <a:lnL>
                      <a:noFill/>
                    </a:lnL>
                    <a:lnR>
                      <a:noFill/>
                    </a:lnR>
                    <a:lnT>
                      <a:noFill/>
                    </a:lnT>
                    <a:lnB>
                      <a:noFill/>
                    </a:lnB>
                  </a:tcPr>
                </a:tc>
                <a:tc>
                  <a:txBody>
                    <a:bodyPr/>
                    <a:lstStyle/>
                    <a:p>
                      <a:pPr algn="ctr"/>
                      <a:r>
                        <a:rPr lang="it-IT" sz="2000" b="0" i="0" dirty="0"/>
                        <a:t>80,000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2"/>
                  </a:ext>
                </a:extLst>
              </a:tr>
              <a:tr h="619136">
                <a:tc>
                  <a:txBody>
                    <a:bodyPr/>
                    <a:lstStyle/>
                    <a:p>
                      <a:r>
                        <a:rPr lang="it-IT" sz="2000" b="0" i="0" dirty="0" err="1">
                          <a:hlinkClick r:id="rId6" tooltip="Aframax"/>
                        </a:rPr>
                        <a:t>Aframax</a:t>
                      </a: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r>
                        <a:rPr lang="it-IT" sz="2000" b="0" i="0" dirty="0"/>
                        <a:t>80,000 DWT</a:t>
                      </a:r>
                    </a:p>
                  </a:txBody>
                  <a:tcPr marL="73891" marR="73891" marT="36945" marB="36945" anchor="ctr">
                    <a:lnL>
                      <a:noFill/>
                    </a:lnL>
                    <a:lnR>
                      <a:noFill/>
                    </a:lnR>
                    <a:lnT>
                      <a:noFill/>
                    </a:lnT>
                    <a:lnB>
                      <a:noFill/>
                    </a:lnB>
                  </a:tcPr>
                </a:tc>
                <a:tc>
                  <a:txBody>
                    <a:bodyPr/>
                    <a:lstStyle/>
                    <a:p>
                      <a:pPr algn="ctr"/>
                      <a:r>
                        <a:rPr lang="it-IT" sz="2000" b="0" i="0" dirty="0"/>
                        <a:t>120,000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3"/>
                  </a:ext>
                </a:extLst>
              </a:tr>
              <a:tr h="619136">
                <a:tc>
                  <a:txBody>
                    <a:bodyPr/>
                    <a:lstStyle/>
                    <a:p>
                      <a:r>
                        <a:rPr lang="it-IT" sz="2000" b="0" i="0" dirty="0" err="1">
                          <a:hlinkClick r:id="rId7" tooltip="Suezmax"/>
                        </a:rPr>
                        <a:t>Suezmax</a:t>
                      </a: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r>
                        <a:rPr lang="it-IT" sz="2000" b="0" i="0" dirty="0"/>
                        <a:t>16 m</a:t>
                      </a:r>
                    </a:p>
                  </a:txBody>
                  <a:tcPr marL="73891" marR="73891" marT="36945" marB="36945" anchor="ctr">
                    <a:lnL>
                      <a:noFill/>
                    </a:lnL>
                    <a:lnR>
                      <a:noFill/>
                    </a:lnR>
                    <a:lnT>
                      <a:noFill/>
                    </a:lnT>
                    <a:lnB>
                      <a:noFill/>
                    </a:lnB>
                  </a:tcPr>
                </a:tc>
                <a:tc>
                  <a:txBody>
                    <a:bodyPr/>
                    <a:lstStyle/>
                    <a:p>
                      <a:pPr algn="ctr"/>
                      <a:r>
                        <a:rPr lang="it-IT" sz="2000" b="0" i="0" dirty="0"/>
                        <a:t>120,000 DWT</a:t>
                      </a:r>
                    </a:p>
                  </a:txBody>
                  <a:tcPr marL="73891" marR="73891" marT="36945" marB="36945" anchor="ctr">
                    <a:lnL>
                      <a:noFill/>
                    </a:lnL>
                    <a:lnR>
                      <a:noFill/>
                    </a:lnR>
                    <a:lnT>
                      <a:noFill/>
                    </a:lnT>
                    <a:lnB>
                      <a:noFill/>
                    </a:lnB>
                  </a:tcPr>
                </a:tc>
                <a:tc>
                  <a:txBody>
                    <a:bodyPr/>
                    <a:lstStyle/>
                    <a:p>
                      <a:pPr algn="ctr"/>
                      <a:r>
                        <a:rPr lang="it-IT" sz="2000" b="0" i="0" dirty="0"/>
                        <a:t>200,000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4"/>
                  </a:ext>
                </a:extLst>
              </a:tr>
              <a:tr h="884481">
                <a:tc>
                  <a:txBody>
                    <a:bodyPr/>
                    <a:lstStyle/>
                    <a:p>
                      <a:r>
                        <a:rPr lang="it-IT" sz="2000" b="0" i="0" dirty="0"/>
                        <a:t>VLCC (</a:t>
                      </a:r>
                      <a:r>
                        <a:rPr lang="it-IT" sz="2000" b="0" i="0" dirty="0" err="1">
                          <a:hlinkClick r:id="rId8" tooltip="Malaccamax"/>
                        </a:rPr>
                        <a:t>Malaccamax</a:t>
                      </a:r>
                      <a:r>
                        <a:rPr lang="it-IT" sz="2000" b="0" i="0" dirty="0"/>
                        <a:t>)</a:t>
                      </a:r>
                    </a:p>
                  </a:txBody>
                  <a:tcPr marL="73891" marR="73891" marT="36945" marB="36945" anchor="ctr">
                    <a:lnL>
                      <a:noFill/>
                    </a:lnL>
                    <a:lnR>
                      <a:noFill/>
                    </a:lnR>
                    <a:lnT>
                      <a:noFill/>
                    </a:lnT>
                    <a:lnB>
                      <a:noFill/>
                    </a:lnB>
                  </a:tcPr>
                </a:tc>
                <a:tc>
                  <a:txBody>
                    <a:bodyPr/>
                    <a:lstStyle/>
                    <a:p>
                      <a:pPr algn="ctr"/>
                      <a:r>
                        <a:rPr lang="it-IT" sz="2000" b="0" i="0" dirty="0"/>
                        <a:t>470 m</a:t>
                      </a:r>
                    </a:p>
                  </a:txBody>
                  <a:tcPr marL="73891" marR="73891" marT="36945" marB="36945" anchor="ctr">
                    <a:lnL>
                      <a:noFill/>
                    </a:lnL>
                    <a:lnR>
                      <a:noFill/>
                    </a:lnR>
                    <a:lnT>
                      <a:noFill/>
                    </a:lnT>
                    <a:lnB>
                      <a:noFill/>
                    </a:lnB>
                  </a:tcPr>
                </a:tc>
                <a:tc>
                  <a:txBody>
                    <a:bodyPr/>
                    <a:lstStyle/>
                    <a:p>
                      <a:pPr algn="ctr"/>
                      <a:r>
                        <a:rPr lang="it-IT" sz="2000" b="0" i="0" dirty="0"/>
                        <a:t>60 m</a:t>
                      </a:r>
                    </a:p>
                  </a:txBody>
                  <a:tcPr marL="73891" marR="73891" marT="36945" marB="36945" anchor="ctr">
                    <a:lnL>
                      <a:noFill/>
                    </a:lnL>
                    <a:lnR>
                      <a:noFill/>
                    </a:lnR>
                    <a:lnT>
                      <a:noFill/>
                    </a:lnT>
                    <a:lnB>
                      <a:noFill/>
                    </a:lnB>
                  </a:tcPr>
                </a:tc>
                <a:tc>
                  <a:txBody>
                    <a:bodyPr/>
                    <a:lstStyle/>
                    <a:p>
                      <a:pPr algn="ctr"/>
                      <a:r>
                        <a:rPr lang="it-IT" sz="2000" b="0" i="0" dirty="0"/>
                        <a:t>20 m</a:t>
                      </a:r>
                    </a:p>
                  </a:txBody>
                  <a:tcPr marL="73891" marR="73891" marT="36945" marB="36945" anchor="ctr">
                    <a:lnL>
                      <a:noFill/>
                    </a:lnL>
                    <a:lnR>
                      <a:noFill/>
                    </a:lnR>
                    <a:lnT>
                      <a:noFill/>
                    </a:lnT>
                    <a:lnB>
                      <a:noFill/>
                    </a:lnB>
                  </a:tcPr>
                </a:tc>
                <a:tc>
                  <a:txBody>
                    <a:bodyPr/>
                    <a:lstStyle/>
                    <a:p>
                      <a:pPr algn="ctr"/>
                      <a:r>
                        <a:rPr lang="it-IT" sz="2000" b="0" i="0" dirty="0"/>
                        <a:t>200,000 DWT</a:t>
                      </a:r>
                    </a:p>
                  </a:txBody>
                  <a:tcPr marL="73891" marR="73891" marT="36945" marB="36945" anchor="ctr">
                    <a:lnL>
                      <a:noFill/>
                    </a:lnL>
                    <a:lnR>
                      <a:noFill/>
                    </a:lnR>
                    <a:lnT>
                      <a:noFill/>
                    </a:lnT>
                    <a:lnB>
                      <a:noFill/>
                    </a:lnB>
                  </a:tcPr>
                </a:tc>
                <a:tc>
                  <a:txBody>
                    <a:bodyPr/>
                    <a:lstStyle/>
                    <a:p>
                      <a:pPr algn="ctr"/>
                      <a:r>
                        <a:rPr lang="it-IT" sz="2000" b="0" i="0" dirty="0"/>
                        <a:t>315,000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5"/>
                  </a:ext>
                </a:extLst>
              </a:tr>
              <a:tr h="619136">
                <a:tc>
                  <a:txBody>
                    <a:bodyPr/>
                    <a:lstStyle/>
                    <a:p>
                      <a:r>
                        <a:rPr lang="it-IT" sz="2000" b="0" i="0" dirty="0">
                          <a:hlinkClick r:id="rId9" tooltip="ULCC"/>
                        </a:rPr>
                        <a:t>ULCC</a:t>
                      </a: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endParaRPr lang="it-IT" sz="2000" b="0" i="0" dirty="0"/>
                    </a:p>
                  </a:txBody>
                  <a:tcPr marL="73891" marR="73891" marT="36945" marB="36945" anchor="ctr">
                    <a:lnL>
                      <a:noFill/>
                    </a:lnL>
                    <a:lnR>
                      <a:noFill/>
                    </a:lnR>
                    <a:lnT>
                      <a:noFill/>
                    </a:lnT>
                    <a:lnB>
                      <a:noFill/>
                    </a:lnB>
                  </a:tcPr>
                </a:tc>
                <a:tc>
                  <a:txBody>
                    <a:bodyPr/>
                    <a:lstStyle/>
                    <a:p>
                      <a:pPr algn="ctr"/>
                      <a:r>
                        <a:rPr lang="it-IT" sz="2000" b="0" i="0" dirty="0"/>
                        <a:t>320,000 DWT</a:t>
                      </a:r>
                    </a:p>
                  </a:txBody>
                  <a:tcPr marL="73891" marR="73891" marT="36945" marB="36945" anchor="ctr">
                    <a:lnL>
                      <a:noFill/>
                    </a:lnL>
                    <a:lnR>
                      <a:noFill/>
                    </a:lnR>
                    <a:lnT>
                      <a:noFill/>
                    </a:lnT>
                    <a:lnB>
                      <a:noFill/>
                    </a:lnB>
                  </a:tcPr>
                </a:tc>
                <a:tc>
                  <a:txBody>
                    <a:bodyPr/>
                    <a:lstStyle/>
                    <a:p>
                      <a:pPr algn="ctr"/>
                      <a:r>
                        <a:rPr lang="it-IT" sz="2000" b="0" i="0" dirty="0"/>
                        <a:t>550,000 DWT</a:t>
                      </a:r>
                    </a:p>
                  </a:txBody>
                  <a:tcPr marL="73891" marR="73891" marT="36945" marB="36945" anchor="ctr">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2" name="Rettangolo 1"/>
          <p:cNvSpPr/>
          <p:nvPr/>
        </p:nvSpPr>
        <p:spPr>
          <a:xfrm>
            <a:off x="3635896" y="6237312"/>
            <a:ext cx="5296193" cy="369332"/>
          </a:xfrm>
          <a:prstGeom prst="rect">
            <a:avLst/>
          </a:prstGeom>
        </p:spPr>
        <p:txBody>
          <a:bodyPr wrap="none">
            <a:spAutoFit/>
          </a:bodyPr>
          <a:lstStyle/>
          <a:p>
            <a:r>
              <a:rPr lang="it-IT" dirty="0"/>
              <a:t>DWT=</a:t>
            </a:r>
            <a:r>
              <a:rPr lang="it-IT" dirty="0" err="1"/>
              <a:t>Deadweight</a:t>
            </a:r>
            <a:r>
              <a:rPr lang="it-IT" dirty="0"/>
              <a:t> </a:t>
            </a:r>
            <a:r>
              <a:rPr lang="it-IT" dirty="0" err="1"/>
              <a:t>tonnage</a:t>
            </a:r>
            <a:r>
              <a:rPr lang="it-IT" dirty="0"/>
              <a:t>: tonnellate di portata lorda</a:t>
            </a:r>
          </a:p>
        </p:txBody>
      </p:sp>
    </p:spTree>
    <p:extLst>
      <p:ext uri="{BB962C8B-B14F-4D97-AF65-F5344CB8AC3E}">
        <p14:creationId xmlns:p14="http://schemas.microsoft.com/office/powerpoint/2010/main" val="15187816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0525" y="0"/>
            <a:ext cx="8229600" cy="634082"/>
          </a:xfrm>
        </p:spPr>
        <p:txBody>
          <a:bodyPr>
            <a:noAutofit/>
          </a:bodyPr>
          <a:lstStyle/>
          <a:p>
            <a:r>
              <a:rPr lang="en-US" sz="2800" dirty="0"/>
              <a:t>Six Generations of Containerships </a:t>
            </a:r>
            <a:endParaRPr lang="en-GB" sz="28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75" y="619125"/>
            <a:ext cx="809625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279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Atlanta</a:t>
            </a:r>
          </a:p>
        </p:txBody>
      </p:sp>
      <p:sp>
        <p:nvSpPr>
          <p:cNvPr id="3" name="Segnaposto contenuto 2"/>
          <p:cNvSpPr>
            <a:spLocks noGrp="1"/>
          </p:cNvSpPr>
          <p:nvPr>
            <p:ph idx="1"/>
          </p:nvPr>
        </p:nvSpPr>
        <p:spPr>
          <a:xfrm>
            <a:off x="179512" y="5013176"/>
            <a:ext cx="5328592" cy="464915"/>
          </a:xfrm>
        </p:spPr>
        <p:txBody>
          <a:bodyPr>
            <a:normAutofit fontScale="62500" lnSpcReduction="20000"/>
          </a:bodyPr>
          <a:lstStyle/>
          <a:p>
            <a:pPr marL="0" indent="0">
              <a:buNone/>
            </a:pPr>
            <a:r>
              <a:rPr lang="en-US" dirty="0"/>
              <a:t>https://www.youtube.com/watch?v=fzbNkdtSqrQ</a:t>
            </a:r>
          </a:p>
        </p:txBody>
      </p:sp>
      <p:pic>
        <p:nvPicPr>
          <p:cNvPr id="4" name="Picture 3"/>
          <p:cNvPicPr>
            <a:picLocks noChangeAspect="1"/>
          </p:cNvPicPr>
          <p:nvPr/>
        </p:nvPicPr>
        <p:blipFill>
          <a:blip r:embed="rId2"/>
          <a:stretch>
            <a:fillRect/>
          </a:stretch>
        </p:blipFill>
        <p:spPr>
          <a:xfrm>
            <a:off x="179512" y="1124744"/>
            <a:ext cx="5866103" cy="3672408"/>
          </a:xfrm>
          <a:prstGeom prst="rect">
            <a:avLst/>
          </a:prstGeom>
        </p:spPr>
      </p:pic>
      <p:pic>
        <p:nvPicPr>
          <p:cNvPr id="5" name="Picture 4"/>
          <p:cNvPicPr>
            <a:picLocks noChangeAspect="1"/>
          </p:cNvPicPr>
          <p:nvPr/>
        </p:nvPicPr>
        <p:blipFill>
          <a:blip r:embed="rId3"/>
          <a:stretch>
            <a:fillRect/>
          </a:stretch>
        </p:blipFill>
        <p:spPr>
          <a:xfrm>
            <a:off x="6444208" y="4717282"/>
            <a:ext cx="2544174" cy="1880070"/>
          </a:xfrm>
          <a:prstGeom prst="rect">
            <a:avLst/>
          </a:prstGeom>
        </p:spPr>
      </p:pic>
      <p:sp>
        <p:nvSpPr>
          <p:cNvPr id="7" name="Rectangle 6"/>
          <p:cNvSpPr/>
          <p:nvPr/>
        </p:nvSpPr>
        <p:spPr>
          <a:xfrm>
            <a:off x="1872208" y="5949280"/>
            <a:ext cx="4572000" cy="738664"/>
          </a:xfrm>
          <a:prstGeom prst="rect">
            <a:avLst/>
          </a:prstGeom>
        </p:spPr>
        <p:txBody>
          <a:bodyPr>
            <a:spAutoFit/>
          </a:bodyPr>
          <a:lstStyle/>
          <a:p>
            <a:r>
              <a:rPr lang="en-GB" sz="1400" dirty="0"/>
              <a:t>A ballast tank is a compartment within a boat, ship or other floating structure that holds water, which is used as ballast to provide stability for a vessel.</a:t>
            </a:r>
          </a:p>
        </p:txBody>
      </p:sp>
      <p:sp>
        <p:nvSpPr>
          <p:cNvPr id="9" name="Rectangle 8"/>
          <p:cNvSpPr/>
          <p:nvPr/>
        </p:nvSpPr>
        <p:spPr>
          <a:xfrm>
            <a:off x="251520" y="653555"/>
            <a:ext cx="3429144" cy="369332"/>
          </a:xfrm>
          <a:prstGeom prst="rect">
            <a:avLst/>
          </a:prstGeom>
        </p:spPr>
        <p:txBody>
          <a:bodyPr wrap="none">
            <a:spAutoFit/>
          </a:bodyPr>
          <a:lstStyle/>
          <a:p>
            <a:r>
              <a:rPr lang="en-GB" dirty="0">
                <a:latin typeface="arial" panose="020B0604020202020204" pitchFamily="34" charset="0"/>
              </a:rPr>
              <a:t>Orient Overseas Container Line</a:t>
            </a:r>
            <a:endParaRPr lang="en-GB" dirty="0"/>
          </a:p>
        </p:txBody>
      </p:sp>
      <p:pic>
        <p:nvPicPr>
          <p:cNvPr id="6" name="Picture 5"/>
          <p:cNvPicPr>
            <a:picLocks noChangeAspect="1"/>
          </p:cNvPicPr>
          <p:nvPr/>
        </p:nvPicPr>
        <p:blipFill>
          <a:blip r:embed="rId4"/>
          <a:stretch>
            <a:fillRect/>
          </a:stretch>
        </p:blipFill>
        <p:spPr>
          <a:xfrm>
            <a:off x="6130735" y="2782338"/>
            <a:ext cx="2686050" cy="1485900"/>
          </a:xfrm>
          <a:prstGeom prst="rect">
            <a:avLst/>
          </a:prstGeom>
        </p:spPr>
      </p:pic>
    </p:spTree>
    <p:extLst>
      <p:ext uri="{BB962C8B-B14F-4D97-AF65-F5344CB8AC3E}">
        <p14:creationId xmlns:p14="http://schemas.microsoft.com/office/powerpoint/2010/main" val="8722155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935"/>
            <a:ext cx="8229600" cy="706090"/>
          </a:xfrm>
        </p:spPr>
        <p:txBody>
          <a:bodyPr>
            <a:normAutofit fontScale="90000"/>
          </a:bodyPr>
          <a:lstStyle/>
          <a:p>
            <a:r>
              <a:rPr lang="en-GB" dirty="0"/>
              <a:t>Ship gigantism</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794318"/>
            <a:ext cx="7862119" cy="478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991766"/>
            <a:ext cx="4880236"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5534561"/>
            <a:ext cx="9144000" cy="1323439"/>
          </a:xfrm>
          <a:prstGeom prst="rect">
            <a:avLst/>
          </a:prstGeom>
        </p:spPr>
        <p:txBody>
          <a:bodyPr wrap="square">
            <a:spAutoFit/>
          </a:bodyPr>
          <a:lstStyle/>
          <a:p>
            <a:r>
              <a:rPr lang="en-GB" sz="1600" b="1" dirty="0"/>
              <a:t>OOCL Hong Kong</a:t>
            </a:r>
          </a:p>
          <a:p>
            <a:r>
              <a:rPr lang="en-GB" sz="1600" dirty="0"/>
              <a:t>This 20,000 TEU container ship is currently titled as the world’s largest container ship ever built. She was delivered for service May 2017 after being established at the Samsung Heavy Industries, </a:t>
            </a:r>
            <a:r>
              <a:rPr lang="en-GB" sz="1600" dirty="0" err="1"/>
              <a:t>Geoje</a:t>
            </a:r>
            <a:r>
              <a:rPr lang="en-GB" sz="1600" dirty="0"/>
              <a:t> shipyard. She has a carrying capacity of </a:t>
            </a:r>
            <a:r>
              <a:rPr lang="en-GB" sz="1600" b="1" dirty="0"/>
              <a:t>21,413 TEU</a:t>
            </a:r>
            <a:r>
              <a:rPr lang="en-GB" sz="1600" dirty="0"/>
              <a:t>. And, she will be serving the destination to North Europe from these following countries, which covers a voyage of seventy seven days.</a:t>
            </a:r>
          </a:p>
        </p:txBody>
      </p:sp>
    </p:spTree>
    <p:extLst>
      <p:ext uri="{BB962C8B-B14F-4D97-AF65-F5344CB8AC3E}">
        <p14:creationId xmlns:p14="http://schemas.microsoft.com/office/powerpoint/2010/main" val="30333470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List of largest container ships</a:t>
            </a:r>
          </a:p>
        </p:txBody>
      </p:sp>
      <p:pic>
        <p:nvPicPr>
          <p:cNvPr id="4" name="Picture 3"/>
          <p:cNvPicPr>
            <a:picLocks noChangeAspect="1"/>
          </p:cNvPicPr>
          <p:nvPr/>
        </p:nvPicPr>
        <p:blipFill>
          <a:blip r:embed="rId2"/>
          <a:stretch>
            <a:fillRect/>
          </a:stretch>
        </p:blipFill>
        <p:spPr>
          <a:xfrm>
            <a:off x="11975" y="1417638"/>
            <a:ext cx="8752113" cy="3121521"/>
          </a:xfrm>
          <a:prstGeom prst="rect">
            <a:avLst/>
          </a:prstGeom>
        </p:spPr>
      </p:pic>
      <p:sp>
        <p:nvSpPr>
          <p:cNvPr id="3" name="Rectangle 2"/>
          <p:cNvSpPr/>
          <p:nvPr/>
        </p:nvSpPr>
        <p:spPr>
          <a:xfrm>
            <a:off x="323528" y="4797152"/>
            <a:ext cx="8224536" cy="954107"/>
          </a:xfrm>
          <a:prstGeom prst="rect">
            <a:avLst/>
          </a:prstGeom>
        </p:spPr>
        <p:txBody>
          <a:bodyPr wrap="square">
            <a:spAutoFit/>
          </a:bodyPr>
          <a:lstStyle/>
          <a:p>
            <a:r>
              <a:rPr lang="en-US" sz="2000" dirty="0"/>
              <a:t>The world's largest container ship:</a:t>
            </a:r>
          </a:p>
          <a:p>
            <a:r>
              <a:rPr lang="en-US" dirty="0"/>
              <a:t>As of June 2022, the record for the largest container ship is held by the Ever </a:t>
            </a:r>
            <a:r>
              <a:rPr lang="en-US" dirty="0" err="1"/>
              <a:t>Alot</a:t>
            </a:r>
            <a:r>
              <a:rPr lang="en-US" dirty="0"/>
              <a:t> built by CSSC, with a capacity of 24,004 TEU. </a:t>
            </a:r>
            <a:endParaRPr lang="en-US" b="1" dirty="0"/>
          </a:p>
        </p:txBody>
      </p:sp>
    </p:spTree>
    <p:extLst>
      <p:ext uri="{BB962C8B-B14F-4D97-AF65-F5344CB8AC3E}">
        <p14:creationId xmlns:p14="http://schemas.microsoft.com/office/powerpoint/2010/main" val="19458265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10103"/>
            <a:ext cx="8325079"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a:xfrm>
            <a:off x="5508104" y="274638"/>
            <a:ext cx="3528392" cy="1282154"/>
          </a:xfrm>
        </p:spPr>
        <p:txBody>
          <a:bodyPr>
            <a:normAutofit fontScale="90000"/>
          </a:bodyPr>
          <a:lstStyle/>
          <a:p>
            <a:r>
              <a:rPr lang="en-GB" dirty="0"/>
              <a:t>Costs decrease with scale</a:t>
            </a:r>
          </a:p>
        </p:txBody>
      </p:sp>
      <p:graphicFrame>
        <p:nvGraphicFramePr>
          <p:cNvPr id="4" name="Tabella 3"/>
          <p:cNvGraphicFramePr>
            <a:graphicFrameLocks noGrp="1"/>
          </p:cNvGraphicFramePr>
          <p:nvPr>
            <p:extLst>
              <p:ext uri="{D42A27DB-BD31-4B8C-83A1-F6EECF244321}">
                <p14:modId xmlns:p14="http://schemas.microsoft.com/office/powerpoint/2010/main" val="1420716209"/>
              </p:ext>
            </p:extLst>
          </p:nvPr>
        </p:nvGraphicFramePr>
        <p:xfrm>
          <a:off x="5724128" y="2708920"/>
          <a:ext cx="3168353" cy="1512168"/>
        </p:xfrm>
        <a:graphic>
          <a:graphicData uri="http://schemas.openxmlformats.org/drawingml/2006/table">
            <a:tbl>
              <a:tblPr>
                <a:tableStyleId>{5C22544A-7EE6-4342-B048-85BDC9FD1C3A}</a:tableStyleId>
              </a:tblPr>
              <a:tblGrid>
                <a:gridCol w="1311042">
                  <a:extLst>
                    <a:ext uri="{9D8B030D-6E8A-4147-A177-3AD203B41FA5}">
                      <a16:colId xmlns:a16="http://schemas.microsoft.com/office/drawing/2014/main" val="20000"/>
                    </a:ext>
                  </a:extLst>
                </a:gridCol>
                <a:gridCol w="978912">
                  <a:extLst>
                    <a:ext uri="{9D8B030D-6E8A-4147-A177-3AD203B41FA5}">
                      <a16:colId xmlns:a16="http://schemas.microsoft.com/office/drawing/2014/main" val="20001"/>
                    </a:ext>
                  </a:extLst>
                </a:gridCol>
                <a:gridCol w="878399">
                  <a:extLst>
                    <a:ext uri="{9D8B030D-6E8A-4147-A177-3AD203B41FA5}">
                      <a16:colId xmlns:a16="http://schemas.microsoft.com/office/drawing/2014/main" val="20002"/>
                    </a:ext>
                  </a:extLst>
                </a:gridCol>
              </a:tblGrid>
              <a:tr h="378042">
                <a:tc>
                  <a:txBody>
                    <a:bodyPr/>
                    <a:lstStyle/>
                    <a:p>
                      <a:pPr algn="l" fontAlgn="b"/>
                      <a:r>
                        <a:rPr lang="it-IT" sz="1100" b="1" u="none" strike="noStrike" dirty="0" err="1">
                          <a:effectLst/>
                        </a:rPr>
                        <a:t>Annual</a:t>
                      </a:r>
                      <a:r>
                        <a:rPr lang="it-IT" sz="1100" b="1" u="none" strike="noStrike" baseline="0" dirty="0">
                          <a:effectLst/>
                        </a:rPr>
                        <a:t> </a:t>
                      </a:r>
                      <a:r>
                        <a:rPr lang="it-IT" sz="1100" b="1" u="none" strike="noStrike" baseline="0" dirty="0" err="1">
                          <a:effectLst/>
                        </a:rPr>
                        <a:t>cost</a:t>
                      </a:r>
                      <a:endParaRPr lang="it-IT" sz="1100" b="1" i="0" u="none" strike="noStrike" dirty="0">
                        <a:solidFill>
                          <a:srgbClr val="000000"/>
                        </a:solidFill>
                        <a:effectLst/>
                        <a:latin typeface="Calibri"/>
                      </a:endParaRPr>
                    </a:p>
                  </a:txBody>
                  <a:tcPr marL="9525" marR="9525" marT="9525" marB="0" anchor="b"/>
                </a:tc>
                <a:tc>
                  <a:txBody>
                    <a:bodyPr/>
                    <a:lstStyle/>
                    <a:p>
                      <a:pPr algn="l" fontAlgn="b"/>
                      <a:r>
                        <a:rPr lang="it-IT" sz="1100" b="1" u="none" strike="noStrike">
                          <a:effectLst/>
                        </a:rPr>
                        <a:t>TEU</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a:effectLst/>
                        </a:rPr>
                        <a:t>$/TEU</a:t>
                      </a:r>
                      <a:endParaRPr lang="it-IT"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78042">
                <a:tc>
                  <a:txBody>
                    <a:bodyPr/>
                    <a:lstStyle/>
                    <a:p>
                      <a:pPr algn="l" fontAlgn="b"/>
                      <a:r>
                        <a:rPr lang="it-IT" sz="1100" b="1" u="none" strike="noStrike">
                          <a:effectLst/>
                        </a:rPr>
                        <a:t>           9.000.000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dirty="0">
                          <a:effectLst/>
                        </a:rPr>
                        <a:t>           4.000 </a:t>
                      </a:r>
                      <a:endParaRPr lang="it-IT" sz="1100" b="1" i="0" u="none" strike="noStrike" dirty="0">
                        <a:solidFill>
                          <a:srgbClr val="000000"/>
                        </a:solidFill>
                        <a:effectLst/>
                        <a:latin typeface="Calibri"/>
                      </a:endParaRPr>
                    </a:p>
                  </a:txBody>
                  <a:tcPr marL="9525" marR="9525" marT="9525" marB="0" anchor="b"/>
                </a:tc>
                <a:tc>
                  <a:txBody>
                    <a:bodyPr/>
                    <a:lstStyle/>
                    <a:p>
                      <a:pPr algn="l" fontAlgn="b"/>
                      <a:r>
                        <a:rPr lang="it-IT" sz="1100" b="1" u="none" strike="noStrike">
                          <a:effectLst/>
                        </a:rPr>
                        <a:t>         2.250 </a:t>
                      </a:r>
                      <a:endParaRPr lang="it-IT"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378042">
                <a:tc>
                  <a:txBody>
                    <a:bodyPr/>
                    <a:lstStyle/>
                    <a:p>
                      <a:pPr algn="l" fontAlgn="b"/>
                      <a:r>
                        <a:rPr lang="it-IT" sz="1100" b="1" u="none" strike="noStrike" dirty="0">
                          <a:effectLst/>
                        </a:rPr>
                        <a:t>           12.000.000 </a:t>
                      </a:r>
                      <a:endParaRPr lang="it-IT" sz="1100" b="1" i="0" u="none" strike="noStrike" dirty="0">
                        <a:solidFill>
                          <a:srgbClr val="000000"/>
                        </a:solidFill>
                        <a:effectLst/>
                        <a:latin typeface="Calibri"/>
                      </a:endParaRPr>
                    </a:p>
                  </a:txBody>
                  <a:tcPr marL="9525" marR="9525" marT="9525" marB="0" anchor="b"/>
                </a:tc>
                <a:tc>
                  <a:txBody>
                    <a:bodyPr/>
                    <a:lstStyle/>
                    <a:p>
                      <a:pPr algn="l" fontAlgn="b"/>
                      <a:r>
                        <a:rPr lang="it-IT" sz="1100" b="1" u="none" strike="noStrike">
                          <a:effectLst/>
                        </a:rPr>
                        <a:t>           6.000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dirty="0">
                          <a:effectLst/>
                        </a:rPr>
                        <a:t>         2.000 </a:t>
                      </a:r>
                      <a:endParaRPr lang="it-IT"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378042">
                <a:tc>
                  <a:txBody>
                    <a:bodyPr/>
                    <a:lstStyle/>
                    <a:p>
                      <a:pPr algn="l" fontAlgn="b"/>
                      <a:r>
                        <a:rPr lang="it-IT" sz="1100" b="1" u="none" strike="noStrike">
                          <a:effectLst/>
                        </a:rPr>
                        <a:t>         14.200.000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a:effectLst/>
                        </a:rPr>
                        <a:t>         10.000 </a:t>
                      </a:r>
                      <a:endParaRPr lang="it-IT" sz="1100" b="1" i="0" u="none" strike="noStrike">
                        <a:solidFill>
                          <a:srgbClr val="000000"/>
                        </a:solidFill>
                        <a:effectLst/>
                        <a:latin typeface="Calibri"/>
                      </a:endParaRPr>
                    </a:p>
                  </a:txBody>
                  <a:tcPr marL="9525" marR="9525" marT="9525" marB="0" anchor="b"/>
                </a:tc>
                <a:tc>
                  <a:txBody>
                    <a:bodyPr/>
                    <a:lstStyle/>
                    <a:p>
                      <a:pPr algn="l" fontAlgn="b"/>
                      <a:r>
                        <a:rPr lang="it-IT" sz="1100" b="1" u="none" strike="noStrike" dirty="0">
                          <a:effectLst/>
                        </a:rPr>
                        <a:t>         1.420 </a:t>
                      </a:r>
                      <a:endParaRPr lang="it-IT"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41252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
            <a:ext cx="7975798" cy="1052736"/>
          </a:xfrm>
        </p:spPr>
        <p:txBody>
          <a:bodyPr>
            <a:normAutofit/>
          </a:bodyPr>
          <a:lstStyle/>
          <a:p>
            <a:pPr marL="0" indent="0">
              <a:buNone/>
            </a:pPr>
            <a:r>
              <a:rPr lang="en-GB" sz="2800" dirty="0"/>
              <a:t>Increasing level of concentration: increase in volumes and ship size, but with less ships and companies</a:t>
            </a:r>
          </a:p>
        </p:txBody>
      </p:sp>
      <p:pic>
        <p:nvPicPr>
          <p:cNvPr id="4" name="Picture 3"/>
          <p:cNvPicPr>
            <a:picLocks noChangeAspect="1"/>
          </p:cNvPicPr>
          <p:nvPr/>
        </p:nvPicPr>
        <p:blipFill>
          <a:blip r:embed="rId2"/>
          <a:stretch>
            <a:fillRect/>
          </a:stretch>
        </p:blipFill>
        <p:spPr>
          <a:xfrm>
            <a:off x="632113" y="1052736"/>
            <a:ext cx="6734522" cy="5185582"/>
          </a:xfrm>
          <a:prstGeom prst="rect">
            <a:avLst/>
          </a:prstGeom>
        </p:spPr>
      </p:pic>
    </p:spTree>
    <p:extLst>
      <p:ext uri="{BB962C8B-B14F-4D97-AF65-F5344CB8AC3E}">
        <p14:creationId xmlns:p14="http://schemas.microsoft.com/office/powerpoint/2010/main" val="7731628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476672"/>
            <a:ext cx="8229600" cy="346050"/>
          </a:xfrm>
        </p:spPr>
        <p:txBody>
          <a:bodyPr>
            <a:normAutofit fontScale="90000"/>
          </a:bodyPr>
          <a:lstStyle/>
          <a:p>
            <a:r>
              <a:rPr lang="en-GB" dirty="0"/>
              <a:t>Economic and technical of ships</a:t>
            </a:r>
          </a:p>
        </p:txBody>
      </p:sp>
      <p:sp>
        <p:nvSpPr>
          <p:cNvPr id="3" name="Segnaposto contenuto 2"/>
          <p:cNvSpPr>
            <a:spLocks noGrp="1"/>
          </p:cNvSpPr>
          <p:nvPr>
            <p:ph idx="1"/>
          </p:nvPr>
        </p:nvSpPr>
        <p:spPr>
          <a:xfrm>
            <a:off x="29455" y="1196752"/>
            <a:ext cx="9144000" cy="5976664"/>
          </a:xfrm>
        </p:spPr>
        <p:txBody>
          <a:bodyPr>
            <a:noAutofit/>
          </a:bodyPr>
          <a:lstStyle/>
          <a:p>
            <a:pPr marL="0" indent="0">
              <a:buNone/>
            </a:pPr>
            <a:r>
              <a:rPr lang="en-US" sz="2000" b="1" dirty="0"/>
              <a:t>Size</a:t>
            </a:r>
            <a:r>
              <a:rPr lang="en-US" sz="2000" dirty="0"/>
              <a:t>. The last century has seen </a:t>
            </a:r>
            <a:r>
              <a:rPr lang="en-US" sz="2000" b="1" dirty="0"/>
              <a:t>a growth </a:t>
            </a:r>
            <a:r>
              <a:rPr lang="en-US" sz="2000" b="1" dirty="0" smtClean="0"/>
              <a:t>in </a:t>
            </a:r>
            <a:r>
              <a:rPr lang="en-US" sz="2000" b="1" dirty="0"/>
              <a:t>their average size</a:t>
            </a:r>
            <a:r>
              <a:rPr lang="en-US" sz="2000" dirty="0"/>
              <a:t>. </a:t>
            </a:r>
            <a:r>
              <a:rPr lang="en-US" sz="2000" b="1" dirty="0"/>
              <a:t>Each time the size of a ship is doubled, its capacity is cubed (tripled)</a:t>
            </a:r>
            <a:r>
              <a:rPr lang="en-US" sz="2000" dirty="0"/>
              <a:t>. Although the minimum size for cost effective bulk handling is estimated to be around 1,000 deadweight tons, economies of scale have pushed for larger ship sizes to service transportation demand. For ship owners, the rationale for larger ships implies </a:t>
            </a:r>
            <a:r>
              <a:rPr lang="en-US" sz="2000" b="1" dirty="0"/>
              <a:t>reduced crew, fuel, berthing (</a:t>
            </a:r>
            <a:r>
              <a:rPr lang="en-US" sz="2000" b="1" dirty="0" err="1"/>
              <a:t>ormeggio</a:t>
            </a:r>
            <a:r>
              <a:rPr lang="en-US" sz="2000" b="1" dirty="0"/>
              <a:t>), insurance and maintenance costs</a:t>
            </a:r>
            <a:r>
              <a:rPr lang="en-US" sz="2000" dirty="0"/>
              <a:t>. </a:t>
            </a:r>
          </a:p>
          <a:p>
            <a:pPr marL="0" indent="0">
              <a:buNone/>
            </a:pPr>
            <a:endParaRPr lang="en-US" sz="2000" dirty="0"/>
          </a:p>
          <a:p>
            <a:pPr marL="0" indent="0">
              <a:buNone/>
            </a:pPr>
            <a:r>
              <a:rPr lang="en-US" sz="2000" b="1" dirty="0"/>
              <a:t>Speed</a:t>
            </a:r>
            <a:r>
              <a:rPr lang="en-US" sz="2000" dirty="0"/>
              <a:t>. The </a:t>
            </a:r>
            <a:r>
              <a:rPr lang="en-US" sz="2000" b="1" dirty="0"/>
              <a:t>average speed </a:t>
            </a:r>
            <a:r>
              <a:rPr lang="en-US" sz="2000" dirty="0"/>
              <a:t>of ships is about </a:t>
            </a:r>
            <a:r>
              <a:rPr lang="en-US" sz="2000" b="1" dirty="0"/>
              <a:t>15 knots </a:t>
            </a:r>
            <a:r>
              <a:rPr lang="en-US" sz="2000" dirty="0"/>
              <a:t>(1 knot = 1 marine mile = 1,853 meters), which is </a:t>
            </a:r>
            <a:r>
              <a:rPr lang="en-US" sz="2000" b="1" dirty="0"/>
              <a:t>28 km per hour</a:t>
            </a:r>
            <a:r>
              <a:rPr lang="en-US" sz="2000" dirty="0"/>
              <a:t>. Under such circumstances, a ship would travel about 575 km per day. More recent ships can travel at speeds between 25 to 30 knots (45 to 55 km per hour), but </a:t>
            </a:r>
            <a:r>
              <a:rPr lang="en-US" sz="2000" b="1" dirty="0"/>
              <a:t>it is uncommon that a commercial ship will travel faster than 25 knots due to energy requirements</a:t>
            </a:r>
            <a:r>
              <a:rPr lang="en-US" sz="2000" dirty="0"/>
              <a:t>. To cope with speed requirements, the propulsion and engine technology has improved </a:t>
            </a:r>
            <a:r>
              <a:rPr lang="en-US" sz="2000" b="1" dirty="0"/>
              <a:t>from sailing to steam, to diesel, to gas turbines and to nuclear</a:t>
            </a:r>
            <a:r>
              <a:rPr lang="en-US" sz="2000" dirty="0"/>
              <a:t> (only for military ships; civilian attempts were abandoned in the early 1980s). </a:t>
            </a:r>
          </a:p>
        </p:txBody>
      </p:sp>
    </p:spTree>
    <p:extLst>
      <p:ext uri="{BB962C8B-B14F-4D97-AF65-F5344CB8AC3E}">
        <p14:creationId xmlns:p14="http://schemas.microsoft.com/office/powerpoint/2010/main" val="2773062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44624"/>
            <a:ext cx="8591550" cy="5715000"/>
          </a:xfrm>
          <a:prstGeom prst="rect">
            <a:avLst/>
          </a:prstGeom>
        </p:spPr>
      </p:pic>
      <p:sp>
        <p:nvSpPr>
          <p:cNvPr id="5" name="Rectangle 4"/>
          <p:cNvSpPr/>
          <p:nvPr/>
        </p:nvSpPr>
        <p:spPr>
          <a:xfrm>
            <a:off x="1187624" y="6488668"/>
            <a:ext cx="6480720" cy="369332"/>
          </a:xfrm>
          <a:prstGeom prst="rect">
            <a:avLst/>
          </a:prstGeom>
        </p:spPr>
        <p:txBody>
          <a:bodyPr wrap="square">
            <a:spAutoFit/>
          </a:bodyPr>
          <a:lstStyle/>
          <a:p>
            <a:r>
              <a:rPr lang="en-GB" dirty="0"/>
              <a:t>https://unctad.org/en/PublicationsLibrary/rmt2018_en.pdf</a:t>
            </a:r>
          </a:p>
        </p:txBody>
      </p:sp>
      <p:sp>
        <p:nvSpPr>
          <p:cNvPr id="6" name="Rectangle 5"/>
          <p:cNvSpPr/>
          <p:nvPr/>
        </p:nvSpPr>
        <p:spPr>
          <a:xfrm>
            <a:off x="123528" y="5754814"/>
            <a:ext cx="9036496" cy="738664"/>
          </a:xfrm>
          <a:prstGeom prst="rect">
            <a:avLst/>
          </a:prstGeom>
        </p:spPr>
        <p:txBody>
          <a:bodyPr wrap="square">
            <a:spAutoFit/>
          </a:bodyPr>
          <a:lstStyle/>
          <a:p>
            <a:r>
              <a:rPr lang="en-GB" sz="1400" dirty="0">
                <a:solidFill>
                  <a:srgbClr val="000000"/>
                </a:solidFill>
                <a:latin typeface="Helvetica Neue LT Com"/>
              </a:rPr>
              <a:t>main bulks include data on iron ore, grain, coal, bauxite/alumina and phosphate. Starting in 2006, they include data on iron ore, grain and coal only. Data relating to bauxite/alumina and phosphate are included under “other dry cargo”. </a:t>
            </a:r>
            <a:endParaRPr lang="en-GB" sz="1400" dirty="0"/>
          </a:p>
        </p:txBody>
      </p:sp>
    </p:spTree>
    <p:extLst>
      <p:ext uri="{BB962C8B-B14F-4D97-AF65-F5344CB8AC3E}">
        <p14:creationId xmlns:p14="http://schemas.microsoft.com/office/powerpoint/2010/main" val="16416901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88840"/>
            <a:ext cx="8401189" cy="3960440"/>
          </a:xfrm>
          <a:prstGeom prst="rect">
            <a:avLst/>
          </a:prstGeom>
        </p:spPr>
      </p:pic>
      <p:sp>
        <p:nvSpPr>
          <p:cNvPr id="5" name="Title 4"/>
          <p:cNvSpPr>
            <a:spLocks noGrp="1"/>
          </p:cNvSpPr>
          <p:nvPr>
            <p:ph type="title"/>
          </p:nvPr>
        </p:nvSpPr>
        <p:spPr/>
        <p:txBody>
          <a:bodyPr>
            <a:normAutofit/>
          </a:bodyPr>
          <a:lstStyle/>
          <a:p>
            <a:r>
              <a:rPr lang="en-US" sz="3600" dirty="0"/>
              <a:t>Fuel consumption increases with speed</a:t>
            </a:r>
          </a:p>
        </p:txBody>
      </p:sp>
    </p:spTree>
    <p:extLst>
      <p:ext uri="{BB962C8B-B14F-4D97-AF65-F5344CB8AC3E}">
        <p14:creationId xmlns:p14="http://schemas.microsoft.com/office/powerpoint/2010/main" val="11168230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621" y="692696"/>
            <a:ext cx="9138255" cy="6597352"/>
          </a:xfrm>
        </p:spPr>
        <p:txBody>
          <a:bodyPr>
            <a:noAutofit/>
          </a:bodyPr>
          <a:lstStyle/>
          <a:p>
            <a:pPr marL="0" indent="0">
              <a:buNone/>
            </a:pPr>
            <a:r>
              <a:rPr lang="en-US" sz="2000" b="1" dirty="0"/>
              <a:t>Specialization of ships</a:t>
            </a:r>
            <a:r>
              <a:rPr lang="en-US" sz="2000" dirty="0"/>
              <a:t>. </a:t>
            </a:r>
            <a:r>
              <a:rPr lang="en-US" sz="2000" i="1" dirty="0"/>
              <a:t>Economies of scales are often linked with specialization</a:t>
            </a:r>
            <a:r>
              <a:rPr lang="en-US" sz="2000" dirty="0"/>
              <a:t>. Both processes have considerably modified maritime transportation. In time, ships became increasingly specialized to include general cargo ships, tankers, grain carriers, barges, mineral carriers, bulk carriers, Liquefied Natural Gas (LNG) carriers, RO-RO ships (roll-on roll off; for vehicles) and container ships.</a:t>
            </a:r>
          </a:p>
          <a:p>
            <a:pPr marL="0" indent="0">
              <a:buNone/>
            </a:pPr>
            <a:r>
              <a:rPr lang="en-US" sz="2000" b="1" dirty="0"/>
              <a:t>Ship design</a:t>
            </a:r>
            <a:r>
              <a:rPr lang="en-US" sz="2000" dirty="0"/>
              <a:t>. Ship design has significantly improved from </a:t>
            </a:r>
            <a:r>
              <a:rPr lang="en-US" sz="2000" b="1" dirty="0"/>
              <a:t>wood hulls </a:t>
            </a:r>
            <a:r>
              <a:rPr lang="en-US" sz="2000" dirty="0"/>
              <a:t>(</a:t>
            </a:r>
            <a:r>
              <a:rPr lang="en-US" sz="2000" i="1" dirty="0" err="1"/>
              <a:t>scafi</a:t>
            </a:r>
            <a:r>
              <a:rPr lang="en-US" sz="2000" dirty="0"/>
              <a:t>), to </a:t>
            </a:r>
            <a:r>
              <a:rPr lang="en-US" sz="2000" b="1" dirty="0"/>
              <a:t>wood hulls with steel armatures</a:t>
            </a:r>
            <a:r>
              <a:rPr lang="en-US" sz="2000" dirty="0"/>
              <a:t>, to </a:t>
            </a:r>
            <a:r>
              <a:rPr lang="en-US" sz="2000" b="1" dirty="0"/>
              <a:t>steel hulls </a:t>
            </a:r>
            <a:r>
              <a:rPr lang="en-US" sz="2000" dirty="0"/>
              <a:t>(the first were warships) and to </a:t>
            </a:r>
            <a:r>
              <a:rPr lang="en-US" sz="2000" b="1" dirty="0"/>
              <a:t>steel, aluminum and composite materials hulls</a:t>
            </a:r>
            <a:r>
              <a:rPr lang="en-US" sz="2000" dirty="0"/>
              <a:t>. The hulls of today’s ships are the result of considerable efforts to </a:t>
            </a:r>
            <a:r>
              <a:rPr lang="en-US" sz="2000" b="1" dirty="0"/>
              <a:t>minimize energy consumption, construction costs and improve safety</a:t>
            </a:r>
            <a:r>
              <a:rPr lang="en-US" sz="2000" dirty="0"/>
              <a:t>. Depending on its complexity, a ship can take between 4 months (container and crude carriers) and 1 year to build (cruise ship).</a:t>
            </a:r>
          </a:p>
          <a:p>
            <a:pPr marL="0" indent="0">
              <a:buNone/>
            </a:pPr>
            <a:r>
              <a:rPr lang="en-US" sz="2000" b="1" dirty="0"/>
              <a:t>Automation</a:t>
            </a:r>
            <a:r>
              <a:rPr lang="en-US" sz="2000" dirty="0"/>
              <a:t>. Different automation technologies are possible including </a:t>
            </a:r>
            <a:r>
              <a:rPr lang="en-US" sz="2000" b="1" i="1" dirty="0"/>
              <a:t>self-unloading ships, computer assisted navigation</a:t>
            </a:r>
            <a:r>
              <a:rPr lang="en-US" sz="2000" b="1" dirty="0"/>
              <a:t> (crew needs are reduced and safety is increased) and global positioning systems</a:t>
            </a:r>
            <a:r>
              <a:rPr lang="en-US" sz="2000" dirty="0"/>
              <a:t>. The general outcome of automation has been smaller crews being required to operate larger ships.</a:t>
            </a:r>
          </a:p>
          <a:p>
            <a:pPr marL="0" indent="0">
              <a:buNone/>
            </a:pPr>
            <a:endParaRPr lang="en-GB" sz="2000" dirty="0"/>
          </a:p>
        </p:txBody>
      </p:sp>
    </p:spTree>
    <p:extLst>
      <p:ext uri="{BB962C8B-B14F-4D97-AF65-F5344CB8AC3E}">
        <p14:creationId xmlns:p14="http://schemas.microsoft.com/office/powerpoint/2010/main" val="2773062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247650" y="514350"/>
            <a:ext cx="8648700" cy="5829300"/>
          </a:xfrm>
          <a:prstGeom prst="rect">
            <a:avLst/>
          </a:prstGeom>
        </p:spPr>
      </p:pic>
    </p:spTree>
    <p:extLst>
      <p:ext uri="{BB962C8B-B14F-4D97-AF65-F5344CB8AC3E}">
        <p14:creationId xmlns:p14="http://schemas.microsoft.com/office/powerpoint/2010/main" val="23530536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3"/>
            <a:ext cx="8229600" cy="432048"/>
          </a:xfrm>
        </p:spPr>
        <p:txBody>
          <a:bodyPr>
            <a:normAutofit fontScale="90000"/>
          </a:bodyPr>
          <a:lstStyle/>
          <a:p>
            <a:r>
              <a:rPr lang="en-GB" dirty="0"/>
              <a:t>Type of service</a:t>
            </a:r>
          </a:p>
        </p:txBody>
      </p:sp>
      <p:sp>
        <p:nvSpPr>
          <p:cNvPr id="3" name="Segnaposto contenuto 2"/>
          <p:cNvSpPr>
            <a:spLocks noGrp="1"/>
          </p:cNvSpPr>
          <p:nvPr>
            <p:ph idx="1"/>
          </p:nvPr>
        </p:nvSpPr>
        <p:spPr>
          <a:xfrm>
            <a:off x="100100" y="476672"/>
            <a:ext cx="8964488" cy="6093296"/>
          </a:xfrm>
        </p:spPr>
        <p:txBody>
          <a:bodyPr>
            <a:noAutofit/>
          </a:bodyPr>
          <a:lstStyle/>
          <a:p>
            <a:pPr marL="0" indent="0">
              <a:buNone/>
            </a:pPr>
            <a:r>
              <a:rPr lang="en-US" sz="2200" dirty="0"/>
              <a:t>With respect to the </a:t>
            </a:r>
            <a:r>
              <a:rPr lang="en-US" sz="2200" b="1" dirty="0"/>
              <a:t>organization:</a:t>
            </a:r>
          </a:p>
          <a:p>
            <a:r>
              <a:rPr lang="en-US" sz="2200" b="1" dirty="0"/>
              <a:t>Regular schedule</a:t>
            </a:r>
            <a:r>
              <a:rPr lang="en-US" sz="2200" dirty="0"/>
              <a:t> (</a:t>
            </a:r>
            <a:r>
              <a:rPr lang="en-US" sz="2200" b="1" dirty="0"/>
              <a:t>liner services): </a:t>
            </a:r>
            <a:r>
              <a:rPr lang="en-US" sz="2200" dirty="0"/>
              <a:t> the vessels are employed on a regular scheduled service between fixed ports of call. </a:t>
            </a:r>
            <a:r>
              <a:rPr lang="en-US" sz="2000" dirty="0"/>
              <a:t>These maritime shipping services are available to any freight importer of exporter, implying that the cargo being carried on any given ship belongs to different interests. A growing share of liner services is containerized.</a:t>
            </a:r>
            <a:endParaRPr lang="en-US" sz="2000" i="1" dirty="0"/>
          </a:p>
          <a:p>
            <a:r>
              <a:rPr lang="en-US" sz="2200" b="1" dirty="0"/>
              <a:t>On voyage basis</a:t>
            </a:r>
            <a:r>
              <a:rPr lang="en-US" sz="2200" dirty="0"/>
              <a:t> (</a:t>
            </a:r>
            <a:r>
              <a:rPr lang="en-US" sz="2200" b="1" dirty="0"/>
              <a:t>tramp ships or </a:t>
            </a:r>
            <a:r>
              <a:rPr lang="it-IT" sz="2200" b="1" dirty="0"/>
              <a:t>charter </a:t>
            </a:r>
            <a:r>
              <a:rPr lang="it-IT" sz="2200" b="1" dirty="0" err="1"/>
              <a:t>services</a:t>
            </a:r>
            <a:r>
              <a:rPr lang="en-US" sz="2200" b="1" dirty="0"/>
              <a:t>)</a:t>
            </a:r>
            <a:r>
              <a:rPr lang="en-US" sz="2200" dirty="0"/>
              <a:t>: the vessels have no schedule and move between ports based on cargo availability. </a:t>
            </a:r>
            <a:r>
              <a:rPr lang="en-US" sz="1600" dirty="0"/>
              <a:t>Tramp ships are chartered by clients depending on their requirements, and hence it may usually be voyage charters (between specific ports) or time charters (for a period of time). Tramp services are convenient, economical, and flexible for certain types of businesses.</a:t>
            </a:r>
          </a:p>
          <a:p>
            <a:pPr marL="0" indent="0">
              <a:buNone/>
            </a:pPr>
            <a:r>
              <a:rPr lang="en-US" sz="2200" dirty="0"/>
              <a:t>With respect to the </a:t>
            </a:r>
            <a:r>
              <a:rPr lang="en-US" sz="2200" b="1" dirty="0"/>
              <a:t>destination:</a:t>
            </a:r>
          </a:p>
          <a:p>
            <a:r>
              <a:rPr lang="en-US" sz="2200" b="1" dirty="0"/>
              <a:t>Feeder services </a:t>
            </a:r>
            <a:r>
              <a:rPr lang="en-US" sz="2200" dirty="0"/>
              <a:t>from transshipment hubs to feeder ports and vice versa. </a:t>
            </a:r>
            <a:r>
              <a:rPr lang="en-US" sz="2000" dirty="0"/>
              <a:t>These services can be arranged on a direct hub port to feeder port base or can follow a line bundling set-up with several feeder ports of call per vessel rotation. They tend to use regular containerships, but of smaller size (often aptly called feeder ships).</a:t>
            </a:r>
          </a:p>
          <a:p>
            <a:r>
              <a:rPr lang="en-US" sz="2200" b="1" dirty="0" err="1"/>
              <a:t>Cabotage</a:t>
            </a:r>
            <a:r>
              <a:rPr lang="en-US" sz="2200" b="1" dirty="0"/>
              <a:t> services </a:t>
            </a:r>
            <a:r>
              <a:rPr lang="en-US" sz="2200" dirty="0"/>
              <a:t>between ports of the same economic region, as for instance within Europe or North America.</a:t>
            </a:r>
          </a:p>
          <a:p>
            <a:endParaRPr lang="en-GB" sz="2200" dirty="0"/>
          </a:p>
        </p:txBody>
      </p:sp>
    </p:spTree>
    <p:extLst>
      <p:ext uri="{BB962C8B-B14F-4D97-AF65-F5344CB8AC3E}">
        <p14:creationId xmlns:p14="http://schemas.microsoft.com/office/powerpoint/2010/main" val="1589191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en-GB" sz="3600" dirty="0"/>
              <a:t>Bulk versus </a:t>
            </a:r>
            <a:r>
              <a:rPr lang="en-GB" sz="3600" dirty="0" err="1"/>
              <a:t>containarized</a:t>
            </a:r>
            <a:r>
              <a:rPr lang="en-GB" sz="3600" dirty="0"/>
              <a:t> transportation</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82" y="1700808"/>
            <a:ext cx="9113118" cy="389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548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475"/>
            <a:ext cx="8229600" cy="490066"/>
          </a:xfrm>
        </p:spPr>
        <p:txBody>
          <a:bodyPr>
            <a:normAutofit fontScale="90000"/>
          </a:bodyPr>
          <a:lstStyle/>
          <a:p>
            <a:r>
              <a:rPr lang="en-GB" dirty="0"/>
              <a:t>Financing and regulation</a:t>
            </a:r>
          </a:p>
        </p:txBody>
      </p:sp>
      <p:sp>
        <p:nvSpPr>
          <p:cNvPr id="3" name="Segnaposto contenuto 2"/>
          <p:cNvSpPr>
            <a:spLocks noGrp="1"/>
          </p:cNvSpPr>
          <p:nvPr>
            <p:ph idx="1"/>
          </p:nvPr>
        </p:nvSpPr>
        <p:spPr>
          <a:xfrm>
            <a:off x="-18391" y="404664"/>
            <a:ext cx="9144000" cy="4525963"/>
          </a:xfrm>
        </p:spPr>
        <p:txBody>
          <a:bodyPr>
            <a:noAutofit/>
          </a:bodyPr>
          <a:lstStyle/>
          <a:p>
            <a:pPr marL="0" indent="0">
              <a:buNone/>
            </a:pPr>
            <a:r>
              <a:rPr lang="en-US" sz="2400" dirty="0"/>
              <a:t>The operation of the maritime transport system requires financing that can come from two sources: </a:t>
            </a:r>
          </a:p>
          <a:p>
            <a:r>
              <a:rPr lang="en-US" sz="2400" b="1" dirty="0"/>
              <a:t>Public</a:t>
            </a:r>
            <a:r>
              <a:rPr lang="en-US" sz="2400" dirty="0"/>
              <a:t>. The public sector is commonly responsible for guidance infrastructures (beacons and charts), public piers, dredging, security and in several cases of the administration of ports (under the umbrella of port authorities). </a:t>
            </a:r>
          </a:p>
          <a:p>
            <a:r>
              <a:rPr lang="en-US" sz="2400" b="1" dirty="0"/>
              <a:t>Private</a:t>
            </a:r>
            <a:r>
              <a:rPr lang="en-US" sz="2400" dirty="0"/>
              <a:t>. The private sector is mostly concerned about specific facilities such as piers, transshipment infrastructures and ships, which are commonly owned by private maritime companies.</a:t>
            </a:r>
          </a:p>
          <a:p>
            <a:pPr marL="0" indent="0">
              <a:buNone/>
            </a:pPr>
            <a:r>
              <a:rPr lang="en-US" sz="2400" dirty="0"/>
              <a:t>In the past, governments have </a:t>
            </a:r>
            <a:r>
              <a:rPr lang="en-US" sz="2400" b="1" dirty="0"/>
              <a:t>intervened, often massively</a:t>
            </a:r>
            <a:r>
              <a:rPr lang="en-US" sz="2400" dirty="0"/>
              <a:t>, in the maritime sector to fulfill different goals such as </a:t>
            </a:r>
            <a:r>
              <a:rPr lang="en-US" sz="2400" b="1" dirty="0"/>
              <a:t>economic development, national defense, prestige, balance of payments, and the protection of the national industry</a:t>
            </a:r>
            <a:r>
              <a:rPr lang="en-US" sz="2400" dirty="0"/>
              <a:t>. To reach those goals, governments relied on methods such as regulations, subsidies, national fleets, preference of cargo and ports of entry. </a:t>
            </a:r>
            <a:r>
              <a:rPr lang="en-US" sz="2400" b="1" dirty="0" err="1"/>
              <a:t>Cabotage</a:t>
            </a:r>
            <a:r>
              <a:rPr lang="en-US" sz="2400" b="1" dirty="0"/>
              <a:t> regulations</a:t>
            </a:r>
            <a:r>
              <a:rPr lang="en-US" sz="2400" dirty="0"/>
              <a:t> have been one of the privileged measures to protect the national maritime transportation industry.</a:t>
            </a:r>
            <a:endParaRPr lang="en-GB" sz="2400" dirty="0"/>
          </a:p>
        </p:txBody>
      </p:sp>
    </p:spTree>
    <p:extLst>
      <p:ext uri="{BB962C8B-B14F-4D97-AF65-F5344CB8AC3E}">
        <p14:creationId xmlns:p14="http://schemas.microsoft.com/office/powerpoint/2010/main" val="5659078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Top ten shipping companies by TEU capacity</a:t>
            </a:r>
          </a:p>
        </p:txBody>
      </p:sp>
      <p:sp>
        <p:nvSpPr>
          <p:cNvPr id="8" name="Text Placeholder 7"/>
          <p:cNvSpPr>
            <a:spLocks noGrp="1"/>
          </p:cNvSpPr>
          <p:nvPr>
            <p:ph type="body" idx="1"/>
          </p:nvPr>
        </p:nvSpPr>
        <p:spPr/>
        <p:txBody>
          <a:bodyPr/>
          <a:lstStyle/>
          <a:p>
            <a:r>
              <a:rPr lang="en-US" dirty="0"/>
              <a:t>2018</a:t>
            </a:r>
          </a:p>
        </p:txBody>
      </p:sp>
      <p:sp>
        <p:nvSpPr>
          <p:cNvPr id="6" name="Content Placeholder 5"/>
          <p:cNvSpPr>
            <a:spLocks noGrp="1"/>
          </p:cNvSpPr>
          <p:nvPr>
            <p:ph sz="half" idx="2"/>
          </p:nvPr>
        </p:nvSpPr>
        <p:spPr>
          <a:xfrm>
            <a:off x="457200" y="2174874"/>
            <a:ext cx="4040188" cy="4350469"/>
          </a:xfrm>
        </p:spPr>
        <p:txBody>
          <a:bodyPr>
            <a:normAutofit fontScale="85000" lnSpcReduction="20000"/>
          </a:bodyPr>
          <a:lstStyle/>
          <a:p>
            <a:r>
              <a:rPr lang="en-US" dirty="0"/>
              <a:t>1. P. Moller–Maersk – 4.1m TEU</a:t>
            </a:r>
          </a:p>
          <a:p>
            <a:r>
              <a:rPr lang="en-US" dirty="0"/>
              <a:t>2. Mediterranean Shipping Company – 3.8m TEU</a:t>
            </a:r>
          </a:p>
          <a:p>
            <a:r>
              <a:rPr lang="en-US" dirty="0"/>
              <a:t>3. COSCO Shipping Lines – 3.1m TEU</a:t>
            </a:r>
          </a:p>
          <a:p>
            <a:r>
              <a:rPr lang="en-US" dirty="0"/>
              <a:t>4. CMA CGM Group – 2.7m TEU</a:t>
            </a:r>
          </a:p>
          <a:p>
            <a:r>
              <a:rPr lang="en-US" dirty="0"/>
              <a:t>5. </a:t>
            </a:r>
            <a:r>
              <a:rPr lang="en-US" dirty="0" err="1"/>
              <a:t>Hapag</a:t>
            </a:r>
            <a:r>
              <a:rPr lang="en-US" dirty="0"/>
              <a:t>-Lloyd – 1.7m TEU</a:t>
            </a:r>
          </a:p>
          <a:p>
            <a:r>
              <a:rPr lang="en-US" dirty="0"/>
              <a:t>6. Ocean Network Express – 1.5m TEU</a:t>
            </a:r>
          </a:p>
          <a:p>
            <a:r>
              <a:rPr lang="en-US" dirty="0"/>
              <a:t>7. Evergreen Line – 1.2m TEU</a:t>
            </a:r>
          </a:p>
          <a:p>
            <a:r>
              <a:rPr lang="en-US" dirty="0"/>
              <a:t>8. Orient Overseas Container Line – 733,580 TEU</a:t>
            </a:r>
          </a:p>
          <a:p>
            <a:r>
              <a:rPr lang="en-US" dirty="0"/>
              <a:t>9. HMM – 728,416 TEU</a:t>
            </a:r>
          </a:p>
          <a:p>
            <a:r>
              <a:rPr lang="en-US" dirty="0"/>
              <a:t>10. Yang Ming – 616,000 TEU</a:t>
            </a:r>
          </a:p>
          <a:p>
            <a:endParaRPr lang="en-US" dirty="0"/>
          </a:p>
          <a:p>
            <a:endParaRPr lang="en-US" dirty="0"/>
          </a:p>
        </p:txBody>
      </p:sp>
      <p:sp>
        <p:nvSpPr>
          <p:cNvPr id="9" name="Text Placeholder 8"/>
          <p:cNvSpPr>
            <a:spLocks noGrp="1"/>
          </p:cNvSpPr>
          <p:nvPr>
            <p:ph type="body" sz="quarter" idx="3"/>
          </p:nvPr>
        </p:nvSpPr>
        <p:spPr/>
        <p:txBody>
          <a:bodyPr/>
          <a:lstStyle/>
          <a:p>
            <a:r>
              <a:rPr lang="en-US" dirty="0"/>
              <a:t>2020</a:t>
            </a:r>
          </a:p>
        </p:txBody>
      </p:sp>
      <p:sp>
        <p:nvSpPr>
          <p:cNvPr id="10" name="Content Placeholder 9"/>
          <p:cNvSpPr>
            <a:spLocks noGrp="1"/>
          </p:cNvSpPr>
          <p:nvPr>
            <p:ph sz="quarter" idx="4"/>
          </p:nvPr>
        </p:nvSpPr>
        <p:spPr>
          <a:xfrm>
            <a:off x="4645025" y="2174874"/>
            <a:ext cx="4041775" cy="4206453"/>
          </a:xfrm>
        </p:spPr>
        <p:txBody>
          <a:bodyPr>
            <a:normAutofit fontScale="92500" lnSpcReduction="20000"/>
          </a:bodyPr>
          <a:lstStyle/>
          <a:p>
            <a:r>
              <a:rPr lang="en-US" dirty="0"/>
              <a:t>1. A.P. Moller – Maersk Group</a:t>
            </a:r>
          </a:p>
          <a:p>
            <a:r>
              <a:rPr lang="en-US" dirty="0"/>
              <a:t>2. Mediterranean Shipping Company S.A.</a:t>
            </a:r>
          </a:p>
          <a:p>
            <a:r>
              <a:rPr lang="en-US" dirty="0"/>
              <a:t>3. CMA CGM S.A.</a:t>
            </a:r>
          </a:p>
          <a:p>
            <a:r>
              <a:rPr lang="en-GB" dirty="0"/>
              <a:t>4. COSCO Shipping Co. Ltd.</a:t>
            </a:r>
          </a:p>
          <a:p>
            <a:r>
              <a:rPr lang="en-GB" dirty="0"/>
              <a:t>5. </a:t>
            </a:r>
            <a:r>
              <a:rPr lang="en-GB" dirty="0" err="1"/>
              <a:t>Hapag</a:t>
            </a:r>
            <a:r>
              <a:rPr lang="en-GB" dirty="0"/>
              <a:t>-Lloyd</a:t>
            </a:r>
          </a:p>
          <a:p>
            <a:r>
              <a:rPr lang="en-GB" dirty="0"/>
              <a:t>6. Evergreen Marine Corp.</a:t>
            </a:r>
          </a:p>
          <a:p>
            <a:r>
              <a:rPr lang="en-GB" dirty="0"/>
              <a:t>7. OOCL</a:t>
            </a:r>
          </a:p>
          <a:p>
            <a:r>
              <a:rPr lang="en-GB" dirty="0"/>
              <a:t>8. Yang Ming Marine Transport Corp.</a:t>
            </a:r>
          </a:p>
          <a:p>
            <a:r>
              <a:rPr lang="en-GB" dirty="0"/>
              <a:t>9. MOL </a:t>
            </a:r>
          </a:p>
          <a:p>
            <a:r>
              <a:rPr lang="en-GB" dirty="0"/>
              <a:t>10. NYK Line</a:t>
            </a:r>
            <a:endParaRPr lang="it-IT" dirty="0"/>
          </a:p>
          <a:p>
            <a:endParaRPr lang="en-GB" dirty="0"/>
          </a:p>
          <a:p>
            <a:endParaRPr lang="it-IT" dirty="0"/>
          </a:p>
          <a:p>
            <a:endParaRPr lang="it-IT" dirty="0"/>
          </a:p>
          <a:p>
            <a:endParaRPr lang="it-IT" dirty="0"/>
          </a:p>
          <a:p>
            <a:endParaRPr lang="en-US" dirty="0"/>
          </a:p>
        </p:txBody>
      </p:sp>
    </p:spTree>
    <p:extLst>
      <p:ext uri="{BB962C8B-B14F-4D97-AF65-F5344CB8AC3E}">
        <p14:creationId xmlns:p14="http://schemas.microsoft.com/office/powerpoint/2010/main" val="4283503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7511" y="2276872"/>
            <a:ext cx="8808978" cy="3024336"/>
          </a:xfrm>
          <a:prstGeom prst="rect">
            <a:avLst/>
          </a:prstGeom>
        </p:spPr>
      </p:pic>
      <p:sp>
        <p:nvSpPr>
          <p:cNvPr id="8" name="Title 7"/>
          <p:cNvSpPr>
            <a:spLocks noGrp="1"/>
          </p:cNvSpPr>
          <p:nvPr>
            <p:ph type="title"/>
          </p:nvPr>
        </p:nvSpPr>
        <p:spPr/>
        <p:txBody>
          <a:bodyPr>
            <a:normAutofit fontScale="90000"/>
          </a:bodyPr>
          <a:lstStyle/>
          <a:p>
            <a:r>
              <a:rPr lang="en-US" dirty="0"/>
              <a:t>Largest container shipping companies as of 11 August 2022</a:t>
            </a:r>
          </a:p>
        </p:txBody>
      </p:sp>
    </p:spTree>
    <p:extLst>
      <p:ext uri="{BB962C8B-B14F-4D97-AF65-F5344CB8AC3E}">
        <p14:creationId xmlns:p14="http://schemas.microsoft.com/office/powerpoint/2010/main" val="3764250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43" y="116632"/>
            <a:ext cx="8229600" cy="706090"/>
          </a:xfrm>
        </p:spPr>
        <p:txBody>
          <a:bodyPr>
            <a:noAutofit/>
          </a:bodyPr>
          <a:lstStyle/>
          <a:p>
            <a:r>
              <a:rPr lang="en-US" sz="2800" b="1" dirty="0"/>
              <a:t>The Biggest Shipping Companies in the World</a:t>
            </a:r>
            <a:endParaRPr lang="en-GB" sz="2800" dirty="0"/>
          </a:p>
        </p:txBody>
      </p:sp>
      <p:sp>
        <p:nvSpPr>
          <p:cNvPr id="3" name="Content Placeholder 2"/>
          <p:cNvSpPr>
            <a:spLocks noGrp="1"/>
          </p:cNvSpPr>
          <p:nvPr>
            <p:ph idx="1"/>
          </p:nvPr>
        </p:nvSpPr>
        <p:spPr>
          <a:xfrm>
            <a:off x="0" y="692696"/>
            <a:ext cx="9252520" cy="6035278"/>
          </a:xfrm>
        </p:spPr>
        <p:txBody>
          <a:bodyPr>
            <a:noAutofit/>
          </a:bodyPr>
          <a:lstStyle/>
          <a:p>
            <a:pPr marL="0" indent="0">
              <a:buNone/>
            </a:pPr>
            <a:r>
              <a:rPr lang="en-US" sz="1400" b="1" dirty="0"/>
              <a:t>A.P. Moller – Maersk Group</a:t>
            </a:r>
            <a:endParaRPr lang="it-IT" sz="1400" dirty="0"/>
          </a:p>
          <a:p>
            <a:pPr marL="0" indent="0">
              <a:buNone/>
            </a:pPr>
            <a:r>
              <a:rPr lang="en-GB" sz="1400" dirty="0"/>
              <a:t>A.P. Moller–Maersk Group is a Danish business conglomerate with activities in the transport and logistics and energy sectors. Maersk has been the largest container ship and supply vessel operator in the world since 1996. The company is based in Copenhagen, Denmark with subsidiaries and offices across 130 countries and around 88,000 employees. In September 2016, Maersk Group announced splitting into two separate divisions: transport &amp; logistics and energy. The company market capitalization is US$ 35 billion (2017).</a:t>
            </a:r>
          </a:p>
          <a:p>
            <a:pPr marL="0" indent="0">
              <a:buNone/>
            </a:pPr>
            <a:r>
              <a:rPr lang="en-US" sz="1400" b="1" dirty="0"/>
              <a:t>Mediterranean Shipping Company S.A.</a:t>
            </a:r>
            <a:endParaRPr lang="it-IT" sz="1400" dirty="0"/>
          </a:p>
          <a:p>
            <a:pPr marL="0" indent="0">
              <a:buNone/>
            </a:pPr>
            <a:r>
              <a:rPr lang="en-GB" sz="1400" dirty="0"/>
              <a:t>MSC Mediterranean Shipping Company S.A. (MSC). In the Geneva-headquarters, the company operates in all major ports of the world. MSC’s most important port is Antwerp in Belgium. MSC Cruises is a division of the company focused on holiday cruises.</a:t>
            </a:r>
          </a:p>
          <a:p>
            <a:pPr marL="0" indent="0">
              <a:buNone/>
            </a:pPr>
            <a:r>
              <a:rPr lang="en-US" sz="1400" b="1" dirty="0"/>
              <a:t>CMA CGM S.A.</a:t>
            </a:r>
            <a:endParaRPr lang="it-IT" sz="1400" dirty="0"/>
          </a:p>
          <a:p>
            <a:pPr marL="0" indent="0">
              <a:buNone/>
            </a:pPr>
            <a:r>
              <a:rPr lang="en-GB" sz="1400" dirty="0"/>
              <a:t>CMA CGM S.A. is a French container transportation and shipping company. Its headquarters are in Marseille and its North American headquarters are in Norfolk, Virginia, United States. The name is an acronym, which, spelled out, would translate as “Maritime Freighting Company – General Maritime Company”.</a:t>
            </a:r>
          </a:p>
          <a:p>
            <a:pPr marL="0" indent="0">
              <a:buNone/>
            </a:pPr>
            <a:r>
              <a:rPr lang="en-GB" sz="1400" b="1" dirty="0"/>
              <a:t>COSCO Shipping Co. Ltd.</a:t>
            </a:r>
          </a:p>
          <a:p>
            <a:pPr marL="0" indent="0">
              <a:buNone/>
            </a:pPr>
            <a:r>
              <a:rPr lang="en-GB" sz="1400" dirty="0"/>
              <a:t>COSCO Shipping Corporation Limited, also referred to as the China COSCO Shipping Group or China COSCO Shipping, is a Chinese business conglomerate and state-owned enterprise headquartered in Shanghai. The group is engaged in a variety of business sectors, with a focus on integrated logistics, shipping, finance services, and equipment manufacturing. Its core business cluster is container, dry-bulk, and petroleum transport services. </a:t>
            </a:r>
          </a:p>
          <a:p>
            <a:pPr marL="0" indent="0">
              <a:buNone/>
            </a:pPr>
            <a:r>
              <a:rPr lang="en-GB" sz="1400" b="1" dirty="0" err="1"/>
              <a:t>Hapag</a:t>
            </a:r>
            <a:r>
              <a:rPr lang="en-GB" sz="1400" b="1" dirty="0"/>
              <a:t>-Lloyd</a:t>
            </a:r>
          </a:p>
          <a:p>
            <a:pPr marL="0" indent="0">
              <a:buNone/>
            </a:pPr>
            <a:r>
              <a:rPr lang="en-GB" sz="1400" dirty="0" err="1"/>
              <a:t>Hapag</a:t>
            </a:r>
            <a:r>
              <a:rPr lang="en-GB" sz="1400" dirty="0"/>
              <a:t>-Lloyd is a multinational German based transportation company. It is composed of a cargo container shipping line, </a:t>
            </a:r>
            <a:r>
              <a:rPr lang="en-GB" sz="1400" dirty="0" err="1"/>
              <a:t>Hapag</a:t>
            </a:r>
            <a:r>
              <a:rPr lang="en-GB" sz="1400" dirty="0"/>
              <a:t>-Lloyd AG, which in turn owns other subsidiaries such as </a:t>
            </a:r>
            <a:r>
              <a:rPr lang="en-GB" sz="1400" dirty="0" err="1"/>
              <a:t>Hapag</a:t>
            </a:r>
            <a:r>
              <a:rPr lang="en-GB" sz="1400" dirty="0"/>
              <a:t>-Lloyd Cruises. The company was formed in 1970 by the merger of two German transportation/maritime companies, Hamburg America Line (HAPAG), which dated from 1847, and </a:t>
            </a:r>
            <a:r>
              <a:rPr lang="en-GB" sz="1400" dirty="0" err="1"/>
              <a:t>Norddeutscher</a:t>
            </a:r>
            <a:r>
              <a:rPr lang="en-GB" sz="1400" dirty="0"/>
              <a:t> Lloyd (NDL) or North German Lloyd (NGL), which was formed in 1856. </a:t>
            </a:r>
          </a:p>
        </p:txBody>
      </p:sp>
    </p:spTree>
    <p:extLst>
      <p:ext uri="{BB962C8B-B14F-4D97-AF65-F5344CB8AC3E}">
        <p14:creationId xmlns:p14="http://schemas.microsoft.com/office/powerpoint/2010/main" val="25906730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8686800" cy="6741368"/>
          </a:xfrm>
        </p:spPr>
        <p:txBody>
          <a:bodyPr>
            <a:noAutofit/>
          </a:bodyPr>
          <a:lstStyle/>
          <a:p>
            <a:pPr marL="0" indent="0">
              <a:buNone/>
            </a:pPr>
            <a:r>
              <a:rPr lang="en-GB" sz="1400" b="1" dirty="0"/>
              <a:t>Evergreen Marine Corp.</a:t>
            </a:r>
          </a:p>
          <a:p>
            <a:pPr marL="0" indent="0">
              <a:buNone/>
            </a:pPr>
            <a:r>
              <a:rPr lang="en-GB" sz="1400" dirty="0"/>
              <a:t>Evergreen Marine Corporation is a Taiwanese container transportation and shipping company. Headquartered in </a:t>
            </a:r>
            <a:r>
              <a:rPr lang="en-GB" sz="1400" dirty="0" err="1"/>
              <a:t>Luzhu</a:t>
            </a:r>
            <a:r>
              <a:rPr lang="en-GB" sz="1400" dirty="0"/>
              <a:t> District, Taoyuan City, Taiwan, Evergreen Marine is a global containerized-freight shipping company. It is part of the Evergreen Group conglomerate of transportation firms and associated companies. Evergreen calls on 240 ports worldwide in about 80 countries. The company’s activities include: shipping, construction of containers and ships, management of ports, and engineering and real estate development. Subsidiaries and divisions include </a:t>
            </a:r>
            <a:r>
              <a:rPr lang="en-GB" sz="1400" dirty="0" err="1"/>
              <a:t>Uniglory</a:t>
            </a:r>
            <a:r>
              <a:rPr lang="en-GB" sz="1400" dirty="0"/>
              <a:t> Marine Corp. (Taiwan), Evergreen UK Ltd. (UK), and shipping company Italia Marittima S.p.A. (Italy). In 2007, </a:t>
            </a:r>
            <a:r>
              <a:rPr lang="en-GB" sz="1400" dirty="0" err="1"/>
              <a:t>Hatsu</a:t>
            </a:r>
            <a:r>
              <a:rPr lang="en-GB" sz="1400" dirty="0"/>
              <a:t>, Italia </a:t>
            </a:r>
            <a:r>
              <a:rPr lang="en-GB" sz="1400" dirty="0" err="1"/>
              <a:t>Maritima</a:t>
            </a:r>
            <a:r>
              <a:rPr lang="en-GB" sz="1400" dirty="0"/>
              <a:t>, and Evergreen were merged into the single “Evergreen Line.”</a:t>
            </a:r>
          </a:p>
          <a:p>
            <a:pPr marL="0" indent="0">
              <a:buNone/>
            </a:pPr>
            <a:r>
              <a:rPr lang="en-GB" sz="1400" b="1" dirty="0"/>
              <a:t>OOCL </a:t>
            </a:r>
          </a:p>
          <a:p>
            <a:pPr marL="0" indent="0">
              <a:buNone/>
            </a:pPr>
            <a:r>
              <a:rPr lang="en-GB" sz="1400" dirty="0"/>
              <a:t>OOCL is one of the world’s largest integrated international container transportation, logistics and terminal companies with more than 320 offices in 70 countries around the world. OOCL has 57 vessels of different classes, with capacity varying from 2,992 twenty-foot equivalent units (TEU) to 21,413 TEU, including two ice-class vessels for extreme weather conditions.</a:t>
            </a:r>
          </a:p>
          <a:p>
            <a:pPr marL="0" indent="0">
              <a:buNone/>
            </a:pPr>
            <a:r>
              <a:rPr lang="en-GB" sz="1400" b="1" dirty="0"/>
              <a:t>Yang Ming Marine Transport Corp.</a:t>
            </a:r>
          </a:p>
          <a:p>
            <a:pPr marL="0" indent="0">
              <a:buNone/>
            </a:pPr>
            <a:r>
              <a:rPr lang="en-GB" sz="1400" dirty="0"/>
              <a:t>Yang Ming Marine Transport Corporation is an ocean shipping company based in Keelung, Taiwan (ROC). This shipping line was founded in 1972, but has historical links through its merger with the China Merchants Steam Navigation Company, which dates back to the Qing Dynasty (1872–1995). Yang Ming currently operates 84 container ships up to 8,250 twenty-foot equivalent units (TEU) and 17 bulk carriers. </a:t>
            </a:r>
          </a:p>
          <a:p>
            <a:pPr marL="0" indent="0">
              <a:buNone/>
            </a:pPr>
            <a:r>
              <a:rPr lang="en-GB" sz="1400" b="1" dirty="0"/>
              <a:t>MOL </a:t>
            </a:r>
            <a:endParaRPr lang="it-IT" sz="1400" b="1" dirty="0"/>
          </a:p>
          <a:p>
            <a:pPr marL="0" indent="0">
              <a:buNone/>
            </a:pPr>
            <a:r>
              <a:rPr lang="en-GB" sz="1400" dirty="0"/>
              <a:t>MOL (Mitsui O.S.K. Lines, Ltd.) (Kabushiki-</a:t>
            </a:r>
            <a:r>
              <a:rPr lang="en-GB" sz="1400" dirty="0" err="1"/>
              <a:t>gaisha</a:t>
            </a:r>
            <a:r>
              <a:rPr lang="en-GB" sz="1400" dirty="0"/>
              <a:t> </a:t>
            </a:r>
            <a:r>
              <a:rPr lang="en-GB" sz="1400" dirty="0" err="1"/>
              <a:t>Shōsen</a:t>
            </a:r>
            <a:r>
              <a:rPr lang="en-GB" sz="1400" dirty="0"/>
              <a:t> Mitsui) is a Japanese transport company headquartered in </a:t>
            </a:r>
            <a:r>
              <a:rPr lang="en-GB" sz="1400" dirty="0" err="1"/>
              <a:t>Toranomon</a:t>
            </a:r>
            <a:r>
              <a:rPr lang="en-GB" sz="1400" dirty="0"/>
              <a:t>, Minato, Tokyo, Japan. The company’s main area of operations is international shipping. Its alligator logo can be seen on containers in ports around the world. </a:t>
            </a:r>
          </a:p>
          <a:p>
            <a:pPr marL="0" indent="0">
              <a:buNone/>
            </a:pPr>
            <a:r>
              <a:rPr lang="en-GB" sz="1400" b="1" dirty="0"/>
              <a:t>NYK Line</a:t>
            </a:r>
          </a:p>
          <a:p>
            <a:pPr marL="0" indent="0">
              <a:buNone/>
            </a:pPr>
            <a:r>
              <a:rPr lang="en-GB" sz="1400" b="1" dirty="0"/>
              <a:t>Nippon Yusen Kabushiki Kaisha</a:t>
            </a:r>
            <a:r>
              <a:rPr lang="en-GB" sz="1400" dirty="0"/>
              <a:t>  is one of the oldest and largest shipping companies in the world. It is a member of the Mitsubishi keiretsu. The company has its headquarters in Chiyoda, Tokyo, Japan and a fleet of about 800 ships, that includes container ships, tankers, bulk and woodchip carriers, Ro-Ro car carriers, reefer vessels, LNG and cruise ships.</a:t>
            </a:r>
          </a:p>
        </p:txBody>
      </p:sp>
    </p:spTree>
    <p:extLst>
      <p:ext uri="{BB962C8B-B14F-4D97-AF65-F5344CB8AC3E}">
        <p14:creationId xmlns:p14="http://schemas.microsoft.com/office/powerpoint/2010/main" val="809252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16632"/>
            <a:ext cx="7848872" cy="6658069"/>
          </a:xfrm>
          <a:prstGeom prst="rect">
            <a:avLst/>
          </a:prstGeom>
        </p:spPr>
      </p:pic>
    </p:spTree>
    <p:extLst>
      <p:ext uri="{BB962C8B-B14F-4D97-AF65-F5344CB8AC3E}">
        <p14:creationId xmlns:p14="http://schemas.microsoft.com/office/powerpoint/2010/main" val="30029291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Autofit/>
          </a:bodyPr>
          <a:lstStyle/>
          <a:p>
            <a:r>
              <a:rPr lang="en-GB" sz="3600" dirty="0"/>
              <a:t>Surfing through crises: </a:t>
            </a:r>
            <a:r>
              <a:rPr lang="en-GB" sz="3600" dirty="0" err="1"/>
              <a:t>troughes</a:t>
            </a:r>
            <a:r>
              <a:rPr lang="en-GB" sz="3600" dirty="0"/>
              <a:t> and peaks</a:t>
            </a:r>
          </a:p>
        </p:txBody>
      </p:sp>
      <p:pic>
        <p:nvPicPr>
          <p:cNvPr id="3" name="Picture 2"/>
          <p:cNvPicPr>
            <a:picLocks noChangeAspect="1"/>
          </p:cNvPicPr>
          <p:nvPr/>
        </p:nvPicPr>
        <p:blipFill>
          <a:blip r:embed="rId2"/>
          <a:stretch>
            <a:fillRect/>
          </a:stretch>
        </p:blipFill>
        <p:spPr>
          <a:xfrm>
            <a:off x="488039" y="1052736"/>
            <a:ext cx="7257764" cy="5399264"/>
          </a:xfrm>
          <a:prstGeom prst="rect">
            <a:avLst/>
          </a:prstGeom>
        </p:spPr>
      </p:pic>
    </p:spTree>
    <p:extLst>
      <p:ext uri="{BB962C8B-B14F-4D97-AF65-F5344CB8AC3E}">
        <p14:creationId xmlns:p14="http://schemas.microsoft.com/office/powerpoint/2010/main" val="3253734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just"/>
            <a:r>
              <a:rPr lang="en-US" sz="1600" dirty="0"/>
              <a:t>From a cargo value/transport cost per TEU proposition, </a:t>
            </a:r>
            <a:r>
              <a:rPr lang="en-US" sz="1600" b="1" dirty="0"/>
              <a:t>the containerized shipping of commodities has become more advantageous</a:t>
            </a:r>
            <a:r>
              <a:rPr lang="en-US" sz="1600" dirty="0"/>
              <a:t>, and this even after the </a:t>
            </a:r>
            <a:r>
              <a:rPr lang="en-US" sz="1600" b="1" dirty="0"/>
              <a:t>sharp correction </a:t>
            </a:r>
            <a:r>
              <a:rPr lang="en-US" sz="1600" dirty="0"/>
              <a:t>that took place in late 2008 due to the unfolding financial crisis. This correction also had a deflationary impact on container shipping rates, so </a:t>
            </a:r>
            <a:r>
              <a:rPr lang="en-US" sz="1600" b="1" dirty="0"/>
              <a:t>the spread between the evolution of the price of commodities and container shipping rates remains significant</a:t>
            </a:r>
            <a:r>
              <a:rPr lang="en-US" sz="1600" dirty="0"/>
              <a:t>.</a:t>
            </a:r>
            <a:endParaRPr lang="en-GB" sz="16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51" y="1484784"/>
            <a:ext cx="8151367"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4734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407557" y="0"/>
            <a:ext cx="8328885" cy="6858000"/>
          </a:xfrm>
          <a:prstGeom prst="rect">
            <a:avLst/>
          </a:prstGeom>
        </p:spPr>
      </p:pic>
    </p:spTree>
    <p:extLst>
      <p:ext uri="{BB962C8B-B14F-4D97-AF65-F5344CB8AC3E}">
        <p14:creationId xmlns:p14="http://schemas.microsoft.com/office/powerpoint/2010/main" val="1970898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normAutofit fontScale="90000"/>
          </a:bodyPr>
          <a:lstStyle/>
          <a:p>
            <a:r>
              <a:rPr lang="it-IT" b="1" dirty="0" err="1"/>
              <a:t>Baltic</a:t>
            </a:r>
            <a:r>
              <a:rPr lang="it-IT" b="1" dirty="0"/>
              <a:t> Dry Index: an </a:t>
            </a:r>
            <a:r>
              <a:rPr lang="it-IT" b="1" dirty="0" err="1"/>
              <a:t>important</a:t>
            </a:r>
            <a:r>
              <a:rPr lang="it-IT" b="1" dirty="0"/>
              <a:t> </a:t>
            </a:r>
            <a:r>
              <a:rPr lang="it-IT" b="1" dirty="0" err="1"/>
              <a:t>index</a:t>
            </a:r>
            <a:endParaRPr lang="it-IT" dirty="0"/>
          </a:p>
        </p:txBody>
      </p:sp>
      <p:sp>
        <p:nvSpPr>
          <p:cNvPr id="3" name="Segnaposto contenuto 2"/>
          <p:cNvSpPr>
            <a:spLocks noGrp="1"/>
          </p:cNvSpPr>
          <p:nvPr>
            <p:ph idx="1"/>
          </p:nvPr>
        </p:nvSpPr>
        <p:spPr>
          <a:xfrm>
            <a:off x="-108520" y="980728"/>
            <a:ext cx="9243376" cy="5030019"/>
          </a:xfrm>
        </p:spPr>
        <p:txBody>
          <a:bodyPr>
            <a:normAutofit fontScale="70000" lnSpcReduction="20000"/>
          </a:bodyPr>
          <a:lstStyle/>
          <a:p>
            <a:r>
              <a:rPr lang="en-US" dirty="0"/>
              <a:t>The Baltic Dry Index (BDI) is an economic indicator issued daily by the London-based Baltic Exchange. Not restricted to Baltic Sea countries, the index provides </a:t>
            </a:r>
            <a:r>
              <a:rPr lang="en-US" b="1" dirty="0"/>
              <a:t>"an assessment" of the price of moving the major raw materials by sea</a:t>
            </a:r>
            <a:r>
              <a:rPr lang="en-US" dirty="0"/>
              <a:t>. Taking in 23 shipping routes measured on a time charter basis, the index covers </a:t>
            </a:r>
            <a:r>
              <a:rPr lang="en-US" dirty="0" err="1"/>
              <a:t>Handysize</a:t>
            </a:r>
            <a:r>
              <a:rPr lang="en-US" dirty="0"/>
              <a:t>, </a:t>
            </a:r>
            <a:r>
              <a:rPr lang="en-US" dirty="0" err="1"/>
              <a:t>Supramax</a:t>
            </a:r>
            <a:r>
              <a:rPr lang="en-US" dirty="0"/>
              <a:t>, Panamax, and </a:t>
            </a:r>
            <a:r>
              <a:rPr lang="en-US" dirty="0" err="1"/>
              <a:t>Capesize</a:t>
            </a:r>
            <a:r>
              <a:rPr lang="en-US" dirty="0"/>
              <a:t> dry bulk carriers carrying a range of commodities including coal, iron ore and grain.“</a:t>
            </a:r>
          </a:p>
          <a:p>
            <a:r>
              <a:rPr lang="en-US" dirty="0"/>
              <a:t>Most directly, </a:t>
            </a:r>
            <a:r>
              <a:rPr lang="en-US" b="1" dirty="0"/>
              <a:t>the index measures the demand for shipping capacity versus the supply of dry bulk carriers</a:t>
            </a:r>
            <a:r>
              <a:rPr lang="en-US" dirty="0"/>
              <a:t>. The demand for shipping varies with the amount of cargo that is being traded or moved in various markets (supply and demand).</a:t>
            </a:r>
          </a:p>
          <a:p>
            <a:r>
              <a:rPr lang="en-US" dirty="0"/>
              <a:t>Because dry bulk primarily consists of materials that function as raw material inputs to the production of intermediate or finished goods, such as concrete, electricity, steel, and food; </a:t>
            </a:r>
            <a:r>
              <a:rPr lang="en-US" b="1" dirty="0"/>
              <a:t>the index is also seen as an efficient economic indicator of future economic growth and production</a:t>
            </a:r>
            <a:r>
              <a:rPr lang="en-US" dirty="0"/>
              <a:t>. The BDI is considered by some people as a leading economic indicator because it predicts future economic activity.</a:t>
            </a:r>
            <a:endParaRPr lang="it-IT" dirty="0"/>
          </a:p>
        </p:txBody>
      </p:sp>
      <p:pic>
        <p:nvPicPr>
          <p:cNvPr id="4" name="Immagine 3"/>
          <p:cNvPicPr>
            <a:picLocks noChangeAspect="1"/>
          </p:cNvPicPr>
          <p:nvPr/>
        </p:nvPicPr>
        <p:blipFill>
          <a:blip r:embed="rId2"/>
          <a:stretch>
            <a:fillRect/>
          </a:stretch>
        </p:blipFill>
        <p:spPr>
          <a:xfrm>
            <a:off x="5219895" y="5611247"/>
            <a:ext cx="3883875" cy="108703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6024"/>
            <a:ext cx="8959148" cy="687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200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0"/>
            <a:ext cx="6382368" cy="6391016"/>
          </a:xfrm>
          <a:prstGeom prst="rect">
            <a:avLst/>
          </a:prstGeom>
        </p:spPr>
      </p:pic>
      <p:sp>
        <p:nvSpPr>
          <p:cNvPr id="3" name="Rectangle 2"/>
          <p:cNvSpPr/>
          <p:nvPr/>
        </p:nvSpPr>
        <p:spPr>
          <a:xfrm>
            <a:off x="1187624" y="6381328"/>
            <a:ext cx="6984775" cy="369332"/>
          </a:xfrm>
          <a:prstGeom prst="rect">
            <a:avLst/>
          </a:prstGeom>
        </p:spPr>
        <p:txBody>
          <a:bodyPr wrap="square">
            <a:spAutoFit/>
          </a:bodyPr>
          <a:lstStyle/>
          <a:p>
            <a:r>
              <a:rPr lang="en-US" dirty="0"/>
              <a:t>https://it.investing.com/indices/baltic-dry-chart</a:t>
            </a:r>
          </a:p>
        </p:txBody>
      </p:sp>
      <p:sp>
        <p:nvSpPr>
          <p:cNvPr id="6" name="TextBox 5"/>
          <p:cNvSpPr txBox="1"/>
          <p:nvPr/>
        </p:nvSpPr>
        <p:spPr>
          <a:xfrm>
            <a:off x="4139952" y="32756"/>
            <a:ext cx="1566454" cy="369332"/>
          </a:xfrm>
          <a:prstGeom prst="rect">
            <a:avLst/>
          </a:prstGeom>
          <a:noFill/>
        </p:spPr>
        <p:txBody>
          <a:bodyPr wrap="none" rtlCol="0">
            <a:spAutoFit/>
          </a:bodyPr>
          <a:lstStyle/>
          <a:p>
            <a:r>
              <a:rPr lang="en-US" dirty="0"/>
              <a:t>Oct. 16</a:t>
            </a:r>
            <a:r>
              <a:rPr lang="en-US" baseline="30000" dirty="0"/>
              <a:t>th</a:t>
            </a:r>
            <a:r>
              <a:rPr lang="en-US" dirty="0"/>
              <a:t>, 2022</a:t>
            </a:r>
          </a:p>
        </p:txBody>
      </p:sp>
    </p:spTree>
    <p:extLst>
      <p:ext uri="{BB962C8B-B14F-4D97-AF65-F5344CB8AC3E}">
        <p14:creationId xmlns:p14="http://schemas.microsoft.com/office/powerpoint/2010/main" val="7077482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l"/>
            <a:r>
              <a:rPr lang="en-US" sz="2400" b="1" dirty="0"/>
              <a:t>The Economist explains Why the Baltic Dry Index is at an all-time low in 2016</a:t>
            </a:r>
            <a:br>
              <a:rPr lang="en-US" sz="2400" b="1" dirty="0"/>
            </a:br>
            <a:endParaRPr lang="it-IT" sz="2400" dirty="0"/>
          </a:p>
        </p:txBody>
      </p:sp>
      <p:sp>
        <p:nvSpPr>
          <p:cNvPr id="3" name="Segnaposto contenuto 2"/>
          <p:cNvSpPr>
            <a:spLocks noGrp="1"/>
          </p:cNvSpPr>
          <p:nvPr>
            <p:ph idx="1"/>
          </p:nvPr>
        </p:nvSpPr>
        <p:spPr>
          <a:xfrm>
            <a:off x="179512" y="1268760"/>
            <a:ext cx="8964488" cy="5589240"/>
          </a:xfrm>
        </p:spPr>
        <p:txBody>
          <a:bodyPr>
            <a:normAutofit fontScale="70000" lnSpcReduction="20000"/>
          </a:bodyPr>
          <a:lstStyle/>
          <a:p>
            <a:r>
              <a:rPr lang="en-US" b="1" dirty="0"/>
              <a:t>China</a:t>
            </a:r>
            <a:r>
              <a:rPr lang="en-US" dirty="0"/>
              <a:t>’s rip-roaring economy, the destination for well over half the world’s ship-borne iron ore and 25% of coal, </a:t>
            </a:r>
            <a:r>
              <a:rPr lang="en-US" b="1" dirty="0"/>
              <a:t>has cooled</a:t>
            </a:r>
            <a:r>
              <a:rPr lang="en-US" dirty="0"/>
              <a:t>.</a:t>
            </a:r>
          </a:p>
          <a:p>
            <a:r>
              <a:rPr lang="en-US" dirty="0"/>
              <a:t>The reason that the BDI has taken such a precipitous dive is that it is a measure both of demand for shipping and of the supply of vessels. Sliding charter rates are more a reflection of the </a:t>
            </a:r>
            <a:r>
              <a:rPr lang="en-US" b="1" dirty="0"/>
              <a:t>eternal optimism of </a:t>
            </a:r>
            <a:r>
              <a:rPr lang="en-US" b="1" dirty="0" err="1"/>
              <a:t>shipowners</a:t>
            </a:r>
            <a:r>
              <a:rPr lang="en-US" dirty="0"/>
              <a:t> than a calamitous foundering of the world economy.</a:t>
            </a:r>
          </a:p>
          <a:p>
            <a:r>
              <a:rPr lang="en-US" dirty="0"/>
              <a:t>The </a:t>
            </a:r>
            <a:r>
              <a:rPr lang="en-US" b="1" dirty="0"/>
              <a:t>supply of ships is inelastic</a:t>
            </a:r>
            <a:r>
              <a:rPr lang="en-US" dirty="0"/>
              <a:t>; </a:t>
            </a:r>
            <a:r>
              <a:rPr lang="en-US" b="1" dirty="0"/>
              <a:t>it takes around two to three years between ordering a new vessel and its launch so the response to shifts in demand is slow and conditions can change while additions to the fleet are under construction</a:t>
            </a:r>
            <a:r>
              <a:rPr lang="en-US" dirty="0"/>
              <a:t>. Even the </a:t>
            </a:r>
            <a:r>
              <a:rPr lang="en-US" b="1" dirty="0"/>
              <a:t>location of ships </a:t>
            </a:r>
            <a:r>
              <a:rPr lang="en-US" dirty="0"/>
              <a:t>can play a big role. If the number of cargoes on a particular route outweighs the available hold space on that route the index can soar, just as it can plummet if the opposite is true—even if worldwide the total of cargoes and ships is in balance. </a:t>
            </a:r>
          </a:p>
          <a:p>
            <a:r>
              <a:rPr lang="en-US" dirty="0"/>
              <a:t>as the world economy boomed and rates hit new heights, </a:t>
            </a:r>
            <a:r>
              <a:rPr lang="en-US" dirty="0" err="1"/>
              <a:t>shipowners</a:t>
            </a:r>
            <a:r>
              <a:rPr lang="en-US" dirty="0"/>
              <a:t> ordered a huge tonnage of bulk carriers. But </a:t>
            </a:r>
            <a:r>
              <a:rPr lang="en-US" b="1" dirty="0"/>
              <a:t>China’s policy of weaning itself off dirty energy </a:t>
            </a:r>
            <a:r>
              <a:rPr lang="en-US" i="1" dirty="0"/>
              <a:t>(</a:t>
            </a:r>
            <a:r>
              <a:rPr lang="en-US" i="1" dirty="0" err="1"/>
              <a:t>ripulirsi</a:t>
            </a:r>
            <a:r>
              <a:rPr lang="en-US" i="1" dirty="0"/>
              <a:t>, </a:t>
            </a:r>
            <a:r>
              <a:rPr lang="en-US" i="1" dirty="0" err="1"/>
              <a:t>ristrutturarsi</a:t>
            </a:r>
            <a:r>
              <a:rPr lang="en-US" i="1" dirty="0"/>
              <a:t>) </a:t>
            </a:r>
            <a:r>
              <a:rPr lang="en-US" dirty="0"/>
              <a:t>has contributed to a rapid decline in imports, leaving another glut of new vessels and rock-bottom rates for their owners.</a:t>
            </a:r>
            <a:endParaRPr lang="it-IT"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836712"/>
            <a:ext cx="8892480" cy="1143000"/>
          </a:xfrm>
        </p:spPr>
        <p:txBody>
          <a:bodyPr>
            <a:noAutofit/>
          </a:bodyPr>
          <a:lstStyle/>
          <a:p>
            <a:pPr algn="l"/>
            <a:r>
              <a:rPr lang="en-US" sz="1400" dirty="0"/>
              <a:t>Significant </a:t>
            </a:r>
            <a:r>
              <a:rPr lang="en-US" sz="1400" b="1" dirty="0"/>
              <a:t>imbalances in containerized maritime freight rates</a:t>
            </a:r>
            <a:r>
              <a:rPr lang="en-US" sz="1400" dirty="0"/>
              <a:t> have emerged along major trading routes. Prior to 1998, the "spread" between eastbound and westbound rates used to be relatively narrow, a couple of hundred USD per TEU. From 1999, the rate spread increased to about a thousand USD per TEU, a reflection of the substantial global trade imbalances. On one hand, the Asian financial crisis of 1997 created a substantial devaluation of their respective currencies (with the exception of the Chinese Yuan which was pegged to the USD until 2005), which made exports cheaper. On the other hand, the same period was characterized by significant economic growth in North America with its associated consumption and a level of deindustrialization. American imports thus increased at a rate which was significantly faster than exports. </a:t>
            </a:r>
            <a:br>
              <a:rPr lang="en-US" sz="1400" dirty="0"/>
            </a:br>
            <a:r>
              <a:rPr lang="en-US" sz="1400" dirty="0"/>
              <a:t>While rates between Europe and Asia and between the United States and Asia have steadily declined and then remained constant, rates in the opposite direction (from Asia) have increased and are subject to some </a:t>
            </a:r>
            <a:r>
              <a:rPr lang="en-US" sz="1400" b="1" dirty="0"/>
              <a:t>volatility</a:t>
            </a:r>
            <a:r>
              <a:rPr lang="en-US" sz="1400" dirty="0"/>
              <a:t>, which is mainly lined with export-oriented business cycles. As many Asian exports are consumer goods, their demand is impacted by cycles of growth (e.g. 1996-1999) and recession (e.g. 2001-2002 and 2008-2010).</a:t>
            </a:r>
            <a:endParaRPr lang="en-GB" sz="14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2936946"/>
            <a:ext cx="6393782" cy="38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35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en-GB" dirty="0"/>
              <a:t>Shipping cycles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836712"/>
            <a:ext cx="7744736" cy="584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5919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089" y="116632"/>
            <a:ext cx="8707834"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03819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1892</TotalTime>
  <Words>8057</Words>
  <Application>Microsoft Office PowerPoint</Application>
  <PresentationFormat>On-screen Show (4:3)</PresentationFormat>
  <Paragraphs>349</Paragraphs>
  <Slides>110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arial</vt:lpstr>
      <vt:lpstr>Arial Unicode MS</vt:lpstr>
      <vt:lpstr>Calibri</vt:lpstr>
      <vt:lpstr>Helvetica Neue LT Com</vt:lpstr>
      <vt:lpstr>Oxygen</vt:lpstr>
      <vt:lpstr>Tema di Office</vt:lpstr>
      <vt:lpstr>Maritime Transport</vt:lpstr>
      <vt:lpstr>Maritime Economics, Martin Stopford, 2009\</vt:lpstr>
      <vt:lpstr>Transport by water</vt:lpstr>
      <vt:lpstr>Outline</vt:lpstr>
      <vt:lpstr>Traffic Volume</vt:lpstr>
      <vt:lpstr>PowerPoint Presentation</vt:lpstr>
      <vt:lpstr>Types of Maritime Cargo</vt:lpstr>
      <vt:lpstr>PowerPoint Presentation</vt:lpstr>
      <vt:lpstr>PowerPoint Presentation</vt:lpstr>
      <vt:lpstr>Trade volume and GDP: trade rises faster than GDP</vt:lpstr>
      <vt:lpstr>PowerPoint Presentation</vt:lpstr>
      <vt:lpstr>PowerPoint Presentation</vt:lpstr>
      <vt:lpstr>PowerPoint Presentation</vt:lpstr>
      <vt:lpstr>PowerPoint Presentation</vt:lpstr>
      <vt:lpstr>PowerPoint Presentation</vt:lpstr>
      <vt:lpstr>Traffic volumes</vt:lpstr>
      <vt:lpstr>PowerPoint Presentation</vt:lpstr>
      <vt:lpstr>Containerized Cargo Flows along Major Trade Routes, 1995-2012 (in million TEUs)</vt:lpstr>
      <vt:lpstr>Containers</vt:lpstr>
      <vt:lpstr>The European Short Sea Shipping Market</vt:lpstr>
      <vt:lpstr>Routes</vt:lpstr>
      <vt:lpstr>PowerPoint Presentation</vt:lpstr>
      <vt:lpstr>Routes</vt:lpstr>
      <vt:lpstr>Bottlenecks in the shipping routes</vt:lpstr>
      <vt:lpstr>PowerPoint Presentation</vt:lpstr>
      <vt:lpstr>PowerPoint Presentation</vt:lpstr>
      <vt:lpstr>PowerPoint Presentation</vt:lpstr>
      <vt:lpstr>PowerPoint Presentation</vt:lpstr>
      <vt:lpstr>PowerPoint Presentation</vt:lpstr>
      <vt:lpstr>PowerPoint Presentation</vt:lpstr>
      <vt:lpstr>The hub-and-spoke system in air transport</vt:lpstr>
      <vt:lpstr>The hub-and-spoke system in maritime transport</vt:lpstr>
      <vt:lpstr>The hub-and-spoke system in maritime transport:  2 hubs</vt:lpstr>
      <vt:lpstr>A more complex H&amp;S system</vt:lpstr>
      <vt:lpstr>Pros of the hub-and-spoke system </vt:lpstr>
      <vt:lpstr>Cons of the hub-and-spoke system </vt:lpstr>
      <vt:lpstr>Types of vessel</vt:lpstr>
      <vt:lpstr>Passengers</vt:lpstr>
      <vt:lpstr>Channel Ferry Ship Entering the Port of Le Havre, France</vt:lpstr>
      <vt:lpstr>Ocean liner</vt:lpstr>
      <vt:lpstr>Cruise ships </vt:lpstr>
      <vt:lpstr>Freight</vt:lpstr>
      <vt:lpstr>Bulk carriers</vt:lpstr>
      <vt:lpstr>Type:  Cargo ship Propulsion:  2-stroke diesel engine and 1 propeller Capacity:  up to 364,000 DWT Notes:  Rear house, full hull, series of large hatches</vt:lpstr>
      <vt:lpstr>World's Largest Dry-Bulk Carrier, the Berge Stahl, carrying iron ore between Brazil (Ponta da Madeira in Itaqui) and Rotterdam (Europoort), which it calls once every 5 weeks.</vt:lpstr>
      <vt:lpstr>Geared bulk carriers are typically in the handysize to handymax size range although there are a small number of geared panamax vessels, like all bulkers they feature a series of holds covered by prominent hatch covers. They have cranes, derricks or conveyors that allow them to load or discharge cargo in ports without shore-based equipment. This gives geared bulkers flexibility in the cargoes they can carry and the routes they can travel. (Photo: A typical geared handysize bulk carrier.)</vt:lpstr>
      <vt:lpstr>Combined carriers are designed to transport both liquid and dry bulk cargoes. If both are carried simultaneously, they are segregated in separate holds and tanks. Combined carriers require special design and are expensive. They were prevalent in the 1970s, but their numbers have dwindled since 1990.</vt:lpstr>
      <vt:lpstr>Gearless carriers are bulkers without cranes or conveyors. These ships depend on shore-based equipment at their ports of call for loading and discharging. They range across all sizes, the larger bulk carriers (VLOCs) can only dock at the largest ports, some of these are designed with a single port-to-port trade in mind. The use of gearless bulkers avoids the costs of installing, operating, and maintaining cranes.</vt:lpstr>
      <vt:lpstr>Self-dischargers are bulkers with conveyor belts which allow them to discharge their cargo quickly and efficiently.</vt:lpstr>
      <vt:lpstr>LNG (liquified natural gas) Ship, Port of Zeebrugge</vt:lpstr>
      <vt:lpstr>Lakers are the bulkers prominent on the Great Lakes, often identifiable by having a forward house which helps in transiting locks. Operating in fresh water, these ships suffer much less corrosion damage and have a much longer lifespan than saltwater ships.</vt:lpstr>
      <vt:lpstr>Tankers</vt:lpstr>
      <vt:lpstr>Reefer ships are cargo ships typically used to transport perishable commodities which require temperature-controlled transportation, mostly fruits, meat, fish, vegetables, dairy products and other foodstuffs.</vt:lpstr>
      <vt:lpstr>Container ships</vt:lpstr>
      <vt:lpstr>PowerPoint Presentation</vt:lpstr>
      <vt:lpstr>PowerPoint Presentation</vt:lpstr>
      <vt:lpstr>Tugboat</vt:lpstr>
      <vt:lpstr>History of container ships </vt:lpstr>
      <vt:lpstr>Container ships construction </vt:lpstr>
      <vt:lpstr>Container ships construction</vt:lpstr>
      <vt:lpstr>TEU - Twenty-foot equivalent unit </vt:lpstr>
      <vt:lpstr>Advantages of Containerization</vt:lpstr>
      <vt:lpstr>Disadvantages of Containerization</vt:lpstr>
      <vt:lpstr>Maritime intermodality: RO-RO</vt:lpstr>
      <vt:lpstr>Roll-on/roll-off ships are cargo ships designed to carry wheeled cargo such as automobiles, trailers or railway carriages. RORO (or ro/ro) vessels have built-in ramps which allow the cargo to be efficiently "rolled on" and "rolled off" the vessel when in port. While smaller ferries that operate across rivers and other short distances still often have built-in ramps, the term RORO is generally reserved for larger ocean-going vessels.</vt:lpstr>
      <vt:lpstr>PowerPoint Presentation</vt:lpstr>
      <vt:lpstr>Barge</vt:lpstr>
      <vt:lpstr>Container Barge</vt:lpstr>
      <vt:lpstr>PowerPoint Presentation</vt:lpstr>
      <vt:lpstr>Registered World Fleet, 1910-2010: the number of ships increased at the lower rate because thier size increase tremenduosly</vt:lpstr>
      <vt:lpstr>PowerPoint Presentation</vt:lpstr>
      <vt:lpstr>Classification</vt:lpstr>
      <vt:lpstr>Six Generations of Containerships </vt:lpstr>
      <vt:lpstr>Atlanta</vt:lpstr>
      <vt:lpstr>Ship gigantism</vt:lpstr>
      <vt:lpstr>List of largest container ships</vt:lpstr>
      <vt:lpstr>Costs decrease with scale</vt:lpstr>
      <vt:lpstr>PowerPoint Presentation</vt:lpstr>
      <vt:lpstr>Economic and technical of ships</vt:lpstr>
      <vt:lpstr>Fuel consumption increases with speed</vt:lpstr>
      <vt:lpstr>PowerPoint Presentation</vt:lpstr>
      <vt:lpstr>PowerPoint Presentation</vt:lpstr>
      <vt:lpstr>Type of service</vt:lpstr>
      <vt:lpstr>Bulk versus containarized transportation</vt:lpstr>
      <vt:lpstr>Financing and regulation</vt:lpstr>
      <vt:lpstr>Top ten shipping companies by TEU capacity</vt:lpstr>
      <vt:lpstr>Largest container shipping companies as of 11 August 2022</vt:lpstr>
      <vt:lpstr>The Biggest Shipping Companies in the World</vt:lpstr>
      <vt:lpstr>PowerPoint Presentation</vt:lpstr>
      <vt:lpstr>Surfing through crises: troughes and peaks</vt:lpstr>
      <vt:lpstr>From a cargo value/transport cost per TEU proposition, the containerized shipping of commodities has become more advantageous, and this even after the sharp correction that took place in late 2008 due to the unfolding financial crisis. This correction also had a deflationary impact on container shipping rates, so the spread between the evolution of the price of commodities and container shipping rates remains significant.</vt:lpstr>
      <vt:lpstr>PowerPoint Presentation</vt:lpstr>
      <vt:lpstr>Baltic Dry Index: an important index</vt:lpstr>
      <vt:lpstr>PowerPoint Presentation</vt:lpstr>
      <vt:lpstr>PowerPoint Presentation</vt:lpstr>
      <vt:lpstr>The Economist explains Why the Baltic Dry Index is at an all-time low in 2016 </vt:lpstr>
      <vt:lpstr>Significant imbalances in containerized maritime freight rates have emerged along major trading routes. Prior to 1998, the "spread" between eastbound and westbound rates used to be relatively narrow, a couple of hundred USD per TEU. From 1999, the rate spread increased to about a thousand USD per TEU, a reflection of the substantial global trade imbalances. On one hand, the Asian financial crisis of 1997 created a substantial devaluation of their respective currencies (with the exception of the Chinese Yuan which was pegged to the USD until 2005), which made exports cheaper. On the other hand, the same period was characterized by significant economic growth in North America with its associated consumption and a level of deindustrialization. American imports thus increased at a rate which was significantly faster than exports.  While rates between Europe and Asia and between the United States and Asia have steadily declined and then remained constant, rates in the opposite direction (from Asia) have increased and are subject to some volatility, which is mainly lined with export-oriented business cycles. As many Asian exports are consumer goods, their demand is impacted by cycles of growth (e.g. 1996-1999) and recession (e.g. 2001-2002 and 2008-2010).</vt:lpstr>
      <vt:lpstr>Shipping cycles</vt:lpstr>
      <vt:lpstr>PowerPoint Presentation</vt:lpstr>
      <vt:lpstr>PowerPoint Presentation</vt:lpstr>
      <vt:lpstr>PowerPoint Presentation</vt:lpstr>
      <vt:lpstr>PowerPoint Presentation</vt:lpstr>
      <vt:lpstr>Interesting videos</vt:lpstr>
      <vt:lpstr>Conferences</vt:lpstr>
      <vt:lpstr>Strategic alliances</vt:lpstr>
      <vt:lpstr>PowerPoint Presentation</vt:lpstr>
      <vt:lpstr>PowerPoint Presentation</vt:lpstr>
      <vt:lpstr>Impact of the shipping alliances in 2017</vt:lpstr>
      <vt:lpstr>Conclusions on maritime transport</vt:lpstr>
      <vt:lpstr>Next: Shipping and port competition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Romeo</dc:creator>
  <cp:lastModifiedBy>Romeo Danielis</cp:lastModifiedBy>
  <cp:revision>235</cp:revision>
  <dcterms:created xsi:type="dcterms:W3CDTF">2012-10-12T12:58:16Z</dcterms:created>
  <dcterms:modified xsi:type="dcterms:W3CDTF">2022-10-19T09:21:17Z</dcterms:modified>
</cp:coreProperties>
</file>