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5"/>
  </p:notesMasterIdLst>
  <p:sldIdLst>
    <p:sldId id="256" r:id="rId2"/>
    <p:sldId id="335" r:id="rId3"/>
    <p:sldId id="371" r:id="rId4"/>
    <p:sldId id="386" r:id="rId5"/>
    <p:sldId id="387" r:id="rId6"/>
    <p:sldId id="366" r:id="rId7"/>
    <p:sldId id="370" r:id="rId8"/>
    <p:sldId id="363" r:id="rId9"/>
    <p:sldId id="367" r:id="rId10"/>
    <p:sldId id="368" r:id="rId11"/>
    <p:sldId id="351" r:id="rId12"/>
    <p:sldId id="336" r:id="rId13"/>
    <p:sldId id="385" r:id="rId14"/>
    <p:sldId id="384" r:id="rId15"/>
    <p:sldId id="383" r:id="rId16"/>
    <p:sldId id="369" r:id="rId17"/>
    <p:sldId id="348" r:id="rId18"/>
    <p:sldId id="349" r:id="rId19"/>
    <p:sldId id="258" r:id="rId20"/>
    <p:sldId id="261" r:id="rId21"/>
    <p:sldId id="259" r:id="rId22"/>
    <p:sldId id="360" r:id="rId23"/>
    <p:sldId id="264" r:id="rId24"/>
    <p:sldId id="260" r:id="rId25"/>
    <p:sldId id="265" r:id="rId26"/>
    <p:sldId id="266" r:id="rId27"/>
    <p:sldId id="358" r:id="rId28"/>
    <p:sldId id="373" r:id="rId29"/>
    <p:sldId id="374" r:id="rId30"/>
    <p:sldId id="375" r:id="rId31"/>
    <p:sldId id="378" r:id="rId32"/>
    <p:sldId id="377" r:id="rId33"/>
    <p:sldId id="376" r:id="rId34"/>
    <p:sldId id="388" r:id="rId35"/>
    <p:sldId id="389" r:id="rId36"/>
    <p:sldId id="379" r:id="rId37"/>
    <p:sldId id="272" r:id="rId38"/>
    <p:sldId id="380" r:id="rId39"/>
    <p:sldId id="390" r:id="rId40"/>
    <p:sldId id="391" r:id="rId41"/>
    <p:sldId id="392" r:id="rId42"/>
    <p:sldId id="393" r:id="rId43"/>
    <p:sldId id="381" r:id="rId44"/>
    <p:sldId id="372" r:id="rId45"/>
    <p:sldId id="273" r:id="rId46"/>
    <p:sldId id="382" r:id="rId47"/>
    <p:sldId id="332" r:id="rId48"/>
    <p:sldId id="333" r:id="rId49"/>
    <p:sldId id="277" r:id="rId50"/>
    <p:sldId id="352" r:id="rId51"/>
    <p:sldId id="354" r:id="rId52"/>
    <p:sldId id="353" r:id="rId53"/>
    <p:sldId id="337" r:id="rId54"/>
    <p:sldId id="343" r:id="rId55"/>
    <p:sldId id="361" r:id="rId56"/>
    <p:sldId id="362" r:id="rId57"/>
    <p:sldId id="344" r:id="rId58"/>
    <p:sldId id="274" r:id="rId59"/>
    <p:sldId id="278" r:id="rId60"/>
    <p:sldId id="275" r:id="rId61"/>
    <p:sldId id="279" r:id="rId62"/>
    <p:sldId id="276" r:id="rId63"/>
    <p:sldId id="280" r:id="rId6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3" autoAdjust="0"/>
    <p:restoredTop sz="96395" autoAdjust="0"/>
  </p:normalViewPr>
  <p:slideViewPr>
    <p:cSldViewPr>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C:\volume%20g\romeo\ricerche2013\Convegno%209%20maggio%20-%20i%20porti%20italiani\volumi%20porto%20di%20trieste%209.5.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91385978796946"/>
          <c:y val="3.270159409152186E-2"/>
          <c:w val="0.65397291267041391"/>
          <c:h val="0.89282304177259952"/>
        </c:manualLayout>
      </c:layout>
      <c:barChart>
        <c:barDir val="bar"/>
        <c:grouping val="clustered"/>
        <c:varyColors val="0"/>
        <c:ser>
          <c:idx val="1"/>
          <c:order val="0"/>
          <c:tx>
            <c:strRef>
              <c:f>grafico!$I$3</c:f>
              <c:strCache>
                <c:ptCount val="1"/>
                <c:pt idx="0">
                  <c:v>Totale merci al netto rinfuse liquide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grafico!$H$4:$H$18</c:f>
              <c:strCache>
                <c:ptCount val="15"/>
                <c:pt idx="0">
                  <c:v>1880-1889</c:v>
                </c:pt>
                <c:pt idx="1">
                  <c:v>1900</c:v>
                </c:pt>
                <c:pt idx="2">
                  <c:v>1913</c:v>
                </c:pt>
                <c:pt idx="3">
                  <c:v>1936-1940</c:v>
                </c:pt>
                <c:pt idx="4">
                  <c:v>1954</c:v>
                </c:pt>
                <c:pt idx="5">
                  <c:v>1967</c:v>
                </c:pt>
                <c:pt idx="6">
                  <c:v>1968</c:v>
                </c:pt>
                <c:pt idx="7">
                  <c:v>1978</c:v>
                </c:pt>
                <c:pt idx="8">
                  <c:v>1986</c:v>
                </c:pt>
                <c:pt idx="9">
                  <c:v>1990</c:v>
                </c:pt>
                <c:pt idx="10">
                  <c:v>1998</c:v>
                </c:pt>
                <c:pt idx="11">
                  <c:v>2003</c:v>
                </c:pt>
                <c:pt idx="12">
                  <c:v>2008</c:v>
                </c:pt>
                <c:pt idx="13">
                  <c:v>2010</c:v>
                </c:pt>
                <c:pt idx="14">
                  <c:v>2011</c:v>
                </c:pt>
              </c:strCache>
            </c:strRef>
          </c:cat>
          <c:val>
            <c:numRef>
              <c:f>grafico!$I$4:$I$19</c:f>
              <c:numCache>
                <c:formatCode>0.0</c:formatCode>
                <c:ptCount val="16"/>
                <c:pt idx="0">
                  <c:v>1.2252999999999998</c:v>
                </c:pt>
                <c:pt idx="1">
                  <c:v>1.9028</c:v>
                </c:pt>
                <c:pt idx="2">
                  <c:v>3.4497300000000002</c:v>
                </c:pt>
                <c:pt idx="3">
                  <c:v>2.9195689999999996</c:v>
                </c:pt>
                <c:pt idx="4">
                  <c:v>3.6336170000000001</c:v>
                </c:pt>
                <c:pt idx="5">
                  <c:v>8.5728010000000001</c:v>
                </c:pt>
                <c:pt idx="6">
                  <c:v>6.2354630000000011</c:v>
                </c:pt>
                <c:pt idx="7">
                  <c:v>8.4844110000000015</c:v>
                </c:pt>
                <c:pt idx="8">
                  <c:v>6.8632660000000003</c:v>
                </c:pt>
                <c:pt idx="9">
                  <c:v>7.7608509999999988</c:v>
                </c:pt>
                <c:pt idx="10">
                  <c:v>9.4572000000000003</c:v>
                </c:pt>
                <c:pt idx="11">
                  <c:v>7.6659999999999995</c:v>
                </c:pt>
                <c:pt idx="12">
                  <c:v>7.8609999999999989</c:v>
                </c:pt>
                <c:pt idx="13">
                  <c:v>11.425885000000003</c:v>
                </c:pt>
                <c:pt idx="14">
                  <c:v>13.008338999999999</c:v>
                </c:pt>
              </c:numCache>
            </c:numRef>
          </c:val>
          <c:extLst>
            <c:ext xmlns:c16="http://schemas.microsoft.com/office/drawing/2014/chart" uri="{C3380CC4-5D6E-409C-BE32-E72D297353CC}">
              <c16:uniqueId val="{00000000-4E3B-4EB2-9547-2ED5AE94383B}"/>
            </c:ext>
          </c:extLst>
        </c:ser>
        <c:ser>
          <c:idx val="3"/>
          <c:order val="1"/>
          <c:tx>
            <c:strRef>
              <c:f>grafico!$K$3</c:f>
              <c:strCache>
                <c:ptCount val="1"/>
                <c:pt idx="0">
                  <c:v>Rinfuse Liquide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grafico!$H$4:$H$18</c:f>
              <c:strCache>
                <c:ptCount val="15"/>
                <c:pt idx="0">
                  <c:v>1880-1889</c:v>
                </c:pt>
                <c:pt idx="1">
                  <c:v>1900</c:v>
                </c:pt>
                <c:pt idx="2">
                  <c:v>1913</c:v>
                </c:pt>
                <c:pt idx="3">
                  <c:v>1936-1940</c:v>
                </c:pt>
                <c:pt idx="4">
                  <c:v>1954</c:v>
                </c:pt>
                <c:pt idx="5">
                  <c:v>1967</c:v>
                </c:pt>
                <c:pt idx="6">
                  <c:v>1968</c:v>
                </c:pt>
                <c:pt idx="7">
                  <c:v>1978</c:v>
                </c:pt>
                <c:pt idx="8">
                  <c:v>1986</c:v>
                </c:pt>
                <c:pt idx="9">
                  <c:v>1990</c:v>
                </c:pt>
                <c:pt idx="10">
                  <c:v>1998</c:v>
                </c:pt>
                <c:pt idx="11">
                  <c:v>2003</c:v>
                </c:pt>
                <c:pt idx="12">
                  <c:v>2008</c:v>
                </c:pt>
                <c:pt idx="13">
                  <c:v>2010</c:v>
                </c:pt>
                <c:pt idx="14">
                  <c:v>2011</c:v>
                </c:pt>
              </c:strCache>
            </c:strRef>
          </c:cat>
          <c:val>
            <c:numRef>
              <c:f>grafico!$K$4:$K$19</c:f>
              <c:numCache>
                <c:formatCode>0.0</c:formatCode>
                <c:ptCount val="16"/>
                <c:pt idx="0">
                  <c:v>0</c:v>
                </c:pt>
                <c:pt idx="1">
                  <c:v>0</c:v>
                </c:pt>
                <c:pt idx="2">
                  <c:v>0</c:v>
                </c:pt>
                <c:pt idx="3">
                  <c:v>0</c:v>
                </c:pt>
                <c:pt idx="4">
                  <c:v>0</c:v>
                </c:pt>
                <c:pt idx="5">
                  <c:v>0</c:v>
                </c:pt>
                <c:pt idx="6">
                  <c:v>14.659353000000001</c:v>
                </c:pt>
                <c:pt idx="7">
                  <c:v>28.408024999999995</c:v>
                </c:pt>
                <c:pt idx="8">
                  <c:v>16.066132999999997</c:v>
                </c:pt>
                <c:pt idx="9">
                  <c:v>26.413969000000005</c:v>
                </c:pt>
                <c:pt idx="10">
                  <c:v>38.1</c:v>
                </c:pt>
                <c:pt idx="11">
                  <c:v>33.9</c:v>
                </c:pt>
                <c:pt idx="12">
                  <c:v>29.334000000000003</c:v>
                </c:pt>
                <c:pt idx="13">
                  <c:v>36.208303000000008</c:v>
                </c:pt>
                <c:pt idx="14">
                  <c:v>35.229638000000008</c:v>
                </c:pt>
              </c:numCache>
            </c:numRef>
          </c:val>
          <c:extLst>
            <c:ext xmlns:c16="http://schemas.microsoft.com/office/drawing/2014/chart" uri="{C3380CC4-5D6E-409C-BE32-E72D297353CC}">
              <c16:uniqueId val="{00000001-4E3B-4EB2-9547-2ED5AE94383B}"/>
            </c:ext>
          </c:extLst>
        </c:ser>
        <c:ser>
          <c:idx val="2"/>
          <c:order val="2"/>
          <c:tx>
            <c:strRef>
              <c:f>grafico!$J$3</c:f>
              <c:strCache>
                <c:ptCount val="1"/>
                <c:pt idx="0">
                  <c:v>Totale merci</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grafico!$H$4:$H$18</c:f>
              <c:strCache>
                <c:ptCount val="15"/>
                <c:pt idx="0">
                  <c:v>1880-1889</c:v>
                </c:pt>
                <c:pt idx="1">
                  <c:v>1900</c:v>
                </c:pt>
                <c:pt idx="2">
                  <c:v>1913</c:v>
                </c:pt>
                <c:pt idx="3">
                  <c:v>1936-1940</c:v>
                </c:pt>
                <c:pt idx="4">
                  <c:v>1954</c:v>
                </c:pt>
                <c:pt idx="5">
                  <c:v>1967</c:v>
                </c:pt>
                <c:pt idx="6">
                  <c:v>1968</c:v>
                </c:pt>
                <c:pt idx="7">
                  <c:v>1978</c:v>
                </c:pt>
                <c:pt idx="8">
                  <c:v>1986</c:v>
                </c:pt>
                <c:pt idx="9">
                  <c:v>1990</c:v>
                </c:pt>
                <c:pt idx="10">
                  <c:v>1998</c:v>
                </c:pt>
                <c:pt idx="11">
                  <c:v>2003</c:v>
                </c:pt>
                <c:pt idx="12">
                  <c:v>2008</c:v>
                </c:pt>
                <c:pt idx="13">
                  <c:v>2010</c:v>
                </c:pt>
                <c:pt idx="14">
                  <c:v>2011</c:v>
                </c:pt>
              </c:strCache>
            </c:strRef>
          </c:cat>
          <c:val>
            <c:numRef>
              <c:f>grafico!$J$4:$J$19</c:f>
              <c:numCache>
                <c:formatCode>0.0</c:formatCode>
                <c:ptCount val="16"/>
                <c:pt idx="0">
                  <c:v>1.2252999999999998</c:v>
                </c:pt>
                <c:pt idx="1">
                  <c:v>1.9028</c:v>
                </c:pt>
                <c:pt idx="2">
                  <c:v>3.4497300000000002</c:v>
                </c:pt>
                <c:pt idx="3">
                  <c:v>2.9195689999999996</c:v>
                </c:pt>
                <c:pt idx="4">
                  <c:v>3.6336170000000001</c:v>
                </c:pt>
                <c:pt idx="5">
                  <c:v>8.5728010000000001</c:v>
                </c:pt>
                <c:pt idx="6">
                  <c:v>20.894816000000002</c:v>
                </c:pt>
                <c:pt idx="7">
                  <c:v>36.892436000000011</c:v>
                </c:pt>
                <c:pt idx="8">
                  <c:v>22.929398999999997</c:v>
                </c:pt>
                <c:pt idx="9">
                  <c:v>34.174820000000004</c:v>
                </c:pt>
                <c:pt idx="10">
                  <c:v>47.557199999999995</c:v>
                </c:pt>
                <c:pt idx="11">
                  <c:v>41.566000000000003</c:v>
                </c:pt>
                <c:pt idx="12">
                  <c:v>37.195000000000007</c:v>
                </c:pt>
                <c:pt idx="13">
                  <c:v>47.634188000000002</c:v>
                </c:pt>
                <c:pt idx="14">
                  <c:v>48.237977000000001</c:v>
                </c:pt>
              </c:numCache>
            </c:numRef>
          </c:val>
          <c:extLst>
            <c:ext xmlns:c16="http://schemas.microsoft.com/office/drawing/2014/chart" uri="{C3380CC4-5D6E-409C-BE32-E72D297353CC}">
              <c16:uniqueId val="{00000002-4E3B-4EB2-9547-2ED5AE94383B}"/>
            </c:ext>
          </c:extLst>
        </c:ser>
        <c:dLbls>
          <c:showLegendKey val="0"/>
          <c:showVal val="0"/>
          <c:showCatName val="0"/>
          <c:showSerName val="0"/>
          <c:showPercent val="0"/>
          <c:showBubbleSize val="0"/>
        </c:dLbls>
        <c:gapWidth val="150"/>
        <c:axId val="181690752"/>
        <c:axId val="247870352"/>
      </c:barChart>
      <c:catAx>
        <c:axId val="181690752"/>
        <c:scaling>
          <c:orientation val="minMax"/>
        </c:scaling>
        <c:delete val="0"/>
        <c:axPos val="l"/>
        <c:numFmt formatCode="General" sourceLinked="0"/>
        <c:majorTickMark val="out"/>
        <c:minorTickMark val="none"/>
        <c:tickLblPos val="nextTo"/>
        <c:crossAx val="247870352"/>
        <c:crosses val="autoZero"/>
        <c:auto val="1"/>
        <c:lblAlgn val="ctr"/>
        <c:lblOffset val="100"/>
        <c:noMultiLvlLbl val="0"/>
      </c:catAx>
      <c:valAx>
        <c:axId val="247870352"/>
        <c:scaling>
          <c:orientation val="minMax"/>
        </c:scaling>
        <c:delete val="0"/>
        <c:axPos val="b"/>
        <c:majorGridlines/>
        <c:numFmt formatCode="0.0" sourceLinked="1"/>
        <c:majorTickMark val="out"/>
        <c:minorTickMark val="none"/>
        <c:tickLblPos val="nextTo"/>
        <c:crossAx val="181690752"/>
        <c:crosses val="autoZero"/>
        <c:crossBetween val="between"/>
      </c:valAx>
    </c:plotArea>
    <c:legend>
      <c:legendPos val="r"/>
      <c:layout>
        <c:manualLayout>
          <c:xMode val="edge"/>
          <c:yMode val="edge"/>
          <c:x val="0.79852302959574673"/>
          <c:y val="0.39776187200123225"/>
          <c:w val="0.18557691361833606"/>
          <c:h val="0.41986340615873718"/>
        </c:manualLayout>
      </c:layout>
      <c:overlay val="0"/>
      <c:txPr>
        <a:bodyPr/>
        <a:lstStyle/>
        <a:p>
          <a:pPr>
            <a:defRPr sz="16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BDFA5-8807-4EF6-AC5C-8B7EC90B7338}" type="datetimeFigureOut">
              <a:rPr lang="en-GB" smtClean="0"/>
              <a:pPr/>
              <a:t>17/10/2022</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06289A-0AE7-4D94-87CC-0C118D23228C}" type="slidenum">
              <a:rPr lang="en-GB" smtClean="0"/>
              <a:pPr/>
              <a:t>‹#›</a:t>
            </a:fld>
            <a:endParaRPr lang="en-GB"/>
          </a:p>
        </p:txBody>
      </p:sp>
    </p:spTree>
    <p:extLst>
      <p:ext uri="{BB962C8B-B14F-4D97-AF65-F5344CB8AC3E}">
        <p14:creationId xmlns:p14="http://schemas.microsoft.com/office/powerpoint/2010/main" val="378644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smtClean="0">
                <a:solidFill>
                  <a:schemeClr val="tx1"/>
                </a:solidFill>
                <a:effectLst/>
                <a:latin typeface="+mn-lt"/>
                <a:ea typeface="+mn-ea"/>
                <a:cs typeface="+mn-cs"/>
              </a:rPr>
              <a:t>Provincia</a:t>
            </a:r>
            <a:r>
              <a:rPr lang="en-GB" sz="1200" b="0" i="0" kern="1200" dirty="0" smtClean="0">
                <a:solidFill>
                  <a:schemeClr val="tx1"/>
                </a:solidFill>
                <a:effectLst/>
                <a:latin typeface="+mn-lt"/>
                <a:ea typeface="+mn-ea"/>
                <a:cs typeface="+mn-cs"/>
              </a:rPr>
              <a:t> di Trieste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212,5 km²</a:t>
            </a:r>
            <a:endParaRPr lang="en-GB" dirty="0"/>
          </a:p>
        </p:txBody>
      </p:sp>
      <p:sp>
        <p:nvSpPr>
          <p:cNvPr id="4" name="Slide Number Placeholder 3"/>
          <p:cNvSpPr>
            <a:spLocks noGrp="1"/>
          </p:cNvSpPr>
          <p:nvPr>
            <p:ph type="sldNum" sz="quarter" idx="10"/>
          </p:nvPr>
        </p:nvSpPr>
        <p:spPr/>
        <p:txBody>
          <a:bodyPr/>
          <a:lstStyle/>
          <a:p>
            <a:fld id="{B106289A-0AE7-4D94-87CC-0C118D23228C}" type="slidenum">
              <a:rPr lang="en-GB" smtClean="0"/>
              <a:pPr/>
              <a:t>14</a:t>
            </a:fld>
            <a:endParaRPr lang="en-GB"/>
          </a:p>
        </p:txBody>
      </p:sp>
    </p:spTree>
    <p:extLst>
      <p:ext uri="{BB962C8B-B14F-4D97-AF65-F5344CB8AC3E}">
        <p14:creationId xmlns:p14="http://schemas.microsoft.com/office/powerpoint/2010/main" val="130102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EA6B5A4-2AA1-47E0-817B-86516E918B4C}" type="datetimeFigureOut">
              <a:rPr lang="it-IT" smtClean="0"/>
              <a:pPr/>
              <a:t>17/10/2022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ECDD51-FB1A-4FBA-836A-B04770777900}"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A6B5A4-2AA1-47E0-817B-86516E918B4C}" type="datetimeFigureOut">
              <a:rPr lang="it-IT" smtClean="0"/>
              <a:pPr/>
              <a:t>17/10/2022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ECDD51-FB1A-4FBA-836A-B04770777900}"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A6B5A4-2AA1-47E0-817B-86516E918B4C}" type="datetimeFigureOut">
              <a:rPr lang="it-IT" smtClean="0"/>
              <a:pPr/>
              <a:t>17/10/2022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ECDD51-FB1A-4FBA-836A-B04770777900}"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A6B5A4-2AA1-47E0-817B-86516E918B4C}" type="datetimeFigureOut">
              <a:rPr lang="it-IT" smtClean="0"/>
              <a:pPr/>
              <a:t>17/10/2022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ECDD51-FB1A-4FBA-836A-B04770777900}"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EA6B5A4-2AA1-47E0-817B-86516E918B4C}" type="datetimeFigureOut">
              <a:rPr lang="it-IT" smtClean="0"/>
              <a:pPr/>
              <a:t>17/10/2022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ECDD51-FB1A-4FBA-836A-B04770777900}"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EA6B5A4-2AA1-47E0-817B-86516E918B4C}" type="datetimeFigureOut">
              <a:rPr lang="it-IT" smtClean="0"/>
              <a:pPr/>
              <a:t>17/10/2022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ECDD51-FB1A-4FBA-836A-B04770777900}"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EA6B5A4-2AA1-47E0-817B-86516E918B4C}" type="datetimeFigureOut">
              <a:rPr lang="it-IT" smtClean="0"/>
              <a:pPr/>
              <a:t>17/10/2022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CECDD51-FB1A-4FBA-836A-B04770777900}"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EA6B5A4-2AA1-47E0-817B-86516E918B4C}" type="datetimeFigureOut">
              <a:rPr lang="it-IT" smtClean="0"/>
              <a:pPr/>
              <a:t>17/10/2022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CECDD51-FB1A-4FBA-836A-B04770777900}"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EA6B5A4-2AA1-47E0-817B-86516E918B4C}" type="datetimeFigureOut">
              <a:rPr lang="it-IT" smtClean="0"/>
              <a:pPr/>
              <a:t>17/10/2022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CECDD51-FB1A-4FBA-836A-B04770777900}"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EA6B5A4-2AA1-47E0-817B-86516E918B4C}" type="datetimeFigureOut">
              <a:rPr lang="it-IT" smtClean="0"/>
              <a:pPr/>
              <a:t>17/10/2022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ECDD51-FB1A-4FBA-836A-B04770777900}"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EA6B5A4-2AA1-47E0-817B-86516E918B4C}" type="datetimeFigureOut">
              <a:rPr lang="it-IT" smtClean="0"/>
              <a:pPr/>
              <a:t>17/10/2022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ECDD51-FB1A-4FBA-836A-B04770777900}"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6B5A4-2AA1-47E0-817B-86516E918B4C}" type="datetimeFigureOut">
              <a:rPr lang="it-IT" smtClean="0"/>
              <a:pPr/>
              <a:t>17/10/2022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CDD51-FB1A-4FBA-836A-B04770777900}"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ljg38TAX2HE&amp;feature=related" TargetMode="External"/><Relationship Id="rId2" Type="http://schemas.openxmlformats.org/officeDocument/2006/relationships/hyperlink" Target="http://www.youtube.com/watch?v=3LOdoBuNefo" TargetMode="External"/><Relationship Id="rId1" Type="http://schemas.openxmlformats.org/officeDocument/2006/relationships/slideLayout" Target="../slideLayouts/slideLayout2.xml"/><Relationship Id="rId5" Type="http://schemas.openxmlformats.org/officeDocument/2006/relationships/hyperlink" Target="https://www.youtube.com/watch?v=Zv6igSHBbyc" TargetMode="External"/><Relationship Id="rId4" Type="http://schemas.openxmlformats.org/officeDocument/2006/relationships/hyperlink" Target="http://www.youtube.com/watch?v=npybucxUiYU&amp;feature=relat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B9mcNAS39Vg" TargetMode="External"/><Relationship Id="rId2" Type="http://schemas.openxmlformats.org/officeDocument/2006/relationships/hyperlink" Target="http://www.youtube.com/watch?v=RcaYkKzQQcA" TargetMode="External"/><Relationship Id="rId1" Type="http://schemas.openxmlformats.org/officeDocument/2006/relationships/slideLayout" Target="../slideLayouts/slideLayout2.xml"/><Relationship Id="rId4" Type="http://schemas.openxmlformats.org/officeDocument/2006/relationships/hyperlink" Target="http://www.youtube.com/watch?v=XrhxSJngxn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Sea </a:t>
            </a:r>
            <a:r>
              <a:rPr lang="it-IT" dirty="0" err="1" smtClean="0"/>
              <a:t>ports</a:t>
            </a:r>
            <a:r>
              <a:rPr lang="it-IT" dirty="0" smtClean="0"/>
              <a:t> and the Port of Trieste</a:t>
            </a:r>
            <a:endParaRPr lang="it-IT" dirty="0"/>
          </a:p>
        </p:txBody>
      </p:sp>
      <p:sp>
        <p:nvSpPr>
          <p:cNvPr id="3" name="Sottotitolo 2"/>
          <p:cNvSpPr>
            <a:spLocks noGrp="1"/>
          </p:cNvSpPr>
          <p:nvPr>
            <p:ph type="subTitle" idx="1"/>
          </p:nvPr>
        </p:nvSpPr>
        <p:spPr/>
        <p:txBody>
          <a:bodyPr>
            <a:normAutofit fontScale="70000" lnSpcReduction="20000"/>
          </a:bodyPr>
          <a:lstStyle/>
          <a:p>
            <a:r>
              <a:rPr lang="en-US" dirty="0" smtClean="0"/>
              <a:t>Some of the content is taken from: </a:t>
            </a:r>
            <a:r>
              <a:rPr lang="en-US" dirty="0"/>
              <a:t>Jean-Paul </a:t>
            </a:r>
            <a:r>
              <a:rPr lang="en-US" dirty="0" err="1"/>
              <a:t>Rodrigue</a:t>
            </a:r>
            <a:r>
              <a:rPr lang="en-US" dirty="0"/>
              <a:t>, Claude </a:t>
            </a:r>
            <a:r>
              <a:rPr lang="en-US" dirty="0" err="1"/>
              <a:t>Comtois</a:t>
            </a:r>
            <a:r>
              <a:rPr lang="en-US" dirty="0"/>
              <a:t> and Brian Slack (2009), THE GEOGRAPHY OF TRANSPORT SYSTEMS, New York: Routledge, 352 pages. ISBN 978-0-415-48324-7 - http://people.hofstra.edu/geotrans/</a:t>
            </a:r>
            <a:endParaRPr lang="en-GB" dirty="0"/>
          </a:p>
          <a:p>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1460" y="5784"/>
            <a:ext cx="8229600" cy="562074"/>
          </a:xfrm>
        </p:spPr>
        <p:txBody>
          <a:bodyPr>
            <a:normAutofit fontScale="90000"/>
          </a:bodyPr>
          <a:lstStyle/>
          <a:p>
            <a:r>
              <a:rPr lang="en-US" dirty="0" smtClean="0"/>
              <a:t>Industrial port: the case of Trieste</a:t>
            </a:r>
            <a:endParaRPr lang="en-US" dirty="0"/>
          </a:p>
        </p:txBody>
      </p:sp>
      <p:sp>
        <p:nvSpPr>
          <p:cNvPr id="3" name="Segnaposto contenuto 2"/>
          <p:cNvSpPr>
            <a:spLocks noGrp="1"/>
          </p:cNvSpPr>
          <p:nvPr>
            <p:ph idx="1"/>
          </p:nvPr>
        </p:nvSpPr>
        <p:spPr>
          <a:xfrm>
            <a:off x="0" y="563322"/>
            <a:ext cx="9252520" cy="4525963"/>
          </a:xfrm>
        </p:spPr>
        <p:txBody>
          <a:bodyPr>
            <a:noAutofit/>
          </a:bodyPr>
          <a:lstStyle/>
          <a:p>
            <a:pPr marL="0" indent="0">
              <a:buNone/>
            </a:pPr>
            <a:r>
              <a:rPr lang="en-US" sz="2000" dirty="0" smtClean="0"/>
              <a:t>1960: 3.000 industrial firms (46 thousand employees): </a:t>
            </a:r>
          </a:p>
          <a:p>
            <a:r>
              <a:rPr lang="en-US" sz="2000" dirty="0" smtClean="0"/>
              <a:t>shipbuilding: (</a:t>
            </a:r>
            <a:r>
              <a:rPr lang="en-US" sz="2000" dirty="0" err="1" smtClean="0"/>
              <a:t>Cantieri</a:t>
            </a:r>
            <a:r>
              <a:rPr lang="en-US" sz="2000" dirty="0" smtClean="0"/>
              <a:t> </a:t>
            </a:r>
            <a:r>
              <a:rPr lang="en-US" sz="2000" dirty="0" err="1" smtClean="0"/>
              <a:t>Riuniti</a:t>
            </a:r>
            <a:r>
              <a:rPr lang="en-US" sz="2000" dirty="0" smtClean="0"/>
              <a:t> </a:t>
            </a:r>
            <a:r>
              <a:rPr lang="en-US" sz="2000" dirty="0" err="1" smtClean="0"/>
              <a:t>dell’Adriatico</a:t>
            </a:r>
            <a:r>
              <a:rPr lang="en-US" sz="2000" dirty="0" smtClean="0"/>
              <a:t>, IRI, 14 thousand employees) + other small private firms, </a:t>
            </a:r>
            <a:r>
              <a:rPr lang="en-US" sz="2000" dirty="0" err="1" smtClean="0"/>
              <a:t>Cantiere</a:t>
            </a:r>
            <a:r>
              <a:rPr lang="en-US" sz="2000" dirty="0" smtClean="0"/>
              <a:t> S. Marco, </a:t>
            </a:r>
            <a:r>
              <a:rPr lang="en-US" sz="2000" dirty="0" err="1" smtClean="0"/>
              <a:t>Arsenale</a:t>
            </a:r>
            <a:r>
              <a:rPr lang="en-US" sz="2000" dirty="0" smtClean="0"/>
              <a:t> </a:t>
            </a:r>
            <a:r>
              <a:rPr lang="en-US" sz="2000" dirty="0" err="1" smtClean="0"/>
              <a:t>Triestino</a:t>
            </a:r>
            <a:r>
              <a:rPr lang="en-US" sz="2000" dirty="0" smtClean="0"/>
              <a:t> (1.700 employees)</a:t>
            </a:r>
          </a:p>
          <a:p>
            <a:r>
              <a:rPr lang="en-US" sz="2000" dirty="0" smtClean="0"/>
              <a:t>Big engines: (</a:t>
            </a:r>
            <a:r>
              <a:rPr lang="en-US" sz="2000" dirty="0" err="1" smtClean="0"/>
              <a:t>Fabbriche</a:t>
            </a:r>
            <a:r>
              <a:rPr lang="en-US" sz="2000" dirty="0" smtClean="0"/>
              <a:t> </a:t>
            </a:r>
            <a:r>
              <a:rPr lang="en-US" sz="2000" dirty="0" err="1" smtClean="0"/>
              <a:t>macchine</a:t>
            </a:r>
            <a:r>
              <a:rPr lang="en-US" sz="2000" dirty="0" smtClean="0"/>
              <a:t> S. Andrea)</a:t>
            </a:r>
          </a:p>
          <a:p>
            <a:r>
              <a:rPr lang="en-US" sz="2000" dirty="0" smtClean="0"/>
              <a:t>Metals and </a:t>
            </a:r>
            <a:r>
              <a:rPr lang="en-GB" sz="2000" dirty="0" smtClean="0"/>
              <a:t>the </a:t>
            </a:r>
            <a:r>
              <a:rPr lang="en-GB" sz="2000" dirty="0"/>
              <a:t>iron and steel industry</a:t>
            </a:r>
            <a:r>
              <a:rPr lang="en-US" sz="2000" dirty="0" smtClean="0"/>
              <a:t>: </a:t>
            </a:r>
            <a:r>
              <a:rPr lang="en-US" sz="2000" dirty="0" err="1" smtClean="0"/>
              <a:t>Ilva</a:t>
            </a:r>
            <a:r>
              <a:rPr lang="en-US" sz="2000" dirty="0" smtClean="0"/>
              <a:t> (1500 employees), </a:t>
            </a:r>
            <a:r>
              <a:rPr lang="en-US" sz="2000" dirty="0" err="1" smtClean="0"/>
              <a:t>Metalmeccanica</a:t>
            </a:r>
            <a:r>
              <a:rPr lang="en-US" sz="2000" dirty="0" smtClean="0"/>
              <a:t> (13 </a:t>
            </a:r>
            <a:r>
              <a:rPr lang="en-US" sz="2000" dirty="0" err="1" smtClean="0"/>
              <a:t>th.</a:t>
            </a:r>
            <a:r>
              <a:rPr lang="en-US" sz="2000" dirty="0" smtClean="0"/>
              <a:t> employees)</a:t>
            </a:r>
          </a:p>
          <a:p>
            <a:r>
              <a:rPr lang="en-US" sz="2000" dirty="0" smtClean="0"/>
              <a:t>Wine and liquors: Stock</a:t>
            </a:r>
          </a:p>
          <a:p>
            <a:r>
              <a:rPr lang="en-US" sz="2000" dirty="0" smtClean="0"/>
              <a:t>Grains and coffee for the food industry: fish and pickles (Salvador), </a:t>
            </a:r>
            <a:r>
              <a:rPr lang="en-US" sz="2000" dirty="0" err="1" smtClean="0"/>
              <a:t>Dreher</a:t>
            </a:r>
            <a:r>
              <a:rPr lang="en-US" sz="2000" dirty="0" smtClean="0"/>
              <a:t> (beer), Pasta, Cafe (Illy, </a:t>
            </a:r>
            <a:r>
              <a:rPr lang="en-US" sz="2000" dirty="0" err="1" smtClean="0"/>
              <a:t>Hausbrand</a:t>
            </a:r>
            <a:r>
              <a:rPr lang="en-US" sz="2000" dirty="0" smtClean="0"/>
              <a:t>), Tabaco (</a:t>
            </a:r>
            <a:r>
              <a:rPr lang="en-US" sz="2000" dirty="0" err="1" smtClean="0"/>
              <a:t>Monopoli</a:t>
            </a:r>
            <a:r>
              <a:rPr lang="en-US" sz="2000" dirty="0" smtClean="0"/>
              <a:t> di </a:t>
            </a:r>
            <a:r>
              <a:rPr lang="en-US" sz="2000" dirty="0" err="1" smtClean="0"/>
              <a:t>Stato</a:t>
            </a:r>
            <a:r>
              <a:rPr lang="en-US" sz="2000" dirty="0" smtClean="0"/>
              <a:t>)</a:t>
            </a:r>
          </a:p>
          <a:p>
            <a:r>
              <a:rPr lang="en-US" sz="2000" dirty="0" smtClean="0"/>
              <a:t>Wood for the paper industry: </a:t>
            </a:r>
            <a:r>
              <a:rPr lang="en-US" sz="2000" dirty="0" err="1" smtClean="0"/>
              <a:t>Cartiera</a:t>
            </a:r>
            <a:r>
              <a:rPr lang="en-US" sz="2000" dirty="0" smtClean="0"/>
              <a:t> del </a:t>
            </a:r>
            <a:r>
              <a:rPr lang="en-US" sz="2000" dirty="0" err="1" smtClean="0"/>
              <a:t>Timavo</a:t>
            </a:r>
            <a:r>
              <a:rPr lang="en-US" sz="2000" dirty="0" smtClean="0"/>
              <a:t>, game </a:t>
            </a:r>
            <a:r>
              <a:rPr lang="en-US" sz="2000" dirty="0" smtClean="0"/>
              <a:t>cards (</a:t>
            </a:r>
            <a:r>
              <a:rPr lang="en-US" sz="2000" dirty="0" err="1" smtClean="0"/>
              <a:t>Modiano</a:t>
            </a:r>
            <a:r>
              <a:rPr lang="en-US" sz="2000" dirty="0" smtClean="0"/>
              <a:t>), </a:t>
            </a:r>
            <a:r>
              <a:rPr lang="en-US" sz="2000" dirty="0" err="1" smtClean="0"/>
              <a:t>Tipografie</a:t>
            </a:r>
            <a:r>
              <a:rPr lang="en-US" sz="2000" dirty="0" smtClean="0"/>
              <a:t>, </a:t>
            </a:r>
            <a:r>
              <a:rPr lang="en-US" sz="2000" dirty="0" err="1" smtClean="0"/>
              <a:t>sugheria</a:t>
            </a:r>
            <a:r>
              <a:rPr lang="en-US" sz="2000" dirty="0" smtClean="0"/>
              <a:t> </a:t>
            </a:r>
          </a:p>
          <a:p>
            <a:r>
              <a:rPr lang="en-US" sz="2000" dirty="0" smtClean="0"/>
              <a:t>Cotton and natural fibers for the textile industry: </a:t>
            </a:r>
            <a:r>
              <a:rPr lang="en-US" sz="2000" dirty="0" err="1" smtClean="0"/>
              <a:t>Liutificio</a:t>
            </a:r>
            <a:r>
              <a:rPr lang="en-US" sz="2000" dirty="0" smtClean="0"/>
              <a:t> </a:t>
            </a:r>
            <a:r>
              <a:rPr lang="en-US" sz="2000" dirty="0" err="1" smtClean="0"/>
              <a:t>Triestino</a:t>
            </a:r>
            <a:r>
              <a:rPr lang="en-US" sz="2000" dirty="0" smtClean="0"/>
              <a:t> (</a:t>
            </a:r>
            <a:r>
              <a:rPr lang="en-US" sz="2000" dirty="0" err="1" smtClean="0"/>
              <a:t>sacchi</a:t>
            </a:r>
            <a:r>
              <a:rPr lang="en-US" sz="2000" dirty="0" smtClean="0"/>
              <a:t>), </a:t>
            </a:r>
            <a:r>
              <a:rPr lang="en-US" sz="2000" dirty="0" err="1" smtClean="0"/>
              <a:t>Cotonificio</a:t>
            </a:r>
            <a:r>
              <a:rPr lang="en-US" sz="2000" dirty="0" smtClean="0"/>
              <a:t>, clothing (400 employees), </a:t>
            </a:r>
            <a:r>
              <a:rPr lang="en-US" sz="2000" dirty="0" err="1" smtClean="0"/>
              <a:t>Snia</a:t>
            </a:r>
            <a:r>
              <a:rPr lang="en-US" sz="2000" dirty="0" smtClean="0"/>
              <a:t> </a:t>
            </a:r>
            <a:r>
              <a:rPr lang="en-US" sz="2000" dirty="0" err="1" smtClean="0"/>
              <a:t>Viscosa</a:t>
            </a:r>
            <a:endParaRPr lang="en-US" sz="2000" dirty="0" smtClean="0"/>
          </a:p>
          <a:p>
            <a:r>
              <a:rPr lang="en-US" sz="2000" dirty="0" smtClean="0"/>
              <a:t>Minerals for the chemical and pharmaceutical industry, colors (</a:t>
            </a:r>
            <a:r>
              <a:rPr lang="en-US" sz="2000" dirty="0" err="1" smtClean="0"/>
              <a:t>Venezian</a:t>
            </a:r>
            <a:r>
              <a:rPr lang="en-US" sz="2000" dirty="0" smtClean="0"/>
              <a:t>, </a:t>
            </a:r>
            <a:r>
              <a:rPr lang="en-US" sz="2000" dirty="0" err="1" smtClean="0"/>
              <a:t>Italo</a:t>
            </a:r>
            <a:r>
              <a:rPr lang="en-US" sz="2000" dirty="0" smtClean="0"/>
              <a:t> </a:t>
            </a:r>
            <a:r>
              <a:rPr lang="en-US" sz="2000" dirty="0" err="1" smtClean="0"/>
              <a:t>Svevo</a:t>
            </a:r>
            <a:r>
              <a:rPr lang="en-US" sz="2000" dirty="0" smtClean="0"/>
              <a:t>)</a:t>
            </a:r>
          </a:p>
          <a:p>
            <a:r>
              <a:rPr lang="en-US" sz="2000" dirty="0" smtClean="0"/>
              <a:t>Local stone for the cement and marble industry: </a:t>
            </a:r>
            <a:r>
              <a:rPr lang="en-US" sz="2000" dirty="0" err="1" smtClean="0"/>
              <a:t>Cementificio</a:t>
            </a:r>
            <a:r>
              <a:rPr lang="en-US" sz="2000" dirty="0" smtClean="0"/>
              <a:t> (</a:t>
            </a:r>
            <a:r>
              <a:rPr lang="en-US" sz="2000" dirty="0" err="1" smtClean="0"/>
              <a:t>Italcementi</a:t>
            </a:r>
            <a:r>
              <a:rPr lang="en-US" sz="2000" dirty="0" smtClean="0"/>
              <a:t>), cava </a:t>
            </a:r>
            <a:r>
              <a:rPr lang="en-US" sz="2000" dirty="0" err="1" smtClean="0"/>
              <a:t>Romana</a:t>
            </a:r>
            <a:endParaRPr lang="en-US" sz="2000" dirty="0" smtClean="0"/>
          </a:p>
          <a:p>
            <a:r>
              <a:rPr lang="en-US" sz="2000" dirty="0" smtClean="0"/>
              <a:t>Oil for refineries: refineries (Aquila, Esso), SIOT (</a:t>
            </a:r>
            <a:r>
              <a:rPr lang="en-US" sz="2000" dirty="0" err="1" smtClean="0"/>
              <a:t>Oleodotto</a:t>
            </a:r>
            <a:r>
              <a:rPr lang="en-US" sz="2000" dirty="0" smtClean="0"/>
              <a:t> </a:t>
            </a:r>
            <a:r>
              <a:rPr lang="en-US" sz="2000" dirty="0" err="1" smtClean="0"/>
              <a:t>transalpino</a:t>
            </a:r>
            <a:r>
              <a:rPr lang="en-US" sz="2000" dirty="0" smtClean="0"/>
              <a:t>)</a:t>
            </a:r>
          </a:p>
          <a:p>
            <a:endParaRPr lang="en-US" sz="2000" dirty="0"/>
          </a:p>
        </p:txBody>
      </p:sp>
    </p:spTree>
    <p:extLst>
      <p:ext uri="{BB962C8B-B14F-4D97-AF65-F5344CB8AC3E}">
        <p14:creationId xmlns:p14="http://schemas.microsoft.com/office/powerpoint/2010/main" val="3701431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74"/>
            <a:ext cx="7633931" cy="685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798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Video on the port of Rotterdam</a:t>
            </a:r>
            <a:endParaRPr lang="en-GB" dirty="0"/>
          </a:p>
        </p:txBody>
      </p:sp>
      <p:sp>
        <p:nvSpPr>
          <p:cNvPr id="3" name="Segnaposto contenuto 2"/>
          <p:cNvSpPr>
            <a:spLocks noGrp="1"/>
          </p:cNvSpPr>
          <p:nvPr>
            <p:ph idx="1"/>
          </p:nvPr>
        </p:nvSpPr>
        <p:spPr/>
        <p:txBody>
          <a:bodyPr>
            <a:normAutofit fontScale="70000" lnSpcReduction="20000"/>
          </a:bodyPr>
          <a:lstStyle/>
          <a:p>
            <a:r>
              <a:rPr lang="en-US" b="1" dirty="0"/>
              <a:t>Rotterdam Your World Class </a:t>
            </a:r>
            <a:r>
              <a:rPr lang="en-US" b="1" dirty="0" smtClean="0"/>
              <a:t>Port (not available):  </a:t>
            </a:r>
            <a:r>
              <a:rPr lang="en-US" u="sng" dirty="0" smtClean="0">
                <a:hlinkClick r:id="rId2"/>
              </a:rPr>
              <a:t>http</a:t>
            </a:r>
            <a:r>
              <a:rPr lang="en-US" u="sng" dirty="0">
                <a:hlinkClick r:id="rId2"/>
              </a:rPr>
              <a:t>://www.youtube.com/watch?v=3LOdoBuNefo</a:t>
            </a:r>
            <a:endParaRPr lang="it-IT" dirty="0"/>
          </a:p>
          <a:p>
            <a:r>
              <a:rPr lang="en-US" b="1" dirty="0" smtClean="0"/>
              <a:t>**Port </a:t>
            </a:r>
            <a:r>
              <a:rPr lang="en-US" b="1" dirty="0"/>
              <a:t>of Rotterdam </a:t>
            </a:r>
            <a:r>
              <a:rPr lang="en-US" b="1" dirty="0" smtClean="0"/>
              <a:t>Intermodal: </a:t>
            </a:r>
            <a:r>
              <a:rPr lang="en-US" b="1" u="sng" dirty="0" smtClean="0">
                <a:hlinkClick r:id="rId3"/>
              </a:rPr>
              <a:t>http</a:t>
            </a:r>
            <a:r>
              <a:rPr lang="en-US" b="1" u="sng" dirty="0">
                <a:hlinkClick r:id="rId3"/>
              </a:rPr>
              <a:t>://</a:t>
            </a:r>
            <a:r>
              <a:rPr lang="en-US" b="1" u="sng" dirty="0" smtClean="0">
                <a:hlinkClick r:id="rId3"/>
              </a:rPr>
              <a:t>www.youtube.com/watch?v=ljg38TAX2HE&amp;feature=related</a:t>
            </a:r>
            <a:endParaRPr lang="it-IT" dirty="0"/>
          </a:p>
          <a:p>
            <a:r>
              <a:rPr lang="en-US" b="1" dirty="0" smtClean="0"/>
              <a:t>**The </a:t>
            </a:r>
            <a:r>
              <a:rPr lang="en-US" b="1" dirty="0"/>
              <a:t>Rotterdam Supply </a:t>
            </a:r>
            <a:r>
              <a:rPr lang="en-US" b="1" dirty="0" smtClean="0"/>
              <a:t>Chain: </a:t>
            </a:r>
            <a:r>
              <a:rPr lang="en-US" u="sng" dirty="0" smtClean="0">
                <a:hlinkClick r:id="rId4"/>
              </a:rPr>
              <a:t>http</a:t>
            </a:r>
            <a:r>
              <a:rPr lang="en-US" u="sng" dirty="0">
                <a:hlinkClick r:id="rId4"/>
              </a:rPr>
              <a:t>://</a:t>
            </a:r>
            <a:r>
              <a:rPr lang="en-US" u="sng" dirty="0" smtClean="0">
                <a:hlinkClick r:id="rId4"/>
              </a:rPr>
              <a:t>www.youtube.com/watch?v=npybucxUiYU&amp;feature=related</a:t>
            </a:r>
            <a:endParaRPr lang="en-US" u="sng" dirty="0" smtClean="0"/>
          </a:p>
          <a:p>
            <a:r>
              <a:rPr lang="en-GB" dirty="0" smtClean="0"/>
              <a:t>**</a:t>
            </a:r>
            <a:r>
              <a:rPr lang="en-GB" dirty="0" err="1" smtClean="0"/>
              <a:t>Distri</a:t>
            </a:r>
            <a:r>
              <a:rPr lang="en-GB" dirty="0" smtClean="0"/>
              <a:t> </a:t>
            </a:r>
            <a:r>
              <a:rPr lang="en-GB" dirty="0"/>
              <a:t>Rail train - port of </a:t>
            </a:r>
            <a:r>
              <a:rPr lang="en-GB" dirty="0" smtClean="0"/>
              <a:t>Rotterdam: </a:t>
            </a:r>
            <a:r>
              <a:rPr lang="it-IT" dirty="0" smtClean="0">
                <a:hlinkClick r:id="rId5"/>
              </a:rPr>
              <a:t>https</a:t>
            </a:r>
            <a:r>
              <a:rPr lang="it-IT" dirty="0">
                <a:hlinkClick r:id="rId5"/>
              </a:rPr>
              <a:t>://</a:t>
            </a:r>
            <a:r>
              <a:rPr lang="it-IT" dirty="0" smtClean="0">
                <a:hlinkClick r:id="rId5"/>
              </a:rPr>
              <a:t>www.youtube.com/watch?v=Zv6igSHBbyc</a:t>
            </a:r>
            <a:endParaRPr lang="it-IT" dirty="0" smtClean="0"/>
          </a:p>
          <a:p>
            <a:r>
              <a:rPr lang="en-GB" dirty="0"/>
              <a:t>Port Of Rotterdam Documentary High Quality National Geographic Megastructures </a:t>
            </a:r>
            <a:r>
              <a:rPr lang="en-GB" dirty="0" smtClean="0"/>
              <a:t>Documentary: </a:t>
            </a:r>
            <a:r>
              <a:rPr lang="it-IT" dirty="0" smtClean="0"/>
              <a:t>https</a:t>
            </a:r>
            <a:r>
              <a:rPr lang="it-IT" dirty="0"/>
              <a:t>://www.youtube.com/watch?v=f_GPTWxBx7A&amp;t=1759s</a:t>
            </a:r>
          </a:p>
          <a:p>
            <a:endParaRPr lang="en-GB" dirty="0"/>
          </a:p>
        </p:txBody>
      </p:sp>
    </p:spTree>
    <p:extLst>
      <p:ext uri="{BB962C8B-B14F-4D97-AF65-F5344CB8AC3E}">
        <p14:creationId xmlns:p14="http://schemas.microsoft.com/office/powerpoint/2010/main" val="2092859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1052736"/>
            <a:ext cx="9144000" cy="5235560"/>
          </a:xfrm>
          <a:prstGeom prst="rect">
            <a:avLst/>
          </a:prstGeom>
        </p:spPr>
      </p:pic>
    </p:spTree>
    <p:extLst>
      <p:ext uri="{BB962C8B-B14F-4D97-AF65-F5344CB8AC3E}">
        <p14:creationId xmlns:p14="http://schemas.microsoft.com/office/powerpoint/2010/main" val="333648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332539" y="1772816"/>
            <a:ext cx="8478921" cy="3596804"/>
          </a:xfrm>
          <a:prstGeom prst="rect">
            <a:avLst/>
          </a:prstGeom>
        </p:spPr>
      </p:pic>
      <p:sp>
        <p:nvSpPr>
          <p:cNvPr id="5" name="TextBox 4"/>
          <p:cNvSpPr txBox="1"/>
          <p:nvPr/>
        </p:nvSpPr>
        <p:spPr>
          <a:xfrm>
            <a:off x="3929034" y="3789040"/>
            <a:ext cx="1285929" cy="369332"/>
          </a:xfrm>
          <a:prstGeom prst="rect">
            <a:avLst/>
          </a:prstGeom>
          <a:noFill/>
        </p:spPr>
        <p:txBody>
          <a:bodyPr wrap="none" rtlCol="0">
            <a:spAutoFit/>
          </a:bodyPr>
          <a:lstStyle/>
          <a:p>
            <a:r>
              <a:rPr lang="it-IT" dirty="0" smtClean="0"/>
              <a:t>124,26 km</a:t>
            </a:r>
            <a:r>
              <a:rPr lang="it-IT" baseline="30000" dirty="0" smtClean="0"/>
              <a:t>2</a:t>
            </a:r>
            <a:endParaRPr lang="en-GB" baseline="30000" dirty="0"/>
          </a:p>
        </p:txBody>
      </p:sp>
    </p:spTree>
    <p:extLst>
      <p:ext uri="{BB962C8B-B14F-4D97-AF65-F5344CB8AC3E}">
        <p14:creationId xmlns:p14="http://schemas.microsoft.com/office/powerpoint/2010/main" val="332268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r>
              <a:rPr lang="it-IT" sz="3600" dirty="0" err="1" smtClean="0">
                <a:latin typeface="Times New Roman" pitchFamily="18" charset="0"/>
                <a:ea typeface="Times New Roman" pitchFamily="18" charset="0"/>
                <a:cs typeface="Times New Roman" pitchFamily="18" charset="0"/>
              </a:rPr>
              <a:t>Comparison</a:t>
            </a:r>
            <a:r>
              <a:rPr lang="it-IT" sz="3600" dirty="0" smtClean="0">
                <a:latin typeface="Times New Roman" pitchFamily="18" charset="0"/>
                <a:ea typeface="Times New Roman" pitchFamily="18" charset="0"/>
                <a:cs typeface="Times New Roman" pitchFamily="18" charset="0"/>
              </a:rPr>
              <a:t> </a:t>
            </a:r>
            <a:r>
              <a:rPr lang="it-IT" sz="3600" dirty="0" err="1" smtClean="0">
                <a:latin typeface="Times New Roman" pitchFamily="18" charset="0"/>
                <a:ea typeface="Times New Roman" pitchFamily="18" charset="0"/>
                <a:cs typeface="Times New Roman" pitchFamily="18" charset="0"/>
              </a:rPr>
              <a:t>between</a:t>
            </a:r>
            <a:r>
              <a:rPr lang="it-IT" sz="3600" dirty="0" smtClean="0">
                <a:latin typeface="Times New Roman" pitchFamily="18" charset="0"/>
                <a:ea typeface="Times New Roman" pitchFamily="18" charset="0"/>
                <a:cs typeface="Times New Roman" pitchFamily="18" charset="0"/>
              </a:rPr>
              <a:t> the </a:t>
            </a:r>
            <a:r>
              <a:rPr lang="it-IT" sz="3600" dirty="0" err="1" smtClean="0">
                <a:latin typeface="Times New Roman" pitchFamily="18" charset="0"/>
                <a:ea typeface="Times New Roman" pitchFamily="18" charset="0"/>
                <a:cs typeface="Times New Roman" pitchFamily="18" charset="0"/>
              </a:rPr>
              <a:t>Belgian</a:t>
            </a:r>
            <a:r>
              <a:rPr lang="it-IT" sz="3600" dirty="0" smtClean="0">
                <a:latin typeface="Times New Roman" pitchFamily="18" charset="0"/>
                <a:ea typeface="Times New Roman" pitchFamily="18" charset="0"/>
                <a:cs typeface="Times New Roman" pitchFamily="18" charset="0"/>
              </a:rPr>
              <a:t> </a:t>
            </a:r>
            <a:r>
              <a:rPr lang="it-IT" sz="3600" dirty="0" err="1" smtClean="0">
                <a:latin typeface="Times New Roman" pitchFamily="18" charset="0"/>
                <a:ea typeface="Times New Roman" pitchFamily="18" charset="0"/>
                <a:cs typeface="Times New Roman" pitchFamily="18" charset="0"/>
              </a:rPr>
              <a:t>ports</a:t>
            </a:r>
            <a:r>
              <a:rPr lang="it-IT" sz="3600" dirty="0" smtClean="0">
                <a:latin typeface="Times New Roman" pitchFamily="18" charset="0"/>
                <a:ea typeface="Times New Roman" pitchFamily="18" charset="0"/>
                <a:cs typeface="Times New Roman" pitchFamily="18" charset="0"/>
              </a:rPr>
              <a:t> and the FVG </a:t>
            </a:r>
            <a:r>
              <a:rPr lang="it-IT" sz="3600" dirty="0" err="1" smtClean="0">
                <a:latin typeface="Times New Roman" pitchFamily="18" charset="0"/>
                <a:ea typeface="Times New Roman" pitchFamily="18" charset="0"/>
                <a:cs typeface="Times New Roman" pitchFamily="18" charset="0"/>
              </a:rPr>
              <a:t>ports</a:t>
            </a:r>
            <a:endParaRPr lang="en-GB" sz="3600" dirty="0"/>
          </a:p>
        </p:txBody>
      </p:sp>
      <p:graphicFrame>
        <p:nvGraphicFramePr>
          <p:cNvPr id="4" name="Tabella 3"/>
          <p:cNvGraphicFramePr>
            <a:graphicFrameLocks noGrp="1"/>
          </p:cNvGraphicFramePr>
          <p:nvPr>
            <p:extLst/>
          </p:nvPr>
        </p:nvGraphicFramePr>
        <p:xfrm>
          <a:off x="152400" y="1676400"/>
          <a:ext cx="8763000" cy="3329940"/>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456724">
                  <a:extLst>
                    <a:ext uri="{9D8B030D-6E8A-4147-A177-3AD203B41FA5}">
                      <a16:colId xmlns:a16="http://schemas.microsoft.com/office/drawing/2014/main" val="20003"/>
                    </a:ext>
                  </a:extLst>
                </a:gridCol>
                <a:gridCol w="1593596">
                  <a:extLst>
                    <a:ext uri="{9D8B030D-6E8A-4147-A177-3AD203B41FA5}">
                      <a16:colId xmlns:a16="http://schemas.microsoft.com/office/drawing/2014/main" val="20004"/>
                    </a:ext>
                  </a:extLst>
                </a:gridCol>
                <a:gridCol w="1204979">
                  <a:extLst>
                    <a:ext uri="{9D8B030D-6E8A-4147-A177-3AD203B41FA5}">
                      <a16:colId xmlns:a16="http://schemas.microsoft.com/office/drawing/2014/main" val="20005"/>
                    </a:ext>
                  </a:extLst>
                </a:gridCol>
                <a:gridCol w="1078701">
                  <a:extLst>
                    <a:ext uri="{9D8B030D-6E8A-4147-A177-3AD203B41FA5}">
                      <a16:colId xmlns:a16="http://schemas.microsoft.com/office/drawing/2014/main" val="20006"/>
                    </a:ext>
                  </a:extLst>
                </a:gridCol>
              </a:tblGrid>
              <a:tr h="0">
                <a:tc>
                  <a:txBody>
                    <a:bodyPr/>
                    <a:lstStyle/>
                    <a:p>
                      <a:pPr marL="0" marR="0" algn="ctr">
                        <a:lnSpc>
                          <a:spcPct val="115000"/>
                        </a:lnSpc>
                        <a:spcBef>
                          <a:spcPts val="0"/>
                        </a:spcBef>
                        <a:spcAft>
                          <a:spcPts val="0"/>
                        </a:spcAft>
                      </a:pPr>
                      <a:r>
                        <a:rPr lang="it-IT" sz="2000" dirty="0">
                          <a:effectLst/>
                        </a:rPr>
                        <a:t>Porto</a:t>
                      </a:r>
                      <a:endParaRPr lang="it-IT" sz="2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it-IT" sz="1800" dirty="0">
                          <a:effectLst/>
                        </a:rPr>
                        <a:t>Traffico</a:t>
                      </a:r>
                      <a:endParaRPr lang="it-IT" sz="2400" dirty="0">
                        <a:effectLst/>
                      </a:endParaRPr>
                    </a:p>
                    <a:p>
                      <a:pPr marL="0" marR="0" algn="ctr">
                        <a:lnSpc>
                          <a:spcPct val="115000"/>
                        </a:lnSpc>
                        <a:spcBef>
                          <a:spcPts val="0"/>
                        </a:spcBef>
                        <a:spcAft>
                          <a:spcPts val="0"/>
                        </a:spcAft>
                      </a:pPr>
                      <a:r>
                        <a:rPr lang="it-IT" sz="1200" dirty="0">
                          <a:effectLst/>
                        </a:rPr>
                        <a:t>(mil. </a:t>
                      </a:r>
                      <a:r>
                        <a:rPr lang="it-IT" sz="1200" dirty="0" err="1">
                          <a:effectLst/>
                        </a:rPr>
                        <a:t>tonn</a:t>
                      </a:r>
                      <a:r>
                        <a:rPr lang="it-IT" sz="1200" dirty="0">
                          <a:effectLst/>
                        </a:rPr>
                        <a:t>.)</a:t>
                      </a:r>
                      <a:endParaRPr lang="it-IT" sz="16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it-IT" sz="1800" dirty="0" err="1">
                          <a:effectLst/>
                        </a:rPr>
                        <a:t>Superf</a:t>
                      </a:r>
                      <a:r>
                        <a:rPr lang="it-IT" sz="1800" dirty="0">
                          <a:effectLst/>
                        </a:rPr>
                        <a:t>.</a:t>
                      </a:r>
                      <a:endParaRPr lang="it-IT" sz="2400" dirty="0">
                        <a:effectLst/>
                      </a:endParaRPr>
                    </a:p>
                    <a:p>
                      <a:pPr marL="0" marR="0" algn="ctr">
                        <a:lnSpc>
                          <a:spcPct val="115000"/>
                        </a:lnSpc>
                        <a:spcBef>
                          <a:spcPts val="0"/>
                        </a:spcBef>
                        <a:spcAft>
                          <a:spcPts val="0"/>
                        </a:spcAft>
                      </a:pPr>
                      <a:r>
                        <a:rPr lang="it-IT" sz="1800" dirty="0">
                          <a:effectLst/>
                        </a:rPr>
                        <a:t>(km</a:t>
                      </a:r>
                      <a:r>
                        <a:rPr lang="it-IT" sz="1800" baseline="30000" dirty="0">
                          <a:effectLst/>
                        </a:rPr>
                        <a:t>2</a:t>
                      </a:r>
                      <a:r>
                        <a:rPr lang="it-IT" sz="1800" dirty="0">
                          <a:effectLst/>
                        </a:rPr>
                        <a:t>)</a:t>
                      </a:r>
                      <a:endParaRPr lang="it-IT" sz="2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it-IT" sz="1800" dirty="0" smtClean="0">
                          <a:effectLst/>
                        </a:rPr>
                        <a:t>Val. </a:t>
                      </a:r>
                      <a:r>
                        <a:rPr lang="it-IT" sz="1800" dirty="0" err="1" smtClean="0">
                          <a:effectLst/>
                        </a:rPr>
                        <a:t>agg</a:t>
                      </a:r>
                      <a:r>
                        <a:rPr lang="it-IT" sz="1800" dirty="0" smtClean="0">
                          <a:effectLst/>
                        </a:rPr>
                        <a:t>./</a:t>
                      </a:r>
                      <a:r>
                        <a:rPr lang="it-IT" sz="1800" dirty="0" err="1" smtClean="0">
                          <a:effectLst/>
                        </a:rPr>
                        <a:t>tonn</a:t>
                      </a:r>
                      <a:endParaRPr lang="it-IT" sz="2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it-IT" sz="1800" dirty="0" smtClean="0">
                          <a:effectLst/>
                        </a:rPr>
                        <a:t>Val. </a:t>
                      </a:r>
                      <a:r>
                        <a:rPr lang="it-IT" sz="1800" dirty="0" err="1" smtClean="0">
                          <a:effectLst/>
                        </a:rPr>
                        <a:t>agg</a:t>
                      </a:r>
                      <a:r>
                        <a:rPr lang="it-IT" sz="1800" dirty="0" smtClean="0">
                          <a:effectLst/>
                        </a:rPr>
                        <a:t>./km</a:t>
                      </a:r>
                      <a:r>
                        <a:rPr lang="it-IT" sz="1800" baseline="30000" dirty="0" smtClean="0">
                          <a:effectLst/>
                        </a:rPr>
                        <a:t>2</a:t>
                      </a:r>
                      <a:endParaRPr lang="it-IT" sz="2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it-IT" sz="1800" dirty="0" err="1" smtClean="0">
                          <a:effectLst/>
                        </a:rPr>
                        <a:t>Add</a:t>
                      </a:r>
                      <a:r>
                        <a:rPr lang="it-IT" sz="1800" dirty="0" smtClean="0">
                          <a:effectLst/>
                        </a:rPr>
                        <a:t>/</a:t>
                      </a:r>
                      <a:r>
                        <a:rPr lang="it-IT" sz="1800" dirty="0" err="1" smtClean="0">
                          <a:effectLst/>
                        </a:rPr>
                        <a:t>tonn</a:t>
                      </a:r>
                      <a:endParaRPr lang="it-IT" sz="2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it-IT" sz="1800" dirty="0" err="1" smtClean="0">
                          <a:effectLst/>
                        </a:rPr>
                        <a:t>Add</a:t>
                      </a:r>
                      <a:r>
                        <a:rPr lang="it-IT" sz="1800" dirty="0" smtClean="0">
                          <a:effectLst/>
                        </a:rPr>
                        <a:t>/km</a:t>
                      </a:r>
                      <a:r>
                        <a:rPr lang="it-IT" sz="1800" baseline="30000" dirty="0" smtClean="0">
                          <a:effectLst/>
                        </a:rPr>
                        <a:t>2</a:t>
                      </a:r>
                      <a:endParaRPr lang="it-IT" sz="24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0"/>
                  </a:ext>
                </a:extLst>
              </a:tr>
              <a:tr h="190500">
                <a:tc>
                  <a:txBody>
                    <a:bodyPr/>
                    <a:lstStyle/>
                    <a:p>
                      <a:pPr marL="0" marR="0" algn="just">
                        <a:lnSpc>
                          <a:spcPct val="115000"/>
                        </a:lnSpc>
                        <a:spcBef>
                          <a:spcPts val="0"/>
                        </a:spcBef>
                        <a:spcAft>
                          <a:spcPts val="0"/>
                        </a:spcAft>
                      </a:pPr>
                      <a:r>
                        <a:rPr lang="it-IT" sz="2200" dirty="0">
                          <a:effectLst/>
                        </a:rPr>
                        <a:t>Anversa</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182,9</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130,6</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53,8</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75,3</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343,3</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 480,9 </a:t>
                      </a:r>
                      <a:endParaRPr lang="it-IT" sz="22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190500">
                <a:tc>
                  <a:txBody>
                    <a:bodyPr/>
                    <a:lstStyle/>
                    <a:p>
                      <a:pPr marL="0" marR="0" algn="just">
                        <a:lnSpc>
                          <a:spcPct val="115000"/>
                        </a:lnSpc>
                        <a:spcBef>
                          <a:spcPts val="0"/>
                        </a:spcBef>
                        <a:spcAft>
                          <a:spcPts val="0"/>
                        </a:spcAft>
                      </a:pPr>
                      <a:r>
                        <a:rPr lang="it-IT" sz="2200" dirty="0" err="1">
                          <a:effectLst/>
                        </a:rPr>
                        <a:t>Ghent</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25,1</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46,7</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153,5</a:t>
                      </a:r>
                      <a:endParaRPr lang="it-IT" sz="22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82,6</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1.119,1</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 601,9 </a:t>
                      </a:r>
                      <a:endParaRPr lang="it-IT" sz="22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190500">
                <a:tc>
                  <a:txBody>
                    <a:bodyPr/>
                    <a:lstStyle/>
                    <a:p>
                      <a:pPr marL="0" marR="0" algn="just">
                        <a:lnSpc>
                          <a:spcPct val="115000"/>
                        </a:lnSpc>
                        <a:spcBef>
                          <a:spcPts val="0"/>
                        </a:spcBef>
                        <a:spcAft>
                          <a:spcPts val="0"/>
                        </a:spcAft>
                      </a:pPr>
                      <a:r>
                        <a:rPr lang="it-IT" sz="2200" dirty="0" err="1">
                          <a:effectLst/>
                        </a:rPr>
                        <a:t>Oostend</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8,0</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6,6</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55,1</a:t>
                      </a:r>
                      <a:endParaRPr lang="it-IT" sz="22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dirty="0">
                          <a:effectLst/>
                        </a:rPr>
                        <a:t>67,2</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586,6</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 715,4 </a:t>
                      </a:r>
                      <a:endParaRPr lang="it-IT" sz="220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190500">
                <a:tc>
                  <a:txBody>
                    <a:bodyPr/>
                    <a:lstStyle/>
                    <a:p>
                      <a:pPr marL="0" marR="0" algn="just">
                        <a:lnSpc>
                          <a:spcPct val="115000"/>
                        </a:lnSpc>
                        <a:spcBef>
                          <a:spcPts val="0"/>
                        </a:spcBef>
                        <a:spcAft>
                          <a:spcPts val="0"/>
                        </a:spcAft>
                      </a:pPr>
                      <a:r>
                        <a:rPr lang="it-IT" sz="2200">
                          <a:effectLst/>
                        </a:rPr>
                        <a:t>Zeebrugge</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42,1</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28,5</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21,1</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dirty="0">
                          <a:effectLst/>
                        </a:rPr>
                        <a:t>31,3</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253,2</a:t>
                      </a:r>
                      <a:endParaRPr lang="it-IT" sz="22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 374,4 </a:t>
                      </a:r>
                      <a:endParaRPr lang="it-IT" sz="220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190500">
                <a:tc>
                  <a:txBody>
                    <a:bodyPr/>
                    <a:lstStyle/>
                    <a:p>
                      <a:pPr marL="0" marR="0" algn="just">
                        <a:lnSpc>
                          <a:spcPct val="115000"/>
                        </a:lnSpc>
                        <a:spcBef>
                          <a:spcPts val="0"/>
                        </a:spcBef>
                        <a:spcAft>
                          <a:spcPts val="0"/>
                        </a:spcAft>
                      </a:pPr>
                      <a:r>
                        <a:rPr lang="it-IT" sz="2200">
                          <a:effectLst/>
                        </a:rPr>
                        <a:t>Bruxelles</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4,3</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0,7</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167,3</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1.027,4</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140,9</a:t>
                      </a:r>
                      <a:endParaRPr lang="it-IT" sz="22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dirty="0">
                          <a:effectLst/>
                        </a:rPr>
                        <a:t> 865,7 </a:t>
                      </a:r>
                      <a:endParaRPr lang="it-IT" sz="22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190500">
                <a:tc>
                  <a:txBody>
                    <a:bodyPr/>
                    <a:lstStyle/>
                    <a:p>
                      <a:pPr marL="0" marR="0" algn="just">
                        <a:lnSpc>
                          <a:spcPct val="115000"/>
                        </a:lnSpc>
                        <a:spcBef>
                          <a:spcPts val="0"/>
                        </a:spcBef>
                        <a:spcAft>
                          <a:spcPts val="0"/>
                        </a:spcAft>
                      </a:pPr>
                      <a:r>
                        <a:rPr lang="it-IT" sz="2200">
                          <a:effectLst/>
                        </a:rPr>
                        <a:t>Liegi</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15,8</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3,7</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88,4</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378,2</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727,5</a:t>
                      </a:r>
                      <a:endParaRPr lang="it-IT" sz="22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dirty="0">
                          <a:effectLst/>
                        </a:rPr>
                        <a:t> 3.112,7 </a:t>
                      </a:r>
                      <a:endParaRPr lang="it-IT" sz="22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r h="190500">
                <a:tc>
                  <a:txBody>
                    <a:bodyPr/>
                    <a:lstStyle/>
                    <a:p>
                      <a:pPr marL="0" marR="0" algn="just">
                        <a:lnSpc>
                          <a:spcPct val="115000"/>
                        </a:lnSpc>
                        <a:spcBef>
                          <a:spcPts val="0"/>
                        </a:spcBef>
                        <a:spcAft>
                          <a:spcPts val="0"/>
                        </a:spcAft>
                      </a:pPr>
                      <a:r>
                        <a:rPr lang="it-IT" sz="2200" dirty="0">
                          <a:effectLst/>
                        </a:rPr>
                        <a:t>SPR FVG</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solidFill>
                            <a:srgbClr val="FF0000"/>
                          </a:solidFill>
                          <a:effectLst/>
                        </a:rPr>
                        <a:t>52,0</a:t>
                      </a:r>
                      <a:endParaRPr lang="it-IT" sz="2200" dirty="0">
                        <a:solidFill>
                          <a:srgbClr val="FF0000"/>
                        </a:solidFill>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solidFill>
                            <a:srgbClr val="FF0000"/>
                          </a:solidFill>
                          <a:effectLst/>
                        </a:rPr>
                        <a:t>3,3</a:t>
                      </a:r>
                      <a:endParaRPr lang="it-IT" sz="2200" dirty="0">
                        <a:solidFill>
                          <a:srgbClr val="FF0000"/>
                        </a:solidFill>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solidFill>
                            <a:srgbClr val="FF0000"/>
                          </a:solidFill>
                          <a:effectLst/>
                        </a:rPr>
                        <a:t>25,2</a:t>
                      </a:r>
                      <a:endParaRPr lang="it-IT" sz="2200" dirty="0">
                        <a:solidFill>
                          <a:srgbClr val="FF0000"/>
                        </a:solidFill>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solidFill>
                            <a:srgbClr val="FF0000"/>
                          </a:solidFill>
                          <a:effectLst/>
                        </a:rPr>
                        <a:t>391,2</a:t>
                      </a:r>
                      <a:endParaRPr lang="it-IT" sz="2200" dirty="0">
                        <a:solidFill>
                          <a:srgbClr val="FF0000"/>
                        </a:solidFill>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solidFill>
                            <a:srgbClr val="FF0000"/>
                          </a:solidFill>
                          <a:effectLst/>
                        </a:rPr>
                        <a:t> 267,0 </a:t>
                      </a:r>
                      <a:endParaRPr lang="it-IT" sz="2200" dirty="0">
                        <a:solidFill>
                          <a:srgbClr val="FF0000"/>
                        </a:solidFill>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solidFill>
                            <a:srgbClr val="FF0000"/>
                          </a:solidFill>
                          <a:effectLst/>
                        </a:rPr>
                        <a:t> 4.148,9 </a:t>
                      </a:r>
                      <a:endParaRPr lang="it-IT" sz="2200" dirty="0">
                        <a:solidFill>
                          <a:srgbClr val="FF0000"/>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179766" y="6469306"/>
            <a:ext cx="29995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Fonte: </a:t>
            </a:r>
            <a:r>
              <a:rPr kumimoji="0" lang="it-IT"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Mathys</a:t>
            </a:r>
            <a:r>
              <a:rPr kumimoji="0" lang="it-IT"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(2009) ed elaborazioni proprie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67387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3. The </a:t>
            </a:r>
            <a:r>
              <a:rPr lang="en-US" dirty="0"/>
              <a:t>modern harbor or gateway port</a:t>
            </a:r>
          </a:p>
        </p:txBody>
      </p:sp>
      <p:sp>
        <p:nvSpPr>
          <p:cNvPr id="3" name="Segnaposto contenuto 2"/>
          <p:cNvSpPr>
            <a:spLocks noGrp="1"/>
          </p:cNvSpPr>
          <p:nvPr>
            <p:ph idx="1"/>
          </p:nvPr>
        </p:nvSpPr>
        <p:spPr>
          <a:xfrm>
            <a:off x="457200" y="1417638"/>
            <a:ext cx="8229600" cy="4708525"/>
          </a:xfrm>
        </p:spPr>
        <p:txBody>
          <a:bodyPr>
            <a:normAutofit fontScale="70000" lnSpcReduction="20000"/>
          </a:bodyPr>
          <a:lstStyle/>
          <a:p>
            <a:pPr marL="0" indent="0">
              <a:buNone/>
            </a:pPr>
            <a:r>
              <a:rPr lang="en-US" dirty="0" smtClean="0"/>
              <a:t>The </a:t>
            </a:r>
            <a:r>
              <a:rPr lang="en-US" dirty="0"/>
              <a:t>modern port, which has been developing since the 1980s, is characterized by </a:t>
            </a:r>
            <a:r>
              <a:rPr lang="en-US" b="1" dirty="0"/>
              <a:t>containerized traffic and its integration into a logistic network where land and sea segments are strongly integrated</a:t>
            </a:r>
            <a:r>
              <a:rPr lang="en-US" dirty="0" smtClean="0"/>
              <a:t>.</a:t>
            </a:r>
          </a:p>
          <a:p>
            <a:pPr marL="0" indent="0">
              <a:buNone/>
            </a:pPr>
            <a:r>
              <a:rPr lang="en-US" dirty="0" smtClean="0"/>
              <a:t>The </a:t>
            </a:r>
            <a:r>
              <a:rPr lang="en-US" b="1" dirty="0"/>
              <a:t>efficiency of a </a:t>
            </a:r>
            <a:r>
              <a:rPr lang="en-US" b="1" dirty="0" smtClean="0"/>
              <a:t>port </a:t>
            </a:r>
            <a:r>
              <a:rPr lang="en-US" dirty="0" smtClean="0"/>
              <a:t>is </a:t>
            </a:r>
            <a:r>
              <a:rPr lang="en-US" dirty="0"/>
              <a:t>heavily influenced by </a:t>
            </a:r>
            <a:r>
              <a:rPr lang="en-US" b="1" dirty="0"/>
              <a:t>its ability to connect with the hinterland</a:t>
            </a:r>
            <a:r>
              <a:rPr lang="en-US" dirty="0"/>
              <a:t> (to be able to quickly bring the goods to the final destination). The port is </a:t>
            </a:r>
            <a:r>
              <a:rPr lang="en-US" b="1" dirty="0"/>
              <a:t>a node of the logistic </a:t>
            </a:r>
            <a:r>
              <a:rPr lang="en-US" b="1" dirty="0" smtClean="0"/>
              <a:t>network</a:t>
            </a:r>
            <a:r>
              <a:rPr lang="en-US" dirty="0" smtClean="0"/>
              <a:t>.</a:t>
            </a:r>
          </a:p>
          <a:p>
            <a:pPr marL="0" indent="0">
              <a:buNone/>
            </a:pPr>
            <a:r>
              <a:rPr lang="en-US" dirty="0" smtClean="0"/>
              <a:t>The </a:t>
            </a:r>
            <a:r>
              <a:rPr lang="en-US" dirty="0"/>
              <a:t>movement of goods is </a:t>
            </a:r>
            <a:r>
              <a:rPr lang="en-US" b="1" dirty="0"/>
              <a:t>increasingly mechanized and the employment in port operations is drastically reduced</a:t>
            </a:r>
            <a:r>
              <a:rPr lang="en-US" dirty="0"/>
              <a:t>. </a:t>
            </a:r>
            <a:endParaRPr lang="en-US" dirty="0" smtClean="0"/>
          </a:p>
          <a:p>
            <a:pPr marL="0" indent="0">
              <a:buNone/>
            </a:pPr>
            <a:r>
              <a:rPr lang="en-US" dirty="0" smtClean="0"/>
              <a:t>Another </a:t>
            </a:r>
            <a:r>
              <a:rPr lang="en-US" dirty="0"/>
              <a:t>feature of the modern harbor is that it needs a </a:t>
            </a:r>
            <a:r>
              <a:rPr lang="en-US" dirty="0" smtClean="0"/>
              <a:t>lot of </a:t>
            </a:r>
            <a:r>
              <a:rPr lang="en-US" dirty="0"/>
              <a:t>space (for the mooring of ships and above all for the storage of goods). </a:t>
            </a:r>
            <a:endParaRPr lang="en-US" dirty="0" smtClean="0"/>
          </a:p>
          <a:p>
            <a:pPr marL="0" indent="0">
              <a:buNone/>
            </a:pPr>
            <a:r>
              <a:rPr lang="en-US" dirty="0" smtClean="0"/>
              <a:t>The </a:t>
            </a:r>
            <a:r>
              <a:rPr lang="en-US" dirty="0"/>
              <a:t>modern harbor, like the industrial one, remains disconnected from the city and the local community. </a:t>
            </a:r>
            <a:r>
              <a:rPr lang="en-US" b="1" dirty="0" smtClean="0"/>
              <a:t>Local </a:t>
            </a:r>
            <a:r>
              <a:rPr lang="en-US" b="1" dirty="0"/>
              <a:t>employment </a:t>
            </a:r>
            <a:r>
              <a:rPr lang="en-US" b="1" dirty="0" smtClean="0"/>
              <a:t>declines </a:t>
            </a:r>
            <a:r>
              <a:rPr lang="en-US" dirty="0" smtClean="0"/>
              <a:t>and </a:t>
            </a:r>
            <a:r>
              <a:rPr lang="en-US" b="1" dirty="0"/>
              <a:t>conflicts </a:t>
            </a:r>
            <a:r>
              <a:rPr lang="en-US" b="1" dirty="0" smtClean="0"/>
              <a:t>arise over the use of urban or natural areas </a:t>
            </a:r>
            <a:r>
              <a:rPr lang="en-US" dirty="0" smtClean="0"/>
              <a:t>for </a:t>
            </a:r>
            <a:r>
              <a:rPr lang="en-US" dirty="0"/>
              <a:t>port </a:t>
            </a:r>
            <a:r>
              <a:rPr lang="en-US" dirty="0" smtClean="0"/>
              <a:t>purposes </a:t>
            </a:r>
            <a:r>
              <a:rPr lang="en-US" dirty="0"/>
              <a:t>and </a:t>
            </a:r>
            <a:r>
              <a:rPr lang="en-US" dirty="0" smtClean="0"/>
              <a:t>concerning the </a:t>
            </a:r>
            <a:r>
              <a:rPr lang="en-US" dirty="0"/>
              <a:t>congestion created by trucks coming from or heading </a:t>
            </a:r>
            <a:r>
              <a:rPr lang="en-US" dirty="0" smtClean="0"/>
              <a:t>to the </a:t>
            </a:r>
            <a:r>
              <a:rPr lang="en-US" dirty="0"/>
              <a:t>port.</a:t>
            </a:r>
          </a:p>
        </p:txBody>
      </p:sp>
    </p:spTree>
    <p:extLst>
      <p:ext uri="{BB962C8B-B14F-4D97-AF65-F5344CB8AC3E}">
        <p14:creationId xmlns:p14="http://schemas.microsoft.com/office/powerpoint/2010/main" val="1294043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eople.hofstra.edu/geotrans/eng/ch4en/conc4en/img/portsites.png"/>
          <p:cNvPicPr>
            <a:picLocks noChangeAspect="1" noChangeArrowheads="1"/>
          </p:cNvPicPr>
          <p:nvPr/>
        </p:nvPicPr>
        <p:blipFill>
          <a:blip r:embed="rId2" cstate="print"/>
          <a:srcRect/>
          <a:stretch>
            <a:fillRect/>
          </a:stretch>
        </p:blipFill>
        <p:spPr bwMode="auto">
          <a:xfrm>
            <a:off x="611560" y="908720"/>
            <a:ext cx="8096250" cy="5410200"/>
          </a:xfrm>
          <a:prstGeom prst="rect">
            <a:avLst/>
          </a:prstGeom>
          <a:noFill/>
        </p:spPr>
      </p:pic>
      <p:sp>
        <p:nvSpPr>
          <p:cNvPr id="2" name="Titolo 1"/>
          <p:cNvSpPr>
            <a:spLocks noGrp="1"/>
          </p:cNvSpPr>
          <p:nvPr>
            <p:ph type="title"/>
          </p:nvPr>
        </p:nvSpPr>
        <p:spPr>
          <a:xfrm>
            <a:off x="457200" y="274638"/>
            <a:ext cx="8229600" cy="418058"/>
          </a:xfrm>
        </p:spPr>
        <p:txBody>
          <a:bodyPr>
            <a:normAutofit fontScale="90000"/>
          </a:bodyPr>
          <a:lstStyle/>
          <a:p>
            <a:r>
              <a:rPr lang="en-GB" b="1" dirty="0"/>
              <a:t>Port </a:t>
            </a:r>
            <a:r>
              <a:rPr lang="en-GB" b="1" dirty="0" smtClean="0"/>
              <a:t>typologies </a:t>
            </a:r>
            <a:endParaRPr lang="en-GB" b="1" dirty="0"/>
          </a:p>
        </p:txBody>
      </p:sp>
    </p:spTree>
    <p:extLst>
      <p:ext uri="{BB962C8B-B14F-4D97-AF65-F5344CB8AC3E}">
        <p14:creationId xmlns:p14="http://schemas.microsoft.com/office/powerpoint/2010/main" val="96960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people.hofstra.edu/geotrans/eng/ch4en/conc4en/img/map_harbor_types.png"/>
          <p:cNvPicPr>
            <a:picLocks noChangeAspect="1" noChangeArrowheads="1"/>
          </p:cNvPicPr>
          <p:nvPr/>
        </p:nvPicPr>
        <p:blipFill>
          <a:blip r:embed="rId2" cstate="print"/>
          <a:srcRect/>
          <a:stretch>
            <a:fillRect/>
          </a:stretch>
        </p:blipFill>
        <p:spPr bwMode="auto">
          <a:xfrm>
            <a:off x="539551" y="620688"/>
            <a:ext cx="8161985" cy="5616624"/>
          </a:xfrm>
          <a:prstGeom prst="rect">
            <a:avLst/>
          </a:prstGeom>
          <a:noFill/>
        </p:spPr>
      </p:pic>
      <p:sp>
        <p:nvSpPr>
          <p:cNvPr id="3" name="Titolo 1"/>
          <p:cNvSpPr txBox="1">
            <a:spLocks/>
          </p:cNvSpPr>
          <p:nvPr/>
        </p:nvSpPr>
        <p:spPr>
          <a:xfrm>
            <a:off x="437186" y="65609"/>
            <a:ext cx="8229600" cy="41805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t>Port typologies </a:t>
            </a:r>
          </a:p>
        </p:txBody>
      </p:sp>
    </p:spTree>
    <p:extLst>
      <p:ext uri="{BB962C8B-B14F-4D97-AF65-F5344CB8AC3E}">
        <p14:creationId xmlns:p14="http://schemas.microsoft.com/office/powerpoint/2010/main" val="2218962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775"/>
            <a:ext cx="8229600" cy="1143000"/>
          </a:xfrm>
        </p:spPr>
        <p:txBody>
          <a:bodyPr>
            <a:normAutofit/>
          </a:bodyPr>
          <a:lstStyle/>
          <a:p>
            <a:r>
              <a:rPr lang="en-US" sz="2200" b="1" dirty="0" smtClean="0"/>
              <a:t>The gradual shift from conventional break-bulk terminals to container terminals since the early 1960s brought about a fundamental change in layout of terminals as well as site selection. </a:t>
            </a:r>
            <a:endParaRPr lang="it-IT" b="1" dirty="0"/>
          </a:p>
        </p:txBody>
      </p:sp>
      <p:sp>
        <p:nvSpPr>
          <p:cNvPr id="3" name="Segnaposto contenuto 2"/>
          <p:cNvSpPr>
            <a:spLocks noGrp="1"/>
          </p:cNvSpPr>
          <p:nvPr>
            <p:ph idx="1"/>
          </p:nvPr>
        </p:nvSpPr>
        <p:spPr>
          <a:xfrm>
            <a:off x="-87493" y="1268760"/>
            <a:ext cx="9252520" cy="4525963"/>
          </a:xfrm>
        </p:spPr>
        <p:txBody>
          <a:bodyPr>
            <a:noAutofit/>
          </a:bodyPr>
          <a:lstStyle/>
          <a:p>
            <a:r>
              <a:rPr lang="en-US" sz="2200" dirty="0" smtClean="0"/>
              <a:t>Containerized transportation has substantially changed port dynamics to favor the emergence of </a:t>
            </a:r>
            <a:r>
              <a:rPr lang="en-US" sz="2200" b="1" dirty="0" smtClean="0"/>
              <a:t>specialized container ports</a:t>
            </a:r>
            <a:r>
              <a:rPr lang="en-US" sz="2200" dirty="0" smtClean="0"/>
              <a:t>. As compared to conventional break-bulk cargo ships containerships did not have onboard cranes, container terminal facilities had to provide capital intensive cranes and well as ample storage space to stack containers dockside. Finger piers were no longer adequate and berths were redesigned to accommodate for </a:t>
            </a:r>
            <a:r>
              <a:rPr lang="en-US" sz="2200" b="1" dirty="0" smtClean="0"/>
              <a:t>quick ship turnaround </a:t>
            </a:r>
            <a:r>
              <a:rPr lang="en-US" sz="2200" dirty="0" smtClean="0"/>
              <a:t>and more effective dockside operations between the crane and the container storage areas. </a:t>
            </a:r>
          </a:p>
          <a:p>
            <a:r>
              <a:rPr lang="en-US" sz="2200" dirty="0" smtClean="0"/>
              <a:t>Containerization has consequently become a fundamental function of global port operations and </a:t>
            </a:r>
            <a:r>
              <a:rPr lang="en-US" sz="2200" b="1" dirty="0" smtClean="0"/>
              <a:t>has changed the structure and configuration of port terminals that tend to occupy more space</a:t>
            </a:r>
            <a:r>
              <a:rPr lang="en-US" sz="2200" dirty="0" smtClean="0"/>
              <a:t>. While inland port sites (such as at the end of a bay or along a river) generally have the advantage of being closer to the final market they imply longer deviations from maritime shipping routes. Therefore </a:t>
            </a:r>
            <a:r>
              <a:rPr lang="en-US" sz="2200" b="1" dirty="0" smtClean="0"/>
              <a:t>the most successful inland ports sites are those that act as gateways</a:t>
            </a:r>
            <a:r>
              <a:rPr lang="en-US" sz="2200" dirty="0" smtClean="0"/>
              <a:t>.</a:t>
            </a:r>
            <a:endParaRPr lang="it-IT"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Video: la </a:t>
            </a:r>
            <a:r>
              <a:rPr lang="en-GB" dirty="0" err="1" smtClean="0"/>
              <a:t>storia</a:t>
            </a:r>
            <a:r>
              <a:rPr lang="en-GB" dirty="0" smtClean="0"/>
              <a:t> del </a:t>
            </a:r>
            <a:r>
              <a:rPr lang="en-GB" dirty="0" err="1" smtClean="0"/>
              <a:t>porto</a:t>
            </a:r>
            <a:r>
              <a:rPr lang="en-GB" dirty="0" smtClean="0"/>
              <a:t> di Trieste</a:t>
            </a:r>
            <a:endParaRPr lang="en-GB" dirty="0"/>
          </a:p>
        </p:txBody>
      </p:sp>
      <p:sp>
        <p:nvSpPr>
          <p:cNvPr id="3" name="Segnaposto contenuto 2"/>
          <p:cNvSpPr>
            <a:spLocks noGrp="1"/>
          </p:cNvSpPr>
          <p:nvPr>
            <p:ph idx="1"/>
          </p:nvPr>
        </p:nvSpPr>
        <p:spPr/>
        <p:txBody>
          <a:bodyPr>
            <a:normAutofit fontScale="62500" lnSpcReduction="20000"/>
          </a:bodyPr>
          <a:lstStyle/>
          <a:p>
            <a:r>
              <a:rPr lang="en-US" dirty="0" smtClean="0"/>
              <a:t>Trieste</a:t>
            </a:r>
            <a:r>
              <a:rPr lang="en-US" dirty="0"/>
              <a:t>, </a:t>
            </a:r>
            <a:r>
              <a:rPr lang="en-US" dirty="0" err="1"/>
              <a:t>nasce</a:t>
            </a:r>
            <a:r>
              <a:rPr lang="en-US" dirty="0"/>
              <a:t> </a:t>
            </a:r>
            <a:r>
              <a:rPr lang="en-US" dirty="0" err="1"/>
              <a:t>una</a:t>
            </a:r>
            <a:r>
              <a:rPr lang="en-US" dirty="0"/>
              <a:t> </a:t>
            </a:r>
            <a:r>
              <a:rPr lang="en-US" dirty="0" err="1" smtClean="0"/>
              <a:t>città</a:t>
            </a:r>
            <a:r>
              <a:rPr lang="en-US" dirty="0" smtClean="0"/>
              <a:t> (</a:t>
            </a:r>
            <a:r>
              <a:rPr lang="en-US" dirty="0" err="1" smtClean="0"/>
              <a:t>storico</a:t>
            </a:r>
            <a:r>
              <a:rPr lang="en-US" dirty="0" smtClean="0"/>
              <a:t>, le due </a:t>
            </a:r>
            <a:r>
              <a:rPr lang="en-US" dirty="0" err="1" smtClean="0"/>
              <a:t>città</a:t>
            </a:r>
            <a:r>
              <a:rPr lang="en-US" dirty="0" smtClean="0"/>
              <a:t>) </a:t>
            </a:r>
            <a:r>
              <a:rPr lang="it-IT" b="1" dirty="0" smtClean="0"/>
              <a:t>https</a:t>
            </a:r>
            <a:r>
              <a:rPr lang="it-IT" b="1" dirty="0"/>
              <a:t>://www.youtube.com/watch?v=plPNR9qVgP0&amp;ab_channel=ClubTouristiTriestiniCTT</a:t>
            </a:r>
          </a:p>
          <a:p>
            <a:r>
              <a:rPr lang="it-IT" b="1" dirty="0" smtClean="0"/>
              <a:t>**Trieste </a:t>
            </a:r>
            <a:r>
              <a:rPr lang="it-IT" b="1" dirty="0"/>
              <a:t>- Un porto e </a:t>
            </a:r>
            <a:r>
              <a:rPr lang="it-IT" b="1" dirty="0" smtClean="0"/>
              <a:t>la </a:t>
            </a:r>
            <a:r>
              <a:rPr lang="it-IT" b="1" dirty="0"/>
              <a:t>sua città - prima </a:t>
            </a:r>
            <a:r>
              <a:rPr lang="it-IT" b="1" dirty="0" smtClean="0"/>
              <a:t>parte: </a:t>
            </a:r>
            <a:r>
              <a:rPr lang="it-IT" dirty="0" smtClean="0"/>
              <a:t>http</a:t>
            </a:r>
            <a:r>
              <a:rPr lang="it-IT" dirty="0"/>
              <a:t>://www.youtube.com/watch?v=zlHm1BYkYXc&amp;feature=relmfu</a:t>
            </a:r>
          </a:p>
          <a:p>
            <a:r>
              <a:rPr lang="it-IT" b="1" dirty="0" smtClean="0"/>
              <a:t>**Trieste </a:t>
            </a:r>
            <a:r>
              <a:rPr lang="it-IT" b="1" dirty="0"/>
              <a:t>- Un porto e la sua città - ultima </a:t>
            </a:r>
            <a:r>
              <a:rPr lang="it-IT" b="1" dirty="0" smtClean="0"/>
              <a:t>parte: </a:t>
            </a:r>
            <a:r>
              <a:rPr lang="it-IT" u="sng" dirty="0" smtClean="0"/>
              <a:t>http</a:t>
            </a:r>
            <a:r>
              <a:rPr lang="it-IT" u="sng" dirty="0"/>
              <a:t>://</a:t>
            </a:r>
            <a:r>
              <a:rPr lang="it-IT" u="sng" dirty="0" smtClean="0"/>
              <a:t>www.youtube.com/watch?feature=endscreen&amp;v=XrhxSJngxn0&amp;NR=1</a:t>
            </a:r>
          </a:p>
          <a:p>
            <a:r>
              <a:rPr lang="it-IT" b="1" dirty="0"/>
              <a:t>Il porto franco di Trieste: </a:t>
            </a:r>
            <a:r>
              <a:rPr lang="it-IT" u="sng" dirty="0">
                <a:hlinkClick r:id="rId2"/>
              </a:rPr>
              <a:t>http://</a:t>
            </a:r>
            <a:r>
              <a:rPr lang="it-IT" u="sng" dirty="0" smtClean="0">
                <a:hlinkClick r:id="rId2"/>
              </a:rPr>
              <a:t>www.youtube.com/watch?v=RcaYkKzQQcA</a:t>
            </a:r>
            <a:endParaRPr lang="it-IT" u="sng" dirty="0" smtClean="0"/>
          </a:p>
          <a:p>
            <a:r>
              <a:rPr lang="it-IT" b="1" dirty="0" smtClean="0"/>
              <a:t>***Trieste</a:t>
            </a:r>
            <a:r>
              <a:rPr lang="it-IT" b="1" dirty="0"/>
              <a:t>, il suo porto: </a:t>
            </a:r>
            <a:r>
              <a:rPr lang="it-IT" b="1" dirty="0">
                <a:hlinkClick r:id="rId3"/>
              </a:rPr>
              <a:t>http://</a:t>
            </a:r>
            <a:r>
              <a:rPr lang="it-IT" b="1" dirty="0" smtClean="0">
                <a:hlinkClick r:id="rId3"/>
              </a:rPr>
              <a:t>www.youtube.com/watch?v=B9mcNAS39Vg</a:t>
            </a:r>
            <a:endParaRPr lang="it-IT" b="1" dirty="0" smtClean="0"/>
          </a:p>
          <a:p>
            <a:r>
              <a:rPr lang="it-IT" b="1" dirty="0" smtClean="0"/>
              <a:t>Trieste e le sue industrie </a:t>
            </a:r>
            <a:r>
              <a:rPr lang="en-US" b="1"/>
              <a:t>(not available): </a:t>
            </a:r>
            <a:endParaRPr lang="it-IT" b="1" dirty="0" smtClean="0"/>
          </a:p>
          <a:p>
            <a:r>
              <a:rPr lang="it-IT" b="1" dirty="0">
                <a:hlinkClick r:id="rId4"/>
              </a:rPr>
              <a:t>http://</a:t>
            </a:r>
            <a:r>
              <a:rPr lang="it-IT" b="1" dirty="0" smtClean="0">
                <a:hlinkClick r:id="rId4"/>
              </a:rPr>
              <a:t>www.youtube.com/watch?v=XrhxSJngxn0</a:t>
            </a:r>
            <a:endParaRPr lang="it-IT" b="1" dirty="0" smtClean="0"/>
          </a:p>
          <a:p>
            <a:r>
              <a:rPr lang="it-IT" dirty="0"/>
              <a:t>TRIESTE aspetti di una proposta</a:t>
            </a:r>
          </a:p>
          <a:p>
            <a:r>
              <a:rPr lang="it-IT" dirty="0"/>
              <a:t>https://www.youtube.com/watch?v=GjIrneR39oE</a:t>
            </a:r>
          </a:p>
          <a:p>
            <a:endParaRPr lang="it-IT" dirty="0"/>
          </a:p>
          <a:p>
            <a:endParaRPr lang="it-IT" dirty="0"/>
          </a:p>
          <a:p>
            <a:endParaRPr lang="it-IT" dirty="0"/>
          </a:p>
          <a:p>
            <a:endParaRPr lang="en-GB" dirty="0"/>
          </a:p>
        </p:txBody>
      </p:sp>
    </p:spTree>
    <p:extLst>
      <p:ext uri="{BB962C8B-B14F-4D97-AF65-F5344CB8AC3E}">
        <p14:creationId xmlns:p14="http://schemas.microsoft.com/office/powerpoint/2010/main" val="2287036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people.hofstra.edu/geotrans/eng/ch4en/conc4en/img/containerterminalconfiguration.png"/>
          <p:cNvPicPr>
            <a:picLocks noChangeAspect="1" noChangeArrowheads="1"/>
          </p:cNvPicPr>
          <p:nvPr/>
        </p:nvPicPr>
        <p:blipFill>
          <a:blip r:embed="rId2" cstate="print"/>
          <a:srcRect/>
          <a:stretch>
            <a:fillRect/>
          </a:stretch>
        </p:blipFill>
        <p:spPr bwMode="auto">
          <a:xfrm>
            <a:off x="755576" y="548680"/>
            <a:ext cx="7273915" cy="6127205"/>
          </a:xfrm>
          <a:prstGeom prst="rect">
            <a:avLst/>
          </a:prstGeom>
          <a:noFill/>
        </p:spPr>
      </p:pic>
      <p:sp>
        <p:nvSpPr>
          <p:cNvPr id="2" name="Titolo 1"/>
          <p:cNvSpPr>
            <a:spLocks noGrp="1"/>
          </p:cNvSpPr>
          <p:nvPr>
            <p:ph type="title"/>
          </p:nvPr>
        </p:nvSpPr>
        <p:spPr>
          <a:xfrm>
            <a:off x="467544" y="130622"/>
            <a:ext cx="8229600" cy="418058"/>
          </a:xfrm>
        </p:spPr>
        <p:txBody>
          <a:bodyPr>
            <a:noAutofit/>
          </a:bodyPr>
          <a:lstStyle/>
          <a:p>
            <a:r>
              <a:rPr lang="en-GB" sz="2800" b="1" dirty="0" smtClean="0"/>
              <a:t>Example of berth layout</a:t>
            </a:r>
            <a:endParaRPr lang="en-GB"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507288" cy="1143000"/>
          </a:xfrm>
        </p:spPr>
        <p:txBody>
          <a:bodyPr>
            <a:noAutofit/>
          </a:bodyPr>
          <a:lstStyle/>
          <a:p>
            <a:pPr algn="l"/>
            <a:r>
              <a:rPr lang="en-US" sz="2000" dirty="0" smtClean="0"/>
              <a:t>To handle this freight, port infrastructures jointly have to accommodate transshipment activities both on ships and inland and thus facilitate convergence between land transport and maritime systems. It includes:</a:t>
            </a:r>
            <a:br>
              <a:rPr lang="en-US" sz="2000" dirty="0" smtClean="0"/>
            </a:br>
            <a:endParaRPr lang="it-IT" sz="2000" dirty="0"/>
          </a:p>
        </p:txBody>
      </p:sp>
      <p:sp>
        <p:nvSpPr>
          <p:cNvPr id="3" name="Segnaposto contenuto 2"/>
          <p:cNvSpPr>
            <a:spLocks noGrp="1"/>
          </p:cNvSpPr>
          <p:nvPr>
            <p:ph idx="1"/>
          </p:nvPr>
        </p:nvSpPr>
        <p:spPr>
          <a:xfrm>
            <a:off x="251520" y="1268760"/>
            <a:ext cx="8712968" cy="5472608"/>
          </a:xfrm>
        </p:spPr>
        <p:txBody>
          <a:bodyPr>
            <a:normAutofit/>
          </a:bodyPr>
          <a:lstStyle/>
          <a:p>
            <a:r>
              <a:rPr lang="en-US" sz="1600" b="1" dirty="0" smtClean="0"/>
              <a:t>Maritime access </a:t>
            </a:r>
            <a:r>
              <a:rPr lang="en-US" sz="1600" dirty="0" smtClean="0"/>
              <a:t>- </a:t>
            </a:r>
            <a:r>
              <a:rPr lang="en-US" sz="1600" b="1" dirty="0" smtClean="0"/>
              <a:t>the physical capacity to accommodate ship operations: 1. tidal range, 2. channel and berth depths</a:t>
            </a:r>
            <a:r>
              <a:rPr lang="en-US" sz="1600" dirty="0" smtClean="0"/>
              <a:t> (about 70% of world ports have depths of less than 10 meters,  there is thus a pressure in increase channel depth where possible, but this is a costly and environmentally controversial endeavor. Many ports are also impacted by sedimentation, particularly ports in river deltas. This requires continuous dredging, which adds to the costs of port operations.)</a:t>
            </a:r>
          </a:p>
          <a:p>
            <a:r>
              <a:rPr lang="en-US" sz="1600" b="1" dirty="0" smtClean="0"/>
              <a:t>Maritime interface</a:t>
            </a:r>
            <a:r>
              <a:rPr lang="en-US" sz="1600" dirty="0"/>
              <a:t>:</a:t>
            </a:r>
            <a:r>
              <a:rPr lang="en-US" sz="1600" dirty="0" smtClean="0"/>
              <a:t> </a:t>
            </a:r>
            <a:r>
              <a:rPr lang="en-US" sz="1600" b="1" dirty="0" smtClean="0"/>
              <a:t>the amount of shoreline that has good maritime access</a:t>
            </a:r>
            <a:r>
              <a:rPr lang="en-US" sz="1600" dirty="0" smtClean="0"/>
              <a:t>. Even if a port site has an excellent maritime access, namely deep water waterways, there may </a:t>
            </a:r>
            <a:r>
              <a:rPr lang="en-US" sz="1600" b="1" dirty="0" smtClean="0"/>
              <a:t>not be enough land </a:t>
            </a:r>
            <a:r>
              <a:rPr lang="en-US" sz="1600" dirty="0" smtClean="0"/>
              <a:t>available to guarantee its future development and expansion. Containerization has expanded the land consumption requirements of many ports. It is therefore not surprising to see that modern port expansion projects involve significant capital investments to create artificial port facilities.</a:t>
            </a:r>
          </a:p>
          <a:p>
            <a:r>
              <a:rPr lang="en-US" sz="1600" b="1" dirty="0" smtClean="0"/>
              <a:t>Infrastructures and equipment</a:t>
            </a:r>
            <a:r>
              <a:rPr lang="en-US" sz="1600" dirty="0"/>
              <a:t> </a:t>
            </a:r>
            <a:r>
              <a:rPr lang="en-US" sz="1600" dirty="0" smtClean="0"/>
              <a:t>such as piers, basins, stacking or storage areas, warehouses, and equipment such as cranes, all of which involving </a:t>
            </a:r>
            <a:r>
              <a:rPr lang="en-US" sz="1600" b="1" dirty="0" smtClean="0"/>
              <a:t>high levels of capital investment</a:t>
            </a:r>
            <a:r>
              <a:rPr lang="en-US" sz="1600" dirty="0" smtClean="0"/>
              <a:t>. In turn, these infrastructures consume land which must be available to insure port expansion. Keeping up with the investment requirements of modern port operations has become a challenge for many ports.</a:t>
            </a:r>
          </a:p>
          <a:p>
            <a:r>
              <a:rPr lang="en-US" sz="1600" b="1" dirty="0" smtClean="0"/>
              <a:t>Land access.</a:t>
            </a:r>
            <a:r>
              <a:rPr lang="en-US" sz="1600" dirty="0" smtClean="0"/>
              <a:t> Access from the port to industrial complexes and markets insure its growth and importance. This requires </a:t>
            </a:r>
            <a:r>
              <a:rPr lang="en-US" sz="1600" b="1" dirty="0" smtClean="0"/>
              <a:t>efficient inland distribution systems</a:t>
            </a:r>
            <a:r>
              <a:rPr lang="en-US" sz="1600" dirty="0" smtClean="0"/>
              <a:t>, such as fluvial, rail (mainly for containers) and road transportation. The land access to ports located in densely populated areas is facing increasing congestion. For instance, the ports of Los Angeles and Long Beach invested massively to develop the Alameda rail corridor in an attempt to promote inland access and reduce truck congestion. A similar trend has taken place in Europe where ports such as Rotterdam and Antwerp have been involved in the setting on inland barge and rail shuttle services.</a:t>
            </a:r>
          </a:p>
          <a:p>
            <a:endParaRPr lang="it-IT"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7763" y="66675"/>
            <a:ext cx="6848475"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350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people.hofstra.edu/geotrans/eng/ch4en/conc4en/img/dredgingzeebrg.jpg"/>
          <p:cNvPicPr>
            <a:picLocks noChangeAspect="1" noChangeArrowheads="1"/>
          </p:cNvPicPr>
          <p:nvPr/>
        </p:nvPicPr>
        <p:blipFill>
          <a:blip r:embed="rId2" cstate="print"/>
          <a:srcRect/>
          <a:stretch>
            <a:fillRect/>
          </a:stretch>
        </p:blipFill>
        <p:spPr bwMode="auto">
          <a:xfrm>
            <a:off x="1043608" y="980728"/>
            <a:ext cx="7374876" cy="5544616"/>
          </a:xfrm>
          <a:prstGeom prst="rect">
            <a:avLst/>
          </a:prstGeom>
          <a:noFill/>
        </p:spPr>
      </p:pic>
      <p:sp>
        <p:nvSpPr>
          <p:cNvPr id="5" name="Titolo 4"/>
          <p:cNvSpPr>
            <a:spLocks noGrp="1"/>
          </p:cNvSpPr>
          <p:nvPr>
            <p:ph type="title"/>
          </p:nvPr>
        </p:nvSpPr>
        <p:spPr>
          <a:xfrm>
            <a:off x="457200" y="274638"/>
            <a:ext cx="8229600" cy="418058"/>
          </a:xfrm>
        </p:spPr>
        <p:txBody>
          <a:bodyPr>
            <a:noAutofit/>
          </a:bodyPr>
          <a:lstStyle/>
          <a:p>
            <a:r>
              <a:rPr lang="en-US" sz="2000" dirty="0" smtClean="0"/>
              <a:t>Dredging Ship at the Port of </a:t>
            </a:r>
            <a:r>
              <a:rPr lang="en-US" sz="2000" dirty="0" err="1" smtClean="0"/>
              <a:t>Zeebrugge</a:t>
            </a:r>
            <a:r>
              <a:rPr lang="en-US" sz="2000" dirty="0" smtClean="0"/>
              <a:t>, Belgium – </a:t>
            </a:r>
            <a:br>
              <a:rPr lang="en-US" sz="2000" dirty="0" smtClean="0"/>
            </a:br>
            <a:r>
              <a:rPr lang="it-IT" sz="2000" dirty="0" err="1" smtClean="0"/>
              <a:t>Photo</a:t>
            </a:r>
            <a:r>
              <a:rPr lang="it-IT" sz="2000" dirty="0" smtClean="0"/>
              <a:t>: Dr. </a:t>
            </a:r>
            <a:r>
              <a:rPr lang="it-IT" sz="2000" dirty="0" err="1" smtClean="0"/>
              <a:t>Jean-Paul</a:t>
            </a:r>
            <a:r>
              <a:rPr lang="it-IT" sz="2000" dirty="0" smtClean="0"/>
              <a:t> </a:t>
            </a:r>
            <a:r>
              <a:rPr lang="it-IT" sz="2000" dirty="0" err="1" smtClean="0"/>
              <a:t>Rodrigue</a:t>
            </a:r>
            <a:r>
              <a:rPr lang="it-IT" sz="2000" dirty="0" smtClean="0"/>
              <a:t>, 2006.</a:t>
            </a:r>
            <a:endParaRPr lang="it-IT"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2332037"/>
            <a:ext cx="8496944" cy="4525963"/>
          </a:xfrm>
        </p:spPr>
        <p:txBody>
          <a:bodyPr>
            <a:normAutofit lnSpcReduction="10000"/>
          </a:bodyPr>
          <a:lstStyle/>
          <a:p>
            <a:pPr>
              <a:buNone/>
            </a:pPr>
            <a:endParaRPr lang="en-US" sz="2000" dirty="0" smtClean="0"/>
          </a:p>
          <a:p>
            <a:pPr>
              <a:buNone/>
            </a:pPr>
            <a:endParaRPr lang="en-US" sz="2000" dirty="0"/>
          </a:p>
          <a:p>
            <a:pPr marL="0" indent="0">
              <a:buNone/>
            </a:pPr>
            <a:r>
              <a:rPr lang="en-US" sz="2000" dirty="0" smtClean="0"/>
              <a:t>'E' Class Containership, The Evelyn </a:t>
            </a:r>
            <a:r>
              <a:rPr lang="en-US" sz="2000" dirty="0" err="1" smtClean="0"/>
              <a:t>Maersk</a:t>
            </a:r>
            <a:r>
              <a:rPr lang="en-US" sz="2000" dirty="0" smtClean="0"/>
              <a:t> Launched in 2006, the Emma </a:t>
            </a:r>
            <a:r>
              <a:rPr lang="en-US" sz="2000" dirty="0" err="1" smtClean="0"/>
              <a:t>Maersk</a:t>
            </a:r>
            <a:r>
              <a:rPr lang="en-US" sz="2000" dirty="0" smtClean="0"/>
              <a:t> is part of the largest class ('E') of containership built to date. The vessels in this class have 397 meters in length, a width of 56 meters and a deadweight of 156,907 tons. For this impressive size only a crew of 13 is required.  Depending on the load configuration, its capacity is in the range of 12,000 to 13,500 TEU, which can be accommodated in rows of 22 containers. A problem related to this class of containership relates to its </a:t>
            </a:r>
            <a:r>
              <a:rPr lang="en-US" sz="2000" b="1" dirty="0" smtClean="0"/>
              <a:t>draft of 17.5 meters</a:t>
            </a:r>
            <a:r>
              <a:rPr lang="en-US" sz="2000" dirty="0" smtClean="0"/>
              <a:t> (57 feet), </a:t>
            </a:r>
            <a:r>
              <a:rPr lang="en-US" sz="2000" b="1" dirty="0" smtClean="0"/>
              <a:t>limiting the number of port terminals it can call to</a:t>
            </a:r>
            <a:r>
              <a:rPr lang="en-US" sz="2000" dirty="0" smtClean="0"/>
              <a:t>. It is well above the current specifications of the Panama Canal, placing this ship in the Post </a:t>
            </a:r>
            <a:r>
              <a:rPr lang="en-US" sz="2000" dirty="0" err="1" smtClean="0"/>
              <a:t>Panamax</a:t>
            </a:r>
            <a:r>
              <a:rPr lang="en-US" sz="2000" dirty="0" smtClean="0"/>
              <a:t> category. The above photo depicts the Evelyn </a:t>
            </a:r>
            <a:r>
              <a:rPr lang="en-US" sz="2000" dirty="0" err="1" smtClean="0"/>
              <a:t>Maersk</a:t>
            </a:r>
            <a:r>
              <a:rPr lang="en-US" sz="2000" dirty="0" smtClean="0"/>
              <a:t> at the APM terminal in the port of Algeciras, Spain. Handling a Post </a:t>
            </a:r>
            <a:r>
              <a:rPr lang="en-US" sz="2000" dirty="0" err="1" smtClean="0"/>
              <a:t>Panamax</a:t>
            </a:r>
            <a:r>
              <a:rPr lang="en-US" sz="2000" dirty="0" smtClean="0"/>
              <a:t> containership requires about 150 moves per hour, which transcribes in using five cranes able to handle 30 moves per hour each. </a:t>
            </a:r>
          </a:p>
        </p:txBody>
      </p:sp>
      <p:pic>
        <p:nvPicPr>
          <p:cNvPr id="1026" name="Picture 2" descr="http://people.hofstra.edu/geotrans/eng/ch3en/conc3en/img/evelyn_maersk.jpg"/>
          <p:cNvPicPr>
            <a:picLocks noChangeAspect="1" noChangeArrowheads="1"/>
          </p:cNvPicPr>
          <p:nvPr/>
        </p:nvPicPr>
        <p:blipFill>
          <a:blip r:embed="rId2" cstate="print"/>
          <a:srcRect/>
          <a:stretch>
            <a:fillRect/>
          </a:stretch>
        </p:blipFill>
        <p:spPr bwMode="auto">
          <a:xfrm>
            <a:off x="899592" y="116632"/>
            <a:ext cx="7391400" cy="27813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1162"/>
            <a:ext cx="8229600" cy="1143000"/>
          </a:xfrm>
        </p:spPr>
        <p:txBody>
          <a:bodyPr/>
          <a:lstStyle/>
          <a:p>
            <a:r>
              <a:rPr lang="en-US" dirty="0"/>
              <a:t>T</a:t>
            </a:r>
            <a:r>
              <a:rPr lang="en-US" dirty="0" smtClean="0"/>
              <a:t>he city and the port</a:t>
            </a:r>
            <a:endParaRPr lang="it-IT" dirty="0"/>
          </a:p>
        </p:txBody>
      </p:sp>
      <p:sp>
        <p:nvSpPr>
          <p:cNvPr id="3" name="Segnaposto contenuto 2"/>
          <p:cNvSpPr>
            <a:spLocks noGrp="1"/>
          </p:cNvSpPr>
          <p:nvPr>
            <p:ph idx="1"/>
          </p:nvPr>
        </p:nvSpPr>
        <p:spPr>
          <a:xfrm>
            <a:off x="179512" y="908720"/>
            <a:ext cx="8856984" cy="4525963"/>
          </a:xfrm>
        </p:spPr>
        <p:txBody>
          <a:bodyPr>
            <a:noAutofit/>
          </a:bodyPr>
          <a:lstStyle/>
          <a:p>
            <a:r>
              <a:rPr lang="en-US" sz="2400" dirty="0" smtClean="0"/>
              <a:t>the city and the port are often competing for </a:t>
            </a:r>
            <a:r>
              <a:rPr lang="en-US" sz="2400" b="1" dirty="0" smtClean="0"/>
              <a:t>the same land</a:t>
            </a:r>
            <a:r>
              <a:rPr lang="en-US" sz="2400" dirty="0" smtClean="0"/>
              <a:t>, which can create priority problems (port versus waterfront development for instance). </a:t>
            </a:r>
          </a:p>
          <a:p>
            <a:r>
              <a:rPr lang="en-US" sz="2400" dirty="0" smtClean="0"/>
              <a:t>Ports thus have a </a:t>
            </a:r>
            <a:r>
              <a:rPr lang="en-US" sz="2400" b="1" dirty="0" smtClean="0"/>
              <a:t>complex set of relationships</a:t>
            </a:r>
            <a:r>
              <a:rPr lang="en-US" sz="2400" dirty="0" smtClean="0"/>
              <a:t>, sometimes conflicting, with the cities they service, often a function of the port and city size. </a:t>
            </a:r>
          </a:p>
          <a:p>
            <a:r>
              <a:rPr lang="en-US" sz="2400" dirty="0" smtClean="0"/>
              <a:t>The pressure of many ports on their sites is even </a:t>
            </a:r>
            <a:r>
              <a:rPr lang="en-US" sz="2400" b="1" dirty="0" smtClean="0"/>
              <a:t>more demanding than those of airports</a:t>
            </a:r>
            <a:r>
              <a:rPr lang="en-US" sz="2400" dirty="0" smtClean="0"/>
              <a:t> because they have to be adjacent to deep water. </a:t>
            </a:r>
          </a:p>
          <a:p>
            <a:r>
              <a:rPr lang="en-US" sz="2400" dirty="0" smtClean="0"/>
              <a:t>Such sites are very limited, and may give rise to conflicts with the city at large that sees </a:t>
            </a:r>
            <a:r>
              <a:rPr lang="en-US" sz="2400" b="1" dirty="0" smtClean="0"/>
              <a:t>waterfront land as potential park space, or as environmentally sensitive</a:t>
            </a:r>
            <a:r>
              <a:rPr lang="en-US" sz="2400" dirty="0" smtClean="0"/>
              <a:t>. </a:t>
            </a:r>
          </a:p>
          <a:p>
            <a:r>
              <a:rPr lang="en-US" sz="2400" dirty="0" smtClean="0"/>
              <a:t>Many ports are now constrained by </a:t>
            </a:r>
            <a:r>
              <a:rPr lang="en-US" sz="2400" b="1" dirty="0" smtClean="0"/>
              <a:t>urban and environmental pressures, which did not exist when the existing facilities were developed.</a:t>
            </a:r>
            <a:endParaRPr lang="it-IT"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Ports</a:t>
            </a:r>
            <a:endParaRPr lang="it-IT" dirty="0"/>
          </a:p>
        </p:txBody>
      </p:sp>
      <p:sp>
        <p:nvSpPr>
          <p:cNvPr id="3" name="Segnaposto contenuto 2"/>
          <p:cNvSpPr>
            <a:spLocks noGrp="1"/>
          </p:cNvSpPr>
          <p:nvPr>
            <p:ph idx="1"/>
          </p:nvPr>
        </p:nvSpPr>
        <p:spPr/>
        <p:txBody>
          <a:bodyPr>
            <a:normAutofit fontScale="92500"/>
          </a:bodyPr>
          <a:lstStyle/>
          <a:p>
            <a:r>
              <a:rPr lang="en-US" smtClean="0"/>
              <a:t>About commercial 4,600 ports are in operation worldwide, but only less than one hundred ports have a global importance.</a:t>
            </a:r>
          </a:p>
          <a:p>
            <a:r>
              <a:rPr lang="en-US" smtClean="0"/>
              <a:t>There </a:t>
            </a:r>
            <a:r>
              <a:rPr lang="en-US" dirty="0" smtClean="0"/>
              <a:t>are about 500 container ports with 180 handling a traffic of more half a million TEU.</a:t>
            </a:r>
          </a:p>
          <a:p>
            <a:r>
              <a:rPr lang="en-US" dirty="0" smtClean="0"/>
              <a:t>Maritime traffic thus has a </a:t>
            </a:r>
            <a:r>
              <a:rPr lang="en-US" b="1" dirty="0" smtClean="0"/>
              <a:t>high level of concentration</a:t>
            </a:r>
            <a:r>
              <a:rPr lang="en-US" dirty="0" smtClean="0"/>
              <a:t> in a limited number of large ports, a process mainly attributed constraints related to maritime access and infrastructure development.</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94" y="0"/>
            <a:ext cx="8774014"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219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6876" y="413014"/>
            <a:ext cx="6552728" cy="5802554"/>
          </a:xfrm>
          <a:prstGeom prst="rect">
            <a:avLst/>
          </a:prstGeom>
        </p:spPr>
      </p:pic>
      <p:sp>
        <p:nvSpPr>
          <p:cNvPr id="4" name="Rectangle 3"/>
          <p:cNvSpPr/>
          <p:nvPr/>
        </p:nvSpPr>
        <p:spPr>
          <a:xfrm>
            <a:off x="971600" y="6237312"/>
            <a:ext cx="6912768" cy="369332"/>
          </a:xfrm>
          <a:prstGeom prst="rect">
            <a:avLst/>
          </a:prstGeom>
        </p:spPr>
        <p:txBody>
          <a:bodyPr wrap="square">
            <a:spAutoFit/>
          </a:bodyPr>
          <a:lstStyle/>
          <a:p>
            <a:r>
              <a:rPr lang="en-US" dirty="0"/>
              <a:t>https://en.wikipedia.org/wiki/File:Container_port_traffic.webp</a:t>
            </a:r>
          </a:p>
        </p:txBody>
      </p:sp>
    </p:spTree>
    <p:extLst>
      <p:ext uri="{BB962C8B-B14F-4D97-AF65-F5344CB8AC3E}">
        <p14:creationId xmlns:p14="http://schemas.microsoft.com/office/powerpoint/2010/main" val="396526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980728"/>
            <a:ext cx="4171950" cy="4486275"/>
          </a:xfrm>
          <a:prstGeom prst="rect">
            <a:avLst/>
          </a:prstGeom>
        </p:spPr>
      </p:pic>
      <p:pic>
        <p:nvPicPr>
          <p:cNvPr id="3" name="Picture 2"/>
          <p:cNvPicPr>
            <a:picLocks noChangeAspect="1"/>
          </p:cNvPicPr>
          <p:nvPr/>
        </p:nvPicPr>
        <p:blipFill>
          <a:blip r:embed="rId3"/>
          <a:stretch>
            <a:fillRect/>
          </a:stretch>
        </p:blipFill>
        <p:spPr>
          <a:xfrm>
            <a:off x="4788024" y="1028352"/>
            <a:ext cx="4191000" cy="4391025"/>
          </a:xfrm>
          <a:prstGeom prst="rect">
            <a:avLst/>
          </a:prstGeom>
        </p:spPr>
      </p:pic>
      <p:sp>
        <p:nvSpPr>
          <p:cNvPr id="4" name="TextBox 3"/>
          <p:cNvSpPr txBox="1"/>
          <p:nvPr/>
        </p:nvSpPr>
        <p:spPr>
          <a:xfrm>
            <a:off x="4499992" y="6021288"/>
            <a:ext cx="4279120" cy="369332"/>
          </a:xfrm>
          <a:prstGeom prst="rect">
            <a:avLst/>
          </a:prstGeom>
          <a:noFill/>
        </p:spPr>
        <p:txBody>
          <a:bodyPr wrap="none" rtlCol="0">
            <a:spAutoFit/>
          </a:bodyPr>
          <a:lstStyle/>
          <a:p>
            <a:r>
              <a:rPr lang="it-IT" dirty="0" smtClean="0"/>
              <a:t>Mixed </a:t>
            </a:r>
            <a:r>
              <a:rPr lang="it-IT" dirty="0" err="1" smtClean="0"/>
              <a:t>ports</a:t>
            </a:r>
            <a:r>
              <a:rPr lang="it-IT" dirty="0" smtClean="0"/>
              <a:t>: </a:t>
            </a:r>
            <a:r>
              <a:rPr lang="it-IT" dirty="0" err="1" smtClean="0"/>
              <a:t>partly</a:t>
            </a:r>
            <a:r>
              <a:rPr lang="it-IT" dirty="0" smtClean="0"/>
              <a:t> private e </a:t>
            </a:r>
            <a:r>
              <a:rPr lang="it-IT" dirty="0" err="1" smtClean="0"/>
              <a:t>partly</a:t>
            </a:r>
            <a:r>
              <a:rPr lang="it-IT" dirty="0" smtClean="0"/>
              <a:t> </a:t>
            </a:r>
            <a:r>
              <a:rPr lang="it-IT" dirty="0" err="1" smtClean="0"/>
              <a:t>landlord</a:t>
            </a:r>
            <a:endParaRPr lang="en-GB" dirty="0"/>
          </a:p>
        </p:txBody>
      </p:sp>
    </p:spTree>
    <p:extLst>
      <p:ext uri="{BB962C8B-B14F-4D97-AF65-F5344CB8AC3E}">
        <p14:creationId xmlns:p14="http://schemas.microsoft.com/office/powerpoint/2010/main" val="841053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Three port concepts</a:t>
            </a:r>
            <a:endParaRPr lang="en-US" dirty="0"/>
          </a:p>
        </p:txBody>
      </p:sp>
      <p:sp>
        <p:nvSpPr>
          <p:cNvPr id="3" name="Segnaposto contenuto 2"/>
          <p:cNvSpPr>
            <a:spLocks noGrp="1"/>
          </p:cNvSpPr>
          <p:nvPr>
            <p:ph idx="1"/>
          </p:nvPr>
        </p:nvSpPr>
        <p:spPr/>
        <p:txBody>
          <a:bodyPr/>
          <a:lstStyle/>
          <a:p>
            <a:pPr marL="514350" indent="-514350">
              <a:buFont typeface="+mj-lt"/>
              <a:buAutoNum type="arabicPeriod"/>
            </a:pPr>
            <a:r>
              <a:rPr lang="en-US" dirty="0" smtClean="0"/>
              <a:t>Port-emporium</a:t>
            </a:r>
          </a:p>
          <a:p>
            <a:pPr marL="514350" indent="-514350">
              <a:buFont typeface="+mj-lt"/>
              <a:buAutoNum type="arabicPeriod"/>
            </a:pPr>
            <a:r>
              <a:rPr lang="en-US" dirty="0" smtClean="0"/>
              <a:t>The </a:t>
            </a:r>
            <a:r>
              <a:rPr lang="en-US" dirty="0"/>
              <a:t>industrial port or the port as a </a:t>
            </a:r>
            <a:r>
              <a:rPr lang="en-US" dirty="0" smtClean="0"/>
              <a:t>clusters</a:t>
            </a:r>
          </a:p>
          <a:p>
            <a:pPr marL="514350" indent="-514350">
              <a:buFont typeface="+mj-lt"/>
              <a:buAutoNum type="arabicPeriod"/>
            </a:pPr>
            <a:r>
              <a:rPr lang="en-US" dirty="0"/>
              <a:t>The modern harbor or gateway port</a:t>
            </a:r>
          </a:p>
        </p:txBody>
      </p:sp>
    </p:spTree>
    <p:extLst>
      <p:ext uri="{BB962C8B-B14F-4D97-AF65-F5344CB8AC3E}">
        <p14:creationId xmlns:p14="http://schemas.microsoft.com/office/powerpoint/2010/main" val="1346639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16632"/>
            <a:ext cx="8229600" cy="562074"/>
          </a:xfrm>
        </p:spPr>
        <p:txBody>
          <a:bodyPr>
            <a:normAutofit fontScale="90000"/>
          </a:bodyPr>
          <a:lstStyle/>
          <a:p>
            <a:r>
              <a:rPr lang="en-GB" b="1" dirty="0"/>
              <a:t>Port Administration Models </a:t>
            </a:r>
            <a:br>
              <a:rPr lang="en-GB" b="1" dirty="0"/>
            </a:br>
            <a:r>
              <a:rPr lang="en-GB" sz="1200" b="1" dirty="0"/>
              <a:t>(https://</a:t>
            </a:r>
            <a:r>
              <a:rPr lang="en-GB" sz="1200" b="1" dirty="0" smtClean="0"/>
              <a:t>ppiaf.org/sites/ppiaf.org/files/documents/toolkits/Portoolkit/Toolkit/module3/port_functions.html)</a:t>
            </a:r>
            <a:endParaRPr lang="en-GB" sz="1200" dirty="0"/>
          </a:p>
        </p:txBody>
      </p:sp>
      <p:sp>
        <p:nvSpPr>
          <p:cNvPr id="4" name="Content Placeholder 3"/>
          <p:cNvSpPr>
            <a:spLocks noGrp="1"/>
          </p:cNvSpPr>
          <p:nvPr>
            <p:ph idx="1"/>
          </p:nvPr>
        </p:nvSpPr>
        <p:spPr>
          <a:xfrm>
            <a:off x="0" y="980728"/>
            <a:ext cx="9144000" cy="3888432"/>
          </a:xfrm>
        </p:spPr>
        <p:txBody>
          <a:bodyPr>
            <a:noAutofit/>
          </a:bodyPr>
          <a:lstStyle/>
          <a:p>
            <a:r>
              <a:rPr lang="en-GB" sz="2000" b="1" dirty="0" smtClean="0"/>
              <a:t>A </a:t>
            </a:r>
            <a:r>
              <a:rPr lang="en-GB" sz="2000" b="1" dirty="0"/>
              <a:t>number of factors influence the way ports are organized, structured, and managed</a:t>
            </a:r>
            <a:r>
              <a:rPr lang="en-GB" sz="2000" dirty="0"/>
              <a:t>, including</a:t>
            </a:r>
            <a:r>
              <a:rPr lang="en-GB" sz="2000" dirty="0" smtClean="0"/>
              <a:t>: the </a:t>
            </a:r>
            <a:r>
              <a:rPr lang="en-GB" sz="2000" dirty="0"/>
              <a:t>socioeconomic structure of a country (market economy, open borders</a:t>
            </a:r>
            <a:r>
              <a:rPr lang="en-GB" sz="2000" dirty="0" smtClean="0"/>
              <a:t>); </a:t>
            </a:r>
            <a:r>
              <a:rPr lang="en-GB" sz="2000" dirty="0"/>
              <a:t>h</a:t>
            </a:r>
            <a:r>
              <a:rPr lang="en-GB" sz="2000" dirty="0" smtClean="0"/>
              <a:t>istorical </a:t>
            </a:r>
            <a:r>
              <a:rPr lang="en-GB" sz="2000" dirty="0"/>
              <a:t>developments (for example, former colonial structure</a:t>
            </a:r>
            <a:r>
              <a:rPr lang="en-GB" sz="2000" dirty="0" smtClean="0"/>
              <a:t>); </a:t>
            </a:r>
            <a:r>
              <a:rPr lang="en-GB" sz="2000" dirty="0"/>
              <a:t>l</a:t>
            </a:r>
            <a:r>
              <a:rPr lang="en-GB" sz="2000" dirty="0" smtClean="0"/>
              <a:t>ocation </a:t>
            </a:r>
            <a:r>
              <a:rPr lang="en-GB" sz="2000" dirty="0"/>
              <a:t>of the port (urban area or in isolated regions</a:t>
            </a:r>
            <a:r>
              <a:rPr lang="en-GB" sz="2000" dirty="0" smtClean="0"/>
              <a:t>), types </a:t>
            </a:r>
            <a:r>
              <a:rPr lang="en-GB" sz="2000" dirty="0"/>
              <a:t>of cargoes handled (liquid and dry bulk, general cargo, or containers).</a:t>
            </a:r>
          </a:p>
          <a:p>
            <a:r>
              <a:rPr lang="en-GB" sz="2000" dirty="0"/>
              <a:t>Four main categories of ports have emerged over </a:t>
            </a:r>
            <a:r>
              <a:rPr lang="en-GB" sz="2000" dirty="0" smtClean="0"/>
              <a:t>time: </a:t>
            </a:r>
            <a:r>
              <a:rPr lang="en-GB" sz="2000" b="1" dirty="0"/>
              <a:t>the public service port, the tool port, the landlord port, and the fully privatized port or private service port.</a:t>
            </a:r>
          </a:p>
          <a:p>
            <a:r>
              <a:rPr lang="en-GB" sz="2000" dirty="0"/>
              <a:t>These models are distinguished by how they differ with respect for such characteristics as</a:t>
            </a:r>
            <a:r>
              <a:rPr lang="en-GB" sz="2000" dirty="0" smtClean="0"/>
              <a:t>: public</a:t>
            </a:r>
            <a:r>
              <a:rPr lang="en-GB" sz="2000" dirty="0"/>
              <a:t>, private, or mixed provision of </a:t>
            </a:r>
            <a:r>
              <a:rPr lang="en-GB" sz="2000" dirty="0" smtClean="0"/>
              <a:t>service; local</a:t>
            </a:r>
            <a:r>
              <a:rPr lang="en-GB" sz="2000" dirty="0"/>
              <a:t>, regional, or global </a:t>
            </a:r>
            <a:r>
              <a:rPr lang="en-GB" sz="2000" dirty="0" smtClean="0"/>
              <a:t>orientation</a:t>
            </a:r>
            <a:r>
              <a:rPr lang="en-GB" sz="2000" dirty="0"/>
              <a:t>;</a:t>
            </a:r>
            <a:r>
              <a:rPr lang="en-GB" sz="2000" dirty="0" smtClean="0"/>
              <a:t> </a:t>
            </a:r>
            <a:r>
              <a:rPr lang="en-GB" sz="2000" dirty="0"/>
              <a:t>o</a:t>
            </a:r>
            <a:r>
              <a:rPr lang="en-GB" sz="2000" dirty="0" smtClean="0"/>
              <a:t>wnership </a:t>
            </a:r>
            <a:r>
              <a:rPr lang="en-GB" sz="2000" dirty="0"/>
              <a:t>of infrastructure (including port </a:t>
            </a:r>
            <a:r>
              <a:rPr lang="en-GB" sz="2000" dirty="0" smtClean="0"/>
              <a:t>land), ownership </a:t>
            </a:r>
            <a:r>
              <a:rPr lang="en-GB" sz="2000" dirty="0"/>
              <a:t>of superstructure and equipment (particularly ship-to-shore handling equipment, sheds, and warehouses</a:t>
            </a:r>
            <a:r>
              <a:rPr lang="en-GB" sz="2000" dirty="0" smtClean="0"/>
              <a:t>);  status </a:t>
            </a:r>
            <a:r>
              <a:rPr lang="en-GB" sz="2000" dirty="0"/>
              <a:t>of dock </a:t>
            </a:r>
            <a:r>
              <a:rPr lang="en-GB" sz="2000" dirty="0" err="1"/>
              <a:t>labor</a:t>
            </a:r>
            <a:r>
              <a:rPr lang="en-GB" sz="2000" dirty="0"/>
              <a:t> and management</a:t>
            </a:r>
            <a:r>
              <a:rPr lang="en-GB" sz="2000" dirty="0" smtClean="0"/>
              <a:t>.</a:t>
            </a:r>
            <a:endParaRPr lang="en-GB" sz="2000" dirty="0"/>
          </a:p>
        </p:txBody>
      </p:sp>
      <p:pic>
        <p:nvPicPr>
          <p:cNvPr id="5" name="Picture 4"/>
          <p:cNvPicPr>
            <a:picLocks noChangeAspect="1"/>
          </p:cNvPicPr>
          <p:nvPr/>
        </p:nvPicPr>
        <p:blipFill>
          <a:blip r:embed="rId2"/>
          <a:stretch>
            <a:fillRect/>
          </a:stretch>
        </p:blipFill>
        <p:spPr>
          <a:xfrm>
            <a:off x="539552" y="4869160"/>
            <a:ext cx="7265030" cy="1916832"/>
          </a:xfrm>
          <a:prstGeom prst="rect">
            <a:avLst/>
          </a:prstGeom>
        </p:spPr>
      </p:pic>
    </p:spTree>
    <p:extLst>
      <p:ext uri="{BB962C8B-B14F-4D97-AF65-F5344CB8AC3E}">
        <p14:creationId xmlns:p14="http://schemas.microsoft.com/office/powerpoint/2010/main" val="4177690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16"/>
            <a:ext cx="8229600" cy="562074"/>
          </a:xfrm>
        </p:spPr>
        <p:txBody>
          <a:bodyPr>
            <a:normAutofit fontScale="90000"/>
          </a:bodyPr>
          <a:lstStyle/>
          <a:p>
            <a:r>
              <a:rPr lang="en-GB" b="1" dirty="0"/>
              <a:t>Port Administration Models </a:t>
            </a:r>
            <a:br>
              <a:rPr lang="en-GB" b="1" dirty="0"/>
            </a:br>
            <a:r>
              <a:rPr lang="en-GB" sz="1200" b="1" dirty="0"/>
              <a:t>(https://</a:t>
            </a:r>
            <a:r>
              <a:rPr lang="en-GB" sz="1200" b="1" dirty="0" smtClean="0"/>
              <a:t>ppiaf.org/sites/ppiaf.org/files/documents/toolkits/Portoolkit/Toolkit/module3/port_functions.html)</a:t>
            </a:r>
            <a:endParaRPr lang="en-GB" sz="1200" dirty="0"/>
          </a:p>
        </p:txBody>
      </p:sp>
      <p:sp>
        <p:nvSpPr>
          <p:cNvPr id="4" name="Content Placeholder 3"/>
          <p:cNvSpPr>
            <a:spLocks noGrp="1"/>
          </p:cNvSpPr>
          <p:nvPr>
            <p:ph idx="1"/>
          </p:nvPr>
        </p:nvSpPr>
        <p:spPr>
          <a:xfrm>
            <a:off x="0" y="718794"/>
            <a:ext cx="9252520" cy="6120680"/>
          </a:xfrm>
        </p:spPr>
        <p:txBody>
          <a:bodyPr>
            <a:noAutofit/>
          </a:bodyPr>
          <a:lstStyle/>
          <a:p>
            <a:pPr marL="0" indent="0">
              <a:buNone/>
            </a:pPr>
            <a:r>
              <a:rPr lang="en-GB" sz="1800" b="1" dirty="0"/>
              <a:t>Service Ports</a:t>
            </a:r>
          </a:p>
          <a:p>
            <a:pPr marL="0" indent="0">
              <a:buNone/>
            </a:pPr>
            <a:r>
              <a:rPr lang="en-GB" sz="1800" dirty="0" smtClean="0"/>
              <a:t>Service </a:t>
            </a:r>
            <a:r>
              <a:rPr lang="en-GB" sz="1800" dirty="0"/>
              <a:t>ports have a predominantly </a:t>
            </a:r>
            <a:r>
              <a:rPr lang="en-GB" sz="1800" b="1" dirty="0"/>
              <a:t>public character</a:t>
            </a:r>
            <a:r>
              <a:rPr lang="en-GB" sz="1800" dirty="0"/>
              <a:t>. The number of service ports is declining. Many former service ports are in transition toward a landlord port structure, such as Colombo (Sri Lanka), </a:t>
            </a:r>
            <a:r>
              <a:rPr lang="en-GB" sz="1800" dirty="0" err="1"/>
              <a:t>Nhava</a:t>
            </a:r>
            <a:r>
              <a:rPr lang="en-GB" sz="1800" dirty="0"/>
              <a:t> </a:t>
            </a:r>
            <a:r>
              <a:rPr lang="en-GB" sz="1800" dirty="0" err="1"/>
              <a:t>Sheva</a:t>
            </a:r>
            <a:r>
              <a:rPr lang="en-GB" sz="1800" dirty="0"/>
              <a:t> (India), and Dar </a:t>
            </a:r>
            <a:r>
              <a:rPr lang="en-GB" sz="1800" dirty="0" err="1"/>
              <a:t>es</a:t>
            </a:r>
            <a:r>
              <a:rPr lang="en-GB" sz="1800" dirty="0"/>
              <a:t> Salaam (Tanzania). However some ports in developing countries are still managed according to the service model. Under it, </a:t>
            </a:r>
            <a:r>
              <a:rPr lang="en-GB" sz="1800" b="1" dirty="0"/>
              <a:t>the port authority offers the complete range of services required for the functioning of the seaport system</a:t>
            </a:r>
            <a:r>
              <a:rPr lang="en-GB" sz="1800" dirty="0"/>
              <a:t>. The port owns, maintains, and operates every available asset (fixed and mobile), and cargo handling activities are executed by </a:t>
            </a:r>
            <a:r>
              <a:rPr lang="en-GB" sz="1800" dirty="0" err="1"/>
              <a:t>labor</a:t>
            </a:r>
            <a:r>
              <a:rPr lang="en-GB" sz="1800" dirty="0"/>
              <a:t> employed directly by the port authority. </a:t>
            </a:r>
          </a:p>
          <a:p>
            <a:pPr marL="0" indent="0">
              <a:buNone/>
            </a:pPr>
            <a:r>
              <a:rPr lang="en-GB" sz="1800" b="1" dirty="0"/>
              <a:t>Tool Ports</a:t>
            </a:r>
          </a:p>
          <a:p>
            <a:pPr marL="0" indent="0">
              <a:buNone/>
            </a:pPr>
            <a:r>
              <a:rPr lang="en-GB" sz="1800" dirty="0"/>
              <a:t>In the tool port model, </a:t>
            </a:r>
            <a:r>
              <a:rPr lang="en-GB" sz="1800" b="1" dirty="0"/>
              <a:t>the port authority owns, develops, and maintains the port infrastructure as well as the superstructure, including cargo handling equipment such as quay cranes and forklift trucks</a:t>
            </a:r>
            <a:r>
              <a:rPr lang="en-GB" sz="1800" dirty="0"/>
              <a:t>. Port authority staff usually operates all equipment owned by the port authority. </a:t>
            </a:r>
            <a:r>
              <a:rPr lang="en-GB" sz="1800" b="1" dirty="0"/>
              <a:t>Other cargo handling on board vessels as well as on the apron and on the quay is usually carried out by private cargo handling firms contracted by the shipping agents or other principals licensed by the port authority</a:t>
            </a:r>
            <a:r>
              <a:rPr lang="en-GB" sz="1800" dirty="0"/>
              <a:t>. The Port of Chittagong (Bangladesh) is a typical example of the tool port. The Ports </a:t>
            </a:r>
            <a:r>
              <a:rPr lang="en-GB" sz="1800" dirty="0" err="1"/>
              <a:t>Autonomes</a:t>
            </a:r>
            <a:r>
              <a:rPr lang="en-GB" sz="1800" dirty="0"/>
              <a:t> in France are also examples, in particular the container terminals, which are managed and operated along the principles of the tool port, although for more recent terminals the private terminal operators have made the investment in gantry cranes. This arrangement has generated conflicts between port authority staff and terminal operators, which has impeded operational efficiency</a:t>
            </a:r>
            <a:r>
              <a:rPr lang="en-GB" sz="1800" dirty="0" smtClean="0"/>
              <a:t>.</a:t>
            </a:r>
            <a:endParaRPr lang="en-GB" sz="1800" dirty="0"/>
          </a:p>
        </p:txBody>
      </p:sp>
    </p:spTree>
    <p:extLst>
      <p:ext uri="{BB962C8B-B14F-4D97-AF65-F5344CB8AC3E}">
        <p14:creationId xmlns:p14="http://schemas.microsoft.com/office/powerpoint/2010/main" val="4177690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16"/>
            <a:ext cx="8229600" cy="562074"/>
          </a:xfrm>
        </p:spPr>
        <p:txBody>
          <a:bodyPr>
            <a:normAutofit fontScale="90000"/>
          </a:bodyPr>
          <a:lstStyle/>
          <a:p>
            <a:r>
              <a:rPr lang="en-GB" b="1" dirty="0"/>
              <a:t>Port Administration Models </a:t>
            </a:r>
            <a:br>
              <a:rPr lang="en-GB" b="1" dirty="0"/>
            </a:br>
            <a:r>
              <a:rPr lang="en-GB" sz="1200" b="1" dirty="0"/>
              <a:t>(https://</a:t>
            </a:r>
            <a:r>
              <a:rPr lang="en-GB" sz="1200" b="1" dirty="0" smtClean="0"/>
              <a:t>ppiaf.org/sites/ppiaf.org/files/documents/toolkits/Portoolkit/Toolkit/module3/port_functions.html)</a:t>
            </a:r>
            <a:endParaRPr lang="en-GB" sz="1200" dirty="0"/>
          </a:p>
        </p:txBody>
      </p:sp>
      <p:sp>
        <p:nvSpPr>
          <p:cNvPr id="4" name="Content Placeholder 3"/>
          <p:cNvSpPr>
            <a:spLocks noGrp="1"/>
          </p:cNvSpPr>
          <p:nvPr>
            <p:ph idx="1"/>
          </p:nvPr>
        </p:nvSpPr>
        <p:spPr>
          <a:xfrm>
            <a:off x="-4568" y="692696"/>
            <a:ext cx="9144000" cy="6021288"/>
          </a:xfrm>
        </p:spPr>
        <p:txBody>
          <a:bodyPr>
            <a:noAutofit/>
          </a:bodyPr>
          <a:lstStyle/>
          <a:p>
            <a:pPr marL="0" indent="0">
              <a:buNone/>
            </a:pPr>
            <a:r>
              <a:rPr lang="en-GB" sz="1800" b="1" dirty="0" smtClean="0"/>
              <a:t>Landlord </a:t>
            </a:r>
            <a:r>
              <a:rPr lang="en-GB" sz="1800" b="1" dirty="0"/>
              <a:t>Ports</a:t>
            </a:r>
          </a:p>
          <a:p>
            <a:pPr marL="0" indent="0">
              <a:buNone/>
            </a:pPr>
            <a:r>
              <a:rPr lang="en-GB" sz="1800" dirty="0" smtClean="0"/>
              <a:t>The </a:t>
            </a:r>
            <a:r>
              <a:rPr lang="en-GB" sz="1800" dirty="0"/>
              <a:t>landlord port is characterized by its </a:t>
            </a:r>
            <a:r>
              <a:rPr lang="en-GB" sz="1800" b="1" dirty="0"/>
              <a:t>mixed public-private orientation</a:t>
            </a:r>
            <a:r>
              <a:rPr lang="en-GB" sz="1800" dirty="0"/>
              <a:t>. Under this model, the </a:t>
            </a:r>
            <a:r>
              <a:rPr lang="en-GB" sz="1800" b="1" dirty="0"/>
              <a:t>port authority acts as regulatory body</a:t>
            </a:r>
            <a:r>
              <a:rPr lang="en-GB" sz="1800" dirty="0"/>
              <a:t> and as landlord, while </a:t>
            </a:r>
            <a:r>
              <a:rPr lang="en-GB" sz="1800" b="1" dirty="0"/>
              <a:t>port operations (especially cargo handling) are carried out by private companies</a:t>
            </a:r>
            <a:r>
              <a:rPr lang="en-GB" sz="1800" dirty="0"/>
              <a:t>. Examples of landlord ports are Rotterdam, Antwerp, New York, and since 1997, Singapore. Today, </a:t>
            </a:r>
            <a:r>
              <a:rPr lang="en-GB" sz="1800" b="1" dirty="0"/>
              <a:t>the landlord port is the dominant port model </a:t>
            </a:r>
            <a:r>
              <a:rPr lang="en-GB" sz="1800" dirty="0"/>
              <a:t>in larger and </a:t>
            </a:r>
            <a:r>
              <a:rPr lang="en-GB" sz="1800" dirty="0" smtClean="0"/>
              <a:t>medium-sized </a:t>
            </a:r>
            <a:r>
              <a:rPr lang="en-GB" sz="1800" dirty="0"/>
              <a:t>ports</a:t>
            </a:r>
            <a:r>
              <a:rPr lang="en-GB" sz="1800" dirty="0" smtClean="0"/>
              <a:t>. In </a:t>
            </a:r>
            <a:r>
              <a:rPr lang="en-GB" sz="1800" dirty="0"/>
              <a:t>the landlord port model, </a:t>
            </a:r>
            <a:r>
              <a:rPr lang="en-GB" sz="1800" b="1" dirty="0"/>
              <a:t>infrastructure is leased to private operating companies </a:t>
            </a:r>
            <a:r>
              <a:rPr lang="en-GB" sz="1800" dirty="0"/>
              <a:t>or to industries such as refineries, tank terminals, and chemical plants. The lease to be paid to the port authority is usually a fixed sum per square meter per year, typically indexed to some measure of inflation. The level of the lease amount is related to the initial preparation and construction </a:t>
            </a:r>
            <a:r>
              <a:rPr lang="en-GB" sz="1800" dirty="0" smtClean="0"/>
              <a:t>costs. </a:t>
            </a:r>
            <a:r>
              <a:rPr lang="en-GB" sz="1800" b="1" dirty="0"/>
              <a:t>The private port operators provide and maintain their own superstructure including buildings </a:t>
            </a:r>
            <a:r>
              <a:rPr lang="en-GB" sz="1800" dirty="0"/>
              <a:t>(offices, sheds, warehouses, container freight stations, workshops). </a:t>
            </a:r>
            <a:r>
              <a:rPr lang="en-GB" sz="1800" b="1" dirty="0"/>
              <a:t>They also purchase and install their own equipment on the terminal grounds </a:t>
            </a:r>
            <a:r>
              <a:rPr lang="en-GB" sz="1800" dirty="0"/>
              <a:t>as required by their business. In landlord ports, </a:t>
            </a:r>
            <a:r>
              <a:rPr lang="en-GB" sz="1800" b="1" dirty="0"/>
              <a:t>dock </a:t>
            </a:r>
            <a:r>
              <a:rPr lang="en-GB" sz="1800" b="1" dirty="0" err="1"/>
              <a:t>labor</a:t>
            </a:r>
            <a:r>
              <a:rPr lang="en-GB" sz="1800" b="1" dirty="0"/>
              <a:t> is employed by private terminal operators, although in some ports part of the </a:t>
            </a:r>
            <a:r>
              <a:rPr lang="en-GB" sz="1800" b="1" dirty="0" err="1"/>
              <a:t>labor</a:t>
            </a:r>
            <a:r>
              <a:rPr lang="en-GB" sz="1800" b="1" dirty="0"/>
              <a:t> may be provided through a </a:t>
            </a:r>
            <a:r>
              <a:rPr lang="en-GB" sz="1800" b="1" dirty="0" err="1"/>
              <a:t>portwide</a:t>
            </a:r>
            <a:r>
              <a:rPr lang="en-GB" sz="1800" b="1" dirty="0"/>
              <a:t> </a:t>
            </a:r>
            <a:r>
              <a:rPr lang="en-GB" sz="1800" b="1" dirty="0" err="1"/>
              <a:t>labor</a:t>
            </a:r>
            <a:r>
              <a:rPr lang="en-GB" sz="1800" b="1" dirty="0"/>
              <a:t> pool system</a:t>
            </a:r>
            <a:r>
              <a:rPr lang="en-GB" sz="1800" dirty="0"/>
              <a:t>.</a:t>
            </a:r>
          </a:p>
          <a:p>
            <a:pPr marL="0" indent="0">
              <a:buNone/>
            </a:pPr>
            <a:r>
              <a:rPr lang="en-GB" sz="1800" b="1" dirty="0"/>
              <a:t>Fully Privatized Ports</a:t>
            </a:r>
          </a:p>
          <a:p>
            <a:pPr marL="0" indent="0">
              <a:buNone/>
            </a:pPr>
            <a:r>
              <a:rPr lang="en-GB" sz="1800" dirty="0"/>
              <a:t>Fully privatized </a:t>
            </a:r>
            <a:r>
              <a:rPr lang="en-GB" sz="1800" dirty="0" smtClean="0"/>
              <a:t>ports are </a:t>
            </a:r>
            <a:r>
              <a:rPr lang="en-GB" sz="1800" dirty="0"/>
              <a:t>few in number, and can be found mainly in the United Kingdom (U.K.) and New Zealand. Full privatization is considered by many as an </a:t>
            </a:r>
            <a:r>
              <a:rPr lang="en-GB" sz="1800" b="1" dirty="0"/>
              <a:t>extreme form of port reform</a:t>
            </a:r>
            <a:r>
              <a:rPr lang="en-GB" sz="1800" dirty="0"/>
              <a:t>. It suggests that the state no longer has any meaningful involvement or public policy interest in the port sector. In fully privatized ports, port land is privately </a:t>
            </a:r>
            <a:r>
              <a:rPr lang="en-GB" sz="1800" dirty="0" smtClean="0"/>
              <a:t>owned. </a:t>
            </a:r>
            <a:r>
              <a:rPr lang="en-GB" sz="1800" dirty="0"/>
              <a:t>This requires the transfer of ownership of such land from the public to the private </a:t>
            </a:r>
            <a:r>
              <a:rPr lang="en-GB" sz="1800" dirty="0" smtClean="0"/>
              <a:t>sector.</a:t>
            </a:r>
            <a:endParaRPr lang="en-GB" sz="1800" dirty="0"/>
          </a:p>
        </p:txBody>
      </p:sp>
    </p:spTree>
    <p:extLst>
      <p:ext uri="{BB962C8B-B14F-4D97-AF65-F5344CB8AC3E}">
        <p14:creationId xmlns:p14="http://schemas.microsoft.com/office/powerpoint/2010/main" val="4177690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2936"/>
            <a:ext cx="8229600" cy="1143000"/>
          </a:xfrm>
        </p:spPr>
        <p:txBody>
          <a:bodyPr>
            <a:normAutofit fontScale="90000"/>
          </a:bodyPr>
          <a:lstStyle/>
          <a:p>
            <a:r>
              <a:rPr lang="en-US" dirty="0" smtClean="0"/>
              <a:t>Strengths and weaknesses of port management models (A. Baird and P. Kent, 2001)</a:t>
            </a:r>
            <a:endParaRPr lang="en-US" dirty="0"/>
          </a:p>
        </p:txBody>
      </p:sp>
    </p:spTree>
    <p:extLst>
      <p:ext uri="{BB962C8B-B14F-4D97-AF65-F5344CB8AC3E}">
        <p14:creationId xmlns:p14="http://schemas.microsoft.com/office/powerpoint/2010/main" val="3415972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052736"/>
            <a:ext cx="3938333" cy="4896544"/>
          </a:xfrm>
          <a:prstGeom prst="rect">
            <a:avLst/>
          </a:prstGeom>
        </p:spPr>
      </p:pic>
      <p:pic>
        <p:nvPicPr>
          <p:cNvPr id="3" name="Picture 2"/>
          <p:cNvPicPr>
            <a:picLocks noChangeAspect="1"/>
          </p:cNvPicPr>
          <p:nvPr/>
        </p:nvPicPr>
        <p:blipFill>
          <a:blip r:embed="rId3"/>
          <a:stretch>
            <a:fillRect/>
          </a:stretch>
        </p:blipFill>
        <p:spPr>
          <a:xfrm>
            <a:off x="4427984" y="1183481"/>
            <a:ext cx="3981450" cy="4733925"/>
          </a:xfrm>
          <a:prstGeom prst="rect">
            <a:avLst/>
          </a:prstGeom>
        </p:spPr>
      </p:pic>
    </p:spTree>
    <p:extLst>
      <p:ext uri="{BB962C8B-B14F-4D97-AF65-F5344CB8AC3E}">
        <p14:creationId xmlns:p14="http://schemas.microsoft.com/office/powerpoint/2010/main" val="4019527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1196752"/>
            <a:ext cx="3895725" cy="3762375"/>
          </a:xfrm>
          <a:prstGeom prst="rect">
            <a:avLst/>
          </a:prstGeom>
        </p:spPr>
      </p:pic>
      <p:pic>
        <p:nvPicPr>
          <p:cNvPr id="3" name="Picture 2"/>
          <p:cNvPicPr>
            <a:picLocks noChangeAspect="1"/>
          </p:cNvPicPr>
          <p:nvPr/>
        </p:nvPicPr>
        <p:blipFill>
          <a:blip r:embed="rId3"/>
          <a:stretch>
            <a:fillRect/>
          </a:stretch>
        </p:blipFill>
        <p:spPr>
          <a:xfrm>
            <a:off x="4788024" y="548680"/>
            <a:ext cx="3674784" cy="5525269"/>
          </a:xfrm>
          <a:prstGeom prst="rect">
            <a:avLst/>
          </a:prstGeom>
        </p:spPr>
      </p:pic>
    </p:spTree>
    <p:extLst>
      <p:ext uri="{BB962C8B-B14F-4D97-AF65-F5344CB8AC3E}">
        <p14:creationId xmlns:p14="http://schemas.microsoft.com/office/powerpoint/2010/main" val="2080661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36912"/>
            <a:ext cx="8229600" cy="1143000"/>
          </a:xfrm>
        </p:spPr>
        <p:txBody>
          <a:bodyPr/>
          <a:lstStyle/>
          <a:p>
            <a:r>
              <a:rPr lang="it-IT" dirty="0" err="1" smtClean="0"/>
              <a:t>Italian</a:t>
            </a:r>
            <a:r>
              <a:rPr lang="it-IT" dirty="0" smtClean="0"/>
              <a:t> </a:t>
            </a:r>
            <a:r>
              <a:rPr lang="it-IT" dirty="0" err="1" smtClean="0"/>
              <a:t>ports</a:t>
            </a:r>
            <a:endParaRPr lang="en-GB" dirty="0"/>
          </a:p>
        </p:txBody>
      </p:sp>
    </p:spTree>
    <p:extLst>
      <p:ext uri="{BB962C8B-B14F-4D97-AF65-F5344CB8AC3E}">
        <p14:creationId xmlns:p14="http://schemas.microsoft.com/office/powerpoint/2010/main" val="2738158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2674640" cy="2506290"/>
          </a:xfrm>
        </p:spPr>
        <p:txBody>
          <a:bodyPr>
            <a:normAutofit/>
          </a:bodyPr>
          <a:lstStyle/>
          <a:p>
            <a:r>
              <a:rPr lang="it-IT" sz="3600" dirty="0" smtClean="0"/>
              <a:t>Rappresentazione geografica</a:t>
            </a:r>
            <a:endParaRPr lang="it-IT" sz="3600" dirty="0"/>
          </a:p>
        </p:txBody>
      </p:sp>
      <p:pic>
        <p:nvPicPr>
          <p:cNvPr id="28674" name="Picture 2" descr="http://opendatablog.ilsole24ore.com/wp-content/uploads/2011/07/20110724-13-crop_1.jpg"/>
          <p:cNvPicPr>
            <a:picLocks noChangeAspect="1" noChangeArrowheads="1"/>
          </p:cNvPicPr>
          <p:nvPr/>
        </p:nvPicPr>
        <p:blipFill>
          <a:blip r:embed="rId2" cstate="print"/>
          <a:srcRect/>
          <a:stretch>
            <a:fillRect/>
          </a:stretch>
        </p:blipFill>
        <p:spPr bwMode="auto">
          <a:xfrm>
            <a:off x="3635896" y="251122"/>
            <a:ext cx="4464496" cy="625792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6024"/>
            <a:ext cx="9144000" cy="6518584"/>
          </a:xfrm>
          <a:prstGeom prst="rect">
            <a:avLst/>
          </a:prstGeom>
        </p:spPr>
      </p:pic>
    </p:spTree>
    <p:extLst>
      <p:ext uri="{BB962C8B-B14F-4D97-AF65-F5344CB8AC3E}">
        <p14:creationId xmlns:p14="http://schemas.microsoft.com/office/powerpoint/2010/main" val="3046230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968" y="188640"/>
            <a:ext cx="8229600" cy="648072"/>
          </a:xfrm>
        </p:spPr>
        <p:txBody>
          <a:bodyPr>
            <a:normAutofit/>
          </a:bodyPr>
          <a:lstStyle/>
          <a:p>
            <a:r>
              <a:rPr lang="it-IT" sz="3200" dirty="0"/>
              <a:t>A</a:t>
            </a:r>
            <a:r>
              <a:rPr lang="it-IT" sz="3200" dirty="0" smtClean="0"/>
              <a:t>utorità </a:t>
            </a:r>
            <a:r>
              <a:rPr lang="it-IT" sz="3200" dirty="0"/>
              <a:t>di sistema portuale</a:t>
            </a:r>
            <a:endParaRPr lang="en-US" sz="3200" dirty="0"/>
          </a:p>
        </p:txBody>
      </p:sp>
      <p:sp>
        <p:nvSpPr>
          <p:cNvPr id="4" name="Content Placeholder 3"/>
          <p:cNvSpPr>
            <a:spLocks noGrp="1"/>
          </p:cNvSpPr>
          <p:nvPr>
            <p:ph idx="1"/>
          </p:nvPr>
        </p:nvSpPr>
        <p:spPr>
          <a:xfrm>
            <a:off x="323528" y="764704"/>
            <a:ext cx="8380040" cy="4525963"/>
          </a:xfrm>
        </p:spPr>
        <p:txBody>
          <a:bodyPr>
            <a:noAutofit/>
          </a:bodyPr>
          <a:lstStyle/>
          <a:p>
            <a:pPr marL="0" indent="0">
              <a:buNone/>
            </a:pPr>
            <a:r>
              <a:rPr lang="it-IT" sz="1400" dirty="0"/>
              <a:t>L'autorità di sistema portuale, in Italia, è </a:t>
            </a:r>
            <a:r>
              <a:rPr lang="it-IT" sz="1400" dirty="0" smtClean="0"/>
              <a:t>l’ente </a:t>
            </a:r>
            <a:r>
              <a:rPr lang="it-IT" sz="1400" dirty="0"/>
              <a:t>pubblico di personalità giuridica che amministra un sistema di uno o più porti di rilevanza internazionale o nazionale. Ha, tra gli scopi istituzionali, la gestione e l'organizzazione di beni e servizi nel rispettivo ambito portuale</a:t>
            </a:r>
            <a:r>
              <a:rPr lang="it-IT" sz="1400" dirty="0" smtClean="0"/>
              <a:t>. Rappresenta </a:t>
            </a:r>
            <a:r>
              <a:rPr lang="it-IT" sz="1400" dirty="0"/>
              <a:t>i porti di sua competenza in tutto il mondo. Tale ente, con il nome originario di Autorità portuale, è stato istituito in Italia con la legge del 28 gennaio 1994 n. 84 nell'ambito del riassetto della legislazione in materia portuale. </a:t>
            </a:r>
            <a:r>
              <a:rPr lang="it-IT" sz="1400" dirty="0" smtClean="0"/>
              <a:t>La </a:t>
            </a:r>
            <a:r>
              <a:rPr lang="it-IT" sz="1400" dirty="0"/>
              <a:t>legge che dal 2016 regola le attività e la localizzazione delle Autorità di sistema portuale (</a:t>
            </a:r>
            <a:r>
              <a:rPr lang="it-IT" sz="1400" dirty="0" err="1"/>
              <a:t>A.d.S.P</a:t>
            </a:r>
            <a:r>
              <a:rPr lang="it-IT" sz="1400" dirty="0"/>
              <a:t>.) è il decreto legislativo del 4 agosto 2016, n° </a:t>
            </a:r>
            <a:r>
              <a:rPr lang="it-IT" sz="1400" dirty="0" smtClean="0"/>
              <a:t>169.</a:t>
            </a:r>
          </a:p>
          <a:p>
            <a:pPr marL="0" indent="0">
              <a:buNone/>
            </a:pPr>
            <a:r>
              <a:rPr lang="it-IT" sz="1400" dirty="0"/>
              <a:t>L'autorità di sistema portuale è dotata di autonomia </a:t>
            </a:r>
            <a:r>
              <a:rPr lang="it-IT" sz="1400" dirty="0" smtClean="0"/>
              <a:t>amministrativa, </a:t>
            </a:r>
            <a:r>
              <a:rPr lang="it-IT" sz="1400" dirty="0"/>
              <a:t>nonché di autonomia di bilancio e finanziaria nei limiti previsti dalla legge. Ad essa sono state attribuite numerose funzioni, alcune delle quali in precedenza svolte dall'Autorità marittima. Tali funzioni sono così </a:t>
            </a:r>
            <a:r>
              <a:rPr lang="it-IT" sz="1400" dirty="0" smtClean="0"/>
              <a:t>sintetizzate:</a:t>
            </a:r>
            <a:endParaRPr lang="it-IT" sz="1400" dirty="0"/>
          </a:p>
          <a:p>
            <a:r>
              <a:rPr lang="it-IT" sz="1400" b="1" dirty="0" smtClean="0"/>
              <a:t>Pianificazione </a:t>
            </a:r>
            <a:r>
              <a:rPr lang="it-IT" sz="1400" b="1" dirty="0"/>
              <a:t>territoriale dell'ambito portuale</a:t>
            </a:r>
            <a:r>
              <a:rPr lang="it-IT" sz="1400" dirty="0"/>
              <a:t>. Il piano regolatore portuale, adottato dal comitato portuale previa intesa con il comune interessato, individua le caratteristiche e la funzione delle aree interessate e definisce l'ambito complessivo del porto, comprese le aree adibite alla produzione industriale, all'attività cantieristica e alle infrastrutture stradali e ferroviari. Il piano successivamente è trasmesso al Consiglio superiore dei lavori pubblici che deve esprimersi entro 45 giorni ed è infine approvato dalla </a:t>
            </a:r>
            <a:r>
              <a:rPr lang="it-IT" sz="1400" dirty="0" smtClean="0"/>
              <a:t>Regione;</a:t>
            </a:r>
            <a:endParaRPr lang="it-IT" sz="1400" dirty="0"/>
          </a:p>
          <a:p>
            <a:r>
              <a:rPr lang="it-IT" sz="1400" b="1" dirty="0"/>
              <a:t>Indirizzo, programmazione, coordinamento, promozione e controllo delle operazioni portuali e delle altre attività esercitate nei porti</a:t>
            </a:r>
            <a:r>
              <a:rPr lang="it-IT" sz="1400" dirty="0"/>
              <a:t>, individuando le strategie di sviluppo delle attività portuali e gli interventi nella garanzia del rispetto degli obiettivi prefissati, anche in riferimento alla sicurezza rispetto a rischi di incidenti connessi alle attività in questione ed alle condizioni di igiene del lavoro;</a:t>
            </a:r>
          </a:p>
          <a:p>
            <a:r>
              <a:rPr lang="it-IT" sz="1400" b="1" dirty="0"/>
              <a:t>Manutenzione ordinaria e straordinaria delle parti comuni nell'ambito portuale</a:t>
            </a:r>
            <a:r>
              <a:rPr lang="it-IT" sz="1400" dirty="0"/>
              <a:t>, compresa la manutenzione per il mantenimento dei fondali, previa convenzione con il Ministero dei lavori pubblici. Tale funzione è affidata in concessione all'autorità portuale mediante gara pubblica;</a:t>
            </a:r>
          </a:p>
          <a:p>
            <a:r>
              <a:rPr lang="it-IT" sz="1400" b="1" dirty="0"/>
              <a:t>Affidamento e controllo delle attività dirette alla fornitura di servizi di interesse generale</a:t>
            </a:r>
            <a:r>
              <a:rPr lang="it-IT" sz="1400" dirty="0"/>
              <a:t>, non strettamente connessi alle operazioni portuali;</a:t>
            </a:r>
          </a:p>
          <a:p>
            <a:r>
              <a:rPr lang="it-IT" sz="1400" b="1" dirty="0"/>
              <a:t>Amministrazione delle aree e dei beni del demanio marittimo </a:t>
            </a:r>
            <a:r>
              <a:rPr lang="it-IT" sz="1400" dirty="0"/>
              <a:t>compresi nell'ambito della circoscrizione territoriale.</a:t>
            </a:r>
            <a:endParaRPr lang="it-IT" sz="1400" dirty="0" smtClean="0"/>
          </a:p>
        </p:txBody>
      </p:sp>
    </p:spTree>
    <p:extLst>
      <p:ext uri="{BB962C8B-B14F-4D97-AF65-F5344CB8AC3E}">
        <p14:creationId xmlns:p14="http://schemas.microsoft.com/office/powerpoint/2010/main" val="53927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5576" y="1988840"/>
            <a:ext cx="6901071" cy="2880320"/>
          </a:xfrm>
          <a:prstGeom prst="rect">
            <a:avLst/>
          </a:prstGeom>
        </p:spPr>
      </p:pic>
      <p:pic>
        <p:nvPicPr>
          <p:cNvPr id="5" name="Picture 4"/>
          <p:cNvPicPr>
            <a:picLocks noChangeAspect="1"/>
          </p:cNvPicPr>
          <p:nvPr/>
        </p:nvPicPr>
        <p:blipFill>
          <a:blip r:embed="rId3"/>
          <a:stretch>
            <a:fillRect/>
          </a:stretch>
        </p:blipFill>
        <p:spPr>
          <a:xfrm>
            <a:off x="611560" y="5157192"/>
            <a:ext cx="7534275" cy="1285875"/>
          </a:xfrm>
          <a:prstGeom prst="rect">
            <a:avLst/>
          </a:prstGeom>
        </p:spPr>
      </p:pic>
    </p:spTree>
    <p:extLst>
      <p:ext uri="{BB962C8B-B14F-4D97-AF65-F5344CB8AC3E}">
        <p14:creationId xmlns:p14="http://schemas.microsoft.com/office/powerpoint/2010/main" val="2608026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28600"/>
            <a:ext cx="9001000" cy="4925144"/>
          </a:xfrm>
        </p:spPr>
        <p:txBody>
          <a:bodyPr>
            <a:noAutofit/>
          </a:bodyPr>
          <a:lstStyle/>
          <a:p>
            <a:pPr marL="0" indent="0">
              <a:buNone/>
            </a:pPr>
            <a:r>
              <a:rPr lang="it-IT" sz="1200" dirty="0"/>
              <a:t>Con la riforma dell'estate del 2016 ("Riorganizzazione, razionalizzazione e semplificazione delle Autorità Portuali") le Autorità portuali italiane sono state ridotte da 23 a 15 e hanno assunto la nuova denominazione di Autorità di Sistema Portuale (</a:t>
            </a:r>
            <a:r>
              <a:rPr lang="it-IT" sz="1200" dirty="0" err="1"/>
              <a:t>A.d.S.P</a:t>
            </a:r>
            <a:r>
              <a:rPr lang="it-IT" sz="1200" dirty="0"/>
              <a:t>.), con le seguenti sedi:</a:t>
            </a:r>
          </a:p>
          <a:p>
            <a:r>
              <a:rPr lang="it-IT" sz="1200" dirty="0"/>
              <a:t>porto di Genova: sede dell'autorità di sistema portuale del Mar Ligure occidentale (porti di Genova, Savona e Vado Ligure);</a:t>
            </a:r>
          </a:p>
          <a:p>
            <a:r>
              <a:rPr lang="it-IT" sz="1200" dirty="0"/>
              <a:t>porto della Spezia: sede dell'autorità di sistema portuale del Mar Ligure orientale (porti di La Spezia e Marina di Carrara);</a:t>
            </a:r>
          </a:p>
          <a:p>
            <a:r>
              <a:rPr lang="it-IT" sz="1200" dirty="0"/>
              <a:t>porto di Livorno: sede dell'autorità di sistema portuale del Mar Tirreno settentrionale (porti di Livorno, Capraia, Piombino, Portoferraio, e Rio Marina e Cavo);</a:t>
            </a:r>
          </a:p>
          <a:p>
            <a:r>
              <a:rPr lang="it-IT" sz="1200" dirty="0"/>
              <a:t>porto di Civitavecchia: sede dell'autorità di sistema portuale del Mar Tirreno centro-settentrionale (porti di Civitavecchia, Fiumicino e Gaeta);</a:t>
            </a:r>
          </a:p>
          <a:p>
            <a:r>
              <a:rPr lang="it-IT" sz="1200" dirty="0"/>
              <a:t>porto di Napoli: sede dell'autorità di sistema portuale del Mar Tirreno centrale (porti di Napoli, Salerno e Castellammare di Stabia);</a:t>
            </a:r>
          </a:p>
          <a:p>
            <a:r>
              <a:rPr lang="it-IT" sz="1200" dirty="0"/>
              <a:t>porto di Cagliari: sede dell'autorità di sistema portuale del "Mare di Sardegna" (porti di Cagliari, </a:t>
            </a:r>
            <a:r>
              <a:rPr lang="it-IT" sz="1200" dirty="0" err="1"/>
              <a:t>Foxi</a:t>
            </a:r>
            <a:r>
              <a:rPr lang="it-IT" sz="1200" dirty="0"/>
              <a:t>-Sarroch, Olbia, Porto Torres, Golfo Aranci, Oristano, Portoscuso-Portovesme e Santa Teresa di Gallura). La sede dell'</a:t>
            </a:r>
            <a:r>
              <a:rPr lang="it-IT" sz="1200" dirty="0" err="1"/>
              <a:t>A.d.S.P</a:t>
            </a:r>
            <a:r>
              <a:rPr lang="it-IT" sz="1200" dirty="0"/>
              <a:t>. "Mare di Sardegna" non è stata ancora definitivamente individuata (art. 7, comma 3, </a:t>
            </a:r>
            <a:r>
              <a:rPr lang="it-IT" sz="1200" dirty="0" err="1"/>
              <a:t>D.Lgs</a:t>
            </a:r>
            <a:r>
              <a:rPr lang="it-IT" sz="1200" dirty="0"/>
              <a:t>, n. 169/2016);</a:t>
            </a:r>
          </a:p>
          <a:p>
            <a:r>
              <a:rPr lang="it-IT" sz="1200" dirty="0"/>
              <a:t>porto di Palermo: sede dell'autorità di sistema portuale della Sicilia occidentale (porti di Palermo, Termini Imerese, Porto Empedocle e Trapani);</a:t>
            </a:r>
          </a:p>
          <a:p>
            <a:r>
              <a:rPr lang="it-IT" sz="1200" dirty="0"/>
              <a:t>porto di Augusta: sede dell'autorità di sistema portuale della Sicilia orientale (porti di Augusta e Catania);</a:t>
            </a:r>
          </a:p>
          <a:p>
            <a:r>
              <a:rPr lang="it-IT" sz="1200" dirty="0"/>
              <a:t>porto di Gioia Tauro: sede dell'autorità di sistema portuale del Mare Tirreno Meridionale, del Mar Jonio e dello Stretto (porti di Gioia Tauro, Crotone, Corigliano Calabro, Taureana di Palmi, Villa San Giovanni, Messina, Milazzo, Tremestieri, Vibo Valentia e Reggio Calabria);</a:t>
            </a:r>
          </a:p>
          <a:p>
            <a:r>
              <a:rPr lang="it-IT" sz="1200" dirty="0"/>
              <a:t>porto di Taranto: sede dell'autorità di sistema portuale del Mar Ionio (porto di Taranto);</a:t>
            </a:r>
          </a:p>
          <a:p>
            <a:r>
              <a:rPr lang="it-IT" sz="1200" dirty="0"/>
              <a:t>porto di Bari: sede dell'autorità di sistema portuale del Mare Adriatico meridionale (porti di Bari, Brindisi, Manfredonia, Barletta e Monopoli);</a:t>
            </a:r>
          </a:p>
          <a:p>
            <a:r>
              <a:rPr lang="it-IT" sz="1200" dirty="0"/>
              <a:t>porto di Ancona: sede dell'autorità di sistema portuale del Mare Adriatico Centrale (porti di Ancona, Falconara Marittima, Pescara, Pesaro, San Benedetto del Tronto - esclusa darsena turistica - e Ortona);</a:t>
            </a:r>
          </a:p>
          <a:p>
            <a:r>
              <a:rPr lang="it-IT" sz="1200" dirty="0"/>
              <a:t>porto di Ravenna: sede dell'autorità di sistema portuale del Mare Adriatico Centro-Settentrionale (porto di Ravenna);</a:t>
            </a:r>
          </a:p>
          <a:p>
            <a:r>
              <a:rPr lang="it-IT" sz="1200" dirty="0"/>
              <a:t>porto di Venezia: sede dell'autorità di sistema portuale del Mare Adriatico Settentrionale (porti di Venezia e Chioggia);</a:t>
            </a:r>
          </a:p>
          <a:p>
            <a:r>
              <a:rPr lang="it-IT" sz="1200" dirty="0"/>
              <a:t>porto di Trieste: sede dell'autorità di sistema portuale del Mare Adriatico Orientale (porti di Trieste e Monfalcone).</a:t>
            </a:r>
            <a:endParaRPr lang="en-US" sz="1200" dirty="0"/>
          </a:p>
          <a:p>
            <a:endParaRPr lang="en-US" sz="1200" dirty="0"/>
          </a:p>
        </p:txBody>
      </p:sp>
    </p:spTree>
    <p:extLst>
      <p:ext uri="{BB962C8B-B14F-4D97-AF65-F5344CB8AC3E}">
        <p14:creationId xmlns:p14="http://schemas.microsoft.com/office/powerpoint/2010/main" val="185999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1600" y="764704"/>
            <a:ext cx="6785695" cy="5616624"/>
          </a:xfrm>
          <a:prstGeom prst="rect">
            <a:avLst/>
          </a:prstGeom>
        </p:spPr>
      </p:pic>
    </p:spTree>
    <p:extLst>
      <p:ext uri="{BB962C8B-B14F-4D97-AF65-F5344CB8AC3E}">
        <p14:creationId xmlns:p14="http://schemas.microsoft.com/office/powerpoint/2010/main" val="37804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836712"/>
            <a:ext cx="6406518" cy="5391033"/>
          </a:xfrm>
          <a:prstGeom prst="rect">
            <a:avLst/>
          </a:prstGeom>
        </p:spPr>
      </p:pic>
    </p:spTree>
    <p:extLst>
      <p:ext uri="{BB962C8B-B14F-4D97-AF65-F5344CB8AC3E}">
        <p14:creationId xmlns:p14="http://schemas.microsoft.com/office/powerpoint/2010/main" val="2264834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620688"/>
            <a:ext cx="7524750" cy="5695950"/>
          </a:xfrm>
          <a:prstGeom prst="rect">
            <a:avLst/>
          </a:prstGeom>
        </p:spPr>
      </p:pic>
    </p:spTree>
    <p:extLst>
      <p:ext uri="{BB962C8B-B14F-4D97-AF65-F5344CB8AC3E}">
        <p14:creationId xmlns:p14="http://schemas.microsoft.com/office/powerpoint/2010/main" val="435059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
            </a:r>
            <a:br>
              <a:rPr lang="en-US" dirty="0"/>
            </a:br>
            <a:r>
              <a:rPr lang="en-US" dirty="0" smtClean="0"/>
              <a:t>Who </a:t>
            </a:r>
            <a:r>
              <a:rPr lang="en-US" dirty="0"/>
              <a:t>determines the success of a port?</a:t>
            </a:r>
            <a:br>
              <a:rPr lang="en-US" dirty="0"/>
            </a:br>
            <a:endParaRPr lang="en-US" dirty="0"/>
          </a:p>
        </p:txBody>
      </p:sp>
      <p:sp>
        <p:nvSpPr>
          <p:cNvPr id="3" name="Segnaposto contenuto 2"/>
          <p:cNvSpPr>
            <a:spLocks noGrp="1"/>
          </p:cNvSpPr>
          <p:nvPr>
            <p:ph idx="1"/>
          </p:nvPr>
        </p:nvSpPr>
        <p:spPr>
          <a:xfrm>
            <a:off x="428624" y="1417638"/>
            <a:ext cx="8229600" cy="5256584"/>
          </a:xfrm>
        </p:spPr>
        <p:txBody>
          <a:bodyPr>
            <a:normAutofit fontScale="70000" lnSpcReduction="20000"/>
          </a:bodyPr>
          <a:lstStyle/>
          <a:p>
            <a:pPr marL="0" indent="0">
              <a:buNone/>
            </a:pPr>
            <a:r>
              <a:rPr lang="en-US" dirty="0" smtClean="0"/>
              <a:t>Possible answers:</a:t>
            </a:r>
          </a:p>
          <a:p>
            <a:pPr marL="514350" indent="-514350">
              <a:buFont typeface="+mj-lt"/>
              <a:buAutoNum type="arabicPeriod"/>
            </a:pPr>
            <a:r>
              <a:rPr lang="en-US" dirty="0" smtClean="0"/>
              <a:t>The </a:t>
            </a:r>
            <a:r>
              <a:rPr lang="en-US" dirty="0"/>
              <a:t>shipping </a:t>
            </a:r>
            <a:r>
              <a:rPr lang="en-US" dirty="0" smtClean="0"/>
              <a:t>companies: they control the routes and decide which ports to call</a:t>
            </a:r>
          </a:p>
          <a:p>
            <a:pPr marL="514350" indent="-514350">
              <a:buFont typeface="+mj-lt"/>
              <a:buAutoNum type="arabicPeriod"/>
            </a:pPr>
            <a:r>
              <a:rPr lang="en-US" dirty="0"/>
              <a:t>The </a:t>
            </a:r>
            <a:r>
              <a:rPr lang="en-US" dirty="0" smtClean="0"/>
              <a:t>terminal operators: they decide how much to </a:t>
            </a:r>
            <a:r>
              <a:rPr lang="en-US" dirty="0"/>
              <a:t>invest in port infrastructures </a:t>
            </a:r>
            <a:r>
              <a:rPr lang="en-US" dirty="0" smtClean="0"/>
              <a:t>(berths, cranes, ICT) </a:t>
            </a:r>
            <a:r>
              <a:rPr lang="en-US" dirty="0"/>
              <a:t>and determine the efficiency of a </a:t>
            </a:r>
            <a:r>
              <a:rPr lang="en-US" dirty="0" smtClean="0"/>
              <a:t>port</a:t>
            </a:r>
          </a:p>
          <a:p>
            <a:pPr marL="514350" indent="-514350">
              <a:buFont typeface="+mj-lt"/>
              <a:buAutoNum type="arabicPeriod"/>
            </a:pPr>
            <a:r>
              <a:rPr lang="en-US" dirty="0"/>
              <a:t>The </a:t>
            </a:r>
            <a:r>
              <a:rPr lang="en-US" dirty="0" smtClean="0"/>
              <a:t>port authority: they manage the port, collect </a:t>
            </a:r>
            <a:r>
              <a:rPr lang="en-US" dirty="0"/>
              <a:t>port </a:t>
            </a:r>
            <a:r>
              <a:rPr lang="en-US" dirty="0" smtClean="0"/>
              <a:t>fees, allocate </a:t>
            </a:r>
            <a:r>
              <a:rPr lang="en-US" dirty="0"/>
              <a:t>port space and </a:t>
            </a:r>
            <a:r>
              <a:rPr lang="en-US" dirty="0" smtClean="0"/>
              <a:t>promote the port (See </a:t>
            </a:r>
            <a:r>
              <a:rPr lang="en-US" dirty="0"/>
              <a:t>in particular the role of the port authority </a:t>
            </a:r>
            <a:r>
              <a:rPr lang="en-US" dirty="0" smtClean="0"/>
              <a:t>as a result of the </a:t>
            </a:r>
            <a:r>
              <a:rPr lang="en-US" dirty="0"/>
              <a:t>1994 Reform Act No. </a:t>
            </a:r>
            <a:r>
              <a:rPr lang="en-US" dirty="0" smtClean="0"/>
              <a:t>84,</a:t>
            </a:r>
            <a:r>
              <a:rPr lang="en-US" dirty="0"/>
              <a:t> reformed as  </a:t>
            </a:r>
            <a:r>
              <a:rPr lang="en-US" dirty="0" smtClean="0"/>
              <a:t>law n.203 in 31-8-2016, 15 </a:t>
            </a:r>
            <a:r>
              <a:rPr lang="it-IT" dirty="0" smtClean="0"/>
              <a:t>Autorità </a:t>
            </a:r>
            <a:r>
              <a:rPr lang="it-IT" dirty="0"/>
              <a:t>di sistema portuale</a:t>
            </a:r>
            <a:r>
              <a:rPr lang="en-US" dirty="0" smtClean="0"/>
              <a:t>) </a:t>
            </a:r>
          </a:p>
          <a:p>
            <a:pPr marL="514350" indent="-514350">
              <a:buFont typeface="+mj-lt"/>
              <a:buAutoNum type="arabicPeriod"/>
            </a:pPr>
            <a:r>
              <a:rPr lang="en-US" dirty="0" smtClean="0"/>
              <a:t>The geography: the location of the port is crucial. The port should have: 1) enough space, 2) be located close to an industrial region, and be part of an network of inland terminals;</a:t>
            </a:r>
          </a:p>
          <a:p>
            <a:pPr marL="514350" indent="-514350">
              <a:buFont typeface="+mj-lt"/>
              <a:buAutoNum type="arabicPeriod"/>
            </a:pPr>
            <a:r>
              <a:rPr lang="en-US" smtClean="0"/>
              <a:t>The State</a:t>
            </a:r>
            <a:r>
              <a:rPr lang="en-US" dirty="0" smtClean="0"/>
              <a:t>: </a:t>
            </a:r>
            <a:r>
              <a:rPr lang="en-US" smtClean="0"/>
              <a:t>the State </a:t>
            </a:r>
            <a:r>
              <a:rPr lang="en-US" dirty="0" smtClean="0"/>
              <a:t>provides the rail and road infrastructure than enhance its accessibility and increase the catchment area.</a:t>
            </a:r>
          </a:p>
        </p:txBody>
      </p:sp>
    </p:spTree>
    <p:extLst>
      <p:ext uri="{BB962C8B-B14F-4D97-AF65-F5344CB8AC3E}">
        <p14:creationId xmlns:p14="http://schemas.microsoft.com/office/powerpoint/2010/main" val="2402103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FVG </a:t>
            </a:r>
            <a:r>
              <a:rPr lang="it-IT" dirty="0" err="1" smtClean="0"/>
              <a:t>port</a:t>
            </a:r>
            <a:r>
              <a:rPr lang="it-IT" dirty="0" smtClean="0"/>
              <a:t> </a:t>
            </a:r>
            <a:r>
              <a:rPr lang="it-IT" dirty="0" err="1" smtClean="0"/>
              <a:t>system</a:t>
            </a:r>
            <a:endParaRPr lang="it-IT" dirty="0"/>
          </a:p>
        </p:txBody>
      </p:sp>
      <p:pic>
        <p:nvPicPr>
          <p:cNvPr id="30722" name="Picture 2" descr="http://www.ansa.it/webimages/upload/foto_large/2011/9/13/1315919857644_trieste_molo7.jpg"/>
          <p:cNvPicPr>
            <a:picLocks noChangeAspect="1" noChangeArrowheads="1"/>
          </p:cNvPicPr>
          <p:nvPr/>
        </p:nvPicPr>
        <p:blipFill>
          <a:blip r:embed="rId2" cstate="print"/>
          <a:srcRect/>
          <a:stretch>
            <a:fillRect/>
          </a:stretch>
        </p:blipFill>
        <p:spPr bwMode="auto">
          <a:xfrm>
            <a:off x="179513" y="1484786"/>
            <a:ext cx="4464495" cy="3357910"/>
          </a:xfrm>
          <a:prstGeom prst="rect">
            <a:avLst/>
          </a:prstGeom>
          <a:noFill/>
        </p:spPr>
      </p:pic>
      <p:pic>
        <p:nvPicPr>
          <p:cNvPr id="30724" name="Picture 4" descr="http://meetingpointcruises.it/wp-content/uploads/2010/12/Porto-di-Monfalcone-300x199.jpg"/>
          <p:cNvPicPr>
            <a:picLocks noChangeAspect="1" noChangeArrowheads="1"/>
          </p:cNvPicPr>
          <p:nvPr/>
        </p:nvPicPr>
        <p:blipFill>
          <a:blip r:embed="rId3" cstate="print"/>
          <a:srcRect/>
          <a:stretch>
            <a:fillRect/>
          </a:stretch>
        </p:blipFill>
        <p:spPr bwMode="auto">
          <a:xfrm>
            <a:off x="5001877" y="1556792"/>
            <a:ext cx="4342189" cy="2880320"/>
          </a:xfrm>
          <a:prstGeom prst="rect">
            <a:avLst/>
          </a:prstGeom>
          <a:noFill/>
        </p:spPr>
      </p:pic>
      <p:pic>
        <p:nvPicPr>
          <p:cNvPr id="30726" name="Picture 6" descr="http://s2ew.udine.chiesacattolica.it/udine/allegati/574/porto-nogaro300.jpg"/>
          <p:cNvPicPr>
            <a:picLocks noChangeAspect="1" noChangeArrowheads="1"/>
          </p:cNvPicPr>
          <p:nvPr/>
        </p:nvPicPr>
        <p:blipFill>
          <a:blip r:embed="rId4" cstate="print"/>
          <a:srcRect/>
          <a:stretch>
            <a:fillRect/>
          </a:stretch>
        </p:blipFill>
        <p:spPr bwMode="auto">
          <a:xfrm>
            <a:off x="3131840" y="4073692"/>
            <a:ext cx="4176463" cy="278430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40968"/>
            <a:ext cx="8229600" cy="1143000"/>
          </a:xfrm>
        </p:spPr>
        <p:txBody>
          <a:bodyPr>
            <a:normAutofit fontScale="90000"/>
          </a:bodyPr>
          <a:lstStyle/>
          <a:p>
            <a:r>
              <a:rPr lang="it-IT" dirty="0" smtClean="0"/>
              <a:t>For </a:t>
            </a:r>
            <a:r>
              <a:rPr lang="it-IT" dirty="0" err="1" smtClean="0"/>
              <a:t>Italian</a:t>
            </a:r>
            <a:r>
              <a:rPr lang="it-IT" dirty="0" smtClean="0"/>
              <a:t> </a:t>
            </a:r>
            <a:r>
              <a:rPr lang="it-IT" dirty="0" err="1" smtClean="0"/>
              <a:t>students</a:t>
            </a:r>
            <a:r>
              <a:rPr lang="it-IT" dirty="0" smtClean="0"/>
              <a:t> </a:t>
            </a:r>
            <a:r>
              <a:rPr lang="it-IT" dirty="0" err="1" smtClean="0"/>
              <a:t>only</a:t>
            </a:r>
            <a:r>
              <a:rPr lang="it-IT" dirty="0"/>
              <a:t> </a:t>
            </a:r>
            <a:r>
              <a:rPr lang="it-IT" dirty="0" smtClean="0"/>
              <a:t>– </a:t>
            </a:r>
            <a:r>
              <a:rPr lang="it-IT" dirty="0" err="1" smtClean="0"/>
              <a:t>not</a:t>
            </a:r>
            <a:r>
              <a:rPr lang="it-IT" dirty="0" smtClean="0"/>
              <a:t> </a:t>
            </a:r>
            <a:r>
              <a:rPr lang="it-IT" dirty="0" err="1" smtClean="0"/>
              <a:t>included</a:t>
            </a:r>
            <a:r>
              <a:rPr lang="it-IT" dirty="0" smtClean="0"/>
              <a:t> in the </a:t>
            </a:r>
            <a:r>
              <a:rPr lang="it-IT" dirty="0" err="1" smtClean="0"/>
              <a:t>exam</a:t>
            </a:r>
            <a:endParaRPr lang="en-GB" dirty="0"/>
          </a:p>
        </p:txBody>
      </p:sp>
    </p:spTree>
    <p:extLst>
      <p:ext uri="{BB962C8B-B14F-4D97-AF65-F5344CB8AC3E}">
        <p14:creationId xmlns:p14="http://schemas.microsoft.com/office/powerpoint/2010/main" val="42178874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a:t>Il sistema marittimo-portuale del Friuli Venezia Giulia. Caratteristiche </a:t>
            </a:r>
            <a:r>
              <a:rPr lang="it-IT" dirty="0" smtClean="0"/>
              <a:t>economiche e </a:t>
            </a:r>
            <a:r>
              <a:rPr lang="it-IT" dirty="0"/>
              <a:t>interdipendenze </a:t>
            </a:r>
            <a:r>
              <a:rPr lang="it-IT" dirty="0" smtClean="0"/>
              <a:t>settoriali</a:t>
            </a:r>
            <a:r>
              <a:rPr lang="it-IT" dirty="0"/>
              <a:t/>
            </a:r>
            <a:br>
              <a:rPr lang="it-IT" dirty="0"/>
            </a:br>
            <a:r>
              <a:rPr lang="it-IT" dirty="0"/>
              <a:t/>
            </a:r>
            <a:br>
              <a:rPr lang="it-IT" dirty="0"/>
            </a:br>
            <a:r>
              <a:rPr lang="it-IT" dirty="0"/>
              <a:t> </a:t>
            </a:r>
            <a:br>
              <a:rPr lang="it-IT" dirty="0"/>
            </a:br>
            <a:endParaRPr lang="it-IT" dirty="0"/>
          </a:p>
        </p:txBody>
      </p:sp>
      <p:sp>
        <p:nvSpPr>
          <p:cNvPr id="3" name="Sottotitolo 2"/>
          <p:cNvSpPr>
            <a:spLocks noGrp="1"/>
          </p:cNvSpPr>
          <p:nvPr>
            <p:ph type="subTitle" idx="1"/>
          </p:nvPr>
        </p:nvSpPr>
        <p:spPr/>
        <p:txBody>
          <a:bodyPr/>
          <a:lstStyle/>
          <a:p>
            <a:r>
              <a:rPr lang="it-IT" dirty="0" smtClean="0"/>
              <a:t>Romeo Danielis</a:t>
            </a:r>
          </a:p>
          <a:p>
            <a:r>
              <a:rPr lang="it-IT" dirty="0" smtClean="0"/>
              <a:t>Università degli Studi di Trieste</a:t>
            </a:r>
            <a:endParaRPr lang="it-IT" dirty="0"/>
          </a:p>
        </p:txBody>
      </p:sp>
    </p:spTree>
    <p:extLst>
      <p:ext uri="{BB962C8B-B14F-4D97-AF65-F5344CB8AC3E}">
        <p14:creationId xmlns:p14="http://schemas.microsoft.com/office/powerpoint/2010/main" val="10017495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Il sistema marittimo-portuale del Friuli Venezia Giulia</a:t>
            </a:r>
            <a:endParaRPr lang="it-IT"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980728"/>
            <a:ext cx="5544616" cy="529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923928" y="5358003"/>
            <a:ext cx="1460721" cy="369332"/>
          </a:xfrm>
          <a:prstGeom prst="rect">
            <a:avLst/>
          </a:prstGeom>
          <a:noFill/>
        </p:spPr>
        <p:txBody>
          <a:bodyPr wrap="none" rtlCol="0">
            <a:spAutoFit/>
          </a:bodyPr>
          <a:lstStyle/>
          <a:p>
            <a:r>
              <a:rPr lang="it-IT" b="1" dirty="0" smtClean="0">
                <a:solidFill>
                  <a:srgbClr val="FF0000"/>
                </a:solidFill>
              </a:rPr>
              <a:t>Porto Nogaro</a:t>
            </a:r>
            <a:endParaRPr lang="it-IT" b="1" dirty="0">
              <a:solidFill>
                <a:srgbClr val="FF0000"/>
              </a:solidFill>
            </a:endParaRPr>
          </a:p>
        </p:txBody>
      </p:sp>
      <p:sp>
        <p:nvSpPr>
          <p:cNvPr id="4" name="Ovale 3"/>
          <p:cNvSpPr/>
          <p:nvPr/>
        </p:nvSpPr>
        <p:spPr>
          <a:xfrm flipV="1">
            <a:off x="4406213" y="5177982"/>
            <a:ext cx="154296" cy="180021"/>
          </a:xfrm>
          <a:prstGeom prst="ellipse">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solidFill>
                <a:srgbClr val="FF0000"/>
              </a:solidFill>
            </a:endParaRPr>
          </a:p>
        </p:txBody>
      </p:sp>
      <p:sp>
        <p:nvSpPr>
          <p:cNvPr id="6" name="CasellaDiTesto 5"/>
          <p:cNvSpPr txBox="1"/>
          <p:nvPr/>
        </p:nvSpPr>
        <p:spPr>
          <a:xfrm>
            <a:off x="5076056" y="5083326"/>
            <a:ext cx="1329531" cy="369332"/>
          </a:xfrm>
          <a:prstGeom prst="rect">
            <a:avLst/>
          </a:prstGeom>
          <a:noFill/>
        </p:spPr>
        <p:txBody>
          <a:bodyPr wrap="none" rtlCol="0">
            <a:spAutoFit/>
          </a:bodyPr>
          <a:lstStyle/>
          <a:p>
            <a:r>
              <a:rPr lang="it-IT" b="1" dirty="0" smtClean="0">
                <a:solidFill>
                  <a:srgbClr val="FF0000"/>
                </a:solidFill>
              </a:rPr>
              <a:t>Monfalcone</a:t>
            </a:r>
            <a:endParaRPr lang="it-IT" b="1" dirty="0">
              <a:solidFill>
                <a:srgbClr val="FF0000"/>
              </a:solidFill>
            </a:endParaRPr>
          </a:p>
        </p:txBody>
      </p:sp>
      <p:sp>
        <p:nvSpPr>
          <p:cNvPr id="7" name="Ovale 6"/>
          <p:cNvSpPr/>
          <p:nvPr/>
        </p:nvSpPr>
        <p:spPr>
          <a:xfrm flipV="1">
            <a:off x="5384649" y="4997961"/>
            <a:ext cx="154296" cy="180021"/>
          </a:xfrm>
          <a:prstGeom prst="ellipse">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9713914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porto di Trieste</a:t>
            </a:r>
            <a:endParaRPr lang="it-IT" dirty="0"/>
          </a:p>
        </p:txBody>
      </p:sp>
      <p:pic>
        <p:nvPicPr>
          <p:cNvPr id="33794" name="Picture 2" descr="http://www.trasportando.com/wp-content/uploads/2012/02/trieste_p.franco.jpg"/>
          <p:cNvPicPr>
            <a:picLocks noChangeAspect="1" noChangeArrowheads="1"/>
          </p:cNvPicPr>
          <p:nvPr/>
        </p:nvPicPr>
        <p:blipFill>
          <a:blip r:embed="rId2" cstate="print"/>
          <a:srcRect/>
          <a:stretch>
            <a:fillRect/>
          </a:stretch>
        </p:blipFill>
        <p:spPr bwMode="auto">
          <a:xfrm>
            <a:off x="971600" y="1772816"/>
            <a:ext cx="6437484" cy="48965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48347" y="908720"/>
            <a:ext cx="5689269" cy="5184576"/>
          </a:xfrm>
          <a:prstGeom prst="rect">
            <a:avLst/>
          </a:prstGeom>
        </p:spPr>
      </p:pic>
    </p:spTree>
    <p:extLst>
      <p:ext uri="{BB962C8B-B14F-4D97-AF65-F5344CB8AC3E}">
        <p14:creationId xmlns:p14="http://schemas.microsoft.com/office/powerpoint/2010/main" val="34251535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4624"/>
            <a:ext cx="6408712"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190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7384"/>
            <a:ext cx="6768752" cy="676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922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42189"/>
            <a:ext cx="6696744"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205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0" algn="l"/>
            <a:r>
              <a:rPr lang="it-IT" sz="2400" dirty="0">
                <a:latin typeface="Calibri" pitchFamily="34" charset="0"/>
                <a:ea typeface="Calibri" pitchFamily="34" charset="0"/>
                <a:cs typeface="Times New Roman" pitchFamily="18" charset="0"/>
              </a:rPr>
              <a:t>I flussi di traffico nel Porto di Trieste (fonte: Eva </a:t>
            </a:r>
            <a:r>
              <a:rPr lang="it-IT" sz="2400" dirty="0" err="1">
                <a:latin typeface="Calibri" pitchFamily="34" charset="0"/>
                <a:ea typeface="Calibri" pitchFamily="34" charset="0"/>
                <a:cs typeface="Times New Roman" pitchFamily="18" charset="0"/>
              </a:rPr>
              <a:t>Vocci</a:t>
            </a:r>
            <a:r>
              <a:rPr lang="it-IT" sz="2400" dirty="0">
                <a:latin typeface="Calibri" pitchFamily="34" charset="0"/>
                <a:ea typeface="Calibri" pitchFamily="34" charset="0"/>
                <a:cs typeface="Times New Roman" pitchFamily="18" charset="0"/>
              </a:rPr>
              <a:t>, Tesi di laurea in economia dei trasporti, AA 2011) – in tonnellate</a:t>
            </a:r>
            <a:r>
              <a:rPr lang="it-IT" sz="4000" dirty="0">
                <a:latin typeface="Arial" pitchFamily="34" charset="0"/>
                <a:cs typeface="Arial" pitchFamily="34" charset="0"/>
              </a:rPr>
              <a:t/>
            </a:r>
            <a:br>
              <a:rPr lang="it-IT" sz="4000" dirty="0">
                <a:latin typeface="Arial" pitchFamily="34" charset="0"/>
                <a:cs typeface="Arial" pitchFamily="34" charset="0"/>
              </a:rPr>
            </a:br>
            <a:endParaRPr lang="en-GB" sz="2400" dirty="0"/>
          </a:p>
        </p:txBody>
      </p:sp>
      <p:graphicFrame>
        <p:nvGraphicFramePr>
          <p:cNvPr id="3" name="Tabella 2"/>
          <p:cNvGraphicFramePr>
            <a:graphicFrameLocks noGrp="1"/>
          </p:cNvGraphicFramePr>
          <p:nvPr>
            <p:extLst>
              <p:ext uri="{D42A27DB-BD31-4B8C-83A1-F6EECF244321}">
                <p14:modId xmlns:p14="http://schemas.microsoft.com/office/powerpoint/2010/main" val="1942570715"/>
              </p:ext>
            </p:extLst>
          </p:nvPr>
        </p:nvGraphicFramePr>
        <p:xfrm>
          <a:off x="323528" y="1340768"/>
          <a:ext cx="8352929" cy="4732020"/>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val="20000"/>
                    </a:ext>
                  </a:extLst>
                </a:gridCol>
                <a:gridCol w="1282673">
                  <a:extLst>
                    <a:ext uri="{9D8B030D-6E8A-4147-A177-3AD203B41FA5}">
                      <a16:colId xmlns:a16="http://schemas.microsoft.com/office/drawing/2014/main" val="20001"/>
                    </a:ext>
                  </a:extLst>
                </a:gridCol>
                <a:gridCol w="1461530">
                  <a:extLst>
                    <a:ext uri="{9D8B030D-6E8A-4147-A177-3AD203B41FA5}">
                      <a16:colId xmlns:a16="http://schemas.microsoft.com/office/drawing/2014/main" val="20002"/>
                    </a:ext>
                  </a:extLst>
                </a:gridCol>
                <a:gridCol w="1461530">
                  <a:extLst>
                    <a:ext uri="{9D8B030D-6E8A-4147-A177-3AD203B41FA5}">
                      <a16:colId xmlns:a16="http://schemas.microsoft.com/office/drawing/2014/main" val="20003"/>
                    </a:ext>
                  </a:extLst>
                </a:gridCol>
                <a:gridCol w="1461530">
                  <a:extLst>
                    <a:ext uri="{9D8B030D-6E8A-4147-A177-3AD203B41FA5}">
                      <a16:colId xmlns:a16="http://schemas.microsoft.com/office/drawing/2014/main" val="20004"/>
                    </a:ext>
                  </a:extLst>
                </a:gridCol>
                <a:gridCol w="1461530">
                  <a:extLst>
                    <a:ext uri="{9D8B030D-6E8A-4147-A177-3AD203B41FA5}">
                      <a16:colId xmlns:a16="http://schemas.microsoft.com/office/drawing/2014/main" val="20005"/>
                    </a:ext>
                  </a:extLst>
                </a:gridCol>
              </a:tblGrid>
              <a:tr h="190500">
                <a:tc>
                  <a:txBody>
                    <a:bodyPr/>
                    <a:lstStyle/>
                    <a:p>
                      <a:pPr algn="ctr">
                        <a:lnSpc>
                          <a:spcPct val="115000"/>
                        </a:lnSpc>
                        <a:spcAft>
                          <a:spcPts val="0"/>
                        </a:spcAft>
                      </a:pPr>
                      <a:r>
                        <a:rPr lang="it-IT" sz="1800" dirty="0">
                          <a:effectLst/>
                        </a:rPr>
                        <a:t>Anno</a:t>
                      </a:r>
                      <a:endParaRPr lang="it-IT"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800" dirty="0">
                          <a:effectLst/>
                        </a:rPr>
                        <a:t>Volume totale</a:t>
                      </a:r>
                      <a:endParaRPr lang="it-IT"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800" dirty="0">
                          <a:effectLst/>
                        </a:rPr>
                        <a:t>Sbarchi</a:t>
                      </a:r>
                      <a:endParaRPr lang="it-IT"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800" dirty="0">
                          <a:effectLst/>
                        </a:rPr>
                        <a:t>Imbarchi</a:t>
                      </a:r>
                      <a:endParaRPr lang="it-IT"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800" dirty="0">
                          <a:effectLst/>
                        </a:rPr>
                        <a:t>Petrolio</a:t>
                      </a:r>
                      <a:endParaRPr lang="it-IT"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800" dirty="0">
                          <a:effectLst/>
                        </a:rPr>
                        <a:t>Volume totale al netto petrolio</a:t>
                      </a:r>
                      <a:endParaRPr lang="it-IT"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90500">
                <a:tc>
                  <a:txBody>
                    <a:bodyPr/>
                    <a:lstStyle/>
                    <a:p>
                      <a:pPr algn="r">
                        <a:lnSpc>
                          <a:spcPct val="115000"/>
                        </a:lnSpc>
                        <a:spcAft>
                          <a:spcPts val="0"/>
                        </a:spcAft>
                      </a:pPr>
                      <a:r>
                        <a:rPr lang="it-IT" sz="1800">
                          <a:effectLst/>
                        </a:rPr>
                        <a:t>1880-1889</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1.225.300</a:t>
                      </a:r>
                      <a:endParaRPr lang="it-IT" sz="1800">
                        <a:effectLst/>
                        <a:latin typeface="Calibri"/>
                        <a:ea typeface="Calibri"/>
                        <a:cs typeface="Times New Roman"/>
                      </a:endParaRPr>
                    </a:p>
                  </a:txBody>
                  <a:tcPr marL="68580" marR="68580" marT="0" marB="0"/>
                </a:tc>
                <a:tc>
                  <a:txBody>
                    <a:bodyPr/>
                    <a:lstStyle/>
                    <a:p>
                      <a:endParaRPr lang="it-IT" sz="1800">
                        <a:effectLst/>
                        <a:latin typeface="Calibri"/>
                        <a:cs typeface="Times New Roman"/>
                      </a:endParaRPr>
                    </a:p>
                  </a:txBody>
                  <a:tcPr marL="68580" marR="68580" marT="0" marB="0"/>
                </a:tc>
                <a:tc>
                  <a:txBody>
                    <a:bodyPr/>
                    <a:lstStyle/>
                    <a:p>
                      <a:endParaRPr lang="it-IT" sz="1800">
                        <a:effectLst/>
                        <a:latin typeface="Calibri"/>
                        <a:cs typeface="Times New Roman"/>
                      </a:endParaRPr>
                    </a:p>
                  </a:txBody>
                  <a:tcPr marL="68580" marR="68580" marT="0" marB="0"/>
                </a:tc>
                <a:tc>
                  <a:txBody>
                    <a:bodyPr/>
                    <a:lstStyle/>
                    <a:p>
                      <a:endParaRPr lang="it-IT" sz="1800">
                        <a:effectLst/>
                        <a:latin typeface="Calibri"/>
                        <a:cs typeface="Times New Roman"/>
                      </a:endParaRPr>
                    </a:p>
                  </a:txBody>
                  <a:tcPr marL="68580" marR="68580" marT="0" marB="0"/>
                </a:tc>
                <a:tc>
                  <a:txBody>
                    <a:bodyPr/>
                    <a:lstStyle/>
                    <a:p>
                      <a:pPr algn="r">
                        <a:lnSpc>
                          <a:spcPct val="115000"/>
                        </a:lnSpc>
                        <a:spcAft>
                          <a:spcPts val="0"/>
                        </a:spcAft>
                      </a:pPr>
                      <a:r>
                        <a:rPr lang="it-IT" sz="1800">
                          <a:effectLst/>
                        </a:rPr>
                        <a:t>1.225.300</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90500">
                <a:tc>
                  <a:txBody>
                    <a:bodyPr/>
                    <a:lstStyle/>
                    <a:p>
                      <a:pPr algn="r">
                        <a:lnSpc>
                          <a:spcPct val="115000"/>
                        </a:lnSpc>
                        <a:spcAft>
                          <a:spcPts val="0"/>
                        </a:spcAft>
                      </a:pPr>
                      <a:r>
                        <a:rPr lang="it-IT" sz="1800">
                          <a:effectLst/>
                        </a:rPr>
                        <a:t>1913</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3.449.730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2.314.018</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1.135.712</a:t>
                      </a:r>
                      <a:endParaRPr lang="it-IT" sz="1800">
                        <a:effectLst/>
                        <a:latin typeface="Calibri"/>
                        <a:ea typeface="Calibri"/>
                        <a:cs typeface="Times New Roman"/>
                      </a:endParaRPr>
                    </a:p>
                  </a:txBody>
                  <a:tcPr marL="68580" marR="68580" marT="0" marB="0"/>
                </a:tc>
                <a:tc>
                  <a:txBody>
                    <a:bodyPr/>
                    <a:lstStyle/>
                    <a:p>
                      <a:endParaRPr lang="it-IT" sz="1800">
                        <a:effectLst/>
                        <a:latin typeface="Calibri"/>
                        <a:cs typeface="Times New Roman"/>
                      </a:endParaRPr>
                    </a:p>
                  </a:txBody>
                  <a:tcPr marL="68580" marR="68580" marT="0" marB="0"/>
                </a:tc>
                <a:tc>
                  <a:txBody>
                    <a:bodyPr/>
                    <a:lstStyle/>
                    <a:p>
                      <a:pPr algn="r">
                        <a:lnSpc>
                          <a:spcPct val="115000"/>
                        </a:lnSpc>
                        <a:spcAft>
                          <a:spcPts val="0"/>
                        </a:spcAft>
                      </a:pPr>
                      <a:r>
                        <a:rPr lang="it-IT" sz="1800">
                          <a:effectLst/>
                        </a:rPr>
                        <a:t>3.449.730</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90500">
                <a:tc>
                  <a:txBody>
                    <a:bodyPr/>
                    <a:lstStyle/>
                    <a:p>
                      <a:pPr algn="r">
                        <a:lnSpc>
                          <a:spcPct val="115000"/>
                        </a:lnSpc>
                        <a:spcAft>
                          <a:spcPts val="0"/>
                        </a:spcAft>
                      </a:pPr>
                      <a:r>
                        <a:rPr lang="it-IT" sz="1800">
                          <a:effectLst/>
                        </a:rPr>
                        <a:t>1926-1930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2.552.607</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1.730.136</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822.471</a:t>
                      </a:r>
                      <a:endParaRPr lang="it-IT" sz="1800">
                        <a:effectLst/>
                        <a:latin typeface="Calibri"/>
                        <a:ea typeface="Calibri"/>
                        <a:cs typeface="Times New Roman"/>
                      </a:endParaRPr>
                    </a:p>
                  </a:txBody>
                  <a:tcPr marL="68580" marR="68580" marT="0" marB="0"/>
                </a:tc>
                <a:tc>
                  <a:txBody>
                    <a:bodyPr/>
                    <a:lstStyle/>
                    <a:p>
                      <a:endParaRPr lang="it-IT" sz="1800">
                        <a:effectLst/>
                        <a:latin typeface="Calibri"/>
                        <a:cs typeface="Times New Roman"/>
                      </a:endParaRPr>
                    </a:p>
                  </a:txBody>
                  <a:tcPr marL="68580" marR="68580" marT="0" marB="0"/>
                </a:tc>
                <a:tc>
                  <a:txBody>
                    <a:bodyPr/>
                    <a:lstStyle/>
                    <a:p>
                      <a:pPr algn="r">
                        <a:lnSpc>
                          <a:spcPct val="115000"/>
                        </a:lnSpc>
                        <a:spcAft>
                          <a:spcPts val="0"/>
                        </a:spcAft>
                      </a:pPr>
                      <a:r>
                        <a:rPr lang="it-IT" sz="1800">
                          <a:effectLst/>
                        </a:rPr>
                        <a:t>2.552.607</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90500">
                <a:tc>
                  <a:txBody>
                    <a:bodyPr/>
                    <a:lstStyle/>
                    <a:p>
                      <a:pPr algn="r">
                        <a:lnSpc>
                          <a:spcPct val="115000"/>
                        </a:lnSpc>
                        <a:spcAft>
                          <a:spcPts val="0"/>
                        </a:spcAft>
                      </a:pPr>
                      <a:r>
                        <a:rPr lang="it-IT" sz="1800">
                          <a:effectLst/>
                        </a:rPr>
                        <a:t>1946</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1.735.677</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1.669.628</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66.049</a:t>
                      </a:r>
                      <a:endParaRPr lang="it-IT" sz="1800">
                        <a:effectLst/>
                        <a:latin typeface="Calibri"/>
                        <a:ea typeface="Calibri"/>
                        <a:cs typeface="Times New Roman"/>
                      </a:endParaRPr>
                    </a:p>
                  </a:txBody>
                  <a:tcPr marL="68580" marR="68580" marT="0" marB="0"/>
                </a:tc>
                <a:tc>
                  <a:txBody>
                    <a:bodyPr/>
                    <a:lstStyle/>
                    <a:p>
                      <a:endParaRPr lang="it-IT" sz="1800">
                        <a:effectLst/>
                        <a:latin typeface="Calibri"/>
                        <a:cs typeface="Times New Roman"/>
                      </a:endParaRPr>
                    </a:p>
                  </a:txBody>
                  <a:tcPr marL="68580" marR="68580" marT="0" marB="0"/>
                </a:tc>
                <a:tc>
                  <a:txBody>
                    <a:bodyPr/>
                    <a:lstStyle/>
                    <a:p>
                      <a:pPr algn="r">
                        <a:lnSpc>
                          <a:spcPct val="115000"/>
                        </a:lnSpc>
                        <a:spcAft>
                          <a:spcPts val="0"/>
                        </a:spcAft>
                      </a:pPr>
                      <a:r>
                        <a:rPr lang="it-IT" sz="1800">
                          <a:effectLst/>
                        </a:rPr>
                        <a:t>1.735.677</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90500">
                <a:tc>
                  <a:txBody>
                    <a:bodyPr/>
                    <a:lstStyle/>
                    <a:p>
                      <a:pPr algn="r">
                        <a:lnSpc>
                          <a:spcPct val="115000"/>
                        </a:lnSpc>
                        <a:spcAft>
                          <a:spcPts val="0"/>
                        </a:spcAft>
                      </a:pPr>
                      <a:r>
                        <a:rPr lang="it-IT" sz="1800">
                          <a:effectLst/>
                        </a:rPr>
                        <a:t>1950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3.495.456</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2.383.181</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1.112.275</a:t>
                      </a:r>
                      <a:endParaRPr lang="it-IT" sz="1800">
                        <a:effectLst/>
                        <a:latin typeface="Calibri"/>
                        <a:ea typeface="Calibri"/>
                        <a:cs typeface="Times New Roman"/>
                      </a:endParaRPr>
                    </a:p>
                  </a:txBody>
                  <a:tcPr marL="68580" marR="68580" marT="0" marB="0"/>
                </a:tc>
                <a:tc>
                  <a:txBody>
                    <a:bodyPr/>
                    <a:lstStyle/>
                    <a:p>
                      <a:endParaRPr lang="it-IT" sz="1800">
                        <a:effectLst/>
                        <a:latin typeface="Calibri"/>
                        <a:cs typeface="Times New Roman"/>
                      </a:endParaRPr>
                    </a:p>
                  </a:txBody>
                  <a:tcPr marL="68580" marR="68580" marT="0" marB="0"/>
                </a:tc>
                <a:tc>
                  <a:txBody>
                    <a:bodyPr/>
                    <a:lstStyle/>
                    <a:p>
                      <a:pPr algn="r">
                        <a:lnSpc>
                          <a:spcPct val="115000"/>
                        </a:lnSpc>
                        <a:spcAft>
                          <a:spcPts val="0"/>
                        </a:spcAft>
                      </a:pPr>
                      <a:r>
                        <a:rPr lang="it-IT" sz="1800">
                          <a:effectLst/>
                        </a:rPr>
                        <a:t>3.495.456</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190500">
                <a:tc>
                  <a:txBody>
                    <a:bodyPr/>
                    <a:lstStyle/>
                    <a:p>
                      <a:pPr algn="r">
                        <a:lnSpc>
                          <a:spcPct val="115000"/>
                        </a:lnSpc>
                        <a:spcAft>
                          <a:spcPts val="0"/>
                        </a:spcAft>
                      </a:pPr>
                      <a:r>
                        <a:rPr lang="it-IT" sz="1800">
                          <a:effectLst/>
                        </a:rPr>
                        <a:t>1960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5.065.611</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3.839.622</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1.225.989</a:t>
                      </a:r>
                      <a:endParaRPr lang="it-IT" sz="1800">
                        <a:effectLst/>
                        <a:latin typeface="Calibri"/>
                        <a:ea typeface="Calibri"/>
                        <a:cs typeface="Times New Roman"/>
                      </a:endParaRPr>
                    </a:p>
                  </a:txBody>
                  <a:tcPr marL="68580" marR="68580" marT="0" marB="0"/>
                </a:tc>
                <a:tc>
                  <a:txBody>
                    <a:bodyPr/>
                    <a:lstStyle/>
                    <a:p>
                      <a:endParaRPr lang="it-IT" sz="1800">
                        <a:effectLst/>
                        <a:latin typeface="Calibri"/>
                        <a:cs typeface="Times New Roman"/>
                      </a:endParaRPr>
                    </a:p>
                  </a:txBody>
                  <a:tcPr marL="68580" marR="68580" marT="0" marB="0"/>
                </a:tc>
                <a:tc>
                  <a:txBody>
                    <a:bodyPr/>
                    <a:lstStyle/>
                    <a:p>
                      <a:pPr algn="r">
                        <a:lnSpc>
                          <a:spcPct val="115000"/>
                        </a:lnSpc>
                        <a:spcAft>
                          <a:spcPts val="0"/>
                        </a:spcAft>
                      </a:pPr>
                      <a:r>
                        <a:rPr lang="it-IT" sz="1800">
                          <a:effectLst/>
                        </a:rPr>
                        <a:t>5.065.611</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90500">
                <a:tc>
                  <a:txBody>
                    <a:bodyPr/>
                    <a:lstStyle/>
                    <a:p>
                      <a:pPr algn="r">
                        <a:lnSpc>
                          <a:spcPct val="115000"/>
                        </a:lnSpc>
                        <a:spcAft>
                          <a:spcPts val="0"/>
                        </a:spcAft>
                      </a:pPr>
                      <a:r>
                        <a:rPr lang="it-IT" sz="1800">
                          <a:effectLst/>
                        </a:rPr>
                        <a:t>1968</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20.894.816</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19.133.803</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1.761.013</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14.659.353</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6.235.463</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190500">
                <a:tc>
                  <a:txBody>
                    <a:bodyPr/>
                    <a:lstStyle/>
                    <a:p>
                      <a:pPr algn="r">
                        <a:lnSpc>
                          <a:spcPct val="115000"/>
                        </a:lnSpc>
                        <a:spcAft>
                          <a:spcPts val="0"/>
                        </a:spcAft>
                      </a:pPr>
                      <a:r>
                        <a:rPr lang="it-IT" sz="1800">
                          <a:effectLst/>
                        </a:rPr>
                        <a:t>1973</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37.522.180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35.611.780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1.910.400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29.938.709</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7.583.471</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190500">
                <a:tc>
                  <a:txBody>
                    <a:bodyPr/>
                    <a:lstStyle/>
                    <a:p>
                      <a:pPr algn="r">
                        <a:lnSpc>
                          <a:spcPct val="115000"/>
                        </a:lnSpc>
                        <a:spcAft>
                          <a:spcPts val="0"/>
                        </a:spcAft>
                      </a:pPr>
                      <a:r>
                        <a:rPr lang="it-IT" sz="1800">
                          <a:effectLst/>
                        </a:rPr>
                        <a:t>1980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37.225.806</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34.429.437</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2.796.369</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27.889.000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9.336.806</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190500">
                <a:tc>
                  <a:txBody>
                    <a:bodyPr/>
                    <a:lstStyle/>
                    <a:p>
                      <a:pPr algn="r">
                        <a:lnSpc>
                          <a:spcPct val="115000"/>
                        </a:lnSpc>
                        <a:spcAft>
                          <a:spcPts val="0"/>
                        </a:spcAft>
                      </a:pPr>
                      <a:r>
                        <a:rPr lang="it-IT" sz="1800">
                          <a:effectLst/>
                        </a:rPr>
                        <a:t>1990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34.174.820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31.272.785</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2.902.035</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26.413.969</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7.760.851</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190500">
                <a:tc>
                  <a:txBody>
                    <a:bodyPr/>
                    <a:lstStyle/>
                    <a:p>
                      <a:pPr algn="r">
                        <a:lnSpc>
                          <a:spcPct val="115000"/>
                        </a:lnSpc>
                        <a:spcAft>
                          <a:spcPts val="0"/>
                        </a:spcAft>
                      </a:pPr>
                      <a:r>
                        <a:rPr lang="it-IT" sz="1800">
                          <a:effectLst/>
                        </a:rPr>
                        <a:t>1999</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44.514.000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39.430.900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5.083.100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34.800.000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9.714.000</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190500">
                <a:tc>
                  <a:txBody>
                    <a:bodyPr/>
                    <a:lstStyle/>
                    <a:p>
                      <a:pPr algn="r">
                        <a:lnSpc>
                          <a:spcPct val="115000"/>
                        </a:lnSpc>
                        <a:spcAft>
                          <a:spcPts val="0"/>
                        </a:spcAft>
                      </a:pPr>
                      <a:r>
                        <a:rPr lang="it-IT" sz="1800">
                          <a:effectLst/>
                        </a:rPr>
                        <a:t>2009</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40.986.000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dirty="0">
                          <a:effectLst/>
                        </a:rPr>
                        <a:t>37.170.000</a:t>
                      </a:r>
                      <a:endParaRPr lang="it-IT" sz="1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3.816.000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31.767.000</a:t>
                      </a:r>
                      <a:endParaRPr lang="it-IT" sz="1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dirty="0">
                          <a:effectLst/>
                        </a:rPr>
                        <a:t>9.219.000</a:t>
                      </a:r>
                      <a:endParaRPr lang="it-IT"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35543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 y="274638"/>
            <a:ext cx="8534400" cy="639762"/>
          </a:xfrm>
        </p:spPr>
        <p:txBody>
          <a:bodyPr>
            <a:normAutofit fontScale="90000"/>
          </a:bodyPr>
          <a:lstStyle/>
          <a:p>
            <a:r>
              <a:rPr lang="en-GB" dirty="0" err="1" smtClean="0"/>
              <a:t>Merci</a:t>
            </a:r>
            <a:r>
              <a:rPr lang="en-GB" dirty="0" smtClean="0"/>
              <a:t> </a:t>
            </a:r>
            <a:r>
              <a:rPr lang="en-GB" dirty="0" err="1" smtClean="0"/>
              <a:t>movimentate</a:t>
            </a:r>
            <a:r>
              <a:rPr lang="en-GB" dirty="0" smtClean="0"/>
              <a:t> </a:t>
            </a:r>
            <a:r>
              <a:rPr lang="en-GB" dirty="0" err="1" smtClean="0"/>
              <a:t>nel</a:t>
            </a:r>
            <a:r>
              <a:rPr lang="en-GB" dirty="0" smtClean="0"/>
              <a:t> </a:t>
            </a:r>
            <a:r>
              <a:rPr lang="en-GB" dirty="0" err="1" smtClean="0"/>
              <a:t>porto</a:t>
            </a:r>
            <a:r>
              <a:rPr lang="en-GB" dirty="0" smtClean="0"/>
              <a:t> di Trieste </a:t>
            </a:r>
            <a:r>
              <a:rPr lang="en-GB" sz="1800" dirty="0" smtClean="0"/>
              <a:t>(</a:t>
            </a:r>
            <a:r>
              <a:rPr lang="en-GB" sz="1800" dirty="0" err="1" smtClean="0"/>
              <a:t>milioni</a:t>
            </a:r>
            <a:r>
              <a:rPr lang="en-GB" sz="1800" dirty="0" smtClean="0"/>
              <a:t> di </a:t>
            </a:r>
            <a:r>
              <a:rPr lang="en-GB" sz="1800" dirty="0" err="1" smtClean="0"/>
              <a:t>tonnellate</a:t>
            </a:r>
            <a:r>
              <a:rPr lang="en-GB" sz="1800" dirty="0" smtClean="0"/>
              <a:t>)</a:t>
            </a:r>
            <a:endParaRPr lang="en-GB" sz="1800" dirty="0"/>
          </a:p>
        </p:txBody>
      </p:sp>
      <p:graphicFrame>
        <p:nvGraphicFramePr>
          <p:cNvPr id="4" name="Grafico 3"/>
          <p:cNvGraphicFramePr>
            <a:graphicFrameLocks/>
          </p:cNvGraphicFramePr>
          <p:nvPr>
            <p:extLst>
              <p:ext uri="{D42A27DB-BD31-4B8C-83A1-F6EECF244321}">
                <p14:modId xmlns:p14="http://schemas.microsoft.com/office/powerpoint/2010/main" val="220556513"/>
              </p:ext>
            </p:extLst>
          </p:nvPr>
        </p:nvGraphicFramePr>
        <p:xfrm>
          <a:off x="76200" y="990600"/>
          <a:ext cx="90678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2814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Statistiche recenti del Porto di Trieste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522876823"/>
              </p:ext>
            </p:extLst>
          </p:nvPr>
        </p:nvGraphicFramePr>
        <p:xfrm>
          <a:off x="0" y="1124744"/>
          <a:ext cx="9144000" cy="5282676"/>
        </p:xfrm>
        <a:graphic>
          <a:graphicData uri="http://schemas.openxmlformats.org/drawingml/2006/table">
            <a:tbl>
              <a:tblPr>
                <a:tableStyleId>{5C22544A-7EE6-4342-B048-85BDC9FD1C3A}</a:tableStyleId>
              </a:tblPr>
              <a:tblGrid>
                <a:gridCol w="23397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70121">
                  <a:extLst>
                    <a:ext uri="{9D8B030D-6E8A-4147-A177-3AD203B41FA5}">
                      <a16:colId xmlns:a16="http://schemas.microsoft.com/office/drawing/2014/main" val="20002"/>
                    </a:ext>
                  </a:extLst>
                </a:gridCol>
                <a:gridCol w="1268826">
                  <a:extLst>
                    <a:ext uri="{9D8B030D-6E8A-4147-A177-3AD203B41FA5}">
                      <a16:colId xmlns:a16="http://schemas.microsoft.com/office/drawing/2014/main" val="20003"/>
                    </a:ext>
                  </a:extLst>
                </a:gridCol>
                <a:gridCol w="1560653">
                  <a:extLst>
                    <a:ext uri="{9D8B030D-6E8A-4147-A177-3AD203B41FA5}">
                      <a16:colId xmlns:a16="http://schemas.microsoft.com/office/drawing/2014/main" val="20004"/>
                    </a:ext>
                  </a:extLst>
                </a:gridCol>
                <a:gridCol w="1336496">
                  <a:extLst>
                    <a:ext uri="{9D8B030D-6E8A-4147-A177-3AD203B41FA5}">
                      <a16:colId xmlns:a16="http://schemas.microsoft.com/office/drawing/2014/main" val="20005"/>
                    </a:ext>
                  </a:extLst>
                </a:gridCol>
              </a:tblGrid>
              <a:tr h="224378">
                <a:tc>
                  <a:txBody>
                    <a:bodyPr/>
                    <a:lstStyle/>
                    <a:p>
                      <a:pPr algn="l" fontAlgn="b"/>
                      <a:endParaRPr lang="it-IT" sz="2000" b="1" i="0" u="none" strike="noStrike" dirty="0">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dirty="0">
                          <a:effectLst/>
                        </a:rPr>
                        <a:t>2011</a:t>
                      </a:r>
                      <a:endParaRPr lang="it-IT" sz="2000" b="1" i="0" u="none" strike="noStrike" dirty="0">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2012</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2013</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2014</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ctr"/>
                      <a:r>
                        <a:rPr lang="it-IT" sz="2000" b="1" u="none" strike="noStrike">
                          <a:effectLst/>
                        </a:rPr>
                        <a:t>2.015</a:t>
                      </a:r>
                      <a:endParaRPr lang="it-IT" sz="2000" b="1" i="0" u="none" strike="noStrike">
                        <a:solidFill>
                          <a:srgbClr val="000000"/>
                        </a:solidFill>
                        <a:effectLst/>
                        <a:latin typeface="Times New Roman" panose="02020603050405020304" pitchFamily="18" charset="0"/>
                      </a:endParaRPr>
                    </a:p>
                  </a:txBody>
                  <a:tcPr marL="5601" marR="5601" marT="5601" marB="0" anchor="ctr"/>
                </a:tc>
                <a:extLst>
                  <a:ext uri="{0D108BD9-81ED-4DB2-BD59-A6C34878D82A}">
                    <a16:rowId xmlns:a16="http://schemas.microsoft.com/office/drawing/2014/main" val="10000"/>
                  </a:ext>
                </a:extLst>
              </a:tr>
              <a:tr h="444267">
                <a:tc>
                  <a:txBody>
                    <a:bodyPr/>
                    <a:lstStyle/>
                    <a:p>
                      <a:pPr algn="l" fontAlgn="b"/>
                      <a:r>
                        <a:rPr lang="it-IT" sz="2000" b="1" u="none" strike="noStrike">
                          <a:effectLst/>
                        </a:rPr>
                        <a:t>Rinfuse liquide</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35.229.638</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35.967.976</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41.992.066</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41.685.326</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41.286.761</a:t>
                      </a:r>
                      <a:endParaRPr lang="it-IT" sz="2000" b="1" i="0" u="none" strike="noStrike">
                        <a:solidFill>
                          <a:srgbClr val="00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01"/>
                  </a:ext>
                </a:extLst>
              </a:tr>
              <a:tr h="224378">
                <a:tc>
                  <a:txBody>
                    <a:bodyPr/>
                    <a:lstStyle/>
                    <a:p>
                      <a:pPr algn="l" fontAlgn="b"/>
                      <a:r>
                        <a:rPr lang="it-IT" sz="2000" b="1" u="none" strike="noStrike">
                          <a:effectLst/>
                        </a:rPr>
                        <a:t>di cui :</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endParaRPr lang="it-IT" sz="2000" b="1" i="0" u="none" strike="noStrike">
                        <a:solidFill>
                          <a:srgbClr val="00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02"/>
                  </a:ext>
                </a:extLst>
              </a:tr>
              <a:tr h="444267">
                <a:tc>
                  <a:txBody>
                    <a:bodyPr/>
                    <a:lstStyle/>
                    <a:p>
                      <a:pPr marL="342900" indent="-342900" algn="l" fontAlgn="b">
                        <a:buFont typeface="Arial" panose="020B0604020202020204" pitchFamily="34" charset="0"/>
                        <a:buChar char="•"/>
                      </a:pPr>
                      <a:r>
                        <a:rPr lang="it-IT" sz="2000" b="1" u="none" strike="noStrike">
                          <a:effectLst/>
                        </a:rPr>
                        <a:t>petrolio greggio</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34.228.706</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35.014.883</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41.284.644</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41.493.027</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40.824.108</a:t>
                      </a:r>
                      <a:endParaRPr lang="it-IT" sz="2000" b="1" i="0" u="none" strike="noStrike">
                        <a:solidFill>
                          <a:srgbClr val="00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03"/>
                  </a:ext>
                </a:extLst>
              </a:tr>
              <a:tr h="224378">
                <a:tc>
                  <a:txBody>
                    <a:bodyPr/>
                    <a:lstStyle/>
                    <a:p>
                      <a:pPr marL="342900" indent="-342900" algn="l" fontAlgn="b">
                        <a:buFont typeface="Arial" panose="020B0604020202020204" pitchFamily="34" charset="0"/>
                        <a:buChar char="•"/>
                      </a:pPr>
                      <a:r>
                        <a:rPr lang="it-IT" sz="2000" b="1" u="none" strike="noStrike" dirty="0">
                          <a:effectLst/>
                        </a:rPr>
                        <a:t>prodotti raffinati</a:t>
                      </a:r>
                      <a:endParaRPr lang="it-IT" sz="2000" b="1" i="0" u="none" strike="noStrike" dirty="0">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989.946</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936.173</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564.292</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536.238</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304.064</a:t>
                      </a:r>
                      <a:endParaRPr lang="it-IT" sz="2000" b="1" i="0" u="none" strike="noStrike">
                        <a:solidFill>
                          <a:srgbClr val="00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04"/>
                  </a:ext>
                </a:extLst>
              </a:tr>
              <a:tr h="444267">
                <a:tc>
                  <a:txBody>
                    <a:bodyPr/>
                    <a:lstStyle/>
                    <a:p>
                      <a:pPr algn="l" fontAlgn="b"/>
                      <a:r>
                        <a:rPr lang="it-IT" sz="2000" b="1" u="none" strike="noStrike" dirty="0" smtClean="0">
                          <a:effectLst/>
                        </a:rPr>
                        <a:t>Altre </a:t>
                      </a:r>
                      <a:r>
                        <a:rPr lang="it-IT" sz="2000" b="1" u="none" strike="noStrike" dirty="0">
                          <a:effectLst/>
                        </a:rPr>
                        <a:t>rinfuse liquide</a:t>
                      </a:r>
                      <a:endParaRPr lang="it-IT" sz="2000" b="1" i="0" u="none" strike="noStrike" dirty="0">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10.986</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16.920</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143.130</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241.840</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158.589</a:t>
                      </a:r>
                      <a:endParaRPr lang="it-IT" sz="2000" b="1" i="0" u="none" strike="noStrike">
                        <a:solidFill>
                          <a:srgbClr val="00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05"/>
                  </a:ext>
                </a:extLst>
              </a:tr>
              <a:tr h="444267">
                <a:tc>
                  <a:txBody>
                    <a:bodyPr/>
                    <a:lstStyle/>
                    <a:p>
                      <a:pPr algn="l" fontAlgn="b"/>
                      <a:r>
                        <a:rPr lang="it-IT" sz="2000" b="1" u="none" strike="noStrike">
                          <a:effectLst/>
                        </a:rPr>
                        <a:t>Rinfuse solide</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1.720.095</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1.778.471</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986.614</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790.057</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1.607.232</a:t>
                      </a:r>
                      <a:endParaRPr lang="it-IT" sz="2000" b="1" i="0" u="none" strike="noStrike">
                        <a:solidFill>
                          <a:srgbClr val="00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06"/>
                  </a:ext>
                </a:extLst>
              </a:tr>
              <a:tr h="224378">
                <a:tc>
                  <a:txBody>
                    <a:bodyPr/>
                    <a:lstStyle/>
                    <a:p>
                      <a:pPr algn="l" fontAlgn="b"/>
                      <a:r>
                        <a:rPr lang="it-IT" sz="2000" b="1" u="none" strike="noStrike">
                          <a:effectLst/>
                        </a:rPr>
                        <a:t>di cui :</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endParaRPr lang="it-IT" sz="2000" b="1" i="0" u="none" strike="noStrike">
                        <a:solidFill>
                          <a:srgbClr val="00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07"/>
                  </a:ext>
                </a:extLst>
              </a:tr>
              <a:tr h="224378">
                <a:tc>
                  <a:txBody>
                    <a:bodyPr/>
                    <a:lstStyle/>
                    <a:p>
                      <a:pPr marL="342900" indent="-342900" algn="l" fontAlgn="b">
                        <a:buFont typeface="Arial" panose="020B0604020202020204" pitchFamily="34" charset="0"/>
                        <a:buChar char="•"/>
                      </a:pPr>
                      <a:r>
                        <a:rPr lang="it-IT" sz="2000" b="1" u="none" strike="noStrike">
                          <a:effectLst/>
                        </a:rPr>
                        <a:t>minerali</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500.324</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333.476</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36.967</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226.743</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666.694</a:t>
                      </a:r>
                      <a:endParaRPr lang="it-IT" sz="2000" b="1" i="0" u="none" strike="noStrike">
                        <a:solidFill>
                          <a:srgbClr val="00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08"/>
                  </a:ext>
                </a:extLst>
              </a:tr>
              <a:tr h="224378">
                <a:tc>
                  <a:txBody>
                    <a:bodyPr/>
                    <a:lstStyle/>
                    <a:p>
                      <a:pPr marL="342900" indent="-342900" algn="l" fontAlgn="b">
                        <a:buFont typeface="Arial" panose="020B0604020202020204" pitchFamily="34" charset="0"/>
                        <a:buChar char="•"/>
                      </a:pPr>
                      <a:r>
                        <a:rPr lang="it-IT" sz="2000" b="1" u="none" strike="noStrike" dirty="0">
                          <a:effectLst/>
                        </a:rPr>
                        <a:t>carboni</a:t>
                      </a:r>
                      <a:endParaRPr lang="it-IT" sz="2000" b="1" i="0" u="none" strike="noStrike" dirty="0">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616.426</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658.051</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637.514</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442.461</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512.361</a:t>
                      </a:r>
                      <a:endParaRPr lang="it-IT" sz="2000" b="1" i="0" u="none" strike="noStrike">
                        <a:solidFill>
                          <a:srgbClr val="00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09"/>
                  </a:ext>
                </a:extLst>
              </a:tr>
              <a:tr h="444267">
                <a:tc>
                  <a:txBody>
                    <a:bodyPr/>
                    <a:lstStyle/>
                    <a:p>
                      <a:pPr algn="l" fontAlgn="b"/>
                      <a:r>
                        <a:rPr lang="it-IT" sz="2000" b="1" u="none" strike="noStrike" dirty="0" smtClean="0">
                          <a:effectLst/>
                        </a:rPr>
                        <a:t>Cereali </a:t>
                      </a:r>
                      <a:r>
                        <a:rPr lang="it-IT" sz="2000" b="1" u="none" strike="noStrike" dirty="0">
                          <a:effectLst/>
                        </a:rPr>
                        <a:t>e semi oleosi</a:t>
                      </a:r>
                      <a:endParaRPr lang="it-IT" sz="2000" b="1" i="0" u="none" strike="noStrike" dirty="0">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105.181</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126.785</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57.536</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101.986</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112.276</a:t>
                      </a:r>
                      <a:endParaRPr lang="it-IT" sz="2000" b="1" i="0" u="none" strike="noStrike">
                        <a:solidFill>
                          <a:srgbClr val="00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10"/>
                  </a:ext>
                </a:extLst>
              </a:tr>
              <a:tr h="224378">
                <a:tc>
                  <a:txBody>
                    <a:bodyPr/>
                    <a:lstStyle/>
                    <a:p>
                      <a:pPr algn="l" fontAlgn="b"/>
                      <a:r>
                        <a:rPr lang="it-IT" sz="2000" b="1" u="none" strike="noStrike" dirty="0" smtClean="0">
                          <a:effectLst/>
                        </a:rPr>
                        <a:t>Altre </a:t>
                      </a:r>
                      <a:r>
                        <a:rPr lang="it-IT" sz="2000" b="1" u="none" strike="noStrike" dirty="0">
                          <a:effectLst/>
                        </a:rPr>
                        <a:t>rinfuse solide</a:t>
                      </a:r>
                      <a:endParaRPr lang="it-IT" sz="2000" b="1" i="0" u="none" strike="noStrike" dirty="0">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dirty="0">
                          <a:effectLst/>
                        </a:rPr>
                        <a:t>498.164</a:t>
                      </a:r>
                      <a:endParaRPr lang="it-IT" sz="2000" b="1" i="0" u="none" strike="noStrike" dirty="0">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660.159</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254.597</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5.810</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315.901</a:t>
                      </a:r>
                      <a:endParaRPr lang="it-IT" sz="2000" b="1" i="0" u="none" strike="noStrike">
                        <a:solidFill>
                          <a:srgbClr val="00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11"/>
                  </a:ext>
                </a:extLst>
              </a:tr>
              <a:tr h="444267">
                <a:tc>
                  <a:txBody>
                    <a:bodyPr/>
                    <a:lstStyle/>
                    <a:p>
                      <a:pPr algn="l" fontAlgn="b"/>
                      <a:r>
                        <a:rPr lang="it-IT" sz="2000" b="1" u="none" strike="noStrike">
                          <a:effectLst/>
                        </a:rPr>
                        <a:t>Merci varie in colli</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11.288.244</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11.460.423</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13.607.028</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13.962.980</a:t>
                      </a:r>
                      <a:endParaRPr lang="it-IT" sz="2000" b="1" i="0" u="none" strike="noStrike">
                        <a:solidFill>
                          <a:srgbClr val="000000"/>
                        </a:solidFill>
                        <a:effectLst/>
                        <a:latin typeface="Calibri" panose="020F0502020204030204" pitchFamily="34" charset="0"/>
                      </a:endParaRPr>
                    </a:p>
                  </a:txBody>
                  <a:tcPr marL="5601" marR="5601" marT="5601" marB="0" anchor="b"/>
                </a:tc>
                <a:tc>
                  <a:txBody>
                    <a:bodyPr/>
                    <a:lstStyle/>
                    <a:p>
                      <a:pPr algn="r" fontAlgn="b"/>
                      <a:r>
                        <a:rPr lang="it-IT" sz="2000" b="1" u="none" strike="noStrike">
                          <a:effectLst/>
                        </a:rPr>
                        <a:t>14.267.201</a:t>
                      </a:r>
                      <a:endParaRPr lang="it-IT" sz="2000" b="1" i="0" u="none" strike="noStrike">
                        <a:solidFill>
                          <a:srgbClr val="00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12"/>
                  </a:ext>
                </a:extLst>
              </a:tr>
              <a:tr h="444267">
                <a:tc>
                  <a:txBody>
                    <a:bodyPr/>
                    <a:lstStyle/>
                    <a:p>
                      <a:pPr algn="l" fontAlgn="b"/>
                      <a:r>
                        <a:rPr lang="it-IT" sz="2000" b="1" u="none" strike="noStrike" dirty="0">
                          <a:solidFill>
                            <a:srgbClr val="FF0000"/>
                          </a:solidFill>
                          <a:effectLst/>
                        </a:rPr>
                        <a:t>TOTALE GENERALE</a:t>
                      </a:r>
                      <a:endParaRPr lang="it-IT" sz="2000" b="1" i="0" u="none" strike="noStrike" dirty="0">
                        <a:solidFill>
                          <a:srgbClr val="FF0000"/>
                        </a:solidFill>
                        <a:effectLst/>
                        <a:latin typeface="Calibri" panose="020F0502020204030204" pitchFamily="34" charset="0"/>
                      </a:endParaRPr>
                    </a:p>
                  </a:txBody>
                  <a:tcPr marL="5601" marR="5601" marT="5601" marB="0" anchor="b"/>
                </a:tc>
                <a:tc>
                  <a:txBody>
                    <a:bodyPr/>
                    <a:lstStyle/>
                    <a:p>
                      <a:pPr algn="r" fontAlgn="b"/>
                      <a:r>
                        <a:rPr lang="it-IT" sz="2000" b="1" u="none" strike="noStrike" dirty="0">
                          <a:solidFill>
                            <a:srgbClr val="FF0000"/>
                          </a:solidFill>
                          <a:effectLst/>
                        </a:rPr>
                        <a:t>48.237.977</a:t>
                      </a:r>
                      <a:endParaRPr lang="it-IT" sz="2000" b="1" i="0" u="none" strike="noStrike" dirty="0">
                        <a:solidFill>
                          <a:srgbClr val="FF0000"/>
                        </a:solidFill>
                        <a:effectLst/>
                        <a:latin typeface="Calibri" panose="020F0502020204030204" pitchFamily="34" charset="0"/>
                      </a:endParaRPr>
                    </a:p>
                  </a:txBody>
                  <a:tcPr marL="5601" marR="5601" marT="5601" marB="0" anchor="b"/>
                </a:tc>
                <a:tc>
                  <a:txBody>
                    <a:bodyPr/>
                    <a:lstStyle/>
                    <a:p>
                      <a:pPr algn="r" fontAlgn="b"/>
                      <a:r>
                        <a:rPr lang="it-IT" sz="2000" b="1" u="none" strike="noStrike" dirty="0">
                          <a:solidFill>
                            <a:srgbClr val="FF0000"/>
                          </a:solidFill>
                          <a:effectLst/>
                        </a:rPr>
                        <a:t>49.206.870</a:t>
                      </a:r>
                      <a:endParaRPr lang="it-IT" sz="2000" b="1" i="0" u="none" strike="noStrike" dirty="0">
                        <a:solidFill>
                          <a:srgbClr val="FF0000"/>
                        </a:solidFill>
                        <a:effectLst/>
                        <a:latin typeface="Calibri" panose="020F0502020204030204" pitchFamily="34" charset="0"/>
                      </a:endParaRPr>
                    </a:p>
                  </a:txBody>
                  <a:tcPr marL="5601" marR="5601" marT="5601" marB="0" anchor="b"/>
                </a:tc>
                <a:tc>
                  <a:txBody>
                    <a:bodyPr/>
                    <a:lstStyle/>
                    <a:p>
                      <a:pPr algn="r" fontAlgn="b"/>
                      <a:r>
                        <a:rPr lang="it-IT" sz="2000" b="1" u="none" strike="noStrike" dirty="0">
                          <a:solidFill>
                            <a:srgbClr val="FF0000"/>
                          </a:solidFill>
                          <a:effectLst/>
                        </a:rPr>
                        <a:t>56.585.708</a:t>
                      </a:r>
                      <a:endParaRPr lang="it-IT" sz="2000" b="1" i="0" u="none" strike="noStrike" dirty="0">
                        <a:solidFill>
                          <a:srgbClr val="FF0000"/>
                        </a:solidFill>
                        <a:effectLst/>
                        <a:latin typeface="Calibri" panose="020F0502020204030204" pitchFamily="34" charset="0"/>
                      </a:endParaRPr>
                    </a:p>
                  </a:txBody>
                  <a:tcPr marL="5601" marR="5601" marT="5601" marB="0" anchor="b"/>
                </a:tc>
                <a:tc>
                  <a:txBody>
                    <a:bodyPr/>
                    <a:lstStyle/>
                    <a:p>
                      <a:pPr algn="r" fontAlgn="b"/>
                      <a:r>
                        <a:rPr lang="it-IT" sz="2000" b="1" u="none" strike="noStrike" dirty="0">
                          <a:solidFill>
                            <a:srgbClr val="FF0000"/>
                          </a:solidFill>
                          <a:effectLst/>
                        </a:rPr>
                        <a:t>57.153.931</a:t>
                      </a:r>
                      <a:endParaRPr lang="it-IT" sz="2000" b="1" i="0" u="none" strike="noStrike" dirty="0">
                        <a:solidFill>
                          <a:srgbClr val="FF0000"/>
                        </a:solidFill>
                        <a:effectLst/>
                        <a:latin typeface="Calibri" panose="020F0502020204030204" pitchFamily="34" charset="0"/>
                      </a:endParaRPr>
                    </a:p>
                  </a:txBody>
                  <a:tcPr marL="5601" marR="5601" marT="5601" marB="0" anchor="b"/>
                </a:tc>
                <a:tc>
                  <a:txBody>
                    <a:bodyPr/>
                    <a:lstStyle/>
                    <a:p>
                      <a:pPr algn="r" fontAlgn="b"/>
                      <a:r>
                        <a:rPr lang="it-IT" sz="2000" b="1" u="none" strike="noStrike" dirty="0">
                          <a:solidFill>
                            <a:srgbClr val="FF0000"/>
                          </a:solidFill>
                          <a:effectLst/>
                        </a:rPr>
                        <a:t>57.161.194</a:t>
                      </a:r>
                      <a:endParaRPr lang="it-IT" sz="2000" b="1" i="0" u="none" strike="noStrike" dirty="0">
                        <a:solidFill>
                          <a:srgbClr val="FF0000"/>
                        </a:solidFill>
                        <a:effectLst/>
                        <a:latin typeface="Calibri" panose="020F0502020204030204" pitchFamily="34" charset="0"/>
                      </a:endParaRPr>
                    </a:p>
                  </a:txBody>
                  <a:tcPr marL="5601" marR="5601" marT="5601"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341963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TIPOLOGIA DI TRASPORTO</a:t>
            </a:r>
          </a:p>
        </p:txBody>
      </p:sp>
      <p:graphicFrame>
        <p:nvGraphicFramePr>
          <p:cNvPr id="6" name="Tabella 5"/>
          <p:cNvGraphicFramePr>
            <a:graphicFrameLocks noGrp="1"/>
          </p:cNvGraphicFramePr>
          <p:nvPr>
            <p:extLst>
              <p:ext uri="{D42A27DB-BD31-4B8C-83A1-F6EECF244321}">
                <p14:modId xmlns:p14="http://schemas.microsoft.com/office/powerpoint/2010/main" val="1264987392"/>
              </p:ext>
            </p:extLst>
          </p:nvPr>
        </p:nvGraphicFramePr>
        <p:xfrm>
          <a:off x="-1" y="1196752"/>
          <a:ext cx="9144001" cy="4356910"/>
        </p:xfrm>
        <a:graphic>
          <a:graphicData uri="http://schemas.openxmlformats.org/drawingml/2006/table">
            <a:tbl>
              <a:tblPr>
                <a:tableStyleId>{5C22544A-7EE6-4342-B048-85BDC9FD1C3A}</a:tableStyleId>
              </a:tblPr>
              <a:tblGrid>
                <a:gridCol w="3131841">
                  <a:extLst>
                    <a:ext uri="{9D8B030D-6E8A-4147-A177-3AD203B41FA5}">
                      <a16:colId xmlns:a16="http://schemas.microsoft.com/office/drawing/2014/main" val="20000"/>
                    </a:ext>
                  </a:extLst>
                </a:gridCol>
                <a:gridCol w="1110185">
                  <a:extLst>
                    <a:ext uri="{9D8B030D-6E8A-4147-A177-3AD203B41FA5}">
                      <a16:colId xmlns:a16="http://schemas.microsoft.com/office/drawing/2014/main" val="20001"/>
                    </a:ext>
                  </a:extLst>
                </a:gridCol>
                <a:gridCol w="1290572">
                  <a:extLst>
                    <a:ext uri="{9D8B030D-6E8A-4147-A177-3AD203B41FA5}">
                      <a16:colId xmlns:a16="http://schemas.microsoft.com/office/drawing/2014/main" val="20002"/>
                    </a:ext>
                  </a:extLst>
                </a:gridCol>
                <a:gridCol w="1099920">
                  <a:extLst>
                    <a:ext uri="{9D8B030D-6E8A-4147-A177-3AD203B41FA5}">
                      <a16:colId xmlns:a16="http://schemas.microsoft.com/office/drawing/2014/main" val="20003"/>
                    </a:ext>
                  </a:extLst>
                </a:gridCol>
                <a:gridCol w="1352901">
                  <a:extLst>
                    <a:ext uri="{9D8B030D-6E8A-4147-A177-3AD203B41FA5}">
                      <a16:colId xmlns:a16="http://schemas.microsoft.com/office/drawing/2014/main" val="20004"/>
                    </a:ext>
                  </a:extLst>
                </a:gridCol>
                <a:gridCol w="1158582">
                  <a:extLst>
                    <a:ext uri="{9D8B030D-6E8A-4147-A177-3AD203B41FA5}">
                      <a16:colId xmlns:a16="http://schemas.microsoft.com/office/drawing/2014/main" val="20005"/>
                    </a:ext>
                  </a:extLst>
                </a:gridCol>
              </a:tblGrid>
              <a:tr h="179424">
                <a:tc>
                  <a:txBody>
                    <a:bodyPr/>
                    <a:lstStyle/>
                    <a:p>
                      <a:pPr algn="l" fontAlgn="b"/>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dirty="0">
                          <a:effectLst/>
                        </a:rPr>
                        <a:t>2011</a:t>
                      </a:r>
                      <a:endParaRPr lang="it-IT" sz="2000" b="0" i="0" u="none" strike="noStrike" dirty="0">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2012</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2013</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2014</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2015</a:t>
                      </a:r>
                      <a:endParaRPr lang="it-IT" sz="2000" b="0" i="0" u="none" strike="noStrike">
                        <a:solidFill>
                          <a:srgbClr val="000000"/>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0"/>
                  </a:ext>
                </a:extLst>
              </a:tr>
              <a:tr h="179424">
                <a:tc>
                  <a:txBody>
                    <a:bodyPr/>
                    <a:lstStyle/>
                    <a:p>
                      <a:pPr algn="l" fontAlgn="b"/>
                      <a:r>
                        <a:rPr lang="it-IT" sz="2000" u="none" strike="noStrike">
                          <a:effectLst/>
                        </a:rPr>
                        <a:t>MOVIMENTO CONTENITORI T.E.U. (incl. shiftin</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393.186</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408.023</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458.597</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506.011</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501.268</a:t>
                      </a:r>
                      <a:endParaRPr lang="it-IT" sz="2000" b="0" i="0" u="none" strike="noStrike">
                        <a:solidFill>
                          <a:srgbClr val="000000"/>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1"/>
                  </a:ext>
                </a:extLst>
              </a:tr>
              <a:tr h="179424">
                <a:tc>
                  <a:txBody>
                    <a:bodyPr/>
                    <a:lstStyle/>
                    <a:p>
                      <a:pPr algn="l" fontAlgn="b"/>
                      <a:r>
                        <a:rPr lang="it-IT" sz="2000" u="none" strike="noStrike">
                          <a:effectLst/>
                        </a:rPr>
                        <a:t>full container (tonn.) *</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4.644.396</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5.374.226</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6.040.355</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5.749.001</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5.273.820</a:t>
                      </a:r>
                      <a:endParaRPr lang="it-IT" sz="2000" b="0" i="0" u="none" strike="noStrike">
                        <a:solidFill>
                          <a:srgbClr val="000000"/>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2"/>
                  </a:ext>
                </a:extLst>
              </a:tr>
              <a:tr h="179424">
                <a:tc>
                  <a:txBody>
                    <a:bodyPr/>
                    <a:lstStyle/>
                    <a:p>
                      <a:pPr algn="l" fontAlgn="b"/>
                      <a:r>
                        <a:rPr lang="it-IT" sz="2000" u="none" strike="noStrike" dirty="0">
                          <a:effectLst/>
                        </a:rPr>
                        <a:t>N° CAMION SU NAVI </a:t>
                      </a:r>
                      <a:r>
                        <a:rPr lang="it-IT" sz="2000" u="none" strike="noStrike" dirty="0" smtClean="0">
                          <a:effectLst/>
                        </a:rPr>
                        <a:t>FERRY/ </a:t>
                      </a:r>
                      <a:r>
                        <a:rPr lang="it-IT" sz="2000" u="none" strike="noStrike" dirty="0">
                          <a:effectLst/>
                        </a:rPr>
                        <a:t>RO-RO</a:t>
                      </a:r>
                      <a:endParaRPr lang="it-IT" sz="2000" b="0" i="0" u="none" strike="noStrike" dirty="0">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223716</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212633</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271519</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296700</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301116</a:t>
                      </a:r>
                      <a:endParaRPr lang="it-IT" sz="2000" b="0" i="0" u="none" strike="noStrike">
                        <a:solidFill>
                          <a:srgbClr val="000000"/>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3"/>
                  </a:ext>
                </a:extLst>
              </a:tr>
              <a:tr h="179424">
                <a:tc>
                  <a:txBody>
                    <a:bodyPr/>
                    <a:lstStyle/>
                    <a:p>
                      <a:pPr algn="l" fontAlgn="b"/>
                      <a:r>
                        <a:rPr lang="it-IT" sz="2000" u="none" strike="noStrike">
                          <a:effectLst/>
                        </a:rPr>
                        <a:t>ro-ro /ferry (tonn.) *</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5.817.998</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5.362.349</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6.847.383</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8.384.944</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8.356.699</a:t>
                      </a:r>
                      <a:endParaRPr lang="it-IT" sz="2000" b="0" i="0" u="none" strike="noStrike">
                        <a:solidFill>
                          <a:srgbClr val="000000"/>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4"/>
                  </a:ext>
                </a:extLst>
              </a:tr>
              <a:tr h="179424">
                <a:tc>
                  <a:txBody>
                    <a:bodyPr/>
                    <a:lstStyle/>
                    <a:p>
                      <a:pPr algn="l" fontAlgn="b"/>
                      <a:r>
                        <a:rPr lang="it-IT" sz="2000" u="none" strike="noStrike">
                          <a:effectLst/>
                        </a:rPr>
                        <a:t>NAVI CONVENZIONALI (tonn. general cargo)</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1.610.806</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1.752.512</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719.290</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118.124</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171.813</a:t>
                      </a:r>
                      <a:endParaRPr lang="it-IT" sz="2000" b="0" i="0" u="none" strike="noStrike">
                        <a:solidFill>
                          <a:srgbClr val="000000"/>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5"/>
                  </a:ext>
                </a:extLst>
              </a:tr>
              <a:tr h="179424">
                <a:tc>
                  <a:txBody>
                    <a:bodyPr/>
                    <a:lstStyle/>
                    <a:p>
                      <a:pPr algn="l" fontAlgn="b"/>
                      <a:r>
                        <a:rPr lang="it-IT" sz="2000" u="none" strike="noStrike">
                          <a:effectLst/>
                        </a:rPr>
                        <a:t>MOVIMENTO PASSEGGERI (N°)</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56973</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98647</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98647</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118124</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171813</a:t>
                      </a:r>
                      <a:endParaRPr lang="it-IT" sz="2000" b="0" i="0" u="none" strike="noStrike">
                        <a:solidFill>
                          <a:srgbClr val="000000"/>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6"/>
                  </a:ext>
                </a:extLst>
              </a:tr>
              <a:tr h="179424">
                <a:tc>
                  <a:txBody>
                    <a:bodyPr/>
                    <a:lstStyle/>
                    <a:p>
                      <a:pPr algn="l" fontAlgn="b"/>
                      <a:r>
                        <a:rPr lang="it-IT" sz="2000" u="none" strike="noStrike">
                          <a:effectLst/>
                        </a:rPr>
                        <a:t>di cui: crocieristi in transito</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9.384</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15.295</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15.295</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24.389</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endParaRPr lang="it-IT" sz="2000" b="0" i="0" u="none" strike="noStrike">
                        <a:solidFill>
                          <a:srgbClr val="000000"/>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7"/>
                  </a:ext>
                </a:extLst>
              </a:tr>
              <a:tr h="179424">
                <a:tc>
                  <a:txBody>
                    <a:bodyPr/>
                    <a:lstStyle/>
                    <a:p>
                      <a:pPr algn="l" fontAlgn="b"/>
                      <a:r>
                        <a:rPr lang="it-IT" sz="2000" u="none" strike="noStrike">
                          <a:effectLst/>
                        </a:rPr>
                        <a:t>crocieristi sbarco/imbarco</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18790</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54357</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54357</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85455</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endParaRPr lang="it-IT" sz="2000" b="0" i="0" u="none" strike="noStrike">
                        <a:solidFill>
                          <a:srgbClr val="000000"/>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8"/>
                  </a:ext>
                </a:extLst>
              </a:tr>
              <a:tr h="179424">
                <a:tc>
                  <a:txBody>
                    <a:bodyPr/>
                    <a:lstStyle/>
                    <a:p>
                      <a:pPr algn="l" fontAlgn="b"/>
                      <a:r>
                        <a:rPr lang="it-IT" sz="2000" u="none" strike="noStrike" dirty="0">
                          <a:effectLst/>
                        </a:rPr>
                        <a:t>MOVIMENTO NAVI (N°)</a:t>
                      </a:r>
                      <a:endParaRPr lang="it-IT" sz="2000" b="0" i="0" u="none" strike="noStrike" dirty="0">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3.982</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4.022</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4.022</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it-IT" sz="2000" u="none" strike="noStrike">
                          <a:effectLst/>
                        </a:rPr>
                        <a:t>3.949</a:t>
                      </a:r>
                      <a:endParaRPr lang="it-IT" sz="2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endParaRPr lang="it-IT" sz="2000" b="0" i="0" u="none" strike="noStrike" dirty="0">
                        <a:solidFill>
                          <a:srgbClr val="000000"/>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36302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r>
              <a:rPr lang="it-IT" sz="3600" dirty="0" smtClean="0">
                <a:latin typeface="Times New Roman" pitchFamily="18" charset="0"/>
                <a:ea typeface="Times New Roman" pitchFamily="18" charset="0"/>
                <a:cs typeface="Times New Roman" pitchFamily="18" charset="0"/>
              </a:rPr>
              <a:t>Confronto </a:t>
            </a:r>
            <a:r>
              <a:rPr lang="it-IT" sz="3600" dirty="0">
                <a:latin typeface="Times New Roman" pitchFamily="18" charset="0"/>
                <a:ea typeface="Times New Roman" pitchFamily="18" charset="0"/>
                <a:cs typeface="Times New Roman" pitchFamily="18" charset="0"/>
              </a:rPr>
              <a:t>tra i porti belgi ed il SPR </a:t>
            </a:r>
            <a:r>
              <a:rPr lang="it-IT" sz="3600" dirty="0" smtClean="0">
                <a:latin typeface="Times New Roman" pitchFamily="18" charset="0"/>
                <a:ea typeface="Times New Roman" pitchFamily="18" charset="0"/>
                <a:cs typeface="Times New Roman" pitchFamily="18" charset="0"/>
              </a:rPr>
              <a:t>FVG</a:t>
            </a:r>
            <a:endParaRPr lang="en-GB" sz="3600" dirty="0"/>
          </a:p>
        </p:txBody>
      </p:sp>
      <p:graphicFrame>
        <p:nvGraphicFramePr>
          <p:cNvPr id="4" name="Tabella 3"/>
          <p:cNvGraphicFramePr>
            <a:graphicFrameLocks noGrp="1"/>
          </p:cNvGraphicFramePr>
          <p:nvPr>
            <p:extLst>
              <p:ext uri="{D42A27DB-BD31-4B8C-83A1-F6EECF244321}">
                <p14:modId xmlns:p14="http://schemas.microsoft.com/office/powerpoint/2010/main" val="3998942135"/>
              </p:ext>
            </p:extLst>
          </p:nvPr>
        </p:nvGraphicFramePr>
        <p:xfrm>
          <a:off x="152400" y="1676400"/>
          <a:ext cx="8763000" cy="3329940"/>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456724">
                  <a:extLst>
                    <a:ext uri="{9D8B030D-6E8A-4147-A177-3AD203B41FA5}">
                      <a16:colId xmlns:a16="http://schemas.microsoft.com/office/drawing/2014/main" val="20003"/>
                    </a:ext>
                  </a:extLst>
                </a:gridCol>
                <a:gridCol w="1593596">
                  <a:extLst>
                    <a:ext uri="{9D8B030D-6E8A-4147-A177-3AD203B41FA5}">
                      <a16:colId xmlns:a16="http://schemas.microsoft.com/office/drawing/2014/main" val="20004"/>
                    </a:ext>
                  </a:extLst>
                </a:gridCol>
                <a:gridCol w="1204979">
                  <a:extLst>
                    <a:ext uri="{9D8B030D-6E8A-4147-A177-3AD203B41FA5}">
                      <a16:colId xmlns:a16="http://schemas.microsoft.com/office/drawing/2014/main" val="20005"/>
                    </a:ext>
                  </a:extLst>
                </a:gridCol>
                <a:gridCol w="1078701">
                  <a:extLst>
                    <a:ext uri="{9D8B030D-6E8A-4147-A177-3AD203B41FA5}">
                      <a16:colId xmlns:a16="http://schemas.microsoft.com/office/drawing/2014/main" val="20006"/>
                    </a:ext>
                  </a:extLst>
                </a:gridCol>
              </a:tblGrid>
              <a:tr h="0">
                <a:tc>
                  <a:txBody>
                    <a:bodyPr/>
                    <a:lstStyle/>
                    <a:p>
                      <a:pPr marL="0" marR="0" algn="ctr">
                        <a:lnSpc>
                          <a:spcPct val="115000"/>
                        </a:lnSpc>
                        <a:spcBef>
                          <a:spcPts val="0"/>
                        </a:spcBef>
                        <a:spcAft>
                          <a:spcPts val="0"/>
                        </a:spcAft>
                      </a:pPr>
                      <a:r>
                        <a:rPr lang="it-IT" sz="2000" dirty="0">
                          <a:effectLst/>
                        </a:rPr>
                        <a:t>Porto</a:t>
                      </a:r>
                      <a:endParaRPr lang="it-IT" sz="2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it-IT" sz="1800" dirty="0">
                          <a:effectLst/>
                        </a:rPr>
                        <a:t>Traffico</a:t>
                      </a:r>
                      <a:endParaRPr lang="it-IT" sz="2400" dirty="0">
                        <a:effectLst/>
                      </a:endParaRPr>
                    </a:p>
                    <a:p>
                      <a:pPr marL="0" marR="0" algn="ctr">
                        <a:lnSpc>
                          <a:spcPct val="115000"/>
                        </a:lnSpc>
                        <a:spcBef>
                          <a:spcPts val="0"/>
                        </a:spcBef>
                        <a:spcAft>
                          <a:spcPts val="0"/>
                        </a:spcAft>
                      </a:pPr>
                      <a:r>
                        <a:rPr lang="it-IT" sz="1200" dirty="0">
                          <a:effectLst/>
                        </a:rPr>
                        <a:t>(mil. </a:t>
                      </a:r>
                      <a:r>
                        <a:rPr lang="it-IT" sz="1200" dirty="0" err="1">
                          <a:effectLst/>
                        </a:rPr>
                        <a:t>tonn</a:t>
                      </a:r>
                      <a:r>
                        <a:rPr lang="it-IT" sz="1200" dirty="0">
                          <a:effectLst/>
                        </a:rPr>
                        <a:t>.)</a:t>
                      </a:r>
                      <a:endParaRPr lang="it-IT" sz="16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it-IT" sz="1800" dirty="0" err="1">
                          <a:effectLst/>
                        </a:rPr>
                        <a:t>Superf</a:t>
                      </a:r>
                      <a:r>
                        <a:rPr lang="it-IT" sz="1800" dirty="0">
                          <a:effectLst/>
                        </a:rPr>
                        <a:t>.</a:t>
                      </a:r>
                      <a:endParaRPr lang="it-IT" sz="2400" dirty="0">
                        <a:effectLst/>
                      </a:endParaRPr>
                    </a:p>
                    <a:p>
                      <a:pPr marL="0" marR="0" algn="ctr">
                        <a:lnSpc>
                          <a:spcPct val="115000"/>
                        </a:lnSpc>
                        <a:spcBef>
                          <a:spcPts val="0"/>
                        </a:spcBef>
                        <a:spcAft>
                          <a:spcPts val="0"/>
                        </a:spcAft>
                      </a:pPr>
                      <a:r>
                        <a:rPr lang="it-IT" sz="1800" dirty="0">
                          <a:effectLst/>
                        </a:rPr>
                        <a:t>(km</a:t>
                      </a:r>
                      <a:r>
                        <a:rPr lang="it-IT" sz="1800" baseline="30000" dirty="0">
                          <a:effectLst/>
                        </a:rPr>
                        <a:t>2</a:t>
                      </a:r>
                      <a:r>
                        <a:rPr lang="it-IT" sz="1800" dirty="0">
                          <a:effectLst/>
                        </a:rPr>
                        <a:t>)</a:t>
                      </a:r>
                      <a:endParaRPr lang="it-IT" sz="2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it-IT" sz="1800" dirty="0" smtClean="0">
                          <a:effectLst/>
                        </a:rPr>
                        <a:t>Val. </a:t>
                      </a:r>
                      <a:r>
                        <a:rPr lang="it-IT" sz="1800" dirty="0" err="1" smtClean="0">
                          <a:effectLst/>
                        </a:rPr>
                        <a:t>agg</a:t>
                      </a:r>
                      <a:r>
                        <a:rPr lang="it-IT" sz="1800" dirty="0" smtClean="0">
                          <a:effectLst/>
                        </a:rPr>
                        <a:t>./</a:t>
                      </a:r>
                      <a:r>
                        <a:rPr lang="it-IT" sz="1800" dirty="0" err="1" smtClean="0">
                          <a:effectLst/>
                        </a:rPr>
                        <a:t>tonn</a:t>
                      </a:r>
                      <a:endParaRPr lang="it-IT" sz="2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it-IT" sz="1800" dirty="0" smtClean="0">
                          <a:effectLst/>
                        </a:rPr>
                        <a:t>Val. </a:t>
                      </a:r>
                      <a:r>
                        <a:rPr lang="it-IT" sz="1800" dirty="0" err="1" smtClean="0">
                          <a:effectLst/>
                        </a:rPr>
                        <a:t>agg</a:t>
                      </a:r>
                      <a:r>
                        <a:rPr lang="it-IT" sz="1800" dirty="0" smtClean="0">
                          <a:effectLst/>
                        </a:rPr>
                        <a:t>./km</a:t>
                      </a:r>
                      <a:r>
                        <a:rPr lang="it-IT" sz="1800" baseline="30000" dirty="0" smtClean="0">
                          <a:effectLst/>
                        </a:rPr>
                        <a:t>2</a:t>
                      </a:r>
                      <a:endParaRPr lang="it-IT" sz="2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it-IT" sz="1800" dirty="0" err="1" smtClean="0">
                          <a:effectLst/>
                        </a:rPr>
                        <a:t>Add</a:t>
                      </a:r>
                      <a:r>
                        <a:rPr lang="it-IT" sz="1800" dirty="0" smtClean="0">
                          <a:effectLst/>
                        </a:rPr>
                        <a:t>/</a:t>
                      </a:r>
                      <a:r>
                        <a:rPr lang="it-IT" sz="1800" dirty="0" err="1" smtClean="0">
                          <a:effectLst/>
                        </a:rPr>
                        <a:t>tonn</a:t>
                      </a:r>
                      <a:endParaRPr lang="it-IT" sz="2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it-IT" sz="1800" dirty="0" err="1" smtClean="0">
                          <a:effectLst/>
                        </a:rPr>
                        <a:t>Add</a:t>
                      </a:r>
                      <a:r>
                        <a:rPr lang="it-IT" sz="1800" dirty="0" smtClean="0">
                          <a:effectLst/>
                        </a:rPr>
                        <a:t>/km</a:t>
                      </a:r>
                      <a:r>
                        <a:rPr lang="it-IT" sz="1800" baseline="30000" dirty="0" smtClean="0">
                          <a:effectLst/>
                        </a:rPr>
                        <a:t>2</a:t>
                      </a:r>
                      <a:endParaRPr lang="it-IT" sz="24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0"/>
                  </a:ext>
                </a:extLst>
              </a:tr>
              <a:tr h="190500">
                <a:tc>
                  <a:txBody>
                    <a:bodyPr/>
                    <a:lstStyle/>
                    <a:p>
                      <a:pPr marL="0" marR="0" algn="just">
                        <a:lnSpc>
                          <a:spcPct val="115000"/>
                        </a:lnSpc>
                        <a:spcBef>
                          <a:spcPts val="0"/>
                        </a:spcBef>
                        <a:spcAft>
                          <a:spcPts val="0"/>
                        </a:spcAft>
                      </a:pPr>
                      <a:r>
                        <a:rPr lang="it-IT" sz="2200" dirty="0">
                          <a:effectLst/>
                        </a:rPr>
                        <a:t>Anversa</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182,9</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130,6</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53,8</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75,3</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343,3</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 480,9 </a:t>
                      </a:r>
                      <a:endParaRPr lang="it-IT" sz="22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190500">
                <a:tc>
                  <a:txBody>
                    <a:bodyPr/>
                    <a:lstStyle/>
                    <a:p>
                      <a:pPr marL="0" marR="0" algn="just">
                        <a:lnSpc>
                          <a:spcPct val="115000"/>
                        </a:lnSpc>
                        <a:spcBef>
                          <a:spcPts val="0"/>
                        </a:spcBef>
                        <a:spcAft>
                          <a:spcPts val="0"/>
                        </a:spcAft>
                      </a:pPr>
                      <a:r>
                        <a:rPr lang="it-IT" sz="2200" dirty="0" err="1">
                          <a:effectLst/>
                        </a:rPr>
                        <a:t>Ghent</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25,1</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46,7</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153,5</a:t>
                      </a:r>
                      <a:endParaRPr lang="it-IT" sz="22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82,6</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1.119,1</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 601,9 </a:t>
                      </a:r>
                      <a:endParaRPr lang="it-IT" sz="22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190500">
                <a:tc>
                  <a:txBody>
                    <a:bodyPr/>
                    <a:lstStyle/>
                    <a:p>
                      <a:pPr marL="0" marR="0" algn="just">
                        <a:lnSpc>
                          <a:spcPct val="115000"/>
                        </a:lnSpc>
                        <a:spcBef>
                          <a:spcPts val="0"/>
                        </a:spcBef>
                        <a:spcAft>
                          <a:spcPts val="0"/>
                        </a:spcAft>
                      </a:pPr>
                      <a:r>
                        <a:rPr lang="it-IT" sz="2200" dirty="0" err="1">
                          <a:effectLst/>
                        </a:rPr>
                        <a:t>Oostend</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8,0</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6,6</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55,1</a:t>
                      </a:r>
                      <a:endParaRPr lang="it-IT" sz="22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dirty="0">
                          <a:effectLst/>
                        </a:rPr>
                        <a:t>67,2</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586,6</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 715,4 </a:t>
                      </a:r>
                      <a:endParaRPr lang="it-IT" sz="220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190500">
                <a:tc>
                  <a:txBody>
                    <a:bodyPr/>
                    <a:lstStyle/>
                    <a:p>
                      <a:pPr marL="0" marR="0" algn="just">
                        <a:lnSpc>
                          <a:spcPct val="115000"/>
                        </a:lnSpc>
                        <a:spcBef>
                          <a:spcPts val="0"/>
                        </a:spcBef>
                        <a:spcAft>
                          <a:spcPts val="0"/>
                        </a:spcAft>
                      </a:pPr>
                      <a:r>
                        <a:rPr lang="it-IT" sz="2200">
                          <a:effectLst/>
                        </a:rPr>
                        <a:t>Zeebrugge</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42,1</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28,5</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21,1</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dirty="0">
                          <a:effectLst/>
                        </a:rPr>
                        <a:t>31,3</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253,2</a:t>
                      </a:r>
                      <a:endParaRPr lang="it-IT" sz="22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 374,4 </a:t>
                      </a:r>
                      <a:endParaRPr lang="it-IT" sz="220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190500">
                <a:tc>
                  <a:txBody>
                    <a:bodyPr/>
                    <a:lstStyle/>
                    <a:p>
                      <a:pPr marL="0" marR="0" algn="just">
                        <a:lnSpc>
                          <a:spcPct val="115000"/>
                        </a:lnSpc>
                        <a:spcBef>
                          <a:spcPts val="0"/>
                        </a:spcBef>
                        <a:spcAft>
                          <a:spcPts val="0"/>
                        </a:spcAft>
                      </a:pPr>
                      <a:r>
                        <a:rPr lang="it-IT" sz="2200">
                          <a:effectLst/>
                        </a:rPr>
                        <a:t>Bruxelles</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4,3</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0,7</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167,3</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1.027,4</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140,9</a:t>
                      </a:r>
                      <a:endParaRPr lang="it-IT" sz="22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dirty="0">
                          <a:effectLst/>
                        </a:rPr>
                        <a:t> 865,7 </a:t>
                      </a:r>
                      <a:endParaRPr lang="it-IT" sz="22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190500">
                <a:tc>
                  <a:txBody>
                    <a:bodyPr/>
                    <a:lstStyle/>
                    <a:p>
                      <a:pPr marL="0" marR="0" algn="just">
                        <a:lnSpc>
                          <a:spcPct val="115000"/>
                        </a:lnSpc>
                        <a:spcBef>
                          <a:spcPts val="0"/>
                        </a:spcBef>
                        <a:spcAft>
                          <a:spcPts val="0"/>
                        </a:spcAft>
                      </a:pPr>
                      <a:r>
                        <a:rPr lang="it-IT" sz="2200">
                          <a:effectLst/>
                        </a:rPr>
                        <a:t>Liegi</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15,8</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3,7</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a:effectLst/>
                        </a:rPr>
                        <a:t>88,4</a:t>
                      </a:r>
                      <a:endParaRPr lang="it-IT" sz="220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a:effectLst/>
                        </a:rPr>
                        <a:t>378,2</a:t>
                      </a:r>
                      <a:endParaRPr lang="it-IT" sz="22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effectLst/>
                        </a:rPr>
                        <a:t>727,5</a:t>
                      </a:r>
                      <a:endParaRPr lang="it-IT" sz="22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it-IT" sz="2200" dirty="0">
                          <a:effectLst/>
                        </a:rPr>
                        <a:t> 3.112,7 </a:t>
                      </a:r>
                      <a:endParaRPr lang="it-IT" sz="22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r h="190500">
                <a:tc>
                  <a:txBody>
                    <a:bodyPr/>
                    <a:lstStyle/>
                    <a:p>
                      <a:pPr marL="0" marR="0" algn="just">
                        <a:lnSpc>
                          <a:spcPct val="115000"/>
                        </a:lnSpc>
                        <a:spcBef>
                          <a:spcPts val="0"/>
                        </a:spcBef>
                        <a:spcAft>
                          <a:spcPts val="0"/>
                        </a:spcAft>
                      </a:pPr>
                      <a:r>
                        <a:rPr lang="it-IT" sz="2200" dirty="0">
                          <a:effectLst/>
                        </a:rPr>
                        <a:t>SPR FVG</a:t>
                      </a:r>
                      <a:endParaRPr lang="it-IT" sz="22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solidFill>
                            <a:srgbClr val="FF0000"/>
                          </a:solidFill>
                          <a:effectLst/>
                        </a:rPr>
                        <a:t>52,0</a:t>
                      </a:r>
                      <a:endParaRPr lang="it-IT" sz="2200" dirty="0">
                        <a:solidFill>
                          <a:srgbClr val="FF0000"/>
                        </a:solidFill>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solidFill>
                            <a:srgbClr val="FF0000"/>
                          </a:solidFill>
                          <a:effectLst/>
                        </a:rPr>
                        <a:t>3,3</a:t>
                      </a:r>
                      <a:endParaRPr lang="it-IT" sz="2200" dirty="0">
                        <a:solidFill>
                          <a:srgbClr val="FF0000"/>
                        </a:solidFill>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solidFill>
                            <a:srgbClr val="FF0000"/>
                          </a:solidFill>
                          <a:effectLst/>
                        </a:rPr>
                        <a:t>25,2</a:t>
                      </a:r>
                      <a:endParaRPr lang="it-IT" sz="2200" dirty="0">
                        <a:solidFill>
                          <a:srgbClr val="FF0000"/>
                        </a:solidFill>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solidFill>
                            <a:srgbClr val="FF0000"/>
                          </a:solidFill>
                          <a:effectLst/>
                        </a:rPr>
                        <a:t>391,2</a:t>
                      </a:r>
                      <a:endParaRPr lang="it-IT" sz="2200" dirty="0">
                        <a:solidFill>
                          <a:srgbClr val="FF0000"/>
                        </a:solidFill>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solidFill>
                            <a:srgbClr val="FF0000"/>
                          </a:solidFill>
                          <a:effectLst/>
                        </a:rPr>
                        <a:t> 267,0 </a:t>
                      </a:r>
                      <a:endParaRPr lang="it-IT" sz="2200" dirty="0">
                        <a:solidFill>
                          <a:srgbClr val="FF0000"/>
                        </a:solidFill>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it-IT" sz="2200" dirty="0">
                          <a:solidFill>
                            <a:srgbClr val="FF0000"/>
                          </a:solidFill>
                          <a:effectLst/>
                        </a:rPr>
                        <a:t> 4.148,9 </a:t>
                      </a:r>
                      <a:endParaRPr lang="it-IT" sz="2200" dirty="0">
                        <a:solidFill>
                          <a:srgbClr val="FF0000"/>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179766" y="6469306"/>
            <a:ext cx="29995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Fonte: </a:t>
            </a:r>
            <a:r>
              <a:rPr kumimoji="0" lang="it-IT"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Mathys</a:t>
            </a:r>
            <a:r>
              <a:rPr kumimoji="0" lang="it-IT"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(2009) ed elaborazioni proprie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99198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normAutofit fontScale="90000"/>
          </a:bodyPr>
          <a:lstStyle/>
          <a:p>
            <a:r>
              <a:rPr lang="it-IT" dirty="0" smtClean="0"/>
              <a:t>Il porto di Trieste</a:t>
            </a:r>
            <a:endParaRPr lang="it-IT" dirty="0"/>
          </a:p>
        </p:txBody>
      </p:sp>
      <p:sp>
        <p:nvSpPr>
          <p:cNvPr id="4" name="Segnaposto contenuto 3"/>
          <p:cNvSpPr>
            <a:spLocks noGrp="1"/>
          </p:cNvSpPr>
          <p:nvPr>
            <p:ph idx="1"/>
          </p:nvPr>
        </p:nvSpPr>
        <p:spPr>
          <a:xfrm>
            <a:off x="457200" y="908720"/>
            <a:ext cx="8229600" cy="2520279"/>
          </a:xfrm>
        </p:spPr>
        <p:txBody>
          <a:bodyPr>
            <a:normAutofit fontScale="55000" lnSpcReduction="20000"/>
          </a:bodyPr>
          <a:lstStyle/>
          <a:p>
            <a:r>
              <a:rPr lang="it-IT" dirty="0"/>
              <a:t>Il porto di Trieste ha fondali molto profondi: minimo 18 metri lungo banchina. Il rischio di nebbia è molto limitato. </a:t>
            </a:r>
          </a:p>
          <a:p>
            <a:r>
              <a:rPr lang="it-IT" dirty="0"/>
              <a:t>La superficie complessiva del porto è di 2,304 km2 (di cui 1,765 di punti franchi); le aree di deposito e stoccaggio sono pari a 925.000 m2 (di cui coperte 500.000 m2); la lunghezza delle banchine ammonta a 12 km e sono tutte servite da rotaie. </a:t>
            </a:r>
          </a:p>
          <a:p>
            <a:r>
              <a:rPr lang="it-IT" dirty="0"/>
              <a:t>Il porto è suddivisibile in cinque aree, tre delle quali adibite a fini commerciali (il porto vecchio, il porto nuovo, lo scalo legnami), mentre le due rimanenti sono utilizzate a scopi industriali (il terminal industriale ed il terminal petroli che serve l'oleodotto </a:t>
            </a:r>
            <a:r>
              <a:rPr lang="it-IT" dirty="0" err="1"/>
              <a:t>Trieste-Ingolstadt</a:t>
            </a:r>
            <a:r>
              <a:rPr lang="it-IT" dirty="0"/>
              <a:t>). </a:t>
            </a:r>
          </a:p>
        </p:txBody>
      </p:sp>
      <p:pic>
        <p:nvPicPr>
          <p:cNvPr id="31747" name="Picture 3"/>
          <p:cNvPicPr>
            <a:picLocks noChangeAspect="1" noChangeArrowheads="1"/>
          </p:cNvPicPr>
          <p:nvPr/>
        </p:nvPicPr>
        <p:blipFill>
          <a:blip r:embed="rId2" cstate="print"/>
          <a:srcRect/>
          <a:stretch>
            <a:fillRect/>
          </a:stretch>
        </p:blipFill>
        <p:spPr bwMode="auto">
          <a:xfrm>
            <a:off x="144016" y="3501008"/>
            <a:ext cx="8964488" cy="2604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778098"/>
          </a:xfrm>
        </p:spPr>
        <p:txBody>
          <a:bodyPr/>
          <a:lstStyle/>
          <a:p>
            <a:r>
              <a:rPr lang="it-IT" dirty="0" smtClean="0"/>
              <a:t>Il porto di Monfalcone </a:t>
            </a:r>
            <a:endParaRPr lang="it-IT" dirty="0"/>
          </a:p>
        </p:txBody>
      </p:sp>
      <p:pic>
        <p:nvPicPr>
          <p:cNvPr id="35842" name="Picture 2" descr="http://img18.imageshack.us/img18/4708/pmpsm3.jpg"/>
          <p:cNvPicPr>
            <a:picLocks noChangeAspect="1" noChangeArrowheads="1"/>
          </p:cNvPicPr>
          <p:nvPr/>
        </p:nvPicPr>
        <p:blipFill>
          <a:blip r:embed="rId2" cstate="print"/>
          <a:srcRect/>
          <a:stretch>
            <a:fillRect/>
          </a:stretch>
        </p:blipFill>
        <p:spPr bwMode="auto">
          <a:xfrm>
            <a:off x="1475656" y="764704"/>
            <a:ext cx="5483839" cy="594769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18058"/>
          </a:xfrm>
        </p:spPr>
        <p:txBody>
          <a:bodyPr>
            <a:normAutofit fontScale="90000"/>
          </a:bodyPr>
          <a:lstStyle/>
          <a:p>
            <a:r>
              <a:rPr lang="en-US" dirty="0" smtClean="0"/>
              <a:t>1. Port-emporium</a:t>
            </a:r>
            <a:endParaRPr lang="en-US" dirty="0"/>
          </a:p>
        </p:txBody>
      </p:sp>
      <p:sp>
        <p:nvSpPr>
          <p:cNvPr id="3" name="Segnaposto contenuto 2"/>
          <p:cNvSpPr>
            <a:spLocks noGrp="1"/>
          </p:cNvSpPr>
          <p:nvPr>
            <p:ph idx="1"/>
          </p:nvPr>
        </p:nvSpPr>
        <p:spPr>
          <a:xfrm>
            <a:off x="395536" y="908720"/>
            <a:ext cx="8640960" cy="5472608"/>
          </a:xfrm>
        </p:spPr>
        <p:txBody>
          <a:bodyPr>
            <a:noAutofit/>
          </a:bodyPr>
          <a:lstStyle/>
          <a:p>
            <a:r>
              <a:rPr lang="en-US" sz="2000" dirty="0"/>
              <a:t>Ports are </a:t>
            </a:r>
            <a:r>
              <a:rPr lang="en-US" sz="2000" b="1" dirty="0"/>
              <a:t>points of convergence between two geographical domains </a:t>
            </a:r>
            <a:r>
              <a:rPr lang="en-US" sz="2000" dirty="0"/>
              <a:t>of freight circulation (sometimes passengers); the </a:t>
            </a:r>
            <a:r>
              <a:rPr lang="en-US" sz="2000" b="1" dirty="0"/>
              <a:t>land</a:t>
            </a:r>
            <a:r>
              <a:rPr lang="en-US" sz="2000" dirty="0"/>
              <a:t> and </a:t>
            </a:r>
            <a:r>
              <a:rPr lang="en-US" sz="2000" b="1" dirty="0"/>
              <a:t>maritime</a:t>
            </a:r>
            <a:r>
              <a:rPr lang="en-US" sz="2000" dirty="0"/>
              <a:t> domains</a:t>
            </a:r>
            <a:r>
              <a:rPr lang="en-US" sz="2000" dirty="0" smtClean="0"/>
              <a:t>.</a:t>
            </a:r>
          </a:p>
          <a:p>
            <a:r>
              <a:rPr lang="en-US" sz="2000" dirty="0"/>
              <a:t>The term port comes from the Latin </a:t>
            </a:r>
            <a:r>
              <a:rPr lang="en-US" sz="2000" i="1" dirty="0" err="1"/>
              <a:t>portus</a:t>
            </a:r>
            <a:r>
              <a:rPr lang="en-US" sz="2000" dirty="0"/>
              <a:t>, which means gate or gateway</a:t>
            </a:r>
            <a:r>
              <a:rPr lang="en-US" sz="2000" dirty="0" smtClean="0"/>
              <a:t>. An </a:t>
            </a:r>
            <a:r>
              <a:rPr lang="en-US" sz="2000" i="1" dirty="0"/>
              <a:t>emporium</a:t>
            </a:r>
            <a:r>
              <a:rPr lang="en-US" sz="2000" dirty="0"/>
              <a:t> refers to a trading post, factory, or market of Classical antiquity, derived from the Ancient Greek: </a:t>
            </a:r>
            <a:r>
              <a:rPr lang="en-US" sz="2000" dirty="0" err="1"/>
              <a:t>ἐμ</a:t>
            </a:r>
            <a:r>
              <a:rPr lang="en-US" sz="2000" dirty="0"/>
              <a:t>πόριον (empórion), which becomes Latin: emporium. </a:t>
            </a:r>
            <a:r>
              <a:rPr lang="en-US" sz="2000" dirty="0" smtClean="0"/>
              <a:t>The </a:t>
            </a:r>
            <a:r>
              <a:rPr lang="en-US" sz="2000" dirty="0"/>
              <a:t>best known emporium </a:t>
            </a:r>
            <a:r>
              <a:rPr lang="en-US" sz="2000" dirty="0" smtClean="0"/>
              <a:t>of the classic </a:t>
            </a:r>
            <a:r>
              <a:rPr lang="en-US" sz="2000" dirty="0"/>
              <a:t>antiquity </a:t>
            </a:r>
            <a:r>
              <a:rPr lang="en-US" sz="2000" dirty="0" smtClean="0"/>
              <a:t>is the emporium of Piraeus</a:t>
            </a:r>
            <a:r>
              <a:rPr lang="en-US" sz="2000" dirty="0"/>
              <a:t>, the port of Athens. The plural is emporia in both languages, although in Greek the plural undergoes a semantic shift to mean "merchandise</a:t>
            </a:r>
            <a:r>
              <a:rPr lang="en-US" sz="2000" dirty="0" smtClean="0"/>
              <a:t>".</a:t>
            </a:r>
          </a:p>
          <a:p>
            <a:r>
              <a:rPr lang="en-US" sz="2000" b="1" dirty="0"/>
              <a:t>Ship draft was small</a:t>
            </a:r>
            <a:r>
              <a:rPr lang="en-US" sz="2000" dirty="0"/>
              <a:t>, so many sites were suitable. </a:t>
            </a:r>
          </a:p>
          <a:p>
            <a:r>
              <a:rPr lang="en-US" sz="2000" dirty="0" smtClean="0"/>
              <a:t>Ports </a:t>
            </a:r>
            <a:r>
              <a:rPr lang="en-US" sz="2000" dirty="0"/>
              <a:t>are bound by the need to serve ships, and so access to navigable water has been historically the most important site consideration. Before the industrial revolution, </a:t>
            </a:r>
            <a:r>
              <a:rPr lang="en-US" sz="2000" b="1" dirty="0"/>
              <a:t>ships were the most efficient means of transporting goods</a:t>
            </a:r>
            <a:r>
              <a:rPr lang="en-US" sz="2000" dirty="0"/>
              <a:t>, and thus port sites were frequently chosen at the head of water navigation, the most upstream site. </a:t>
            </a:r>
            <a:r>
              <a:rPr lang="en-US" sz="2000" b="1" dirty="0"/>
              <a:t>Many major cities owed their early pre-eminence to this fact</a:t>
            </a:r>
            <a:r>
              <a:rPr lang="en-US" sz="2000" dirty="0"/>
              <a:t>, such as London on the Thames, Montreal on the St. Lawrence River or Guangzhou on the Pearl River. </a:t>
            </a:r>
            <a:endParaRPr lang="en-US" sz="2000" dirty="0" smtClean="0"/>
          </a:p>
        </p:txBody>
      </p:sp>
      <p:sp>
        <p:nvSpPr>
          <p:cNvPr id="5" name="Rettangolo 4"/>
          <p:cNvSpPr/>
          <p:nvPr/>
        </p:nvSpPr>
        <p:spPr>
          <a:xfrm>
            <a:off x="251520" y="5708560"/>
            <a:ext cx="889248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7153530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porto di Monfalcone </a:t>
            </a:r>
          </a:p>
        </p:txBody>
      </p:sp>
      <p:pic>
        <p:nvPicPr>
          <p:cNvPr id="32770" name="Picture 2"/>
          <p:cNvPicPr>
            <a:picLocks noChangeAspect="1" noChangeArrowheads="1"/>
          </p:cNvPicPr>
          <p:nvPr/>
        </p:nvPicPr>
        <p:blipFill>
          <a:blip r:embed="rId2" cstate="print"/>
          <a:srcRect/>
          <a:stretch>
            <a:fillRect/>
          </a:stretch>
        </p:blipFill>
        <p:spPr bwMode="auto">
          <a:xfrm>
            <a:off x="310895" y="4769769"/>
            <a:ext cx="8833105" cy="2088231"/>
          </a:xfrm>
          <a:prstGeom prst="rect">
            <a:avLst/>
          </a:prstGeom>
          <a:noFill/>
          <a:ln w="9525">
            <a:noFill/>
            <a:miter lim="800000"/>
            <a:headEnd/>
            <a:tailEnd/>
          </a:ln>
        </p:spPr>
      </p:pic>
      <p:sp>
        <p:nvSpPr>
          <p:cNvPr id="4" name="Rettangolo 3"/>
          <p:cNvSpPr/>
          <p:nvPr/>
        </p:nvSpPr>
        <p:spPr>
          <a:xfrm>
            <a:off x="395536" y="1268760"/>
            <a:ext cx="8568952" cy="3416320"/>
          </a:xfrm>
          <a:prstGeom prst="rect">
            <a:avLst/>
          </a:prstGeom>
        </p:spPr>
        <p:txBody>
          <a:bodyPr wrap="square">
            <a:spAutoFit/>
          </a:bodyPr>
          <a:lstStyle/>
          <a:p>
            <a:r>
              <a:rPr lang="it-IT" dirty="0"/>
              <a:t>L’area portuale ha una superficie di 0,68 km2. I fondali variano tra i 9,5 e gli 11,7 metri con la previsione di arrivare mediante dragaggi a 13 metri. Le banchine, completamente attrezzate per la manipolazione di qualsiasi tipo di merce, sono operative per 1,5 km. Sono disponibili 9 accosti presso la banchina “</a:t>
            </a:r>
            <a:r>
              <a:rPr lang="it-IT" dirty="0" err="1"/>
              <a:t>Portorosega</a:t>
            </a:r>
            <a:r>
              <a:rPr lang="it-IT" dirty="0"/>
              <a:t>”, 2 accosti a servizio della centrale termoelettrica presso la banchina “E-ON”, 1 accosto presso la banchina De </a:t>
            </a:r>
            <a:r>
              <a:rPr lang="it-IT" dirty="0" err="1"/>
              <a:t>Franceschi</a:t>
            </a:r>
            <a:r>
              <a:rPr lang="it-IT" dirty="0"/>
              <a:t> (silos cereali). </a:t>
            </a:r>
          </a:p>
          <a:p>
            <a:r>
              <a:rPr lang="it-IT" dirty="0"/>
              <a:t>Nell’attuale fase di sviluppo dell’attività del porto, che risulta in continua costante crescita, vengono manipolate oltre 4,4 milioni di tonnellate di merce varia: caolino, carbone, cellulosa, cemento, cereali, legname, impiantistica, minerali diversi alla rinfusa, prodotti lapidei, prodotti siderurgici, rottami di ferro, autovetture. Il porto, specializzato in </a:t>
            </a:r>
            <a:r>
              <a:rPr lang="it-IT" dirty="0" err="1"/>
              <a:t>general</a:t>
            </a:r>
            <a:r>
              <a:rPr lang="it-IT" dirty="0"/>
              <a:t> cargo e dry bulk cargo, possiede vasta e specifica esperienza per la movimentazione di prodotti forestali.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porto di Porto </a:t>
            </a:r>
            <a:r>
              <a:rPr lang="it-IT" dirty="0" err="1" smtClean="0"/>
              <a:t>Nogaro</a:t>
            </a:r>
            <a:r>
              <a:rPr lang="it-IT" dirty="0" smtClean="0"/>
              <a:t> </a:t>
            </a:r>
            <a:endParaRPr lang="it-IT" dirty="0"/>
          </a:p>
        </p:txBody>
      </p:sp>
      <p:pic>
        <p:nvPicPr>
          <p:cNvPr id="36866" name="Picture 2" descr="http://messaggeroveneto.gelocal.it/polopoly_fs/1.3060424.1326417285%21/httpImage/image._gen/derivatives/landscape_250/image."/>
          <p:cNvPicPr>
            <a:picLocks noChangeAspect="1" noChangeArrowheads="1"/>
          </p:cNvPicPr>
          <p:nvPr/>
        </p:nvPicPr>
        <p:blipFill>
          <a:blip r:embed="rId2" cstate="print"/>
          <a:srcRect/>
          <a:stretch>
            <a:fillRect/>
          </a:stretch>
        </p:blipFill>
        <p:spPr bwMode="auto">
          <a:xfrm>
            <a:off x="1259632" y="2060847"/>
            <a:ext cx="5982926" cy="4403433"/>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778098"/>
          </a:xfrm>
        </p:spPr>
        <p:txBody>
          <a:bodyPr/>
          <a:lstStyle/>
          <a:p>
            <a:r>
              <a:rPr lang="it-IT" dirty="0" smtClean="0"/>
              <a:t>Il porto di Porto </a:t>
            </a:r>
            <a:r>
              <a:rPr lang="it-IT" dirty="0" err="1" smtClean="0"/>
              <a:t>Nogaro</a:t>
            </a:r>
            <a:r>
              <a:rPr lang="it-IT" dirty="0" smtClean="0"/>
              <a:t> </a:t>
            </a:r>
            <a:endParaRPr lang="it-IT" dirty="0"/>
          </a:p>
        </p:txBody>
      </p:sp>
      <p:sp>
        <p:nvSpPr>
          <p:cNvPr id="4" name="Segnaposto contenuto 3"/>
          <p:cNvSpPr>
            <a:spLocks noGrp="1"/>
          </p:cNvSpPr>
          <p:nvPr>
            <p:ph idx="1"/>
          </p:nvPr>
        </p:nvSpPr>
        <p:spPr>
          <a:xfrm>
            <a:off x="457200" y="1600200"/>
            <a:ext cx="8229600" cy="4997152"/>
          </a:xfrm>
        </p:spPr>
        <p:txBody>
          <a:bodyPr>
            <a:normAutofit fontScale="55000" lnSpcReduction="20000"/>
          </a:bodyPr>
          <a:lstStyle/>
          <a:p>
            <a:r>
              <a:rPr lang="it-IT" dirty="0" smtClean="0"/>
              <a:t>Il </a:t>
            </a:r>
            <a:r>
              <a:rPr lang="it-IT" dirty="0"/>
              <a:t>porto di </a:t>
            </a:r>
            <a:r>
              <a:rPr lang="it-IT" dirty="0" err="1"/>
              <a:t>Nogaro</a:t>
            </a:r>
            <a:r>
              <a:rPr lang="it-IT" dirty="0"/>
              <a:t> è l’unico operativo nella provincia di Udine e sorge sulle rive del fiume Corno. Vi si accede dal Mare Adriatico attraverso un canale translagunare lungo circa 3 miglia ed il canale navigabile dell’</a:t>
            </a:r>
            <a:r>
              <a:rPr lang="it-IT" dirty="0" err="1"/>
              <a:t>Aussa</a:t>
            </a:r>
            <a:r>
              <a:rPr lang="it-IT" dirty="0"/>
              <a:t> Corno. Lo scalo si articola in due strutture pubbliche, Porto Vecchio e Porto </a:t>
            </a:r>
            <a:r>
              <a:rPr lang="it-IT" dirty="0" err="1"/>
              <a:t>Margreth</a:t>
            </a:r>
            <a:r>
              <a:rPr lang="it-IT" dirty="0"/>
              <a:t>, e in una banchina privata delle ex-Industrie Chimiche </a:t>
            </a:r>
            <a:r>
              <a:rPr lang="it-IT" dirty="0" err="1"/>
              <a:t>Caffaro</a:t>
            </a:r>
            <a:r>
              <a:rPr lang="it-IT" dirty="0"/>
              <a:t>, cui si accede tramite il canale artificiale </a:t>
            </a:r>
            <a:r>
              <a:rPr lang="it-IT" dirty="0" err="1"/>
              <a:t>Banduzzi</a:t>
            </a:r>
            <a:r>
              <a:rPr lang="it-IT" dirty="0"/>
              <a:t>, che misura circa 1,5 miglia. </a:t>
            </a:r>
          </a:p>
          <a:p>
            <a:r>
              <a:rPr lang="it-IT" dirty="0"/>
              <a:t>Porto Vecchio ha uno sviluppo di banchine di 400 metri lineari ed un pescaggio di -4,5 metri sul livello del mare, mentre Porto </a:t>
            </a:r>
            <a:r>
              <a:rPr lang="it-IT" dirty="0" err="1"/>
              <a:t>Margreth</a:t>
            </a:r>
            <a:r>
              <a:rPr lang="it-IT" dirty="0"/>
              <a:t> beneficia di un tirante d'acqua a -7,5 metri sul livello del mare con uno sviluppo di banchine attualmente pari a 860 metri lineari. L'area di Porto </a:t>
            </a:r>
            <a:r>
              <a:rPr lang="it-IT" dirty="0" err="1"/>
              <a:t>Nogaro</a:t>
            </a:r>
            <a:r>
              <a:rPr lang="it-IT" dirty="0"/>
              <a:t> comprende inoltre 36 ettari di piazzali portuali </a:t>
            </a:r>
            <a:r>
              <a:rPr lang="it-IT" dirty="0" err="1"/>
              <a:t>infrastrutturati</a:t>
            </a:r>
            <a:r>
              <a:rPr lang="it-IT" dirty="0"/>
              <a:t> con raccordo ferroviario, magazzini coperti ed aree di stoccaggio scoperte. </a:t>
            </a:r>
          </a:p>
          <a:p>
            <a:r>
              <a:rPr lang="it-IT" dirty="0"/>
              <a:t>Di notevole importanza è il collegamento con il vicino Interporto Alpe Adria di Cervignano del Friuli, in funzione di un miglioramento dell'intermodalità e della logistica di Porto </a:t>
            </a:r>
            <a:r>
              <a:rPr lang="it-IT" dirty="0" err="1"/>
              <a:t>Nogaro</a:t>
            </a:r>
            <a:r>
              <a:rPr lang="it-IT" dirty="0"/>
              <a:t>. Inoltre sono presenti nella Zona Industriale di riferimento dell'</a:t>
            </a:r>
            <a:r>
              <a:rPr lang="it-IT" dirty="0" err="1"/>
              <a:t>Aussa-Corno</a:t>
            </a:r>
            <a:r>
              <a:rPr lang="it-IT" dirty="0"/>
              <a:t> alcune strutture private per lo stoccaggio e la lavorazione delle merci. </a:t>
            </a:r>
          </a:p>
          <a:p>
            <a:r>
              <a:rPr lang="it-IT" dirty="0"/>
              <a:t>Le navi che gravitano su Porto </a:t>
            </a:r>
            <a:r>
              <a:rPr lang="it-IT" dirty="0" err="1"/>
              <a:t>Nogaro</a:t>
            </a:r>
            <a:r>
              <a:rPr lang="it-IT" dirty="0"/>
              <a:t> stazzano mediamente 3-4.000 tonnellate, con punte fino a 7.000. Data la natura fluviale del canale di accesso al Porto, le navi a chiglia piatta hanno maggiore facilità di ingresso.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lstStyle/>
          <a:p>
            <a:r>
              <a:rPr lang="it-IT" dirty="0" smtClean="0"/>
              <a:t>Settori di attività</a:t>
            </a:r>
            <a:endParaRPr lang="it-IT" dirty="0"/>
          </a:p>
        </p:txBody>
      </p:sp>
      <p:pic>
        <p:nvPicPr>
          <p:cNvPr id="37890" name="Picture 2"/>
          <p:cNvPicPr>
            <a:picLocks noChangeAspect="1" noChangeArrowheads="1"/>
          </p:cNvPicPr>
          <p:nvPr/>
        </p:nvPicPr>
        <p:blipFill>
          <a:blip r:embed="rId2" cstate="print"/>
          <a:srcRect/>
          <a:stretch>
            <a:fillRect/>
          </a:stretch>
        </p:blipFill>
        <p:spPr bwMode="auto">
          <a:xfrm>
            <a:off x="323528" y="1340768"/>
            <a:ext cx="8693444" cy="395265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18058"/>
          </a:xfrm>
        </p:spPr>
        <p:txBody>
          <a:bodyPr>
            <a:normAutofit fontScale="90000"/>
          </a:bodyPr>
          <a:lstStyle/>
          <a:p>
            <a:r>
              <a:rPr lang="en-US" dirty="0" smtClean="0"/>
              <a:t>1. Port-emporium</a:t>
            </a:r>
            <a:endParaRPr lang="en-US" dirty="0"/>
          </a:p>
        </p:txBody>
      </p:sp>
      <p:sp>
        <p:nvSpPr>
          <p:cNvPr id="3" name="Segnaposto contenuto 2"/>
          <p:cNvSpPr>
            <a:spLocks noGrp="1"/>
          </p:cNvSpPr>
          <p:nvPr>
            <p:ph idx="1"/>
          </p:nvPr>
        </p:nvSpPr>
        <p:spPr>
          <a:xfrm>
            <a:off x="-180528" y="836712"/>
            <a:ext cx="9324528" cy="5289451"/>
          </a:xfrm>
        </p:spPr>
        <p:txBody>
          <a:bodyPr>
            <a:noAutofit/>
          </a:bodyPr>
          <a:lstStyle/>
          <a:p>
            <a:r>
              <a:rPr lang="en-US" sz="1400" dirty="0"/>
              <a:t>“By the Middle Ages, with inland land transport generally poor, the advantages of the sea as a highway had led to the development in Europe of coastal settlements based on seaport activities. The location of such settlements typically reflected natural advantages, both water site and land site, though the exploitation of opportunities for water-borne transport could be as much dependent on political and cultural factors as geographical. These opportunities were increased by the development of more accurate navigation systems, which assisted the </a:t>
            </a:r>
            <a:r>
              <a:rPr lang="en-US" sz="1400" dirty="0" err="1"/>
              <a:t>internationalisation</a:t>
            </a:r>
            <a:r>
              <a:rPr lang="en-US" sz="1400" dirty="0"/>
              <a:t> of trade. As a result, some of these settlements had become city ports, with mercantile and industrial communities handling and processing goods from distant lands which found a market in the interior and in the settlement itself. “ (Sarah Palmer, Current port trends in an historical perspective, Journal of maritime research)</a:t>
            </a:r>
          </a:p>
          <a:p>
            <a:r>
              <a:rPr lang="en-US" sz="2000" b="1" dirty="0"/>
              <a:t>Port terminals where located close to </a:t>
            </a:r>
            <a:r>
              <a:rPr lang="en-US" sz="2000" b="1" dirty="0" smtClean="0"/>
              <a:t>a city as the </a:t>
            </a:r>
            <a:r>
              <a:rPr lang="en-US" sz="2000" b="1" dirty="0"/>
              <a:t>initial rationale for the existence of the city. </a:t>
            </a:r>
            <a:r>
              <a:rPr lang="en-US" sz="2000" dirty="0"/>
              <a:t>The proximity to downtown areas also insured the </a:t>
            </a:r>
            <a:r>
              <a:rPr lang="en-US" sz="2000" b="1" dirty="0"/>
              <a:t>availability of large pools of workers</a:t>
            </a:r>
            <a:r>
              <a:rPr lang="en-US" sz="2000" dirty="0"/>
              <a:t> to perform the </a:t>
            </a:r>
            <a:r>
              <a:rPr lang="en-US" sz="2000" b="1" dirty="0"/>
              <a:t>labor intensive transshipment activities </a:t>
            </a:r>
            <a:r>
              <a:rPr lang="en-US" sz="2000" dirty="0"/>
              <a:t>that used to characterize port operations. But these activities tended to have low productivity levels as a stevedoring team could handle 10 to 15 tons per day and a berth could handle 150,000 tons per year. At their peak in the early </a:t>
            </a:r>
            <a:r>
              <a:rPr lang="en-US" sz="2000" b="1" dirty="0"/>
              <a:t>1950s</a:t>
            </a:r>
            <a:r>
              <a:rPr lang="en-US" sz="2000" dirty="0"/>
              <a:t> ports such as London and New York each employed more than </a:t>
            </a:r>
            <a:r>
              <a:rPr lang="en-US" sz="2000" b="1" dirty="0"/>
              <a:t>50,000 longshoremen</a:t>
            </a:r>
            <a:r>
              <a:rPr lang="en-US" sz="2000" dirty="0"/>
              <a:t>. Containerization had the dramatic impact of lowering the need for labor for port operations. For instance, the number of longshoremen jobs in the Port of New York and New Jersey declined from 35,000 in the 1960s to about </a:t>
            </a:r>
            <a:r>
              <a:rPr lang="en-US" sz="2000" b="1" dirty="0"/>
              <a:t>3,500 in the 1990s</a:t>
            </a:r>
            <a:r>
              <a:rPr lang="en-US" sz="2000" dirty="0"/>
              <a:t>.</a:t>
            </a:r>
          </a:p>
          <a:p>
            <a:r>
              <a:rPr lang="en-US" sz="2000" dirty="0"/>
              <a:t>Ports were poorly connected to the hinterland. </a:t>
            </a:r>
          </a:p>
        </p:txBody>
      </p:sp>
    </p:spTree>
    <p:extLst>
      <p:ext uri="{BB962C8B-B14F-4D97-AF65-F5344CB8AC3E}">
        <p14:creationId xmlns:p14="http://schemas.microsoft.com/office/powerpoint/2010/main" val="3284410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Porto «</a:t>
            </a:r>
            <a:r>
              <a:rPr lang="it-IT" dirty="0" err="1" smtClean="0"/>
              <a:t>emporiale</a:t>
            </a:r>
            <a:r>
              <a:rPr lang="it-IT" dirty="0" smtClean="0"/>
              <a:t>» di Trieste</a:t>
            </a:r>
            <a:endParaRPr lang="it-IT" dirty="0"/>
          </a:p>
        </p:txBody>
      </p:sp>
      <p:sp>
        <p:nvSpPr>
          <p:cNvPr id="3" name="Segnaposto contenuto 2"/>
          <p:cNvSpPr>
            <a:spLocks noGrp="1"/>
          </p:cNvSpPr>
          <p:nvPr>
            <p:ph idx="1"/>
          </p:nvPr>
        </p:nvSpPr>
        <p:spPr>
          <a:xfrm>
            <a:off x="23422" y="1412776"/>
            <a:ext cx="6712965" cy="5445224"/>
          </a:xfrm>
        </p:spPr>
        <p:txBody>
          <a:bodyPr>
            <a:normAutofit/>
          </a:bodyPr>
          <a:lstStyle/>
          <a:p>
            <a:r>
              <a:rPr lang="it-IT" sz="1600" dirty="0" smtClean="0"/>
              <a:t>Assicurazioni </a:t>
            </a:r>
            <a:r>
              <a:rPr lang="it-IT" sz="1600" dirty="0"/>
              <a:t>Generali (1831</a:t>
            </a:r>
            <a:r>
              <a:rPr lang="it-IT" sz="1600" dirty="0" smtClean="0"/>
              <a:t>)</a:t>
            </a:r>
          </a:p>
          <a:p>
            <a:r>
              <a:rPr lang="it-IT" sz="1600" dirty="0" smtClean="0"/>
              <a:t>Lloyd </a:t>
            </a:r>
            <a:r>
              <a:rPr lang="it-IT" sz="1600" dirty="0"/>
              <a:t>Austriaco (1836) una branca dell'</a:t>
            </a:r>
            <a:r>
              <a:rPr lang="it-IT" sz="1600" dirty="0" err="1"/>
              <a:t>Österreichischer</a:t>
            </a:r>
            <a:r>
              <a:rPr lang="it-IT" sz="1600" dirty="0"/>
              <a:t> Lloyd-Lloyd </a:t>
            </a:r>
            <a:r>
              <a:rPr lang="it-IT" sz="1600" dirty="0" smtClean="0"/>
              <a:t>Austriaco, poi </a:t>
            </a:r>
            <a:r>
              <a:rPr lang="it-IT" sz="1600" dirty="0"/>
              <a:t>Lloyd Triestino di </a:t>
            </a:r>
            <a:r>
              <a:rPr lang="it-IT" sz="1600" dirty="0" smtClean="0"/>
              <a:t>navigazione (1919) poi </a:t>
            </a:r>
            <a:r>
              <a:rPr lang="it-IT" sz="1600" dirty="0"/>
              <a:t>Italia </a:t>
            </a:r>
            <a:r>
              <a:rPr lang="it-IT" sz="1600" dirty="0" smtClean="0"/>
              <a:t>Marittima (2006)</a:t>
            </a:r>
            <a:r>
              <a:rPr lang="it-IT" sz="1600" dirty="0"/>
              <a:t>, Lloyd Triestino alla fine del 1998 venne acquisito dalla multinazionale taiwanese Evergreen Marine </a:t>
            </a:r>
            <a:r>
              <a:rPr lang="it-IT" sz="1600" dirty="0" smtClean="0"/>
              <a:t>, (1900) 69 </a:t>
            </a:r>
            <a:r>
              <a:rPr lang="it-IT" sz="1600" dirty="0"/>
              <a:t>piroscafi, 17 linee </a:t>
            </a:r>
          </a:p>
          <a:p>
            <a:r>
              <a:rPr lang="it-IT" sz="1600" dirty="0" smtClean="0"/>
              <a:t>Arsenale </a:t>
            </a:r>
            <a:r>
              <a:rPr lang="it-IT" sz="1600" dirty="0"/>
              <a:t>Lloyd (1837)  - presso il vecchio </a:t>
            </a:r>
            <a:r>
              <a:rPr lang="it-IT" sz="1600" dirty="0" smtClean="0"/>
              <a:t>lazzaretto</a:t>
            </a:r>
            <a:r>
              <a:rPr lang="it-IT" sz="1600" dirty="0"/>
              <a:t>, 1853 alla presenza dell'Arciduca Ferdinando Massimiliano</a:t>
            </a:r>
            <a:endParaRPr lang="it-IT" sz="1600" dirty="0" smtClean="0"/>
          </a:p>
          <a:p>
            <a:r>
              <a:rPr lang="it-IT" sz="1600" dirty="0" smtClean="0"/>
              <a:t>Riunione Adriatica </a:t>
            </a:r>
            <a:r>
              <a:rPr lang="it-IT" sz="1600" dirty="0"/>
              <a:t>di Sicurtà (1838</a:t>
            </a:r>
            <a:r>
              <a:rPr lang="it-IT" sz="1600" dirty="0" smtClean="0"/>
              <a:t>) oggi Gruppo </a:t>
            </a:r>
            <a:r>
              <a:rPr lang="it-IT" sz="1600" dirty="0" smtClean="0"/>
              <a:t>Allianz</a:t>
            </a:r>
            <a:endParaRPr lang="it-IT" sz="1600" dirty="0" smtClean="0"/>
          </a:p>
          <a:p>
            <a:r>
              <a:rPr lang="it-IT" sz="1600" dirty="0" smtClean="0"/>
              <a:t>Barone </a:t>
            </a:r>
            <a:r>
              <a:rPr lang="it-IT" sz="1600" dirty="0" err="1" smtClean="0"/>
              <a:t>Revoltella</a:t>
            </a:r>
            <a:r>
              <a:rPr lang="it-IT" sz="1600" dirty="0" smtClean="0"/>
              <a:t> (</a:t>
            </a:r>
            <a:r>
              <a:rPr lang="it-IT" sz="1600" dirty="0" err="1" smtClean="0"/>
              <a:t>Companie</a:t>
            </a:r>
            <a:r>
              <a:rPr lang="it-IT" sz="1600" dirty="0" smtClean="0"/>
              <a:t> </a:t>
            </a:r>
            <a:r>
              <a:rPr lang="it-IT" sz="1600" dirty="0" err="1" smtClean="0"/>
              <a:t>Universella</a:t>
            </a:r>
            <a:r>
              <a:rPr lang="it-IT" sz="1600" dirty="0" smtClean="0"/>
              <a:t> Canal de Suez</a:t>
            </a:r>
            <a:r>
              <a:rPr lang="it-IT" sz="1600" dirty="0"/>
              <a:t>) Compagnia di Suez di cui Pasquale </a:t>
            </a:r>
            <a:r>
              <a:rPr lang="it-IT" sz="1600" dirty="0" err="1"/>
              <a:t>Revoltella</a:t>
            </a:r>
            <a:r>
              <a:rPr lang="it-IT" sz="1600" dirty="0"/>
              <a:t>, uno dei componenti del consiglio di amministrazione del Lloyd, ebbe la carica di vice presidente</a:t>
            </a:r>
            <a:endParaRPr lang="it-IT" sz="1600" dirty="0" smtClean="0"/>
          </a:p>
          <a:p>
            <a:r>
              <a:rPr lang="it-IT" sz="1600" dirty="0" smtClean="0"/>
              <a:t>1867 </a:t>
            </a:r>
            <a:r>
              <a:rPr lang="it-IT" sz="1600" dirty="0"/>
              <a:t>con la realizzazione della </a:t>
            </a:r>
            <a:r>
              <a:rPr lang="it-IT" sz="1600" dirty="0" err="1"/>
              <a:t>Südbahn</a:t>
            </a:r>
            <a:r>
              <a:rPr lang="it-IT" sz="1600" dirty="0"/>
              <a:t> (Ferrovia Meridionale</a:t>
            </a:r>
            <a:r>
              <a:rPr lang="it-IT" sz="1600" dirty="0" smtClean="0"/>
              <a:t>)</a:t>
            </a:r>
          </a:p>
          <a:p>
            <a:r>
              <a:rPr lang="it-IT" sz="1600" dirty="0" smtClean="0"/>
              <a:t>1891 – Associazione degli interessati nel commercio del caffè (Borsa),</a:t>
            </a:r>
          </a:p>
          <a:p>
            <a:r>
              <a:rPr lang="it-IT" sz="1600" dirty="0"/>
              <a:t>Pontebbana</a:t>
            </a:r>
          </a:p>
          <a:p>
            <a:r>
              <a:rPr lang="it-IT" sz="1600" dirty="0"/>
              <a:t>Anni 20 – Molo 5 e 6, snodi ferroviari</a:t>
            </a:r>
          </a:p>
          <a:p>
            <a:r>
              <a:rPr lang="it-IT" sz="1600" dirty="0"/>
              <a:t>Stazione marittima (1930)</a:t>
            </a:r>
          </a:p>
          <a:p>
            <a:r>
              <a:rPr lang="it-IT" sz="1600" dirty="0"/>
              <a:t>1960 – Scalo legnami, silos granario, oleodotto transalpino Trieste-Ingolstadt</a:t>
            </a:r>
          </a:p>
          <a:p>
            <a:r>
              <a:rPr lang="it-IT" sz="1600" dirty="0"/>
              <a:t>1970 – Molo 7</a:t>
            </a:r>
          </a:p>
          <a:p>
            <a:endParaRPr lang="it-IT" sz="1600" dirty="0" smtClean="0"/>
          </a:p>
          <a:p>
            <a:endParaRPr lang="it-IT"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5013176"/>
            <a:ext cx="3667894" cy="19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1" y="3258090"/>
            <a:ext cx="2017394" cy="168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178" y="1119699"/>
            <a:ext cx="2275497" cy="194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594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r>
              <a:rPr lang="en-US" sz="3600" dirty="0" smtClean="0"/>
              <a:t>2. The industrial port or the port as a clusters</a:t>
            </a:r>
            <a:endParaRPr lang="en-US" sz="3600" dirty="0"/>
          </a:p>
        </p:txBody>
      </p:sp>
      <p:sp>
        <p:nvSpPr>
          <p:cNvPr id="3" name="Segnaposto contenuto 2"/>
          <p:cNvSpPr>
            <a:spLocks noGrp="1"/>
          </p:cNvSpPr>
          <p:nvPr>
            <p:ph idx="1"/>
          </p:nvPr>
        </p:nvSpPr>
        <p:spPr>
          <a:xfrm>
            <a:off x="0" y="1055048"/>
            <a:ext cx="9144000" cy="4525963"/>
          </a:xfrm>
        </p:spPr>
        <p:txBody>
          <a:bodyPr>
            <a:noAutofit/>
          </a:bodyPr>
          <a:lstStyle/>
          <a:p>
            <a:pPr marL="0" indent="0">
              <a:buNone/>
            </a:pPr>
            <a:r>
              <a:rPr lang="en-US" sz="2000" dirty="0" smtClean="0"/>
              <a:t>Port clusters </a:t>
            </a:r>
            <a:r>
              <a:rPr lang="en-US" sz="2000" dirty="0"/>
              <a:t>as </a:t>
            </a:r>
            <a:r>
              <a:rPr lang="en-US" sz="2000" dirty="0" smtClean="0"/>
              <a:t>inter-organizational network among </a:t>
            </a:r>
            <a:r>
              <a:rPr lang="en-US" sz="2000" dirty="0"/>
              <a:t>actors belonging to different </a:t>
            </a:r>
            <a:r>
              <a:rPr lang="en-US" sz="2000" dirty="0" smtClean="0"/>
              <a:t>sectors.</a:t>
            </a:r>
          </a:p>
          <a:p>
            <a:pPr marL="0" indent="0">
              <a:buNone/>
            </a:pPr>
            <a:r>
              <a:rPr lang="en-US" sz="2000" dirty="0" smtClean="0"/>
              <a:t>Transport activities:</a:t>
            </a:r>
          </a:p>
          <a:p>
            <a:r>
              <a:rPr lang="en-US" sz="2000" dirty="0" smtClean="0"/>
              <a:t>Cargo </a:t>
            </a:r>
            <a:r>
              <a:rPr lang="en-US" sz="2000" dirty="0"/>
              <a:t>handling: Loading, unloading and transshipment activities, Pilotage, Port engineering</a:t>
            </a:r>
          </a:p>
          <a:p>
            <a:r>
              <a:rPr lang="en-US" sz="2000" dirty="0"/>
              <a:t>Transport: Shipping services, Inland shipping services, Salvage services, Shipbrokers, Rail transport, Pipeline transport, Trucking services</a:t>
            </a:r>
          </a:p>
          <a:p>
            <a:r>
              <a:rPr lang="en-US" sz="2000" dirty="0"/>
              <a:t>Logistics: Transport intermediaries (forwarders and </a:t>
            </a:r>
            <a:r>
              <a:rPr lang="en-US" sz="2000" dirty="0" smtClean="0"/>
              <a:t>shipping </a:t>
            </a:r>
            <a:r>
              <a:rPr lang="en-US" sz="2000" dirty="0"/>
              <a:t>agents), Warehousing and storage, Logistics consultancy services</a:t>
            </a:r>
          </a:p>
          <a:p>
            <a:pPr marL="0" indent="0">
              <a:buNone/>
            </a:pPr>
            <a:r>
              <a:rPr lang="en-US" sz="2000" dirty="0" smtClean="0"/>
              <a:t>Service</a:t>
            </a:r>
          </a:p>
          <a:p>
            <a:r>
              <a:rPr lang="en-US" sz="2000" dirty="0" smtClean="0"/>
              <a:t>Trade</a:t>
            </a:r>
            <a:r>
              <a:rPr lang="en-US" sz="2000" dirty="0"/>
              <a:t>: intermediaries in oil, fuel and chemical products;  intermediaries in metals, ores and food, fuel, grain, metals and mineral oil</a:t>
            </a:r>
          </a:p>
          <a:p>
            <a:r>
              <a:rPr lang="en-US" sz="2000" dirty="0"/>
              <a:t>Services: insurance and banking</a:t>
            </a:r>
          </a:p>
          <a:p>
            <a:pPr marL="0" indent="0">
              <a:buNone/>
            </a:pPr>
            <a:r>
              <a:rPr lang="en-US" sz="2000" dirty="0" smtClean="0"/>
              <a:t>Manufacturing: (industries </a:t>
            </a:r>
            <a:r>
              <a:rPr lang="en-US" sz="2000" dirty="0"/>
              <a:t>that need direct  quay access </a:t>
            </a:r>
            <a:r>
              <a:rPr lang="en-US" sz="2000" dirty="0" smtClean="0"/>
              <a:t>located near a </a:t>
            </a:r>
            <a:r>
              <a:rPr lang="en-US" sz="2000" dirty="0" smtClean="0"/>
              <a:t>port</a:t>
            </a:r>
            <a:r>
              <a:rPr lang="en-US" sz="2000" dirty="0" smtClean="0"/>
              <a:t>): </a:t>
            </a:r>
          </a:p>
          <a:p>
            <a:r>
              <a:rPr lang="en-US" sz="2000" dirty="0" smtClean="0"/>
              <a:t>Oil refining, Flour milling, Cokes manufacturing, chemical manufacturing, Production </a:t>
            </a:r>
            <a:r>
              <a:rPr lang="en-US" sz="2000" dirty="0"/>
              <a:t>of </a:t>
            </a:r>
            <a:r>
              <a:rPr lang="en-US" sz="2000" dirty="0" smtClean="0"/>
              <a:t>iron and steel, Shipbuilding </a:t>
            </a:r>
            <a:r>
              <a:rPr lang="en-US" sz="2000" dirty="0"/>
              <a:t>and </a:t>
            </a:r>
            <a:r>
              <a:rPr lang="en-US" sz="2000" dirty="0" smtClean="0"/>
              <a:t>repair, Specialized </a:t>
            </a:r>
            <a:r>
              <a:rPr lang="en-US" sz="2000" dirty="0"/>
              <a:t>suppliers to </a:t>
            </a:r>
            <a:r>
              <a:rPr lang="en-US" sz="2000" dirty="0" smtClean="0"/>
              <a:t>port industries. </a:t>
            </a:r>
          </a:p>
          <a:p>
            <a:endParaRPr lang="en-US" sz="2000" dirty="0"/>
          </a:p>
        </p:txBody>
      </p:sp>
    </p:spTree>
    <p:extLst>
      <p:ext uri="{BB962C8B-B14F-4D97-AF65-F5344CB8AC3E}">
        <p14:creationId xmlns:p14="http://schemas.microsoft.com/office/powerpoint/2010/main" val="2860490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5436</Words>
  <Application>Microsoft Office PowerPoint</Application>
  <PresentationFormat>On-screen Show (4:3)</PresentationFormat>
  <Paragraphs>500</Paragraphs>
  <Slides>63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Times New Roman</vt:lpstr>
      <vt:lpstr>Tema di Office</vt:lpstr>
      <vt:lpstr>Sea ports and the Port of Trieste</vt:lpstr>
      <vt:lpstr>Video: la storia del porto di Trieste</vt:lpstr>
      <vt:lpstr>Three port concepts</vt:lpstr>
      <vt:lpstr>PowerPoint Presentation</vt:lpstr>
      <vt:lpstr>PowerPoint Presentation</vt:lpstr>
      <vt:lpstr>1. Port-emporium</vt:lpstr>
      <vt:lpstr>1. Port-emporium</vt:lpstr>
      <vt:lpstr>Porto «emporiale» di Trieste</vt:lpstr>
      <vt:lpstr>2. The industrial port or the port as a clusters</vt:lpstr>
      <vt:lpstr>Industrial port: the case of Trieste</vt:lpstr>
      <vt:lpstr>PowerPoint Presentation</vt:lpstr>
      <vt:lpstr>Video on the port of Rotterdam</vt:lpstr>
      <vt:lpstr>PowerPoint Presentation</vt:lpstr>
      <vt:lpstr>PowerPoint Presentation</vt:lpstr>
      <vt:lpstr>Comparison between the Belgian ports and the FVG ports</vt:lpstr>
      <vt:lpstr>3. The modern harbor or gateway port</vt:lpstr>
      <vt:lpstr>Port typologies </vt:lpstr>
      <vt:lpstr>PowerPoint Presentation</vt:lpstr>
      <vt:lpstr>The gradual shift from conventional break-bulk terminals to container terminals since the early 1960s brought about a fundamental change in layout of terminals as well as site selection. </vt:lpstr>
      <vt:lpstr>Example of berth layout</vt:lpstr>
      <vt:lpstr>To handle this freight, port infrastructures jointly have to accommodate transshipment activities both on ships and inland and thus facilitate convergence between land transport and maritime systems. It includes: </vt:lpstr>
      <vt:lpstr>PowerPoint Presentation</vt:lpstr>
      <vt:lpstr>Dredging Ship at the Port of Zeebrugge, Belgium –  Photo: Dr. Jean-Paul Rodrigue, 2006.</vt:lpstr>
      <vt:lpstr>PowerPoint Presentation</vt:lpstr>
      <vt:lpstr>The city and the port</vt:lpstr>
      <vt:lpstr>Ports</vt:lpstr>
      <vt:lpstr>PowerPoint Presentation</vt:lpstr>
      <vt:lpstr>PowerPoint Presentation</vt:lpstr>
      <vt:lpstr>PowerPoint Presentation</vt:lpstr>
      <vt:lpstr>Port Administration Models  (https://ppiaf.org/sites/ppiaf.org/files/documents/toolkits/Portoolkit/Toolkit/module3/port_functions.html)</vt:lpstr>
      <vt:lpstr>Port Administration Models  (https://ppiaf.org/sites/ppiaf.org/files/documents/toolkits/Portoolkit/Toolkit/module3/port_functions.html)</vt:lpstr>
      <vt:lpstr>Port Administration Models  (https://ppiaf.org/sites/ppiaf.org/files/documents/toolkits/Portoolkit/Toolkit/module3/port_functions.html)</vt:lpstr>
      <vt:lpstr>Strengths and weaknesses of port management models (A. Baird and P. Kent, 2001)</vt:lpstr>
      <vt:lpstr>PowerPoint Presentation</vt:lpstr>
      <vt:lpstr>PowerPoint Presentation</vt:lpstr>
      <vt:lpstr>Italian ports</vt:lpstr>
      <vt:lpstr>Rappresentazione geografica</vt:lpstr>
      <vt:lpstr>PowerPoint Presentation</vt:lpstr>
      <vt:lpstr>Autorità di sistema portuale</vt:lpstr>
      <vt:lpstr>PowerPoint Presentation</vt:lpstr>
      <vt:lpstr>PowerPoint Presentation</vt:lpstr>
      <vt:lpstr>PowerPoint Presentation</vt:lpstr>
      <vt:lpstr>PowerPoint Presentation</vt:lpstr>
      <vt:lpstr> Who determines the success of a port? </vt:lpstr>
      <vt:lpstr>The FVG port system</vt:lpstr>
      <vt:lpstr>For Italian students only – not included in the exam</vt:lpstr>
      <vt:lpstr>Il sistema marittimo-portuale del Friuli Venezia Giulia. Caratteristiche economiche e interdipendenze settoriali    </vt:lpstr>
      <vt:lpstr>Il sistema marittimo-portuale del Friuli Venezia Giulia</vt:lpstr>
      <vt:lpstr>Il porto di Trieste</vt:lpstr>
      <vt:lpstr>PowerPoint Presentation</vt:lpstr>
      <vt:lpstr>PowerPoint Presentation</vt:lpstr>
      <vt:lpstr>PowerPoint Presentation</vt:lpstr>
      <vt:lpstr>I flussi di traffico nel Porto di Trieste (fonte: Eva Vocci, Tesi di laurea in economia dei trasporti, AA 2011) – in tonnellate </vt:lpstr>
      <vt:lpstr>Merci movimentate nel porto di Trieste (milioni di tonnellate)</vt:lpstr>
      <vt:lpstr>Statistiche recenti del Porto di Trieste</vt:lpstr>
      <vt:lpstr>TIPOLOGIA DI TRASPORTO</vt:lpstr>
      <vt:lpstr>Confronto tra i porti belgi ed il SPR FVG</vt:lpstr>
      <vt:lpstr>Il porto di Trieste</vt:lpstr>
      <vt:lpstr>Il porto di Monfalcone </vt:lpstr>
      <vt:lpstr>Il porto di Monfalcone </vt:lpstr>
      <vt:lpstr>Il porto di Porto Nogaro </vt:lpstr>
      <vt:lpstr>Il porto di Porto Nogaro </vt:lpstr>
      <vt:lpstr>Settori di attività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Romeo</dc:creator>
  <cp:lastModifiedBy>Romeo Danielis</cp:lastModifiedBy>
  <cp:revision>176</cp:revision>
  <dcterms:created xsi:type="dcterms:W3CDTF">2012-10-19T12:09:10Z</dcterms:created>
  <dcterms:modified xsi:type="dcterms:W3CDTF">2022-10-17T16:18:23Z</dcterms:modified>
</cp:coreProperties>
</file>