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78" r:id="rId3"/>
    <p:sldId id="260" r:id="rId4"/>
    <p:sldId id="259" r:id="rId5"/>
    <p:sldId id="282" r:id="rId6"/>
    <p:sldId id="267" r:id="rId7"/>
    <p:sldId id="283" r:id="rId8"/>
    <p:sldId id="262" r:id="rId9"/>
    <p:sldId id="276" r:id="rId10"/>
    <p:sldId id="261" r:id="rId11"/>
    <p:sldId id="263" r:id="rId12"/>
    <p:sldId id="279" r:id="rId13"/>
    <p:sldId id="287" r:id="rId14"/>
    <p:sldId id="277" r:id="rId15"/>
    <p:sldId id="289" r:id="rId16"/>
    <p:sldId id="281" r:id="rId17"/>
    <p:sldId id="265" r:id="rId18"/>
    <p:sldId id="284" r:id="rId19"/>
    <p:sldId id="292" r:id="rId20"/>
    <p:sldId id="270" r:id="rId21"/>
    <p:sldId id="293" r:id="rId22"/>
    <p:sldId id="271" r:id="rId23"/>
    <p:sldId id="285" r:id="rId24"/>
    <p:sldId id="286" r:id="rId25"/>
    <p:sldId id="298" r:id="rId26"/>
    <p:sldId id="288" r:id="rId27"/>
    <p:sldId id="294" r:id="rId28"/>
    <p:sldId id="295" r:id="rId29"/>
    <p:sldId id="297" r:id="rId30"/>
    <p:sldId id="299" r:id="rId31"/>
    <p:sldId id="296" r:id="rId32"/>
    <p:sldId id="272" r:id="rId33"/>
    <p:sldId id="274" r:id="rId34"/>
    <p:sldId id="275" r:id="rId35"/>
    <p:sldId id="290" r:id="rId3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9189E-455A-4BA0-9432-49EF6209C1F8}" type="datetimeFigureOut">
              <a:rPr lang="it-IT" smtClean="0"/>
              <a:pPr/>
              <a:t>10/12/2019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C7E6B-6156-42B9-8452-C266EDB8E36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458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C7E6B-6156-42B9-8452-C266EDB8E36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4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4C4C9E-D816-472C-A1F6-3DFC80158CB4}" type="slidenum">
              <a:rPr lang="it-IT" altLang="it-IT"/>
              <a:pPr/>
              <a:t>6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393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E582-6C63-43EA-AD1B-2D7C85EFC88E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66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188E-BD5A-415D-A6E1-0F11B36DE2E7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673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3BC1-2099-4A69-A137-F9BBF5BA1481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97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0E1-7CBC-4AF3-AE80-EFAB28240A06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46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77D9-AF6F-4394-9240-27665049BFCC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7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81A8-A293-4985-B542-50996FFB098B}" type="datetime1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28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25D9-D8B8-4D93-A354-F1BE136ABCE5}" type="datetime1">
              <a:rPr lang="it-IT" smtClean="0"/>
              <a:t>10/12/2019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61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8CDE0-479A-48C4-9276-C56C84192A60}" type="datetime1">
              <a:rPr lang="it-IT" smtClean="0"/>
              <a:t>10/12/2019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15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BC8A7-16BA-4E6B-A492-8FB3B6287243}" type="datetime1">
              <a:rPr lang="it-IT" smtClean="0"/>
              <a:t>10/12/2019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178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727FA-F675-41C8-A005-743D77DA1150}" type="datetime1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6DDA-1542-4A1D-B057-63AE408F21F1}" type="datetime1">
              <a:rPr lang="it-IT" smtClean="0"/>
              <a:t>10/12/2019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68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E3F0-C27E-4F5B-B3BB-9E89742F4438}" type="datetime1">
              <a:rPr lang="it-IT" smtClean="0"/>
              <a:t>10/12/2019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0D568-CC7D-4DEE-9DE3-0E8E60DC6FB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51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6xa1x_Iqjzg&amp;t=48s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735869" y="267309"/>
            <a:ext cx="8717243" cy="1143000"/>
          </a:xfrm>
        </p:spPr>
        <p:txBody>
          <a:bodyPr anchor="ctr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it-IT" dirty="0" smtClean="0">
                <a:ea typeface="+mj-ea"/>
                <a:cs typeface="+mj-cs"/>
              </a:rPr>
              <a:t>IL REVENUE MANAGEMENT</a:t>
            </a:r>
            <a:endParaRPr lang="it-IT" dirty="0">
              <a:ea typeface="+mj-ea"/>
              <a:cs typeface="+mj-cs"/>
            </a:endParaRPr>
          </a:p>
        </p:txBody>
      </p:sp>
      <p:sp>
        <p:nvSpPr>
          <p:cNvPr id="23557" name="CasellaDiTesto 7"/>
          <p:cNvSpPr txBox="1">
            <a:spLocks noChangeArrowheads="1"/>
          </p:cNvSpPr>
          <p:nvPr/>
        </p:nvSpPr>
        <p:spPr bwMode="auto">
          <a:xfrm>
            <a:off x="1895476" y="2628900"/>
            <a:ext cx="8558213" cy="270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it-IT" altLang="it-IT" sz="3200" i="1">
                <a:latin typeface="Times New Roman" pitchFamily="18" charset="0"/>
                <a:cs typeface="Times New Roman" pitchFamily="18" charset="0"/>
              </a:rPr>
              <a:t> « Provide the right service to the right customer at the right time for the right price »</a:t>
            </a:r>
          </a:p>
          <a:p>
            <a:pPr algn="ctr"/>
            <a:r>
              <a:rPr lang="it-IT" altLang="it-IT" sz="2400">
                <a:cs typeface="Times New Roman" pitchFamily="18" charset="0"/>
              </a:rPr>
              <a:t> 													</a:t>
            </a:r>
          </a:p>
          <a:p>
            <a:pPr algn="r"/>
            <a:r>
              <a:rPr lang="it-IT" altLang="it-IT" sz="1600">
                <a:latin typeface="Times New Roman" pitchFamily="18" charset="0"/>
                <a:cs typeface="Times New Roman" pitchFamily="18" charset="0"/>
              </a:rPr>
              <a:t>													(Robert G. Cross, 1997)</a:t>
            </a:r>
          </a:p>
        </p:txBody>
      </p:sp>
    </p:spTree>
    <p:extLst>
      <p:ext uri="{BB962C8B-B14F-4D97-AF65-F5344CB8AC3E}">
        <p14:creationId xmlns:p14="http://schemas.microsoft.com/office/powerpoint/2010/main" val="21498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5910" y="155268"/>
            <a:ext cx="12076089" cy="1143000"/>
          </a:xfrm>
        </p:spPr>
        <p:txBody>
          <a:bodyPr/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it-IT" sz="3600" b="1" dirty="0" err="1" smtClean="0"/>
              <a:t>Littlewood’s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rule</a:t>
            </a:r>
            <a:endParaRPr lang="it-IT" sz="3600" b="1" dirty="0"/>
          </a:p>
        </p:txBody>
      </p:sp>
      <p:sp>
        <p:nvSpPr>
          <p:cNvPr id="30725" name="CasellaDiTesto 6"/>
          <p:cNvSpPr txBox="1">
            <a:spLocks noChangeArrowheads="1"/>
          </p:cNvSpPr>
          <p:nvPr/>
        </p:nvSpPr>
        <p:spPr bwMode="auto">
          <a:xfrm>
            <a:off x="230661" y="1298268"/>
            <a:ext cx="1150002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/>
            <a:r>
              <a:rPr lang="en-US" altLang="it-IT" sz="2800" b="1" dirty="0" smtClean="0"/>
              <a:t>Determine the </a:t>
            </a:r>
            <a:r>
              <a:rPr lang="en-US" altLang="it-IT" sz="2800" b="1" dirty="0" smtClean="0">
                <a:solidFill>
                  <a:srgbClr val="FF0000"/>
                </a:solidFill>
              </a:rPr>
              <a:t>optimal protection level</a:t>
            </a:r>
            <a:r>
              <a:rPr lang="en-US" altLang="it-IT" sz="2800" b="1" dirty="0" smtClean="0"/>
              <a:t> (inventory control) for a </a:t>
            </a:r>
            <a:r>
              <a:rPr lang="en-US" altLang="it-IT" sz="2800" b="1" i="1" dirty="0" smtClean="0"/>
              <a:t>single-leg flight </a:t>
            </a:r>
            <a:r>
              <a:rPr lang="en-US" altLang="it-IT" sz="2800" b="1" dirty="0" smtClean="0"/>
              <a:t>with 2 fares</a:t>
            </a:r>
            <a:endParaRPr lang="en-US" altLang="it-IT" sz="2800" b="1" i="1" dirty="0" smtClean="0"/>
          </a:p>
          <a:p>
            <a:pPr algn="ctr"/>
            <a:r>
              <a:rPr lang="en-US" altLang="it-IT" sz="2800" b="1" i="1" dirty="0" smtClean="0"/>
              <a:t>F</a:t>
            </a:r>
            <a:r>
              <a:rPr lang="en-US" altLang="it-IT" sz="2800" b="1" i="1" baseline="-25000" dirty="0" smtClean="0"/>
              <a:t>L</a:t>
            </a:r>
            <a:r>
              <a:rPr lang="en-US" altLang="it-IT" sz="2800" b="1" i="1" dirty="0" smtClean="0"/>
              <a:t>   ≥   F</a:t>
            </a:r>
            <a:r>
              <a:rPr lang="en-US" altLang="it-IT" sz="2800" b="1" i="1" baseline="-25000" dirty="0" smtClean="0"/>
              <a:t>H</a:t>
            </a:r>
            <a:r>
              <a:rPr lang="en-US" altLang="it-IT" sz="2800" b="1" i="1" dirty="0" smtClean="0"/>
              <a:t> · </a:t>
            </a:r>
            <a:r>
              <a:rPr lang="en-US" altLang="it-IT" sz="2800" b="1" i="1" dirty="0" err="1" smtClean="0"/>
              <a:t>Pr</a:t>
            </a:r>
            <a:r>
              <a:rPr lang="en-US" altLang="it-IT" sz="2800" b="1" i="1" dirty="0" smtClean="0"/>
              <a:t> (X</a:t>
            </a:r>
            <a:r>
              <a:rPr lang="en-US" altLang="it-IT" sz="2800" b="1" i="1" baseline="-25000" dirty="0" smtClean="0"/>
              <a:t>H</a:t>
            </a:r>
            <a:r>
              <a:rPr lang="en-US" altLang="it-IT" sz="2800" b="1" i="1" dirty="0" smtClean="0"/>
              <a:t> ≥ </a:t>
            </a:r>
            <a:r>
              <a:rPr lang="en-US" altLang="it-IT" sz="2800" b="1" i="1" dirty="0" err="1" smtClean="0">
                <a:latin typeface="Symbol" panose="05050102010706020507" pitchFamily="18" charset="2"/>
              </a:rPr>
              <a:t>q</a:t>
            </a:r>
            <a:r>
              <a:rPr lang="en-US" altLang="it-IT" sz="2800" b="1" i="1" baseline="-25000" dirty="0" err="1" smtClean="0"/>
              <a:t>H</a:t>
            </a:r>
            <a:r>
              <a:rPr lang="en-US" altLang="it-IT" sz="2800" b="1" i="1" dirty="0" smtClean="0"/>
              <a:t>)</a:t>
            </a:r>
            <a:endParaRPr lang="en-US" altLang="it-IT" sz="2800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altLang="it-IT" sz="2800" b="1" dirty="0" smtClean="0"/>
              <a:t>F</a:t>
            </a:r>
            <a:r>
              <a:rPr lang="en-US" altLang="it-IT" sz="2800" b="1" baseline="-25000" dirty="0" smtClean="0"/>
              <a:t>L</a:t>
            </a:r>
            <a:r>
              <a:rPr lang="en-US" altLang="it-IT" sz="2800" b="1" dirty="0" smtClean="0"/>
              <a:t>: low fare, F</a:t>
            </a:r>
            <a:r>
              <a:rPr lang="en-US" altLang="it-IT" sz="2800" b="1" baseline="-25000" dirty="0" smtClean="0"/>
              <a:t>H</a:t>
            </a:r>
            <a:r>
              <a:rPr lang="en-US" altLang="it-IT" sz="2800" b="1" dirty="0" smtClean="0"/>
              <a:t>: high fare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it-IT" sz="2800" b="1" dirty="0" smtClean="0"/>
              <a:t>X</a:t>
            </a:r>
            <a:r>
              <a:rPr lang="en-US" altLang="it-IT" sz="2800" b="1" baseline="-25000" dirty="0" smtClean="0"/>
              <a:t>H</a:t>
            </a:r>
            <a:r>
              <a:rPr lang="en-US" altLang="it-IT" sz="2800" b="1" dirty="0" smtClean="0"/>
              <a:t>: </a:t>
            </a:r>
            <a:r>
              <a:rPr lang="en-US" altLang="it-IT" sz="2800" b="1" dirty="0"/>
              <a:t>demand for the high fare </a:t>
            </a:r>
            <a:r>
              <a:rPr lang="en-US" altLang="it-IT" sz="2800" b="1" dirty="0" smtClean="0"/>
              <a:t>H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it-IT" sz="2800" b="1" dirty="0" err="1" smtClean="0">
                <a:latin typeface="Symbol" panose="05050102010706020507" pitchFamily="18" charset="2"/>
              </a:rPr>
              <a:t>q</a:t>
            </a:r>
            <a:r>
              <a:rPr lang="en-US" altLang="it-IT" sz="2800" b="1" baseline="-25000" dirty="0" err="1" smtClean="0"/>
              <a:t>H</a:t>
            </a:r>
            <a:r>
              <a:rPr lang="en-US" altLang="it-IT" sz="2800" b="1" dirty="0" smtClean="0"/>
              <a:t>: </a:t>
            </a:r>
            <a:r>
              <a:rPr lang="en-US" altLang="it-IT" sz="2800" b="1" dirty="0"/>
              <a:t>protection </a:t>
            </a:r>
            <a:r>
              <a:rPr lang="en-US" altLang="it-IT" sz="2800" b="1" dirty="0" smtClean="0"/>
              <a:t>level</a:t>
            </a:r>
            <a:endParaRPr lang="en-US" altLang="it-IT" sz="2800" b="1" dirty="0"/>
          </a:p>
          <a:p>
            <a:pPr marL="285750" indent="-285750">
              <a:buFont typeface="Arial" charset="0"/>
              <a:buChar char="•"/>
            </a:pPr>
            <a:r>
              <a:rPr lang="en-US" altLang="it-IT" sz="2800" b="1" dirty="0" err="1" smtClean="0"/>
              <a:t>Pr</a:t>
            </a:r>
            <a:r>
              <a:rPr lang="en-US" altLang="it-IT" sz="2800" b="1" dirty="0" smtClean="0"/>
              <a:t> (X</a:t>
            </a:r>
            <a:r>
              <a:rPr lang="en-US" altLang="it-IT" sz="2800" b="1" baseline="-25000" dirty="0" smtClean="0"/>
              <a:t>H</a:t>
            </a:r>
            <a:r>
              <a:rPr lang="en-US" altLang="it-IT" sz="2800" b="1" dirty="0" smtClean="0"/>
              <a:t> ≥ </a:t>
            </a:r>
            <a:r>
              <a:rPr lang="en-US" altLang="it-IT" sz="2800" b="1" dirty="0" err="1" smtClean="0">
                <a:latin typeface="Symbol" panose="05050102010706020507" pitchFamily="18" charset="2"/>
              </a:rPr>
              <a:t>q</a:t>
            </a:r>
            <a:r>
              <a:rPr lang="en-US" altLang="it-IT" sz="2800" b="1" baseline="-25000" dirty="0" err="1" smtClean="0"/>
              <a:t>H</a:t>
            </a:r>
            <a:r>
              <a:rPr lang="en-US" altLang="it-IT" sz="2800" b="1" dirty="0" smtClean="0"/>
              <a:t>): probability that more than </a:t>
            </a:r>
            <a:r>
              <a:rPr lang="en-US" altLang="it-IT" sz="2800" b="1" dirty="0" err="1" smtClean="0">
                <a:latin typeface="Symbol" panose="05050102010706020507" pitchFamily="18" charset="2"/>
              </a:rPr>
              <a:t>q</a:t>
            </a:r>
            <a:r>
              <a:rPr lang="en-US" altLang="it-IT" sz="2800" b="1" baseline="-25000" dirty="0" err="1" smtClean="0"/>
              <a:t>H</a:t>
            </a:r>
            <a:r>
              <a:rPr lang="en-US" altLang="it-IT" sz="2800" b="1" baseline="-25000" dirty="0" smtClean="0"/>
              <a:t> </a:t>
            </a:r>
            <a:r>
              <a:rPr lang="en-US" altLang="it-IT" sz="2800" b="1" dirty="0" smtClean="0"/>
              <a:t>clients show 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it-IT" sz="2800" b="1" i="1" dirty="0" smtClean="0"/>
              <a:t>F</a:t>
            </a:r>
            <a:r>
              <a:rPr lang="en-US" altLang="it-IT" sz="2800" b="1" i="1" baseline="-25000" dirty="0" smtClean="0"/>
              <a:t>H</a:t>
            </a:r>
            <a:r>
              <a:rPr lang="en-US" altLang="it-IT" sz="2800" b="1" i="1" dirty="0" smtClean="0"/>
              <a:t> · </a:t>
            </a:r>
            <a:r>
              <a:rPr lang="en-US" altLang="it-IT" sz="2800" b="1" i="1" dirty="0" err="1" smtClean="0"/>
              <a:t>Pr</a:t>
            </a:r>
            <a:r>
              <a:rPr lang="en-US" altLang="it-IT" sz="2800" b="1" i="1" dirty="0" smtClean="0"/>
              <a:t> (X</a:t>
            </a:r>
            <a:r>
              <a:rPr lang="en-US" altLang="it-IT" sz="2800" b="1" i="1" baseline="-25000" dirty="0" smtClean="0"/>
              <a:t>H</a:t>
            </a:r>
            <a:r>
              <a:rPr lang="en-US" altLang="it-IT" sz="2800" b="1" i="1" dirty="0" smtClean="0"/>
              <a:t> ≥ </a:t>
            </a:r>
            <a:r>
              <a:rPr lang="en-US" altLang="it-IT" sz="2800" b="1" i="1" dirty="0" err="1" smtClean="0">
                <a:latin typeface="Symbol" panose="05050102010706020507" pitchFamily="18" charset="2"/>
              </a:rPr>
              <a:t>q</a:t>
            </a:r>
            <a:r>
              <a:rPr lang="en-US" altLang="it-IT" sz="2800" b="1" i="1" baseline="-25000" dirty="0" err="1" smtClean="0"/>
              <a:t>H</a:t>
            </a:r>
            <a:r>
              <a:rPr lang="en-US" altLang="it-IT" sz="2800" b="1" i="1" dirty="0" smtClean="0"/>
              <a:t>) </a:t>
            </a:r>
            <a:r>
              <a:rPr lang="en-US" altLang="it-IT" sz="2800" b="1" i="1" dirty="0" smtClean="0">
                <a:solidFill>
                  <a:srgbClr val="FF0000"/>
                </a:solidFill>
              </a:rPr>
              <a:t>expected marginal revenue </a:t>
            </a:r>
            <a:r>
              <a:rPr lang="en-US" altLang="it-IT" sz="2800" b="1" dirty="0" smtClean="0"/>
              <a:t>deriving from a seat if sold at a high fare	</a:t>
            </a:r>
            <a:r>
              <a:rPr lang="en-US" altLang="it-IT" sz="2800" b="1" i="1" dirty="0" smtClean="0"/>
              <a:t>										</a:t>
            </a:r>
            <a:endParaRPr lang="en-US" altLang="it-IT" sz="2800" b="1" i="1" dirty="0"/>
          </a:p>
        </p:txBody>
      </p:sp>
    </p:spTree>
    <p:extLst>
      <p:ext uri="{BB962C8B-B14F-4D97-AF65-F5344CB8AC3E}">
        <p14:creationId xmlns:p14="http://schemas.microsoft.com/office/powerpoint/2010/main" val="389867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535459" y="389602"/>
            <a:ext cx="6474941" cy="418058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How </a:t>
            </a:r>
            <a:r>
              <a:rPr lang="it-IT" sz="3600" b="1" dirty="0" err="1" smtClean="0"/>
              <a:t>many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seats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should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we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protect</a:t>
            </a:r>
            <a:r>
              <a:rPr lang="it-IT" sz="3600" b="1" dirty="0" smtClean="0"/>
              <a:t>?</a:t>
            </a:r>
            <a:endParaRPr lang="it-IT" sz="3600" b="1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094618"/>
              </p:ext>
            </p:extLst>
          </p:nvPr>
        </p:nvGraphicFramePr>
        <p:xfrm>
          <a:off x="131804" y="2016444"/>
          <a:ext cx="11640066" cy="3326514"/>
        </p:xfrm>
        <a:graphic>
          <a:graphicData uri="http://schemas.openxmlformats.org/drawingml/2006/table">
            <a:tbl>
              <a:tblPr/>
              <a:tblGrid>
                <a:gridCol w="166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2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4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486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Θ</a:t>
                      </a:r>
                      <a:r>
                        <a:rPr kumimoji="0" lang="it-IT" altLang="it-IT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H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 = </a:t>
                      </a: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protection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level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28" marR="91428" marT="45701" marB="4570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Prob</a:t>
                      </a: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(</a:t>
                      </a:r>
                      <a:r>
                        <a:rPr kumimoji="0" lang="it-IT" altLang="it-I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x</a:t>
                      </a:r>
                      <a:r>
                        <a:rPr kumimoji="0" lang="it-IT" altLang="it-IT" sz="1800" b="1" i="1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H</a:t>
                      </a: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 ≥ Θ</a:t>
                      </a:r>
                      <a:r>
                        <a:rPr kumimoji="0" lang="it-IT" altLang="it-IT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H</a:t>
                      </a: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)</a:t>
                      </a:r>
                      <a:endParaRPr kumimoji="0" lang="it-IT" alt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marL="68571" marR="68571" marT="0" marB="0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Expected</a:t>
                      </a: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marginal</a:t>
                      </a: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revenue</a:t>
                      </a: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8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at</a:t>
                      </a:r>
                      <a:r>
                        <a:rPr kumimoji="0" lang="it-IT" altLang="it-IT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Θ</a:t>
                      </a:r>
                      <a:r>
                        <a:rPr kumimoji="0" lang="it-IT" altLang="it-IT" sz="18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H</a:t>
                      </a:r>
                      <a:endParaRPr kumimoji="0" lang="it-IT" altLang="it-IT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Inequality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satisfied</a:t>
                      </a: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?</a:t>
                      </a:r>
                    </a:p>
                  </a:txBody>
                  <a:tcPr marL="91428" marR="91428" marT="45701" marB="45701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comments</a:t>
                      </a:r>
                      <a:endParaRPr kumimoji="0" lang="it-IT" alt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28" marR="91428" marT="45701" marB="45701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91428" marR="91428" marT="45701" marB="4570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80%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200*0.8=160$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No: 100$ ≤ (200*0,8)= 160$ 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Protect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least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3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seats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91428" marR="91428" marT="45701" marB="4570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60%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200*0.6=120$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No: 100$ ≤ (200*0,6)= 120$ 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Protect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least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4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seats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91428" marR="91428" marT="45701" marB="4570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40%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200*0.4=80$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Yes: 100$ ≥ (200*0,4)= 80$ 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Do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not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protect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5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seats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08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</a:t>
                      </a:r>
                    </a:p>
                  </a:txBody>
                  <a:tcPr marL="91428" marR="91428" marT="45701" marB="4570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30%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200*0.3=60$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Yes: 100$ ≥ (200*0,3)= 60$ 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Do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not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protect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6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seats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9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6</a:t>
                      </a:r>
                    </a:p>
                  </a:txBody>
                  <a:tcPr marL="91428" marR="91428" marT="45701" marB="45701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20%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200*0.2=40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$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Yes: 100$ ≥(200*0,2)= 40$ </a:t>
                      </a: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Do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not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protect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7 </a:t>
                      </a:r>
                      <a:r>
                        <a:rPr kumimoji="0" lang="it-IT" alt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seats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28" marR="91428" marT="45701" marB="45701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28" name="Rettangolo 9"/>
          <p:cNvSpPr>
            <a:spLocks noChangeArrowheads="1"/>
          </p:cNvSpPr>
          <p:nvPr/>
        </p:nvSpPr>
        <p:spPr bwMode="auto">
          <a:xfrm>
            <a:off x="6550573" y="227929"/>
            <a:ext cx="4519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 altLang="it-IT" sz="2400" dirty="0"/>
              <a:t>F</a:t>
            </a:r>
            <a:r>
              <a:rPr lang="it-IT" altLang="it-IT" sz="2400" baseline="-25000" dirty="0" smtClean="0"/>
              <a:t>L</a:t>
            </a:r>
            <a:r>
              <a:rPr lang="it-IT" altLang="it-IT" sz="2400" dirty="0" smtClean="0"/>
              <a:t>(100</a:t>
            </a:r>
            <a:r>
              <a:rPr lang="it-IT" altLang="it-IT" sz="2400" dirty="0"/>
              <a:t>$) ≥  F</a:t>
            </a:r>
            <a:r>
              <a:rPr lang="it-IT" altLang="it-IT" sz="2400" baseline="-25000" dirty="0" smtClean="0"/>
              <a:t>H</a:t>
            </a:r>
            <a:r>
              <a:rPr lang="it-IT" altLang="it-IT" sz="2400" dirty="0" smtClean="0"/>
              <a:t> (200$)</a:t>
            </a:r>
            <a:r>
              <a:rPr lang="it-IT" altLang="it-IT" sz="2400" baseline="-25000" dirty="0" smtClean="0"/>
              <a:t> </a:t>
            </a:r>
            <a:r>
              <a:rPr lang="it-IT" altLang="it-IT" sz="2400" dirty="0"/>
              <a:t>· </a:t>
            </a:r>
            <a:r>
              <a:rPr lang="it-IT" altLang="it-IT" sz="2400" dirty="0" err="1"/>
              <a:t>Prob</a:t>
            </a:r>
            <a:r>
              <a:rPr lang="it-IT" altLang="it-IT" sz="2400" dirty="0"/>
              <a:t> [x &gt; Θ</a:t>
            </a:r>
            <a:r>
              <a:rPr lang="it-IT" altLang="it-IT" sz="2400" baseline="-25000" dirty="0"/>
              <a:t>H</a:t>
            </a:r>
            <a:r>
              <a:rPr lang="it-IT" altLang="it-IT" sz="2400" dirty="0"/>
              <a:t>]</a:t>
            </a:r>
          </a:p>
        </p:txBody>
      </p:sp>
      <p:sp>
        <p:nvSpPr>
          <p:cNvPr id="33833" name="CasellaDiTesto 26"/>
          <p:cNvSpPr txBox="1">
            <a:spLocks noChangeArrowheads="1"/>
          </p:cNvSpPr>
          <p:nvPr/>
        </p:nvSpPr>
        <p:spPr bwMode="auto">
          <a:xfrm>
            <a:off x="0" y="5649492"/>
            <a:ext cx="11911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it-IT" sz="2400" b="1" dirty="0" smtClean="0"/>
              <a:t>Solution: </a:t>
            </a:r>
            <a:r>
              <a:rPr lang="en-US" altLang="it-IT" sz="2400" b="1" dirty="0"/>
              <a:t>P</a:t>
            </a:r>
            <a:r>
              <a:rPr lang="en-US" altLang="it-IT" sz="2400" b="1" dirty="0" smtClean="0"/>
              <a:t>rotect 4 seats for the </a:t>
            </a:r>
            <a:r>
              <a:rPr lang="en-US" altLang="it-IT" sz="2400" b="1" i="1" dirty="0" smtClean="0"/>
              <a:t>higher-fare customers and sell the remaining seats to the lower-fare customers</a:t>
            </a:r>
            <a:endParaRPr lang="en-US" altLang="it-IT" sz="2400" b="1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1804" y="1215282"/>
            <a:ext cx="8441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altLang="it-IT" sz="2400" b="1" dirty="0" err="1"/>
              <a:t>Pr</a:t>
            </a:r>
            <a:r>
              <a:rPr lang="en-US" altLang="it-IT" sz="2400" b="1" dirty="0"/>
              <a:t> (X</a:t>
            </a:r>
            <a:r>
              <a:rPr lang="en-US" altLang="it-IT" sz="2400" b="1" baseline="-25000" dirty="0"/>
              <a:t>H</a:t>
            </a:r>
            <a:r>
              <a:rPr lang="en-US" altLang="it-IT" sz="2400" b="1" dirty="0"/>
              <a:t> ≥ </a:t>
            </a:r>
            <a:r>
              <a:rPr lang="en-US" altLang="it-IT" sz="2400" b="1" dirty="0" err="1">
                <a:latin typeface="Symbol" panose="05050102010706020507" pitchFamily="18" charset="2"/>
              </a:rPr>
              <a:t>q</a:t>
            </a:r>
            <a:r>
              <a:rPr lang="en-US" altLang="it-IT" sz="2400" b="1" baseline="-25000" dirty="0" err="1"/>
              <a:t>H</a:t>
            </a:r>
            <a:r>
              <a:rPr lang="en-US" altLang="it-IT" sz="2400" b="1" dirty="0"/>
              <a:t>): probability that more than </a:t>
            </a:r>
            <a:r>
              <a:rPr lang="en-US" altLang="it-IT" sz="2400" b="1" dirty="0" err="1">
                <a:latin typeface="Symbol" panose="05050102010706020507" pitchFamily="18" charset="2"/>
              </a:rPr>
              <a:t>q</a:t>
            </a:r>
            <a:r>
              <a:rPr lang="en-US" altLang="it-IT" sz="2400" b="1" baseline="-25000" dirty="0" err="1"/>
              <a:t>H</a:t>
            </a:r>
            <a:r>
              <a:rPr lang="en-US" altLang="it-IT" sz="2400" b="1" baseline="-25000" dirty="0"/>
              <a:t> </a:t>
            </a:r>
            <a:r>
              <a:rPr lang="en-US" altLang="it-IT" sz="2400" b="1" dirty="0"/>
              <a:t>clients show up</a:t>
            </a:r>
          </a:p>
        </p:txBody>
      </p:sp>
    </p:spTree>
    <p:extLst>
      <p:ext uri="{BB962C8B-B14F-4D97-AF65-F5344CB8AC3E}">
        <p14:creationId xmlns:p14="http://schemas.microsoft.com/office/powerpoint/2010/main" val="250491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968829" y="105589"/>
            <a:ext cx="10515600" cy="6799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Calculate the protection levels (booking limits)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90" y="848883"/>
            <a:ext cx="11747809" cy="575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12286445" cy="420486"/>
          </a:xfrm>
        </p:spPr>
        <p:txBody>
          <a:bodyPr>
            <a:noAutofit/>
          </a:bodyPr>
          <a:lstStyle/>
          <a:p>
            <a:r>
              <a:rPr lang="en-US" sz="2000" dirty="0" smtClean="0"/>
              <a:t>Determine how many rooms to reserve for the high fare customers on the basis of the demand observed in the last 123 days</a:t>
            </a:r>
            <a:endParaRPr lang="en-US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65189" y="5538324"/>
            <a:ext cx="1804111" cy="1223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b="1" dirty="0" err="1" smtClean="0"/>
              <a:t>exactly</a:t>
            </a:r>
            <a:r>
              <a:rPr lang="it-IT" dirty="0" smtClean="0"/>
              <a:t> X rooms </a:t>
            </a:r>
            <a:r>
              <a:rPr lang="it-IT" dirty="0" err="1" smtClean="0"/>
              <a:t>would</a:t>
            </a:r>
            <a:r>
              <a:rPr lang="it-IT" dirty="0" smtClean="0"/>
              <a:t> be </a:t>
            </a:r>
            <a:r>
              <a:rPr lang="it-IT" dirty="0" err="1" smtClean="0"/>
              <a:t>sold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the </a:t>
            </a:r>
            <a:r>
              <a:rPr lang="it-IT" dirty="0" err="1" smtClean="0"/>
              <a:t>higher</a:t>
            </a:r>
            <a:r>
              <a:rPr lang="it-IT" dirty="0" smtClean="0"/>
              <a:t> fare H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46783" y="5466356"/>
            <a:ext cx="1222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Rooms sold at the higher fare H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369300" y="5502340"/>
            <a:ext cx="1853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Probability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b="1" dirty="0" err="1" smtClean="0"/>
              <a:t>at</a:t>
            </a:r>
            <a:r>
              <a:rPr lang="it-IT" b="1" dirty="0" smtClean="0"/>
              <a:t> </a:t>
            </a:r>
            <a:r>
              <a:rPr lang="it-IT" b="1" dirty="0" err="1" smtClean="0"/>
              <a:t>least</a:t>
            </a:r>
            <a:r>
              <a:rPr lang="it-IT" b="1" dirty="0" smtClean="0"/>
              <a:t> </a:t>
            </a:r>
            <a:r>
              <a:rPr lang="it-IT" dirty="0" smtClean="0"/>
              <a:t>X </a:t>
            </a:r>
            <a:r>
              <a:rPr lang="it-IT" dirty="0"/>
              <a:t>rooms </a:t>
            </a:r>
            <a:r>
              <a:rPr lang="it-IT" dirty="0" err="1"/>
              <a:t>would</a:t>
            </a:r>
            <a:r>
              <a:rPr lang="it-IT" dirty="0"/>
              <a:t> be </a:t>
            </a:r>
            <a:r>
              <a:rPr lang="it-IT" dirty="0" err="1"/>
              <a:t>sold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the </a:t>
            </a:r>
            <a:r>
              <a:rPr lang="it-IT" dirty="0" err="1"/>
              <a:t>higher</a:t>
            </a:r>
            <a:r>
              <a:rPr lang="it-IT" dirty="0"/>
              <a:t> fare H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167048" y="5604585"/>
            <a:ext cx="2190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FF0000"/>
                </a:solidFill>
              </a:rPr>
              <a:t>Probability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that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more </a:t>
            </a:r>
            <a:r>
              <a:rPr lang="it-IT" b="1" dirty="0" err="1" smtClean="0">
                <a:solidFill>
                  <a:srgbClr val="FF0000"/>
                </a:solidFill>
              </a:rPr>
              <a:t>than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X </a:t>
            </a:r>
            <a:r>
              <a:rPr lang="it-IT" dirty="0">
                <a:solidFill>
                  <a:srgbClr val="FF0000"/>
                </a:solidFill>
              </a:rPr>
              <a:t>rooms </a:t>
            </a:r>
            <a:r>
              <a:rPr lang="it-IT" dirty="0" err="1">
                <a:solidFill>
                  <a:srgbClr val="FF0000"/>
                </a:solidFill>
              </a:rPr>
              <a:t>would</a:t>
            </a:r>
            <a:r>
              <a:rPr lang="it-IT" dirty="0">
                <a:solidFill>
                  <a:srgbClr val="FF0000"/>
                </a:solidFill>
              </a:rPr>
              <a:t> be </a:t>
            </a:r>
            <a:r>
              <a:rPr lang="it-IT" dirty="0" err="1">
                <a:solidFill>
                  <a:srgbClr val="FF0000"/>
                </a:solidFill>
              </a:rPr>
              <a:t>sold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at</a:t>
            </a:r>
            <a:r>
              <a:rPr lang="it-IT" dirty="0">
                <a:solidFill>
                  <a:srgbClr val="FF0000"/>
                </a:solidFill>
              </a:rPr>
              <a:t> the </a:t>
            </a:r>
            <a:r>
              <a:rPr lang="it-IT" dirty="0" err="1">
                <a:solidFill>
                  <a:srgbClr val="FF0000"/>
                </a:solidFill>
              </a:rPr>
              <a:t>higher</a:t>
            </a:r>
            <a:r>
              <a:rPr lang="it-IT" dirty="0">
                <a:solidFill>
                  <a:srgbClr val="FF0000"/>
                </a:solidFill>
              </a:rPr>
              <a:t> fare H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245586" y="5327587"/>
            <a:ext cx="1853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Expected</a:t>
            </a:r>
            <a:r>
              <a:rPr lang="it-IT" dirty="0" smtClean="0"/>
              <a:t> </a:t>
            </a:r>
            <a:r>
              <a:rPr lang="it-IT" dirty="0" err="1" smtClean="0"/>
              <a:t>marginal</a:t>
            </a:r>
            <a:r>
              <a:rPr lang="it-IT" dirty="0" smtClean="0"/>
              <a:t> </a:t>
            </a:r>
            <a:r>
              <a:rPr lang="it-IT" dirty="0" err="1" smtClean="0"/>
              <a:t>revenue</a:t>
            </a:r>
            <a:r>
              <a:rPr lang="it-IT" dirty="0" smtClean="0"/>
              <a:t> = FH* </a:t>
            </a:r>
            <a:r>
              <a:rPr lang="it-IT" dirty="0" err="1" smtClean="0"/>
              <a:t>Prob</a:t>
            </a:r>
            <a:r>
              <a:rPr lang="it-IT" dirty="0" smtClean="0"/>
              <a:t>(x&gt;Theta </a:t>
            </a:r>
            <a:r>
              <a:rPr lang="it-IT" dirty="0"/>
              <a:t>H)</a:t>
            </a:r>
            <a:endParaRPr lang="it-IT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064123" y="5587850"/>
            <a:ext cx="1460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Revenue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I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with </a:t>
            </a:r>
            <a:r>
              <a:rPr lang="it-IT" dirty="0" err="1" smtClean="0"/>
              <a:t>certainty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813353" y="880509"/>
            <a:ext cx="2257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FH times the probability that </a:t>
            </a:r>
            <a:r>
              <a:rPr lang="en-US" b="1" dirty="0" smtClean="0">
                <a:solidFill>
                  <a:srgbClr val="FF0000"/>
                </a:solidFill>
              </a:rPr>
              <a:t>more than 78 clients </a:t>
            </a:r>
            <a:r>
              <a:rPr lang="en-US" b="1" dirty="0" smtClean="0"/>
              <a:t>willing to pay the FH show up is higher than FL. That is EMSR (78) is higher than FL. </a:t>
            </a:r>
            <a:r>
              <a:rPr lang="en-US" b="1" dirty="0" smtClean="0">
                <a:solidFill>
                  <a:srgbClr val="FF0000"/>
                </a:solidFill>
              </a:rPr>
              <a:t>Therefore, I protect 79 rooms for the high fare customers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Since 210 are available, 131 rooms would be available for the low fare customers!</a:t>
            </a:r>
            <a:endParaRPr lang="en-US" b="1" dirty="0"/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1068138" y="5030324"/>
            <a:ext cx="1002579" cy="4360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 flipV="1">
            <a:off x="2562816" y="4986646"/>
            <a:ext cx="30853" cy="601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magin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7" y="429003"/>
            <a:ext cx="9281615" cy="4549126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10615571" y="5442693"/>
            <a:ext cx="1246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Certain</a:t>
            </a:r>
            <a:r>
              <a:rPr lang="it-IT" dirty="0" smtClean="0"/>
              <a:t> vs. </a:t>
            </a:r>
            <a:r>
              <a:rPr lang="it-IT" dirty="0" err="1" smtClean="0"/>
              <a:t>uncertain</a:t>
            </a:r>
            <a:endParaRPr lang="it-IT" dirty="0"/>
          </a:p>
        </p:txBody>
      </p:sp>
      <p:cxnSp>
        <p:nvCxnSpPr>
          <p:cNvPr id="33" name="Connettore 2 32"/>
          <p:cNvCxnSpPr/>
          <p:nvPr/>
        </p:nvCxnSpPr>
        <p:spPr>
          <a:xfrm flipH="1" flipV="1">
            <a:off x="7847301" y="4677890"/>
            <a:ext cx="2722507" cy="750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 flipV="1">
            <a:off x="7188696" y="4713426"/>
            <a:ext cx="2086272" cy="8835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 flipV="1">
            <a:off x="6055600" y="4808434"/>
            <a:ext cx="1100366" cy="7011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4792325" y="4822832"/>
            <a:ext cx="1024915" cy="7650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3934272" y="4822832"/>
            <a:ext cx="263457" cy="7086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ccia a destra 10"/>
          <p:cNvSpPr/>
          <p:nvPr/>
        </p:nvSpPr>
        <p:spPr>
          <a:xfrm rot="9747255">
            <a:off x="9452479" y="3059273"/>
            <a:ext cx="354917" cy="2911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7357092" y="463673"/>
            <a:ext cx="262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70C0"/>
                </a:solidFill>
              </a:rPr>
              <a:t>Simulate with </a:t>
            </a:r>
            <a:r>
              <a:rPr lang="it-IT" b="1" dirty="0" err="1" smtClean="0">
                <a:solidFill>
                  <a:srgbClr val="0070C0"/>
                </a:solidFill>
              </a:rPr>
              <a:t>lower</a:t>
            </a:r>
            <a:r>
              <a:rPr lang="it-IT" b="1" dirty="0" smtClean="0">
                <a:solidFill>
                  <a:srgbClr val="0070C0"/>
                </a:solidFill>
              </a:rPr>
              <a:t> </a:t>
            </a:r>
            <a:r>
              <a:rPr lang="it-IT" b="1" dirty="0" err="1" smtClean="0">
                <a:solidFill>
                  <a:srgbClr val="0070C0"/>
                </a:solidFill>
              </a:rPr>
              <a:t>fares</a:t>
            </a:r>
            <a:endParaRPr lang="it-IT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8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important requirements for RM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Accurate demand forecasting </a:t>
            </a:r>
            <a:r>
              <a:rPr lang="en-US" dirty="0"/>
              <a:t>(demand probability function): it is necessary to have </a:t>
            </a:r>
            <a:r>
              <a:rPr lang="en-US" dirty="0" smtClean="0"/>
              <a:t>as much quantitative </a:t>
            </a:r>
            <a:r>
              <a:rPr lang="en-US" dirty="0"/>
              <a:t>and qualitative information as possible </a:t>
            </a:r>
            <a:r>
              <a:rPr lang="en-US" dirty="0" smtClean="0"/>
              <a:t>(</a:t>
            </a:r>
            <a:r>
              <a:rPr lang="en-US" dirty="0"/>
              <a:t>by season, </a:t>
            </a:r>
            <a:r>
              <a:rPr lang="en-US" dirty="0" smtClean="0"/>
              <a:t>by type </a:t>
            </a:r>
            <a:r>
              <a:rPr lang="en-US" dirty="0"/>
              <a:t>of ticket, </a:t>
            </a:r>
            <a:r>
              <a:rPr lang="en-US" dirty="0" smtClean="0"/>
              <a:t>by age group, etc.)</a:t>
            </a: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Optimization </a:t>
            </a:r>
            <a:r>
              <a:rPr lang="en-US" dirty="0"/>
              <a:t>(in the case of a network): it is necessary to have </a:t>
            </a:r>
            <a:r>
              <a:rPr lang="en-US" dirty="0" smtClean="0"/>
              <a:t>a good and easy way to apply decision rules </a:t>
            </a:r>
            <a:r>
              <a:rPr lang="en-US" dirty="0"/>
              <a:t>(control mechanism such as the protection level or the bid price)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8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3"/>
          <p:cNvSpPr txBox="1">
            <a:spLocks/>
          </p:cNvSpPr>
          <p:nvPr/>
        </p:nvSpPr>
        <p:spPr>
          <a:xfrm>
            <a:off x="335280" y="0"/>
            <a:ext cx="11628120" cy="112474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ct val="120000"/>
              </a:lnSpc>
              <a:buNone/>
              <a:defRPr/>
            </a:pPr>
            <a:r>
              <a:rPr lang="it-IT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32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EMSR (</a:t>
            </a:r>
            <a:r>
              <a:rPr lang="it-IT" sz="3200" dirty="0" err="1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Expected</a:t>
            </a:r>
            <a:r>
              <a:rPr lang="it-IT" sz="32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</a:t>
            </a:r>
            <a:r>
              <a:rPr lang="it-IT" sz="3200" dirty="0" err="1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Marginal</a:t>
            </a:r>
            <a:r>
              <a:rPr lang="it-IT" sz="32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 Seat </a:t>
            </a:r>
            <a:r>
              <a:rPr lang="it-IT" sz="32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Revenue</a:t>
            </a:r>
            <a:r>
              <a:rPr lang="it-IT" sz="32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</a:rPr>
              <a:t>)</a:t>
            </a:r>
            <a:r>
              <a:rPr lang="it-IT" sz="32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: with 4 </a:t>
            </a:r>
            <a:r>
              <a:rPr lang="it-IT" sz="32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fares</a:t>
            </a:r>
            <a:endParaRPr lang="it-IT" sz="16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+mn-lt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it-IT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(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EMSR (</a:t>
            </a:r>
            <a:r>
              <a:rPr lang="it-IT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Expected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1600" dirty="0" err="1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M</a:t>
            </a:r>
            <a:r>
              <a:rPr lang="it-IT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arginal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 Seat </a:t>
            </a:r>
            <a:r>
              <a:rPr lang="it-IT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Revenue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) </a:t>
            </a:r>
            <a:r>
              <a:rPr lang="it-IT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– a): 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Extension of the </a:t>
            </a:r>
            <a:r>
              <a:rPr lang="it-IT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Littlewood’s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rule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 from 2 to </a:t>
            </a:r>
            <a:r>
              <a:rPr lang="it-IT" sz="1600" dirty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4 </a:t>
            </a:r>
            <a:r>
              <a:rPr lang="it-IT" sz="1600" dirty="0" err="1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fares</a:t>
            </a:r>
            <a:r>
              <a:rPr lang="it-IT" sz="1600" dirty="0" smtClean="0">
                <a:solidFill>
                  <a:schemeClr val="tx1"/>
                </a:solidFill>
                <a:effectLst>
                  <a:reflection blurRad="6350" endPos="0" dir="5400000" sy="-100000" algn="bl" rotWithShape="0"/>
                </a:effectLst>
                <a:latin typeface="+mn-lt"/>
                <a:ea typeface="+mn-ea"/>
                <a:cs typeface="+mn-cs"/>
              </a:rPr>
              <a:t>. (We want to protect the seats for the  clients who are willing to pay more…) : Peter Belobaba (MIT, USA)</a:t>
            </a:r>
            <a:endParaRPr lang="it-IT" sz="1600" dirty="0">
              <a:solidFill>
                <a:schemeClr val="tx1"/>
              </a:solidFill>
              <a:effectLst>
                <a:reflection blurRad="6350" endPos="0" dir="5400000" sy="-100000" algn="bl" rotWithShape="0"/>
              </a:effectLst>
              <a:latin typeface="+mn-lt"/>
              <a:ea typeface="+mn-ea"/>
              <a:cs typeface="+mn-cs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it-IT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183612"/>
              </p:ext>
            </p:extLst>
          </p:nvPr>
        </p:nvGraphicFramePr>
        <p:xfrm>
          <a:off x="4830571" y="1453896"/>
          <a:ext cx="7132829" cy="3236838"/>
        </p:xfrm>
        <a:graphic>
          <a:graphicData uri="http://schemas.openxmlformats.org/drawingml/2006/table">
            <a:tbl>
              <a:tblPr/>
              <a:tblGrid>
                <a:gridCol w="101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9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83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6478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Class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14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Fare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14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Mean</a:t>
                      </a: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*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14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St.Dev.*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14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</a:t>
                      </a: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. </a:t>
                      </a:r>
                      <a:r>
                        <a:rPr kumimoji="0" lang="it-IT" altLang="it-IT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Level</a:t>
                      </a:r>
                      <a:endParaRPr kumimoji="0" lang="it-IT" altLang="it-IT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4, j 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14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</a:t>
                      </a: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. Level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3, j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14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Prot</a:t>
                      </a: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. Level</a:t>
                      </a:r>
                      <a:endParaRPr kumimoji="0" lang="it-IT" alt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2, 1</a:t>
                      </a:r>
                      <a:r>
                        <a:rPr kumimoji="0" lang="it-IT" alt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71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500$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16,5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5,6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15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11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420$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44,2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15,0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52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37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290$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35,1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11,2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37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125$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--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--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19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Total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109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52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11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0" y="1547945"/>
            <a:ext cx="483057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There are 150 seats </a:t>
            </a:r>
            <a:r>
              <a:rPr lang="en-US" sz="2000" dirty="0" smtClean="0"/>
              <a:t>available: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(Prot. Level 4,j): How may sets </a:t>
            </a:r>
            <a:r>
              <a:rPr lang="en-US" sz="2000" dirty="0"/>
              <a:t>to protect </a:t>
            </a:r>
            <a:r>
              <a:rPr lang="en-US" sz="2000" dirty="0" smtClean="0"/>
              <a:t>for the customers </a:t>
            </a:r>
            <a:r>
              <a:rPr lang="en-US" sz="2000" dirty="0"/>
              <a:t>willing to pay </a:t>
            </a:r>
            <a:r>
              <a:rPr lang="en-US" sz="2000" dirty="0" smtClean="0"/>
              <a:t>the $290 fare and not only the $125 fare, </a:t>
            </a:r>
            <a:r>
              <a:rPr lang="en-US" sz="2000" dirty="0"/>
              <a:t>for the customers willing to pay the </a:t>
            </a:r>
            <a:r>
              <a:rPr lang="en-US" sz="2000" dirty="0" smtClean="0"/>
              <a:t>$420 </a:t>
            </a:r>
            <a:r>
              <a:rPr lang="en-US" sz="2000" dirty="0"/>
              <a:t>fare and not only the $125 </a:t>
            </a:r>
            <a:r>
              <a:rPr lang="en-US" sz="2000" dirty="0" smtClean="0"/>
              <a:t>fare, </a:t>
            </a:r>
            <a:r>
              <a:rPr lang="en-US" sz="2000" dirty="0"/>
              <a:t>for the customers willing to pay the </a:t>
            </a:r>
            <a:r>
              <a:rPr lang="en-US" sz="2000" dirty="0" smtClean="0"/>
              <a:t>$500 </a:t>
            </a:r>
            <a:r>
              <a:rPr lang="en-US" sz="2000" dirty="0"/>
              <a:t>fare and not only the $125 </a:t>
            </a:r>
            <a:r>
              <a:rPr lang="en-US" sz="2000" dirty="0" smtClean="0"/>
              <a:t>fare.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(Prot. Level </a:t>
            </a:r>
            <a:r>
              <a:rPr lang="en-US" sz="2000" dirty="0" smtClean="0"/>
              <a:t>3,j</a:t>
            </a:r>
            <a:r>
              <a:rPr lang="en-US" sz="2000" dirty="0"/>
              <a:t>): </a:t>
            </a:r>
            <a:r>
              <a:rPr lang="en-US" sz="2000" dirty="0" smtClean="0"/>
              <a:t>How </a:t>
            </a:r>
            <a:r>
              <a:rPr lang="en-US" sz="2000" dirty="0"/>
              <a:t>may sets to protect for the customers willing to pay the </a:t>
            </a:r>
            <a:r>
              <a:rPr lang="en-US" sz="2000" dirty="0" smtClean="0"/>
              <a:t>$420 </a:t>
            </a:r>
            <a:r>
              <a:rPr lang="en-US" sz="2000" dirty="0"/>
              <a:t>fare and not only the </a:t>
            </a:r>
            <a:r>
              <a:rPr lang="en-US" sz="2000" dirty="0" smtClean="0"/>
              <a:t>$290 </a:t>
            </a:r>
            <a:r>
              <a:rPr lang="en-US" sz="2000" dirty="0"/>
              <a:t>fare, for the customers willing to pay the </a:t>
            </a:r>
            <a:r>
              <a:rPr lang="en-US" sz="2000" dirty="0" smtClean="0"/>
              <a:t>$500 </a:t>
            </a:r>
            <a:r>
              <a:rPr lang="en-US" sz="2000" dirty="0"/>
              <a:t>fare and not only the </a:t>
            </a:r>
            <a:r>
              <a:rPr lang="en-US" sz="2000" dirty="0" smtClean="0"/>
              <a:t>$290 fare.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(Prot. Level </a:t>
            </a:r>
            <a:r>
              <a:rPr lang="en-US" sz="2000" dirty="0" smtClean="0"/>
              <a:t>2,1): How </a:t>
            </a:r>
            <a:r>
              <a:rPr lang="en-US" sz="2000" dirty="0"/>
              <a:t>may sets to protect for the customers willing to pay the </a:t>
            </a:r>
            <a:r>
              <a:rPr lang="en-US" sz="2000" dirty="0" smtClean="0"/>
              <a:t>$500 </a:t>
            </a:r>
            <a:r>
              <a:rPr lang="en-US" sz="2000" dirty="0"/>
              <a:t>fare and not only the </a:t>
            </a:r>
            <a:r>
              <a:rPr lang="en-US" sz="2000" dirty="0" smtClean="0"/>
              <a:t>$420 fare.</a:t>
            </a:r>
            <a:endParaRPr lang="en-US" sz="2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366309" y="4878809"/>
            <a:ext cx="454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dirty="0"/>
              <a:t>*</a:t>
            </a:r>
            <a:r>
              <a:rPr lang="it-IT" altLang="it-IT" dirty="0" err="1" smtClean="0"/>
              <a:t>Assuming</a:t>
            </a:r>
            <a:r>
              <a:rPr lang="it-IT" altLang="it-IT" dirty="0" smtClean="0"/>
              <a:t> a </a:t>
            </a:r>
            <a:r>
              <a:rPr lang="it-IT" altLang="it-IT" dirty="0" err="1" smtClean="0"/>
              <a:t>normal</a:t>
            </a:r>
            <a:r>
              <a:rPr lang="it-IT" altLang="it-IT" dirty="0" smtClean="0"/>
              <a:t> </a:t>
            </a:r>
            <a:r>
              <a:rPr lang="it-IT" altLang="it-IT" dirty="0" err="1" smtClean="0"/>
              <a:t>distribution</a:t>
            </a:r>
            <a:endParaRPr lang="it-IT" altLang="it-IT" dirty="0"/>
          </a:p>
        </p:txBody>
      </p:sp>
      <p:sp>
        <p:nvSpPr>
          <p:cNvPr id="23" name="Rettangolo 22"/>
          <p:cNvSpPr/>
          <p:nvPr/>
        </p:nvSpPr>
        <p:spPr>
          <a:xfrm>
            <a:off x="551835" y="1104654"/>
            <a:ext cx="2395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b="1" i="1" dirty="0" smtClean="0"/>
              <a:t>EMSR = F</a:t>
            </a:r>
            <a:r>
              <a:rPr lang="it-IT" altLang="it-IT" b="1" i="1" baseline="-25000" dirty="0" smtClean="0"/>
              <a:t>H</a:t>
            </a:r>
            <a:r>
              <a:rPr lang="it-IT" altLang="it-IT" b="1" i="1" dirty="0" smtClean="0"/>
              <a:t> · Pr (X</a:t>
            </a:r>
            <a:r>
              <a:rPr lang="it-IT" altLang="it-IT" b="1" i="1" baseline="-25000" dirty="0" smtClean="0"/>
              <a:t>H</a:t>
            </a:r>
            <a:r>
              <a:rPr lang="it-IT" altLang="it-IT" b="1" i="1" dirty="0" smtClean="0"/>
              <a:t> ≥ </a:t>
            </a:r>
            <a:r>
              <a:rPr lang="it-IT" altLang="it-IT" b="1" i="1" dirty="0" err="1" smtClean="0">
                <a:latin typeface="Symbol" panose="05050102010706020507" pitchFamily="18" charset="2"/>
              </a:rPr>
              <a:t>q</a:t>
            </a:r>
            <a:r>
              <a:rPr lang="it-IT" altLang="it-IT" b="1" i="1" baseline="-25000" dirty="0" err="1" smtClean="0"/>
              <a:t>H</a:t>
            </a:r>
            <a:r>
              <a:rPr lang="it-IT" altLang="it-IT" b="1" i="1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876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5282"/>
          </a:xfrm>
        </p:spPr>
        <p:txBody>
          <a:bodyPr/>
          <a:lstStyle/>
          <a:p>
            <a:r>
              <a:rPr lang="it-IT" dirty="0" smtClean="0"/>
              <a:t>calcoli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2756" y="1210483"/>
            <a:ext cx="6102141" cy="31453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dirty="0" smtClean="0"/>
              <a:t>How </a:t>
            </a:r>
            <a:r>
              <a:rPr lang="it-IT" sz="2400" dirty="0" err="1" smtClean="0"/>
              <a:t>many</a:t>
            </a:r>
            <a:r>
              <a:rPr lang="it-IT" sz="2400" dirty="0" smtClean="0"/>
              <a:t> </a:t>
            </a:r>
            <a:r>
              <a:rPr lang="it-IT" sz="2400" dirty="0" err="1" smtClean="0"/>
              <a:t>seats</a:t>
            </a:r>
            <a:r>
              <a:rPr lang="it-IT" sz="2400" dirty="0" smtClean="0"/>
              <a:t> to </a:t>
            </a:r>
            <a:r>
              <a:rPr lang="it-IT" sz="2400" dirty="0" err="1" smtClean="0"/>
              <a:t>protect</a:t>
            </a:r>
            <a:r>
              <a:rPr lang="it-IT" sz="2400" dirty="0" smtClean="0"/>
              <a:t> vs. </a:t>
            </a:r>
            <a:r>
              <a:rPr lang="it-IT" sz="2400" dirty="0" err="1" smtClean="0"/>
              <a:t>class</a:t>
            </a:r>
            <a:r>
              <a:rPr lang="it-IT" sz="2400" dirty="0" smtClean="0"/>
              <a:t> 4</a:t>
            </a:r>
          </a:p>
          <a:p>
            <a:r>
              <a:rPr lang="it-IT" sz="2400" dirty="0" smtClean="0"/>
              <a:t>125&gt;=290</a:t>
            </a:r>
            <a:r>
              <a:rPr lang="it-IT" altLang="it-IT" sz="2400" b="1" i="1" dirty="0" smtClean="0"/>
              <a:t>· Pr (X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b="1" i="1" dirty="0" smtClean="0"/>
              <a:t> ≥ </a:t>
            </a:r>
            <a:r>
              <a:rPr lang="it-IT" altLang="it-IT" sz="2400" b="1" i="1" dirty="0" err="1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err="1" smtClean="0"/>
              <a:t>H</a:t>
            </a:r>
            <a:r>
              <a:rPr lang="it-IT" altLang="it-IT" sz="2400" b="1" i="1" dirty="0" smtClean="0"/>
              <a:t>), </a:t>
            </a:r>
            <a:r>
              <a:rPr lang="it-IT" altLang="it-IT" sz="2400" b="1" i="1" dirty="0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dirty="0" smtClean="0"/>
              <a:t>=37</a:t>
            </a:r>
            <a:endParaRPr lang="it-IT" sz="2400" dirty="0" smtClean="0"/>
          </a:p>
          <a:p>
            <a:r>
              <a:rPr lang="it-IT" sz="2400" dirty="0" smtClean="0"/>
              <a:t>125&gt;=420</a:t>
            </a:r>
            <a:r>
              <a:rPr lang="it-IT" altLang="it-IT" sz="2400" b="1" i="1" dirty="0" smtClean="0"/>
              <a:t>· Pr (X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b="1" i="1" dirty="0" smtClean="0"/>
              <a:t> ≥ </a:t>
            </a:r>
            <a:r>
              <a:rPr lang="it-IT" altLang="it-IT" sz="2400" b="1" i="1" dirty="0" err="1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err="1" smtClean="0"/>
              <a:t>H</a:t>
            </a:r>
            <a:r>
              <a:rPr lang="it-IT" altLang="it-IT" sz="2400" b="1" i="1" dirty="0" smtClean="0"/>
              <a:t>), </a:t>
            </a:r>
            <a:r>
              <a:rPr lang="it-IT" altLang="it-IT" sz="2400" b="1" i="1" dirty="0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dirty="0" smtClean="0"/>
              <a:t>=52</a:t>
            </a:r>
            <a:endParaRPr lang="it-IT" sz="2400" dirty="0" smtClean="0"/>
          </a:p>
          <a:p>
            <a:r>
              <a:rPr lang="it-IT" sz="2400" dirty="0" smtClean="0"/>
              <a:t>125&gt;=500</a:t>
            </a:r>
            <a:r>
              <a:rPr lang="it-IT" altLang="it-IT" sz="2400" b="1" i="1" dirty="0" smtClean="0"/>
              <a:t>· Pr (X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b="1" i="1" dirty="0" smtClean="0"/>
              <a:t> ≥ </a:t>
            </a:r>
            <a:r>
              <a:rPr lang="it-IT" altLang="it-IT" sz="2400" b="1" i="1" dirty="0" err="1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err="1" smtClean="0"/>
              <a:t>H</a:t>
            </a:r>
            <a:r>
              <a:rPr lang="it-IT" altLang="it-IT" sz="2400" b="1" i="1" dirty="0" smtClean="0"/>
              <a:t>), </a:t>
            </a:r>
            <a:r>
              <a:rPr lang="it-IT" altLang="it-IT" sz="2400" b="1" i="1" dirty="0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dirty="0" smtClean="0"/>
              <a:t>=20</a:t>
            </a:r>
          </a:p>
          <a:p>
            <a:pPr marL="0" indent="0">
              <a:buNone/>
            </a:pPr>
            <a:r>
              <a:rPr lang="it-IT" sz="2400" dirty="0"/>
              <a:t>How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seats</a:t>
            </a:r>
            <a:r>
              <a:rPr lang="it-IT" sz="2400" dirty="0"/>
              <a:t> to </a:t>
            </a:r>
            <a:r>
              <a:rPr lang="it-IT" sz="2400" dirty="0" err="1"/>
              <a:t>protect</a:t>
            </a:r>
            <a:r>
              <a:rPr lang="it-IT" sz="2400" dirty="0"/>
              <a:t> vs. </a:t>
            </a:r>
            <a:r>
              <a:rPr lang="it-IT" sz="2400" dirty="0" err="1"/>
              <a:t>class</a:t>
            </a:r>
            <a:r>
              <a:rPr lang="it-IT" sz="2400" dirty="0"/>
              <a:t> </a:t>
            </a:r>
            <a:r>
              <a:rPr lang="it-IT" sz="2400" dirty="0" smtClean="0"/>
              <a:t>3</a:t>
            </a:r>
            <a:endParaRPr lang="it-IT" sz="2400" dirty="0"/>
          </a:p>
          <a:p>
            <a:r>
              <a:rPr lang="it-IT" sz="2400" dirty="0" smtClean="0"/>
              <a:t>290&gt;=420</a:t>
            </a:r>
            <a:r>
              <a:rPr lang="it-IT" altLang="it-IT" sz="2400" b="1" i="1" dirty="0" smtClean="0"/>
              <a:t>· Pr (X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b="1" i="1" dirty="0" smtClean="0"/>
              <a:t> ≥ </a:t>
            </a:r>
            <a:r>
              <a:rPr lang="it-IT" altLang="it-IT" sz="2400" b="1" i="1" dirty="0" err="1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err="1" smtClean="0"/>
              <a:t>H</a:t>
            </a:r>
            <a:r>
              <a:rPr lang="it-IT" altLang="it-IT" sz="2400" b="1" i="1" dirty="0" smtClean="0"/>
              <a:t>), </a:t>
            </a:r>
            <a:r>
              <a:rPr lang="it-IT" altLang="it-IT" sz="2400" b="1" i="1" dirty="0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dirty="0" smtClean="0"/>
              <a:t>=15</a:t>
            </a:r>
            <a:endParaRPr lang="it-IT" sz="2400" dirty="0" smtClean="0"/>
          </a:p>
          <a:p>
            <a:r>
              <a:rPr lang="it-IT" sz="2400" dirty="0" smtClean="0"/>
              <a:t>290&gt;=500</a:t>
            </a:r>
            <a:r>
              <a:rPr lang="it-IT" altLang="it-IT" sz="2400" b="1" i="1" dirty="0" smtClean="0"/>
              <a:t>· Pr (X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b="1" i="1" dirty="0" smtClean="0"/>
              <a:t> ≥ </a:t>
            </a:r>
            <a:r>
              <a:rPr lang="it-IT" altLang="it-IT" sz="2400" b="1" i="1" dirty="0" err="1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err="1" smtClean="0"/>
              <a:t>H</a:t>
            </a:r>
            <a:r>
              <a:rPr lang="it-IT" altLang="it-IT" sz="2400" b="1" i="1" dirty="0" smtClean="0"/>
              <a:t>), </a:t>
            </a:r>
            <a:r>
              <a:rPr lang="it-IT" altLang="it-IT" sz="2400" b="1" i="1" dirty="0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dirty="0" smtClean="0"/>
              <a:t>=37</a:t>
            </a:r>
          </a:p>
          <a:p>
            <a:pPr marL="0" indent="0">
              <a:buNone/>
            </a:pPr>
            <a:r>
              <a:rPr lang="it-IT" sz="2400" dirty="0"/>
              <a:t>How </a:t>
            </a:r>
            <a:r>
              <a:rPr lang="it-IT" sz="2400" dirty="0" err="1"/>
              <a:t>many</a:t>
            </a:r>
            <a:r>
              <a:rPr lang="it-IT" sz="2400" dirty="0"/>
              <a:t> </a:t>
            </a:r>
            <a:r>
              <a:rPr lang="it-IT" sz="2400" dirty="0" err="1"/>
              <a:t>seats</a:t>
            </a:r>
            <a:r>
              <a:rPr lang="it-IT" sz="2400" dirty="0"/>
              <a:t> to </a:t>
            </a:r>
            <a:r>
              <a:rPr lang="it-IT" sz="2400" dirty="0" err="1"/>
              <a:t>protect</a:t>
            </a:r>
            <a:r>
              <a:rPr lang="it-IT" sz="2400" dirty="0"/>
              <a:t> vs. </a:t>
            </a:r>
            <a:r>
              <a:rPr lang="it-IT" sz="2400" dirty="0" err="1"/>
              <a:t>class</a:t>
            </a:r>
            <a:r>
              <a:rPr lang="it-IT" sz="2400" dirty="0"/>
              <a:t> </a:t>
            </a:r>
            <a:r>
              <a:rPr lang="it-IT" sz="2400" dirty="0" smtClean="0"/>
              <a:t>2</a:t>
            </a:r>
            <a:endParaRPr lang="it-IT" sz="2400" dirty="0"/>
          </a:p>
          <a:p>
            <a:r>
              <a:rPr lang="it-IT" sz="2400" dirty="0" smtClean="0"/>
              <a:t>420&gt;=500</a:t>
            </a:r>
            <a:r>
              <a:rPr lang="it-IT" altLang="it-IT" sz="2400" b="1" i="1" dirty="0" smtClean="0"/>
              <a:t>· Pr (X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b="1" i="1" dirty="0" smtClean="0"/>
              <a:t> ≥ </a:t>
            </a:r>
            <a:r>
              <a:rPr lang="it-IT" altLang="it-IT" sz="2400" b="1" i="1" dirty="0" err="1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err="1" smtClean="0"/>
              <a:t>H</a:t>
            </a:r>
            <a:r>
              <a:rPr lang="it-IT" altLang="it-IT" sz="2400" b="1" i="1" dirty="0" smtClean="0"/>
              <a:t>), </a:t>
            </a:r>
            <a:r>
              <a:rPr lang="it-IT" altLang="it-IT" sz="2400" b="1" i="1" dirty="0" smtClean="0">
                <a:latin typeface="Symbol" panose="05050102010706020507" pitchFamily="18" charset="2"/>
              </a:rPr>
              <a:t>q</a:t>
            </a:r>
            <a:r>
              <a:rPr lang="it-IT" altLang="it-IT" sz="2400" b="1" i="1" baseline="-25000" dirty="0" smtClean="0"/>
              <a:t>H</a:t>
            </a:r>
            <a:r>
              <a:rPr lang="it-IT" altLang="it-IT" sz="2400" dirty="0" smtClean="0"/>
              <a:t>=11</a:t>
            </a:r>
          </a:p>
          <a:p>
            <a:pPr marL="0" indent="0">
              <a:buNone/>
            </a:pPr>
            <a:r>
              <a:rPr lang="it-IT" altLang="it-IT" sz="2400" dirty="0" smtClean="0"/>
              <a:t>Sum </a:t>
            </a:r>
            <a:r>
              <a:rPr lang="it-IT" altLang="it-IT" sz="2400" dirty="0" err="1" smtClean="0"/>
              <a:t>along</a:t>
            </a:r>
            <a:r>
              <a:rPr lang="it-IT" altLang="it-IT" sz="2400" dirty="0" smtClean="0"/>
              <a:t> the </a:t>
            </a:r>
            <a:r>
              <a:rPr lang="it-IT" altLang="it-IT" sz="2400" dirty="0" err="1" smtClean="0"/>
              <a:t>classes</a:t>
            </a:r>
            <a:r>
              <a:rPr lang="it-IT" altLang="it-IT" sz="2400" dirty="0" smtClean="0"/>
              <a:t> (</a:t>
            </a:r>
            <a:r>
              <a:rPr lang="it-IT" altLang="it-IT" sz="2400" dirty="0" err="1" smtClean="0"/>
              <a:t>column</a:t>
            </a:r>
            <a:r>
              <a:rPr lang="it-IT" altLang="it-IT" sz="2400" dirty="0" smtClean="0"/>
              <a:t>)</a:t>
            </a:r>
          </a:p>
          <a:p>
            <a:pPr marL="0" indent="0">
              <a:buNone/>
            </a:pPr>
            <a:r>
              <a:rPr lang="it-IT" altLang="it-IT" sz="2400" dirty="0" err="1" smtClean="0"/>
              <a:t>Calculate</a:t>
            </a:r>
            <a:r>
              <a:rPr lang="it-IT" altLang="it-IT" sz="2400" dirty="0" smtClean="0"/>
              <a:t> the booking </a:t>
            </a:r>
            <a:r>
              <a:rPr lang="it-IT" altLang="it-IT" sz="2400" dirty="0" err="1" smtClean="0"/>
              <a:t>limits</a:t>
            </a:r>
            <a:r>
              <a:rPr lang="it-IT" altLang="it-IT" sz="2400" dirty="0" smtClean="0"/>
              <a:t> (</a:t>
            </a:r>
            <a:r>
              <a:rPr lang="it-IT" altLang="it-IT" sz="2400" dirty="0" err="1" smtClean="0"/>
              <a:t>how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many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seats</a:t>
            </a:r>
            <a:r>
              <a:rPr lang="it-IT" altLang="it-IT" sz="2400" dirty="0" smtClean="0"/>
              <a:t> to </a:t>
            </a:r>
            <a:r>
              <a:rPr lang="it-IT" altLang="it-IT" sz="2400" dirty="0" err="1" smtClean="0"/>
              <a:t>reserve</a:t>
            </a:r>
            <a:r>
              <a:rPr lang="it-IT" altLang="it-IT" sz="2400" dirty="0" smtClean="0"/>
              <a:t> to </a:t>
            </a:r>
            <a:r>
              <a:rPr lang="it-IT" altLang="it-IT" sz="2400" dirty="0" err="1" smtClean="0"/>
              <a:t>each</a:t>
            </a:r>
            <a:r>
              <a:rPr lang="it-IT" altLang="it-IT" sz="2400" dirty="0" smtClean="0"/>
              <a:t> </a:t>
            </a:r>
            <a:r>
              <a:rPr lang="it-IT" altLang="it-IT" sz="2400" dirty="0" err="1" smtClean="0"/>
              <a:t>class</a:t>
            </a:r>
            <a:r>
              <a:rPr lang="it-IT" altLang="it-IT" sz="2400" dirty="0" smtClean="0"/>
              <a:t>)</a:t>
            </a:r>
          </a:p>
          <a:p>
            <a:endParaRPr lang="it-IT" altLang="it-IT" sz="2400" dirty="0" smtClean="0"/>
          </a:p>
          <a:p>
            <a:endParaRPr lang="it-IT" sz="2400" dirty="0" smtClean="0"/>
          </a:p>
          <a:p>
            <a:pPr>
              <a:buNone/>
            </a:pP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713837" y="1732607"/>
            <a:ext cx="50989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level of protection does not correspond to the expected demand (11 compared to 16.5) for two reasons</a:t>
            </a:r>
            <a:r>
              <a:rPr lang="en-US" sz="24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depends not only from the mean but </a:t>
            </a:r>
            <a:r>
              <a:rPr lang="en-US" sz="2400" dirty="0"/>
              <a:t>also the standard </a:t>
            </a:r>
            <a:r>
              <a:rPr lang="en-US" sz="2400" dirty="0" smtClean="0"/>
              <a:t>deviation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level of protection reflects the marginal revenue of a </a:t>
            </a:r>
            <a:r>
              <a:rPr lang="en-US" sz="2400" dirty="0" smtClean="0"/>
              <a:t>fare compared </a:t>
            </a:r>
            <a:r>
              <a:rPr lang="en-US" sz="2400" dirty="0"/>
              <a:t>to another fare </a:t>
            </a:r>
            <a:r>
              <a:rPr lang="en-US" sz="2400" dirty="0" smtClean="0"/>
              <a:t>(</a:t>
            </a:r>
            <a:r>
              <a:rPr lang="en-US" sz="2400" dirty="0"/>
              <a:t>the difference is important</a:t>
            </a:r>
            <a:r>
              <a:rPr lang="en-US" sz="2400" dirty="0" smtClean="0"/>
              <a:t>)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CasellaDiTesto 6"/>
          <p:cNvSpPr txBox="1">
            <a:spLocks noChangeArrowheads="1"/>
          </p:cNvSpPr>
          <p:nvPr/>
        </p:nvSpPr>
        <p:spPr bwMode="auto">
          <a:xfrm>
            <a:off x="232756" y="522288"/>
            <a:ext cx="1117230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2800" b="1" dirty="0" smtClean="0"/>
              <a:t>Total </a:t>
            </a:r>
            <a:r>
              <a:rPr lang="it-IT" altLang="it-IT" sz="2800" b="1" dirty="0" err="1" smtClean="0"/>
              <a:t>capacity</a:t>
            </a:r>
            <a:r>
              <a:rPr lang="it-IT" altLang="it-IT" sz="2800" b="1" dirty="0" smtClean="0"/>
              <a:t> (</a:t>
            </a:r>
            <a:r>
              <a:rPr lang="it-IT" altLang="it-IT" sz="2800" b="1" dirty="0" err="1" smtClean="0"/>
              <a:t>inventory</a:t>
            </a:r>
            <a:r>
              <a:rPr lang="it-IT" altLang="it-IT" sz="2800" b="1" dirty="0" smtClean="0"/>
              <a:t>): </a:t>
            </a:r>
            <a:r>
              <a:rPr lang="it-IT" altLang="it-IT" sz="2800" b="1" dirty="0"/>
              <a:t>150 </a:t>
            </a:r>
            <a:r>
              <a:rPr lang="it-IT" altLang="it-IT" sz="2800" b="1" dirty="0" err="1" smtClean="0"/>
              <a:t>seats</a:t>
            </a:r>
            <a:endParaRPr lang="it-IT" altLang="it-IT" sz="2800" b="1" dirty="0" smtClean="0"/>
          </a:p>
          <a:p>
            <a:r>
              <a:rPr lang="it-IT" altLang="it-IT" sz="2800" b="1" dirty="0" smtClean="0"/>
              <a:t>Booking </a:t>
            </a:r>
            <a:r>
              <a:rPr lang="it-IT" altLang="it-IT" sz="2800" b="1" dirty="0"/>
              <a:t>Limits = </a:t>
            </a:r>
            <a:r>
              <a:rPr lang="it-IT" altLang="it-IT" sz="2800" b="1" dirty="0" smtClean="0"/>
              <a:t>Inventory – </a:t>
            </a:r>
            <a:r>
              <a:rPr lang="it-IT" altLang="it-IT" sz="2800" b="1" dirty="0" err="1"/>
              <a:t>Protection</a:t>
            </a:r>
            <a:r>
              <a:rPr lang="it-IT" altLang="it-IT" sz="2800" b="1" dirty="0"/>
              <a:t> Level</a:t>
            </a:r>
          </a:p>
          <a:p>
            <a:pPr algn="ctr"/>
            <a:endParaRPr lang="it-IT" altLang="it-IT" sz="2400" i="1" dirty="0"/>
          </a:p>
          <a:p>
            <a:pPr marL="285750" indent="-285750" algn="just"/>
            <a:endParaRPr lang="it-IT" altLang="it-IT" sz="2400" i="1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871757"/>
              </p:ext>
            </p:extLst>
          </p:nvPr>
        </p:nvGraphicFramePr>
        <p:xfrm>
          <a:off x="299258" y="1961804"/>
          <a:ext cx="11172305" cy="246898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34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4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4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44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6307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Fare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7" marB="45737" anchor="ctr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$125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7" marB="45737" anchor="ctr"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$290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7" marB="45737" anchor="ctr"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$420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7" marB="45737" anchor="ctr"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$500</a:t>
                      </a:r>
                      <a:endParaRPr lang="it-IT" sz="2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45737" marB="45737" anchor="ctr"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99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Protection</a:t>
                      </a:r>
                      <a:r>
                        <a:rPr lang="it-IT" sz="2400" dirty="0" smtClean="0"/>
                        <a:t> Level</a:t>
                      </a:r>
                      <a:r>
                        <a:rPr lang="it-IT" sz="2400" baseline="0" dirty="0" smtClean="0"/>
                        <a:t>: </a:t>
                      </a:r>
                      <a:r>
                        <a:rPr lang="it-IT" sz="2400" baseline="0" dirty="0" err="1" smtClean="0"/>
                        <a:t>not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available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seats</a:t>
                      </a:r>
                      <a:endParaRPr lang="it-IT" sz="2400" dirty="0"/>
                    </a:p>
                  </a:txBody>
                  <a:tcPr marT="45737" marB="45737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109</a:t>
                      </a:r>
                      <a:endParaRPr lang="it-IT" sz="2400" dirty="0"/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52</a:t>
                      </a:r>
                      <a:endParaRPr lang="it-IT" sz="2400" dirty="0"/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11</a:t>
                      </a:r>
                      <a:endParaRPr lang="it-IT" sz="2400" dirty="0"/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--</a:t>
                      </a:r>
                      <a:endParaRPr lang="it-IT" sz="2400" dirty="0"/>
                    </a:p>
                  </a:txBody>
                  <a:tcPr marT="45737" marB="45737" anchor="ctr"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922">
                <a:tc>
                  <a:txBody>
                    <a:bodyPr/>
                    <a:lstStyle/>
                    <a:p>
                      <a:r>
                        <a:rPr lang="it-IT" sz="2400" dirty="0" smtClean="0"/>
                        <a:t>Booking Limits: </a:t>
                      </a:r>
                      <a:r>
                        <a:rPr lang="it-IT" sz="2400" baseline="0" dirty="0" err="1" smtClean="0"/>
                        <a:t>available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seats</a:t>
                      </a:r>
                      <a:endParaRPr lang="it-IT" sz="2400" dirty="0"/>
                    </a:p>
                  </a:txBody>
                  <a:tcPr marT="45737" marB="45737">
                    <a:lnL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41</a:t>
                      </a:r>
                      <a:endParaRPr lang="it-IT" sz="2400" dirty="0"/>
                    </a:p>
                  </a:txBody>
                  <a:tcPr marT="45737" marB="45737" anchor="ctr"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98</a:t>
                      </a:r>
                      <a:endParaRPr lang="it-IT" sz="2400" dirty="0"/>
                    </a:p>
                  </a:txBody>
                  <a:tcPr marT="45737" marB="45737" anchor="ctr"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139</a:t>
                      </a:r>
                      <a:endParaRPr lang="it-IT" sz="2400" dirty="0"/>
                    </a:p>
                  </a:txBody>
                  <a:tcPr marT="45737" marB="45737" anchor="ctr"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150</a:t>
                      </a:r>
                      <a:endParaRPr lang="it-IT" sz="2400" dirty="0"/>
                    </a:p>
                  </a:txBody>
                  <a:tcPr marT="45737" marB="45737" anchor="ctr">
                    <a:lnR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299258" y="4630564"/>
            <a:ext cx="10756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Prescriptions: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someone is willing to pay $ </a:t>
            </a:r>
            <a:r>
              <a:rPr lang="en-US" sz="2400" dirty="0" smtClean="0">
                <a:solidFill>
                  <a:srgbClr val="FF0000"/>
                </a:solidFill>
              </a:rPr>
              <a:t>500 </a:t>
            </a:r>
            <a:r>
              <a:rPr lang="en-US" sz="2400" dirty="0">
                <a:solidFill>
                  <a:srgbClr val="FF0000"/>
                </a:solidFill>
              </a:rPr>
              <a:t>for a seat</a:t>
            </a:r>
            <a:r>
              <a:rPr lang="en-US" sz="2400" dirty="0" smtClean="0">
                <a:solidFill>
                  <a:srgbClr val="FF0000"/>
                </a:solidFill>
              </a:rPr>
              <a:t>, sell it to him;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someone is willing to pay $ 420 for </a:t>
            </a:r>
            <a:r>
              <a:rPr lang="en-US" sz="2400" dirty="0" smtClean="0">
                <a:solidFill>
                  <a:srgbClr val="FF0000"/>
                </a:solidFill>
              </a:rPr>
              <a:t>a seat, </a:t>
            </a:r>
            <a:r>
              <a:rPr lang="en-US" sz="2400" dirty="0">
                <a:solidFill>
                  <a:srgbClr val="FF0000"/>
                </a:solidFill>
              </a:rPr>
              <a:t>sell it </a:t>
            </a:r>
            <a:r>
              <a:rPr lang="en-US" sz="2400" dirty="0" smtClean="0">
                <a:solidFill>
                  <a:srgbClr val="FF0000"/>
                </a:solidFill>
              </a:rPr>
              <a:t>up </a:t>
            </a:r>
            <a:r>
              <a:rPr lang="en-US" sz="2400" dirty="0">
                <a:solidFill>
                  <a:srgbClr val="FF0000"/>
                </a:solidFill>
              </a:rPr>
              <a:t>to 139 </a:t>
            </a:r>
            <a:r>
              <a:rPr lang="en-US" sz="2400" dirty="0" smtClean="0">
                <a:solidFill>
                  <a:srgbClr val="FF0000"/>
                </a:solidFill>
              </a:rPr>
              <a:t>seats;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someone is willing to pay $ 290 for the seat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>
                <a:solidFill>
                  <a:srgbClr val="FF0000"/>
                </a:solidFill>
              </a:rPr>
              <a:t>sell it </a:t>
            </a:r>
            <a:r>
              <a:rPr lang="en-US" sz="2400" dirty="0" smtClean="0">
                <a:solidFill>
                  <a:srgbClr val="FF0000"/>
                </a:solidFill>
              </a:rPr>
              <a:t>up </a:t>
            </a:r>
            <a:r>
              <a:rPr lang="en-US" sz="2400" dirty="0">
                <a:solidFill>
                  <a:srgbClr val="FF0000"/>
                </a:solidFill>
              </a:rPr>
              <a:t>to 98 </a:t>
            </a:r>
            <a:r>
              <a:rPr lang="en-US" sz="2400" dirty="0" smtClean="0">
                <a:solidFill>
                  <a:srgbClr val="FF0000"/>
                </a:solidFill>
              </a:rPr>
              <a:t>seats;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>
                <a:solidFill>
                  <a:srgbClr val="FF0000"/>
                </a:solidFill>
              </a:rPr>
              <a:t>someone is willing to pay $ 125 for the place, sell it </a:t>
            </a:r>
            <a:r>
              <a:rPr lang="en-US" sz="2400" dirty="0" smtClean="0">
                <a:solidFill>
                  <a:srgbClr val="FF0000"/>
                </a:solidFill>
              </a:rPr>
              <a:t>up </a:t>
            </a:r>
            <a:r>
              <a:rPr lang="en-US" sz="2400" dirty="0">
                <a:solidFill>
                  <a:srgbClr val="FF0000"/>
                </a:solidFill>
              </a:rPr>
              <a:t>to 41 </a:t>
            </a:r>
            <a:r>
              <a:rPr lang="en-US" sz="2400" dirty="0" smtClean="0">
                <a:solidFill>
                  <a:srgbClr val="FF0000"/>
                </a:solidFill>
              </a:rPr>
              <a:t>seats;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930" y="-25059"/>
            <a:ext cx="4328633" cy="194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49087" y="2129531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issue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more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sell a service </a:t>
            </a:r>
            <a:r>
              <a:rPr lang="it-IT" dirty="0" err="1" smtClean="0"/>
              <a:t>organized</a:t>
            </a:r>
            <a:r>
              <a:rPr lang="it-IT" dirty="0" smtClean="0"/>
              <a:t> in a network…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6410326" y="365125"/>
            <a:ext cx="4943474" cy="576707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Virtual</a:t>
            </a:r>
            <a:r>
              <a:rPr lang="it-IT" dirty="0" smtClean="0"/>
              <a:t> </a:t>
            </a:r>
            <a:r>
              <a:rPr lang="it-IT" dirty="0" err="1" smtClean="0"/>
              <a:t>nesting</a:t>
            </a:r>
            <a:endParaRPr lang="it-IT" dirty="0"/>
          </a:p>
        </p:txBody>
      </p:sp>
      <p:sp>
        <p:nvSpPr>
          <p:cNvPr id="8" name="Ovale 7"/>
          <p:cNvSpPr/>
          <p:nvPr/>
        </p:nvSpPr>
        <p:spPr>
          <a:xfrm>
            <a:off x="1735869" y="3003178"/>
            <a:ext cx="1551191" cy="14791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190270" y="3003178"/>
            <a:ext cx="1551191" cy="14791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8312976" y="4482355"/>
            <a:ext cx="1551191" cy="14791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D260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8196433" y="1298269"/>
            <a:ext cx="1551191" cy="14791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4" name="Connettore 2 13"/>
          <p:cNvCxnSpPr/>
          <p:nvPr/>
        </p:nvCxnSpPr>
        <p:spPr>
          <a:xfrm>
            <a:off x="3287714" y="3749675"/>
            <a:ext cx="190182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6562726" y="2327276"/>
            <a:ext cx="1751013" cy="900113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562726" y="4291014"/>
            <a:ext cx="1751013" cy="87788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32" name="CasellaDiTesto 18"/>
          <p:cNvSpPr txBox="1">
            <a:spLocks noChangeArrowheads="1"/>
          </p:cNvSpPr>
          <p:nvPr/>
        </p:nvSpPr>
        <p:spPr bwMode="auto">
          <a:xfrm>
            <a:off x="2017714" y="3489325"/>
            <a:ext cx="10001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/>
              <a:t>LAX</a:t>
            </a:r>
          </a:p>
        </p:txBody>
      </p:sp>
      <p:sp>
        <p:nvSpPr>
          <p:cNvPr id="38933" name="CasellaDiTesto 20"/>
          <p:cNvSpPr txBox="1">
            <a:spLocks noChangeArrowheads="1"/>
          </p:cNvSpPr>
          <p:nvPr/>
        </p:nvSpPr>
        <p:spPr bwMode="auto">
          <a:xfrm>
            <a:off x="5426076" y="3489325"/>
            <a:ext cx="1001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/>
              <a:t>JFK</a:t>
            </a:r>
          </a:p>
        </p:txBody>
      </p:sp>
      <p:sp>
        <p:nvSpPr>
          <p:cNvPr id="38934" name="CasellaDiTesto 21"/>
          <p:cNvSpPr txBox="1">
            <a:spLocks noChangeArrowheads="1"/>
          </p:cNvSpPr>
          <p:nvPr/>
        </p:nvSpPr>
        <p:spPr bwMode="auto">
          <a:xfrm>
            <a:off x="8489951" y="1684339"/>
            <a:ext cx="1000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 dirty="0"/>
              <a:t>BOS</a:t>
            </a:r>
          </a:p>
        </p:txBody>
      </p:sp>
      <p:sp>
        <p:nvSpPr>
          <p:cNvPr id="38935" name="CasellaDiTesto 22"/>
          <p:cNvSpPr txBox="1">
            <a:spLocks noChangeArrowheads="1"/>
          </p:cNvSpPr>
          <p:nvPr/>
        </p:nvSpPr>
        <p:spPr bwMode="auto">
          <a:xfrm>
            <a:off x="8489951" y="5030789"/>
            <a:ext cx="1000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altLang="it-IT" sz="2800"/>
              <a:t>MIA</a:t>
            </a:r>
          </a:p>
        </p:txBody>
      </p:sp>
      <p:sp>
        <p:nvSpPr>
          <p:cNvPr id="38936" name="CasellaDiTesto 19"/>
          <p:cNvSpPr txBox="1">
            <a:spLocks noChangeArrowheads="1"/>
          </p:cNvSpPr>
          <p:nvPr/>
        </p:nvSpPr>
        <p:spPr bwMode="auto">
          <a:xfrm>
            <a:off x="3287714" y="4024313"/>
            <a:ext cx="190182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altLang="it-IT" sz="1600" b="1" u="sng" dirty="0"/>
              <a:t>LAX</a:t>
            </a:r>
            <a:r>
              <a:rPr lang="it-IT" altLang="it-IT" sz="1600" b="1" u="sng" dirty="0">
                <a:sym typeface="Wingdings" pitchFamily="2" charset="2"/>
              </a:rPr>
              <a:t>JFKMIA</a:t>
            </a:r>
            <a:endParaRPr lang="it-IT" altLang="it-IT" sz="1600" b="1" u="sng" dirty="0"/>
          </a:p>
          <a:p>
            <a:pPr>
              <a:lnSpc>
                <a:spcPct val="50000"/>
              </a:lnSpc>
            </a:pPr>
            <a:endParaRPr lang="it-IT" altLang="it-IT" b="1" dirty="0"/>
          </a:p>
          <a:p>
            <a:pPr>
              <a:lnSpc>
                <a:spcPct val="120000"/>
              </a:lnSpc>
            </a:pPr>
            <a:r>
              <a:rPr lang="it-IT" altLang="it-IT" sz="1600" b="1" dirty="0"/>
              <a:t>Y: </a:t>
            </a:r>
            <a:r>
              <a:rPr lang="it-IT" altLang="it-IT" sz="1600" dirty="0"/>
              <a:t>600$</a:t>
            </a:r>
          </a:p>
          <a:p>
            <a:pPr>
              <a:lnSpc>
                <a:spcPct val="120000"/>
              </a:lnSpc>
            </a:pPr>
            <a:r>
              <a:rPr lang="it-IT" altLang="it-IT" sz="1600" b="1" dirty="0"/>
              <a:t>B: </a:t>
            </a:r>
            <a:r>
              <a:rPr lang="it-IT" altLang="it-IT" sz="1600" dirty="0"/>
              <a:t>500$</a:t>
            </a:r>
          </a:p>
          <a:p>
            <a:pPr>
              <a:lnSpc>
                <a:spcPct val="120000"/>
              </a:lnSpc>
            </a:pPr>
            <a:r>
              <a:rPr lang="it-IT" altLang="it-IT" sz="1600" b="1" dirty="0"/>
              <a:t>M: </a:t>
            </a:r>
            <a:r>
              <a:rPr lang="it-IT" altLang="it-IT" sz="1600" dirty="0"/>
              <a:t>400$</a:t>
            </a:r>
          </a:p>
        </p:txBody>
      </p:sp>
      <p:sp>
        <p:nvSpPr>
          <p:cNvPr id="38937" name="CasellaDiTesto 24"/>
          <p:cNvSpPr txBox="1">
            <a:spLocks noChangeArrowheads="1"/>
          </p:cNvSpPr>
          <p:nvPr/>
        </p:nvSpPr>
        <p:spPr bwMode="auto">
          <a:xfrm>
            <a:off x="6410326" y="1341438"/>
            <a:ext cx="1903413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altLang="it-IT" sz="1600" b="1" u="sng" dirty="0">
                <a:sym typeface="Wingdings" pitchFamily="2" charset="2"/>
              </a:rPr>
              <a:t>BOSJFKMIA</a:t>
            </a:r>
            <a:endParaRPr lang="it-IT" altLang="it-IT" sz="1600" b="1" u="sng" dirty="0"/>
          </a:p>
          <a:p>
            <a:pPr>
              <a:lnSpc>
                <a:spcPct val="50000"/>
              </a:lnSpc>
            </a:pPr>
            <a:endParaRPr lang="it-IT" altLang="it-IT" b="1" dirty="0"/>
          </a:p>
          <a:p>
            <a:pPr>
              <a:lnSpc>
                <a:spcPct val="120000"/>
              </a:lnSpc>
            </a:pPr>
            <a:r>
              <a:rPr lang="it-IT" altLang="it-IT" sz="1600" b="1" dirty="0"/>
              <a:t>Y: </a:t>
            </a:r>
            <a:r>
              <a:rPr lang="it-IT" altLang="it-IT" sz="1600" dirty="0"/>
              <a:t>375$</a:t>
            </a:r>
          </a:p>
          <a:p>
            <a:pPr>
              <a:lnSpc>
                <a:spcPct val="120000"/>
              </a:lnSpc>
            </a:pPr>
            <a:r>
              <a:rPr lang="it-IT" altLang="it-IT" sz="1600" b="1" dirty="0"/>
              <a:t>B: </a:t>
            </a:r>
            <a:r>
              <a:rPr lang="it-IT" altLang="it-IT" sz="1600" dirty="0"/>
              <a:t>325$</a:t>
            </a:r>
          </a:p>
          <a:p>
            <a:pPr>
              <a:lnSpc>
                <a:spcPct val="120000"/>
              </a:lnSpc>
            </a:pPr>
            <a:r>
              <a:rPr lang="it-IT" altLang="it-IT" sz="1600" b="1" dirty="0"/>
              <a:t>M: </a:t>
            </a:r>
            <a:r>
              <a:rPr lang="it-IT" altLang="it-IT" sz="1600" dirty="0"/>
              <a:t>275$</a:t>
            </a:r>
          </a:p>
        </p:txBody>
      </p:sp>
      <p:sp>
        <p:nvSpPr>
          <p:cNvPr id="38938" name="CasellaDiTesto 25"/>
          <p:cNvSpPr txBox="1">
            <a:spLocks noChangeArrowheads="1"/>
          </p:cNvSpPr>
          <p:nvPr/>
        </p:nvSpPr>
        <p:spPr bwMode="auto">
          <a:xfrm>
            <a:off x="6410326" y="4746625"/>
            <a:ext cx="19034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it-IT" altLang="it-IT" sz="1600" b="1" u="sng">
                <a:sym typeface="Wingdings" pitchFamily="2" charset="2"/>
              </a:rPr>
              <a:t>JFKMIA</a:t>
            </a:r>
            <a:endParaRPr lang="it-IT" altLang="it-IT" sz="1600" b="1" u="sng"/>
          </a:p>
          <a:p>
            <a:pPr>
              <a:lnSpc>
                <a:spcPct val="50000"/>
              </a:lnSpc>
            </a:pPr>
            <a:endParaRPr lang="it-IT" altLang="it-IT" b="1"/>
          </a:p>
          <a:p>
            <a:pPr>
              <a:lnSpc>
                <a:spcPct val="120000"/>
              </a:lnSpc>
            </a:pPr>
            <a:r>
              <a:rPr lang="it-IT" altLang="it-IT" sz="1600" b="1"/>
              <a:t>Y: </a:t>
            </a:r>
            <a:r>
              <a:rPr lang="it-IT" altLang="it-IT" sz="1600"/>
              <a:t>500$</a:t>
            </a:r>
          </a:p>
          <a:p>
            <a:pPr>
              <a:lnSpc>
                <a:spcPct val="120000"/>
              </a:lnSpc>
            </a:pPr>
            <a:r>
              <a:rPr lang="it-IT" altLang="it-IT" sz="1600" b="1"/>
              <a:t>B: </a:t>
            </a:r>
            <a:r>
              <a:rPr lang="it-IT" altLang="it-IT" sz="1600"/>
              <a:t>450$</a:t>
            </a:r>
          </a:p>
          <a:p>
            <a:pPr>
              <a:lnSpc>
                <a:spcPct val="120000"/>
              </a:lnSpc>
            </a:pPr>
            <a:r>
              <a:rPr lang="it-IT" altLang="it-IT" sz="1600" b="1"/>
              <a:t>M: </a:t>
            </a:r>
            <a:r>
              <a:rPr lang="it-IT" altLang="it-IT" sz="1600"/>
              <a:t>400$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4637" y="99676"/>
            <a:ext cx="5125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 smtClean="0"/>
              <a:t>Example</a:t>
            </a:r>
            <a:r>
              <a:rPr lang="it-IT" sz="2800" dirty="0" smtClean="0"/>
              <a:t> of a network. </a:t>
            </a:r>
            <a:r>
              <a:rPr lang="it-IT" sz="2800" dirty="0" err="1" smtClean="0"/>
              <a:t>Two</a:t>
            </a:r>
            <a:r>
              <a:rPr lang="it-IT" sz="2800" dirty="0" smtClean="0"/>
              <a:t> </a:t>
            </a:r>
            <a:r>
              <a:rPr lang="it-IT" sz="2800" dirty="0" err="1" smtClean="0"/>
              <a:t>issues</a:t>
            </a:r>
            <a:r>
              <a:rPr lang="it-IT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Very</a:t>
            </a:r>
            <a:r>
              <a:rPr lang="it-IT" sz="2800" dirty="0" smtClean="0"/>
              <a:t> </a:t>
            </a:r>
            <a:r>
              <a:rPr lang="it-IT" sz="2800" dirty="0" err="1" smtClean="0"/>
              <a:t>many</a:t>
            </a:r>
            <a:r>
              <a:rPr lang="it-IT" sz="2800" dirty="0" smtClean="0"/>
              <a:t> </a:t>
            </a:r>
            <a:r>
              <a:rPr lang="it-IT" sz="2800" dirty="0" err="1" smtClean="0"/>
              <a:t>fares</a:t>
            </a:r>
            <a:r>
              <a:rPr lang="it-IT" sz="2800" dirty="0" smtClean="0"/>
              <a:t> in a network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err="1" smtClean="0"/>
              <a:t>Leg</a:t>
            </a:r>
            <a:r>
              <a:rPr lang="it-IT" sz="2800" dirty="0" smtClean="0"/>
              <a:t> vs. network control </a:t>
            </a:r>
            <a:endParaRPr lang="it-IT" sz="2800" dirty="0"/>
          </a:p>
        </p:txBody>
      </p:sp>
      <p:sp>
        <p:nvSpPr>
          <p:cNvPr id="21" name="CasellaDiTesto 7"/>
          <p:cNvSpPr txBox="1">
            <a:spLocks noChangeArrowheads="1"/>
          </p:cNvSpPr>
          <p:nvPr/>
        </p:nvSpPr>
        <p:spPr bwMode="auto">
          <a:xfrm>
            <a:off x="-99796" y="6101510"/>
            <a:ext cx="1205345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8288" indent="-268288" algn="just">
              <a:lnSpc>
                <a:spcPct val="150000"/>
              </a:lnSpc>
              <a:tabLst>
                <a:tab pos="268288" algn="l"/>
              </a:tabLst>
            </a:pPr>
            <a:r>
              <a:rPr lang="en-US" sz="1400" dirty="0"/>
              <a:t>.. having only one free seat on the </a:t>
            </a:r>
            <a:r>
              <a:rPr lang="en-US" sz="1400" dirty="0" smtClean="0"/>
              <a:t>JFK</a:t>
            </a:r>
            <a:r>
              <a:rPr lang="it-IT" altLang="it-IT" sz="1400" b="1" dirty="0" smtClean="0">
                <a:sym typeface="Wingdings" pitchFamily="2" charset="2"/>
              </a:rPr>
              <a:t></a:t>
            </a:r>
            <a:r>
              <a:rPr lang="en-US" sz="1400" dirty="0" smtClean="0"/>
              <a:t>MIA </a:t>
            </a:r>
            <a:r>
              <a:rPr lang="en-US" sz="1400" dirty="0"/>
              <a:t>flight, </a:t>
            </a:r>
            <a:r>
              <a:rPr lang="en-US" sz="1400" dirty="0" smtClean="0"/>
              <a:t>whom passenger should I sell it to?! </a:t>
            </a:r>
            <a:r>
              <a:rPr lang="en-US" sz="1400" dirty="0"/>
              <a:t>Would it be </a:t>
            </a:r>
            <a:r>
              <a:rPr lang="en-US" sz="1400" dirty="0" smtClean="0"/>
              <a:t>more convenient to </a:t>
            </a:r>
            <a:r>
              <a:rPr lang="en-US" sz="1400" dirty="0"/>
              <a:t>sell it to the one who buys the </a:t>
            </a:r>
            <a:r>
              <a:rPr lang="en-US" sz="1400" dirty="0" smtClean="0"/>
              <a:t>LAX</a:t>
            </a:r>
            <a:r>
              <a:rPr lang="it-IT" altLang="it-IT" sz="1400" b="1" dirty="0" smtClean="0">
                <a:sym typeface="Wingdings" pitchFamily="2" charset="2"/>
              </a:rPr>
              <a:t></a:t>
            </a:r>
            <a:r>
              <a:rPr lang="en-US" sz="1400" dirty="0" smtClean="0"/>
              <a:t>MIA </a:t>
            </a:r>
            <a:r>
              <a:rPr lang="en-US" sz="1400" dirty="0"/>
              <a:t>flight </a:t>
            </a:r>
            <a:r>
              <a:rPr lang="en-US" sz="1400" dirty="0" smtClean="0"/>
              <a:t>for $ </a:t>
            </a:r>
            <a:r>
              <a:rPr lang="en-US" sz="1400" dirty="0"/>
              <a:t>600 or to the passenger who buys the </a:t>
            </a:r>
            <a:r>
              <a:rPr lang="en-US" sz="1400" dirty="0" smtClean="0"/>
              <a:t>JFK</a:t>
            </a:r>
            <a:r>
              <a:rPr lang="it-IT" altLang="it-IT" sz="1400" b="1" dirty="0" smtClean="0">
                <a:sym typeface="Wingdings" pitchFamily="2" charset="2"/>
              </a:rPr>
              <a:t></a:t>
            </a:r>
            <a:r>
              <a:rPr lang="en-US" sz="1400" dirty="0" smtClean="0"/>
              <a:t>MIA  single leg for </a:t>
            </a:r>
            <a:r>
              <a:rPr lang="en-US" sz="1400" dirty="0"/>
              <a:t>$ 500? </a:t>
            </a:r>
            <a:r>
              <a:rPr lang="en-US" sz="1400" dirty="0" smtClean="0"/>
              <a:t>The LAX</a:t>
            </a:r>
            <a:r>
              <a:rPr lang="it-IT" altLang="it-IT" sz="1400" b="1" dirty="0" smtClean="0">
                <a:sym typeface="Wingdings" pitchFamily="2" charset="2"/>
              </a:rPr>
              <a:t></a:t>
            </a:r>
            <a:r>
              <a:rPr lang="en-US" sz="1400" dirty="0" smtClean="0"/>
              <a:t>MIA </a:t>
            </a:r>
            <a:r>
              <a:rPr lang="en-US" sz="1400" dirty="0"/>
              <a:t>passenger </a:t>
            </a:r>
            <a:r>
              <a:rPr lang="en-US" sz="1400" dirty="0" smtClean="0"/>
              <a:t>pays a higher fare but he occupies </a:t>
            </a:r>
            <a:r>
              <a:rPr lang="en-US" sz="1400" dirty="0"/>
              <a:t>2 seats </a:t>
            </a:r>
            <a:r>
              <a:rPr lang="en-US" sz="1400" dirty="0" smtClean="0"/>
              <a:t>...</a:t>
            </a:r>
            <a:endParaRPr lang="it-IT" altLang="it-IT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0461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Definition of </a:t>
            </a:r>
            <a:r>
              <a:rPr lang="it-IT" dirty="0" err="1" smtClean="0"/>
              <a:t>revenue</a:t>
            </a:r>
            <a:r>
              <a:rPr lang="it-IT" dirty="0" smtClean="0"/>
              <a:t> (</a:t>
            </a:r>
            <a:r>
              <a:rPr lang="it-IT" dirty="0" err="1" smtClean="0"/>
              <a:t>yield</a:t>
            </a:r>
            <a:r>
              <a:rPr lang="it-IT" dirty="0" smtClean="0"/>
              <a:t>) management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Business </a:t>
            </a:r>
            <a:r>
              <a:rPr lang="it-IT" dirty="0" err="1" smtClean="0"/>
              <a:t>practise</a:t>
            </a:r>
            <a:r>
              <a:rPr lang="it-IT" dirty="0" smtClean="0"/>
              <a:t> to set </a:t>
            </a:r>
            <a:r>
              <a:rPr lang="it-IT" dirty="0" err="1" smtClean="0"/>
              <a:t>prices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perishable</a:t>
            </a:r>
            <a:r>
              <a:rPr lang="it-IT" dirty="0" smtClean="0"/>
              <a:t> </a:t>
            </a:r>
            <a:r>
              <a:rPr lang="it-IT" dirty="0" err="1" smtClean="0"/>
              <a:t>inventory</a:t>
            </a:r>
            <a:r>
              <a:rPr lang="it-IT" dirty="0" smtClean="0"/>
              <a:t> (e.g., </a:t>
            </a:r>
            <a:r>
              <a:rPr lang="it-IT" dirty="0" err="1" smtClean="0"/>
              <a:t>fruit</a:t>
            </a:r>
            <a:r>
              <a:rPr lang="it-IT" dirty="0" smtClean="0"/>
              <a:t> </a:t>
            </a:r>
            <a:r>
              <a:rPr lang="it-IT" dirty="0" err="1" smtClean="0"/>
              <a:t>vendor</a:t>
            </a:r>
            <a:r>
              <a:rPr lang="it-IT" dirty="0" smtClean="0"/>
              <a:t>) </a:t>
            </a:r>
          </a:p>
          <a:p>
            <a:r>
              <a:rPr lang="it-IT" dirty="0" err="1" smtClean="0"/>
              <a:t>Intuition</a:t>
            </a:r>
            <a:r>
              <a:rPr lang="it-IT" dirty="0" smtClean="0"/>
              <a:t>:</a:t>
            </a:r>
          </a:p>
          <a:p>
            <a:pPr lvl="1"/>
            <a:r>
              <a:rPr lang="it-IT" dirty="0" smtClean="0"/>
              <a:t>Limited </a:t>
            </a:r>
            <a:r>
              <a:rPr lang="it-IT" dirty="0" err="1" smtClean="0"/>
              <a:t>inventory</a:t>
            </a:r>
            <a:r>
              <a:rPr lang="it-IT" dirty="0" smtClean="0"/>
              <a:t>, </a:t>
            </a:r>
            <a:r>
              <a:rPr lang="it-IT" dirty="0" err="1" smtClean="0"/>
              <a:t>raise</a:t>
            </a:r>
            <a:r>
              <a:rPr lang="it-IT" dirty="0" smtClean="0"/>
              <a:t> </a:t>
            </a:r>
            <a:r>
              <a:rPr lang="it-IT" dirty="0" err="1" smtClean="0"/>
              <a:t>prices</a:t>
            </a:r>
            <a:endParaRPr lang="it-IT" dirty="0" smtClean="0"/>
          </a:p>
          <a:p>
            <a:pPr lvl="1"/>
            <a:r>
              <a:rPr lang="it-IT" dirty="0" err="1" smtClean="0"/>
              <a:t>Excess</a:t>
            </a:r>
            <a:r>
              <a:rPr lang="it-IT" dirty="0" smtClean="0"/>
              <a:t> </a:t>
            </a:r>
            <a:r>
              <a:rPr lang="it-IT" dirty="0" err="1" smtClean="0"/>
              <a:t>inventory</a:t>
            </a:r>
            <a:r>
              <a:rPr lang="it-IT" dirty="0" smtClean="0"/>
              <a:t>,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prices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or</a:t>
            </a:r>
          </a:p>
          <a:p>
            <a:pPr lvl="1"/>
            <a:r>
              <a:rPr lang="it-IT" dirty="0" err="1" smtClean="0"/>
              <a:t>Prices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high, </a:t>
            </a:r>
            <a:r>
              <a:rPr lang="it-IT" dirty="0" err="1" smtClean="0"/>
              <a:t>left</a:t>
            </a:r>
            <a:r>
              <a:rPr lang="it-IT" dirty="0" smtClean="0"/>
              <a:t> over </a:t>
            </a:r>
            <a:r>
              <a:rPr lang="it-IT" dirty="0" err="1" smtClean="0"/>
              <a:t>inventory</a:t>
            </a:r>
            <a:r>
              <a:rPr lang="it-IT" dirty="0" smtClean="0"/>
              <a:t> (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revenue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Prices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low</a:t>
            </a:r>
            <a:r>
              <a:rPr lang="it-IT" dirty="0" smtClean="0"/>
              <a:t>, </a:t>
            </a:r>
            <a:r>
              <a:rPr lang="it-IT" dirty="0" err="1"/>
              <a:t>inventory</a:t>
            </a:r>
            <a:r>
              <a:rPr lang="it-IT" dirty="0"/>
              <a:t> </a:t>
            </a:r>
            <a:r>
              <a:rPr lang="it-IT" dirty="0" err="1" smtClean="0"/>
              <a:t>sold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soon</a:t>
            </a:r>
            <a:r>
              <a:rPr lang="it-IT" dirty="0" smtClean="0"/>
              <a:t> (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/>
              <a:t>revenue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r>
              <a:rPr lang="it-IT" dirty="0" err="1"/>
              <a:t>D</a:t>
            </a:r>
            <a:r>
              <a:rPr lang="it-IT" dirty="0" err="1" smtClean="0"/>
              <a:t>emand</a:t>
            </a:r>
            <a:r>
              <a:rPr lang="it-IT" dirty="0" smtClean="0"/>
              <a:t> </a:t>
            </a:r>
            <a:r>
              <a:rPr lang="it-IT" dirty="0" err="1" smtClean="0"/>
              <a:t>forecasting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pre</a:t>
            </a:r>
            <a:r>
              <a:rPr lang="it-IT" dirty="0" smtClean="0"/>
              <a:t>-requisite in </a:t>
            </a:r>
            <a:r>
              <a:rPr lang="it-IT" dirty="0" err="1" smtClean="0"/>
              <a:t>oder</a:t>
            </a:r>
            <a:r>
              <a:rPr lang="it-IT" dirty="0" smtClean="0"/>
              <a:t> to </a:t>
            </a:r>
            <a:r>
              <a:rPr lang="it-IT" dirty="0" err="1" smtClean="0"/>
              <a:t>maxime</a:t>
            </a:r>
            <a:r>
              <a:rPr lang="it-IT" dirty="0" smtClean="0"/>
              <a:t> </a:t>
            </a:r>
            <a:r>
              <a:rPr lang="it-IT" dirty="0" err="1" smtClean="0"/>
              <a:t>revenue</a:t>
            </a:r>
            <a:endParaRPr lang="it-IT" dirty="0" smtClean="0"/>
          </a:p>
          <a:p>
            <a:pPr marL="0" indent="0">
              <a:buNone/>
            </a:pP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of </a:t>
            </a:r>
            <a:r>
              <a:rPr lang="it-IT" dirty="0" err="1" smtClean="0"/>
              <a:t>sophistication</a:t>
            </a:r>
            <a:r>
              <a:rPr lang="it-IT" dirty="0" smtClean="0"/>
              <a:t>: </a:t>
            </a:r>
            <a:r>
              <a:rPr lang="it-IT" dirty="0" err="1" smtClean="0"/>
              <a:t>fruit</a:t>
            </a:r>
            <a:r>
              <a:rPr lang="it-IT" dirty="0" smtClean="0"/>
              <a:t> </a:t>
            </a:r>
            <a:r>
              <a:rPr lang="it-IT" dirty="0" err="1" smtClean="0"/>
              <a:t>vendor</a:t>
            </a:r>
            <a:r>
              <a:rPr lang="it-IT" dirty="0" smtClean="0"/>
              <a:t> vs. </a:t>
            </a:r>
            <a:r>
              <a:rPr lang="it-IT" dirty="0" err="1" smtClean="0"/>
              <a:t>airline</a:t>
            </a:r>
            <a:r>
              <a:rPr lang="it-IT" dirty="0" smtClean="0"/>
              <a:t> networks</a:t>
            </a:r>
          </a:p>
        </p:txBody>
      </p:sp>
    </p:spTree>
    <p:extLst>
      <p:ext uri="{BB962C8B-B14F-4D97-AF65-F5344CB8AC3E}">
        <p14:creationId xmlns:p14="http://schemas.microsoft.com/office/powerpoint/2010/main" val="36866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635165"/>
              </p:ext>
            </p:extLst>
          </p:nvPr>
        </p:nvGraphicFramePr>
        <p:xfrm>
          <a:off x="250848" y="4440965"/>
          <a:ext cx="11603401" cy="1691284"/>
        </p:xfrm>
        <a:graphic>
          <a:graphicData uri="http://schemas.openxmlformats.org/drawingml/2006/table">
            <a:tbl>
              <a:tblPr/>
              <a:tblGrid>
                <a:gridCol w="2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4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1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VIRTUAL NESTING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1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VALUE RANGE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6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3190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ITINERARIES</a:t>
                      </a:r>
                    </a:p>
                  </a:txBody>
                  <a:tcPr marL="91434" marR="91434" marT="45713" marB="45713" anchor="ctr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9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6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450$ - 600$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LAX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  <a:sym typeface="Wingdings" pitchFamily="2" charset="2"/>
                        </a:rPr>
                        <a:t>JFKMIA (Y), 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LAX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  <a:sym typeface="Wingdings" pitchFamily="2" charset="2"/>
                        </a:rPr>
                        <a:t>JFKMIA (B), JFKMIA (Y), JFKMIA (B)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350$ - 449$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  <a:sym typeface="Wingdings" pitchFamily="2" charset="2"/>
                        </a:rPr>
                        <a:t>BOSJFKMIA (Y), 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LAX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  <a:sym typeface="Wingdings" pitchFamily="2" charset="2"/>
                        </a:rPr>
                        <a:t>JFKMIA (M),JFKMIA (M)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0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200$ - 349$</a:t>
                      </a:r>
                    </a:p>
                  </a:txBody>
                  <a:tcPr marL="91434" marR="91434" marT="45713" marB="45713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BOS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  <a:sym typeface="Wingdings" pitchFamily="2" charset="2"/>
                        </a:rPr>
                        <a:t>JFKMIA (B)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, BOS</a:t>
                      </a:r>
                      <a:r>
                        <a:rPr kumimoji="0" lang="it-IT" alt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  <a:sym typeface="Wingdings" pitchFamily="2" charset="2"/>
                        </a:rPr>
                        <a:t>JFKMIA (M)</a:t>
                      </a:r>
                      <a:endParaRPr kumimoji="0" lang="it-IT" alt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4" marR="91434" marT="45713" marB="45713" anchor="ctr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asellaDiTesto 9"/>
          <p:cNvSpPr txBox="1">
            <a:spLocks noChangeArrowheads="1"/>
          </p:cNvSpPr>
          <p:nvPr/>
        </p:nvSpPr>
        <p:spPr bwMode="auto">
          <a:xfrm>
            <a:off x="6301945" y="-1"/>
            <a:ext cx="5890055" cy="3913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it-IT" sz="2400" dirty="0" smtClean="0"/>
              <a:t>The issue of the very many fares in a network was solved by VIRTUAL NESTING. </a:t>
            </a:r>
            <a:r>
              <a:rPr lang="en-US" sz="2400" dirty="0" smtClean="0"/>
              <a:t>American Airlines developed the concept of </a:t>
            </a:r>
            <a:r>
              <a:rPr lang="en-US" sz="2400" b="1" dirty="0" smtClean="0"/>
              <a:t>virtual buckets </a:t>
            </a:r>
            <a:r>
              <a:rPr lang="en-US" sz="2400" dirty="0" smtClean="0"/>
              <a:t>identified by fare ranges. The protection levels are calculated for the buckets instead of by single fares. </a:t>
            </a:r>
            <a:r>
              <a:rPr lang="en-US" sz="2400" b="1" dirty="0" smtClean="0"/>
              <a:t>But it is still a leg level control!</a:t>
            </a:r>
            <a:endParaRPr lang="en-US" altLang="it-IT" sz="24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5" y="463664"/>
            <a:ext cx="6015919" cy="31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91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r>
              <a:rPr lang="en-US" b="1" dirty="0" smtClean="0"/>
              <a:t>Leg-level control vs. network control</a:t>
            </a:r>
            <a:endParaRPr lang="en-US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281928"/>
            <a:ext cx="10515600" cy="1131758"/>
          </a:xfrm>
        </p:spPr>
        <p:txBody>
          <a:bodyPr>
            <a:normAutofit/>
          </a:bodyPr>
          <a:lstStyle/>
          <a:p>
            <a:r>
              <a:rPr lang="it-IT" dirty="0" err="1"/>
              <a:t>Leg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 control: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considers</a:t>
            </a:r>
            <a:r>
              <a:rPr lang="it-IT" dirty="0"/>
              <a:t> </a:t>
            </a:r>
            <a:r>
              <a:rPr lang="it-IT" dirty="0" err="1" smtClean="0"/>
              <a:t>flights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indipendent</a:t>
            </a:r>
            <a:endParaRPr lang="it-IT" dirty="0"/>
          </a:p>
          <a:p>
            <a:r>
              <a:rPr lang="it-IT" dirty="0" err="1"/>
              <a:t>Origin-destination</a:t>
            </a:r>
            <a:r>
              <a:rPr lang="it-IT" dirty="0"/>
              <a:t> control: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considers</a:t>
            </a:r>
            <a:r>
              <a:rPr lang="it-IT" dirty="0"/>
              <a:t> the </a:t>
            </a:r>
            <a:r>
              <a:rPr lang="it-IT" dirty="0" err="1"/>
              <a:t>entire</a:t>
            </a:r>
            <a:r>
              <a:rPr lang="it-IT" dirty="0"/>
              <a:t> </a:t>
            </a:r>
            <a:r>
              <a:rPr lang="it-IT" dirty="0" smtClean="0"/>
              <a:t>network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81" y="2811755"/>
            <a:ext cx="6015919" cy="316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30659" y="292760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.. having only one free seat on the JFK</a:t>
            </a:r>
            <a:r>
              <a:rPr lang="it-IT" altLang="it-IT" sz="2400" b="1" dirty="0">
                <a:sym typeface="Wingdings" pitchFamily="2" charset="2"/>
              </a:rPr>
              <a:t></a:t>
            </a:r>
            <a:r>
              <a:rPr lang="en-US" sz="2400" dirty="0"/>
              <a:t>MIA flight, whom passenger should I sell it </a:t>
            </a:r>
            <a:r>
              <a:rPr lang="en-US" sz="2400" dirty="0" smtClean="0"/>
              <a:t>to?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Would </a:t>
            </a:r>
            <a:r>
              <a:rPr lang="en-US" sz="2400" dirty="0"/>
              <a:t>it be more convenient to sell it to the one who buys the LAX</a:t>
            </a:r>
            <a:r>
              <a:rPr lang="it-IT" altLang="it-IT" sz="2400" b="1" dirty="0">
                <a:sym typeface="Wingdings" pitchFamily="2" charset="2"/>
              </a:rPr>
              <a:t></a:t>
            </a:r>
            <a:r>
              <a:rPr lang="en-US" sz="2400" dirty="0"/>
              <a:t>MIA flight for $ </a:t>
            </a:r>
            <a:r>
              <a:rPr lang="en-US" sz="2400" dirty="0" smtClean="0"/>
              <a:t>600?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 </a:t>
            </a:r>
            <a:r>
              <a:rPr lang="en-US" sz="2400" dirty="0"/>
              <a:t>to the passenger who buys the JFK</a:t>
            </a:r>
            <a:r>
              <a:rPr lang="it-IT" altLang="it-IT" sz="2400" b="1" dirty="0">
                <a:sym typeface="Wingdings" pitchFamily="2" charset="2"/>
              </a:rPr>
              <a:t></a:t>
            </a:r>
            <a:r>
              <a:rPr lang="en-US" sz="2400" dirty="0"/>
              <a:t>MIA  single leg for $ 500? </a:t>
            </a:r>
            <a:endParaRPr lang="en-US" sz="2400" dirty="0" smtClean="0"/>
          </a:p>
          <a:p>
            <a:r>
              <a:rPr lang="en-US" sz="2400" dirty="0" smtClean="0"/>
              <a:t>Pay attention that the </a:t>
            </a:r>
            <a:r>
              <a:rPr lang="en-US" sz="2400" dirty="0"/>
              <a:t>LAX</a:t>
            </a:r>
            <a:r>
              <a:rPr lang="it-IT" altLang="it-IT" sz="2400" b="1" dirty="0">
                <a:sym typeface="Wingdings" pitchFamily="2" charset="2"/>
              </a:rPr>
              <a:t></a:t>
            </a:r>
            <a:r>
              <a:rPr lang="en-US" sz="2400" dirty="0"/>
              <a:t>MIA </a:t>
            </a:r>
            <a:r>
              <a:rPr lang="en-US" sz="2400" dirty="0" smtClean="0"/>
              <a:t>passenger </a:t>
            </a:r>
            <a:r>
              <a:rPr lang="en-US" sz="2400" dirty="0"/>
              <a:t>pays a higher fare but </a:t>
            </a:r>
            <a:r>
              <a:rPr lang="en-US" sz="2400" dirty="0" smtClean="0"/>
              <a:t>occupies </a:t>
            </a:r>
            <a:r>
              <a:rPr lang="en-US" sz="2400" dirty="0"/>
              <a:t>2 seats ...</a:t>
            </a:r>
            <a:endParaRPr lang="it-IT" altLang="it-IT" sz="2400" b="1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90824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698" y="962584"/>
            <a:ext cx="4244924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/>
              <a:t>Leg-level control vs. network </a:t>
            </a:r>
            <a:r>
              <a:rPr lang="en-US" sz="4000" b="1" dirty="0" smtClean="0"/>
              <a:t>control. The </a:t>
            </a:r>
            <a:r>
              <a:rPr lang="en-GB" sz="4000" b="1" dirty="0" smtClean="0"/>
              <a:t>Bid price (BP) solution</a:t>
            </a:r>
            <a:endParaRPr lang="en-GB" sz="4000" b="1" dirty="0"/>
          </a:p>
        </p:txBody>
      </p:sp>
      <p:sp>
        <p:nvSpPr>
          <p:cNvPr id="41987" name="Segnaposto contenuto 2"/>
          <p:cNvSpPr>
            <a:spLocks noGrp="1"/>
          </p:cNvSpPr>
          <p:nvPr>
            <p:ph sz="quarter" idx="4294967295"/>
          </p:nvPr>
        </p:nvSpPr>
        <p:spPr>
          <a:xfrm>
            <a:off x="1" y="3998508"/>
            <a:ext cx="11532972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dirty="0" smtClean="0"/>
              <a:t>The issue is solved by calculating the </a:t>
            </a:r>
            <a:r>
              <a:rPr lang="en-US" sz="2400" b="1" dirty="0" smtClean="0">
                <a:solidFill>
                  <a:srgbClr val="FF0000"/>
                </a:solidFill>
              </a:rPr>
              <a:t>BID PRICES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Since </a:t>
            </a:r>
            <a:r>
              <a:rPr lang="en-US" sz="2400" dirty="0"/>
              <a:t>an airplane's capacity is fixed, there is an opportunity cost to allocate a seat, equal to the expected </a:t>
            </a:r>
            <a:r>
              <a:rPr lang="en-US" sz="2400" dirty="0" smtClean="0"/>
              <a:t>gain </a:t>
            </a:r>
            <a:r>
              <a:rPr lang="en-US" sz="2400" dirty="0"/>
              <a:t>that </a:t>
            </a:r>
            <a:r>
              <a:rPr lang="en-US" sz="2400" dirty="0" smtClean="0"/>
              <a:t>one believes one can get </a:t>
            </a:r>
            <a:r>
              <a:rPr lang="en-US" sz="2400" dirty="0"/>
              <a:t>with that </a:t>
            </a:r>
            <a:r>
              <a:rPr lang="en-US" sz="2400" dirty="0" smtClean="0"/>
              <a:t>seat </a:t>
            </a:r>
            <a:r>
              <a:rPr lang="en-US" sz="2400" dirty="0"/>
              <a:t>(the same logic as the Littlewood rule: certain value vs. expected value</a:t>
            </a:r>
            <a:r>
              <a:rPr lang="en-US" sz="2400" dirty="0" smtClean="0"/>
              <a:t>). Such </a:t>
            </a:r>
            <a:r>
              <a:rPr lang="en-US" sz="2400" dirty="0" smtClean="0">
                <a:solidFill>
                  <a:srgbClr val="FF0000"/>
                </a:solidFill>
              </a:rPr>
              <a:t>opportunity cost (shadow price) </a:t>
            </a:r>
            <a:r>
              <a:rPr lang="en-US" sz="2400" dirty="0" smtClean="0"/>
              <a:t>is called BID PRICE.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Instead </a:t>
            </a:r>
            <a:r>
              <a:rPr lang="en-US" sz="2400" b="1" dirty="0">
                <a:solidFill>
                  <a:srgbClr val="FF0000"/>
                </a:solidFill>
              </a:rPr>
              <a:t>of </a:t>
            </a:r>
            <a:r>
              <a:rPr lang="en-US" sz="2400" b="1" dirty="0" smtClean="0">
                <a:solidFill>
                  <a:srgbClr val="FF0000"/>
                </a:solidFill>
              </a:rPr>
              <a:t>loading on the computer system </a:t>
            </a:r>
            <a:r>
              <a:rPr lang="en-US" sz="2400" b="1" dirty="0">
                <a:solidFill>
                  <a:srgbClr val="FF0000"/>
                </a:solidFill>
              </a:rPr>
              <a:t>the booking limits (protection </a:t>
            </a:r>
            <a:r>
              <a:rPr lang="en-US" sz="2400" b="1" dirty="0" smtClean="0">
                <a:solidFill>
                  <a:srgbClr val="FF0000"/>
                </a:solidFill>
              </a:rPr>
              <a:t>levels), one loads the bid </a:t>
            </a:r>
            <a:r>
              <a:rPr lang="en-US" sz="2400" b="1" dirty="0">
                <a:solidFill>
                  <a:srgbClr val="FF0000"/>
                </a:solidFill>
              </a:rPr>
              <a:t>prices for each </a:t>
            </a:r>
            <a:r>
              <a:rPr lang="en-US" sz="2400" b="1" dirty="0" smtClean="0">
                <a:solidFill>
                  <a:srgbClr val="FF0000"/>
                </a:solidFill>
              </a:rPr>
              <a:t>leg.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868" y="-1"/>
            <a:ext cx="7042430" cy="390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4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978" y="966487"/>
            <a:ext cx="3890319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How to use the </a:t>
            </a:r>
            <a:r>
              <a:rPr lang="it-IT" dirty="0" err="1" smtClean="0"/>
              <a:t>bid</a:t>
            </a:r>
            <a:r>
              <a:rPr lang="it-IT" dirty="0" smtClean="0"/>
              <a:t> </a:t>
            </a:r>
            <a:r>
              <a:rPr lang="it-IT" dirty="0" err="1" smtClean="0"/>
              <a:t>prices</a:t>
            </a:r>
            <a:r>
              <a:rPr lang="it-IT" dirty="0" smtClean="0"/>
              <a:t> (in </a:t>
            </a:r>
            <a:r>
              <a:rPr lang="it-IT" dirty="0" err="1" smtClean="0"/>
              <a:t>red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346" y="3640368"/>
            <a:ext cx="11857653" cy="321763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Rule: compare the fare to the Bid Price (opportunity cost of that seat)</a:t>
            </a:r>
          </a:p>
          <a:p>
            <a:r>
              <a:rPr lang="en-US" dirty="0" smtClean="0"/>
              <a:t>LAX-MIA </a:t>
            </a:r>
            <a:r>
              <a:rPr lang="en-US" dirty="0"/>
              <a:t>uses two </a:t>
            </a:r>
            <a:r>
              <a:rPr lang="en-US" dirty="0" smtClean="0"/>
              <a:t>seats: the BPs are summed up (</a:t>
            </a:r>
            <a:r>
              <a:rPr lang="en-US" dirty="0"/>
              <a:t>200 + </a:t>
            </a:r>
            <a:r>
              <a:rPr lang="en-US" dirty="0" smtClean="0"/>
              <a:t>150 </a:t>
            </a:r>
            <a:r>
              <a:rPr lang="en-US" dirty="0"/>
              <a:t>= </a:t>
            </a:r>
            <a:r>
              <a:rPr lang="en-US" dirty="0" smtClean="0"/>
              <a:t>350): fare Y </a:t>
            </a:r>
            <a:r>
              <a:rPr lang="en-US" dirty="0"/>
              <a:t>is accepted, </a:t>
            </a:r>
            <a:r>
              <a:rPr lang="en-US" dirty="0" smtClean="0"/>
              <a:t>fare B is not</a:t>
            </a:r>
          </a:p>
          <a:p>
            <a:r>
              <a:rPr lang="en-US" dirty="0" smtClean="0"/>
              <a:t>BOS-MIA </a:t>
            </a:r>
            <a:r>
              <a:rPr lang="en-US" dirty="0"/>
              <a:t>uses two </a:t>
            </a:r>
            <a:r>
              <a:rPr lang="en-US" dirty="0" smtClean="0"/>
              <a:t>seats: </a:t>
            </a:r>
            <a:r>
              <a:rPr lang="en-US" dirty="0"/>
              <a:t>the BPs are summed up </a:t>
            </a:r>
            <a:r>
              <a:rPr lang="en-US" dirty="0" smtClean="0"/>
              <a:t>(</a:t>
            </a:r>
            <a:r>
              <a:rPr lang="en-US" dirty="0"/>
              <a:t>0 + </a:t>
            </a:r>
            <a:r>
              <a:rPr lang="en-US" dirty="0" smtClean="0"/>
              <a:t>150 </a:t>
            </a:r>
            <a:r>
              <a:rPr lang="en-US" dirty="0"/>
              <a:t>= </a:t>
            </a:r>
            <a:r>
              <a:rPr lang="en-US" dirty="0" smtClean="0"/>
              <a:t>150): Fares Y</a:t>
            </a:r>
            <a:r>
              <a:rPr lang="en-US" dirty="0"/>
              <a:t>, B, M </a:t>
            </a:r>
            <a:r>
              <a:rPr lang="en-US" dirty="0" smtClean="0"/>
              <a:t>are all accepted</a:t>
            </a:r>
          </a:p>
          <a:p>
            <a:r>
              <a:rPr lang="en-US" dirty="0" smtClean="0"/>
              <a:t>JFK-MIA</a:t>
            </a:r>
            <a:r>
              <a:rPr lang="en-US" dirty="0"/>
              <a:t>: Fares Y, B, M are all accepted</a:t>
            </a:r>
          </a:p>
          <a:p>
            <a:pPr marL="0" indent="0">
              <a:buNone/>
            </a:pPr>
            <a:r>
              <a:rPr lang="en-US" dirty="0" smtClean="0"/>
              <a:t>Two difficulties: </a:t>
            </a:r>
            <a:r>
              <a:rPr lang="en-US" dirty="0"/>
              <a:t>1) Shared networks, 2) Dynamic BP </a:t>
            </a:r>
            <a:r>
              <a:rPr lang="en-US" dirty="0" smtClean="0"/>
              <a:t>update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29" y="0"/>
            <a:ext cx="66008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65491"/>
            <a:ext cx="10515600" cy="1325563"/>
          </a:xfrm>
        </p:spPr>
        <p:txBody>
          <a:bodyPr/>
          <a:lstStyle/>
          <a:p>
            <a:r>
              <a:rPr lang="it-IT" b="1" dirty="0" smtClean="0"/>
              <a:t>How to </a:t>
            </a:r>
            <a:r>
              <a:rPr lang="it-IT" b="1" dirty="0" err="1" smtClean="0"/>
              <a:t>calculate</a:t>
            </a:r>
            <a:r>
              <a:rPr lang="it-IT" b="1" dirty="0" smtClean="0"/>
              <a:t> </a:t>
            </a:r>
            <a:r>
              <a:rPr lang="it-IT" b="1" dirty="0" err="1" smtClean="0"/>
              <a:t>Bid</a:t>
            </a:r>
            <a:r>
              <a:rPr lang="it-IT" b="1" dirty="0" smtClean="0"/>
              <a:t> </a:t>
            </a:r>
            <a:r>
              <a:rPr lang="it-IT" b="1" dirty="0" err="1" smtClean="0"/>
              <a:t>Prices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58114" y="1298403"/>
            <a:ext cx="10515600" cy="1568365"/>
          </a:xfrm>
        </p:spPr>
        <p:txBody>
          <a:bodyPr>
            <a:normAutofit/>
          </a:bodyPr>
          <a:lstStyle/>
          <a:p>
            <a:r>
              <a:rPr lang="en-GB" dirty="0" smtClean="0"/>
              <a:t>Bid Prices are determined at leg</a:t>
            </a:r>
            <a:r>
              <a:rPr lang="en-GB" dirty="0"/>
              <a:t> </a:t>
            </a:r>
            <a:r>
              <a:rPr lang="en-GB" dirty="0" smtClean="0"/>
              <a:t>level</a:t>
            </a:r>
            <a:r>
              <a:rPr lang="en-GB" dirty="0"/>
              <a:t> </a:t>
            </a:r>
            <a:r>
              <a:rPr lang="en-GB" dirty="0" smtClean="0"/>
              <a:t>via linear (</a:t>
            </a:r>
            <a:r>
              <a:rPr lang="en-GB" b="1" dirty="0" smtClean="0"/>
              <a:t>non linear, stochastic)</a:t>
            </a:r>
            <a:r>
              <a:rPr lang="en-GB" dirty="0" smtClean="0"/>
              <a:t> programming optimization </a:t>
            </a:r>
            <a:r>
              <a:rPr lang="en-GB" b="1" dirty="0" smtClean="0"/>
              <a:t>models at network level</a:t>
            </a:r>
            <a:r>
              <a:rPr lang="en-GB" dirty="0" smtClean="0"/>
              <a:t>. </a:t>
            </a:r>
          </a:p>
          <a:p>
            <a:r>
              <a:rPr lang="en-GB" dirty="0"/>
              <a:t>Bid Prices </a:t>
            </a:r>
            <a:r>
              <a:rPr lang="en-GB" dirty="0" smtClean="0"/>
              <a:t>are estimated periodically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1" y="2726725"/>
            <a:ext cx="10847572" cy="413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63" y="1929490"/>
            <a:ext cx="5964770" cy="318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7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1724" y="365126"/>
            <a:ext cx="10515600" cy="4092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simple example of linear programming</a:t>
            </a:r>
            <a:endParaRPr lang="en-US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61" y="858667"/>
            <a:ext cx="5972316" cy="295545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63" y="4576504"/>
            <a:ext cx="5575122" cy="140416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4403" y="1007011"/>
            <a:ext cx="6327597" cy="52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4" y="64406"/>
            <a:ext cx="9482087" cy="670971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795628" y="5259757"/>
            <a:ext cx="4955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Constraint on machine </a:t>
            </a:r>
            <a:r>
              <a:rPr lang="en-US" sz="1600" dirty="0"/>
              <a:t>A </a:t>
            </a:r>
            <a:r>
              <a:rPr lang="en-US" sz="1600" dirty="0" smtClean="0"/>
              <a:t>time in minutes</a:t>
            </a:r>
            <a:endParaRPr lang="en-US" sz="1600" dirty="0"/>
          </a:p>
        </p:txBody>
      </p:sp>
      <p:sp>
        <p:nvSpPr>
          <p:cNvPr id="5" name="Rettangolo 4"/>
          <p:cNvSpPr/>
          <p:nvPr/>
        </p:nvSpPr>
        <p:spPr>
          <a:xfrm>
            <a:off x="4795628" y="5598311"/>
            <a:ext cx="49554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Constraint on machine B time in minutes</a:t>
            </a:r>
            <a:endParaRPr lang="en-US" sz="1600" dirty="0"/>
          </a:p>
        </p:txBody>
      </p:sp>
      <p:sp>
        <p:nvSpPr>
          <p:cNvPr id="6" name="Rettangolo 5"/>
          <p:cNvSpPr/>
          <p:nvPr/>
        </p:nvSpPr>
        <p:spPr>
          <a:xfrm>
            <a:off x="4795627" y="599540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X &gt;= demand (75) - initial stock (30), which ensures we meet demand</a:t>
            </a:r>
          </a:p>
        </p:txBody>
      </p:sp>
      <p:sp>
        <p:nvSpPr>
          <p:cNvPr id="7" name="Rettangolo 6"/>
          <p:cNvSpPr/>
          <p:nvPr/>
        </p:nvSpPr>
        <p:spPr>
          <a:xfrm>
            <a:off x="4795627" y="6333960"/>
            <a:ext cx="7348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Y &gt;= demand (95) - initial stock (90), which ensures we meet demand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807307" y="4829876"/>
            <a:ext cx="1680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Objective function!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45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Solution of the linear programming example</a:t>
            </a:r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593124" y="1146772"/>
            <a:ext cx="100995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Finding the combination of X and Y that generate the higher profits while at the same time respecting the constraint. The solution is </a:t>
            </a:r>
            <a:r>
              <a:rPr lang="en-US" sz="2400" b="1" dirty="0" smtClean="0"/>
              <a:t>x=45 </a:t>
            </a:r>
            <a:r>
              <a:rPr lang="en-US" sz="2400" b="1" dirty="0"/>
              <a:t>and y=6.25 with the value of the objective function being </a:t>
            </a:r>
            <a:r>
              <a:rPr lang="en-US" sz="2400" b="1" dirty="0" smtClean="0"/>
              <a:t>1.25</a:t>
            </a:r>
            <a:endParaRPr lang="en-US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24" y="2266304"/>
            <a:ext cx="5505450" cy="41243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0849"/>
            <a:ext cx="4015174" cy="2386067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508685" y="6436562"/>
            <a:ext cx="7045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maximum occurs at the intersection of x=45 and 50x + 24y = 2400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57519" y="4959178"/>
            <a:ext cx="5553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Suppose that the working hour on X are reduced from 40 to 38, that would be the opportunity cost (foregone profit) of an hour of X. </a:t>
            </a:r>
            <a:r>
              <a:rPr lang="en-US" sz="2000" b="1" dirty="0" smtClean="0">
                <a:solidFill>
                  <a:srgbClr val="FF0000"/>
                </a:solidFill>
              </a:rPr>
              <a:t>The bid prices for a seat on a leg are similarly calculated!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2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LP with Excel Solver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365" y="3861304"/>
            <a:ext cx="5698635" cy="29966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25" y="1780901"/>
            <a:ext cx="6083933" cy="3123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674" y="1386366"/>
            <a:ext cx="4143375" cy="2343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905" y="1411569"/>
            <a:ext cx="585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the </a:t>
            </a:r>
            <a:r>
              <a:rPr lang="it-IT" b="1" dirty="0" err="1" smtClean="0"/>
              <a:t>optimal</a:t>
            </a:r>
            <a:r>
              <a:rPr lang="it-IT" b="1" dirty="0" smtClean="0"/>
              <a:t> mix of the </a:t>
            </a:r>
            <a:r>
              <a:rPr lang="it-IT" b="1" dirty="0" err="1" smtClean="0"/>
              <a:t>two</a:t>
            </a:r>
            <a:r>
              <a:rPr lang="it-IT" b="1" dirty="0" smtClean="0"/>
              <a:t> </a:t>
            </a:r>
            <a:r>
              <a:rPr lang="it-IT" b="1" dirty="0" err="1" smtClean="0"/>
              <a:t>types</a:t>
            </a:r>
            <a:r>
              <a:rPr lang="it-IT" b="1" dirty="0" smtClean="0"/>
              <a:t> of Tablet </a:t>
            </a:r>
            <a:r>
              <a:rPr lang="it-IT" b="1" dirty="0" err="1"/>
              <a:t>M</a:t>
            </a:r>
            <a:r>
              <a:rPr lang="it-IT" b="1" dirty="0" err="1" smtClean="0"/>
              <a:t>odels</a:t>
            </a:r>
            <a:r>
              <a:rPr lang="it-IT" b="1" dirty="0" smtClean="0"/>
              <a:t>?</a:t>
            </a:r>
            <a:endParaRPr lang="en-GB" b="1" dirty="0"/>
          </a:p>
        </p:txBody>
      </p:sp>
      <p:sp>
        <p:nvSpPr>
          <p:cNvPr id="7" name="Rettangolo 6"/>
          <p:cNvSpPr/>
          <p:nvPr/>
        </p:nvSpPr>
        <p:spPr>
          <a:xfrm>
            <a:off x="361149" y="5996587"/>
            <a:ext cx="5421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5"/>
              </a:rPr>
              <a:t>https://www.youtube.com/watch?v=6xa1x_Iqjzg&amp;t=48s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6380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166310" y="-26019"/>
            <a:ext cx="8200645" cy="1143000"/>
          </a:xfrm>
        </p:spPr>
        <p:txBody>
          <a:bodyPr>
            <a:normAutofit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it-IT" sz="3600" dirty="0" smtClean="0"/>
              <a:t>Inventory control in </a:t>
            </a:r>
            <a:r>
              <a:rPr lang="it-IT" sz="3600" dirty="0" err="1" smtClean="0"/>
              <a:t>Revenue</a:t>
            </a:r>
            <a:r>
              <a:rPr lang="it-IT" sz="3600" dirty="0" smtClean="0"/>
              <a:t> </a:t>
            </a:r>
            <a:r>
              <a:rPr lang="it-IT" sz="3600" dirty="0"/>
              <a:t>Management</a:t>
            </a:r>
          </a:p>
        </p:txBody>
      </p:sp>
      <p:sp>
        <p:nvSpPr>
          <p:cNvPr id="29701" name="CasellaDiTesto 6"/>
          <p:cNvSpPr txBox="1">
            <a:spLocks noChangeArrowheads="1"/>
          </p:cNvSpPr>
          <p:nvPr/>
        </p:nvSpPr>
        <p:spPr bwMode="auto">
          <a:xfrm>
            <a:off x="197708" y="1049836"/>
            <a:ext cx="11313174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Main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question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sell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given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whom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to sell to?!</a:t>
            </a:r>
            <a:endParaRPr lang="it-IT" alt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Optimizing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 for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inventory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control:</a:t>
            </a: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Littlewood’s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rule</a:t>
            </a:r>
            <a:endParaRPr lang="it-IT" alt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>
                <a:latin typeface="Times New Roman" pitchFamily="18" charset="0"/>
                <a:cs typeface="Times New Roman" pitchFamily="18" charset="0"/>
              </a:rPr>
              <a:t>Booking </a:t>
            </a:r>
            <a:r>
              <a:rPr lang="it-IT" altLang="it-IT" sz="2200" b="1" dirty="0" err="1">
                <a:latin typeface="Times New Roman" pitchFamily="18" charset="0"/>
                <a:cs typeface="Times New Roman" pitchFamily="18" charset="0"/>
              </a:rPr>
              <a:t>limits</a:t>
            </a:r>
            <a:r>
              <a:rPr lang="it-IT" altLang="it-IT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it-IT" altLang="it-IT" sz="2200" b="1" dirty="0" err="1"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it-IT" altLang="it-IT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>
                <a:latin typeface="Times New Roman" pitchFamily="18" charset="0"/>
                <a:cs typeface="Times New Roman" pitchFamily="18" charset="0"/>
              </a:rPr>
              <a:t>levels</a:t>
            </a:r>
            <a:endParaRPr lang="it-IT" alt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Expected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marginal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seat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 smtClean="0">
                <a:latin typeface="Times New Roman" pitchFamily="18" charset="0"/>
                <a:cs typeface="Times New Roman" pitchFamily="18" charset="0"/>
              </a:rPr>
              <a:t>revenue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it-IT" altLang="it-IT" sz="2200" b="1" i="1" dirty="0" smtClean="0">
                <a:latin typeface="Times New Roman" pitchFamily="18" charset="0"/>
                <a:cs typeface="Times New Roman" pitchFamily="18" charset="0"/>
              </a:rPr>
              <a:t>EMSR</a:t>
            </a: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it-IT" alt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 smtClean="0">
                <a:latin typeface="Times New Roman" pitchFamily="18" charset="0"/>
                <a:cs typeface="Times New Roman" pitchFamily="18" charset="0"/>
              </a:rPr>
              <a:t>Virtual </a:t>
            </a:r>
            <a:r>
              <a:rPr lang="it-IT" altLang="it-IT" sz="2200" b="1" dirty="0" err="1">
                <a:latin typeface="Times New Roman" pitchFamily="18" charset="0"/>
                <a:cs typeface="Times New Roman" pitchFamily="18" charset="0"/>
              </a:rPr>
              <a:t>Nesting</a:t>
            </a:r>
            <a:endParaRPr lang="it-IT" alt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 err="1">
                <a:latin typeface="Times New Roman" pitchFamily="18" charset="0"/>
                <a:cs typeface="Times New Roman" pitchFamily="18" charset="0"/>
              </a:rPr>
              <a:t>Bid</a:t>
            </a:r>
            <a:r>
              <a:rPr lang="it-IT" altLang="it-IT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2200" b="1" dirty="0" err="1">
                <a:latin typeface="Times New Roman" pitchFamily="18" charset="0"/>
                <a:cs typeface="Times New Roman" pitchFamily="18" charset="0"/>
              </a:rPr>
              <a:t>prices</a:t>
            </a:r>
            <a:endParaRPr lang="it-IT" alt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50000"/>
              </a:lnSpc>
            </a:pPr>
            <a:endParaRPr lang="it-IT" altLang="it-IT" sz="22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lnSpc>
                <a:spcPct val="150000"/>
              </a:lnSpc>
              <a:buFont typeface="Arial" charset="0"/>
              <a:buChar char="•"/>
            </a:pPr>
            <a:r>
              <a:rPr lang="it-IT" altLang="it-IT" sz="2200" b="1" dirty="0">
                <a:latin typeface="Times New Roman" pitchFamily="18" charset="0"/>
                <a:cs typeface="Times New Roman" pitchFamily="18" charset="0"/>
              </a:rPr>
              <a:t>Overbooking</a:t>
            </a:r>
          </a:p>
          <a:p>
            <a:pPr marL="285750" indent="-285750" algn="just">
              <a:lnSpc>
                <a:spcPct val="150000"/>
              </a:lnSpc>
            </a:pPr>
            <a:r>
              <a:rPr lang="it-IT" altLang="it-IT" sz="2200" b="1" dirty="0" smtClean="0">
                <a:solidFill>
                  <a:srgbClr val="FF0000"/>
                </a:solidFill>
              </a:rPr>
              <a:t>Task: </a:t>
            </a:r>
            <a:r>
              <a:rPr lang="it-IT" altLang="it-IT" sz="2200" b="1" dirty="0" err="1" smtClean="0">
                <a:solidFill>
                  <a:srgbClr val="FF0000"/>
                </a:solidFill>
              </a:rPr>
              <a:t>Calculate</a:t>
            </a:r>
            <a:r>
              <a:rPr lang="it-IT" altLang="it-IT" sz="2200" b="1" dirty="0" smtClean="0">
                <a:solidFill>
                  <a:srgbClr val="FF0000"/>
                </a:solidFill>
              </a:rPr>
              <a:t> the </a:t>
            </a:r>
            <a:r>
              <a:rPr lang="it-IT" altLang="it-IT" sz="2200" b="1" dirty="0" err="1" smtClean="0">
                <a:solidFill>
                  <a:srgbClr val="FF0000"/>
                </a:solidFill>
              </a:rPr>
              <a:t>protection</a:t>
            </a:r>
            <a:r>
              <a:rPr lang="it-IT" altLang="it-IT" sz="22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2200" b="1" dirty="0" err="1">
                <a:solidFill>
                  <a:srgbClr val="FF0000"/>
                </a:solidFill>
              </a:rPr>
              <a:t>levels</a:t>
            </a:r>
            <a:r>
              <a:rPr lang="it-IT" altLang="it-IT" sz="2200" b="1" dirty="0">
                <a:solidFill>
                  <a:srgbClr val="FF0000"/>
                </a:solidFill>
              </a:rPr>
              <a:t> (</a:t>
            </a:r>
            <a:r>
              <a:rPr lang="it-IT" altLang="it-IT" sz="2200" b="1" dirty="0" err="1">
                <a:solidFill>
                  <a:srgbClr val="FF0000"/>
                </a:solidFill>
              </a:rPr>
              <a:t>inventory</a:t>
            </a:r>
            <a:r>
              <a:rPr lang="it-IT" altLang="it-IT" sz="2200" b="1" dirty="0">
                <a:solidFill>
                  <a:srgbClr val="FF0000"/>
                </a:solidFill>
              </a:rPr>
              <a:t> </a:t>
            </a:r>
            <a:r>
              <a:rPr lang="it-IT" altLang="it-IT" sz="2200" b="1" dirty="0" smtClean="0">
                <a:solidFill>
                  <a:srgbClr val="FF0000"/>
                </a:solidFill>
              </a:rPr>
              <a:t>control) and </a:t>
            </a:r>
            <a:r>
              <a:rPr lang="it-IT" altLang="it-IT" sz="2200" b="1" dirty="0" err="1" smtClean="0">
                <a:solidFill>
                  <a:srgbClr val="FF0000"/>
                </a:solidFill>
              </a:rPr>
              <a:t>apply</a:t>
            </a:r>
            <a:r>
              <a:rPr lang="it-IT" altLang="it-IT" sz="22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2200" b="1" dirty="0" err="1" smtClean="0">
                <a:solidFill>
                  <a:srgbClr val="FF0000"/>
                </a:solidFill>
              </a:rPr>
              <a:t>them</a:t>
            </a:r>
            <a:r>
              <a:rPr lang="it-IT" altLang="it-IT" sz="2200" b="1" dirty="0" smtClean="0">
                <a:solidFill>
                  <a:srgbClr val="FF0000"/>
                </a:solidFill>
              </a:rPr>
              <a:t> to the </a:t>
            </a:r>
            <a:r>
              <a:rPr lang="it-IT" altLang="it-IT" sz="2200" b="1" dirty="0" err="1" smtClean="0">
                <a:solidFill>
                  <a:srgbClr val="FF0000"/>
                </a:solidFill>
              </a:rPr>
              <a:t>reservation</a:t>
            </a:r>
            <a:r>
              <a:rPr lang="it-IT" altLang="it-IT" sz="2200" b="1" dirty="0" smtClean="0">
                <a:solidFill>
                  <a:srgbClr val="FF0000"/>
                </a:solidFill>
              </a:rPr>
              <a:t> </a:t>
            </a:r>
            <a:r>
              <a:rPr lang="it-IT" altLang="it-IT" sz="2200" b="1" dirty="0" err="1">
                <a:solidFill>
                  <a:srgbClr val="FF0000"/>
                </a:solidFill>
              </a:rPr>
              <a:t>systems</a:t>
            </a:r>
            <a:r>
              <a:rPr lang="it-IT" altLang="it-IT" sz="22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349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50099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Explanatory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08" y="3894523"/>
            <a:ext cx="5093329" cy="270212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83" y="818312"/>
            <a:ext cx="5030054" cy="28174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6865" y="1352125"/>
            <a:ext cx="32385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67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95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LP with Excel Solver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775"/>
            <a:ext cx="6191250" cy="5800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46" y="162963"/>
            <a:ext cx="5734050" cy="3457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20554" y="3878137"/>
            <a:ext cx="59390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Shadow</a:t>
            </a:r>
            <a:r>
              <a:rPr lang="it-IT" dirty="0" smtClean="0"/>
              <a:t> </a:t>
            </a:r>
            <a:r>
              <a:rPr lang="it-IT" dirty="0" err="1" smtClean="0"/>
              <a:t>price</a:t>
            </a:r>
            <a:r>
              <a:rPr lang="it-IT" dirty="0" smtClean="0"/>
              <a:t>: </a:t>
            </a:r>
            <a:r>
              <a:rPr lang="it-IT" dirty="0" err="1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unit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\</a:t>
            </a:r>
            <a:r>
              <a:rPr lang="it-IT" dirty="0" err="1" smtClean="0"/>
              <a:t>decrease</a:t>
            </a:r>
            <a:r>
              <a:rPr lang="it-IT" dirty="0" smtClean="0"/>
              <a:t> </a:t>
            </a:r>
            <a:r>
              <a:rPr lang="it-IT" dirty="0" smtClean="0"/>
              <a:t>in the </a:t>
            </a:r>
            <a:r>
              <a:rPr lang="it-IT" dirty="0" err="1" smtClean="0"/>
              <a:t>resource</a:t>
            </a:r>
            <a:r>
              <a:rPr lang="it-IT" dirty="0" smtClean="0"/>
              <a:t> </a:t>
            </a:r>
            <a:r>
              <a:rPr lang="it-IT" dirty="0" err="1" smtClean="0"/>
              <a:t>availabe</a:t>
            </a:r>
            <a:r>
              <a:rPr lang="it-IT" dirty="0" smtClean="0"/>
              <a:t> </a:t>
            </a:r>
            <a:r>
              <a:rPr lang="it-IT" dirty="0" err="1" smtClean="0"/>
              <a:t>increase</a:t>
            </a:r>
            <a:r>
              <a:rPr lang="it-IT" dirty="0" smtClean="0"/>
              <a:t> </a:t>
            </a:r>
            <a:r>
              <a:rPr lang="it-IT" dirty="0" err="1" smtClean="0"/>
              <a:t>profits</a:t>
            </a:r>
            <a:r>
              <a:rPr lang="it-IT" dirty="0" smtClean="0"/>
              <a:t> by the </a:t>
            </a:r>
            <a:r>
              <a:rPr lang="it-IT" dirty="0" err="1" smtClean="0"/>
              <a:t>shadow</a:t>
            </a:r>
            <a:r>
              <a:rPr lang="it-IT" dirty="0" smtClean="0"/>
              <a:t> </a:t>
            </a:r>
            <a:r>
              <a:rPr lang="it-IT" dirty="0" err="1" smtClean="0"/>
              <a:t>price</a:t>
            </a:r>
            <a:r>
              <a:rPr lang="it-IT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53 for Chips 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8.6 for Electronic </a:t>
            </a:r>
            <a:r>
              <a:rPr lang="it-IT" dirty="0" err="1" smtClean="0"/>
              <a:t>components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0 for </a:t>
            </a:r>
            <a:r>
              <a:rPr lang="it-IT" dirty="0" err="1" smtClean="0"/>
              <a:t>Labour</a:t>
            </a:r>
            <a:r>
              <a:rPr lang="it-IT" dirty="0" smtClean="0"/>
              <a:t> hours (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binding</a:t>
            </a:r>
            <a:r>
              <a:rPr lang="it-IT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sz="2400" b="1" dirty="0" err="1" smtClean="0">
                <a:solidFill>
                  <a:srgbClr val="FF0000"/>
                </a:solidFill>
              </a:rPr>
              <a:t>Shadow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price</a:t>
            </a:r>
            <a:r>
              <a:rPr lang="it-IT" sz="2400" b="1" dirty="0" smtClean="0">
                <a:solidFill>
                  <a:srgbClr val="FF0000"/>
                </a:solidFill>
              </a:rPr>
              <a:t>= </a:t>
            </a:r>
            <a:r>
              <a:rPr lang="it-IT" sz="2400" b="1" dirty="0" err="1" smtClean="0">
                <a:solidFill>
                  <a:srgbClr val="FF0000"/>
                </a:solidFill>
              </a:rPr>
              <a:t>bid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price</a:t>
            </a:r>
            <a:r>
              <a:rPr lang="it-IT" sz="2400" b="1" dirty="0" smtClean="0">
                <a:solidFill>
                  <a:srgbClr val="FF0000"/>
                </a:solidFill>
              </a:rPr>
              <a:t>, </a:t>
            </a:r>
            <a:r>
              <a:rPr lang="it-IT" sz="2400" b="1" dirty="0" err="1" smtClean="0">
                <a:solidFill>
                  <a:srgbClr val="FF0000"/>
                </a:solidFill>
              </a:rPr>
              <a:t>cost</a:t>
            </a:r>
            <a:r>
              <a:rPr lang="it-IT" sz="2400" b="1" dirty="0" smtClean="0">
                <a:solidFill>
                  <a:srgbClr val="FF0000"/>
                </a:solidFill>
              </a:rPr>
              <a:t> of a </a:t>
            </a:r>
            <a:r>
              <a:rPr lang="it-IT" sz="2400" b="1" dirty="0" err="1" smtClean="0">
                <a:solidFill>
                  <a:srgbClr val="FF0000"/>
                </a:solidFill>
              </a:rPr>
              <a:t>used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resource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</a:rPr>
              <a:t>at</a:t>
            </a:r>
            <a:r>
              <a:rPr lang="it-IT" sz="2400" b="1" dirty="0" smtClean="0">
                <a:solidFill>
                  <a:srgbClr val="FF0000"/>
                </a:solidFill>
              </a:rPr>
              <a:t> the </a:t>
            </a:r>
            <a:r>
              <a:rPr lang="it-IT" sz="2400" b="1" dirty="0" err="1" smtClean="0">
                <a:solidFill>
                  <a:srgbClr val="FF0000"/>
                </a:solidFill>
              </a:rPr>
              <a:t>margin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Overbooking</a:t>
            </a:r>
            <a:endParaRPr lang="it-IT" dirty="0"/>
          </a:p>
        </p:txBody>
      </p:sp>
      <p:sp>
        <p:nvSpPr>
          <p:cNvPr id="44037" name="CasellaDiTesto 7"/>
          <p:cNvSpPr txBox="1">
            <a:spLocks noChangeArrowheads="1"/>
          </p:cNvSpPr>
          <p:nvPr/>
        </p:nvSpPr>
        <p:spPr bwMode="auto">
          <a:xfrm>
            <a:off x="180304" y="1094704"/>
            <a:ext cx="1151371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Commercial </a:t>
            </a:r>
            <a:r>
              <a:rPr lang="en-US" sz="2800" dirty="0"/>
              <a:t>technique consisting in the sale of a higher number of tickets than the actual seats available on the aircraft to take into account the possibility that some travelers </a:t>
            </a:r>
            <a:r>
              <a:rPr lang="en-US" sz="2800" dirty="0" smtClean="0"/>
              <a:t>do not show up.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consists in balancing out the </a:t>
            </a:r>
            <a:r>
              <a:rPr lang="en-US" sz="2800" dirty="0"/>
              <a:t>marginal revenue to sell more </a:t>
            </a:r>
            <a:r>
              <a:rPr lang="en-US" sz="2800" dirty="0" smtClean="0"/>
              <a:t>seats with </a:t>
            </a:r>
            <a:r>
              <a:rPr lang="en-US" sz="2800" dirty="0"/>
              <a:t>marginal cost to </a:t>
            </a:r>
            <a:r>
              <a:rPr lang="en-US" sz="2800" dirty="0" smtClean="0"/>
              <a:t>compensate </a:t>
            </a:r>
            <a:r>
              <a:rPr lang="en-US" sz="2800" dirty="0"/>
              <a:t>for the traveler who did not find a place on the </a:t>
            </a:r>
            <a:r>
              <a:rPr lang="en-US" sz="2800" dirty="0" smtClean="0"/>
              <a:t>plane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Hotels</a:t>
            </a:r>
            <a:r>
              <a:rPr lang="en-US" sz="2800" dirty="0"/>
              <a:t>, rental car agencies, some restaurants, and even some non-emergency health-care providers </a:t>
            </a:r>
            <a:r>
              <a:rPr lang="en-US" sz="2800" dirty="0" smtClean="0"/>
              <a:t>overbook.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81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0" name="CasellaDiTesto 11"/>
          <p:cNvSpPr txBox="1">
            <a:spLocks noChangeArrowheads="1"/>
          </p:cNvSpPr>
          <p:nvPr/>
        </p:nvSpPr>
        <p:spPr bwMode="auto">
          <a:xfrm>
            <a:off x="206062" y="510236"/>
            <a:ext cx="11985938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altLang="it-IT" sz="2400" dirty="0" smtClean="0"/>
              <a:t>200 rooms </a:t>
            </a:r>
            <a:r>
              <a:rPr lang="it-IT" altLang="it-IT" sz="2400" dirty="0" err="1" smtClean="0"/>
              <a:t>available</a:t>
            </a:r>
            <a:r>
              <a:rPr lang="it-IT" altLang="it-IT" sz="2400" dirty="0" smtClean="0"/>
              <a:t> in the hotel</a:t>
            </a:r>
          </a:p>
          <a:p>
            <a:pPr marL="285750" indent="-285750">
              <a:buFont typeface="Arial" charset="0"/>
              <a:buChar char="•"/>
            </a:pPr>
            <a:r>
              <a:rPr lang="it-IT" altLang="it-IT" sz="2400" i="1" dirty="0" err="1" smtClean="0"/>
              <a:t>f</a:t>
            </a:r>
            <a:r>
              <a:rPr lang="it-IT" altLang="it-IT" sz="2400" i="1" baseline="-25000" dirty="0" err="1" smtClean="0"/>
              <a:t>H</a:t>
            </a:r>
            <a:r>
              <a:rPr lang="it-IT" altLang="it-IT" sz="2400" dirty="0"/>
              <a:t>: 159</a:t>
            </a:r>
            <a:r>
              <a:rPr lang="it-IT" altLang="it-IT" sz="2400" dirty="0" smtClean="0"/>
              <a:t>$, </a:t>
            </a:r>
            <a:r>
              <a:rPr lang="it-IT" altLang="it-IT" sz="2400" i="1" dirty="0" err="1" smtClean="0"/>
              <a:t>f</a:t>
            </a:r>
            <a:r>
              <a:rPr lang="it-IT" altLang="it-IT" sz="2400" i="1" baseline="-25000" dirty="0" err="1" smtClean="0"/>
              <a:t>L</a:t>
            </a:r>
            <a:r>
              <a:rPr lang="it-IT" altLang="it-IT" sz="2400" dirty="0"/>
              <a:t>: 105$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number</a:t>
            </a:r>
            <a:r>
              <a:rPr lang="it-IT" sz="2400" dirty="0"/>
              <a:t> of </a:t>
            </a:r>
            <a:r>
              <a:rPr lang="it-IT" sz="2400" dirty="0" err="1" smtClean="0"/>
              <a:t>customers</a:t>
            </a:r>
            <a:r>
              <a:rPr lang="it-IT" sz="2400" dirty="0" smtClean="0"/>
              <a:t> </a:t>
            </a:r>
            <a:r>
              <a:rPr lang="en-US" sz="2400" dirty="0" smtClean="0"/>
              <a:t>who </a:t>
            </a:r>
            <a:r>
              <a:rPr lang="en-US" sz="2400" dirty="0"/>
              <a:t>book a room but fail to show up on </a:t>
            </a:r>
            <a:r>
              <a:rPr lang="en-US" sz="2400" dirty="0" smtClean="0"/>
              <a:t>the night </a:t>
            </a:r>
            <a:r>
              <a:rPr lang="en-US" sz="2400" dirty="0"/>
              <a:t>in question is Normally distributed with </a:t>
            </a:r>
            <a:r>
              <a:rPr lang="en-US" sz="2400" dirty="0" smtClean="0"/>
              <a:t>mean 20 </a:t>
            </a:r>
            <a:r>
              <a:rPr lang="en-US" sz="2400" dirty="0"/>
              <a:t>and standard deviation </a:t>
            </a:r>
            <a:r>
              <a:rPr lang="en-US" sz="2400" dirty="0" smtClean="0"/>
              <a:t>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 err="1" smtClean="0">
                <a:solidFill>
                  <a:srgbClr val="000000"/>
                </a:solidFill>
              </a:rPr>
              <a:t>Costs</a:t>
            </a:r>
            <a:r>
              <a:rPr lang="it-IT" altLang="it-IT" sz="2400" dirty="0" smtClean="0">
                <a:solidFill>
                  <a:srgbClr val="000000"/>
                </a:solidFill>
              </a:rPr>
              <a:t>: </a:t>
            </a:r>
            <a:r>
              <a:rPr lang="it-IT" altLang="it-IT" sz="2400" dirty="0">
                <a:solidFill>
                  <a:srgbClr val="000000"/>
                </a:solidFill>
              </a:rPr>
              <a:t>300</a:t>
            </a:r>
            <a:r>
              <a:rPr lang="it-IT" altLang="it-IT" sz="2400" dirty="0" smtClean="0">
                <a:solidFill>
                  <a:srgbClr val="000000"/>
                </a:solidFill>
              </a:rPr>
              <a:t>$ </a:t>
            </a:r>
            <a:r>
              <a:rPr lang="en-US" sz="2400" dirty="0"/>
              <a:t>the cost of alternative </a:t>
            </a:r>
            <a:r>
              <a:rPr lang="en-US" sz="2400" dirty="0" smtClean="0"/>
              <a:t>accommodation + </a:t>
            </a:r>
            <a:r>
              <a:rPr lang="en-US" altLang="it-IT" sz="2400" dirty="0" smtClean="0">
                <a:solidFill>
                  <a:srgbClr val="000000"/>
                </a:solidFill>
              </a:rPr>
              <a:t>105$ </a:t>
            </a:r>
            <a:r>
              <a:rPr lang="en-US" sz="2400" dirty="0"/>
              <a:t>a </a:t>
            </a:r>
            <a:r>
              <a:rPr lang="en-US" sz="2400" dirty="0" smtClean="0"/>
              <a:t>gift </a:t>
            </a:r>
            <a:r>
              <a:rPr lang="en-US" sz="2400" dirty="0"/>
              <a:t>certificate for </a:t>
            </a:r>
            <a:r>
              <a:rPr lang="en-US" sz="2400" dirty="0" smtClean="0"/>
              <a:t>a </a:t>
            </a:r>
            <a:r>
              <a:rPr lang="it-IT" sz="2400" dirty="0" err="1" smtClean="0"/>
              <a:t>one</a:t>
            </a:r>
            <a:r>
              <a:rPr lang="it-IT" sz="2400" dirty="0" smtClean="0"/>
              <a:t>-night stay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altLang="it-IT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altLang="it-IT" sz="2400" dirty="0" err="1" smtClean="0">
                <a:solidFill>
                  <a:srgbClr val="000000"/>
                </a:solidFill>
              </a:rPr>
              <a:t>Revenue</a:t>
            </a:r>
            <a:r>
              <a:rPr lang="it-IT" altLang="it-IT" sz="2400" dirty="0" smtClean="0">
                <a:solidFill>
                  <a:srgbClr val="000000"/>
                </a:solidFill>
              </a:rPr>
              <a:t> for </a:t>
            </a:r>
            <a:r>
              <a:rPr lang="it-IT" altLang="it-IT" sz="2400" dirty="0" err="1" smtClean="0">
                <a:solidFill>
                  <a:srgbClr val="000000"/>
                </a:solidFill>
              </a:rPr>
              <a:t>sure</a:t>
            </a:r>
            <a:r>
              <a:rPr lang="it-IT" altLang="it-IT" sz="2400" dirty="0" smtClean="0">
                <a:solidFill>
                  <a:srgbClr val="000000"/>
                </a:solidFill>
              </a:rPr>
              <a:t> vs. </a:t>
            </a:r>
            <a:r>
              <a:rPr lang="it-IT" altLang="it-IT" sz="2400" dirty="0" err="1" smtClean="0">
                <a:solidFill>
                  <a:srgbClr val="000000"/>
                </a:solidFill>
              </a:rPr>
              <a:t>uncertain</a:t>
            </a:r>
            <a:r>
              <a:rPr lang="it-IT" altLang="it-IT" sz="2400" dirty="0" smtClean="0">
                <a:solidFill>
                  <a:srgbClr val="000000"/>
                </a:solidFill>
              </a:rPr>
              <a:t> </a:t>
            </a:r>
            <a:r>
              <a:rPr lang="it-IT" altLang="it-IT" sz="2400" dirty="0" err="1" smtClean="0">
                <a:solidFill>
                  <a:srgbClr val="000000"/>
                </a:solidFill>
              </a:rPr>
              <a:t>loss</a:t>
            </a:r>
            <a:endParaRPr lang="it-IT" altLang="it-IT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it-IT" altLang="it-IT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it-IT" altLang="it-IT" sz="2000" i="1" dirty="0">
              <a:solidFill>
                <a:srgbClr val="000000"/>
              </a:solidFill>
            </a:endParaRPr>
          </a:p>
        </p:txBody>
      </p:sp>
      <p:sp>
        <p:nvSpPr>
          <p:cNvPr id="46098" name="Rettangolo 21"/>
          <p:cNvSpPr>
            <a:spLocks noChangeArrowheads="1"/>
          </p:cNvSpPr>
          <p:nvPr/>
        </p:nvSpPr>
        <p:spPr bwMode="auto">
          <a:xfrm flipH="1">
            <a:off x="8364538" y="4456114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i="1" baseline="30000"/>
              <a:t> </a:t>
            </a:r>
            <a:r>
              <a:rPr lang="it-IT" altLang="it-IT" i="1"/>
              <a:t>·</a:t>
            </a:r>
            <a:r>
              <a:rPr lang="it-IT" altLang="it-IT"/>
              <a:t> </a:t>
            </a:r>
          </a:p>
        </p:txBody>
      </p:sp>
      <p:sp>
        <p:nvSpPr>
          <p:cNvPr id="46101" name="CasellaDiTesto 26"/>
          <p:cNvSpPr txBox="1">
            <a:spLocks noChangeArrowheads="1"/>
          </p:cNvSpPr>
          <p:nvPr/>
        </p:nvSpPr>
        <p:spPr bwMode="auto">
          <a:xfrm>
            <a:off x="206062" y="5788419"/>
            <a:ext cx="11616744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altLang="it-IT" sz="2400" dirty="0" smtClean="0"/>
              <a:t>14 seats could be overbook. The total number of booking allowed is 214.</a:t>
            </a:r>
            <a:endParaRPr lang="en-US" alt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237" y="2842055"/>
            <a:ext cx="6908195" cy="247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6700"/>
          </a:xfrm>
        </p:spPr>
        <p:txBody>
          <a:bodyPr/>
          <a:lstStyle/>
          <a:p>
            <a:r>
              <a:rPr lang="en-US" dirty="0" smtClean="0"/>
              <a:t>Summary on revenue management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233" y="1081826"/>
            <a:ext cx="11846010" cy="4528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Aim: Optimal management of a perishable good\service.</a:t>
            </a:r>
          </a:p>
          <a:p>
            <a:pPr marL="0" indent="0">
              <a:buNone/>
            </a:pPr>
            <a:r>
              <a:rPr lang="en-US" sz="2400" dirty="0" smtClean="0"/>
              <a:t>Method: Price discrimination! It increases revenue (profit) and might increase </a:t>
            </a:r>
            <a:r>
              <a:rPr lang="en-US" sz="2400" dirty="0"/>
              <a:t>the quantity sold </a:t>
            </a:r>
            <a:r>
              <a:rPr lang="en-US" sz="2400" dirty="0" smtClean="0"/>
              <a:t>and the social </a:t>
            </a:r>
            <a:r>
              <a:rPr lang="en-US" sz="2400" dirty="0"/>
              <a:t>well-being (private </a:t>
            </a:r>
            <a:r>
              <a:rPr lang="en-US" sz="2400" dirty="0" smtClean="0"/>
              <a:t>profit + </a:t>
            </a:r>
            <a:r>
              <a:rPr lang="en-US" sz="2400" dirty="0"/>
              <a:t>consumer </a:t>
            </a:r>
            <a:r>
              <a:rPr lang="en-US" sz="2400" dirty="0" smtClean="0"/>
              <a:t>surplus)</a:t>
            </a:r>
          </a:p>
          <a:p>
            <a:pPr marL="0" indent="0">
              <a:buNone/>
            </a:pPr>
            <a:r>
              <a:rPr lang="en-US" sz="2400" dirty="0" smtClean="0"/>
              <a:t>Procedure:</a:t>
            </a:r>
          </a:p>
          <a:p>
            <a:r>
              <a:rPr lang="en-US" sz="2400" dirty="0" smtClean="0"/>
              <a:t>Segment the service;</a:t>
            </a:r>
          </a:p>
          <a:p>
            <a:r>
              <a:rPr lang="en-US" sz="2400" dirty="0" smtClean="0"/>
              <a:t>Forecast the demand;</a:t>
            </a:r>
          </a:p>
          <a:p>
            <a:r>
              <a:rPr lang="en-US" sz="2400" dirty="0" smtClean="0"/>
              <a:t>Provide </a:t>
            </a:r>
            <a:r>
              <a:rPr lang="en-US" sz="2400" dirty="0"/>
              <a:t>the right </a:t>
            </a:r>
            <a:r>
              <a:rPr lang="en-US" sz="2400" dirty="0" smtClean="0"/>
              <a:t>service to </a:t>
            </a:r>
            <a:r>
              <a:rPr lang="en-US" sz="2400" dirty="0"/>
              <a:t>the right customer (inventory control) at the right </a:t>
            </a:r>
            <a:r>
              <a:rPr lang="en-US" sz="2400" dirty="0" smtClean="0"/>
              <a:t>time calculating the protection </a:t>
            </a:r>
            <a:r>
              <a:rPr lang="en-US" sz="2400" dirty="0"/>
              <a:t>levels, </a:t>
            </a:r>
            <a:r>
              <a:rPr lang="en-US" sz="2400" dirty="0" smtClean="0"/>
              <a:t>the </a:t>
            </a:r>
            <a:r>
              <a:rPr lang="en-US" sz="2400" smtClean="0"/>
              <a:t>booking limits, </a:t>
            </a:r>
            <a:r>
              <a:rPr lang="en-US" sz="2400" dirty="0" smtClean="0"/>
              <a:t>the bid prices, and the overbooking levels.</a:t>
            </a:r>
          </a:p>
          <a:p>
            <a:pPr marL="0" indent="0">
              <a:buNone/>
            </a:pPr>
            <a:r>
              <a:rPr lang="en-US" sz="2400" dirty="0" smtClean="0"/>
              <a:t>The improvement over uniform pricing is so much higher:</a:t>
            </a:r>
          </a:p>
          <a:p>
            <a:r>
              <a:rPr lang="en-US" sz="2400" dirty="0" smtClean="0"/>
              <a:t>the better we forecast demand,</a:t>
            </a:r>
          </a:p>
          <a:p>
            <a:r>
              <a:rPr lang="en-US" sz="2400" dirty="0" smtClean="0"/>
              <a:t>the more the demand is differentiated among customers, and</a:t>
            </a:r>
          </a:p>
          <a:p>
            <a:r>
              <a:rPr lang="en-US" sz="2400" dirty="0" smtClean="0"/>
              <a:t>the more sophisticated is the technique used to evaluate the optimal prices.</a:t>
            </a:r>
          </a:p>
        </p:txBody>
      </p:sp>
    </p:spTree>
    <p:extLst>
      <p:ext uri="{BB962C8B-B14F-4D97-AF65-F5344CB8AC3E}">
        <p14:creationId xmlns:p14="http://schemas.microsoft.com/office/powerpoint/2010/main" val="3764492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5162" y="32071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Have a nice day!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1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52938" y="0"/>
            <a:ext cx="11423903" cy="1338888"/>
          </a:xfrm>
        </p:spPr>
        <p:txBody>
          <a:bodyPr>
            <a:normAutofit/>
          </a:bodyPr>
          <a:lstStyle/>
          <a:p>
            <a:pPr marL="320040" indent="-320040" algn="ctr">
              <a:lnSpc>
                <a:spcPct val="14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it-IT" sz="2800" b="1" dirty="0" err="1" smtClean="0"/>
              <a:t>Uniform</a:t>
            </a:r>
            <a:r>
              <a:rPr lang="it-IT" sz="2800" b="1" dirty="0" smtClean="0"/>
              <a:t> vs </a:t>
            </a:r>
            <a:r>
              <a:rPr lang="it-IT" sz="2800" b="1" dirty="0" err="1" smtClean="0"/>
              <a:t>differentiated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prices</a:t>
            </a:r>
            <a:r>
              <a:rPr lang="it-IT" sz="2800" b="1" dirty="0" smtClean="0"/>
              <a:t>: </a:t>
            </a:r>
            <a:r>
              <a:rPr lang="it-IT" sz="2800" b="1" dirty="0" err="1" smtClean="0"/>
              <a:t>price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discrimination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increases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profits</a:t>
            </a:r>
            <a:r>
              <a:rPr lang="it-IT" sz="2800" b="1" dirty="0" smtClean="0"/>
              <a:t> and, </a:t>
            </a:r>
            <a:r>
              <a:rPr lang="it-IT" sz="2800" b="1" dirty="0" err="1" smtClean="0"/>
              <a:t>if</a:t>
            </a:r>
            <a:r>
              <a:rPr lang="it-IT" sz="2800" b="1" dirty="0" smtClean="0"/>
              <a:t> the </a:t>
            </a:r>
            <a:r>
              <a:rPr lang="it-IT" sz="2800" b="1" dirty="0" err="1" smtClean="0"/>
              <a:t>quantity</a:t>
            </a:r>
            <a:r>
              <a:rPr lang="it-IT" sz="2800" b="1" dirty="0" smtClean="0"/>
              <a:t> </a:t>
            </a:r>
            <a:r>
              <a:rPr lang="it-IT" sz="2800" b="1" smtClean="0"/>
              <a:t>increases, </a:t>
            </a:r>
            <a:r>
              <a:rPr lang="it-IT" sz="2800" b="1" dirty="0" err="1" smtClean="0"/>
              <a:t>also</a:t>
            </a:r>
            <a:r>
              <a:rPr lang="it-IT" sz="2800" b="1" dirty="0" smtClean="0"/>
              <a:t> social welfare</a:t>
            </a:r>
            <a:endParaRPr lang="it-IT" sz="2800" b="1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82833"/>
              </p:ext>
            </p:extLst>
          </p:nvPr>
        </p:nvGraphicFramePr>
        <p:xfrm>
          <a:off x="1068642" y="4633940"/>
          <a:ext cx="3074222" cy="2100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90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 smtClean="0">
                          <a:effectLst/>
                        </a:rPr>
                        <a:t>Uniform</a:t>
                      </a:r>
                      <a:r>
                        <a:rPr lang="it-IT" sz="1400" b="1" u="none" strike="noStrike" dirty="0" smtClean="0">
                          <a:effectLst/>
                        </a:rPr>
                        <a:t> </a:t>
                      </a:r>
                      <a:r>
                        <a:rPr lang="it-IT" sz="1400" b="1" u="none" strike="noStrike" dirty="0" err="1" smtClean="0">
                          <a:effectLst/>
                        </a:rPr>
                        <a:t>price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>
                          <a:effectLst/>
                        </a:rPr>
                        <a:t>250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err="1" smtClean="0">
                          <a:effectLst/>
                        </a:rPr>
                        <a:t>Quantity</a:t>
                      </a:r>
                      <a:r>
                        <a:rPr lang="it-IT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400" b="1" u="none" strike="noStrike" baseline="0" dirty="0" err="1" smtClean="0">
                          <a:effectLst/>
                        </a:rPr>
                        <a:t>sold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</a:rPr>
                        <a:t>Total</a:t>
                      </a:r>
                      <a:r>
                        <a:rPr lang="it-IT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400" b="1" u="none" strike="noStrike" baseline="0" dirty="0" err="1" smtClean="0">
                          <a:effectLst/>
                        </a:rPr>
                        <a:t>revenue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 smtClean="0">
                          <a:effectLst/>
                        </a:rPr>
                        <a:t>12.500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Average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it-IT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7956416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</a:rPr>
                        <a:t>Total</a:t>
                      </a:r>
                      <a:r>
                        <a:rPr lang="it-IT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400" b="1" u="none" strike="noStrike" dirty="0" err="1" smtClean="0">
                          <a:effectLst/>
                        </a:rPr>
                        <a:t>cost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 smtClean="0">
                          <a:effectLst/>
                        </a:rPr>
                        <a:t>15.000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01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</a:rPr>
                        <a:t>Profit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</a:rPr>
                        <a:t>-</a:t>
                      </a:r>
                      <a:r>
                        <a:rPr lang="it-IT" sz="1400" b="1" u="none" strike="noStrike" dirty="0" smtClean="0">
                          <a:effectLst/>
                        </a:rPr>
                        <a:t>2.500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247427"/>
              </p:ext>
            </p:extLst>
          </p:nvPr>
        </p:nvGraphicFramePr>
        <p:xfrm>
          <a:off x="5964890" y="4465705"/>
          <a:ext cx="4676438" cy="2208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3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Price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 err="1" smtClean="0">
                          <a:effectLst/>
                          <a:latin typeface="+mn-lt"/>
                        </a:rPr>
                        <a:t>Quantity</a:t>
                      </a:r>
                      <a:r>
                        <a:rPr lang="it-IT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1" u="none" strike="noStrike" baseline="0" dirty="0" err="1" smtClean="0">
                          <a:effectLst/>
                          <a:latin typeface="+mn-lt"/>
                        </a:rPr>
                        <a:t>sold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baseline="0" dirty="0" err="1" smtClean="0">
                          <a:effectLst/>
                          <a:latin typeface="+mn-lt"/>
                        </a:rPr>
                        <a:t>Revenue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400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8000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300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6000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4000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100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20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Total </a:t>
                      </a:r>
                      <a:r>
                        <a:rPr lang="it-IT" sz="1400" b="1" u="none" strike="noStrike" dirty="0" err="1" smtClean="0">
                          <a:effectLst/>
                          <a:latin typeface="+mn-lt"/>
                        </a:rPr>
                        <a:t>quantity</a:t>
                      </a:r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1" u="none" strike="noStrike" dirty="0" err="1" smtClean="0">
                          <a:effectLst/>
                          <a:latin typeface="+mn-lt"/>
                        </a:rPr>
                        <a:t>sold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80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>
                          <a:effectLst/>
                          <a:latin typeface="+mn-lt"/>
                        </a:rPr>
                        <a:t>20000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Average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at</a:t>
                      </a:r>
                      <a:r>
                        <a:rPr lang="it-IT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80</a:t>
                      </a:r>
                      <a:endParaRPr lang="it-IT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3699725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r>
                        <a:rPr lang="it-IT" sz="1400" b="1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it-IT" sz="1400" b="1" u="none" strike="noStrike" dirty="0" err="1" smtClean="0">
                          <a:effectLst/>
                          <a:latin typeface="+mn-lt"/>
                        </a:rPr>
                        <a:t>cost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16000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35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Profit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4</a:t>
                      </a:r>
                      <a:r>
                        <a:rPr lang="it-IT" sz="1400" b="1" u="none" strike="noStrike" dirty="0" smtClean="0">
                          <a:effectLst/>
                          <a:latin typeface="+mn-lt"/>
                        </a:rPr>
                        <a:t>000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39" y="1219495"/>
            <a:ext cx="4448987" cy="348331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648" y="1338888"/>
            <a:ext cx="4248680" cy="30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err="1" smtClean="0"/>
              <a:t>Determine</a:t>
            </a:r>
            <a:r>
              <a:rPr lang="it-IT" sz="3200" b="1" dirty="0" smtClean="0"/>
              <a:t> the fare </a:t>
            </a:r>
            <a:r>
              <a:rPr lang="it-IT" sz="3200" b="1" dirty="0" err="1" smtClean="0"/>
              <a:t>structure</a:t>
            </a:r>
            <a:r>
              <a:rPr lang="it-IT" sz="3200" b="1" dirty="0" smtClean="0"/>
              <a:t> to discriminate </a:t>
            </a:r>
            <a:r>
              <a:rPr lang="it-IT" sz="3200" b="1" dirty="0" err="1" smtClean="0"/>
              <a:t>among</a:t>
            </a:r>
            <a:r>
              <a:rPr lang="it-IT" sz="3200" b="1" dirty="0" smtClean="0"/>
              <a:t> travellers: </a:t>
            </a:r>
            <a:r>
              <a:rPr lang="it-IT" sz="3200" b="1" dirty="0" err="1" smtClean="0"/>
              <a:t>possible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segmentations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Main goal: distinguish among Leisure and Business Customers: how? </a:t>
            </a:r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/>
              <a:t>Advance purchase (AP):  AP7 </a:t>
            </a:r>
            <a:r>
              <a:rPr lang="en-US" dirty="0" smtClean="0"/>
              <a:t>(at least 7 days </a:t>
            </a:r>
            <a:r>
              <a:rPr lang="en-US" dirty="0"/>
              <a:t>in advance), AP15 (15 days in advance)</a:t>
            </a:r>
          </a:p>
          <a:p>
            <a:r>
              <a:rPr lang="en-US" dirty="0"/>
              <a:t>Minimum stay (MS): MS 3 day </a:t>
            </a:r>
          </a:p>
          <a:p>
            <a:r>
              <a:rPr lang="en-US" dirty="0"/>
              <a:t>Include Saturday and Sunday</a:t>
            </a:r>
          </a:p>
          <a:p>
            <a:r>
              <a:rPr lang="en-US" dirty="0" smtClean="0"/>
              <a:t>Non </a:t>
            </a:r>
            <a:r>
              <a:rPr lang="en-US" dirty="0"/>
              <a:t>refundable (NR)</a:t>
            </a:r>
          </a:p>
          <a:p>
            <a:r>
              <a:rPr lang="en-US" dirty="0"/>
              <a:t>Mandatory return trip (RT)</a:t>
            </a:r>
          </a:p>
          <a:p>
            <a:r>
              <a:rPr lang="en-US" dirty="0" smtClean="0"/>
              <a:t>Discounted </a:t>
            </a:r>
            <a:r>
              <a:rPr lang="en-US" dirty="0"/>
              <a:t>(walk up): special offer</a:t>
            </a:r>
          </a:p>
          <a:p>
            <a:r>
              <a:rPr lang="en-US" dirty="0" smtClean="0"/>
              <a:t>Unrestricted (walk up): just board the plane</a:t>
            </a:r>
          </a:p>
          <a:p>
            <a:r>
              <a:rPr lang="en-US" dirty="0" smtClean="0"/>
              <a:t>Luggage</a:t>
            </a:r>
          </a:p>
          <a:p>
            <a:r>
              <a:rPr lang="en-US" dirty="0" smtClean="0"/>
              <a:t>Fast boarding 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64029" y="274638"/>
            <a:ext cx="10507287" cy="70609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Link the fare to the </a:t>
            </a:r>
            <a:r>
              <a:rPr lang="it-IT" sz="3600" dirty="0" err="1" smtClean="0"/>
              <a:t>travel</a:t>
            </a:r>
            <a:r>
              <a:rPr lang="it-IT" sz="3600" dirty="0" smtClean="0"/>
              <a:t> </a:t>
            </a:r>
            <a:r>
              <a:rPr lang="it-IT" sz="3600" dirty="0" err="1" smtClean="0"/>
              <a:t>restrictions</a:t>
            </a:r>
            <a:r>
              <a:rPr lang="it-IT" sz="3600" dirty="0" smtClean="0"/>
              <a:t>: </a:t>
            </a:r>
            <a:r>
              <a:rPr lang="it-IT" sz="3600" dirty="0" err="1" smtClean="0"/>
              <a:t>nesting</a:t>
            </a:r>
            <a:r>
              <a:rPr lang="it-IT" sz="3600" dirty="0" smtClean="0"/>
              <a:t> </a:t>
            </a:r>
            <a:r>
              <a:rPr lang="it-IT" sz="3600" dirty="0" err="1" smtClean="0"/>
              <a:t>structure</a:t>
            </a:r>
            <a:endParaRPr lang="it-IT" sz="3600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114957"/>
              </p:ext>
            </p:extLst>
          </p:nvPr>
        </p:nvGraphicFramePr>
        <p:xfrm>
          <a:off x="49875" y="963995"/>
          <a:ext cx="11892741" cy="2631715"/>
        </p:xfrm>
        <a:graphic>
          <a:graphicData uri="http://schemas.openxmlformats.org/drawingml/2006/table">
            <a:tbl>
              <a:tblPr/>
              <a:tblGrid>
                <a:gridCol w="161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0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Fare</a:t>
                      </a: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2000" b="0" dirty="0" smtClean="0"/>
                        <a:t>Travel </a:t>
                      </a:r>
                      <a:r>
                        <a:rPr lang="it-IT" sz="2000" b="0" dirty="0" err="1" smtClean="0"/>
                        <a:t>restrictions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Protection</a:t>
                      </a: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Level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Booking </a:t>
                      </a:r>
                      <a:r>
                        <a:rPr kumimoji="0" lang="it-IT" alt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itchFamily="34" charset="0"/>
                          <a:ea typeface="MS PGothic" pitchFamily="34" charset="-128"/>
                        </a:rPr>
                        <a:t>Limit</a:t>
                      </a:r>
                      <a:endParaRPr kumimoji="0" lang="it-IT" alt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8" marR="91438" marT="45709" marB="45709" anchor="ctr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500$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Y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no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restriction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0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100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400$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M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Advance </a:t>
                      </a:r>
                      <a:r>
                        <a:rPr kumimoji="0" lang="it-IT" altLang="it-I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purchase</a:t>
                      </a:r>
                      <a:r>
                        <a:rPr kumimoji="0" lang="it-IT" alt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7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day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– no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reimbursement</a:t>
                      </a:r>
                      <a:endParaRPr kumimoji="0" lang="it-IT" alt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MS PGothic" pitchFamily="34" charset="-128"/>
                      </a:endParaRP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40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60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350$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H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Advance </a:t>
                      </a:r>
                      <a:r>
                        <a:rPr kumimoji="0" lang="it-IT" altLang="it-I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purchase</a:t>
                      </a:r>
                      <a:r>
                        <a:rPr kumimoji="0" lang="it-IT" alt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7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day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– no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reimbursement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– 3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day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Min. Stay – Round Trip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50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50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300$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K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Advance </a:t>
                      </a:r>
                      <a:r>
                        <a:rPr kumimoji="0" lang="it-IT" altLang="it-IT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purchase</a:t>
                      </a:r>
                      <a:r>
                        <a:rPr kumimoji="0" lang="it-IT" alt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: 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14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day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- no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reimbursement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– 3 </a:t>
                      </a:r>
                      <a:r>
                        <a:rPr kumimoji="0" lang="it-IT" altLang="it-I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day</a:t>
                      </a:r>
                      <a:r>
                        <a:rPr kumimoji="0" lang="it-IT" alt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 Min. Stay – Round Trip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</a:p>
                    <a:p>
                      <a:endParaRPr lang="en-US" dirty="0"/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655287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MS PGothic" pitchFamily="34" charset="-128"/>
                        </a:rPr>
                        <a:t>35</a:t>
                      </a:r>
                    </a:p>
                  </a:txBody>
                  <a:tcPr marL="91438" marR="91438" marT="45709" marB="45709" horzOverflow="overflow"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658109" y="3780241"/>
            <a:ext cx="776605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BOOKING LIMITS = </a:t>
            </a:r>
            <a:r>
              <a:rPr lang="it-IT" altLang="it-IT" sz="1800" b="1" dirty="0" smtClean="0"/>
              <a:t>CAPACITY </a:t>
            </a:r>
            <a:r>
              <a:rPr lang="it-IT" altLang="it-IT" sz="1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it-IT" altLang="it-IT" sz="18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PROTECTION LEVEL</a:t>
            </a:r>
          </a:p>
        </p:txBody>
      </p:sp>
      <p:sp>
        <p:nvSpPr>
          <p:cNvPr id="37948" name="CasellaDiTesto 5"/>
          <p:cNvSpPr txBox="1">
            <a:spLocks noChangeArrowheads="1"/>
          </p:cNvSpPr>
          <p:nvPr/>
        </p:nvSpPr>
        <p:spPr bwMode="auto">
          <a:xfrm>
            <a:off x="416244" y="3780241"/>
            <a:ext cx="2907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2000" b="1" dirty="0" err="1" smtClean="0"/>
              <a:t>Capacity</a:t>
            </a:r>
            <a:r>
              <a:rPr lang="it-IT" altLang="it-IT" sz="2000" b="1" dirty="0" smtClean="0"/>
              <a:t>: </a:t>
            </a:r>
            <a:r>
              <a:rPr lang="it-IT" altLang="it-IT" sz="2000" b="1" dirty="0"/>
              <a:t>100 </a:t>
            </a:r>
            <a:r>
              <a:rPr lang="it-IT" altLang="it-IT" sz="2000" b="1" dirty="0" err="1" smtClean="0"/>
              <a:t>seats</a:t>
            </a:r>
            <a:endParaRPr lang="it-IT" altLang="it-IT" sz="20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48392" y="4713220"/>
            <a:ext cx="10703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Customers </a:t>
            </a:r>
            <a:r>
              <a:rPr lang="en-US" sz="2000" dirty="0" smtClean="0"/>
              <a:t>willing to pay less ask for the service earlier than the customers </a:t>
            </a:r>
            <a:r>
              <a:rPr lang="en-US" sz="2000" dirty="0"/>
              <a:t>willing to pay </a:t>
            </a:r>
            <a:r>
              <a:rPr lang="en-US" sz="2000" dirty="0" smtClean="0"/>
              <a:t>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tariff structure must be tested: it is necessary to see how customers and competitors </a:t>
            </a:r>
            <a:r>
              <a:rPr lang="en-US" sz="2000" dirty="0" smtClean="0"/>
              <a:t>react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tariff structure </a:t>
            </a:r>
            <a:r>
              <a:rPr lang="en-US" sz="2000" dirty="0" smtClean="0"/>
              <a:t>rarely changes, more often the </a:t>
            </a:r>
            <a:r>
              <a:rPr lang="en-US" sz="2000" dirty="0"/>
              <a:t>levels of </a:t>
            </a:r>
            <a:r>
              <a:rPr lang="en-US" sz="2000" dirty="0" smtClean="0"/>
              <a:t>protection are modified</a:t>
            </a:r>
          </a:p>
        </p:txBody>
      </p:sp>
    </p:spTree>
    <p:extLst>
      <p:ext uri="{BB962C8B-B14F-4D97-AF65-F5344CB8AC3E}">
        <p14:creationId xmlns:p14="http://schemas.microsoft.com/office/powerpoint/2010/main" val="11334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76" y="2495677"/>
            <a:ext cx="10515600" cy="1325563"/>
          </a:xfrm>
        </p:spPr>
        <p:txBody>
          <a:bodyPr/>
          <a:lstStyle/>
          <a:p>
            <a:r>
              <a:rPr lang="it-IT" dirty="0" smtClean="0"/>
              <a:t>How to </a:t>
            </a:r>
            <a:r>
              <a:rPr lang="it-IT" dirty="0" err="1" smtClean="0"/>
              <a:t>determine</a:t>
            </a:r>
            <a:r>
              <a:rPr lang="it-IT" dirty="0" smtClean="0"/>
              <a:t> the </a:t>
            </a:r>
            <a:r>
              <a:rPr lang="it-IT" dirty="0" err="1" smtClean="0"/>
              <a:t>protection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: </a:t>
            </a:r>
            <a:r>
              <a:rPr lang="it-IT" dirty="0" err="1" smtClean="0"/>
              <a:t>inventory</a:t>
            </a:r>
            <a:r>
              <a:rPr lang="it-IT" dirty="0" smtClean="0"/>
              <a:t> control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956816" y="128001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err="1" smtClean="0"/>
              <a:t>Example</a:t>
            </a:r>
            <a:endParaRPr lang="it-IT" sz="4000" b="1" dirty="0"/>
          </a:p>
        </p:txBody>
      </p:sp>
      <p:sp>
        <p:nvSpPr>
          <p:cNvPr id="31748" name="CasellaDiTesto 7"/>
          <p:cNvSpPr txBox="1">
            <a:spLocks noChangeArrowheads="1"/>
          </p:cNvSpPr>
          <p:nvPr/>
        </p:nvSpPr>
        <p:spPr bwMode="auto">
          <a:xfrm>
            <a:off x="266007" y="639803"/>
            <a:ext cx="9944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endParaRPr lang="it-IT" altLang="it-IT" sz="2400" i="1" dirty="0"/>
          </a:p>
        </p:txBody>
      </p:sp>
      <p:sp>
        <p:nvSpPr>
          <p:cNvPr id="31753" name="CasellaDiTesto 11"/>
          <p:cNvSpPr txBox="1">
            <a:spLocks noChangeArrowheads="1"/>
          </p:cNvSpPr>
          <p:nvPr/>
        </p:nvSpPr>
        <p:spPr bwMode="auto">
          <a:xfrm>
            <a:off x="119778" y="671696"/>
            <a:ext cx="11903676" cy="53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it-IT" sz="2400" b="1" dirty="0" smtClean="0"/>
              <a:t>Only 1 seat is still available on the airplane. 2 possible fares: </a:t>
            </a:r>
            <a:r>
              <a:rPr lang="en-US" altLang="it-IT" sz="2400" b="1" i="1" dirty="0"/>
              <a:t>F</a:t>
            </a:r>
            <a:r>
              <a:rPr lang="en-US" altLang="it-IT" sz="2400" b="1" i="1" baseline="-25000" dirty="0" smtClean="0"/>
              <a:t>L</a:t>
            </a:r>
            <a:r>
              <a:rPr lang="en-US" altLang="it-IT" sz="2400" b="1" dirty="0" smtClean="0"/>
              <a:t>: 100$, </a:t>
            </a:r>
            <a:r>
              <a:rPr lang="en-US" altLang="it-IT" sz="2400" b="1" i="1" dirty="0"/>
              <a:t>F</a:t>
            </a:r>
            <a:r>
              <a:rPr lang="en-US" altLang="it-IT" sz="2400" b="1" i="1" baseline="-25000" dirty="0" smtClean="0"/>
              <a:t>H</a:t>
            </a:r>
            <a:r>
              <a:rPr lang="en-US" altLang="it-IT" sz="2400" b="1" dirty="0" smtClean="0"/>
              <a:t>: 200$</a:t>
            </a:r>
          </a:p>
          <a:p>
            <a:pPr>
              <a:lnSpc>
                <a:spcPct val="120000"/>
              </a:lnSpc>
            </a:pPr>
            <a:r>
              <a:rPr lang="en-US" altLang="it-IT" sz="2400" b="1" dirty="0" smtClean="0"/>
              <a:t>Two possibilities: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it-IT" sz="2400" b="1" dirty="0" smtClean="0"/>
              <a:t>If a customer willing to </a:t>
            </a:r>
            <a:r>
              <a:rPr lang="en-US" altLang="it-IT" sz="2400" b="1" dirty="0"/>
              <a:t>pay a </a:t>
            </a:r>
            <a:r>
              <a:rPr lang="en-US" altLang="it-IT" sz="2400" b="1" dirty="0" smtClean="0"/>
              <a:t>high fare shows up first, sell him the seat (</a:t>
            </a:r>
            <a:r>
              <a:rPr lang="en-US" altLang="it-IT" sz="2400" b="1" dirty="0" smtClean="0">
                <a:solidFill>
                  <a:srgbClr val="FF0000"/>
                </a:solidFill>
              </a:rPr>
              <a:t>no problem!</a:t>
            </a:r>
            <a:r>
              <a:rPr lang="en-US" altLang="it-IT" sz="2400" b="1" dirty="0" smtClean="0"/>
              <a:t>).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it-IT" sz="2400" b="1" dirty="0"/>
              <a:t>If a customer willing to pay a </a:t>
            </a:r>
            <a:r>
              <a:rPr lang="en-US" altLang="it-IT" sz="2400" b="1" dirty="0" smtClean="0"/>
              <a:t>low fare </a:t>
            </a:r>
            <a:r>
              <a:rPr lang="en-US" altLang="it-IT" sz="2400" b="1" dirty="0"/>
              <a:t>shows up first, </a:t>
            </a:r>
            <a:r>
              <a:rPr lang="en-US" altLang="it-IT" sz="2400" b="1" dirty="0" smtClean="0"/>
              <a:t>should I sell him the seat? (</a:t>
            </a:r>
            <a:r>
              <a:rPr lang="en-US" altLang="it-IT" sz="2400" dirty="0" smtClean="0"/>
              <a:t>Problem!</a:t>
            </a:r>
            <a:r>
              <a:rPr lang="en-US" altLang="it-IT" sz="2400" b="1" dirty="0" smtClean="0"/>
              <a:t>) What if an </a:t>
            </a:r>
            <a:r>
              <a:rPr lang="en-US" altLang="ja-JP" sz="2400" b="1" i="1" dirty="0" smtClean="0"/>
              <a:t>high-fare customer </a:t>
            </a:r>
            <a:r>
              <a:rPr lang="en-US" altLang="it-IT" sz="2400" b="1" dirty="0" smtClean="0"/>
              <a:t>shows up soon afterwards</a:t>
            </a:r>
            <a:r>
              <a:rPr lang="en-US" altLang="ja-JP" sz="2400" b="1" dirty="0" smtClean="0"/>
              <a:t>? How should I decide?</a:t>
            </a:r>
          </a:p>
          <a:p>
            <a:pPr>
              <a:lnSpc>
                <a:spcPct val="140000"/>
              </a:lnSpc>
            </a:pPr>
            <a:r>
              <a:rPr lang="en-US" altLang="it-IT" sz="2400" b="1" dirty="0" smtClean="0">
                <a:solidFill>
                  <a:srgbClr val="FF0000"/>
                </a:solidFill>
              </a:rPr>
              <a:t>Littlewood’s Rule: compare the revenue that you would get for sure with the expected revenue!! </a:t>
            </a:r>
          </a:p>
          <a:p>
            <a:pPr>
              <a:lnSpc>
                <a:spcPct val="140000"/>
              </a:lnSpc>
            </a:pPr>
            <a:r>
              <a:rPr lang="en-US" altLang="it-IT" sz="3200" b="1" i="1" dirty="0" smtClean="0">
                <a:solidFill>
                  <a:srgbClr val="FF0000"/>
                </a:solidFill>
              </a:rPr>
              <a:t>F</a:t>
            </a:r>
            <a:r>
              <a:rPr lang="en-US" altLang="it-IT" sz="3200" b="1" i="1" baseline="-25000" dirty="0" smtClean="0">
                <a:solidFill>
                  <a:srgbClr val="FF0000"/>
                </a:solidFill>
              </a:rPr>
              <a:t>L</a:t>
            </a:r>
            <a:r>
              <a:rPr lang="en-US" altLang="it-IT" sz="3200" b="1" i="1" dirty="0" smtClean="0">
                <a:solidFill>
                  <a:srgbClr val="FF0000"/>
                </a:solidFill>
              </a:rPr>
              <a:t>   ≥   F</a:t>
            </a:r>
            <a:r>
              <a:rPr lang="en-US" altLang="it-IT" sz="3200" b="1" i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it-IT" sz="3200" b="1" i="1" dirty="0" smtClean="0">
                <a:solidFill>
                  <a:srgbClr val="FF0000"/>
                </a:solidFill>
              </a:rPr>
              <a:t> · </a:t>
            </a:r>
            <a:r>
              <a:rPr lang="en-US" altLang="it-IT" sz="3200" b="1" i="1" dirty="0" err="1" smtClean="0">
                <a:solidFill>
                  <a:srgbClr val="FF0000"/>
                </a:solidFill>
              </a:rPr>
              <a:t>Pr</a:t>
            </a:r>
            <a:r>
              <a:rPr lang="en-US" altLang="it-IT" sz="3200" b="1" i="1" dirty="0" smtClean="0">
                <a:solidFill>
                  <a:srgbClr val="FF0000"/>
                </a:solidFill>
              </a:rPr>
              <a:t> </a:t>
            </a:r>
            <a:r>
              <a:rPr lang="en-US" altLang="it-IT" sz="2800" b="1" dirty="0" smtClean="0">
                <a:solidFill>
                  <a:srgbClr val="FF0000"/>
                </a:solidFill>
              </a:rPr>
              <a:t>(probability that a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higher-fare customer </a:t>
            </a:r>
            <a:r>
              <a:rPr lang="en-US" altLang="it-IT" sz="2800" b="1" dirty="0" smtClean="0">
                <a:solidFill>
                  <a:srgbClr val="FF0000"/>
                </a:solidFill>
              </a:rPr>
              <a:t>F</a:t>
            </a:r>
            <a:r>
              <a:rPr lang="en-US" altLang="it-IT" sz="2800" b="1" baseline="-25000" dirty="0" smtClean="0">
                <a:solidFill>
                  <a:srgbClr val="FF0000"/>
                </a:solidFill>
              </a:rPr>
              <a:t>H</a:t>
            </a:r>
            <a:r>
              <a:rPr lang="en-US" altLang="it-IT" sz="2800" b="1" dirty="0" smtClean="0">
                <a:solidFill>
                  <a:srgbClr val="FF0000"/>
                </a:solidFill>
              </a:rPr>
              <a:t> would show up before the airplane take-off)</a:t>
            </a:r>
          </a:p>
        </p:txBody>
      </p:sp>
    </p:spTree>
    <p:extLst>
      <p:ext uri="{BB962C8B-B14F-4D97-AF65-F5344CB8AC3E}">
        <p14:creationId xmlns:p14="http://schemas.microsoft.com/office/powerpoint/2010/main" val="16247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Find the probability needed to sell the seat at the lower fare (critical probability)</a:t>
            </a:r>
            <a:endParaRPr lang="en-US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6808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If F</a:t>
            </a:r>
            <a:r>
              <a:rPr lang="en-US" b="1" i="1" baseline="-25000" dirty="0" smtClean="0"/>
              <a:t>H</a:t>
            </a:r>
            <a:r>
              <a:rPr lang="en-US" b="1" dirty="0" smtClean="0"/>
              <a:t>=200, F</a:t>
            </a:r>
            <a:r>
              <a:rPr lang="en-US" b="1" i="1" baseline="-25000" dirty="0" smtClean="0"/>
              <a:t>L</a:t>
            </a:r>
            <a:r>
              <a:rPr lang="en-US" b="1" dirty="0" smtClean="0"/>
              <a:t>=100</a:t>
            </a:r>
          </a:p>
          <a:p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Prob</a:t>
            </a:r>
            <a:r>
              <a:rPr lang="en-US" b="1" dirty="0" smtClean="0"/>
              <a:t> =</a:t>
            </a:r>
            <a:r>
              <a:rPr lang="en-US" b="1" i="1" dirty="0"/>
              <a:t>F</a:t>
            </a:r>
            <a:r>
              <a:rPr lang="en-US" altLang="it-IT" b="1" i="1" baseline="-25000" dirty="0" smtClean="0"/>
              <a:t>L</a:t>
            </a:r>
            <a:r>
              <a:rPr lang="en-US" altLang="it-IT" b="1" i="1" dirty="0" smtClean="0"/>
              <a:t> / </a:t>
            </a:r>
            <a:r>
              <a:rPr lang="en-US" altLang="it-IT" b="1" i="1" dirty="0"/>
              <a:t>F</a:t>
            </a:r>
            <a:r>
              <a:rPr lang="en-US" altLang="it-IT" b="1" i="1" baseline="-25000" dirty="0" smtClean="0"/>
              <a:t>H</a:t>
            </a:r>
            <a:r>
              <a:rPr lang="en-US" altLang="it-IT" b="1" i="1" dirty="0" smtClean="0"/>
              <a:t>  ≥   </a:t>
            </a:r>
            <a:r>
              <a:rPr lang="en-US" altLang="it-IT" b="1" i="1" dirty="0" err="1" smtClean="0"/>
              <a:t>Pr</a:t>
            </a:r>
            <a:r>
              <a:rPr lang="en-US" altLang="it-IT" b="1" i="1" dirty="0" smtClean="0"/>
              <a:t> (D</a:t>
            </a:r>
            <a:r>
              <a:rPr lang="en-US" altLang="it-IT" b="1" i="1" baseline="-25000" dirty="0" smtClean="0"/>
              <a:t>H</a:t>
            </a:r>
            <a:r>
              <a:rPr lang="en-US" altLang="it-IT" b="1" i="1" dirty="0" smtClean="0"/>
              <a:t> ≥ c) =100/200=</a:t>
            </a:r>
            <a:r>
              <a:rPr lang="en-US" altLang="it-IT" b="1" i="1" dirty="0" smtClean="0">
                <a:solidFill>
                  <a:srgbClr val="FF0000"/>
                </a:solidFill>
              </a:rPr>
              <a:t>0.5</a:t>
            </a:r>
            <a:r>
              <a:rPr lang="en-US" altLang="it-IT" b="1" i="1" dirty="0" smtClean="0"/>
              <a:t> (critical probability)</a:t>
            </a:r>
          </a:p>
          <a:p>
            <a:endParaRPr lang="en-US" altLang="it-IT" b="1" dirty="0" smtClean="0"/>
          </a:p>
          <a:p>
            <a:r>
              <a:rPr lang="en-US" altLang="it-IT" b="1" dirty="0" smtClean="0"/>
              <a:t>If the probability than a high-fare customers </a:t>
            </a:r>
            <a:r>
              <a:rPr lang="en-US" b="1" dirty="0" smtClean="0"/>
              <a:t>F</a:t>
            </a:r>
            <a:r>
              <a:rPr lang="en-US" b="1" i="1" baseline="-25000" dirty="0" smtClean="0"/>
              <a:t>H </a:t>
            </a:r>
            <a:r>
              <a:rPr lang="en-US" altLang="it-IT" b="1" dirty="0" smtClean="0"/>
              <a:t>would arrive is greater than 0.5, then do not sell the seat for 100</a:t>
            </a:r>
          </a:p>
          <a:p>
            <a:r>
              <a:rPr lang="en-US" altLang="it-IT" b="1" dirty="0" smtClean="0"/>
              <a:t>If the probability than a high-fare customers </a:t>
            </a:r>
            <a:r>
              <a:rPr lang="en-US" b="1" dirty="0" smtClean="0"/>
              <a:t>F</a:t>
            </a:r>
            <a:r>
              <a:rPr lang="en-US" b="1" i="1" baseline="-25000" dirty="0" smtClean="0"/>
              <a:t>H </a:t>
            </a:r>
            <a:r>
              <a:rPr lang="en-US" altLang="it-IT" b="1" dirty="0" smtClean="0"/>
              <a:t>would arrive is lower than 0.5, then do sell the seat for 100</a:t>
            </a:r>
          </a:p>
          <a:p>
            <a:pPr marL="0" indent="0">
              <a:buNone/>
            </a:pPr>
            <a:r>
              <a:rPr lang="en-US" altLang="it-IT" b="1" dirty="0" smtClean="0"/>
              <a:t>Test of the rule:</a:t>
            </a:r>
          </a:p>
          <a:p>
            <a:r>
              <a:rPr lang="en-US" altLang="it-IT" b="1" dirty="0" smtClean="0"/>
              <a:t>If </a:t>
            </a:r>
            <a:r>
              <a:rPr lang="en-US" altLang="it-IT" b="1" dirty="0" err="1" smtClean="0"/>
              <a:t>Prob</a:t>
            </a:r>
            <a:r>
              <a:rPr lang="en-US" altLang="it-IT" b="1" dirty="0" smtClean="0"/>
              <a:t>= 0.6, expected </a:t>
            </a:r>
            <a:r>
              <a:rPr lang="en-US" altLang="it-IT" b="1" dirty="0"/>
              <a:t>marginal </a:t>
            </a:r>
            <a:r>
              <a:rPr lang="en-US" altLang="it-IT" b="1" dirty="0" smtClean="0"/>
              <a:t>revenue = 200*0.6=120, that is higher the </a:t>
            </a:r>
            <a:r>
              <a:rPr lang="en-US" b="1" i="1" dirty="0"/>
              <a:t>F</a:t>
            </a:r>
            <a:r>
              <a:rPr lang="en-US" altLang="it-IT" b="1" i="1" baseline="-25000" dirty="0"/>
              <a:t>L</a:t>
            </a:r>
            <a:endParaRPr lang="en-US" altLang="it-IT" b="1" dirty="0" smtClean="0"/>
          </a:p>
          <a:p>
            <a:r>
              <a:rPr lang="en-US" altLang="it-IT" b="1" dirty="0"/>
              <a:t>If </a:t>
            </a:r>
            <a:r>
              <a:rPr lang="en-US" altLang="it-IT" b="1" dirty="0" err="1"/>
              <a:t>Prob</a:t>
            </a:r>
            <a:r>
              <a:rPr lang="en-US" altLang="it-IT" b="1" dirty="0"/>
              <a:t>= </a:t>
            </a:r>
            <a:r>
              <a:rPr lang="en-US" altLang="it-IT" b="1" dirty="0" smtClean="0"/>
              <a:t>0.4, </a:t>
            </a:r>
            <a:r>
              <a:rPr lang="en-US" altLang="it-IT" b="1" dirty="0"/>
              <a:t>expected marginal revenue = </a:t>
            </a:r>
            <a:r>
              <a:rPr lang="en-US" altLang="it-IT" b="1" dirty="0" smtClean="0"/>
              <a:t>200*0.4=80, that is lower than </a:t>
            </a:r>
            <a:r>
              <a:rPr lang="en-US" b="1" i="1" dirty="0"/>
              <a:t>F</a:t>
            </a:r>
            <a:r>
              <a:rPr lang="en-US" altLang="it-IT" b="1" i="1" baseline="-25000" dirty="0"/>
              <a:t>L</a:t>
            </a:r>
            <a:endParaRPr lang="en-US" altLang="it-IT" b="1" dirty="0"/>
          </a:p>
          <a:p>
            <a:endParaRPr lang="en-US" altLang="it-IT" b="1" dirty="0" smtClean="0"/>
          </a:p>
          <a:p>
            <a:endParaRPr lang="en-US" altLang="it-IT" b="1" dirty="0" smtClean="0"/>
          </a:p>
          <a:p>
            <a:endParaRPr lang="en-US" altLang="it-IT" b="1" dirty="0" smtClean="0"/>
          </a:p>
          <a:p>
            <a:endParaRPr lang="en-US" altLang="it-IT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196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2945</Words>
  <Application>Microsoft Office PowerPoint</Application>
  <PresentationFormat>Widescreen</PresentationFormat>
  <Paragraphs>370</Paragraphs>
  <Slides>35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48" baseType="lpstr">
      <vt:lpstr>ＭＳ Ｐゴシック</vt:lpstr>
      <vt:lpstr>ＭＳ Ｐゴシック</vt:lpstr>
      <vt:lpstr>Arial</vt:lpstr>
      <vt:lpstr>Arial Black</vt:lpstr>
      <vt:lpstr>Calibri</vt:lpstr>
      <vt:lpstr>Calibri Light</vt:lpstr>
      <vt:lpstr>Cambria</vt:lpstr>
      <vt:lpstr>Georgia</vt:lpstr>
      <vt:lpstr>Symbol</vt:lpstr>
      <vt:lpstr>Times New Roman</vt:lpstr>
      <vt:lpstr>Trebuchet MS</vt:lpstr>
      <vt:lpstr>Wingdings</vt:lpstr>
      <vt:lpstr>Tema di Office</vt:lpstr>
      <vt:lpstr>IL REVENUE MANAGEMENT</vt:lpstr>
      <vt:lpstr>Definition of revenue (yield) management</vt:lpstr>
      <vt:lpstr>Inventory control in Revenue Management</vt:lpstr>
      <vt:lpstr>Uniform vs differentiated prices: price discrimination increases profits and, if the quantity increases, also social welfare</vt:lpstr>
      <vt:lpstr>Determine the fare structure to discriminate among travellers: possible segmentations</vt:lpstr>
      <vt:lpstr>Link the fare to the travel restrictions: nesting structure</vt:lpstr>
      <vt:lpstr>How to determine the protection levels: inventory control</vt:lpstr>
      <vt:lpstr>Example</vt:lpstr>
      <vt:lpstr>Find the probability needed to sell the seat at the lower fare (critical probability)</vt:lpstr>
      <vt:lpstr>Littlewood’s rule</vt:lpstr>
      <vt:lpstr>How many seats should we protect?</vt:lpstr>
      <vt:lpstr>Calculate the protection levels (booking limits)</vt:lpstr>
      <vt:lpstr>Determine how many rooms to reserve for the high fare customers on the basis of the demand observed in the last 123 days</vt:lpstr>
      <vt:lpstr>Two important requirements for RM</vt:lpstr>
      <vt:lpstr>Presentazione standard di PowerPoint</vt:lpstr>
      <vt:lpstr>calcoli</vt:lpstr>
      <vt:lpstr>Presentazione standard di PowerPoint</vt:lpstr>
      <vt:lpstr>The issue is much more complex if you sell a service organized in a network…</vt:lpstr>
      <vt:lpstr>Virtual nesting</vt:lpstr>
      <vt:lpstr>Presentazione standard di PowerPoint</vt:lpstr>
      <vt:lpstr>Leg-level control vs. network control</vt:lpstr>
      <vt:lpstr>Leg-level control vs. network control. The Bid price (BP) solution</vt:lpstr>
      <vt:lpstr>How to use the bid prices (in red)</vt:lpstr>
      <vt:lpstr>How to calculate Bid Prices</vt:lpstr>
      <vt:lpstr>Presentazione standard di PowerPoint</vt:lpstr>
      <vt:lpstr>A simple example of linear programming</vt:lpstr>
      <vt:lpstr>Presentazione standard di PowerPoint</vt:lpstr>
      <vt:lpstr>Solution of the linear programming example</vt:lpstr>
      <vt:lpstr>LP with Excel Solver</vt:lpstr>
      <vt:lpstr>Explanatory steps</vt:lpstr>
      <vt:lpstr>LP with Excel Solver</vt:lpstr>
      <vt:lpstr>Overbooking</vt:lpstr>
      <vt:lpstr>Presentazione standard di PowerPoint</vt:lpstr>
      <vt:lpstr>Summary on revenue management</vt:lpstr>
      <vt:lpstr>Have a nice day!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Danielis</dc:creator>
  <cp:lastModifiedBy>DANIELIS ROMEO</cp:lastModifiedBy>
  <cp:revision>205</cp:revision>
  <dcterms:created xsi:type="dcterms:W3CDTF">2016-10-17T12:13:20Z</dcterms:created>
  <dcterms:modified xsi:type="dcterms:W3CDTF">2019-12-10T17:38:46Z</dcterms:modified>
</cp:coreProperties>
</file>