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20"/>
  </p:handoutMasterIdLst>
  <p:sldIdLst>
    <p:sldId id="256" r:id="rId2"/>
    <p:sldId id="257" r:id="rId3"/>
    <p:sldId id="263" r:id="rId4"/>
    <p:sldId id="265" r:id="rId5"/>
    <p:sldId id="264" r:id="rId6"/>
    <p:sldId id="266" r:id="rId7"/>
    <p:sldId id="259" r:id="rId8"/>
    <p:sldId id="269" r:id="rId9"/>
    <p:sldId id="273" r:id="rId10"/>
    <p:sldId id="274" r:id="rId11"/>
    <p:sldId id="275" r:id="rId12"/>
    <p:sldId id="271" r:id="rId13"/>
    <p:sldId id="270" r:id="rId14"/>
    <p:sldId id="277" r:id="rId15"/>
    <p:sldId id="276" r:id="rId16"/>
    <p:sldId id="260" r:id="rId17"/>
    <p:sldId id="261" r:id="rId18"/>
    <p:sldId id="262"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notesViewPr>
    <p:cSldViewPr snapToGrid="0">
      <p:cViewPr varScale="1">
        <p:scale>
          <a:sx n="51" d="100"/>
          <a:sy n="51" d="100"/>
        </p:scale>
        <p:origin x="2692"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2FE12C-75DB-4303-B9DB-7A5BA9AFE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C077FD4-8D6F-4D38-A8E0-50B92AE77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de-DE" dirty="0"/>
          </a:p>
        </p:txBody>
      </p:sp>
      <p:sp>
        <p:nvSpPr>
          <p:cNvPr id="4" name="Fußzeilenplatzhalter 3">
            <a:extLst>
              <a:ext uri="{FF2B5EF4-FFF2-40B4-BE49-F238E27FC236}">
                <a16:creationId xmlns:a16="http://schemas.microsoft.com/office/drawing/2014/main" id="{7B18A84B-7979-42AD-B1DF-B461450962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66A2ACEA-C1FF-426C-A79B-D51D7FC059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endParaRPr lang="de-DE" dirty="0"/>
          </a:p>
        </p:txBody>
      </p:sp>
    </p:spTree>
    <p:extLst>
      <p:ext uri="{BB962C8B-B14F-4D97-AF65-F5344CB8AC3E}">
        <p14:creationId xmlns:p14="http://schemas.microsoft.com/office/powerpoint/2010/main" val="39699183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B17F4-1FF2-4F8F-838D-74BDA06B84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65FD834-C4F9-496F-9FEF-7868CEA5D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5DD5146-0211-4842-8E7C-E346679DA573}"/>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5" name="Fußzeilenplatzhalter 4">
            <a:extLst>
              <a:ext uri="{FF2B5EF4-FFF2-40B4-BE49-F238E27FC236}">
                <a16:creationId xmlns:a16="http://schemas.microsoft.com/office/drawing/2014/main" id="{DA39C84D-507D-4CA7-9AF4-EBA729E632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948DF-1FE0-41D9-9A94-1FC3806AF336}"/>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212136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B4AB9-CA6F-465A-9350-646225DE13C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A28F2F7-BD4B-48C3-A014-198D8982F4C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285223-3C50-4549-AF80-E2E73FC7C381}"/>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5" name="Fußzeilenplatzhalter 4">
            <a:extLst>
              <a:ext uri="{FF2B5EF4-FFF2-40B4-BE49-F238E27FC236}">
                <a16:creationId xmlns:a16="http://schemas.microsoft.com/office/drawing/2014/main" id="{B586407B-1398-40BE-AC94-A23DD25B315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31B1D77-F90C-40D7-B953-8B27CD0FAB25}"/>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9644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4B0AA7C-543C-405C-A5E0-746399789D5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24C2E7E-4A48-4465-97C3-27A45DAE44F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0C6C207-A44B-4376-AA75-069FFFE86B01}"/>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5" name="Fußzeilenplatzhalter 4">
            <a:extLst>
              <a:ext uri="{FF2B5EF4-FFF2-40B4-BE49-F238E27FC236}">
                <a16:creationId xmlns:a16="http://schemas.microsoft.com/office/drawing/2014/main" id="{2EBF32BC-BC6B-4047-9196-2F465E7BCD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08A985-209A-44DA-8A79-28C32EFD1CBD}"/>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611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680816-E30B-4F14-BC7B-5959254BFC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D259F3D-12FA-47D2-869B-A0496A17E10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BE45F6-E068-4670-B143-5E607355EFBB}"/>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5" name="Fußzeilenplatzhalter 4">
            <a:extLst>
              <a:ext uri="{FF2B5EF4-FFF2-40B4-BE49-F238E27FC236}">
                <a16:creationId xmlns:a16="http://schemas.microsoft.com/office/drawing/2014/main" id="{0AB08FBB-D620-404F-B89B-A55AC38A347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EDC97E-E39C-4C7A-95BA-042E6A4050F8}"/>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96027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BE301-91C7-4430-8B25-0D6C73F8CF5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B898FCB-C345-4CC7-A572-FF0AD6B4B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71BE56-AD62-4D89-8DB0-8296F5ECC3A9}"/>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5" name="Fußzeilenplatzhalter 4">
            <a:extLst>
              <a:ext uri="{FF2B5EF4-FFF2-40B4-BE49-F238E27FC236}">
                <a16:creationId xmlns:a16="http://schemas.microsoft.com/office/drawing/2014/main" id="{E7F9C7A7-1457-4DCC-B306-E273A646885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5F3EBC2-95A2-495C-B4AB-FAB6D8C52335}"/>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0542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4AA01-5949-4E82-8CD4-86474B5340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DC88649-A6C0-46C5-98D1-87BF8FF8558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9785CCF-0A5B-4438-98BA-643D531E62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250FEE9-F140-48AC-B0BB-871049FA0FD0}"/>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6" name="Fußzeilenplatzhalter 5">
            <a:extLst>
              <a:ext uri="{FF2B5EF4-FFF2-40B4-BE49-F238E27FC236}">
                <a16:creationId xmlns:a16="http://schemas.microsoft.com/office/drawing/2014/main" id="{8B5474A7-4300-4F89-9976-0F14AFBD1F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D9B041-4CA5-47E5-B30B-7E7618045237}"/>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14115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FE5D8-1B2B-4AD6-AB50-4C9E277207D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7318362-304B-4B6E-AEB7-A83FCC35E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902844-6B22-4A27-B381-16FFC2C5239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0BB3B02-7C32-44AB-BF3C-CFC3D4731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1B784D1A-D0C2-4FD5-86CE-25346EA8D4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F76E63F-948D-45AF-B96A-D6AF6DA7E47E}"/>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8" name="Fußzeilenplatzhalter 7">
            <a:extLst>
              <a:ext uri="{FF2B5EF4-FFF2-40B4-BE49-F238E27FC236}">
                <a16:creationId xmlns:a16="http://schemas.microsoft.com/office/drawing/2014/main" id="{59D0BC25-8972-4B97-8AA9-4007BB18E93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FFB7598-FEC1-4EA0-B14E-9CF1DD2F9CB6}"/>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52765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7F13F-E8A5-4735-AC80-E208DEB5D06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E4D283-0F10-492C-9200-E844F312CC58}"/>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4" name="Fußzeilenplatzhalter 3">
            <a:extLst>
              <a:ext uri="{FF2B5EF4-FFF2-40B4-BE49-F238E27FC236}">
                <a16:creationId xmlns:a16="http://schemas.microsoft.com/office/drawing/2014/main" id="{E486B20C-A0FD-4248-85D0-8AA797DAB9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4C0B972-6903-44B3-AA5F-BFEE037F2E40}"/>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14683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E18D386-6138-47F8-A1CF-BFA1214C184C}"/>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3" name="Fußzeilenplatzhalter 2">
            <a:extLst>
              <a:ext uri="{FF2B5EF4-FFF2-40B4-BE49-F238E27FC236}">
                <a16:creationId xmlns:a16="http://schemas.microsoft.com/office/drawing/2014/main" id="{2D574D88-0528-4CDD-907D-F8300A5B8DD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F23AC3D-2192-4972-8772-D94A1886268D}"/>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406297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3FC9-76A4-4E2E-A1C3-B65C0B0EC18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38751DF-E887-4E21-B657-7C4BDD0C6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8721C5A-7EE8-43D0-A7AA-FFF8F5EB5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BBEB98C-02FD-47AC-8B27-84948E1EB79D}"/>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6" name="Fußzeilenplatzhalter 5">
            <a:extLst>
              <a:ext uri="{FF2B5EF4-FFF2-40B4-BE49-F238E27FC236}">
                <a16:creationId xmlns:a16="http://schemas.microsoft.com/office/drawing/2014/main" id="{0F68AF2E-B36D-472C-BB45-C890911E49B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E97BF2A-5780-4B3C-B6C7-F9B899C64510}"/>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34582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03A6BA-6CD3-4BFB-8A97-B37E880888C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7F43353-8E61-440D-8AFD-EBA1F5F76B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48C740C-FC6A-4AE8-A89F-9FB249560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4E3FFB-8DCB-4240-8EF9-411D8FD9B967}"/>
              </a:ext>
            </a:extLst>
          </p:cNvPr>
          <p:cNvSpPr>
            <a:spLocks noGrp="1"/>
          </p:cNvSpPr>
          <p:nvPr>
            <p:ph type="dt" sz="half" idx="10"/>
          </p:nvPr>
        </p:nvSpPr>
        <p:spPr/>
        <p:txBody>
          <a:bodyPr/>
          <a:lstStyle/>
          <a:p>
            <a:fld id="{CA255261-A6B4-4F81-852C-A26CEA3C3066}" type="datetimeFigureOut">
              <a:rPr lang="de-DE" smtClean="0"/>
              <a:t>20.09.2022</a:t>
            </a:fld>
            <a:endParaRPr lang="de-DE"/>
          </a:p>
        </p:txBody>
      </p:sp>
      <p:sp>
        <p:nvSpPr>
          <p:cNvPr id="6" name="Fußzeilenplatzhalter 5">
            <a:extLst>
              <a:ext uri="{FF2B5EF4-FFF2-40B4-BE49-F238E27FC236}">
                <a16:creationId xmlns:a16="http://schemas.microsoft.com/office/drawing/2014/main" id="{30635FCB-42FC-45C9-900E-ACDCC84D7FF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D20965B-009C-4954-828C-254747AF3852}"/>
              </a:ext>
            </a:extLst>
          </p:cNvPr>
          <p:cNvSpPr>
            <a:spLocks noGrp="1"/>
          </p:cNvSpPr>
          <p:nvPr>
            <p:ph type="sldNum" sz="quarter" idx="12"/>
          </p:nvPr>
        </p:nvSpPr>
        <p:spPr/>
        <p:txBody>
          <a:bodyPr/>
          <a:lstStyle/>
          <a:p>
            <a:fld id="{F6BEA0B5-6383-4864-A2B8-C9FF466C671F}" type="slidenum">
              <a:rPr lang="de-DE" smtClean="0"/>
              <a:t>‹Nr.›</a:t>
            </a:fld>
            <a:endParaRPr lang="de-DE"/>
          </a:p>
        </p:txBody>
      </p:sp>
    </p:spTree>
    <p:extLst>
      <p:ext uri="{BB962C8B-B14F-4D97-AF65-F5344CB8AC3E}">
        <p14:creationId xmlns:p14="http://schemas.microsoft.com/office/powerpoint/2010/main" val="120181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6A8155-193F-41C1-9F38-24F9F762C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6950994-0108-498B-86A8-847FEC8FEA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A1C6F6-A1FD-4784-9DBB-202B6549C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5261-A6B4-4F81-852C-A26CEA3C3066}" type="datetimeFigureOut">
              <a:rPr lang="de-DE" smtClean="0"/>
              <a:t>20.09.2022</a:t>
            </a:fld>
            <a:endParaRPr lang="de-DE"/>
          </a:p>
        </p:txBody>
      </p:sp>
      <p:sp>
        <p:nvSpPr>
          <p:cNvPr id="5" name="Fußzeilenplatzhalter 4">
            <a:extLst>
              <a:ext uri="{FF2B5EF4-FFF2-40B4-BE49-F238E27FC236}">
                <a16:creationId xmlns:a16="http://schemas.microsoft.com/office/drawing/2014/main" id="{51B7385B-D822-40DF-B9CB-FB34FA8A7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57D7BF4-3899-41E3-8DA4-B99E0EAAE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A0B5-6383-4864-A2B8-C9FF466C671F}" type="slidenum">
              <a:rPr lang="de-DE" smtClean="0"/>
              <a:t>‹Nr.›</a:t>
            </a:fld>
            <a:endParaRPr lang="de-DE"/>
          </a:p>
        </p:txBody>
      </p:sp>
    </p:spTree>
    <p:extLst>
      <p:ext uri="{BB962C8B-B14F-4D97-AF65-F5344CB8AC3E}">
        <p14:creationId xmlns:p14="http://schemas.microsoft.com/office/powerpoint/2010/main" val="207375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eacademic.com/pictures/dewiki/68/DeutschsprachigesEuropa.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Yu5Ta5BCrs" TargetMode="External"/><Relationship Id="rId2" Type="http://schemas.openxmlformats.org/officeDocument/2006/relationships/hyperlink" Target="https://www.youtube.com/watch?v=kuzjtgCITb4" TargetMode="External"/><Relationship Id="rId1" Type="http://schemas.openxmlformats.org/officeDocument/2006/relationships/slideLayout" Target="../slideLayouts/slideLayout2.xml"/><Relationship Id="rId4" Type="http://schemas.openxmlformats.org/officeDocument/2006/relationships/hyperlink" Target="https://www.youtube.com/watch?v=CCTSWf9kKK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0E4B-DAA3-4142-B9F8-71EA94A3977F}"/>
              </a:ext>
            </a:extLst>
          </p:cNvPr>
          <p:cNvSpPr>
            <a:spLocks noGrp="1"/>
          </p:cNvSpPr>
          <p:nvPr>
            <p:ph type="ctrTitle"/>
          </p:nvPr>
        </p:nvSpPr>
        <p:spPr/>
        <p:txBody>
          <a:bodyPr/>
          <a:lstStyle/>
          <a:p>
            <a:r>
              <a:rPr lang="de-DE" dirty="0"/>
              <a:t>Der deutsche Sprachraum</a:t>
            </a:r>
          </a:p>
        </p:txBody>
      </p:sp>
      <p:sp>
        <p:nvSpPr>
          <p:cNvPr id="3" name="Untertitel 2">
            <a:extLst>
              <a:ext uri="{FF2B5EF4-FFF2-40B4-BE49-F238E27FC236}">
                <a16:creationId xmlns:a16="http://schemas.microsoft.com/office/drawing/2014/main" id="{88ABE9F0-1E10-4364-8D52-719BB552C1E3}"/>
              </a:ext>
            </a:extLst>
          </p:cNvPr>
          <p:cNvSpPr>
            <a:spLocks noGrp="1"/>
          </p:cNvSpPr>
          <p:nvPr>
            <p:ph type="subTitle" idx="1"/>
          </p:nvPr>
        </p:nvSpPr>
        <p:spPr/>
        <p:txBody>
          <a:bodyPr/>
          <a:lstStyle/>
          <a:p>
            <a:pPr algn="l"/>
            <a:r>
              <a:rPr lang="it-IT" sz="2800" dirty="0"/>
              <a:t>Lingua e traduzione tedesca 1, </a:t>
            </a:r>
            <a:r>
              <a:rPr lang="it-IT" sz="2800" dirty="0" err="1"/>
              <a:t>Mod</a:t>
            </a:r>
            <a:r>
              <a:rPr lang="it-IT" sz="2800" dirty="0"/>
              <a:t>. di lingua tedesca</a:t>
            </a:r>
          </a:p>
          <a:p>
            <a:pPr algn="l"/>
            <a:r>
              <a:rPr lang="it-IT" dirty="0" err="1"/>
              <a:t>a.a</a:t>
            </a:r>
            <a:r>
              <a:rPr lang="it-IT" dirty="0"/>
              <a:t>. 2022/23</a:t>
            </a:r>
          </a:p>
          <a:p>
            <a:pPr algn="l"/>
            <a:r>
              <a:rPr lang="it-IT" dirty="0"/>
              <a:t>A.-K. </a:t>
            </a:r>
            <a:r>
              <a:rPr lang="it-IT" dirty="0" err="1"/>
              <a:t>Gärtig</a:t>
            </a:r>
            <a:r>
              <a:rPr lang="it-IT" dirty="0"/>
              <a:t>-Bressan</a:t>
            </a:r>
            <a:endParaRPr lang="de-DE" dirty="0"/>
          </a:p>
          <a:p>
            <a:endParaRPr lang="de-DE" dirty="0"/>
          </a:p>
        </p:txBody>
      </p:sp>
    </p:spTree>
    <p:extLst>
      <p:ext uri="{BB962C8B-B14F-4D97-AF65-F5344CB8AC3E}">
        <p14:creationId xmlns:p14="http://schemas.microsoft.com/office/powerpoint/2010/main" val="12876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fontScale="92500"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b="1" dirty="0"/>
              <a:t>Dialekt</a:t>
            </a:r>
            <a:r>
              <a:rPr lang="de-DE" dirty="0"/>
              <a:t> – Sprachliche Varietät mit </a:t>
            </a:r>
            <a:r>
              <a:rPr lang="de-DE" b="1" dirty="0"/>
              <a:t>begrenzter räumlicher Geltung </a:t>
            </a:r>
            <a:r>
              <a:rPr lang="de-DE" dirty="0"/>
              <a:t>im Gegensatz zur überdachenden Standardsprache; Sprachsystem, das</a:t>
            </a:r>
          </a:p>
          <a:p>
            <a:pPr lvl="0"/>
            <a:r>
              <a:rPr lang="de-DE" dirty="0"/>
              <a:t>zu anderen Systemen ein hohes Maß an Ähnlichkeit aufweist, sodass eine – zumindest partielle – wechselseitige Verstehbarkeit möglich ist,</a:t>
            </a:r>
          </a:p>
          <a:p>
            <a:pPr lvl="0"/>
            <a:r>
              <a:rPr lang="de-DE" b="1" dirty="0"/>
              <a:t>regional gebunden </a:t>
            </a:r>
            <a:r>
              <a:rPr lang="de-DE" dirty="0"/>
              <a:t>ist in dem Sinne, dass die regionale Verbreitung dieses Systems nicht das Gebrauchsgebiet eines anderen Systems überlappt, und</a:t>
            </a:r>
          </a:p>
          <a:p>
            <a:pPr lvl="0"/>
            <a:r>
              <a:rPr lang="de-DE" b="1" dirty="0"/>
              <a:t>keine</a:t>
            </a:r>
            <a:r>
              <a:rPr lang="de-DE" dirty="0"/>
              <a:t> Schriftlichkeit bzw. </a:t>
            </a:r>
            <a:r>
              <a:rPr lang="de-DE" b="1" dirty="0"/>
              <a:t>Standardisierung</a:t>
            </a:r>
            <a:r>
              <a:rPr lang="de-DE" dirty="0"/>
              <a:t> im Sinne offiziell normierter orthographischer und grammatischer Regeln aufweist.</a:t>
            </a:r>
          </a:p>
        </p:txBody>
      </p:sp>
    </p:spTree>
    <p:extLst>
      <p:ext uri="{BB962C8B-B14F-4D97-AF65-F5344CB8AC3E}">
        <p14:creationId xmlns:p14="http://schemas.microsoft.com/office/powerpoint/2010/main" val="113991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400" dirty="0"/>
              <a:t>(Regionale) </a:t>
            </a:r>
            <a:r>
              <a:rPr lang="de-DE" sz="2400" b="1" dirty="0"/>
              <a:t>Umgangssprache</a:t>
            </a:r>
            <a:r>
              <a:rPr lang="de-DE" sz="2400" dirty="0"/>
              <a:t> – Vorwiegend in der deutschen Germanistik gebrauchter Terminus für den </a:t>
            </a:r>
            <a:r>
              <a:rPr lang="de-DE" sz="2400" b="1" dirty="0"/>
              <a:t>großen und heterogenen Bereich von Sprachvarietäten zwischen Standardsprache einerseits und kleinräumig gebundenen Dialekten andererseits</a:t>
            </a:r>
            <a:r>
              <a:rPr lang="de-DE" sz="2400" dirty="0"/>
              <a:t>. Umgangssprache wird meist als eine Art „Ausgleichsvarietät“ zwischen Standardsprache und Dialekt verstanden, die zwar deutliche regionale Färbung, jedoch keine extremen Dialektismen aufweist. Keine linguistisch eindeutig abgrenzbare Varietät.</a:t>
            </a:r>
          </a:p>
          <a:p>
            <a:pPr marL="0" indent="0">
              <a:buNone/>
            </a:pPr>
            <a:endParaRPr lang="de-DE" sz="2000" dirty="0"/>
          </a:p>
        </p:txBody>
      </p:sp>
    </p:spTree>
    <p:extLst>
      <p:ext uri="{BB962C8B-B14F-4D97-AF65-F5344CB8AC3E}">
        <p14:creationId xmlns:p14="http://schemas.microsoft.com/office/powerpoint/2010/main" val="3215089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a:xfrm>
            <a:off x="723900" y="1825625"/>
            <a:ext cx="10515600" cy="4351338"/>
          </a:xfrm>
        </p:spPr>
        <p:txBody>
          <a:bodyPr/>
          <a:lstStyle/>
          <a:p>
            <a:pPr marL="0" indent="0">
              <a:buNone/>
            </a:pPr>
            <a:r>
              <a:rPr lang="de-DE" dirty="0"/>
              <a:t>Die Gliederung des deutschen Sprachraums</a:t>
            </a:r>
          </a:p>
          <a:p>
            <a:pPr marL="0" indent="0">
              <a:buNone/>
            </a:pPr>
            <a:endParaRPr lang="de-DE" dirty="0"/>
          </a:p>
          <a:p>
            <a:r>
              <a:rPr lang="de-DE" dirty="0"/>
              <a:t>niederdeutsche Dialekte</a:t>
            </a:r>
          </a:p>
          <a:p>
            <a:r>
              <a:rPr lang="de-DE" dirty="0"/>
              <a:t>mitteldeutsche Dialekte	</a:t>
            </a:r>
            <a:r>
              <a:rPr lang="de-DE" dirty="0" err="1"/>
              <a:t>hochdt</a:t>
            </a:r>
            <a:r>
              <a:rPr lang="de-DE" dirty="0"/>
              <a:t>. </a:t>
            </a:r>
          </a:p>
          <a:p>
            <a:r>
              <a:rPr lang="de-DE" dirty="0"/>
              <a:t>oberdeutsche Dialekte		Dialekte</a:t>
            </a:r>
          </a:p>
          <a:p>
            <a:endParaRPr lang="de-DE" dirty="0"/>
          </a:p>
        </p:txBody>
      </p:sp>
      <p:sp>
        <p:nvSpPr>
          <p:cNvPr id="4" name="Geschweifte Klammer rechts 3">
            <a:extLst>
              <a:ext uri="{FF2B5EF4-FFF2-40B4-BE49-F238E27FC236}">
                <a16:creationId xmlns:a16="http://schemas.microsoft.com/office/drawing/2014/main" id="{F638900C-0CCC-4A44-9B21-7B0E6BC59905}"/>
              </a:ext>
            </a:extLst>
          </p:cNvPr>
          <p:cNvSpPr/>
          <p:nvPr/>
        </p:nvSpPr>
        <p:spPr>
          <a:xfrm>
            <a:off x="4953000" y="3552825"/>
            <a:ext cx="209550" cy="590550"/>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de-DE" dirty="0"/>
          </a:p>
        </p:txBody>
      </p:sp>
      <p:pic>
        <p:nvPicPr>
          <p:cNvPr id="5" name="Grafik 4">
            <a:extLst>
              <a:ext uri="{FF2B5EF4-FFF2-40B4-BE49-F238E27FC236}">
                <a16:creationId xmlns:a16="http://schemas.microsoft.com/office/drawing/2014/main" id="{14E7A5F1-F130-48D6-8582-8C90CB03AB80}"/>
              </a:ext>
            </a:extLst>
          </p:cNvPr>
          <p:cNvPicPr>
            <a:picLocks noChangeAspect="1"/>
          </p:cNvPicPr>
          <p:nvPr/>
        </p:nvPicPr>
        <p:blipFill>
          <a:blip r:embed="rId2"/>
          <a:stretch>
            <a:fillRect/>
          </a:stretch>
        </p:blipFill>
        <p:spPr>
          <a:xfrm rot="5400000">
            <a:off x="6236084" y="879090"/>
            <a:ext cx="6835005" cy="5076825"/>
          </a:xfrm>
          <a:prstGeom prst="rect">
            <a:avLst/>
          </a:prstGeom>
        </p:spPr>
      </p:pic>
      <p:sp>
        <p:nvSpPr>
          <p:cNvPr id="6" name="Rechteck 5">
            <a:extLst>
              <a:ext uri="{FF2B5EF4-FFF2-40B4-BE49-F238E27FC236}">
                <a16:creationId xmlns:a16="http://schemas.microsoft.com/office/drawing/2014/main" id="{8915D5C3-7114-42CF-B598-85116F363135}"/>
              </a:ext>
            </a:extLst>
          </p:cNvPr>
          <p:cNvSpPr/>
          <p:nvPr/>
        </p:nvSpPr>
        <p:spPr>
          <a:xfrm>
            <a:off x="1866900" y="6134785"/>
            <a:ext cx="5229225" cy="523220"/>
          </a:xfrm>
          <a:prstGeom prst="rect">
            <a:avLst/>
          </a:prstGeom>
        </p:spPr>
        <p:txBody>
          <a:bodyPr wrap="square">
            <a:spAutoFit/>
          </a:bodyPr>
          <a:lstStyle/>
          <a:p>
            <a:r>
              <a:rPr lang="de-DE" sz="1400" dirty="0"/>
              <a:t>aus: Barbour, Stephen/Stevenson, Patrick (1998): </a:t>
            </a:r>
            <a:r>
              <a:rPr lang="de-DE" sz="1400" i="1" dirty="0"/>
              <a:t>Variation im Deutschen. Soziolinguistische Perspektiven</a:t>
            </a:r>
            <a:r>
              <a:rPr lang="de-DE" sz="1400" dirty="0"/>
              <a:t>. Berlin: De Gruyter, S. 83.</a:t>
            </a:r>
          </a:p>
        </p:txBody>
      </p:sp>
    </p:spTree>
    <p:extLst>
      <p:ext uri="{BB962C8B-B14F-4D97-AF65-F5344CB8AC3E}">
        <p14:creationId xmlns:p14="http://schemas.microsoft.com/office/powerpoint/2010/main" val="29548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b="1" dirty="0"/>
              <a:t>Grundlage der Dreiteilung: 2. Lautverschiebung</a:t>
            </a:r>
          </a:p>
          <a:p>
            <a:pPr marL="0" indent="0">
              <a:buNone/>
            </a:pPr>
            <a:r>
              <a:rPr lang="de-DE" dirty="0"/>
              <a:t> - 5.-8. Jahrhundert</a:t>
            </a:r>
          </a:p>
          <a:p>
            <a:pPr>
              <a:buFontTx/>
              <a:buChar char="-"/>
            </a:pPr>
            <a:r>
              <a:rPr lang="de-DE" dirty="0"/>
              <a:t>bedeutend für das Hochdeutsche</a:t>
            </a:r>
          </a:p>
          <a:p>
            <a:pPr>
              <a:buFontTx/>
              <a:buChar char="-"/>
            </a:pPr>
            <a:r>
              <a:rPr lang="de-DE" dirty="0"/>
              <a:t>beschrieben von Jacob Grimm</a:t>
            </a:r>
          </a:p>
          <a:p>
            <a:pPr>
              <a:buFontTx/>
              <a:buChar char="-"/>
            </a:pPr>
            <a:endParaRPr lang="de-DE" dirty="0"/>
          </a:p>
          <a:p>
            <a:pPr marL="0" indent="0">
              <a:buNone/>
            </a:pPr>
            <a:endParaRPr lang="de-DE" dirty="0"/>
          </a:p>
          <a:p>
            <a:pPr marL="0" indent="0">
              <a:buNone/>
            </a:pPr>
            <a:endParaRPr lang="de-DE" dirty="0"/>
          </a:p>
        </p:txBody>
      </p:sp>
      <p:graphicFrame>
        <p:nvGraphicFramePr>
          <p:cNvPr id="4" name="Tabelle 3">
            <a:extLst>
              <a:ext uri="{FF2B5EF4-FFF2-40B4-BE49-F238E27FC236}">
                <a16:creationId xmlns:a16="http://schemas.microsoft.com/office/drawing/2014/main" id="{766A6CAF-489B-40EA-BAC1-988FB13788A2}"/>
              </a:ext>
            </a:extLst>
          </p:cNvPr>
          <p:cNvGraphicFramePr>
            <a:graphicFrameLocks noGrp="1"/>
          </p:cNvGraphicFramePr>
          <p:nvPr>
            <p:extLst>
              <p:ext uri="{D42A27DB-BD31-4B8C-83A1-F6EECF244321}">
                <p14:modId xmlns:p14="http://schemas.microsoft.com/office/powerpoint/2010/main" val="2152349267"/>
              </p:ext>
            </p:extLst>
          </p:nvPr>
        </p:nvGraphicFramePr>
        <p:xfrm>
          <a:off x="955675" y="4005791"/>
          <a:ext cx="8128000" cy="2021840"/>
        </p:xfrm>
        <a:graphic>
          <a:graphicData uri="http://schemas.openxmlformats.org/drawingml/2006/table">
            <a:tbl>
              <a:tblPr firstRow="1" bandRow="1">
                <a:tableStyleId>{9D7B26C5-4107-4FEC-AEDC-1716B250A1EF}</a:tableStyleId>
              </a:tblPr>
              <a:tblGrid>
                <a:gridCol w="3835400">
                  <a:extLst>
                    <a:ext uri="{9D8B030D-6E8A-4147-A177-3AD203B41FA5}">
                      <a16:colId xmlns:a16="http://schemas.microsoft.com/office/drawing/2014/main" val="995303382"/>
                    </a:ext>
                  </a:extLst>
                </a:gridCol>
                <a:gridCol w="1466850">
                  <a:extLst>
                    <a:ext uri="{9D8B030D-6E8A-4147-A177-3AD203B41FA5}">
                      <a16:colId xmlns:a16="http://schemas.microsoft.com/office/drawing/2014/main" val="204352318"/>
                    </a:ext>
                  </a:extLst>
                </a:gridCol>
                <a:gridCol w="1571625">
                  <a:extLst>
                    <a:ext uri="{9D8B030D-6E8A-4147-A177-3AD203B41FA5}">
                      <a16:colId xmlns:a16="http://schemas.microsoft.com/office/drawing/2014/main" val="585689166"/>
                    </a:ext>
                  </a:extLst>
                </a:gridCol>
                <a:gridCol w="1254125">
                  <a:extLst>
                    <a:ext uri="{9D8B030D-6E8A-4147-A177-3AD203B41FA5}">
                      <a16:colId xmlns:a16="http://schemas.microsoft.com/office/drawing/2014/main" val="1802851342"/>
                    </a:ext>
                  </a:extLst>
                </a:gridCol>
              </a:tblGrid>
              <a:tr h="370840">
                <a:tc>
                  <a:txBody>
                    <a:bodyPr/>
                    <a:lstStyle/>
                    <a:p>
                      <a:r>
                        <a:rPr lang="de-DE" b="0" dirty="0"/>
                        <a:t>Verschiebungen im</a:t>
                      </a:r>
                      <a:r>
                        <a:rPr lang="de-DE" b="1" dirty="0"/>
                        <a:t> Anlaut</a:t>
                      </a:r>
                    </a:p>
                  </a:txBody>
                  <a:tcPr/>
                </a:tc>
                <a:tc>
                  <a:txBody>
                    <a:bodyPr/>
                    <a:lstStyle/>
                    <a:p>
                      <a:r>
                        <a:rPr lang="de-DE" b="0" dirty="0"/>
                        <a:t>p &gt; </a:t>
                      </a:r>
                      <a:r>
                        <a:rPr lang="de-DE" b="0" dirty="0" err="1"/>
                        <a:t>pf</a:t>
                      </a:r>
                      <a:endParaRPr lang="de-DE" b="0" dirty="0"/>
                    </a:p>
                  </a:txBody>
                  <a:tcPr/>
                </a:tc>
                <a:tc>
                  <a:txBody>
                    <a:bodyPr/>
                    <a:lstStyle/>
                    <a:p>
                      <a:r>
                        <a:rPr lang="de-DE" b="0" dirty="0"/>
                        <a:t>t &gt; </a:t>
                      </a:r>
                      <a:r>
                        <a:rPr lang="de-DE" b="0" dirty="0" err="1"/>
                        <a:t>ts</a:t>
                      </a:r>
                      <a:endParaRPr lang="de-DE" b="0" dirty="0"/>
                    </a:p>
                  </a:txBody>
                  <a:tcPr/>
                </a:tc>
                <a:tc>
                  <a:txBody>
                    <a:bodyPr/>
                    <a:lstStyle/>
                    <a:p>
                      <a:r>
                        <a:rPr lang="de-DE" b="0" dirty="0"/>
                        <a:t>k &gt; </a:t>
                      </a:r>
                      <a:r>
                        <a:rPr lang="de-DE" b="0" dirty="0" err="1"/>
                        <a:t>kx</a:t>
                      </a:r>
                      <a:r>
                        <a:rPr lang="de-DE" b="0" dirty="0"/>
                        <a:t>, k</a:t>
                      </a:r>
                    </a:p>
                  </a:txBody>
                  <a:tcPr/>
                </a:tc>
                <a:extLst>
                  <a:ext uri="{0D108BD9-81ED-4DB2-BD59-A6C34878D82A}">
                    <a16:rowId xmlns:a16="http://schemas.microsoft.com/office/drawing/2014/main" val="642217907"/>
                  </a:ext>
                </a:extLst>
              </a:tr>
              <a:tr h="370840">
                <a:tc>
                  <a:txBody>
                    <a:bodyPr/>
                    <a:lstStyle/>
                    <a:p>
                      <a:r>
                        <a:rPr lang="de-DE" b="0" dirty="0"/>
                        <a:t>Verschiebungen im </a:t>
                      </a:r>
                      <a:r>
                        <a:rPr lang="de-DE" b="1" dirty="0"/>
                        <a:t>Inlaut und Auslaut</a:t>
                      </a:r>
                    </a:p>
                  </a:txBody>
                  <a:tcPr/>
                </a:tc>
                <a:tc>
                  <a:txBody>
                    <a:bodyPr/>
                    <a:lstStyle/>
                    <a:p>
                      <a:r>
                        <a:rPr lang="de-DE" b="0" dirty="0"/>
                        <a:t>p &gt; </a:t>
                      </a:r>
                      <a:r>
                        <a:rPr lang="de-DE" b="0" dirty="0" err="1"/>
                        <a:t>pf</a:t>
                      </a:r>
                      <a:r>
                        <a:rPr lang="de-DE" b="0" dirty="0"/>
                        <a:t>, f</a:t>
                      </a:r>
                    </a:p>
                  </a:txBody>
                  <a:tcPr/>
                </a:tc>
                <a:tc>
                  <a:txBody>
                    <a:bodyPr/>
                    <a:lstStyle/>
                    <a:p>
                      <a:r>
                        <a:rPr lang="de-DE" b="0" dirty="0"/>
                        <a:t>t &gt; </a:t>
                      </a:r>
                      <a:r>
                        <a:rPr lang="de-DE" b="0" dirty="0" err="1"/>
                        <a:t>ts</a:t>
                      </a:r>
                      <a:r>
                        <a:rPr lang="de-DE" b="0" dirty="0"/>
                        <a:t>, s</a:t>
                      </a:r>
                    </a:p>
                  </a:txBody>
                  <a:tcPr/>
                </a:tc>
                <a:tc>
                  <a:txBody>
                    <a:bodyPr/>
                    <a:lstStyle/>
                    <a:p>
                      <a:r>
                        <a:rPr lang="de-DE" b="0" dirty="0"/>
                        <a:t>i &gt; x, </a:t>
                      </a:r>
                      <a:r>
                        <a:rPr lang="de-DE" i="0" dirty="0"/>
                        <a:t>ç</a:t>
                      </a:r>
                      <a:endParaRPr lang="de-DE" b="0" dirty="0"/>
                    </a:p>
                  </a:txBody>
                  <a:tcPr/>
                </a:tc>
                <a:extLst>
                  <a:ext uri="{0D108BD9-81ED-4DB2-BD59-A6C34878D82A}">
                    <a16:rowId xmlns:a16="http://schemas.microsoft.com/office/drawing/2014/main" val="1603810189"/>
                  </a:ext>
                </a:extLst>
              </a:tr>
              <a:tr h="370840">
                <a:tc>
                  <a:txBody>
                    <a:bodyPr/>
                    <a:lstStyle/>
                    <a:p>
                      <a:r>
                        <a:rPr lang="de-DE" b="0" dirty="0"/>
                        <a:t>Verschiebungen von </a:t>
                      </a:r>
                      <a:r>
                        <a:rPr lang="de-DE" b="1" dirty="0"/>
                        <a:t>Verschluss-/Reibelauten</a:t>
                      </a:r>
                    </a:p>
                  </a:txBody>
                  <a:tcPr/>
                </a:tc>
                <a:tc>
                  <a:txBody>
                    <a:bodyPr/>
                    <a:lstStyle/>
                    <a:p>
                      <a:r>
                        <a:rPr lang="de-DE" b="0" dirty="0"/>
                        <a:t>b/v &gt; b, p</a:t>
                      </a:r>
                    </a:p>
                  </a:txBody>
                  <a:tcPr/>
                </a:tc>
                <a:tc>
                  <a:txBody>
                    <a:bodyPr/>
                    <a:lstStyle/>
                    <a:p>
                      <a:r>
                        <a:rPr lang="de-DE" b="0" dirty="0"/>
                        <a:t>d &gt; t</a:t>
                      </a:r>
                    </a:p>
                  </a:txBody>
                  <a:tcPr/>
                </a:tc>
                <a:tc>
                  <a:txBody>
                    <a:bodyPr/>
                    <a:lstStyle/>
                    <a:p>
                      <a:r>
                        <a:rPr lang="de-DE" b="0" dirty="0"/>
                        <a:t>g/</a:t>
                      </a:r>
                      <a:r>
                        <a:rPr lang="de-DE" sz="1800" kern="1200" dirty="0">
                          <a:solidFill>
                            <a:schemeClr val="tx1"/>
                          </a:solidFill>
                          <a:effectLst/>
                          <a:latin typeface="+mn-lt"/>
                          <a:ea typeface="+mn-ea"/>
                          <a:cs typeface="+mn-cs"/>
                        </a:rPr>
                        <a:t>ɤ</a:t>
                      </a:r>
                      <a:r>
                        <a:rPr lang="de-DE" b="0" dirty="0"/>
                        <a:t> &gt; g, k</a:t>
                      </a:r>
                    </a:p>
                  </a:txBody>
                  <a:tcPr/>
                </a:tc>
                <a:extLst>
                  <a:ext uri="{0D108BD9-81ED-4DB2-BD59-A6C34878D82A}">
                    <a16:rowId xmlns:a16="http://schemas.microsoft.com/office/drawing/2014/main" val="3437837126"/>
                  </a:ext>
                </a:extLst>
              </a:tr>
              <a:tr h="370840">
                <a:tc>
                  <a:txBody>
                    <a:bodyPr/>
                    <a:lstStyle/>
                    <a:p>
                      <a:r>
                        <a:rPr lang="de-DE" b="0" dirty="0"/>
                        <a:t>Verschiebung</a:t>
                      </a:r>
                      <a:r>
                        <a:rPr lang="de-DE" b="1" dirty="0"/>
                        <a:t> stimmloser dentaler Reibelaute</a:t>
                      </a:r>
                    </a:p>
                  </a:txBody>
                  <a:tcPr/>
                </a:tc>
                <a:tc>
                  <a:txBody>
                    <a:bodyPr/>
                    <a:lstStyle/>
                    <a:p>
                      <a:r>
                        <a:rPr lang="de-DE" sz="1800" kern="1200" dirty="0">
                          <a:solidFill>
                            <a:schemeClr val="tx1"/>
                          </a:solidFill>
                          <a:effectLst/>
                          <a:latin typeface="+mn-lt"/>
                          <a:ea typeface="+mn-ea"/>
                          <a:cs typeface="+mn-cs"/>
                        </a:rPr>
                        <a:t>θ &gt; d</a:t>
                      </a:r>
                      <a:endParaRPr lang="de-DE" b="0" dirty="0"/>
                    </a:p>
                  </a:txBody>
                  <a:tcPr/>
                </a:tc>
                <a:tc>
                  <a:txBody>
                    <a:bodyPr/>
                    <a:lstStyle/>
                    <a:p>
                      <a:endParaRPr lang="de-DE" b="0" dirty="0"/>
                    </a:p>
                  </a:txBody>
                  <a:tcPr/>
                </a:tc>
                <a:tc>
                  <a:txBody>
                    <a:bodyPr/>
                    <a:lstStyle/>
                    <a:p>
                      <a:endParaRPr lang="de-DE" b="0" dirty="0"/>
                    </a:p>
                  </a:txBody>
                  <a:tcPr/>
                </a:tc>
                <a:extLst>
                  <a:ext uri="{0D108BD9-81ED-4DB2-BD59-A6C34878D82A}">
                    <a16:rowId xmlns:a16="http://schemas.microsoft.com/office/drawing/2014/main" val="2181195927"/>
                  </a:ext>
                </a:extLst>
              </a:tr>
            </a:tbl>
          </a:graphicData>
        </a:graphic>
      </p:graphicFrame>
    </p:spTree>
    <p:extLst>
      <p:ext uri="{BB962C8B-B14F-4D97-AF65-F5344CB8AC3E}">
        <p14:creationId xmlns:p14="http://schemas.microsoft.com/office/powerpoint/2010/main" val="32655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4F2AE-C3E8-43E7-AB24-2C0E1B03A2AE}"/>
              </a:ext>
            </a:extLst>
          </p:cNvPr>
          <p:cNvSpPr>
            <a:spLocks noGrp="1"/>
          </p:cNvSpPr>
          <p:nvPr>
            <p:ph type="title"/>
          </p:nvPr>
        </p:nvSpPr>
        <p:spPr/>
        <p:txBody>
          <a:bodyPr/>
          <a:lstStyle/>
          <a:p>
            <a:r>
              <a:rPr lang="de-DE" dirty="0"/>
              <a:t>Nicht nur Standard</a:t>
            </a:r>
          </a:p>
        </p:txBody>
      </p:sp>
      <p:pic>
        <p:nvPicPr>
          <p:cNvPr id="4" name="Inhaltsplatzhalter 3">
            <a:extLst>
              <a:ext uri="{FF2B5EF4-FFF2-40B4-BE49-F238E27FC236}">
                <a16:creationId xmlns:a16="http://schemas.microsoft.com/office/drawing/2014/main" id="{56420620-2199-462D-B952-B98235EAEE30}"/>
              </a:ext>
            </a:extLst>
          </p:cNvPr>
          <p:cNvPicPr>
            <a:picLocks noGrp="1" noChangeAspect="1"/>
          </p:cNvPicPr>
          <p:nvPr>
            <p:ph idx="1"/>
          </p:nvPr>
        </p:nvPicPr>
        <p:blipFill>
          <a:blip r:embed="rId2"/>
          <a:stretch>
            <a:fillRect/>
          </a:stretch>
        </p:blipFill>
        <p:spPr>
          <a:xfrm rot="5193491">
            <a:off x="375260" y="2054542"/>
            <a:ext cx="4906054" cy="4092789"/>
          </a:xfrm>
          <a:prstGeom prst="rect">
            <a:avLst/>
          </a:prstGeom>
        </p:spPr>
      </p:pic>
      <p:sp>
        <p:nvSpPr>
          <p:cNvPr id="5" name="Rechteck 4">
            <a:extLst>
              <a:ext uri="{FF2B5EF4-FFF2-40B4-BE49-F238E27FC236}">
                <a16:creationId xmlns:a16="http://schemas.microsoft.com/office/drawing/2014/main" id="{32B6C7BF-EC0F-426F-8888-5E58F6965411}"/>
              </a:ext>
            </a:extLst>
          </p:cNvPr>
          <p:cNvSpPr/>
          <p:nvPr/>
        </p:nvSpPr>
        <p:spPr>
          <a:xfrm>
            <a:off x="5093602" y="6053435"/>
            <a:ext cx="6096000" cy="307777"/>
          </a:xfrm>
          <a:prstGeom prst="rect">
            <a:avLst/>
          </a:prstGeom>
        </p:spPr>
        <p:txBody>
          <a:bodyPr>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 S. 239.</a:t>
            </a:r>
          </a:p>
        </p:txBody>
      </p:sp>
    </p:spTree>
    <p:extLst>
      <p:ext uri="{BB962C8B-B14F-4D97-AF65-F5344CB8AC3E}">
        <p14:creationId xmlns:p14="http://schemas.microsoft.com/office/powerpoint/2010/main" val="132671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6CA44-7643-44CB-BE29-7C65C0FFDC25}"/>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37D92E99-E97E-4E68-8FB8-CBAF64EECB7B}"/>
              </a:ext>
            </a:extLst>
          </p:cNvPr>
          <p:cNvSpPr>
            <a:spLocks noGrp="1"/>
          </p:cNvSpPr>
          <p:nvPr>
            <p:ph idx="1"/>
          </p:nvPr>
        </p:nvSpPr>
        <p:spPr>
          <a:xfrm>
            <a:off x="838200" y="1825625"/>
            <a:ext cx="6057900" cy="4351338"/>
          </a:xfrm>
        </p:spPr>
        <p:txBody>
          <a:bodyPr/>
          <a:lstStyle/>
          <a:p>
            <a:pPr marL="0" indent="0">
              <a:buNone/>
            </a:pPr>
            <a:r>
              <a:rPr lang="de-DE" dirty="0"/>
              <a:t>Umgangssprachliches Kontinuum</a:t>
            </a:r>
          </a:p>
          <a:p>
            <a:pPr marL="0" indent="0">
              <a:buNone/>
            </a:pPr>
            <a:endParaRPr lang="de-DE" dirty="0"/>
          </a:p>
        </p:txBody>
      </p:sp>
      <p:pic>
        <p:nvPicPr>
          <p:cNvPr id="4" name="Grafik 3">
            <a:extLst>
              <a:ext uri="{FF2B5EF4-FFF2-40B4-BE49-F238E27FC236}">
                <a16:creationId xmlns:a16="http://schemas.microsoft.com/office/drawing/2014/main" id="{357D0FB0-5F2C-4B70-A1ED-C638088733A8}"/>
              </a:ext>
            </a:extLst>
          </p:cNvPr>
          <p:cNvPicPr>
            <a:picLocks noChangeAspect="1"/>
          </p:cNvPicPr>
          <p:nvPr/>
        </p:nvPicPr>
        <p:blipFill>
          <a:blip r:embed="rId2"/>
          <a:stretch>
            <a:fillRect/>
          </a:stretch>
        </p:blipFill>
        <p:spPr>
          <a:xfrm>
            <a:off x="922087" y="2500425"/>
            <a:ext cx="5440613" cy="3520654"/>
          </a:xfrm>
          <a:prstGeom prst="rect">
            <a:avLst/>
          </a:prstGeom>
        </p:spPr>
      </p:pic>
      <p:sp>
        <p:nvSpPr>
          <p:cNvPr id="5" name="Textfeld 4">
            <a:extLst>
              <a:ext uri="{FF2B5EF4-FFF2-40B4-BE49-F238E27FC236}">
                <a16:creationId xmlns:a16="http://schemas.microsoft.com/office/drawing/2014/main" id="{CADF3824-FFA9-4B4D-82B8-973C8F305201}"/>
              </a:ext>
            </a:extLst>
          </p:cNvPr>
          <p:cNvSpPr txBox="1"/>
          <p:nvPr/>
        </p:nvSpPr>
        <p:spPr>
          <a:xfrm>
            <a:off x="1066800" y="6248400"/>
            <a:ext cx="5829300" cy="523220"/>
          </a:xfrm>
          <a:prstGeom prst="rect">
            <a:avLst/>
          </a:prstGeom>
          <a:noFill/>
        </p:spPr>
        <p:txBody>
          <a:bodyPr wrap="square" rtlCol="0">
            <a:spAutoFit/>
          </a:bodyPr>
          <a:lstStyle/>
          <a:p>
            <a:r>
              <a:rPr lang="de-DE" sz="1400" dirty="0"/>
              <a:t>aus: König, Werner (</a:t>
            </a:r>
            <a:r>
              <a:rPr lang="de-DE" sz="1400" baseline="30000" dirty="0"/>
              <a:t>16</a:t>
            </a:r>
            <a:r>
              <a:rPr lang="de-DE" sz="1400" dirty="0"/>
              <a:t>2007: </a:t>
            </a:r>
            <a:r>
              <a:rPr lang="de-DE" sz="1400" i="1" dirty="0"/>
              <a:t>dtv-Atlas Deutsche Sprache</a:t>
            </a:r>
            <a:r>
              <a:rPr lang="de-DE" sz="1400" dirty="0"/>
              <a:t>. München: dtv,</a:t>
            </a:r>
          </a:p>
          <a:p>
            <a:r>
              <a:rPr lang="de-DE" sz="1400" dirty="0"/>
              <a:t>S. 134.</a:t>
            </a:r>
          </a:p>
        </p:txBody>
      </p:sp>
    </p:spTree>
    <p:extLst>
      <p:ext uri="{BB962C8B-B14F-4D97-AF65-F5344CB8AC3E}">
        <p14:creationId xmlns:p14="http://schemas.microsoft.com/office/powerpoint/2010/main" val="150230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p:txBody>
          <a:bodyPr>
            <a:normAutofit lnSpcReduction="10000"/>
          </a:bodyPr>
          <a:lstStyle/>
          <a:p>
            <a:pPr marL="0" indent="0">
              <a:buNone/>
            </a:pPr>
            <a:r>
              <a:rPr lang="de-DE" dirty="0"/>
              <a:t>Historische Minderheitensprachen</a:t>
            </a:r>
          </a:p>
          <a:p>
            <a:pPr>
              <a:buFontTx/>
              <a:buChar char="-"/>
            </a:pPr>
            <a:r>
              <a:rPr lang="de-DE" dirty="0"/>
              <a:t>in Österreich:</a:t>
            </a:r>
          </a:p>
          <a:p>
            <a:pPr lvl="1"/>
            <a:r>
              <a:rPr lang="de-DE" dirty="0"/>
              <a:t>Burgenlandkroatisch im Burgen-</a:t>
            </a:r>
          </a:p>
          <a:p>
            <a:pPr marL="457200" lvl="1" indent="0">
              <a:buNone/>
            </a:pPr>
            <a:r>
              <a:rPr lang="de-DE" dirty="0" err="1"/>
              <a:t>land</a:t>
            </a:r>
            <a:endParaRPr lang="de-DE" dirty="0"/>
          </a:p>
          <a:p>
            <a:pPr lvl="1"/>
            <a:r>
              <a:rPr lang="de-DE" dirty="0"/>
              <a:t>Romani im Burgenland</a:t>
            </a:r>
          </a:p>
          <a:p>
            <a:pPr lvl="1"/>
            <a:r>
              <a:rPr lang="de-DE" dirty="0"/>
              <a:t>Slowakisch in Wien</a:t>
            </a:r>
          </a:p>
          <a:p>
            <a:pPr lvl="1"/>
            <a:r>
              <a:rPr lang="de-DE" dirty="0"/>
              <a:t>Slowenisch in Kärnten und der</a:t>
            </a:r>
          </a:p>
          <a:p>
            <a:pPr marL="457200" lvl="1" indent="0">
              <a:buNone/>
            </a:pPr>
            <a:r>
              <a:rPr lang="de-DE" dirty="0"/>
              <a:t>Steiermark</a:t>
            </a:r>
          </a:p>
          <a:p>
            <a:pPr lvl="1"/>
            <a:r>
              <a:rPr lang="de-DE" dirty="0"/>
              <a:t>Tschechisch in Wien</a:t>
            </a:r>
          </a:p>
          <a:p>
            <a:pPr lvl="1"/>
            <a:r>
              <a:rPr lang="de-DE" dirty="0"/>
              <a:t>Ungarisch im Burgenland und in </a:t>
            </a:r>
          </a:p>
          <a:p>
            <a:pPr marL="457200" lvl="1" indent="0">
              <a:buNone/>
            </a:pPr>
            <a:r>
              <a:rPr lang="de-DE" dirty="0"/>
              <a:t>Wien</a:t>
            </a:r>
          </a:p>
        </p:txBody>
      </p:sp>
      <p:pic>
        <p:nvPicPr>
          <p:cNvPr id="5" name="Grafik 4">
            <a:extLst>
              <a:ext uri="{FF2B5EF4-FFF2-40B4-BE49-F238E27FC236}">
                <a16:creationId xmlns:a16="http://schemas.microsoft.com/office/drawing/2014/main" id="{FBD2D8FA-2E19-42D0-9640-DCAB1A028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49" y="1609567"/>
            <a:ext cx="6367301" cy="4501515"/>
          </a:xfrm>
          <a:prstGeom prst="ellipse">
            <a:avLst/>
          </a:prstGeom>
        </p:spPr>
      </p:pic>
      <p:pic>
        <p:nvPicPr>
          <p:cNvPr id="1026" name="Picture 2" descr="Burgenlandkroaten – Wikipedia">
            <a:extLst>
              <a:ext uri="{FF2B5EF4-FFF2-40B4-BE49-F238E27FC236}">
                <a16:creationId xmlns:a16="http://schemas.microsoft.com/office/drawing/2014/main" id="{24BA8687-0F64-44B7-BC78-29706AFFA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8426" y="4367371"/>
            <a:ext cx="1752600" cy="13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87FB5-EB2F-4256-81E7-D231C24FCE39}"/>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22E8A3B4-7211-4DCE-A2AC-34AD363F9CDA}"/>
              </a:ext>
            </a:extLst>
          </p:cNvPr>
          <p:cNvSpPr>
            <a:spLocks noGrp="1"/>
          </p:cNvSpPr>
          <p:nvPr>
            <p:ph idx="1"/>
          </p:nvPr>
        </p:nvSpPr>
        <p:spPr>
          <a:xfrm>
            <a:off x="217234" y="1789113"/>
            <a:ext cx="10515600" cy="4703762"/>
          </a:xfrm>
        </p:spPr>
        <p:txBody>
          <a:bodyPr>
            <a:normAutofit fontScale="92500" lnSpcReduction="10000"/>
          </a:bodyPr>
          <a:lstStyle/>
          <a:p>
            <a:pPr marL="0" indent="0">
              <a:buNone/>
            </a:pPr>
            <a:r>
              <a:rPr lang="de-DE" dirty="0"/>
              <a:t>Historische Minderheitensprachen</a:t>
            </a:r>
          </a:p>
          <a:p>
            <a:pPr>
              <a:buFontTx/>
              <a:buChar char="-"/>
            </a:pPr>
            <a:r>
              <a:rPr lang="de-DE" dirty="0"/>
              <a:t>in Deutschland:</a:t>
            </a:r>
          </a:p>
          <a:p>
            <a:pPr lvl="1"/>
            <a:r>
              <a:rPr lang="de-DE" sz="2200" dirty="0"/>
              <a:t>Dänisch in Schleswig-Holstein</a:t>
            </a:r>
          </a:p>
          <a:p>
            <a:pPr lvl="1"/>
            <a:r>
              <a:rPr lang="de-DE" sz="2200" dirty="0"/>
              <a:t>Friesisch (westgermanische Sprache) in Schleswig-Holstein</a:t>
            </a:r>
          </a:p>
          <a:p>
            <a:pPr marL="457200" lvl="1" indent="0">
              <a:buNone/>
            </a:pPr>
            <a:r>
              <a:rPr lang="de-DE" sz="2200" dirty="0"/>
              <a:t>(Nordfriesisch) und in Niedersachsen (Saterfriesisch)</a:t>
            </a:r>
          </a:p>
          <a:p>
            <a:pPr lvl="1"/>
            <a:r>
              <a:rPr lang="de-DE" sz="2200" dirty="0"/>
              <a:t>Sorbisch (westslawische Sprache) in Sachsen (Obersorbisch)</a:t>
            </a:r>
          </a:p>
          <a:p>
            <a:pPr marL="457200" lvl="1" indent="0">
              <a:buNone/>
            </a:pPr>
            <a:r>
              <a:rPr lang="de-DE" sz="2200" dirty="0"/>
              <a:t> und Brandenburg (Niedersorbisch) </a:t>
            </a:r>
          </a:p>
          <a:p>
            <a:pPr lvl="1"/>
            <a:r>
              <a:rPr lang="de-DE" sz="2200" dirty="0"/>
              <a:t>Romani (Minderheitensprache der Sinti und Roma)</a:t>
            </a:r>
          </a:p>
          <a:p>
            <a:pPr marL="0" indent="0">
              <a:buNone/>
            </a:pPr>
            <a:r>
              <a:rPr lang="de-DE" sz="2400" dirty="0"/>
              <a:t>Regionalsprache:</a:t>
            </a:r>
          </a:p>
          <a:p>
            <a:pPr lvl="1"/>
            <a:r>
              <a:rPr lang="de-DE" sz="2200" dirty="0"/>
              <a:t>Niederdeutsch in Schleswig-Holstein, Hamburg, Nieder-</a:t>
            </a:r>
          </a:p>
          <a:p>
            <a:pPr marL="457200" lvl="1" indent="0">
              <a:buNone/>
            </a:pPr>
            <a:r>
              <a:rPr lang="de-DE" sz="2200" dirty="0" err="1"/>
              <a:t>sachsen</a:t>
            </a:r>
            <a:r>
              <a:rPr lang="de-DE" sz="2200" dirty="0"/>
              <a:t>, Bremen, Mecklenburg-Vorpommern sowie</a:t>
            </a:r>
          </a:p>
          <a:p>
            <a:pPr marL="457200" lvl="1" indent="0">
              <a:buNone/>
            </a:pPr>
            <a:r>
              <a:rPr lang="de-DE" sz="2200" dirty="0"/>
              <a:t>Nordrhein-Westfalen, Brandenburg und Sachsen-Anhalt</a:t>
            </a:r>
          </a:p>
          <a:p>
            <a:pPr marL="457200" lvl="1" indent="0">
              <a:buNone/>
            </a:pPr>
            <a:endParaRPr lang="de-DE" sz="2200" dirty="0"/>
          </a:p>
          <a:p>
            <a:pPr marL="457200" lvl="1" indent="0">
              <a:buNone/>
            </a:pPr>
            <a:r>
              <a:rPr lang="de-DE" i="1" dirty="0"/>
              <a:t>Europäischen Charta der Regional- oder Minderheitensprachen</a:t>
            </a:r>
          </a:p>
          <a:p>
            <a:pPr marL="457200" lvl="1" indent="0">
              <a:buNone/>
            </a:pPr>
            <a:endParaRPr lang="de-DE" sz="2200" dirty="0"/>
          </a:p>
          <a:p>
            <a:pPr marL="0" indent="0">
              <a:buNone/>
            </a:pPr>
            <a:endParaRPr lang="de-DE" dirty="0"/>
          </a:p>
        </p:txBody>
      </p:sp>
      <p:pic>
        <p:nvPicPr>
          <p:cNvPr id="8" name="Grafik 7">
            <a:extLst>
              <a:ext uri="{FF2B5EF4-FFF2-40B4-BE49-F238E27FC236}">
                <a16:creationId xmlns:a16="http://schemas.microsoft.com/office/drawing/2014/main" id="{A60AAA7A-A85B-478A-86EE-893FCAC66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830" y="695324"/>
            <a:ext cx="4002045" cy="5432775"/>
          </a:xfrm>
          <a:prstGeom prst="rect">
            <a:avLst/>
          </a:prstGeom>
        </p:spPr>
      </p:pic>
      <p:pic>
        <p:nvPicPr>
          <p:cNvPr id="5" name="Grafik 4">
            <a:extLst>
              <a:ext uri="{FF2B5EF4-FFF2-40B4-BE49-F238E27FC236}">
                <a16:creationId xmlns:a16="http://schemas.microsoft.com/office/drawing/2014/main" id="{3B3B6370-0081-4436-9E90-ED316081B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982" y="2578894"/>
            <a:ext cx="1715400" cy="964406"/>
          </a:xfrm>
          <a:prstGeom prst="rect">
            <a:avLst/>
          </a:prstGeom>
        </p:spPr>
      </p:pic>
      <p:pic>
        <p:nvPicPr>
          <p:cNvPr id="7" name="Grafik 6">
            <a:extLst>
              <a:ext uri="{FF2B5EF4-FFF2-40B4-BE49-F238E27FC236}">
                <a16:creationId xmlns:a16="http://schemas.microsoft.com/office/drawing/2014/main" id="{32BC914E-2711-4FB4-9FCD-A839F7A5D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495" y="0"/>
            <a:ext cx="2789464" cy="1562100"/>
          </a:xfrm>
          <a:prstGeom prst="rect">
            <a:avLst/>
          </a:prstGeom>
        </p:spPr>
      </p:pic>
    </p:spTree>
    <p:extLst>
      <p:ext uri="{BB962C8B-B14F-4D97-AF65-F5344CB8AC3E}">
        <p14:creationId xmlns:p14="http://schemas.microsoft.com/office/powerpoint/2010/main" val="7574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9F5A7-A7DE-481D-B4F4-44DCB4A327A3}"/>
              </a:ext>
            </a:extLst>
          </p:cNvPr>
          <p:cNvSpPr>
            <a:spLocks noGrp="1"/>
          </p:cNvSpPr>
          <p:nvPr>
            <p:ph type="title"/>
          </p:nvPr>
        </p:nvSpPr>
        <p:spPr/>
        <p:txBody>
          <a:bodyPr/>
          <a:lstStyle/>
          <a:p>
            <a:r>
              <a:rPr lang="de-DE" dirty="0"/>
              <a:t>Nicht nur Deutsch</a:t>
            </a:r>
          </a:p>
        </p:txBody>
      </p:sp>
      <p:sp>
        <p:nvSpPr>
          <p:cNvPr id="3" name="Inhaltsplatzhalter 2">
            <a:extLst>
              <a:ext uri="{FF2B5EF4-FFF2-40B4-BE49-F238E27FC236}">
                <a16:creationId xmlns:a16="http://schemas.microsoft.com/office/drawing/2014/main" id="{75CCEE9C-6BEA-4870-B238-B9233DCF8678}"/>
              </a:ext>
            </a:extLst>
          </p:cNvPr>
          <p:cNvSpPr>
            <a:spLocks noGrp="1"/>
          </p:cNvSpPr>
          <p:nvPr>
            <p:ph idx="1"/>
          </p:nvPr>
        </p:nvSpPr>
        <p:spPr>
          <a:xfrm>
            <a:off x="838200" y="1479440"/>
            <a:ext cx="10515600" cy="4351338"/>
          </a:xfrm>
        </p:spPr>
        <p:txBody>
          <a:bodyPr/>
          <a:lstStyle/>
          <a:p>
            <a:pPr marL="0" indent="0">
              <a:buNone/>
            </a:pPr>
            <a:r>
              <a:rPr lang="de-DE" dirty="0"/>
              <a:t>Neue Mehrsprachigkeit</a:t>
            </a:r>
          </a:p>
          <a:p>
            <a:pPr marL="0" indent="0">
              <a:buNone/>
            </a:pPr>
            <a:endParaRPr lang="de-DE" dirty="0"/>
          </a:p>
          <a:p>
            <a:pPr marL="0" indent="0">
              <a:buNone/>
            </a:pPr>
            <a:endParaRPr lang="de-DE" dirty="0"/>
          </a:p>
          <a:p>
            <a:pPr marL="0" indent="0">
              <a:buNone/>
            </a:pPr>
            <a:endParaRPr lang="de-DE" dirty="0"/>
          </a:p>
        </p:txBody>
      </p:sp>
      <p:sp>
        <p:nvSpPr>
          <p:cNvPr id="10" name="Textfeld 9">
            <a:extLst>
              <a:ext uri="{FF2B5EF4-FFF2-40B4-BE49-F238E27FC236}">
                <a16:creationId xmlns:a16="http://schemas.microsoft.com/office/drawing/2014/main" id="{50596465-6E3A-4AB0-92BA-0A11D0A0BAC5}"/>
              </a:ext>
            </a:extLst>
          </p:cNvPr>
          <p:cNvSpPr txBox="1"/>
          <p:nvPr/>
        </p:nvSpPr>
        <p:spPr>
          <a:xfrm>
            <a:off x="8696325" y="6180693"/>
            <a:ext cx="3182281" cy="369332"/>
          </a:xfrm>
          <a:prstGeom prst="rect">
            <a:avLst/>
          </a:prstGeom>
          <a:noFill/>
        </p:spPr>
        <p:txBody>
          <a:bodyPr wrap="none" rtlCol="0">
            <a:spAutoFit/>
          </a:bodyPr>
          <a:lstStyle/>
          <a:p>
            <a:r>
              <a:rPr lang="de-DE" dirty="0"/>
              <a:t>Quelle: Statistisches Bundesamt</a:t>
            </a:r>
          </a:p>
        </p:txBody>
      </p:sp>
      <p:graphicFrame>
        <p:nvGraphicFramePr>
          <p:cNvPr id="4" name="Tabelle 4">
            <a:extLst>
              <a:ext uri="{FF2B5EF4-FFF2-40B4-BE49-F238E27FC236}">
                <a16:creationId xmlns:a16="http://schemas.microsoft.com/office/drawing/2014/main" id="{6699EA9A-36EB-4B4B-B921-0C61A7BE1794}"/>
              </a:ext>
            </a:extLst>
          </p:cNvPr>
          <p:cNvGraphicFramePr>
            <a:graphicFrameLocks noGrp="1"/>
          </p:cNvGraphicFramePr>
          <p:nvPr>
            <p:extLst>
              <p:ext uri="{D42A27DB-BD31-4B8C-83A1-F6EECF244321}">
                <p14:modId xmlns:p14="http://schemas.microsoft.com/office/powerpoint/2010/main" val="3851947432"/>
              </p:ext>
            </p:extLst>
          </p:nvPr>
        </p:nvGraphicFramePr>
        <p:xfrm>
          <a:off x="2032000" y="2012364"/>
          <a:ext cx="8128000" cy="2961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61675042"/>
                    </a:ext>
                  </a:extLst>
                </a:gridCol>
                <a:gridCol w="4064000">
                  <a:extLst>
                    <a:ext uri="{9D8B030D-6E8A-4147-A177-3AD203B41FA5}">
                      <a16:colId xmlns:a16="http://schemas.microsoft.com/office/drawing/2014/main" val="2378331265"/>
                    </a:ext>
                  </a:extLst>
                </a:gridCol>
              </a:tblGrid>
              <a:tr h="249268">
                <a:tc>
                  <a:txBody>
                    <a:bodyPr/>
                    <a:lstStyle/>
                    <a:p>
                      <a:r>
                        <a:rPr lang="de-DE" dirty="0"/>
                        <a:t>Personen mit Migrationshintergrund*</a:t>
                      </a:r>
                    </a:p>
                  </a:txBody>
                  <a:tcPr/>
                </a:tc>
                <a:tc>
                  <a:txBody>
                    <a:bodyPr/>
                    <a:lstStyle/>
                    <a:p>
                      <a:r>
                        <a:rPr lang="de-DE" dirty="0"/>
                        <a:t>22,3 Mill.</a:t>
                      </a:r>
                    </a:p>
                  </a:txBody>
                  <a:tcPr/>
                </a:tc>
                <a:extLst>
                  <a:ext uri="{0D108BD9-81ED-4DB2-BD59-A6C34878D82A}">
                    <a16:rowId xmlns:a16="http://schemas.microsoft.com/office/drawing/2014/main" val="34939366"/>
                  </a:ext>
                </a:extLst>
              </a:tr>
              <a:tr h="370840">
                <a:tc>
                  <a:txBody>
                    <a:bodyPr/>
                    <a:lstStyle/>
                    <a:p>
                      <a:r>
                        <a:rPr lang="de-DE" b="1" dirty="0"/>
                        <a:t>Ausländische Bevölkerung</a:t>
                      </a:r>
                    </a:p>
                  </a:txBody>
                  <a:tcPr/>
                </a:tc>
                <a:tc>
                  <a:txBody>
                    <a:bodyPr/>
                    <a:lstStyle/>
                    <a:p>
                      <a:r>
                        <a:rPr lang="de-DE" b="1" dirty="0"/>
                        <a:t>11,8 Mill.</a:t>
                      </a:r>
                    </a:p>
                  </a:txBody>
                  <a:tcPr/>
                </a:tc>
                <a:extLst>
                  <a:ext uri="{0D108BD9-81ED-4DB2-BD59-A6C34878D82A}">
                    <a16:rowId xmlns:a16="http://schemas.microsoft.com/office/drawing/2014/main" val="804707632"/>
                  </a:ext>
                </a:extLst>
              </a:tr>
              <a:tr h="370840">
                <a:tc>
                  <a:txBody>
                    <a:bodyPr/>
                    <a:lstStyle/>
                    <a:p>
                      <a:r>
                        <a:rPr lang="de-DE" dirty="0"/>
                        <a:t>EU-Staaten gesamt</a:t>
                      </a:r>
                    </a:p>
                  </a:txBody>
                  <a:tcPr/>
                </a:tc>
                <a:tc>
                  <a:txBody>
                    <a:bodyPr/>
                    <a:lstStyle/>
                    <a:p>
                      <a:r>
                        <a:rPr lang="de-DE" dirty="0"/>
                        <a:t>4,98 Mill.</a:t>
                      </a:r>
                    </a:p>
                  </a:txBody>
                  <a:tcPr/>
                </a:tc>
                <a:extLst>
                  <a:ext uri="{0D108BD9-81ED-4DB2-BD59-A6C34878D82A}">
                    <a16:rowId xmlns:a16="http://schemas.microsoft.com/office/drawing/2014/main" val="2501802129"/>
                  </a:ext>
                </a:extLst>
              </a:tr>
              <a:tr h="370840">
                <a:tc>
                  <a:txBody>
                    <a:bodyPr/>
                    <a:lstStyle/>
                    <a:p>
                      <a:r>
                        <a:rPr lang="de-DE" dirty="0"/>
                        <a:t>Türkei</a:t>
                      </a:r>
                    </a:p>
                  </a:txBody>
                  <a:tcPr/>
                </a:tc>
                <a:tc>
                  <a:txBody>
                    <a:bodyPr/>
                    <a:lstStyle/>
                    <a:p>
                      <a:r>
                        <a:rPr lang="de-DE" dirty="0"/>
                        <a:t>1 458 360</a:t>
                      </a:r>
                    </a:p>
                  </a:txBody>
                  <a:tcPr/>
                </a:tc>
                <a:extLst>
                  <a:ext uri="{0D108BD9-81ED-4DB2-BD59-A6C34878D82A}">
                    <a16:rowId xmlns:a16="http://schemas.microsoft.com/office/drawing/2014/main" val="3824525214"/>
                  </a:ext>
                </a:extLst>
              </a:tr>
              <a:tr h="370840">
                <a:tc>
                  <a:txBody>
                    <a:bodyPr/>
                    <a:lstStyle/>
                    <a:p>
                      <a:r>
                        <a:rPr lang="de-DE" dirty="0"/>
                        <a:t>Polen</a:t>
                      </a:r>
                    </a:p>
                  </a:txBody>
                  <a:tcPr/>
                </a:tc>
                <a:tc>
                  <a:txBody>
                    <a:bodyPr/>
                    <a:lstStyle/>
                    <a:p>
                      <a:r>
                        <a:rPr lang="de-DE" dirty="0"/>
                        <a:t>870 995</a:t>
                      </a:r>
                    </a:p>
                  </a:txBody>
                  <a:tcPr/>
                </a:tc>
                <a:extLst>
                  <a:ext uri="{0D108BD9-81ED-4DB2-BD59-A6C34878D82A}">
                    <a16:rowId xmlns:a16="http://schemas.microsoft.com/office/drawing/2014/main" val="3448241350"/>
                  </a:ext>
                </a:extLst>
              </a:tr>
              <a:tr h="370840">
                <a:tc>
                  <a:txBody>
                    <a:bodyPr/>
                    <a:lstStyle/>
                    <a:p>
                      <a:r>
                        <a:rPr lang="de-DE" dirty="0"/>
                        <a:t>Syrien</a:t>
                      </a:r>
                    </a:p>
                  </a:txBody>
                  <a:tcPr/>
                </a:tc>
                <a:tc>
                  <a:txBody>
                    <a:bodyPr/>
                    <a:lstStyle/>
                    <a:p>
                      <a:r>
                        <a:rPr lang="de-DE" dirty="0"/>
                        <a:t>867 585</a:t>
                      </a:r>
                    </a:p>
                  </a:txBody>
                  <a:tcPr/>
                </a:tc>
                <a:extLst>
                  <a:ext uri="{0D108BD9-81ED-4DB2-BD59-A6C34878D82A}">
                    <a16:rowId xmlns:a16="http://schemas.microsoft.com/office/drawing/2014/main" val="3547572378"/>
                  </a:ext>
                </a:extLst>
              </a:tr>
              <a:tr h="370840">
                <a:tc>
                  <a:txBody>
                    <a:bodyPr/>
                    <a:lstStyle/>
                    <a:p>
                      <a:r>
                        <a:rPr lang="de-DE" dirty="0"/>
                        <a:t>Rumänien</a:t>
                      </a:r>
                    </a:p>
                  </a:txBody>
                  <a:tcPr/>
                </a:tc>
                <a:tc>
                  <a:txBody>
                    <a:bodyPr/>
                    <a:lstStyle/>
                    <a:p>
                      <a:r>
                        <a:rPr lang="de-DE" dirty="0"/>
                        <a:t>844 535</a:t>
                      </a:r>
                    </a:p>
                  </a:txBody>
                  <a:tcPr/>
                </a:tc>
                <a:extLst>
                  <a:ext uri="{0D108BD9-81ED-4DB2-BD59-A6C34878D82A}">
                    <a16:rowId xmlns:a16="http://schemas.microsoft.com/office/drawing/2014/main" val="3356241026"/>
                  </a:ext>
                </a:extLst>
              </a:tr>
              <a:tr h="370840">
                <a:tc>
                  <a:txBody>
                    <a:bodyPr/>
                    <a:lstStyle/>
                    <a:p>
                      <a:r>
                        <a:rPr lang="de-DE" dirty="0"/>
                        <a:t>Italien</a:t>
                      </a:r>
                    </a:p>
                  </a:txBody>
                  <a:tcPr/>
                </a:tc>
                <a:tc>
                  <a:txBody>
                    <a:bodyPr/>
                    <a:lstStyle/>
                    <a:p>
                      <a:r>
                        <a:rPr lang="de-DE" dirty="0"/>
                        <a:t>646 845</a:t>
                      </a:r>
                    </a:p>
                  </a:txBody>
                  <a:tcPr/>
                </a:tc>
                <a:extLst>
                  <a:ext uri="{0D108BD9-81ED-4DB2-BD59-A6C34878D82A}">
                    <a16:rowId xmlns:a16="http://schemas.microsoft.com/office/drawing/2014/main" val="3037252575"/>
                  </a:ext>
                </a:extLst>
              </a:tr>
            </a:tbl>
          </a:graphicData>
        </a:graphic>
      </p:graphicFrame>
      <p:sp>
        <p:nvSpPr>
          <p:cNvPr id="7" name="Textfeld 6">
            <a:extLst>
              <a:ext uri="{FF2B5EF4-FFF2-40B4-BE49-F238E27FC236}">
                <a16:creationId xmlns:a16="http://schemas.microsoft.com/office/drawing/2014/main" id="{FB40938C-860E-D4DB-087D-D5F0BAC00FF2}"/>
              </a:ext>
            </a:extLst>
          </p:cNvPr>
          <p:cNvSpPr txBox="1"/>
          <p:nvPr/>
        </p:nvSpPr>
        <p:spPr>
          <a:xfrm>
            <a:off x="1819275" y="5135929"/>
            <a:ext cx="9163050" cy="1477328"/>
          </a:xfrm>
          <a:prstGeom prst="rect">
            <a:avLst/>
          </a:prstGeom>
          <a:noFill/>
        </p:spPr>
        <p:txBody>
          <a:bodyPr wrap="square">
            <a:spAutoFit/>
          </a:bodyPr>
          <a:lstStyle/>
          <a:p>
            <a:r>
              <a:rPr lang="de-DE" dirty="0">
                <a:effectLst/>
                <a:latin typeface="Arial" panose="020B0604020202020204" pitchFamily="34" charset="0"/>
              </a:rPr>
              <a:t>*) „Eine Person hat einen Migrationshintergrund, wenn sie selbst</a:t>
            </a:r>
            <a:br>
              <a:rPr lang="de-DE" dirty="0"/>
            </a:br>
            <a:r>
              <a:rPr lang="de-DE" dirty="0">
                <a:effectLst/>
                <a:latin typeface="Arial" panose="020B0604020202020204" pitchFamily="34" charset="0"/>
              </a:rPr>
              <a:t>oder mindestens ein Elternteil die deutsche Staatsangehörig-</a:t>
            </a:r>
            <a:br>
              <a:rPr lang="de-DE" dirty="0"/>
            </a:br>
            <a:r>
              <a:rPr lang="de-DE" dirty="0" err="1">
                <a:effectLst/>
                <a:latin typeface="Arial" panose="020B0604020202020204" pitchFamily="34" charset="0"/>
              </a:rPr>
              <a:t>keit</a:t>
            </a:r>
            <a:r>
              <a:rPr lang="de-DE" dirty="0">
                <a:effectLst/>
                <a:latin typeface="Arial" panose="020B0604020202020204" pitchFamily="34" charset="0"/>
              </a:rPr>
              <a:t> nicht durch Geburt besitzt.</a:t>
            </a:r>
          </a:p>
          <a:p>
            <a:endParaRPr lang="de-DE" dirty="0">
              <a:latin typeface="Arial" panose="020B0604020202020204" pitchFamily="34" charset="0"/>
            </a:endParaRPr>
          </a:p>
          <a:p>
            <a:r>
              <a:rPr lang="de-DE" dirty="0">
                <a:latin typeface="Arial" panose="020B0604020202020204" pitchFamily="34" charset="0"/>
              </a:rPr>
              <a:t>Gesamtbevölkerung: 83,7 Mill.</a:t>
            </a:r>
            <a:endParaRPr lang="de-DE" dirty="0"/>
          </a:p>
        </p:txBody>
      </p:sp>
    </p:spTree>
    <p:extLst>
      <p:ext uri="{BB962C8B-B14F-4D97-AF65-F5344CB8AC3E}">
        <p14:creationId xmlns:p14="http://schemas.microsoft.com/office/powerpoint/2010/main" val="212346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sp>
        <p:nvSpPr>
          <p:cNvPr id="3" name="Inhaltsplatzhalter 2">
            <a:extLst>
              <a:ext uri="{FF2B5EF4-FFF2-40B4-BE49-F238E27FC236}">
                <a16:creationId xmlns:a16="http://schemas.microsoft.com/office/drawing/2014/main" id="{7BF07E88-02E2-4AC6-983D-783D8C8CC0A7}"/>
              </a:ext>
            </a:extLst>
          </p:cNvPr>
          <p:cNvSpPr>
            <a:spLocks noGrp="1"/>
          </p:cNvSpPr>
          <p:nvPr>
            <p:ph idx="1"/>
          </p:nvPr>
        </p:nvSpPr>
        <p:spPr>
          <a:xfrm>
            <a:off x="5153024" y="1495425"/>
            <a:ext cx="6276976" cy="5086350"/>
          </a:xfrm>
        </p:spPr>
        <p:txBody>
          <a:bodyPr>
            <a:normAutofit fontScale="77500" lnSpcReduction="20000"/>
          </a:bodyPr>
          <a:lstStyle/>
          <a:p>
            <a:r>
              <a:rPr lang="de-DE" dirty="0"/>
              <a:t>Deutschland</a:t>
            </a:r>
          </a:p>
          <a:p>
            <a:r>
              <a:rPr lang="de-DE" dirty="0"/>
              <a:t>Österreich</a:t>
            </a:r>
          </a:p>
          <a:p>
            <a:r>
              <a:rPr lang="de-DE" dirty="0"/>
              <a:t>Schweiz</a:t>
            </a:r>
          </a:p>
          <a:p>
            <a:r>
              <a:rPr lang="de-DE" dirty="0"/>
              <a:t>Luxemburg</a:t>
            </a:r>
          </a:p>
          <a:p>
            <a:r>
              <a:rPr lang="de-DE" dirty="0"/>
              <a:t>Liechtenstein</a:t>
            </a:r>
          </a:p>
          <a:p>
            <a:r>
              <a:rPr lang="de-DE" dirty="0"/>
              <a:t>Belgien</a:t>
            </a:r>
          </a:p>
          <a:p>
            <a:r>
              <a:rPr lang="de-DE" dirty="0"/>
              <a:t>Südtirol</a:t>
            </a:r>
          </a:p>
          <a:p>
            <a:r>
              <a:rPr lang="de-DE" dirty="0">
                <a:solidFill>
                  <a:schemeClr val="bg1">
                    <a:lumMod val="50000"/>
                  </a:schemeClr>
                </a:solidFill>
              </a:rPr>
              <a:t>Dänemark</a:t>
            </a:r>
          </a:p>
          <a:p>
            <a:r>
              <a:rPr lang="de-DE" dirty="0">
                <a:solidFill>
                  <a:schemeClr val="bg1">
                    <a:lumMod val="50000"/>
                  </a:schemeClr>
                </a:solidFill>
              </a:rPr>
              <a:t>Frankreich</a:t>
            </a:r>
          </a:p>
          <a:p>
            <a:r>
              <a:rPr lang="de-DE" dirty="0">
                <a:solidFill>
                  <a:schemeClr val="bg1">
                    <a:lumMod val="50000"/>
                  </a:schemeClr>
                </a:solidFill>
              </a:rPr>
              <a:t>Polen</a:t>
            </a:r>
          </a:p>
          <a:p>
            <a:r>
              <a:rPr lang="de-DE" dirty="0">
                <a:solidFill>
                  <a:schemeClr val="bg1">
                    <a:lumMod val="50000"/>
                  </a:schemeClr>
                </a:solidFill>
              </a:rPr>
              <a:t>Russland</a:t>
            </a:r>
          </a:p>
          <a:p>
            <a:r>
              <a:rPr lang="de-DE" dirty="0">
                <a:solidFill>
                  <a:schemeClr val="bg1">
                    <a:lumMod val="50000"/>
                  </a:schemeClr>
                </a:solidFill>
              </a:rPr>
              <a:t>Rumänien</a:t>
            </a:r>
          </a:p>
          <a:p>
            <a:r>
              <a:rPr lang="de-DE" dirty="0">
                <a:solidFill>
                  <a:schemeClr val="bg1">
                    <a:lumMod val="50000"/>
                  </a:schemeClr>
                </a:solidFill>
              </a:rPr>
              <a:t>Tschechien</a:t>
            </a:r>
          </a:p>
          <a:p>
            <a:r>
              <a:rPr lang="de-DE" dirty="0">
                <a:solidFill>
                  <a:schemeClr val="bg1">
                    <a:lumMod val="50000"/>
                  </a:schemeClr>
                </a:solidFill>
              </a:rPr>
              <a:t>Ungarn</a:t>
            </a:r>
          </a:p>
        </p:txBody>
      </p:sp>
      <p:pic>
        <p:nvPicPr>
          <p:cNvPr id="1026" name="Picture 2" descr="Orange: Amtssprache; gelb: Verkehrsprache">
            <a:hlinkClick r:id="rId2" tooltip="Orange: Amtssprache; gelb: Verkehrsprache"/>
            <a:extLst>
              <a:ext uri="{FF2B5EF4-FFF2-40B4-BE49-F238E27FC236}">
                <a16:creationId xmlns:a16="http://schemas.microsoft.com/office/drawing/2014/main" id="{D1EDBBC3-4CCB-4988-8789-5D575F36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851025"/>
            <a:ext cx="4314825" cy="443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3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B968C-E3FD-4B14-95D7-7FA2FA692AEA}"/>
              </a:ext>
            </a:extLst>
          </p:cNvPr>
          <p:cNvSpPr>
            <a:spLocks noGrp="1"/>
          </p:cNvSpPr>
          <p:nvPr>
            <p:ph type="title"/>
          </p:nvPr>
        </p:nvSpPr>
        <p:spPr/>
        <p:txBody>
          <a:bodyPr/>
          <a:lstStyle/>
          <a:p>
            <a:r>
              <a:rPr lang="de-DE" dirty="0"/>
              <a:t>Wo wird Deutsch gesprochen?</a:t>
            </a:r>
          </a:p>
        </p:txBody>
      </p:sp>
      <p:pic>
        <p:nvPicPr>
          <p:cNvPr id="5" name="Inhaltsplatzhalter 4">
            <a:extLst>
              <a:ext uri="{FF2B5EF4-FFF2-40B4-BE49-F238E27FC236}">
                <a16:creationId xmlns:a16="http://schemas.microsoft.com/office/drawing/2014/main" id="{9DA5ED2B-F5CE-4AE6-BA5A-0D1D58B34B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0" y="1504950"/>
            <a:ext cx="7581783" cy="3505200"/>
          </a:xfrm>
        </p:spPr>
      </p:pic>
      <p:sp>
        <p:nvSpPr>
          <p:cNvPr id="6" name="Textfeld 5">
            <a:extLst>
              <a:ext uri="{FF2B5EF4-FFF2-40B4-BE49-F238E27FC236}">
                <a16:creationId xmlns:a16="http://schemas.microsoft.com/office/drawing/2014/main" id="{7F2FD211-A438-451B-B851-1CDC623ED3D8}"/>
              </a:ext>
            </a:extLst>
          </p:cNvPr>
          <p:cNvSpPr txBox="1"/>
          <p:nvPr/>
        </p:nvSpPr>
        <p:spPr>
          <a:xfrm>
            <a:off x="7591425" y="1600200"/>
            <a:ext cx="4343400" cy="2308324"/>
          </a:xfrm>
          <a:prstGeom prst="rect">
            <a:avLst/>
          </a:prstGeom>
          <a:noFill/>
        </p:spPr>
        <p:txBody>
          <a:bodyPr wrap="square" rtlCol="0">
            <a:spAutoFit/>
          </a:bodyPr>
          <a:lstStyle/>
          <a:p>
            <a:pPr marL="285750" indent="-285750">
              <a:buFont typeface="Arial" panose="020B0604020202020204" pitchFamily="34" charset="0"/>
              <a:buChar char="•"/>
            </a:pPr>
            <a:r>
              <a:rPr lang="de-DE" sz="2400" dirty="0">
                <a:solidFill>
                  <a:schemeClr val="bg1">
                    <a:lumMod val="50000"/>
                  </a:schemeClr>
                </a:solidFill>
              </a:rPr>
              <a:t>Namibia</a:t>
            </a:r>
          </a:p>
          <a:p>
            <a:pPr marL="285750" indent="-285750">
              <a:buFont typeface="Arial" panose="020B0604020202020204" pitchFamily="34" charset="0"/>
              <a:buChar char="•"/>
            </a:pPr>
            <a:r>
              <a:rPr lang="de-DE" sz="2400" dirty="0">
                <a:solidFill>
                  <a:schemeClr val="bg1">
                    <a:lumMod val="50000"/>
                  </a:schemeClr>
                </a:solidFill>
              </a:rPr>
              <a:t>Kanada</a:t>
            </a:r>
          </a:p>
          <a:p>
            <a:pPr marL="285750" indent="-285750">
              <a:buFont typeface="Arial" panose="020B0604020202020204" pitchFamily="34" charset="0"/>
              <a:buChar char="•"/>
            </a:pPr>
            <a:r>
              <a:rPr lang="de-DE" sz="2400" dirty="0">
                <a:solidFill>
                  <a:schemeClr val="bg1">
                    <a:lumMod val="50000"/>
                  </a:schemeClr>
                </a:solidFill>
              </a:rPr>
              <a:t>USA</a:t>
            </a:r>
          </a:p>
          <a:p>
            <a:pPr marL="285750" indent="-285750">
              <a:buFont typeface="Arial" panose="020B0604020202020204" pitchFamily="34" charset="0"/>
              <a:buChar char="•"/>
            </a:pPr>
            <a:r>
              <a:rPr lang="de-DE" sz="2400" dirty="0">
                <a:solidFill>
                  <a:schemeClr val="bg1">
                    <a:lumMod val="50000"/>
                  </a:schemeClr>
                </a:solidFill>
              </a:rPr>
              <a:t>Brasilien</a:t>
            </a:r>
          </a:p>
          <a:p>
            <a:pPr marL="285750" indent="-285750">
              <a:buFont typeface="Arial" panose="020B0604020202020204" pitchFamily="34" charset="0"/>
              <a:buChar char="•"/>
            </a:pPr>
            <a:r>
              <a:rPr lang="de-DE" sz="2400" dirty="0">
                <a:solidFill>
                  <a:schemeClr val="bg1">
                    <a:lumMod val="50000"/>
                  </a:schemeClr>
                </a:solidFill>
              </a:rPr>
              <a:t>Paraguay</a:t>
            </a:r>
          </a:p>
          <a:p>
            <a:pPr marL="285750" indent="-285750">
              <a:buFont typeface="Arial" panose="020B0604020202020204" pitchFamily="34" charset="0"/>
              <a:buChar char="•"/>
            </a:pPr>
            <a:endParaRPr lang="de-DE" sz="2400" dirty="0">
              <a:solidFill>
                <a:schemeClr val="bg1">
                  <a:lumMod val="50000"/>
                </a:schemeClr>
              </a:solidFill>
            </a:endParaRPr>
          </a:p>
        </p:txBody>
      </p:sp>
    </p:spTree>
    <p:extLst>
      <p:ext uri="{BB962C8B-B14F-4D97-AF65-F5344CB8AC3E}">
        <p14:creationId xmlns:p14="http://schemas.microsoft.com/office/powerpoint/2010/main" val="347735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435012733"/>
              </p:ext>
            </p:extLst>
          </p:nvPr>
        </p:nvGraphicFramePr>
        <p:xfrm>
          <a:off x="838200" y="1301750"/>
          <a:ext cx="10515600" cy="522224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370840">
                <a:tc>
                  <a:txBody>
                    <a:bodyPr/>
                    <a:lstStyle/>
                    <a:p>
                      <a:r>
                        <a:rPr lang="de-DE" b="1" dirty="0"/>
                        <a:t>Lexik / Semantik</a:t>
                      </a:r>
                    </a:p>
                  </a:txBody>
                  <a:tcPr/>
                </a:tc>
                <a:tc>
                  <a:txBody>
                    <a:bodyPr/>
                    <a:lstStyle/>
                    <a:p>
                      <a:r>
                        <a:rPr lang="de-DE" i="1" dirty="0"/>
                        <a:t>der Schrank; der Stuhl; der Pilz; die Plastiktüte; gucken; lecker</a:t>
                      </a:r>
                    </a:p>
                  </a:txBody>
                  <a:tcPr/>
                </a:tc>
                <a:tc>
                  <a:txBody>
                    <a:bodyPr/>
                    <a:lstStyle/>
                    <a:p>
                      <a:r>
                        <a:rPr lang="de-DE" i="1" dirty="0"/>
                        <a:t>der Kasten; der Sessel; das Schwammerl; das Sackerl; schauen</a:t>
                      </a:r>
                    </a:p>
                  </a:txBody>
                  <a:tcPr/>
                </a:tc>
                <a:tc>
                  <a:txBody>
                    <a:bodyPr/>
                    <a:lstStyle/>
                    <a:p>
                      <a:r>
                        <a:rPr lang="de-DE" i="1" dirty="0"/>
                        <a:t>das Velo; das Nachtessen; der Altjahrabend; die Base </a:t>
                      </a:r>
                      <a:r>
                        <a:rPr lang="de-DE" dirty="0"/>
                        <a:t>(‚Tante‘, ‚Cousine‘)</a:t>
                      </a:r>
                    </a:p>
                  </a:txBody>
                  <a:tcPr/>
                </a:tc>
                <a:extLst>
                  <a:ext uri="{0D108BD9-81ED-4DB2-BD59-A6C34878D82A}">
                    <a16:rowId xmlns:a16="http://schemas.microsoft.com/office/drawing/2014/main" val="2942454901"/>
                  </a:ext>
                </a:extLst>
              </a:tr>
              <a:tr h="370840">
                <a:tc>
                  <a:txBody>
                    <a:bodyPr/>
                    <a:lstStyle/>
                    <a:p>
                      <a:r>
                        <a:rPr lang="de-DE" b="1" dirty="0"/>
                        <a:t>Morphosyntax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Auxiliar </a:t>
                      </a:r>
                      <a:r>
                        <a:rPr lang="de-DE" i="1" dirty="0"/>
                        <a:t>haben</a:t>
                      </a:r>
                      <a:r>
                        <a:rPr lang="de-DE" dirty="0"/>
                        <a:t>/</a:t>
                      </a:r>
                      <a:r>
                        <a:rPr lang="de-DE" i="1" dirty="0"/>
                        <a:t>sein</a:t>
                      </a:r>
                      <a:r>
                        <a:rPr lang="de-DE" i="0" dirty="0"/>
                        <a:t>, z.B. </a:t>
                      </a:r>
                      <a:r>
                        <a:rPr lang="de-DE" i="1" dirty="0"/>
                        <a:t>ich habe </a:t>
                      </a:r>
                      <a:r>
                        <a:rPr lang="de-DE" i="0" dirty="0"/>
                        <a:t>gesessen</a:t>
                      </a:r>
                      <a:endParaRPr lang="de-DE" dirty="0"/>
                    </a:p>
                    <a:p>
                      <a:endParaRPr lang="de-DE" dirty="0"/>
                    </a:p>
                    <a:p>
                      <a:r>
                        <a:rPr lang="de-DE" dirty="0"/>
                        <a:t>Dim. </a:t>
                      </a:r>
                      <a:r>
                        <a:rPr lang="de-DE" i="1" dirty="0"/>
                        <a:t>-</a:t>
                      </a:r>
                      <a:r>
                        <a:rPr lang="de-DE" i="1" dirty="0" err="1"/>
                        <a:t>chen</a:t>
                      </a:r>
                      <a:endParaRPr lang="de-DE" i="1" dirty="0"/>
                    </a:p>
                    <a:p>
                      <a:endParaRPr lang="de-DE" i="1" dirty="0"/>
                    </a:p>
                    <a:p>
                      <a:endParaRPr lang="de-DE" i="0" dirty="0"/>
                    </a:p>
                    <a:p>
                      <a:r>
                        <a:rPr lang="de-DE" i="0" dirty="0" err="1"/>
                        <a:t>Genusunterschiede</a:t>
                      </a:r>
                      <a:r>
                        <a:rPr lang="de-DE" i="0" dirty="0"/>
                        <a:t>, z.B. </a:t>
                      </a:r>
                      <a:r>
                        <a:rPr lang="de-DE" i="1" dirty="0"/>
                        <a:t>der Service</a:t>
                      </a:r>
                    </a:p>
                  </a:txBody>
                  <a:tcPr/>
                </a:tc>
                <a:tc>
                  <a:txBody>
                    <a:bodyPr/>
                    <a:lstStyle/>
                    <a:p>
                      <a:r>
                        <a:rPr lang="de-DE" i="1" dirty="0"/>
                        <a:t>ich bin gesessen</a:t>
                      </a:r>
                    </a:p>
                    <a:p>
                      <a:endParaRPr lang="de-DE" dirty="0"/>
                    </a:p>
                    <a:p>
                      <a:endParaRPr lang="de-DE" dirty="0"/>
                    </a:p>
                    <a:p>
                      <a:r>
                        <a:rPr lang="de-DE" dirty="0"/>
                        <a:t>Dim. -</a:t>
                      </a:r>
                      <a:r>
                        <a:rPr lang="de-DE" i="1" dirty="0" err="1"/>
                        <a:t>erl</a:t>
                      </a:r>
                      <a:r>
                        <a:rPr lang="de-DE" dirty="0"/>
                        <a:t>; </a:t>
                      </a:r>
                    </a:p>
                    <a:p>
                      <a:endParaRPr lang="de-DE" dirty="0"/>
                    </a:p>
                    <a:p>
                      <a:endParaRPr lang="de-DE" i="1" dirty="0"/>
                    </a:p>
                    <a:p>
                      <a:r>
                        <a:rPr lang="de-DE" i="1" dirty="0"/>
                        <a:t>das Service</a:t>
                      </a:r>
                    </a:p>
                    <a:p>
                      <a:endParaRPr lang="de-DE" i="1" dirty="0"/>
                    </a:p>
                  </a:txBody>
                  <a:tcPr/>
                </a:tc>
                <a:tc>
                  <a:txBody>
                    <a:bodyPr/>
                    <a:lstStyle/>
                    <a:p>
                      <a:r>
                        <a:rPr lang="de-DE" dirty="0"/>
                        <a:t>Komposita ohne Fugen-</a:t>
                      </a:r>
                      <a:r>
                        <a:rPr lang="de-DE" i="1" dirty="0"/>
                        <a:t>s</a:t>
                      </a:r>
                      <a:r>
                        <a:rPr lang="de-DE" dirty="0"/>
                        <a:t>, Bsp. </a:t>
                      </a:r>
                      <a:r>
                        <a:rPr lang="de-DE" i="1" dirty="0" err="1"/>
                        <a:t>Kuckuckuhr</a:t>
                      </a:r>
                      <a:endParaRPr lang="de-DE" i="1" dirty="0"/>
                    </a:p>
                    <a:p>
                      <a:endParaRPr lang="de-DE" dirty="0"/>
                    </a:p>
                    <a:p>
                      <a:r>
                        <a:rPr lang="de-DE" dirty="0"/>
                        <a:t>Nomen wie </a:t>
                      </a:r>
                      <a:r>
                        <a:rPr lang="de-DE" i="1" dirty="0"/>
                        <a:t>Architekt</a:t>
                      </a:r>
                      <a:r>
                        <a:rPr lang="de-DE" dirty="0"/>
                        <a:t>: -</a:t>
                      </a:r>
                      <a:r>
                        <a:rPr lang="de-DE" i="1" dirty="0"/>
                        <a:t>en</a:t>
                      </a:r>
                      <a:r>
                        <a:rPr lang="de-DE" dirty="0"/>
                        <a:t> nur im </a:t>
                      </a:r>
                      <a:r>
                        <a:rPr lang="de-DE" dirty="0" err="1"/>
                        <a:t>Pl</a:t>
                      </a:r>
                      <a:endParaRPr lang="de-DE" dirty="0"/>
                    </a:p>
                    <a:p>
                      <a:endParaRPr lang="de-DE" dirty="0"/>
                    </a:p>
                    <a:p>
                      <a:r>
                        <a:rPr lang="de-DE" i="1" dirty="0"/>
                        <a:t>die Foto</a:t>
                      </a:r>
                    </a:p>
                  </a:txBody>
                  <a:tcPr/>
                </a:tc>
                <a:extLst>
                  <a:ext uri="{0D108BD9-81ED-4DB2-BD59-A6C34878D82A}">
                    <a16:rowId xmlns:a16="http://schemas.microsoft.com/office/drawing/2014/main" val="3950358287"/>
                  </a:ext>
                </a:extLst>
              </a:tr>
              <a:tr h="370840">
                <a:tc>
                  <a:txBody>
                    <a:bodyPr/>
                    <a:lstStyle/>
                    <a:p>
                      <a:r>
                        <a:rPr lang="de-DE" b="1" dirty="0"/>
                        <a:t>Orthographie</a:t>
                      </a:r>
                    </a:p>
                  </a:txBody>
                  <a:tcPr/>
                </a:tc>
                <a:tc>
                  <a:txBody>
                    <a:bodyPr/>
                    <a:lstStyle/>
                    <a:p>
                      <a:endParaRPr lang="de-DE"/>
                    </a:p>
                  </a:txBody>
                  <a:tcPr/>
                </a:tc>
                <a:tc>
                  <a:txBody>
                    <a:bodyPr/>
                    <a:lstStyle/>
                    <a:p>
                      <a:endParaRPr lang="de-DE"/>
                    </a:p>
                  </a:txBody>
                  <a:tcPr/>
                </a:tc>
                <a:tc>
                  <a:txBody>
                    <a:bodyPr/>
                    <a:lstStyle/>
                    <a:p>
                      <a:r>
                        <a:rPr lang="de-DE" dirty="0"/>
                        <a:t>kein &lt;ß&gt;</a:t>
                      </a:r>
                    </a:p>
                  </a:txBody>
                  <a:tcPr/>
                </a:tc>
                <a:extLst>
                  <a:ext uri="{0D108BD9-81ED-4DB2-BD59-A6C34878D82A}">
                    <a16:rowId xmlns:a16="http://schemas.microsoft.com/office/drawing/2014/main" val="3073806443"/>
                  </a:ext>
                </a:extLst>
              </a:tr>
              <a:tr h="370840">
                <a:tc>
                  <a:txBody>
                    <a:bodyPr/>
                    <a:lstStyle/>
                    <a:p>
                      <a:r>
                        <a:rPr lang="de-DE" b="1" dirty="0"/>
                        <a:t>Pragmatik</a:t>
                      </a:r>
                    </a:p>
                  </a:txBody>
                  <a:tcPr/>
                </a:tc>
                <a:tc>
                  <a:txBody>
                    <a:bodyPr/>
                    <a:lstStyle/>
                    <a:p>
                      <a:endParaRPr lang="de-DE"/>
                    </a:p>
                  </a:txBody>
                  <a:tcPr/>
                </a:tc>
                <a:tc>
                  <a:txBody>
                    <a:bodyPr/>
                    <a:lstStyle/>
                    <a:p>
                      <a:r>
                        <a:rPr lang="de-DE" dirty="0"/>
                        <a:t>z.B. Höflichkeitskonventionen</a:t>
                      </a:r>
                    </a:p>
                  </a:txBody>
                  <a:tcPr/>
                </a:tc>
                <a:tc>
                  <a:txBody>
                    <a:bodyPr/>
                    <a:lstStyle/>
                    <a:p>
                      <a:endParaRPr lang="de-DE" dirty="0"/>
                    </a:p>
                  </a:txBody>
                  <a:tcPr/>
                </a:tc>
                <a:extLst>
                  <a:ext uri="{0D108BD9-81ED-4DB2-BD59-A6C34878D82A}">
                    <a16:rowId xmlns:a16="http://schemas.microsoft.com/office/drawing/2014/main" val="454929564"/>
                  </a:ext>
                </a:extLst>
              </a:tr>
              <a:tr h="370840">
                <a:tc>
                  <a:txBody>
                    <a:bodyPr/>
                    <a:lstStyle/>
                    <a:p>
                      <a:r>
                        <a:rPr lang="de-DE" b="1" dirty="0"/>
                        <a:t>Phonetik</a:t>
                      </a:r>
                    </a:p>
                  </a:txBody>
                  <a:tcPr/>
                </a:tc>
                <a:tc>
                  <a:txBody>
                    <a:bodyPr/>
                    <a:lstStyle/>
                    <a:p>
                      <a:endParaRPr lang="de-DE"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endParaRPr lang="de-DE" dirty="0"/>
                    </a:p>
                  </a:txBody>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1177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F72A0E4D-B993-4E9F-8063-9C00F6DF8558}"/>
              </a:ext>
            </a:extLst>
          </p:cNvPr>
          <p:cNvSpPr>
            <a:spLocks noGrp="1"/>
          </p:cNvSpPr>
          <p:nvPr>
            <p:ph idx="1"/>
          </p:nvPr>
        </p:nvSpPr>
        <p:spPr/>
        <p:txBody>
          <a:bodyPr>
            <a:normAutofit fontScale="92500" lnSpcReduction="20000"/>
          </a:bodyPr>
          <a:lstStyle/>
          <a:p>
            <a:pPr marL="0" indent="0">
              <a:buNone/>
            </a:pPr>
            <a:r>
              <a:rPr lang="de-DE" sz="3500" dirty="0"/>
              <a:t>Bsp. </a:t>
            </a:r>
          </a:p>
          <a:p>
            <a:pPr marL="0" indent="0">
              <a:buNone/>
            </a:pPr>
            <a:endParaRPr lang="de-DE" dirty="0"/>
          </a:p>
          <a:p>
            <a:pPr marL="0" indent="0">
              <a:buNone/>
            </a:pPr>
            <a:r>
              <a:rPr lang="de-DE" dirty="0"/>
              <a:t>Deutschland </a:t>
            </a:r>
            <a:r>
              <a:rPr lang="de-DE" sz="2600" dirty="0"/>
              <a:t>(Bundeskanzler Olaf Scholz zur Impfpflicht</a:t>
            </a:r>
            <a:r>
              <a:rPr lang="de-DE" sz="2600"/>
              <a:t>, 12.1.2022)</a:t>
            </a:r>
            <a:r>
              <a:rPr lang="de-DE" sz="2600" dirty="0"/>
              <a:t>	</a:t>
            </a:r>
          </a:p>
          <a:p>
            <a:pPr marL="0" indent="0">
              <a:buNone/>
            </a:pPr>
            <a:r>
              <a:rPr lang="de-DE" dirty="0">
                <a:hlinkClick r:id="rId2"/>
              </a:rPr>
              <a:t>https://www.youtube.com/watch?v=kuzjtgCITb4</a:t>
            </a:r>
            <a:endParaRPr lang="de-DE" dirty="0"/>
          </a:p>
          <a:p>
            <a:pPr marL="0" indent="0">
              <a:buNone/>
            </a:pPr>
            <a:endParaRPr lang="de-DE" dirty="0"/>
          </a:p>
          <a:p>
            <a:pPr marL="0" indent="0">
              <a:buNone/>
            </a:pPr>
            <a:r>
              <a:rPr lang="de-DE" dirty="0"/>
              <a:t>Österreich </a:t>
            </a:r>
            <a:r>
              <a:rPr lang="de-DE" sz="2400" dirty="0"/>
              <a:t>(Bundeskanzler Karl </a:t>
            </a:r>
            <a:r>
              <a:rPr lang="de-DE" sz="2400" dirty="0" err="1"/>
              <a:t>Nehammer</a:t>
            </a:r>
            <a:r>
              <a:rPr lang="de-DE" sz="2400" dirty="0"/>
              <a:t> zur Impfpflicht, 6.1.2022)</a:t>
            </a:r>
          </a:p>
          <a:p>
            <a:pPr marL="0" indent="0">
              <a:buNone/>
            </a:pPr>
            <a:r>
              <a:rPr lang="de-DE" dirty="0">
                <a:hlinkClick r:id="rId3"/>
              </a:rPr>
              <a:t>https://www.youtube.com/watch?v=NYu5Ta5BCrs</a:t>
            </a:r>
            <a:endParaRPr lang="de-DE" dirty="0"/>
          </a:p>
          <a:p>
            <a:pPr marL="0" indent="0">
              <a:buNone/>
            </a:pPr>
            <a:endParaRPr lang="de-DE" dirty="0"/>
          </a:p>
          <a:p>
            <a:pPr marL="0" indent="0">
              <a:buNone/>
            </a:pPr>
            <a:r>
              <a:rPr lang="de-DE" dirty="0"/>
              <a:t>Schweiz </a:t>
            </a:r>
            <a:r>
              <a:rPr lang="de-DE" sz="2600" dirty="0"/>
              <a:t>(Interview mit Bundeskanzler Walter Thurnherr, 25.8.2020)</a:t>
            </a:r>
          </a:p>
          <a:p>
            <a:pPr marL="0" indent="0">
              <a:buNone/>
            </a:pPr>
            <a:r>
              <a:rPr lang="de-DE" dirty="0">
                <a:hlinkClick r:id="rId4"/>
              </a:rPr>
              <a:t>https://www.youtube.com/watch?v=CCTSWf9kKKE</a:t>
            </a:r>
            <a:endParaRPr lang="de-DE" dirty="0"/>
          </a:p>
          <a:p>
            <a:pPr marL="0" indent="0">
              <a:buNone/>
            </a:pPr>
            <a:endParaRPr lang="de-DE" dirty="0"/>
          </a:p>
        </p:txBody>
      </p:sp>
    </p:spTree>
    <p:extLst>
      <p:ext uri="{BB962C8B-B14F-4D97-AF65-F5344CB8AC3E}">
        <p14:creationId xmlns:p14="http://schemas.microsoft.com/office/powerpoint/2010/main" val="284413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60597-2355-4B4A-9451-D8384A14AF23}"/>
              </a:ext>
            </a:extLst>
          </p:cNvPr>
          <p:cNvSpPr>
            <a:spLocks noGrp="1"/>
          </p:cNvSpPr>
          <p:nvPr>
            <p:ph type="title"/>
          </p:nvPr>
        </p:nvSpPr>
        <p:spPr>
          <a:xfrm>
            <a:off x="838200" y="250825"/>
            <a:ext cx="10515600" cy="1325563"/>
          </a:xfrm>
        </p:spPr>
        <p:txBody>
          <a:bodyPr/>
          <a:lstStyle/>
          <a:p>
            <a:r>
              <a:rPr lang="de-DE" dirty="0"/>
              <a:t>Deutsch = Deutsch?</a:t>
            </a:r>
          </a:p>
        </p:txBody>
      </p:sp>
      <p:graphicFrame>
        <p:nvGraphicFramePr>
          <p:cNvPr id="4" name="Inhaltsplatzhalter 3">
            <a:extLst>
              <a:ext uri="{FF2B5EF4-FFF2-40B4-BE49-F238E27FC236}">
                <a16:creationId xmlns:a16="http://schemas.microsoft.com/office/drawing/2014/main" id="{285B89EB-0AF9-41DF-BAD5-37ED2122BF82}"/>
              </a:ext>
            </a:extLst>
          </p:cNvPr>
          <p:cNvGraphicFramePr>
            <a:graphicFrameLocks noGrp="1"/>
          </p:cNvGraphicFramePr>
          <p:nvPr>
            <p:ph idx="1"/>
            <p:extLst>
              <p:ext uri="{D42A27DB-BD31-4B8C-83A1-F6EECF244321}">
                <p14:modId xmlns:p14="http://schemas.microsoft.com/office/powerpoint/2010/main" val="786313338"/>
              </p:ext>
            </p:extLst>
          </p:nvPr>
        </p:nvGraphicFramePr>
        <p:xfrm>
          <a:off x="838200" y="1188720"/>
          <a:ext cx="10515600" cy="5394960"/>
        </p:xfrm>
        <a:graphic>
          <a:graphicData uri="http://schemas.openxmlformats.org/drawingml/2006/table">
            <a:tbl>
              <a:tblPr firstRow="1" bandRow="1">
                <a:tableStyleId>{9D7B26C5-4107-4FEC-AEDC-1716B250A1EF}</a:tableStyleId>
              </a:tblPr>
              <a:tblGrid>
                <a:gridCol w="2628900">
                  <a:extLst>
                    <a:ext uri="{9D8B030D-6E8A-4147-A177-3AD203B41FA5}">
                      <a16:colId xmlns:a16="http://schemas.microsoft.com/office/drawing/2014/main" val="2630559958"/>
                    </a:ext>
                  </a:extLst>
                </a:gridCol>
                <a:gridCol w="2628900">
                  <a:extLst>
                    <a:ext uri="{9D8B030D-6E8A-4147-A177-3AD203B41FA5}">
                      <a16:colId xmlns:a16="http://schemas.microsoft.com/office/drawing/2014/main" val="2255436226"/>
                    </a:ext>
                  </a:extLst>
                </a:gridCol>
                <a:gridCol w="2628900">
                  <a:extLst>
                    <a:ext uri="{9D8B030D-6E8A-4147-A177-3AD203B41FA5}">
                      <a16:colId xmlns:a16="http://schemas.microsoft.com/office/drawing/2014/main" val="3456389362"/>
                    </a:ext>
                  </a:extLst>
                </a:gridCol>
                <a:gridCol w="2628900">
                  <a:extLst>
                    <a:ext uri="{9D8B030D-6E8A-4147-A177-3AD203B41FA5}">
                      <a16:colId xmlns:a16="http://schemas.microsoft.com/office/drawing/2014/main" val="3310350001"/>
                    </a:ext>
                  </a:extLst>
                </a:gridCol>
              </a:tblGrid>
              <a:tr h="370840">
                <a:tc>
                  <a:txBody>
                    <a:bodyPr/>
                    <a:lstStyle/>
                    <a:p>
                      <a:r>
                        <a:rPr lang="de-DE" b="1" dirty="0"/>
                        <a:t>Besonderheiten im Bereich</a:t>
                      </a:r>
                    </a:p>
                  </a:txBody>
                  <a:tcPr/>
                </a:tc>
                <a:tc>
                  <a:txBody>
                    <a:bodyPr/>
                    <a:lstStyle/>
                    <a:p>
                      <a:r>
                        <a:rPr lang="de-DE" dirty="0"/>
                        <a:t>Deutschland</a:t>
                      </a:r>
                    </a:p>
                  </a:txBody>
                  <a:tcPr/>
                </a:tc>
                <a:tc>
                  <a:txBody>
                    <a:bodyPr/>
                    <a:lstStyle/>
                    <a:p>
                      <a:r>
                        <a:rPr lang="de-DE" dirty="0"/>
                        <a:t>Österreich</a:t>
                      </a:r>
                    </a:p>
                  </a:txBody>
                  <a:tcPr/>
                </a:tc>
                <a:tc>
                  <a:txBody>
                    <a:bodyPr/>
                    <a:lstStyle/>
                    <a:p>
                      <a:r>
                        <a:rPr lang="de-DE" dirty="0"/>
                        <a:t>Schweiz</a:t>
                      </a:r>
                    </a:p>
                  </a:txBody>
                  <a:tcPr/>
                </a:tc>
                <a:extLst>
                  <a:ext uri="{0D108BD9-81ED-4DB2-BD59-A6C34878D82A}">
                    <a16:rowId xmlns:a16="http://schemas.microsoft.com/office/drawing/2014/main" val="2114098078"/>
                  </a:ext>
                </a:extLst>
              </a:tr>
              <a:tr h="259715">
                <a:tc>
                  <a:txBody>
                    <a:bodyPr/>
                    <a:lstStyle/>
                    <a:p>
                      <a:r>
                        <a:rPr lang="de-DE" b="1" dirty="0"/>
                        <a:t>Phonetik</a:t>
                      </a:r>
                    </a:p>
                  </a:txBody>
                  <a:tcPr/>
                </a:tc>
                <a:tc>
                  <a:txBody>
                    <a:bodyPr/>
                    <a:lstStyle/>
                    <a:p>
                      <a:r>
                        <a:rPr lang="de-DE" dirty="0" err="1"/>
                        <a:t>Diphtong</a:t>
                      </a:r>
                      <a:r>
                        <a:rPr lang="de-DE" dirty="0"/>
                        <a:t> &lt;ei&gt; [</a:t>
                      </a:r>
                      <a:r>
                        <a:rPr lang="de-DE" dirty="0" err="1"/>
                        <a:t>aɪ</a:t>
                      </a:r>
                      <a:r>
                        <a:rPr lang="de-DE" dirty="0"/>
                        <a:t>]</a:t>
                      </a:r>
                    </a:p>
                    <a:p>
                      <a:endParaRPr lang="de-DE" dirty="0"/>
                    </a:p>
                    <a:p>
                      <a:endParaRPr lang="de-DE" dirty="0"/>
                    </a:p>
                    <a:p>
                      <a:r>
                        <a:rPr lang="de-DE" dirty="0"/>
                        <a:t>/v/ in Lehnwörtern stimmhaft, Bsp. </a:t>
                      </a:r>
                      <a:r>
                        <a:rPr lang="de-DE" i="1" dirty="0"/>
                        <a:t>November</a:t>
                      </a:r>
                    </a:p>
                    <a:p>
                      <a:endParaRPr lang="de-DE" i="1" dirty="0"/>
                    </a:p>
                    <a:p>
                      <a:r>
                        <a:rPr lang="de-DE" i="0" dirty="0"/>
                        <a:t>initiales &lt;</a:t>
                      </a:r>
                      <a:r>
                        <a:rPr lang="de-DE" i="0" dirty="0" err="1"/>
                        <a:t>ch</a:t>
                      </a:r>
                      <a:r>
                        <a:rPr lang="de-DE" i="0" dirty="0"/>
                        <a:t>&gt; in Lehnwörtern als [ç], Bsp. </a:t>
                      </a:r>
                      <a:r>
                        <a:rPr lang="de-DE" i="1" dirty="0"/>
                        <a:t>China</a:t>
                      </a:r>
                    </a:p>
                    <a:p>
                      <a:endParaRPr lang="de-DE" i="1" dirty="0"/>
                    </a:p>
                    <a:p>
                      <a:r>
                        <a:rPr lang="de-DE" i="0" dirty="0" err="1"/>
                        <a:t>Glottisstop</a:t>
                      </a:r>
                      <a:r>
                        <a:rPr lang="de-DE" i="0" dirty="0"/>
                        <a:t>, z.B. in </a:t>
                      </a:r>
                      <a:r>
                        <a:rPr lang="de-DE" i="1" dirty="0"/>
                        <a:t>erinnern </a:t>
                      </a:r>
                      <a:r>
                        <a:rPr lang="de-DE" i="0" dirty="0"/>
                        <a:t>[</a:t>
                      </a:r>
                      <a:r>
                        <a:rPr lang="de-DE" i="0" dirty="0" err="1"/>
                        <a:t>ɛɐˈʔɪnɐn</a:t>
                      </a:r>
                      <a:r>
                        <a:rPr lang="de-DE" i="0" dirty="0"/>
                        <a:t>]</a:t>
                      </a:r>
                    </a:p>
                  </a:txBody>
                  <a:tcPr/>
                </a:tc>
                <a:tc>
                  <a:txBody>
                    <a:bodyPr/>
                    <a:lstStyle/>
                    <a:p>
                      <a:r>
                        <a:rPr lang="de-DE" dirty="0"/>
                        <a:t>leicht nasalierte </a:t>
                      </a:r>
                      <a:r>
                        <a:rPr lang="de-DE" dirty="0" err="1"/>
                        <a:t>Diphtonge</a:t>
                      </a:r>
                      <a:r>
                        <a:rPr lang="de-DE" dirty="0"/>
                        <a:t>: &lt;ei&gt; [</a:t>
                      </a:r>
                      <a:r>
                        <a:rPr lang="de-DE" sz="1800" kern="1200" dirty="0" err="1">
                          <a:solidFill>
                            <a:schemeClr val="tx1"/>
                          </a:solidFill>
                          <a:effectLst/>
                          <a:latin typeface="+mn-lt"/>
                          <a:ea typeface="+mn-ea"/>
                          <a:cs typeface="+mn-cs"/>
                        </a:rPr>
                        <a:t>ɛe</a:t>
                      </a:r>
                      <a:r>
                        <a:rPr lang="de-DE" sz="1800" kern="1200" dirty="0">
                          <a:solidFill>
                            <a:schemeClr val="tx1"/>
                          </a:solidFill>
                          <a:effectLst/>
                          <a:latin typeface="+mn-lt"/>
                          <a:ea typeface="+mn-ea"/>
                          <a:cs typeface="+mn-cs"/>
                        </a:rPr>
                        <a:t>]</a:t>
                      </a:r>
                    </a:p>
                    <a:p>
                      <a:endParaRPr lang="de-DE"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 in Lehnwörtern stimmlos</a:t>
                      </a:r>
                    </a:p>
                    <a:p>
                      <a:endParaRPr lang="de-DE" dirty="0"/>
                    </a:p>
                    <a:p>
                      <a:endParaRPr lang="de-DE" dirty="0"/>
                    </a:p>
                    <a:p>
                      <a:r>
                        <a:rPr lang="de-DE" i="0" dirty="0"/>
                        <a:t>initiales &lt;</a:t>
                      </a:r>
                      <a:r>
                        <a:rPr lang="de-DE" i="0" dirty="0" err="1"/>
                        <a:t>ch</a:t>
                      </a:r>
                      <a:r>
                        <a:rPr lang="de-DE" i="0" dirty="0"/>
                        <a:t>&gt; in Lehnwörtern als [k] </a:t>
                      </a:r>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0" dirty="0"/>
                    </a:p>
                  </a:txBody>
                  <a:tcPr/>
                </a:tc>
                <a:tc>
                  <a:txBody>
                    <a:bodyPr/>
                    <a:lstStyle/>
                    <a:p>
                      <a:r>
                        <a:rPr lang="de-DE" dirty="0"/>
                        <a:t>Adjektive auf </a:t>
                      </a:r>
                      <a:r>
                        <a:rPr lang="de-DE" i="1" dirty="0"/>
                        <a:t>-</a:t>
                      </a:r>
                      <a:r>
                        <a:rPr lang="de-DE" i="1" dirty="0" err="1"/>
                        <a:t>ig</a:t>
                      </a:r>
                      <a:r>
                        <a:rPr lang="de-DE" i="1" dirty="0"/>
                        <a:t> </a:t>
                      </a:r>
                      <a:r>
                        <a:rPr lang="de-DE" dirty="0"/>
                        <a:t>als [</a:t>
                      </a:r>
                      <a:r>
                        <a:rPr lang="de-DE" i="0" dirty="0" err="1"/>
                        <a:t>ɪk</a:t>
                      </a:r>
                      <a:r>
                        <a:rPr lang="de-DE" i="0" dirty="0"/>
                        <a:t>]</a:t>
                      </a:r>
                    </a:p>
                    <a:p>
                      <a:endParaRPr lang="de-DE" i="0" dirty="0"/>
                    </a:p>
                    <a:p>
                      <a:r>
                        <a:rPr lang="de-DE" i="0" dirty="0"/>
                        <a:t>Doppelkonsonanten, z.B. </a:t>
                      </a:r>
                      <a:r>
                        <a:rPr lang="de-DE" i="1" dirty="0"/>
                        <a:t>Bälle</a:t>
                      </a:r>
                      <a:r>
                        <a:rPr lang="de-DE" i="0" dirty="0"/>
                        <a:t> als [</a:t>
                      </a:r>
                      <a:r>
                        <a:rPr lang="de-DE" i="0" dirty="0" err="1"/>
                        <a:t>bɛllə</a:t>
                      </a:r>
                      <a:r>
                        <a:rPr lang="de-DE" i="0" dirty="0"/>
                        <a:t>]</a:t>
                      </a:r>
                    </a:p>
                    <a:p>
                      <a:endParaRPr lang="de-DE" i="0" dirty="0"/>
                    </a:p>
                    <a:p>
                      <a:r>
                        <a:rPr lang="de-DE" i="0" dirty="0"/>
                        <a:t>Kurzvokale in Wörtern mit folgendem Doppel-konsonant, z.B. </a:t>
                      </a:r>
                      <a:r>
                        <a:rPr lang="de-DE" i="1" dirty="0"/>
                        <a:t>Arzt</a:t>
                      </a:r>
                    </a:p>
                    <a:p>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Initialakzent auf Französismen, z.B. </a:t>
                      </a:r>
                      <a:r>
                        <a:rPr lang="de-DE" b="1" dirty="0"/>
                        <a:t>ˈ</a:t>
                      </a:r>
                      <a:r>
                        <a:rPr lang="de-DE" i="1" dirty="0"/>
                        <a:t>Büffet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0" dirty="0"/>
                        <a:t>kein </a:t>
                      </a:r>
                      <a:r>
                        <a:rPr lang="de-DE" i="0" dirty="0" err="1"/>
                        <a:t>Glottisstop</a:t>
                      </a:r>
                      <a:r>
                        <a:rPr lang="de-DE" i="0" dirty="0"/>
                        <a:t>, z.B. [</a:t>
                      </a:r>
                      <a:r>
                        <a:rPr lang="de-DE" i="0" dirty="0" err="1"/>
                        <a:t>erɪnan</a:t>
                      </a:r>
                      <a:r>
                        <a:rPr lang="de-DE"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err="1"/>
                        <a:t>ich</a:t>
                      </a:r>
                      <a:r>
                        <a:rPr lang="de-DE" i="0" dirty="0" err="1"/>
                        <a:t>-Laut</a:t>
                      </a:r>
                      <a:r>
                        <a:rPr lang="de-DE" i="0" dirty="0"/>
                        <a:t> [ç]meist als </a:t>
                      </a:r>
                      <a:r>
                        <a:rPr lang="de-DE" i="1" dirty="0" err="1"/>
                        <a:t>ach</a:t>
                      </a:r>
                      <a:r>
                        <a:rPr lang="de-DE" i="0" dirty="0" err="1"/>
                        <a:t>-Laut</a:t>
                      </a:r>
                      <a:r>
                        <a:rPr lang="de-DE" i="0" dirty="0"/>
                        <a:t> [x]</a:t>
                      </a:r>
                    </a:p>
                  </a:txBody>
                  <a:tcPr>
                    <a:solidFill>
                      <a:schemeClr val="bg1">
                        <a:lumMod val="75000"/>
                        <a:alpha val="20000"/>
                      </a:schemeClr>
                    </a:solidFill>
                  </a:tcPr>
                </a:tc>
                <a:extLst>
                  <a:ext uri="{0D108BD9-81ED-4DB2-BD59-A6C34878D82A}">
                    <a16:rowId xmlns:a16="http://schemas.microsoft.com/office/drawing/2014/main" val="3828882689"/>
                  </a:ext>
                </a:extLst>
              </a:tr>
            </a:tbl>
          </a:graphicData>
        </a:graphic>
      </p:graphicFrame>
    </p:spTree>
    <p:extLst>
      <p:ext uri="{BB962C8B-B14F-4D97-AF65-F5344CB8AC3E}">
        <p14:creationId xmlns:p14="http://schemas.microsoft.com/office/powerpoint/2010/main" val="65337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a:bodyPr>
          <a:lstStyle/>
          <a:p>
            <a:pPr marL="0" indent="0">
              <a:buNone/>
            </a:pPr>
            <a:r>
              <a:rPr lang="de-DE" sz="3200" dirty="0"/>
              <a:t>Südtirol</a:t>
            </a:r>
          </a:p>
          <a:p>
            <a:pPr marL="0" indent="0">
              <a:buNone/>
            </a:pPr>
            <a:r>
              <a:rPr lang="de-DE" sz="2400" b="1" dirty="0"/>
              <a:t>Lexikalische Besonderheiten</a:t>
            </a:r>
          </a:p>
          <a:p>
            <a:pPr marL="0" indent="0">
              <a:buNone/>
            </a:pPr>
            <a:r>
              <a:rPr lang="de-DE" i="1" dirty="0"/>
              <a:t>Abonnement, </a:t>
            </a:r>
            <a:r>
              <a:rPr lang="de-DE" i="1" dirty="0" err="1"/>
              <a:t>angereift</a:t>
            </a:r>
            <a:r>
              <a:rPr lang="de-DE" i="1" dirty="0"/>
              <a:t>, Aranciata, Gute Arbeit!, Arztambulatorium, Assessor, Ausgeher, Autobüchlein, Bankkoordinaten, </a:t>
            </a:r>
            <a:r>
              <a:rPr lang="de-DE" i="1" dirty="0" err="1"/>
              <a:t>Barist</a:t>
            </a:r>
            <a:r>
              <a:rPr lang="de-DE" i="1" dirty="0"/>
              <a:t>, Basisarzt, Berufsalbum, Biennium, </a:t>
            </a:r>
            <a:r>
              <a:rPr lang="de-DE" i="1" dirty="0" err="1"/>
              <a:t>Dopolavoro</a:t>
            </a:r>
            <a:r>
              <a:rPr lang="de-DE" i="1" dirty="0"/>
              <a:t>, Erstwohnung, grüne Nummer, Hydrauliker, kollaudieren, Kondominium</a:t>
            </a:r>
          </a:p>
          <a:p>
            <a:pPr marL="0" indent="0">
              <a:buNone/>
            </a:pPr>
            <a:endParaRPr lang="de-DE" i="1" dirty="0"/>
          </a:p>
          <a:p>
            <a:pPr marL="0" indent="0">
              <a:buNone/>
            </a:pPr>
            <a:endParaRPr lang="de-DE" dirty="0"/>
          </a:p>
        </p:txBody>
      </p:sp>
    </p:spTree>
    <p:extLst>
      <p:ext uri="{BB962C8B-B14F-4D97-AF65-F5344CB8AC3E}">
        <p14:creationId xmlns:p14="http://schemas.microsoft.com/office/powerpoint/2010/main" val="14809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DA58F-2070-40D6-A108-69F4325E228E}"/>
              </a:ext>
            </a:extLst>
          </p:cNvPr>
          <p:cNvSpPr>
            <a:spLocks noGrp="1"/>
          </p:cNvSpPr>
          <p:nvPr>
            <p:ph type="title"/>
          </p:nvPr>
        </p:nvSpPr>
        <p:spPr/>
        <p:txBody>
          <a:bodyPr/>
          <a:lstStyle/>
          <a:p>
            <a:r>
              <a:rPr lang="de-DE" dirty="0"/>
              <a:t>Deutsch = Deutsch?</a:t>
            </a:r>
          </a:p>
        </p:txBody>
      </p:sp>
      <p:sp>
        <p:nvSpPr>
          <p:cNvPr id="3" name="Inhaltsplatzhalter 2">
            <a:extLst>
              <a:ext uri="{FF2B5EF4-FFF2-40B4-BE49-F238E27FC236}">
                <a16:creationId xmlns:a16="http://schemas.microsoft.com/office/drawing/2014/main" id="{A9333CE9-8E06-4ECD-A9B5-DA831ECB5880}"/>
              </a:ext>
            </a:extLst>
          </p:cNvPr>
          <p:cNvSpPr>
            <a:spLocks noGrp="1"/>
          </p:cNvSpPr>
          <p:nvPr>
            <p:ph idx="1"/>
          </p:nvPr>
        </p:nvSpPr>
        <p:spPr/>
        <p:txBody>
          <a:bodyPr>
            <a:normAutofit fontScale="85000" lnSpcReduction="20000"/>
          </a:bodyPr>
          <a:lstStyle/>
          <a:p>
            <a:pPr marL="0" indent="0">
              <a:buNone/>
            </a:pPr>
            <a:r>
              <a:rPr lang="de-DE" sz="3600" dirty="0"/>
              <a:t>Konzept der </a:t>
            </a:r>
            <a:r>
              <a:rPr lang="de-DE" sz="3600" b="1" dirty="0"/>
              <a:t>Plurizentrik</a:t>
            </a:r>
          </a:p>
          <a:p>
            <a:pPr marL="0" indent="0" algn="just">
              <a:buNone/>
            </a:pPr>
            <a:r>
              <a:rPr lang="de-DE" dirty="0"/>
              <a:t>Von einer plurizentrischen Sprache spricht man dann, wenn diese in mehr als einem Land als nationale oder regionale Amtssprache in Gebrauch ist und wenn sich dadurch standardsprachliche Unterschiede herausgebildet haben. Typische Beispiele für plurizentrische Sprachen sind neben dem Deutschen das Englische (unterschiedliche Ausprägung der Standardsprache in Australien, Großbritannien, Kanada, Neuseeland und den USA), das Französische […], das Spanische oder das Portugiesische. […]</a:t>
            </a:r>
          </a:p>
          <a:p>
            <a:pPr marL="0" indent="0" algn="just">
              <a:buNone/>
            </a:pPr>
            <a:r>
              <a:rPr lang="de-DE" dirty="0"/>
              <a:t>Die plurizentrische Auffassung von der deutschen Sprache bedeutet, dass sprachliche Besonderheiten nationaler Zentren nicht als Abweichungen von einer nationenübergreifenden deutschen Standardsprache gelten, sondern als gleichberechtigt nebeneinander bestehende standardsprachliche Ausprägungen des Deutschen.</a:t>
            </a:r>
          </a:p>
          <a:p>
            <a:pPr marL="0" indent="0" algn="just">
              <a:buNone/>
            </a:pPr>
            <a:r>
              <a:rPr lang="de-DE" dirty="0"/>
              <a:t> (Ammon/Bickel/Lenz </a:t>
            </a:r>
            <a:r>
              <a:rPr lang="de-DE" baseline="30000" dirty="0"/>
              <a:t>2</a:t>
            </a:r>
            <a:r>
              <a:rPr lang="de-DE" dirty="0"/>
              <a:t>2016, S. XXXI-XXXII)</a:t>
            </a:r>
          </a:p>
          <a:p>
            <a:pPr marL="0" indent="0">
              <a:buNone/>
            </a:pPr>
            <a:endParaRPr lang="de-DE" b="1" dirty="0"/>
          </a:p>
          <a:p>
            <a:pPr marL="0" indent="0">
              <a:buNone/>
            </a:pPr>
            <a:endParaRPr lang="de-DE" dirty="0"/>
          </a:p>
        </p:txBody>
      </p:sp>
    </p:spTree>
    <p:extLst>
      <p:ext uri="{BB962C8B-B14F-4D97-AF65-F5344CB8AC3E}">
        <p14:creationId xmlns:p14="http://schemas.microsoft.com/office/powerpoint/2010/main" val="172393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29CE-7143-4008-8DB6-2143FA88683C}"/>
              </a:ext>
            </a:extLst>
          </p:cNvPr>
          <p:cNvSpPr>
            <a:spLocks noGrp="1"/>
          </p:cNvSpPr>
          <p:nvPr>
            <p:ph type="title"/>
          </p:nvPr>
        </p:nvSpPr>
        <p:spPr/>
        <p:txBody>
          <a:bodyPr/>
          <a:lstStyle/>
          <a:p>
            <a:r>
              <a:rPr lang="de-DE" dirty="0"/>
              <a:t>Nicht nur Standard</a:t>
            </a:r>
          </a:p>
        </p:txBody>
      </p:sp>
      <p:sp>
        <p:nvSpPr>
          <p:cNvPr id="3" name="Inhaltsplatzhalter 2">
            <a:extLst>
              <a:ext uri="{FF2B5EF4-FFF2-40B4-BE49-F238E27FC236}">
                <a16:creationId xmlns:a16="http://schemas.microsoft.com/office/drawing/2014/main" id="{65116B69-1F1C-4D14-8BB3-D513C4E33FDD}"/>
              </a:ext>
            </a:extLst>
          </p:cNvPr>
          <p:cNvSpPr>
            <a:spLocks noGrp="1"/>
          </p:cNvSpPr>
          <p:nvPr>
            <p:ph idx="1"/>
          </p:nvPr>
        </p:nvSpPr>
        <p:spPr/>
        <p:txBody>
          <a:bodyPr>
            <a:normAutofit lnSpcReduction="10000"/>
          </a:bodyPr>
          <a:lstStyle/>
          <a:p>
            <a:pPr marL="0" indent="0">
              <a:buNone/>
            </a:pPr>
            <a:r>
              <a:rPr lang="de-DE" dirty="0"/>
              <a:t>Einige Definitionen</a:t>
            </a:r>
          </a:p>
          <a:p>
            <a:pPr marL="0" indent="0">
              <a:buNone/>
            </a:pPr>
            <a:r>
              <a:rPr lang="de-DE" sz="2000" dirty="0"/>
              <a:t>nach </a:t>
            </a:r>
            <a:r>
              <a:rPr lang="de-DE" sz="2000" cap="small" dirty="0"/>
              <a:t>Bußmann</a:t>
            </a:r>
            <a:r>
              <a:rPr lang="de-DE" sz="2000" dirty="0"/>
              <a:t>, </a:t>
            </a:r>
            <a:r>
              <a:rPr lang="de-DE" sz="2000" dirty="0" err="1"/>
              <a:t>Hadumod</a:t>
            </a:r>
            <a:r>
              <a:rPr lang="de-DE" sz="2000" dirty="0"/>
              <a:t> (</a:t>
            </a:r>
            <a:r>
              <a:rPr lang="de-DE" sz="2000" baseline="30000" dirty="0"/>
              <a:t>3</a:t>
            </a:r>
            <a:r>
              <a:rPr lang="de-DE" sz="2000" dirty="0"/>
              <a:t>2002): </a:t>
            </a:r>
            <a:r>
              <a:rPr lang="de-DE" sz="2000" i="1" dirty="0"/>
              <a:t>Lexikon der Sprachwissenschaft</a:t>
            </a:r>
            <a:r>
              <a:rPr lang="de-DE" sz="2000" dirty="0"/>
              <a:t>. Stuttgart: Kröner.</a:t>
            </a:r>
          </a:p>
          <a:p>
            <a:pPr marL="0" indent="0">
              <a:buNone/>
            </a:pPr>
            <a:endParaRPr lang="de-DE" sz="2000" dirty="0"/>
          </a:p>
          <a:p>
            <a:pPr marL="0" indent="0">
              <a:buNone/>
            </a:pPr>
            <a:r>
              <a:rPr lang="de-DE" sz="2600" b="1" dirty="0"/>
              <a:t>Standard</a:t>
            </a:r>
            <a:r>
              <a:rPr lang="de-DE" sz="2600" dirty="0"/>
              <a:t> – Seit den 70er Jahren in Deutschland übliche </a:t>
            </a:r>
            <a:r>
              <a:rPr lang="de-DE" sz="2600" b="1" dirty="0"/>
              <a:t>deskriptive Bezeichnung für die historisch legitimierte, überregionale, mündliche und schriftliche Sprachform der sozialen Mittel- bzw. Oberschicht</a:t>
            </a:r>
            <a:r>
              <a:rPr lang="de-DE" sz="2600" dirty="0"/>
              <a:t>; in diesem Sinn synonyme Verwendung mit der (wertenden) Bezeichnung „Hochsprache“. Entsprechend ihrer Funktion als </a:t>
            </a:r>
            <a:r>
              <a:rPr lang="de-DE" sz="2600" b="1" dirty="0"/>
              <a:t>öffentliches Verständigungsmittel </a:t>
            </a:r>
            <a:r>
              <a:rPr lang="de-DE" sz="2600" dirty="0"/>
              <a:t>unterliegt sie (besonders in den Bereichen Grammatik, Aussprache und Rechtschreibung) weit gehender </a:t>
            </a:r>
            <a:r>
              <a:rPr lang="de-DE" sz="2600" b="1" dirty="0"/>
              <a:t>Normierung</a:t>
            </a:r>
            <a:r>
              <a:rPr lang="de-DE" sz="2600" dirty="0"/>
              <a:t>, die über öffentliche Medien und Institutionen, vor allem aber durch das Bildungssystem kontrolliert und vermittelt werden.</a:t>
            </a:r>
          </a:p>
        </p:txBody>
      </p:sp>
    </p:spTree>
    <p:extLst>
      <p:ext uri="{BB962C8B-B14F-4D97-AF65-F5344CB8AC3E}">
        <p14:creationId xmlns:p14="http://schemas.microsoft.com/office/powerpoint/2010/main" val="2907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Breitbild</PresentationFormat>
  <Paragraphs>213</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vt:lpstr>
      <vt:lpstr>Der deutsche Sprachraum</vt:lpstr>
      <vt:lpstr>Wo wird Deutsch gesprochen?</vt:lpstr>
      <vt:lpstr>Wo wird Deutsch gesprochen?</vt:lpstr>
      <vt:lpstr>Deutsch = Deutsch?</vt:lpstr>
      <vt:lpstr>Deutsch = Deutsch?</vt:lpstr>
      <vt:lpstr>Deutsch = Deutsch?</vt:lpstr>
      <vt:lpstr>Deutsch = Deutsch?</vt:lpstr>
      <vt:lpstr>Deutsch = Deutsch?</vt:lpstr>
      <vt:lpstr>Nicht nur Standard</vt:lpstr>
      <vt:lpstr>Nicht nur Standard</vt:lpstr>
      <vt:lpstr>Nicht nur Standard</vt:lpstr>
      <vt:lpstr>Nicht nur Standard</vt:lpstr>
      <vt:lpstr>Nicht nur Standard</vt:lpstr>
      <vt:lpstr>Nicht nur Standard</vt:lpstr>
      <vt:lpstr>Nicht nur Standard</vt:lpstr>
      <vt:lpstr>Nicht nur Deutsch</vt:lpstr>
      <vt:lpstr>Nicht nur Deutsch</vt:lpstr>
      <vt:lpstr>Nicht nur Deutsch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deutsche Sprachraum</dc:title>
  <dc:creator>Kathrin</dc:creator>
  <cp:lastModifiedBy>GAERTIG- BRESSAN ANNE-KATHRIN</cp:lastModifiedBy>
  <cp:revision>62</cp:revision>
  <dcterms:created xsi:type="dcterms:W3CDTF">2019-01-04T15:22:52Z</dcterms:created>
  <dcterms:modified xsi:type="dcterms:W3CDTF">2022-09-20T12:02:56Z</dcterms:modified>
</cp:coreProperties>
</file>