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5"/>
  </p:handoutMasterIdLst>
  <p:sldIdLst>
    <p:sldId id="258" r:id="rId2"/>
    <p:sldId id="521" r:id="rId3"/>
    <p:sldId id="259" r:id="rId4"/>
    <p:sldId id="563" r:id="rId5"/>
    <p:sldId id="522" r:id="rId6"/>
    <p:sldId id="526" r:id="rId7"/>
    <p:sldId id="527" r:id="rId8"/>
    <p:sldId id="528" r:id="rId9"/>
    <p:sldId id="529" r:id="rId10"/>
    <p:sldId id="530" r:id="rId11"/>
    <p:sldId id="531" r:id="rId12"/>
    <p:sldId id="532" r:id="rId13"/>
    <p:sldId id="540" r:id="rId14"/>
    <p:sldId id="541" r:id="rId15"/>
    <p:sldId id="534" r:id="rId16"/>
    <p:sldId id="535" r:id="rId17"/>
    <p:sldId id="536" r:id="rId18"/>
    <p:sldId id="564" r:id="rId19"/>
    <p:sldId id="537" r:id="rId20"/>
    <p:sldId id="565" r:id="rId21"/>
    <p:sldId id="547" r:id="rId22"/>
    <p:sldId id="567" r:id="rId23"/>
    <p:sldId id="566" r:id="rId24"/>
    <p:sldId id="568" r:id="rId25"/>
    <p:sldId id="555" r:id="rId26"/>
    <p:sldId id="556" r:id="rId27"/>
    <p:sldId id="557" r:id="rId28"/>
    <p:sldId id="558" r:id="rId29"/>
    <p:sldId id="559" r:id="rId30"/>
    <p:sldId id="569" r:id="rId31"/>
    <p:sldId id="570" r:id="rId32"/>
    <p:sldId id="571" r:id="rId33"/>
    <p:sldId id="561" r:id="rId34"/>
    <p:sldId id="538" r:id="rId35"/>
    <p:sldId id="542" r:id="rId36"/>
    <p:sldId id="553" r:id="rId37"/>
    <p:sldId id="543" r:id="rId38"/>
    <p:sldId id="554" r:id="rId39"/>
    <p:sldId id="544" r:id="rId40"/>
    <p:sldId id="572" r:id="rId41"/>
    <p:sldId id="546" r:id="rId42"/>
    <p:sldId id="573" r:id="rId43"/>
    <p:sldId id="539" r:id="rId4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B1805A-6E15-4086-B308-B3356457EB1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169E709-7F71-4B7A-9C02-409815365B64}">
      <dgm:prSet phldrT="[Text]" custT="1"/>
      <dgm:spPr>
        <a:ln>
          <a:solidFill>
            <a:srgbClr val="CC99FF"/>
          </a:solidFill>
        </a:ln>
      </dgm:spPr>
      <dgm:t>
        <a:bodyPr/>
        <a:lstStyle/>
        <a:p>
          <a:r>
            <a:rPr lang="de-DE" sz="1800" b="1" dirty="0">
              <a:latin typeface="+mj-lt"/>
            </a:rPr>
            <a:t>Morphologie</a:t>
          </a:r>
        </a:p>
      </dgm:t>
    </dgm:pt>
    <dgm:pt modelId="{CE96F518-208B-4045-B014-4CA50E37D737}" type="parTrans" cxnId="{B73B4FF1-7806-4EEC-911E-22128B4A850E}">
      <dgm:prSet/>
      <dgm:spPr/>
      <dgm:t>
        <a:bodyPr/>
        <a:lstStyle/>
        <a:p>
          <a:endParaRPr lang="de-DE"/>
        </a:p>
      </dgm:t>
    </dgm:pt>
    <dgm:pt modelId="{D4141413-0B6F-4F8F-9433-EAAF8DDD4513}" type="sibTrans" cxnId="{B73B4FF1-7806-4EEC-911E-22128B4A850E}">
      <dgm:prSet/>
      <dgm:spPr/>
      <dgm:t>
        <a:bodyPr/>
        <a:lstStyle/>
        <a:p>
          <a:endParaRPr lang="de-DE"/>
        </a:p>
      </dgm:t>
    </dgm:pt>
    <dgm:pt modelId="{1A5A63E3-C73A-42DE-A0A9-B7E618D96BD2}">
      <dgm:prSet phldrT="[Text]" custT="1"/>
      <dgm:spPr>
        <a:ln>
          <a:solidFill>
            <a:srgbClr val="660066"/>
          </a:solidFill>
        </a:ln>
      </dgm:spPr>
      <dgm:t>
        <a:bodyPr/>
        <a:lstStyle/>
        <a:p>
          <a:r>
            <a:rPr lang="de-DE" sz="1600" b="1">
              <a:latin typeface="+mj-lt"/>
            </a:rPr>
            <a:t>Flexion</a:t>
          </a:r>
        </a:p>
      </dgm:t>
    </dgm:pt>
    <dgm:pt modelId="{604E81A8-42B3-4B7C-ADDD-304AA7741EB3}" type="parTrans" cxnId="{591721C3-71AC-4A44-A8BC-A43C43A4B5A2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de-DE"/>
        </a:p>
      </dgm:t>
    </dgm:pt>
    <dgm:pt modelId="{725885E9-5E2D-481C-89B7-CD64E7C14C32}" type="sibTrans" cxnId="{591721C3-71AC-4A44-A8BC-A43C43A4B5A2}">
      <dgm:prSet/>
      <dgm:spPr/>
      <dgm:t>
        <a:bodyPr/>
        <a:lstStyle/>
        <a:p>
          <a:endParaRPr lang="de-DE"/>
        </a:p>
      </dgm:t>
    </dgm:pt>
    <dgm:pt modelId="{8D38F594-09C4-4B03-9D25-81204DBA0C81}">
      <dgm:prSet phldrT="[Text]" custT="1"/>
      <dgm:spPr>
        <a:solidFill>
          <a:schemeClr val="lt1">
            <a:hueOff val="0"/>
            <a:satOff val="0"/>
            <a:lumOff val="0"/>
            <a:alpha val="9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de-DE" sz="1600" b="1">
              <a:latin typeface="+mj-lt"/>
            </a:rPr>
            <a:t>Wortbildung</a:t>
          </a:r>
        </a:p>
      </dgm:t>
    </dgm:pt>
    <dgm:pt modelId="{79CB0D2F-93A9-42DD-B1A9-1FF571AA65EA}" type="parTrans" cxnId="{0B6AC913-4ED0-4430-9B94-77FAF14DA844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de-DE"/>
        </a:p>
      </dgm:t>
    </dgm:pt>
    <dgm:pt modelId="{3E0EE00D-CFE8-4C62-84EB-0C3BCD360FB6}" type="sibTrans" cxnId="{0B6AC913-4ED0-4430-9B94-77FAF14DA844}">
      <dgm:prSet/>
      <dgm:spPr/>
      <dgm:t>
        <a:bodyPr/>
        <a:lstStyle/>
        <a:p>
          <a:endParaRPr lang="de-DE"/>
        </a:p>
      </dgm:t>
    </dgm:pt>
    <dgm:pt modelId="{BB5530AD-2065-4E8A-9888-A09242ECD8D5}">
      <dgm:prSet phldrT="[Text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de-DE" sz="1400" b="1" dirty="0">
              <a:latin typeface="+mj-lt"/>
            </a:rPr>
            <a:t>Derivation</a:t>
          </a:r>
        </a:p>
        <a:p>
          <a:r>
            <a:rPr lang="de-DE" sz="1200" dirty="0">
              <a:latin typeface="+mj-lt"/>
            </a:rPr>
            <a:t>(Ableitung)</a:t>
          </a:r>
        </a:p>
        <a:p>
          <a:r>
            <a:rPr lang="de-DE" sz="1200" i="1" dirty="0">
              <a:latin typeface="+mj-lt"/>
            </a:rPr>
            <a:t>Schönheit</a:t>
          </a:r>
        </a:p>
        <a:p>
          <a:r>
            <a:rPr lang="de-DE" sz="1200" i="1" dirty="0">
              <a:latin typeface="+mj-lt"/>
            </a:rPr>
            <a:t>vorwarnen</a:t>
          </a:r>
        </a:p>
      </dgm:t>
    </dgm:pt>
    <dgm:pt modelId="{27AB9E31-A11C-4E73-ACFB-64F34D0A103A}" type="parTrans" cxnId="{7F25116A-520F-439E-A551-2764FF5693ED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de-DE"/>
        </a:p>
      </dgm:t>
    </dgm:pt>
    <dgm:pt modelId="{C8B76C4A-0865-4361-BCB8-9D7465459B39}" type="sibTrans" cxnId="{7F25116A-520F-439E-A551-2764FF5693ED}">
      <dgm:prSet/>
      <dgm:spPr/>
      <dgm:t>
        <a:bodyPr/>
        <a:lstStyle/>
        <a:p>
          <a:endParaRPr lang="de-DE"/>
        </a:p>
      </dgm:t>
    </dgm:pt>
    <dgm:pt modelId="{7BE670AB-D3F8-48AC-9B82-89B31A090F75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de-DE" sz="1400" b="1" dirty="0">
              <a:latin typeface="+mj-lt"/>
            </a:rPr>
            <a:t>Komposition</a:t>
          </a:r>
        </a:p>
        <a:p>
          <a:pPr rtl="0"/>
          <a:r>
            <a:rPr lang="de-DE" sz="1200" b="0" dirty="0">
              <a:latin typeface="+mj-lt"/>
            </a:rPr>
            <a:t>(Zusammensetzung)</a:t>
          </a:r>
        </a:p>
        <a:p>
          <a:pPr rtl="0"/>
          <a:r>
            <a:rPr lang="de-DE" sz="1200" b="0" i="1" dirty="0">
              <a:latin typeface="+mj-lt"/>
            </a:rPr>
            <a:t>Handtuch</a:t>
          </a:r>
        </a:p>
        <a:p>
          <a:pPr rtl="0"/>
          <a:r>
            <a:rPr lang="de-DE" sz="1200" b="0" i="1" dirty="0">
              <a:latin typeface="+mj-lt"/>
            </a:rPr>
            <a:t>Sommerkleid</a:t>
          </a:r>
          <a:r>
            <a:rPr lang="de-DE" sz="1200" b="0" i="1" dirty="0"/>
            <a:t> </a:t>
          </a:r>
        </a:p>
      </dgm:t>
    </dgm:pt>
    <dgm:pt modelId="{1F7724FA-93FB-4318-A8DF-F4EFF76FC970}" type="parTrans" cxnId="{BB2D3111-6338-443F-82E5-0D82810929B5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de-DE"/>
        </a:p>
      </dgm:t>
    </dgm:pt>
    <dgm:pt modelId="{1A7969A5-7118-4D80-9238-1DF4DE24B3D2}" type="sibTrans" cxnId="{BB2D3111-6338-443F-82E5-0D82810929B5}">
      <dgm:prSet/>
      <dgm:spPr/>
      <dgm:t>
        <a:bodyPr/>
        <a:lstStyle/>
        <a:p>
          <a:endParaRPr lang="de-DE"/>
        </a:p>
      </dgm:t>
    </dgm:pt>
    <dgm:pt modelId="{16195362-0155-4135-9DF5-589249123B04}">
      <dgm:prSet phldrT="[Text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de-DE" sz="1400" b="1" dirty="0">
              <a:latin typeface="+mj-lt"/>
            </a:rPr>
            <a:t>Deklination</a:t>
          </a:r>
        </a:p>
        <a:p>
          <a:r>
            <a:rPr lang="de-DE" sz="1200" b="0" dirty="0">
              <a:latin typeface="+mj-lt"/>
            </a:rPr>
            <a:t>(Nominalflexion)</a:t>
          </a:r>
        </a:p>
        <a:p>
          <a:r>
            <a:rPr lang="de-DE" sz="1200" b="0" i="1" dirty="0">
              <a:latin typeface="+mj-lt"/>
            </a:rPr>
            <a:t>Flasche - Flaschen</a:t>
          </a:r>
        </a:p>
      </dgm:t>
    </dgm:pt>
    <dgm:pt modelId="{68FA890C-5863-46CB-8BA4-0B4B48ED3899}" type="sibTrans" cxnId="{49A4DB24-BFD2-4024-83C5-7CBDFE49F9C4}">
      <dgm:prSet/>
      <dgm:spPr/>
      <dgm:t>
        <a:bodyPr/>
        <a:lstStyle/>
        <a:p>
          <a:endParaRPr lang="de-DE"/>
        </a:p>
      </dgm:t>
    </dgm:pt>
    <dgm:pt modelId="{D63711C1-FE96-4198-9531-1EE6DB63D720}" type="parTrans" cxnId="{49A4DB24-BFD2-4024-83C5-7CBDFE49F9C4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de-DE"/>
        </a:p>
      </dgm:t>
    </dgm:pt>
    <dgm:pt modelId="{5FB21563-62C1-448D-A939-CFD78A587754}">
      <dgm:prSet phldrT="[Text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de-DE" sz="1400" b="1" dirty="0">
              <a:latin typeface="+mj-lt"/>
            </a:rPr>
            <a:t>Konjugation</a:t>
          </a:r>
        </a:p>
        <a:p>
          <a:r>
            <a:rPr lang="de-DE" sz="1200" b="0" dirty="0">
              <a:latin typeface="+mj-lt"/>
            </a:rPr>
            <a:t>(Verbalflexion)</a:t>
          </a:r>
        </a:p>
        <a:p>
          <a:r>
            <a:rPr lang="de-DE" sz="1200" b="0" i="1" dirty="0">
              <a:latin typeface="+mj-lt"/>
            </a:rPr>
            <a:t>ich spielte</a:t>
          </a:r>
        </a:p>
      </dgm:t>
    </dgm:pt>
    <dgm:pt modelId="{A845EF3B-BCA1-4FA7-BEED-62A0F0E6CC8F}" type="sibTrans" cxnId="{A023DE7B-513C-494E-AFEA-EE98708E6F52}">
      <dgm:prSet/>
      <dgm:spPr/>
      <dgm:t>
        <a:bodyPr/>
        <a:lstStyle/>
        <a:p>
          <a:endParaRPr lang="de-DE"/>
        </a:p>
      </dgm:t>
    </dgm:pt>
    <dgm:pt modelId="{E893A27E-DBD8-4ED2-A7AD-2CB881300020}" type="parTrans" cxnId="{A023DE7B-513C-494E-AFEA-EE98708E6F52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de-DE"/>
        </a:p>
      </dgm:t>
    </dgm:pt>
    <dgm:pt modelId="{1F8D55F8-DC8C-4E83-AE48-897782EA4D38}" type="pres">
      <dgm:prSet presAssocID="{7CB1805A-6E15-4086-B308-B3356457EB1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732D25-F342-496E-8202-CA9F7764BB05}" type="pres">
      <dgm:prSet presAssocID="{D169E709-7F71-4B7A-9C02-409815365B64}" presName="hierRoot1" presStyleCnt="0"/>
      <dgm:spPr/>
    </dgm:pt>
    <dgm:pt modelId="{A112964F-7A20-4783-B337-3BE546C8422D}" type="pres">
      <dgm:prSet presAssocID="{D169E709-7F71-4B7A-9C02-409815365B64}" presName="composite" presStyleCnt="0"/>
      <dgm:spPr/>
    </dgm:pt>
    <dgm:pt modelId="{5EC8BAB2-BBC7-432C-87DA-C75B94F037E4}" type="pres">
      <dgm:prSet presAssocID="{D169E709-7F71-4B7A-9C02-409815365B64}" presName="background" presStyleLbl="node0" presStyleIdx="0" presStyleCnt="1"/>
      <dgm:spPr>
        <a:solidFill>
          <a:srgbClr val="660066"/>
        </a:solidFill>
      </dgm:spPr>
    </dgm:pt>
    <dgm:pt modelId="{E4FB51A5-4B92-4BA6-8BF3-85B79BBB6D14}" type="pres">
      <dgm:prSet presAssocID="{D169E709-7F71-4B7A-9C02-409815365B64}" presName="text" presStyleLbl="fgAcc0" presStyleIdx="0" presStyleCnt="1" custScaleX="185171" custScaleY="91147">
        <dgm:presLayoutVars>
          <dgm:chPref val="3"/>
        </dgm:presLayoutVars>
      </dgm:prSet>
      <dgm:spPr/>
    </dgm:pt>
    <dgm:pt modelId="{B9CE1600-404D-41DC-80F5-A76355EE58B6}" type="pres">
      <dgm:prSet presAssocID="{D169E709-7F71-4B7A-9C02-409815365B64}" presName="hierChild2" presStyleCnt="0"/>
      <dgm:spPr/>
    </dgm:pt>
    <dgm:pt modelId="{0CB1F987-DFFE-4368-B0D8-CB03CBD6854B}" type="pres">
      <dgm:prSet presAssocID="{604E81A8-42B3-4B7C-ADDD-304AA7741EB3}" presName="Name10" presStyleLbl="parChTrans1D2" presStyleIdx="0" presStyleCnt="2"/>
      <dgm:spPr/>
    </dgm:pt>
    <dgm:pt modelId="{11090C42-8328-467A-9975-291A844C58C9}" type="pres">
      <dgm:prSet presAssocID="{1A5A63E3-C73A-42DE-A0A9-B7E618D96BD2}" presName="hierRoot2" presStyleCnt="0"/>
      <dgm:spPr/>
    </dgm:pt>
    <dgm:pt modelId="{1B55AF4B-BCD3-4B36-AACA-727D0EE5785A}" type="pres">
      <dgm:prSet presAssocID="{1A5A63E3-C73A-42DE-A0A9-B7E618D96BD2}" presName="composite2" presStyleCnt="0"/>
      <dgm:spPr/>
    </dgm:pt>
    <dgm:pt modelId="{15A587A8-D6B1-4B93-9F8A-5B16F2BF011E}" type="pres">
      <dgm:prSet presAssocID="{1A5A63E3-C73A-42DE-A0A9-B7E618D96BD2}" presName="background2" presStyleLbl="node2" presStyleIdx="0" presStyleCnt="2"/>
      <dgm:spPr>
        <a:solidFill>
          <a:srgbClr val="993366"/>
        </a:solidFill>
      </dgm:spPr>
    </dgm:pt>
    <dgm:pt modelId="{8B23B173-C52A-42DD-842C-ABDEEB9C3F42}" type="pres">
      <dgm:prSet presAssocID="{1A5A63E3-C73A-42DE-A0A9-B7E618D96BD2}" presName="text2" presStyleLbl="fgAcc2" presStyleIdx="0" presStyleCnt="2" custLinFactNeighborX="-8">
        <dgm:presLayoutVars>
          <dgm:chPref val="3"/>
        </dgm:presLayoutVars>
      </dgm:prSet>
      <dgm:spPr/>
    </dgm:pt>
    <dgm:pt modelId="{62DEDAE1-2EC1-4878-BF45-04C594D9F298}" type="pres">
      <dgm:prSet presAssocID="{1A5A63E3-C73A-42DE-A0A9-B7E618D96BD2}" presName="hierChild3" presStyleCnt="0"/>
      <dgm:spPr/>
    </dgm:pt>
    <dgm:pt modelId="{4F45BED0-390F-4486-88E2-A595B8A6011E}" type="pres">
      <dgm:prSet presAssocID="{E893A27E-DBD8-4ED2-A7AD-2CB881300020}" presName="Name17" presStyleLbl="parChTrans1D3" presStyleIdx="0" presStyleCnt="4"/>
      <dgm:spPr/>
    </dgm:pt>
    <dgm:pt modelId="{486E770D-3E14-4D13-8F3A-580B84BEE779}" type="pres">
      <dgm:prSet presAssocID="{5FB21563-62C1-448D-A939-CFD78A587754}" presName="hierRoot3" presStyleCnt="0"/>
      <dgm:spPr/>
    </dgm:pt>
    <dgm:pt modelId="{99812C16-C0F1-42B5-8FCF-5CDD515E2CC2}" type="pres">
      <dgm:prSet presAssocID="{5FB21563-62C1-448D-A939-CFD78A587754}" presName="composite3" presStyleCnt="0"/>
      <dgm:spPr/>
    </dgm:pt>
    <dgm:pt modelId="{1A9F9030-29E6-4C80-90F7-E53591FD1359}" type="pres">
      <dgm:prSet presAssocID="{5FB21563-62C1-448D-A939-CFD78A587754}" presName="background3" presStyleLbl="node3" presStyleIdx="0" presStyleCnt="4"/>
      <dgm:spPr>
        <a:solidFill>
          <a:srgbClr val="CC0099"/>
        </a:solidFill>
      </dgm:spPr>
    </dgm:pt>
    <dgm:pt modelId="{ED2D05FB-2A9C-44B8-A17C-6C35C188B277}" type="pres">
      <dgm:prSet presAssocID="{5FB21563-62C1-448D-A939-CFD78A587754}" presName="text3" presStyleLbl="fgAcc3" presStyleIdx="0" presStyleCnt="4" custScaleX="119457" custScaleY="147011" custLinFactNeighborX="1315" custLinFactNeighborY="5187">
        <dgm:presLayoutVars>
          <dgm:chPref val="3"/>
        </dgm:presLayoutVars>
      </dgm:prSet>
      <dgm:spPr/>
    </dgm:pt>
    <dgm:pt modelId="{FB3B7A73-234F-4E59-A304-DE06C2501C98}" type="pres">
      <dgm:prSet presAssocID="{5FB21563-62C1-448D-A939-CFD78A587754}" presName="hierChild4" presStyleCnt="0"/>
      <dgm:spPr/>
    </dgm:pt>
    <dgm:pt modelId="{6A88EB51-C927-4C1A-95C6-C22E4A3C598D}" type="pres">
      <dgm:prSet presAssocID="{D63711C1-FE96-4198-9531-1EE6DB63D720}" presName="Name17" presStyleLbl="parChTrans1D3" presStyleIdx="1" presStyleCnt="4"/>
      <dgm:spPr/>
    </dgm:pt>
    <dgm:pt modelId="{BE0250A2-9628-46A7-B5E2-352470A32672}" type="pres">
      <dgm:prSet presAssocID="{16195362-0155-4135-9DF5-589249123B04}" presName="hierRoot3" presStyleCnt="0"/>
      <dgm:spPr/>
    </dgm:pt>
    <dgm:pt modelId="{40FE1868-C9CE-4115-BA0D-D565F7736E3B}" type="pres">
      <dgm:prSet presAssocID="{16195362-0155-4135-9DF5-589249123B04}" presName="composite3" presStyleCnt="0"/>
      <dgm:spPr/>
    </dgm:pt>
    <dgm:pt modelId="{3FBD8135-6A36-47A1-9287-D1D02776B35D}" type="pres">
      <dgm:prSet presAssocID="{16195362-0155-4135-9DF5-589249123B04}" presName="background3" presStyleLbl="node3" presStyleIdx="1" presStyleCnt="4"/>
      <dgm:spPr>
        <a:solidFill>
          <a:srgbClr val="CC0099"/>
        </a:solidFill>
      </dgm:spPr>
    </dgm:pt>
    <dgm:pt modelId="{5C1E2BD3-29A0-4863-901C-60E90A9E026B}" type="pres">
      <dgm:prSet presAssocID="{16195362-0155-4135-9DF5-589249123B04}" presName="text3" presStyleLbl="fgAcc3" presStyleIdx="1" presStyleCnt="4" custScaleX="149889" custScaleY="143343" custLinFactNeighborX="-4682" custLinFactNeighborY="2227">
        <dgm:presLayoutVars>
          <dgm:chPref val="3"/>
        </dgm:presLayoutVars>
      </dgm:prSet>
      <dgm:spPr/>
    </dgm:pt>
    <dgm:pt modelId="{EFE13EA8-7A00-427E-AE28-90C294F30D24}" type="pres">
      <dgm:prSet presAssocID="{16195362-0155-4135-9DF5-589249123B04}" presName="hierChild4" presStyleCnt="0"/>
      <dgm:spPr/>
    </dgm:pt>
    <dgm:pt modelId="{51E8E678-3F03-4C87-B566-3C3A4DC809EE}" type="pres">
      <dgm:prSet presAssocID="{79CB0D2F-93A9-42DD-B1A9-1FF571AA65EA}" presName="Name10" presStyleLbl="parChTrans1D2" presStyleIdx="1" presStyleCnt="2"/>
      <dgm:spPr/>
    </dgm:pt>
    <dgm:pt modelId="{4AE044C1-BEBB-4A14-A198-D1CC91E9CA8A}" type="pres">
      <dgm:prSet presAssocID="{8D38F594-09C4-4B03-9D25-81204DBA0C81}" presName="hierRoot2" presStyleCnt="0"/>
      <dgm:spPr/>
    </dgm:pt>
    <dgm:pt modelId="{CD448681-0EFA-4CE9-8A43-A9FA9E589334}" type="pres">
      <dgm:prSet presAssocID="{8D38F594-09C4-4B03-9D25-81204DBA0C81}" presName="composite2" presStyleCnt="0"/>
      <dgm:spPr/>
    </dgm:pt>
    <dgm:pt modelId="{51565E5C-8FD2-43FD-8B3F-0525DE385B08}" type="pres">
      <dgm:prSet presAssocID="{8D38F594-09C4-4B03-9D25-81204DBA0C81}" presName="background2" presStyleLbl="node2" presStyleIdx="1" presStyleCnt="2"/>
      <dgm:spPr>
        <a:solidFill>
          <a:srgbClr val="993366"/>
        </a:solidFill>
      </dgm:spPr>
    </dgm:pt>
    <dgm:pt modelId="{0DC53660-960B-4CCE-993D-D9317B2B6364}" type="pres">
      <dgm:prSet presAssocID="{8D38F594-09C4-4B03-9D25-81204DBA0C81}" presName="text2" presStyleLbl="fgAcc2" presStyleIdx="1" presStyleCnt="2" custScaleX="139429" custScaleY="102788">
        <dgm:presLayoutVars>
          <dgm:chPref val="3"/>
        </dgm:presLayoutVars>
      </dgm:prSet>
      <dgm:spPr/>
    </dgm:pt>
    <dgm:pt modelId="{D6E75A3D-7B39-4694-95E2-78FFFD10C999}" type="pres">
      <dgm:prSet presAssocID="{8D38F594-09C4-4B03-9D25-81204DBA0C81}" presName="hierChild3" presStyleCnt="0"/>
      <dgm:spPr/>
    </dgm:pt>
    <dgm:pt modelId="{4DE903C1-8652-4B16-9748-794843F3EA6E}" type="pres">
      <dgm:prSet presAssocID="{27AB9E31-A11C-4E73-ACFB-64F34D0A103A}" presName="Name17" presStyleLbl="parChTrans1D3" presStyleIdx="2" presStyleCnt="4"/>
      <dgm:spPr/>
    </dgm:pt>
    <dgm:pt modelId="{4F070E02-64FB-48AF-8A27-F21C2BF3CEBB}" type="pres">
      <dgm:prSet presAssocID="{BB5530AD-2065-4E8A-9888-A09242ECD8D5}" presName="hierRoot3" presStyleCnt="0"/>
      <dgm:spPr/>
    </dgm:pt>
    <dgm:pt modelId="{1D163205-FBD3-4EF5-91BF-7DCA7B57412F}" type="pres">
      <dgm:prSet presAssocID="{BB5530AD-2065-4E8A-9888-A09242ECD8D5}" presName="composite3" presStyleCnt="0"/>
      <dgm:spPr/>
    </dgm:pt>
    <dgm:pt modelId="{C7CDFCAB-8F1C-40CB-8AF5-AC4C66287C99}" type="pres">
      <dgm:prSet presAssocID="{BB5530AD-2065-4E8A-9888-A09242ECD8D5}" presName="background3" presStyleLbl="node3" presStyleIdx="2" presStyleCnt="4"/>
      <dgm:spPr>
        <a:solidFill>
          <a:srgbClr val="CC0099"/>
        </a:solidFill>
      </dgm:spPr>
    </dgm:pt>
    <dgm:pt modelId="{862EBE67-9B43-4B07-9477-9C865A34D2C3}" type="pres">
      <dgm:prSet presAssocID="{BB5530AD-2065-4E8A-9888-A09242ECD8D5}" presName="text3" presStyleLbl="fgAcc3" presStyleIdx="2" presStyleCnt="4" custScaleX="112332" custScaleY="145465" custLinFactNeighborX="-2617" custLinFactNeighborY="-984">
        <dgm:presLayoutVars>
          <dgm:chPref val="3"/>
        </dgm:presLayoutVars>
      </dgm:prSet>
      <dgm:spPr/>
    </dgm:pt>
    <dgm:pt modelId="{300215BD-275C-47C0-BB48-675E3E5C6553}" type="pres">
      <dgm:prSet presAssocID="{BB5530AD-2065-4E8A-9888-A09242ECD8D5}" presName="hierChild4" presStyleCnt="0"/>
      <dgm:spPr/>
    </dgm:pt>
    <dgm:pt modelId="{4CDF788B-1D07-4BC9-A1A2-78CE74159F3B}" type="pres">
      <dgm:prSet presAssocID="{1F7724FA-93FB-4318-A8DF-F4EFF76FC970}" presName="Name17" presStyleLbl="parChTrans1D3" presStyleIdx="3" presStyleCnt="4"/>
      <dgm:spPr/>
    </dgm:pt>
    <dgm:pt modelId="{22A12866-2EC5-4A94-BA6B-CEA0017E7507}" type="pres">
      <dgm:prSet presAssocID="{7BE670AB-D3F8-48AC-9B82-89B31A090F75}" presName="hierRoot3" presStyleCnt="0"/>
      <dgm:spPr/>
    </dgm:pt>
    <dgm:pt modelId="{3A21BC18-4DB7-4D8D-B5DB-99818ECF1F4F}" type="pres">
      <dgm:prSet presAssocID="{7BE670AB-D3F8-48AC-9B82-89B31A090F75}" presName="composite3" presStyleCnt="0"/>
      <dgm:spPr/>
    </dgm:pt>
    <dgm:pt modelId="{67AAD291-40A9-497B-A8F3-41570467302B}" type="pres">
      <dgm:prSet presAssocID="{7BE670AB-D3F8-48AC-9B82-89B31A090F75}" presName="background3" presStyleLbl="node3" presStyleIdx="3" presStyleCnt="4"/>
      <dgm:spPr>
        <a:solidFill>
          <a:srgbClr val="CC0099"/>
        </a:solidFill>
      </dgm:spPr>
    </dgm:pt>
    <dgm:pt modelId="{CD4BB559-9488-407D-81CC-40483919D1AA}" type="pres">
      <dgm:prSet presAssocID="{7BE670AB-D3F8-48AC-9B82-89B31A090F75}" presName="text3" presStyleLbl="fgAcc3" presStyleIdx="3" presStyleCnt="4" custScaleX="165843" custScaleY="139900">
        <dgm:presLayoutVars>
          <dgm:chPref val="3"/>
        </dgm:presLayoutVars>
      </dgm:prSet>
      <dgm:spPr/>
    </dgm:pt>
    <dgm:pt modelId="{D6DE9E77-9C91-4268-BAE0-A938988C6CDC}" type="pres">
      <dgm:prSet presAssocID="{7BE670AB-D3F8-48AC-9B82-89B31A090F75}" presName="hierChild4" presStyleCnt="0"/>
      <dgm:spPr/>
    </dgm:pt>
  </dgm:ptLst>
  <dgm:cxnLst>
    <dgm:cxn modelId="{4A4B4706-EB37-46CE-8F11-7F418B711858}" type="presOf" srcId="{D169E709-7F71-4B7A-9C02-409815365B64}" destId="{E4FB51A5-4B92-4BA6-8BF3-85B79BBB6D14}" srcOrd="0" destOrd="0" presId="urn:microsoft.com/office/officeart/2005/8/layout/hierarchy1"/>
    <dgm:cxn modelId="{BB2D3111-6338-443F-82E5-0D82810929B5}" srcId="{8D38F594-09C4-4B03-9D25-81204DBA0C81}" destId="{7BE670AB-D3F8-48AC-9B82-89B31A090F75}" srcOrd="1" destOrd="0" parTransId="{1F7724FA-93FB-4318-A8DF-F4EFF76FC970}" sibTransId="{1A7969A5-7118-4D80-9238-1DF4DE24B3D2}"/>
    <dgm:cxn modelId="{0B6AC913-4ED0-4430-9B94-77FAF14DA844}" srcId="{D169E709-7F71-4B7A-9C02-409815365B64}" destId="{8D38F594-09C4-4B03-9D25-81204DBA0C81}" srcOrd="1" destOrd="0" parTransId="{79CB0D2F-93A9-42DD-B1A9-1FF571AA65EA}" sibTransId="{3E0EE00D-CFE8-4C62-84EB-0C3BCD360FB6}"/>
    <dgm:cxn modelId="{49A4DB24-BFD2-4024-83C5-7CBDFE49F9C4}" srcId="{1A5A63E3-C73A-42DE-A0A9-B7E618D96BD2}" destId="{16195362-0155-4135-9DF5-589249123B04}" srcOrd="1" destOrd="0" parTransId="{D63711C1-FE96-4198-9531-1EE6DB63D720}" sibTransId="{68FA890C-5863-46CB-8BA4-0B4B48ED3899}"/>
    <dgm:cxn modelId="{9D650F47-9493-45C3-B381-B68BB46785F1}" type="presOf" srcId="{16195362-0155-4135-9DF5-589249123B04}" destId="{5C1E2BD3-29A0-4863-901C-60E90A9E026B}" srcOrd="0" destOrd="0" presId="urn:microsoft.com/office/officeart/2005/8/layout/hierarchy1"/>
    <dgm:cxn modelId="{7F25116A-520F-439E-A551-2764FF5693ED}" srcId="{8D38F594-09C4-4B03-9D25-81204DBA0C81}" destId="{BB5530AD-2065-4E8A-9888-A09242ECD8D5}" srcOrd="0" destOrd="0" parTransId="{27AB9E31-A11C-4E73-ACFB-64F34D0A103A}" sibTransId="{C8B76C4A-0865-4361-BCB8-9D7465459B39}"/>
    <dgm:cxn modelId="{632ABE4D-D43C-4576-8606-DA73DDA32646}" type="presOf" srcId="{1A5A63E3-C73A-42DE-A0A9-B7E618D96BD2}" destId="{8B23B173-C52A-42DD-842C-ABDEEB9C3F42}" srcOrd="0" destOrd="0" presId="urn:microsoft.com/office/officeart/2005/8/layout/hierarchy1"/>
    <dgm:cxn modelId="{E778FD51-233E-45D5-9896-8E08DB48C45D}" type="presOf" srcId="{8D38F594-09C4-4B03-9D25-81204DBA0C81}" destId="{0DC53660-960B-4CCE-993D-D9317B2B6364}" srcOrd="0" destOrd="0" presId="urn:microsoft.com/office/officeart/2005/8/layout/hierarchy1"/>
    <dgm:cxn modelId="{8F293354-4686-46BC-BA93-E72F2F73984A}" type="presOf" srcId="{79CB0D2F-93A9-42DD-B1A9-1FF571AA65EA}" destId="{51E8E678-3F03-4C87-B566-3C3A4DC809EE}" srcOrd="0" destOrd="0" presId="urn:microsoft.com/office/officeart/2005/8/layout/hierarchy1"/>
    <dgm:cxn modelId="{A023DE7B-513C-494E-AFEA-EE98708E6F52}" srcId="{1A5A63E3-C73A-42DE-A0A9-B7E618D96BD2}" destId="{5FB21563-62C1-448D-A939-CFD78A587754}" srcOrd="0" destOrd="0" parTransId="{E893A27E-DBD8-4ED2-A7AD-2CB881300020}" sibTransId="{A845EF3B-BCA1-4FA7-BEED-62A0F0E6CC8F}"/>
    <dgm:cxn modelId="{430F958B-170F-4049-B9F9-49AE3BF033EA}" type="presOf" srcId="{1F7724FA-93FB-4318-A8DF-F4EFF76FC970}" destId="{4CDF788B-1D07-4BC9-A1A2-78CE74159F3B}" srcOrd="0" destOrd="0" presId="urn:microsoft.com/office/officeart/2005/8/layout/hierarchy1"/>
    <dgm:cxn modelId="{B1189493-693F-4AC1-B204-D9D4D6A5CC00}" type="presOf" srcId="{D63711C1-FE96-4198-9531-1EE6DB63D720}" destId="{6A88EB51-C927-4C1A-95C6-C22E4A3C598D}" srcOrd="0" destOrd="0" presId="urn:microsoft.com/office/officeart/2005/8/layout/hierarchy1"/>
    <dgm:cxn modelId="{9CE62796-9DC8-43FE-9129-BAE558BFC5D1}" type="presOf" srcId="{27AB9E31-A11C-4E73-ACFB-64F34D0A103A}" destId="{4DE903C1-8652-4B16-9748-794843F3EA6E}" srcOrd="0" destOrd="0" presId="urn:microsoft.com/office/officeart/2005/8/layout/hierarchy1"/>
    <dgm:cxn modelId="{489E629F-4F7B-47FB-BB96-E84841482983}" type="presOf" srcId="{BB5530AD-2065-4E8A-9888-A09242ECD8D5}" destId="{862EBE67-9B43-4B07-9477-9C865A34D2C3}" srcOrd="0" destOrd="0" presId="urn:microsoft.com/office/officeart/2005/8/layout/hierarchy1"/>
    <dgm:cxn modelId="{531BFCA5-E61C-4255-BB5D-7D5CB8A2468A}" type="presOf" srcId="{7BE670AB-D3F8-48AC-9B82-89B31A090F75}" destId="{CD4BB559-9488-407D-81CC-40483919D1AA}" srcOrd="0" destOrd="0" presId="urn:microsoft.com/office/officeart/2005/8/layout/hierarchy1"/>
    <dgm:cxn modelId="{25847DB1-6ADA-49FA-890B-29B5B210DEE2}" type="presOf" srcId="{604E81A8-42B3-4B7C-ADDD-304AA7741EB3}" destId="{0CB1F987-DFFE-4368-B0D8-CB03CBD6854B}" srcOrd="0" destOrd="0" presId="urn:microsoft.com/office/officeart/2005/8/layout/hierarchy1"/>
    <dgm:cxn modelId="{360633B5-742C-44FC-A67D-9FEEDFCB0B03}" type="presOf" srcId="{7CB1805A-6E15-4086-B308-B3356457EB16}" destId="{1F8D55F8-DC8C-4E83-AE48-897782EA4D38}" srcOrd="0" destOrd="0" presId="urn:microsoft.com/office/officeart/2005/8/layout/hierarchy1"/>
    <dgm:cxn modelId="{591721C3-71AC-4A44-A8BC-A43C43A4B5A2}" srcId="{D169E709-7F71-4B7A-9C02-409815365B64}" destId="{1A5A63E3-C73A-42DE-A0A9-B7E618D96BD2}" srcOrd="0" destOrd="0" parTransId="{604E81A8-42B3-4B7C-ADDD-304AA7741EB3}" sibTransId="{725885E9-5E2D-481C-89B7-CD64E7C14C32}"/>
    <dgm:cxn modelId="{C46085C5-6FF1-4F62-97B6-4386CEE0BE66}" type="presOf" srcId="{E893A27E-DBD8-4ED2-A7AD-2CB881300020}" destId="{4F45BED0-390F-4486-88E2-A595B8A6011E}" srcOrd="0" destOrd="0" presId="urn:microsoft.com/office/officeart/2005/8/layout/hierarchy1"/>
    <dgm:cxn modelId="{B73B4FF1-7806-4EEC-911E-22128B4A850E}" srcId="{7CB1805A-6E15-4086-B308-B3356457EB16}" destId="{D169E709-7F71-4B7A-9C02-409815365B64}" srcOrd="0" destOrd="0" parTransId="{CE96F518-208B-4045-B014-4CA50E37D737}" sibTransId="{D4141413-0B6F-4F8F-9433-EAAF8DDD4513}"/>
    <dgm:cxn modelId="{DB3615F5-229A-47C1-8FC4-0C2EDFCA0172}" type="presOf" srcId="{5FB21563-62C1-448D-A939-CFD78A587754}" destId="{ED2D05FB-2A9C-44B8-A17C-6C35C188B277}" srcOrd="0" destOrd="0" presId="urn:microsoft.com/office/officeart/2005/8/layout/hierarchy1"/>
    <dgm:cxn modelId="{0ACBE4D0-475E-423B-A36B-F14660520AD3}" type="presParOf" srcId="{1F8D55F8-DC8C-4E83-AE48-897782EA4D38}" destId="{ED732D25-F342-496E-8202-CA9F7764BB05}" srcOrd="0" destOrd="0" presId="urn:microsoft.com/office/officeart/2005/8/layout/hierarchy1"/>
    <dgm:cxn modelId="{4FA1F291-A280-48C6-90A7-E3D7019D9D38}" type="presParOf" srcId="{ED732D25-F342-496E-8202-CA9F7764BB05}" destId="{A112964F-7A20-4783-B337-3BE546C8422D}" srcOrd="0" destOrd="0" presId="urn:microsoft.com/office/officeart/2005/8/layout/hierarchy1"/>
    <dgm:cxn modelId="{CFAD18DD-6B32-4409-A350-9BA5971CFA91}" type="presParOf" srcId="{A112964F-7A20-4783-B337-3BE546C8422D}" destId="{5EC8BAB2-BBC7-432C-87DA-C75B94F037E4}" srcOrd="0" destOrd="0" presId="urn:microsoft.com/office/officeart/2005/8/layout/hierarchy1"/>
    <dgm:cxn modelId="{2DCF7EBD-FBF9-4755-882A-6A52EF5B689D}" type="presParOf" srcId="{A112964F-7A20-4783-B337-3BE546C8422D}" destId="{E4FB51A5-4B92-4BA6-8BF3-85B79BBB6D14}" srcOrd="1" destOrd="0" presId="urn:microsoft.com/office/officeart/2005/8/layout/hierarchy1"/>
    <dgm:cxn modelId="{96AF51C9-10D8-44E2-A8C7-A6D93BDC9456}" type="presParOf" srcId="{ED732D25-F342-496E-8202-CA9F7764BB05}" destId="{B9CE1600-404D-41DC-80F5-A76355EE58B6}" srcOrd="1" destOrd="0" presId="urn:microsoft.com/office/officeart/2005/8/layout/hierarchy1"/>
    <dgm:cxn modelId="{9E550B26-94AC-4C2A-A999-85158C475DFB}" type="presParOf" srcId="{B9CE1600-404D-41DC-80F5-A76355EE58B6}" destId="{0CB1F987-DFFE-4368-B0D8-CB03CBD6854B}" srcOrd="0" destOrd="0" presId="urn:microsoft.com/office/officeart/2005/8/layout/hierarchy1"/>
    <dgm:cxn modelId="{018D5F59-A05F-4AE0-98F4-52B4D84CF119}" type="presParOf" srcId="{B9CE1600-404D-41DC-80F5-A76355EE58B6}" destId="{11090C42-8328-467A-9975-291A844C58C9}" srcOrd="1" destOrd="0" presId="urn:microsoft.com/office/officeart/2005/8/layout/hierarchy1"/>
    <dgm:cxn modelId="{5A1F2B9B-5F00-470F-AC1D-47A4A37823B1}" type="presParOf" srcId="{11090C42-8328-467A-9975-291A844C58C9}" destId="{1B55AF4B-BCD3-4B36-AACA-727D0EE5785A}" srcOrd="0" destOrd="0" presId="urn:microsoft.com/office/officeart/2005/8/layout/hierarchy1"/>
    <dgm:cxn modelId="{B560E970-727A-48DF-B8C7-EAC6A6774D18}" type="presParOf" srcId="{1B55AF4B-BCD3-4B36-AACA-727D0EE5785A}" destId="{15A587A8-D6B1-4B93-9F8A-5B16F2BF011E}" srcOrd="0" destOrd="0" presId="urn:microsoft.com/office/officeart/2005/8/layout/hierarchy1"/>
    <dgm:cxn modelId="{0B93FC94-3B5E-4074-9AFD-41D3F95A3D4D}" type="presParOf" srcId="{1B55AF4B-BCD3-4B36-AACA-727D0EE5785A}" destId="{8B23B173-C52A-42DD-842C-ABDEEB9C3F42}" srcOrd="1" destOrd="0" presId="urn:microsoft.com/office/officeart/2005/8/layout/hierarchy1"/>
    <dgm:cxn modelId="{DC989A70-FDA9-4EB7-9BE2-5B8C512DFC7C}" type="presParOf" srcId="{11090C42-8328-467A-9975-291A844C58C9}" destId="{62DEDAE1-2EC1-4878-BF45-04C594D9F298}" srcOrd="1" destOrd="0" presId="urn:microsoft.com/office/officeart/2005/8/layout/hierarchy1"/>
    <dgm:cxn modelId="{458345CF-FD76-4656-B579-4D2AE18E66B6}" type="presParOf" srcId="{62DEDAE1-2EC1-4878-BF45-04C594D9F298}" destId="{4F45BED0-390F-4486-88E2-A595B8A6011E}" srcOrd="0" destOrd="0" presId="urn:microsoft.com/office/officeart/2005/8/layout/hierarchy1"/>
    <dgm:cxn modelId="{7CF5D60C-C268-4138-92EE-2525C9F01BDE}" type="presParOf" srcId="{62DEDAE1-2EC1-4878-BF45-04C594D9F298}" destId="{486E770D-3E14-4D13-8F3A-580B84BEE779}" srcOrd="1" destOrd="0" presId="urn:microsoft.com/office/officeart/2005/8/layout/hierarchy1"/>
    <dgm:cxn modelId="{CDCA2FB2-7A26-48E7-8005-2B855855E415}" type="presParOf" srcId="{486E770D-3E14-4D13-8F3A-580B84BEE779}" destId="{99812C16-C0F1-42B5-8FCF-5CDD515E2CC2}" srcOrd="0" destOrd="0" presId="urn:microsoft.com/office/officeart/2005/8/layout/hierarchy1"/>
    <dgm:cxn modelId="{7900AF7C-901B-47BB-A0C5-9344E49B9D69}" type="presParOf" srcId="{99812C16-C0F1-42B5-8FCF-5CDD515E2CC2}" destId="{1A9F9030-29E6-4C80-90F7-E53591FD1359}" srcOrd="0" destOrd="0" presId="urn:microsoft.com/office/officeart/2005/8/layout/hierarchy1"/>
    <dgm:cxn modelId="{FE124F4E-DE69-4907-A099-23AC206CD844}" type="presParOf" srcId="{99812C16-C0F1-42B5-8FCF-5CDD515E2CC2}" destId="{ED2D05FB-2A9C-44B8-A17C-6C35C188B277}" srcOrd="1" destOrd="0" presId="urn:microsoft.com/office/officeart/2005/8/layout/hierarchy1"/>
    <dgm:cxn modelId="{7B0B8FA3-E796-457A-A023-F66788890DB7}" type="presParOf" srcId="{486E770D-3E14-4D13-8F3A-580B84BEE779}" destId="{FB3B7A73-234F-4E59-A304-DE06C2501C98}" srcOrd="1" destOrd="0" presId="urn:microsoft.com/office/officeart/2005/8/layout/hierarchy1"/>
    <dgm:cxn modelId="{DFE60411-F133-4602-A369-6CFEB3617709}" type="presParOf" srcId="{62DEDAE1-2EC1-4878-BF45-04C594D9F298}" destId="{6A88EB51-C927-4C1A-95C6-C22E4A3C598D}" srcOrd="2" destOrd="0" presId="urn:microsoft.com/office/officeart/2005/8/layout/hierarchy1"/>
    <dgm:cxn modelId="{B9F09518-2DF8-47CC-85BA-1FFC06A95CD2}" type="presParOf" srcId="{62DEDAE1-2EC1-4878-BF45-04C594D9F298}" destId="{BE0250A2-9628-46A7-B5E2-352470A32672}" srcOrd="3" destOrd="0" presId="urn:microsoft.com/office/officeart/2005/8/layout/hierarchy1"/>
    <dgm:cxn modelId="{CDD6CFD4-7DBF-45C1-ABEE-97C7494B360B}" type="presParOf" srcId="{BE0250A2-9628-46A7-B5E2-352470A32672}" destId="{40FE1868-C9CE-4115-BA0D-D565F7736E3B}" srcOrd="0" destOrd="0" presId="urn:microsoft.com/office/officeart/2005/8/layout/hierarchy1"/>
    <dgm:cxn modelId="{7D6A4206-DEDE-4E98-A033-4347A335DF9B}" type="presParOf" srcId="{40FE1868-C9CE-4115-BA0D-D565F7736E3B}" destId="{3FBD8135-6A36-47A1-9287-D1D02776B35D}" srcOrd="0" destOrd="0" presId="urn:microsoft.com/office/officeart/2005/8/layout/hierarchy1"/>
    <dgm:cxn modelId="{050D6E29-EE3D-42D5-B94F-D69AD1FA449C}" type="presParOf" srcId="{40FE1868-C9CE-4115-BA0D-D565F7736E3B}" destId="{5C1E2BD3-29A0-4863-901C-60E90A9E026B}" srcOrd="1" destOrd="0" presId="urn:microsoft.com/office/officeart/2005/8/layout/hierarchy1"/>
    <dgm:cxn modelId="{99991D22-C527-4F5B-AF94-A2CD5D0F4BD8}" type="presParOf" srcId="{BE0250A2-9628-46A7-B5E2-352470A32672}" destId="{EFE13EA8-7A00-427E-AE28-90C294F30D24}" srcOrd="1" destOrd="0" presId="urn:microsoft.com/office/officeart/2005/8/layout/hierarchy1"/>
    <dgm:cxn modelId="{6E28A326-D735-4DA8-B43F-1F9E808DC96A}" type="presParOf" srcId="{B9CE1600-404D-41DC-80F5-A76355EE58B6}" destId="{51E8E678-3F03-4C87-B566-3C3A4DC809EE}" srcOrd="2" destOrd="0" presId="urn:microsoft.com/office/officeart/2005/8/layout/hierarchy1"/>
    <dgm:cxn modelId="{C65A3AEE-79CE-4338-B815-98F46315842A}" type="presParOf" srcId="{B9CE1600-404D-41DC-80F5-A76355EE58B6}" destId="{4AE044C1-BEBB-4A14-A198-D1CC91E9CA8A}" srcOrd="3" destOrd="0" presId="urn:microsoft.com/office/officeart/2005/8/layout/hierarchy1"/>
    <dgm:cxn modelId="{BED9F231-277C-42AD-856D-03A92AA5FF12}" type="presParOf" srcId="{4AE044C1-BEBB-4A14-A198-D1CC91E9CA8A}" destId="{CD448681-0EFA-4CE9-8A43-A9FA9E589334}" srcOrd="0" destOrd="0" presId="urn:microsoft.com/office/officeart/2005/8/layout/hierarchy1"/>
    <dgm:cxn modelId="{DFA875FC-CB66-40E2-9681-0EC4C56F5946}" type="presParOf" srcId="{CD448681-0EFA-4CE9-8A43-A9FA9E589334}" destId="{51565E5C-8FD2-43FD-8B3F-0525DE385B08}" srcOrd="0" destOrd="0" presId="urn:microsoft.com/office/officeart/2005/8/layout/hierarchy1"/>
    <dgm:cxn modelId="{52B7594E-B192-4C9D-BD86-F41ABA03FDB1}" type="presParOf" srcId="{CD448681-0EFA-4CE9-8A43-A9FA9E589334}" destId="{0DC53660-960B-4CCE-993D-D9317B2B6364}" srcOrd="1" destOrd="0" presId="urn:microsoft.com/office/officeart/2005/8/layout/hierarchy1"/>
    <dgm:cxn modelId="{D1DA3178-725C-4D6B-88E0-2B63056C066C}" type="presParOf" srcId="{4AE044C1-BEBB-4A14-A198-D1CC91E9CA8A}" destId="{D6E75A3D-7B39-4694-95E2-78FFFD10C999}" srcOrd="1" destOrd="0" presId="urn:microsoft.com/office/officeart/2005/8/layout/hierarchy1"/>
    <dgm:cxn modelId="{B8F4FB9B-2119-4963-98AD-6A83B3796E54}" type="presParOf" srcId="{D6E75A3D-7B39-4694-95E2-78FFFD10C999}" destId="{4DE903C1-8652-4B16-9748-794843F3EA6E}" srcOrd="0" destOrd="0" presId="urn:microsoft.com/office/officeart/2005/8/layout/hierarchy1"/>
    <dgm:cxn modelId="{36D93C4C-383A-4FD3-8184-CA36E361E8D6}" type="presParOf" srcId="{D6E75A3D-7B39-4694-95E2-78FFFD10C999}" destId="{4F070E02-64FB-48AF-8A27-F21C2BF3CEBB}" srcOrd="1" destOrd="0" presId="urn:microsoft.com/office/officeart/2005/8/layout/hierarchy1"/>
    <dgm:cxn modelId="{12F0B258-EAB9-48A3-A984-AE883AD4D407}" type="presParOf" srcId="{4F070E02-64FB-48AF-8A27-F21C2BF3CEBB}" destId="{1D163205-FBD3-4EF5-91BF-7DCA7B57412F}" srcOrd="0" destOrd="0" presId="urn:microsoft.com/office/officeart/2005/8/layout/hierarchy1"/>
    <dgm:cxn modelId="{C46FB397-407B-416C-B32F-CC479FB421DF}" type="presParOf" srcId="{1D163205-FBD3-4EF5-91BF-7DCA7B57412F}" destId="{C7CDFCAB-8F1C-40CB-8AF5-AC4C66287C99}" srcOrd="0" destOrd="0" presId="urn:microsoft.com/office/officeart/2005/8/layout/hierarchy1"/>
    <dgm:cxn modelId="{9C406402-FF14-49AE-9784-766804769BC7}" type="presParOf" srcId="{1D163205-FBD3-4EF5-91BF-7DCA7B57412F}" destId="{862EBE67-9B43-4B07-9477-9C865A34D2C3}" srcOrd="1" destOrd="0" presId="urn:microsoft.com/office/officeart/2005/8/layout/hierarchy1"/>
    <dgm:cxn modelId="{2DC84FE5-D1E0-46BC-ABCC-CF7EE8325C33}" type="presParOf" srcId="{4F070E02-64FB-48AF-8A27-F21C2BF3CEBB}" destId="{300215BD-275C-47C0-BB48-675E3E5C6553}" srcOrd="1" destOrd="0" presId="urn:microsoft.com/office/officeart/2005/8/layout/hierarchy1"/>
    <dgm:cxn modelId="{C46CF24A-99B7-488C-B94B-F564BDDDC9E6}" type="presParOf" srcId="{D6E75A3D-7B39-4694-95E2-78FFFD10C999}" destId="{4CDF788B-1D07-4BC9-A1A2-78CE74159F3B}" srcOrd="2" destOrd="0" presId="urn:microsoft.com/office/officeart/2005/8/layout/hierarchy1"/>
    <dgm:cxn modelId="{257BD5E1-9F11-4C81-A70C-B142871CEA8F}" type="presParOf" srcId="{D6E75A3D-7B39-4694-95E2-78FFFD10C999}" destId="{22A12866-2EC5-4A94-BA6B-CEA0017E7507}" srcOrd="3" destOrd="0" presId="urn:microsoft.com/office/officeart/2005/8/layout/hierarchy1"/>
    <dgm:cxn modelId="{954AA7C1-DB2B-4954-B803-323FA29806B0}" type="presParOf" srcId="{22A12866-2EC5-4A94-BA6B-CEA0017E7507}" destId="{3A21BC18-4DB7-4D8D-B5DB-99818ECF1F4F}" srcOrd="0" destOrd="0" presId="urn:microsoft.com/office/officeart/2005/8/layout/hierarchy1"/>
    <dgm:cxn modelId="{DE7E5657-07BE-499F-B13F-0065B0903E62}" type="presParOf" srcId="{3A21BC18-4DB7-4D8D-B5DB-99818ECF1F4F}" destId="{67AAD291-40A9-497B-A8F3-41570467302B}" srcOrd="0" destOrd="0" presId="urn:microsoft.com/office/officeart/2005/8/layout/hierarchy1"/>
    <dgm:cxn modelId="{9890C04C-A035-46FD-8267-F473D57AB24C}" type="presParOf" srcId="{3A21BC18-4DB7-4D8D-B5DB-99818ECF1F4F}" destId="{CD4BB559-9488-407D-81CC-40483919D1AA}" srcOrd="1" destOrd="0" presId="urn:microsoft.com/office/officeart/2005/8/layout/hierarchy1"/>
    <dgm:cxn modelId="{6A85EB90-B5DF-4FA7-996E-9FBA157EDD39}" type="presParOf" srcId="{22A12866-2EC5-4A94-BA6B-CEA0017E7507}" destId="{D6DE9E77-9C91-4268-BAE0-A938988C6CDC}" srcOrd="1" destOrd="0" presId="urn:microsoft.com/office/officeart/2005/8/layout/hierarchy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F788B-1D07-4BC9-A1A2-78CE74159F3B}">
      <dsp:nvSpPr>
        <dsp:cNvPr id="0" name=""/>
        <dsp:cNvSpPr/>
      </dsp:nvSpPr>
      <dsp:spPr>
        <a:xfrm>
          <a:off x="7572674" y="2330332"/>
          <a:ext cx="1029062" cy="444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155"/>
              </a:lnTo>
              <a:lnTo>
                <a:pt x="1029062" y="303155"/>
              </a:lnTo>
              <a:lnTo>
                <a:pt x="1029062" y="444855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903C1-8652-4B16-9748-794843F3EA6E}">
      <dsp:nvSpPr>
        <dsp:cNvPr id="0" name=""/>
        <dsp:cNvSpPr/>
      </dsp:nvSpPr>
      <dsp:spPr>
        <a:xfrm>
          <a:off x="6094332" y="2330332"/>
          <a:ext cx="1478341" cy="435297"/>
        </a:xfrm>
        <a:custGeom>
          <a:avLst/>
          <a:gdLst/>
          <a:ahLst/>
          <a:cxnLst/>
          <a:rect l="0" t="0" r="0" b="0"/>
          <a:pathLst>
            <a:path>
              <a:moveTo>
                <a:pt x="1478341" y="0"/>
              </a:moveTo>
              <a:lnTo>
                <a:pt x="1478341" y="293598"/>
              </a:lnTo>
              <a:lnTo>
                <a:pt x="0" y="293598"/>
              </a:lnTo>
              <a:lnTo>
                <a:pt x="0" y="435297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8E678-3F03-4C87-B566-3C3A4DC809EE}">
      <dsp:nvSpPr>
        <dsp:cNvPr id="0" name=""/>
        <dsp:cNvSpPr/>
      </dsp:nvSpPr>
      <dsp:spPr>
        <a:xfrm>
          <a:off x="5289836" y="887108"/>
          <a:ext cx="2282837" cy="444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155"/>
              </a:lnTo>
              <a:lnTo>
                <a:pt x="2282837" y="303155"/>
              </a:lnTo>
              <a:lnTo>
                <a:pt x="2282837" y="444855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88EB51-C927-4C1A-95C6-C22E4A3C598D}">
      <dsp:nvSpPr>
        <dsp:cNvPr id="0" name=""/>
        <dsp:cNvSpPr/>
      </dsp:nvSpPr>
      <dsp:spPr>
        <a:xfrm>
          <a:off x="2705325" y="2303253"/>
          <a:ext cx="1012061" cy="466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786"/>
              </a:lnTo>
              <a:lnTo>
                <a:pt x="1012061" y="324786"/>
              </a:lnTo>
              <a:lnTo>
                <a:pt x="1012061" y="466485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45BED0-390F-4486-88E2-A595B8A6011E}">
      <dsp:nvSpPr>
        <dsp:cNvPr id="0" name=""/>
        <dsp:cNvSpPr/>
      </dsp:nvSpPr>
      <dsp:spPr>
        <a:xfrm>
          <a:off x="1409265" y="2303253"/>
          <a:ext cx="1296060" cy="458727"/>
        </a:xfrm>
        <a:custGeom>
          <a:avLst/>
          <a:gdLst/>
          <a:ahLst/>
          <a:cxnLst/>
          <a:rect l="0" t="0" r="0" b="0"/>
          <a:pathLst>
            <a:path>
              <a:moveTo>
                <a:pt x="1296060" y="0"/>
              </a:moveTo>
              <a:lnTo>
                <a:pt x="1296060" y="317027"/>
              </a:lnTo>
              <a:lnTo>
                <a:pt x="0" y="317027"/>
              </a:lnTo>
              <a:lnTo>
                <a:pt x="0" y="458727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1F987-DFFE-4368-B0D8-CB03CBD6854B}">
      <dsp:nvSpPr>
        <dsp:cNvPr id="0" name=""/>
        <dsp:cNvSpPr/>
      </dsp:nvSpPr>
      <dsp:spPr>
        <a:xfrm>
          <a:off x="2705325" y="887108"/>
          <a:ext cx="2584510" cy="444855"/>
        </a:xfrm>
        <a:custGeom>
          <a:avLst/>
          <a:gdLst/>
          <a:ahLst/>
          <a:cxnLst/>
          <a:rect l="0" t="0" r="0" b="0"/>
          <a:pathLst>
            <a:path>
              <a:moveTo>
                <a:pt x="2584510" y="0"/>
              </a:moveTo>
              <a:lnTo>
                <a:pt x="2584510" y="303155"/>
              </a:lnTo>
              <a:lnTo>
                <a:pt x="0" y="303155"/>
              </a:lnTo>
              <a:lnTo>
                <a:pt x="0" y="444855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C8BAB2-BBC7-432C-87DA-C75B94F037E4}">
      <dsp:nvSpPr>
        <dsp:cNvPr id="0" name=""/>
        <dsp:cNvSpPr/>
      </dsp:nvSpPr>
      <dsp:spPr>
        <a:xfrm>
          <a:off x="3873659" y="1808"/>
          <a:ext cx="2832354" cy="885300"/>
        </a:xfrm>
        <a:prstGeom prst="roundRect">
          <a:avLst>
            <a:gd name="adj" fmla="val 10000"/>
          </a:avLst>
        </a:prstGeom>
        <a:solidFill>
          <a:srgbClr val="66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B51A5-4B92-4BA6-8BF3-85B79BBB6D14}">
      <dsp:nvSpPr>
        <dsp:cNvPr id="0" name=""/>
        <dsp:cNvSpPr/>
      </dsp:nvSpPr>
      <dsp:spPr>
        <a:xfrm>
          <a:off x="4043613" y="163265"/>
          <a:ext cx="2832354" cy="8853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C99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latin typeface="+mj-lt"/>
            </a:rPr>
            <a:t>Morphologie</a:t>
          </a:r>
        </a:p>
      </dsp:txBody>
      <dsp:txXfrm>
        <a:off x="4069543" y="189195"/>
        <a:ext cx="2780494" cy="833440"/>
      </dsp:txXfrm>
    </dsp:sp>
    <dsp:sp modelId="{15A587A8-D6B1-4B93-9F8A-5B16F2BF011E}">
      <dsp:nvSpPr>
        <dsp:cNvPr id="0" name=""/>
        <dsp:cNvSpPr/>
      </dsp:nvSpPr>
      <dsp:spPr>
        <a:xfrm>
          <a:off x="1940531" y="1331964"/>
          <a:ext cx="1529588" cy="971288"/>
        </a:xfrm>
        <a:prstGeom prst="roundRect">
          <a:avLst>
            <a:gd name="adj" fmla="val 10000"/>
          </a:avLst>
        </a:prstGeom>
        <a:solidFill>
          <a:srgbClr val="99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23B173-C52A-42DD-842C-ABDEEB9C3F42}">
      <dsp:nvSpPr>
        <dsp:cNvPr id="0" name=""/>
        <dsp:cNvSpPr/>
      </dsp:nvSpPr>
      <dsp:spPr>
        <a:xfrm>
          <a:off x="2110485" y="1493420"/>
          <a:ext cx="1529588" cy="971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6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>
              <a:latin typeface="+mj-lt"/>
            </a:rPr>
            <a:t>Flexion</a:t>
          </a:r>
        </a:p>
      </dsp:txBody>
      <dsp:txXfrm>
        <a:off x="2138933" y="1521868"/>
        <a:ext cx="1472692" cy="914392"/>
      </dsp:txXfrm>
    </dsp:sp>
    <dsp:sp modelId="{1A9F9030-29E6-4C80-90F7-E53591FD1359}">
      <dsp:nvSpPr>
        <dsp:cNvPr id="0" name=""/>
        <dsp:cNvSpPr/>
      </dsp:nvSpPr>
      <dsp:spPr>
        <a:xfrm>
          <a:off x="495665" y="2761980"/>
          <a:ext cx="1827200" cy="1427901"/>
        </a:xfrm>
        <a:prstGeom prst="roundRect">
          <a:avLst>
            <a:gd name="adj" fmla="val 10000"/>
          </a:avLst>
        </a:prstGeom>
        <a:solidFill>
          <a:srgbClr val="CC00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D05FB-2A9C-44B8-A17C-6C35C188B277}">
      <dsp:nvSpPr>
        <dsp:cNvPr id="0" name=""/>
        <dsp:cNvSpPr/>
      </dsp:nvSpPr>
      <dsp:spPr>
        <a:xfrm>
          <a:off x="665619" y="2923436"/>
          <a:ext cx="1827200" cy="1427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latin typeface="+mj-lt"/>
            </a:rPr>
            <a:t>Konjugation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kern="1200" dirty="0">
              <a:latin typeface="+mj-lt"/>
            </a:rPr>
            <a:t>(Verbalflexion)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1" kern="1200" dirty="0">
              <a:latin typeface="+mj-lt"/>
            </a:rPr>
            <a:t>ich spielte</a:t>
          </a:r>
        </a:p>
      </dsp:txBody>
      <dsp:txXfrm>
        <a:off x="707441" y="2965258"/>
        <a:ext cx="1743556" cy="1344257"/>
      </dsp:txXfrm>
    </dsp:sp>
    <dsp:sp modelId="{3FBD8135-6A36-47A1-9287-D1D02776B35D}">
      <dsp:nvSpPr>
        <dsp:cNvPr id="0" name=""/>
        <dsp:cNvSpPr/>
      </dsp:nvSpPr>
      <dsp:spPr>
        <a:xfrm>
          <a:off x="2571044" y="2769738"/>
          <a:ext cx="2292684" cy="1392274"/>
        </a:xfrm>
        <a:prstGeom prst="roundRect">
          <a:avLst>
            <a:gd name="adj" fmla="val 10000"/>
          </a:avLst>
        </a:prstGeom>
        <a:solidFill>
          <a:srgbClr val="CC00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E2BD3-29A0-4863-901C-60E90A9E026B}">
      <dsp:nvSpPr>
        <dsp:cNvPr id="0" name=""/>
        <dsp:cNvSpPr/>
      </dsp:nvSpPr>
      <dsp:spPr>
        <a:xfrm>
          <a:off x="2740998" y="2931195"/>
          <a:ext cx="2292684" cy="1392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latin typeface="+mj-lt"/>
            </a:rPr>
            <a:t>Deklination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kern="1200" dirty="0">
              <a:latin typeface="+mj-lt"/>
            </a:rPr>
            <a:t>(Nominalflexion)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1" kern="1200" dirty="0">
              <a:latin typeface="+mj-lt"/>
            </a:rPr>
            <a:t>Flasche - Flaschen</a:t>
          </a:r>
        </a:p>
      </dsp:txBody>
      <dsp:txXfrm>
        <a:off x="2781776" y="2971973"/>
        <a:ext cx="2211128" cy="1310718"/>
      </dsp:txXfrm>
    </dsp:sp>
    <dsp:sp modelId="{51565E5C-8FD2-43FD-8B3F-0525DE385B08}">
      <dsp:nvSpPr>
        <dsp:cNvPr id="0" name=""/>
        <dsp:cNvSpPr/>
      </dsp:nvSpPr>
      <dsp:spPr>
        <a:xfrm>
          <a:off x="6506329" y="1331964"/>
          <a:ext cx="2132689" cy="998368"/>
        </a:xfrm>
        <a:prstGeom prst="roundRect">
          <a:avLst>
            <a:gd name="adj" fmla="val 10000"/>
          </a:avLst>
        </a:prstGeom>
        <a:solidFill>
          <a:srgbClr val="99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53660-960B-4CCE-993D-D9317B2B6364}">
      <dsp:nvSpPr>
        <dsp:cNvPr id="0" name=""/>
        <dsp:cNvSpPr/>
      </dsp:nvSpPr>
      <dsp:spPr>
        <a:xfrm>
          <a:off x="6676283" y="1493420"/>
          <a:ext cx="2132689" cy="9983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90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>
              <a:latin typeface="+mj-lt"/>
            </a:rPr>
            <a:t>Wortbildung</a:t>
          </a:r>
        </a:p>
      </dsp:txBody>
      <dsp:txXfrm>
        <a:off x="6705524" y="1522661"/>
        <a:ext cx="2074207" cy="939886"/>
      </dsp:txXfrm>
    </dsp:sp>
    <dsp:sp modelId="{C7CDFCAB-8F1C-40CB-8AF5-AC4C66287C99}">
      <dsp:nvSpPr>
        <dsp:cNvPr id="0" name=""/>
        <dsp:cNvSpPr/>
      </dsp:nvSpPr>
      <dsp:spPr>
        <a:xfrm>
          <a:off x="5235224" y="2765630"/>
          <a:ext cx="1718217" cy="1412885"/>
        </a:xfrm>
        <a:prstGeom prst="roundRect">
          <a:avLst>
            <a:gd name="adj" fmla="val 10000"/>
          </a:avLst>
        </a:prstGeom>
        <a:solidFill>
          <a:srgbClr val="CC00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EBE67-9B43-4B07-9477-9C865A34D2C3}">
      <dsp:nvSpPr>
        <dsp:cNvPr id="0" name=""/>
        <dsp:cNvSpPr/>
      </dsp:nvSpPr>
      <dsp:spPr>
        <a:xfrm>
          <a:off x="5405178" y="2927086"/>
          <a:ext cx="1718217" cy="1412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latin typeface="+mj-lt"/>
            </a:rPr>
            <a:t>Derivation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latin typeface="+mj-lt"/>
            </a:rPr>
            <a:t>(Ableitung)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i="1" kern="1200" dirty="0">
              <a:latin typeface="+mj-lt"/>
            </a:rPr>
            <a:t>Schönheit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i="1" kern="1200" dirty="0">
              <a:latin typeface="+mj-lt"/>
            </a:rPr>
            <a:t>vorwarnen</a:t>
          </a:r>
        </a:p>
      </dsp:txBody>
      <dsp:txXfrm>
        <a:off x="5446560" y="2968468"/>
        <a:ext cx="1635453" cy="1330121"/>
      </dsp:txXfrm>
    </dsp:sp>
    <dsp:sp modelId="{67AAD291-40A9-497B-A8F3-41570467302B}">
      <dsp:nvSpPr>
        <dsp:cNvPr id="0" name=""/>
        <dsp:cNvSpPr/>
      </dsp:nvSpPr>
      <dsp:spPr>
        <a:xfrm>
          <a:off x="7333379" y="2775187"/>
          <a:ext cx="2536715" cy="1358832"/>
        </a:xfrm>
        <a:prstGeom prst="roundRect">
          <a:avLst>
            <a:gd name="adj" fmla="val 10000"/>
          </a:avLst>
        </a:prstGeom>
        <a:solidFill>
          <a:srgbClr val="CC00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BB559-9488-407D-81CC-40483919D1AA}">
      <dsp:nvSpPr>
        <dsp:cNvPr id="0" name=""/>
        <dsp:cNvSpPr/>
      </dsp:nvSpPr>
      <dsp:spPr>
        <a:xfrm>
          <a:off x="7503333" y="2936644"/>
          <a:ext cx="2536715" cy="13588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latin typeface="+mj-lt"/>
            </a:rPr>
            <a:t>Komposition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kern="1200" dirty="0">
              <a:latin typeface="+mj-lt"/>
            </a:rPr>
            <a:t>(Zusammensetzung)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1" kern="1200" dirty="0">
              <a:latin typeface="+mj-lt"/>
            </a:rPr>
            <a:t>Handtuch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1" kern="1200" dirty="0">
              <a:latin typeface="+mj-lt"/>
            </a:rPr>
            <a:t>Sommerkleid</a:t>
          </a:r>
          <a:r>
            <a:rPr lang="de-DE" sz="1200" b="0" i="1" kern="1200" dirty="0"/>
            <a:t> </a:t>
          </a:r>
        </a:p>
      </dsp:txBody>
      <dsp:txXfrm>
        <a:off x="7543132" y="2976443"/>
        <a:ext cx="2457117" cy="1279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670C263-E542-47D2-BB1B-29896B344D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7B3C15F-ADE5-423C-B314-46C1CF752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F5305B7-C7BC-4B79-9443-D62A51B9D9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A7A4790-77A2-4D9A-B45C-D7F99850BD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6102D-E9CE-43D9-BAC0-48BC9882122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020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D0D9B3-5514-4261-9C95-A7EE55F4A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F41AAC1-A7FF-4FBC-A99B-F4EEA825D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416846-4B28-457B-83B9-9743D7B3E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EF0281-31EC-4046-84CE-8B2E0ACCB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272E0C-DC9B-4FDE-961D-A8232D13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310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645622-6D80-48ED-A7C9-84C28769D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FC89790-5EAE-4739-8544-F2BD683EE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86595B-4336-45AF-A190-D2CB9A760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35207A-791B-4C22-9F0A-FBCE7DD85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B7F837-4812-40F5-AC05-E29D77E1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42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E51CAA1-EF9D-42ED-98D6-95E3B3FE8B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217B7C5-D4CD-45F9-8465-99539822D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13F18D-4346-43B8-8D82-6D096D6C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229AA3-3278-451B-88BA-E2B723FD5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1FF1DD-91C6-4A22-9A76-F2DC0F26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02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8A0FEB-575E-4310-8E51-0051FBD4F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A10B0F-DEB7-4D66-A808-B0E3D5E62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5D479D-C366-4924-9272-20BD87C60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E7B1E1-3AF7-485D-ABD2-D2F39137B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ED9228-B166-4BDE-81F8-79F26FCB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141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FCF02-8AC6-435B-A012-EB1A41F98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37E837A-891A-464D-8B12-0A323D918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8D847D-2768-4D22-93DB-281A2D223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D4DADA-5605-4D90-9824-504CD5DF0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274014-ADBB-41AB-B5C3-27F3664B5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473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FE6B4-E5C0-4DCB-849A-23DE406CD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B0C85F-9AAC-4085-A7D8-393F4F0A6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C8EE4F-6F62-4C85-9DB8-C4064C40A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08E65B-457C-4771-9BE8-29D2CBAE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8C515F-50A8-48ED-894C-9124D30CD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EC10BA-704C-4690-9BC8-09C90CF29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35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D334E3-95B9-43C0-B5B4-E1007038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042A01-A958-4A4F-A913-B4E7668A1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C3D10FC-DCB8-4787-BB24-11456B83F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33A2040-2F37-4A6F-B80A-51387A0BC2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ABCFB42-EB84-4D09-A802-4C8533EED8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E1B4B4C-E6A6-4F7F-B242-AE89E3CBA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3B9B0DE-1975-45F3-82C7-BD924AEF5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FB09BB0-DA1F-4E04-93A3-E9D7B2C64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8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CA1E49-8E6A-4817-8564-2839CFBEA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5A0A25-BECC-435A-B164-76C1D770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8F0DCE-D034-4380-896E-48102496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49FDB61-011F-451A-BAEC-98B5C963F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82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5055A4-6529-423B-918A-F81CC2683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115BC32-8DDE-4EBD-A177-46E82959F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AA703D-C2A9-4EAC-B4C8-143084A06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9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13B98C-EE19-4850-8BA2-D9F01CD4B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8F829C-4376-4EBE-91FA-B8FA31837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74BF205-D40A-4665-AD49-FCDF817A3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EBFF753-FF5A-46EE-982D-E2AD2720E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989885-859C-4D81-B147-DE960198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B988601-9C43-4FCE-BEF2-EDEF05660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096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93435A-3266-45E7-BE69-9777D7639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61F9394-DB9B-4E10-BEB3-829472150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971F45-F3F2-4E03-BF41-82AEFE9CD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45EDDC-75A0-4F92-90A7-EAB1C9373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0873D70-310C-433D-91D2-018FE3C9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B834AF4-4FEF-45D6-8A4E-ED05E8CB3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73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212CC23-3D8B-4C81-A343-8F2CBB0A7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71E611-B8C1-42CD-B739-D25B2306C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5DDF09-34B6-46F7-A90A-AFF2BB9E9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1622E-C6F3-494C-97BA-36DCED5C6927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D5BAFF-14AC-4FDB-9F20-9613317C0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C7B693-5381-4D8E-AC3A-3264CC74F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F953B-5E1C-4DA8-9E5D-DE66A639F5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420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DD0E4B-DAA3-4142-B9F8-71EA94A397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Morphologie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ABE9F0-1E10-4364-8D52-719BB552C1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it-IT" sz="2800" dirty="0"/>
              <a:t>Lingua e traduzione tedesca 1, </a:t>
            </a:r>
            <a:r>
              <a:rPr lang="it-IT" sz="2800" dirty="0" err="1"/>
              <a:t>Mod</a:t>
            </a:r>
            <a:r>
              <a:rPr lang="it-IT" sz="2800" dirty="0"/>
              <a:t>. di lingua tedesca</a:t>
            </a:r>
          </a:p>
          <a:p>
            <a:pPr algn="l"/>
            <a:r>
              <a:rPr lang="it-IT" dirty="0" err="1"/>
              <a:t>a.a</a:t>
            </a:r>
            <a:r>
              <a:rPr lang="it-IT" dirty="0"/>
              <a:t>. </a:t>
            </a:r>
            <a:r>
              <a:rPr lang="it-IT"/>
              <a:t>2022/23</a:t>
            </a:r>
            <a:endParaRPr lang="it-IT" dirty="0"/>
          </a:p>
          <a:p>
            <a:pPr algn="l"/>
            <a:r>
              <a:rPr lang="it-IT" dirty="0"/>
              <a:t>A.-K. </a:t>
            </a:r>
            <a:r>
              <a:rPr lang="it-IT" dirty="0" err="1"/>
              <a:t>Gärtig</a:t>
            </a:r>
            <a:r>
              <a:rPr lang="it-IT" dirty="0"/>
              <a:t>-Bressan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7602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285DA-FB9D-45B3-9991-16ED58F1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Grundbegriffe der Morphologie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971111-E65C-4392-9B30-A3373D8F4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i="1" dirty="0"/>
              <a:t>Sommerkleidung</a:t>
            </a:r>
          </a:p>
          <a:p>
            <a:pPr marL="0" indent="0">
              <a:buNone/>
            </a:pPr>
            <a:r>
              <a:rPr lang="de-DE" i="1" dirty="0"/>
              <a:t>Sommer-kleid-</a:t>
            </a:r>
            <a:r>
              <a:rPr lang="de-DE" i="1" dirty="0" err="1"/>
              <a:t>ung</a:t>
            </a:r>
            <a:endParaRPr lang="de-DE" i="1" dirty="0"/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b="1" dirty="0"/>
              <a:t>Morphem</a:t>
            </a:r>
            <a:r>
              <a:rPr lang="de-DE" dirty="0"/>
              <a:t> = kleinste bedeutungstragende Einheit</a:t>
            </a:r>
          </a:p>
          <a:p>
            <a:pPr marL="0" indent="0">
              <a:buNone/>
            </a:pP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408523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285DA-FB9D-45B3-9991-16ED58F1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Grundbegriffe der Morphologie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971111-E65C-4392-9B30-A3373D8F4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3500" b="1" dirty="0"/>
              <a:t>Lexikalische vs. grammatische Morpheme</a:t>
            </a:r>
          </a:p>
          <a:p>
            <a:r>
              <a:rPr lang="de-AT" b="1" dirty="0"/>
              <a:t>lexikalische Morpheme </a:t>
            </a:r>
          </a:p>
          <a:p>
            <a:pPr lvl="1"/>
            <a:r>
              <a:rPr lang="de-AT" dirty="0"/>
              <a:t>benennen Referenten der außersprachlichen Wirklichkeit</a:t>
            </a:r>
          </a:p>
          <a:p>
            <a:pPr lvl="1"/>
            <a:r>
              <a:rPr lang="de-AT" dirty="0"/>
              <a:t>haben eine deutlich abgrenzbare Bedeutung bereits für sich allein</a:t>
            </a:r>
          </a:p>
          <a:p>
            <a:pPr lvl="1"/>
            <a:r>
              <a:rPr lang="de-AT" dirty="0"/>
              <a:t>stehen in semantischer Opposition zu zahlreichen anderen lexikalischen Morphemen</a:t>
            </a:r>
          </a:p>
          <a:p>
            <a:pPr lvl="1"/>
            <a:r>
              <a:rPr lang="de-AT" dirty="0"/>
              <a:t>offene Klasse</a:t>
            </a:r>
          </a:p>
          <a:p>
            <a:r>
              <a:rPr lang="de-AT" b="1" dirty="0"/>
              <a:t>grammatische Morpheme</a:t>
            </a:r>
            <a:endParaRPr lang="de-AT" dirty="0"/>
          </a:p>
          <a:p>
            <a:pPr lvl="1"/>
            <a:r>
              <a:rPr lang="de-AT" dirty="0"/>
              <a:t>haben eine relativ abstrakte Bedeutung</a:t>
            </a:r>
          </a:p>
          <a:p>
            <a:pPr lvl="1"/>
            <a:r>
              <a:rPr lang="de-AT" dirty="0"/>
              <a:t>ihre grammatische Bedeutung ergibt sich immer erst im Zusammenhang mit anderen Morphemen</a:t>
            </a:r>
          </a:p>
          <a:p>
            <a:pPr lvl="1"/>
            <a:r>
              <a:rPr lang="de-AT" dirty="0"/>
              <a:t>sind meist gebunden </a:t>
            </a:r>
          </a:p>
          <a:p>
            <a:pPr lvl="1"/>
            <a:r>
              <a:rPr lang="de-AT" dirty="0"/>
              <a:t>stehen in semantischer Opposition zu wenigen anderen grammatikalischen Morphemen </a:t>
            </a:r>
          </a:p>
          <a:p>
            <a:pPr lvl="1"/>
            <a:r>
              <a:rPr lang="de-AT" dirty="0"/>
              <a:t>geschlossene Klasse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12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285DA-FB9D-45B3-9991-16ED58F1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Grundbegriffe der Morphologie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971111-E65C-4392-9B30-A3373D8F4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/>
              <a:t>Freie vs. gebundene Morpheme</a:t>
            </a:r>
          </a:p>
          <a:p>
            <a:pPr>
              <a:buFontTx/>
              <a:buChar char="-"/>
            </a:pPr>
            <a:r>
              <a:rPr lang="de-DE" b="1" dirty="0"/>
              <a:t>freie Morpheme: </a:t>
            </a:r>
            <a:r>
              <a:rPr lang="de-DE" dirty="0"/>
              <a:t>können auch isoliert auftreten (Bsp. </a:t>
            </a:r>
            <a:r>
              <a:rPr lang="de-DE" i="1" dirty="0"/>
              <a:t>Sommer</a:t>
            </a:r>
            <a:r>
              <a:rPr lang="de-DE" dirty="0"/>
              <a:t>)</a:t>
            </a:r>
          </a:p>
          <a:p>
            <a:pPr>
              <a:buFontTx/>
              <a:buChar char="-"/>
            </a:pPr>
            <a:r>
              <a:rPr lang="de-DE" b="1" dirty="0"/>
              <a:t>gebundene Morpheme: </a:t>
            </a:r>
            <a:r>
              <a:rPr lang="de-DE" dirty="0"/>
              <a:t>treten nur in Verbindung mit anderen Morphemen auf (Bsp. -</a:t>
            </a:r>
            <a:r>
              <a:rPr lang="de-DE" i="1" dirty="0" err="1"/>
              <a:t>ung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Meist sind lexikalische Morpheme frei, grammatische Morpheme gebunden, aber:</a:t>
            </a:r>
          </a:p>
          <a:p>
            <a:pPr marL="0" indent="0">
              <a:buNone/>
            </a:pPr>
            <a:r>
              <a:rPr lang="de-AT" sz="2400" i="1" u="sng" dirty="0"/>
              <a:t>Schwieger</a:t>
            </a:r>
            <a:r>
              <a:rPr lang="de-AT" sz="2400" dirty="0"/>
              <a:t>-</a:t>
            </a:r>
            <a:r>
              <a:rPr lang="de-AT" sz="2400" i="1" dirty="0"/>
              <a:t>tochter</a:t>
            </a:r>
            <a:r>
              <a:rPr lang="de-AT" sz="2400" dirty="0"/>
              <a:t> &gt; lexikalisch, gebunden</a:t>
            </a:r>
            <a:endParaRPr lang="de-DE" sz="2400" dirty="0"/>
          </a:p>
          <a:p>
            <a:pPr marL="0" indent="0">
              <a:buNone/>
            </a:pPr>
            <a:r>
              <a:rPr lang="de-AT" sz="2400" i="1" dirty="0"/>
              <a:t>weil</a:t>
            </a:r>
            <a:r>
              <a:rPr lang="de-AT" sz="2400" dirty="0"/>
              <a:t> &gt; grammatisch, frei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808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ED44C-2A46-44CB-B0E1-0CC63936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Grundbegriffe der Morphologie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88D24B-83D5-4711-9F7E-DBE06F5AB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3500" b="1" dirty="0"/>
              <a:t>Wurzel</a:t>
            </a:r>
          </a:p>
          <a:p>
            <a:pPr marL="0" indent="0">
              <a:buNone/>
            </a:pPr>
            <a:r>
              <a:rPr lang="de-DE" dirty="0"/>
              <a:t>Hauptbestandteil eines Worts, das Grundbedeutung trägt und nicht weiter reduzierbar ist; normalerweise freies Morphem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2600" dirty="0"/>
              <a:t>Bsp.	</a:t>
            </a:r>
            <a:r>
              <a:rPr lang="de-DE" sz="2600" i="1" dirty="0"/>
              <a:t>vor-ehe-</a:t>
            </a:r>
            <a:r>
              <a:rPr lang="de-DE" sz="2600" i="1" dirty="0" err="1"/>
              <a:t>lich</a:t>
            </a:r>
            <a:r>
              <a:rPr lang="de-DE" sz="2600" dirty="0"/>
              <a:t>	‚</a:t>
            </a:r>
            <a:r>
              <a:rPr lang="de-DE" sz="2600" dirty="0" err="1"/>
              <a:t>prematrimoniale</a:t>
            </a:r>
            <a:r>
              <a:rPr lang="de-DE" sz="2600" dirty="0"/>
              <a:t>‘	</a:t>
            </a:r>
            <a:r>
              <a:rPr lang="de-DE" sz="2600" i="1" dirty="0"/>
              <a:t>Ehe</a:t>
            </a:r>
            <a:endParaRPr lang="de-DE" sz="2600" dirty="0"/>
          </a:p>
          <a:p>
            <a:pPr marL="0" indent="0">
              <a:buNone/>
            </a:pPr>
            <a:r>
              <a:rPr lang="de-DE" sz="2600" dirty="0"/>
              <a:t>		</a:t>
            </a:r>
            <a:r>
              <a:rPr lang="de-DE" sz="2600" i="1" dirty="0"/>
              <a:t>Sozial-</a:t>
            </a:r>
            <a:r>
              <a:rPr lang="de-DE" sz="2600" i="1" dirty="0" err="1"/>
              <a:t>ismus</a:t>
            </a:r>
            <a:r>
              <a:rPr lang="de-DE" sz="2600" dirty="0"/>
              <a:t>	‚</a:t>
            </a:r>
            <a:r>
              <a:rPr lang="de-DE" sz="2600" dirty="0" err="1"/>
              <a:t>socialismo</a:t>
            </a:r>
            <a:r>
              <a:rPr lang="de-DE" sz="2600" dirty="0"/>
              <a:t>‘		</a:t>
            </a:r>
            <a:r>
              <a:rPr lang="de-DE" sz="2600" i="1" dirty="0"/>
              <a:t>sozial</a:t>
            </a:r>
            <a:endParaRPr lang="de-DE" sz="2600" dirty="0"/>
          </a:p>
          <a:p>
            <a:pPr marL="0" indent="0">
              <a:buNone/>
            </a:pPr>
            <a:r>
              <a:rPr lang="de-DE" sz="2600" i="1" dirty="0"/>
              <a:t>		Sommer-kleid</a:t>
            </a:r>
            <a:r>
              <a:rPr lang="de-DE" i="1" dirty="0"/>
              <a:t>				Sommer </a:t>
            </a:r>
            <a:r>
              <a:rPr lang="de-DE" dirty="0"/>
              <a:t>und </a:t>
            </a:r>
            <a:r>
              <a:rPr lang="de-DE" i="1" dirty="0"/>
              <a:t>Kleid</a:t>
            </a:r>
            <a:r>
              <a:rPr lang="de-D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5340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ED44C-2A46-44CB-B0E1-0CC63936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Grundbegriffe der Morphologie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88D24B-83D5-4711-9F7E-DBE06F5AB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3500" b="1" dirty="0"/>
              <a:t>Affixe </a:t>
            </a:r>
          </a:p>
          <a:p>
            <a:pPr marL="0" indent="0">
              <a:buNone/>
            </a:pPr>
            <a:r>
              <a:rPr lang="de-DE" sz="3200" dirty="0"/>
              <a:t>gebundenes grammatisches Morphem, das nach seiner Position (in Bezug zur Basis) klassifiziert wird in</a:t>
            </a:r>
          </a:p>
          <a:p>
            <a:pPr lvl="0"/>
            <a:r>
              <a:rPr lang="de-DE" b="1" dirty="0"/>
              <a:t>Präfix</a:t>
            </a:r>
            <a:r>
              <a:rPr lang="de-DE" dirty="0"/>
              <a:t>: Affix vor der Basis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2400" dirty="0"/>
              <a:t>Bsp. </a:t>
            </a:r>
            <a:r>
              <a:rPr lang="de-DE" sz="2400" i="1" dirty="0" err="1"/>
              <a:t>un</a:t>
            </a:r>
            <a:r>
              <a:rPr lang="de-DE" sz="2400" i="1" dirty="0"/>
              <a:t>-sicher, in-diskret</a:t>
            </a:r>
            <a:endParaRPr lang="de-DE" sz="2400" dirty="0"/>
          </a:p>
          <a:p>
            <a:pPr lvl="0"/>
            <a:r>
              <a:rPr lang="de-DE" b="1" dirty="0"/>
              <a:t>Suffix</a:t>
            </a:r>
            <a:r>
              <a:rPr lang="de-DE" dirty="0"/>
              <a:t>: Affix nach der Basis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2400" dirty="0"/>
              <a:t>Bsp. </a:t>
            </a:r>
            <a:r>
              <a:rPr lang="de-DE" sz="2400" i="1" dirty="0"/>
              <a:t>Kleid-</a:t>
            </a:r>
            <a:r>
              <a:rPr lang="de-DE" sz="2400" i="1" dirty="0" err="1"/>
              <a:t>ung</a:t>
            </a:r>
            <a:r>
              <a:rPr lang="de-DE" sz="2400" i="1" dirty="0"/>
              <a:t>, Finster-</a:t>
            </a:r>
            <a:r>
              <a:rPr lang="de-DE" sz="2400" i="1" dirty="0" err="1"/>
              <a:t>nis</a:t>
            </a:r>
            <a:endParaRPr lang="de-DE" sz="2400" dirty="0"/>
          </a:p>
          <a:p>
            <a:pPr lvl="0"/>
            <a:r>
              <a:rPr lang="de-DE" b="1" dirty="0"/>
              <a:t>Zirkumfix</a:t>
            </a:r>
            <a:r>
              <a:rPr lang="de-DE" dirty="0"/>
              <a:t>: zugleich Affixe vor und nach der Basis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2400" dirty="0"/>
              <a:t>Bsp. </a:t>
            </a:r>
            <a:r>
              <a:rPr lang="de-DE" sz="2400" i="1" dirty="0" err="1"/>
              <a:t>ge</a:t>
            </a:r>
            <a:r>
              <a:rPr lang="de-DE" sz="2400" i="1" dirty="0"/>
              <a:t>-kauf-t</a:t>
            </a:r>
            <a:r>
              <a:rPr lang="de-DE" sz="2400" dirty="0"/>
              <a:t>, </a:t>
            </a:r>
            <a:r>
              <a:rPr lang="de-DE" sz="2400" i="1" dirty="0"/>
              <a:t>Ge-birg-e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6152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285DA-FB9D-45B3-9991-16ED58F1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Grundbegriffe der Morphologie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971111-E65C-4392-9B30-A3373D8F4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i="1" dirty="0"/>
              <a:t>Sommer</a:t>
            </a:r>
            <a:r>
              <a:rPr lang="de-DE" dirty="0"/>
              <a:t>-</a:t>
            </a:r>
            <a:r>
              <a:rPr lang="de-DE" i="1" dirty="0"/>
              <a:t>kleid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Sommer</a:t>
            </a:r>
            <a:r>
              <a:rPr lang="de-DE" dirty="0"/>
              <a:t>-</a:t>
            </a:r>
            <a:r>
              <a:rPr lang="de-DE" i="1" dirty="0"/>
              <a:t>kleid</a:t>
            </a:r>
            <a:r>
              <a:rPr lang="de-DE" dirty="0"/>
              <a:t>-</a:t>
            </a:r>
            <a:r>
              <a:rPr lang="de-DE" i="1" dirty="0" err="1"/>
              <a:t>ung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Sommer</a:t>
            </a:r>
            <a:r>
              <a:rPr lang="de-DE" dirty="0"/>
              <a:t>-</a:t>
            </a:r>
            <a:r>
              <a:rPr lang="de-DE" i="1" dirty="0"/>
              <a:t>kleid</a:t>
            </a:r>
            <a:r>
              <a:rPr lang="de-DE" dirty="0"/>
              <a:t>-</a:t>
            </a:r>
            <a:r>
              <a:rPr lang="de-DE" i="1" dirty="0"/>
              <a:t>er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dirty="0"/>
              <a:t>Gebundene grammatische Morpheme können nach ihrer F</a:t>
            </a:r>
            <a:r>
              <a:rPr lang="de-DE" b="1" dirty="0"/>
              <a:t>unktion </a:t>
            </a:r>
            <a:r>
              <a:rPr lang="de-DE" dirty="0"/>
              <a:t>klassifiziert werden:</a:t>
            </a:r>
          </a:p>
          <a:p>
            <a:pPr lvl="1"/>
            <a:r>
              <a:rPr lang="de-DE" b="1" dirty="0"/>
              <a:t>Wortbildungsmorpheme</a:t>
            </a:r>
            <a:r>
              <a:rPr lang="de-DE" dirty="0"/>
              <a:t>: Morpheme zur Bildung neuer Lexeme</a:t>
            </a:r>
          </a:p>
          <a:p>
            <a:pPr marL="457200" lvl="1" indent="0">
              <a:buNone/>
            </a:pPr>
            <a:r>
              <a:rPr lang="de-DE" dirty="0"/>
              <a:t>	Bsp. 	</a:t>
            </a:r>
            <a:r>
              <a:rPr lang="de-DE" i="1" dirty="0"/>
              <a:t>Sommerkleid-</a:t>
            </a:r>
            <a:r>
              <a:rPr lang="de-DE" b="1" i="1" dirty="0" err="1"/>
              <a:t>ung</a:t>
            </a:r>
            <a:r>
              <a:rPr lang="de-DE" i="1" dirty="0"/>
              <a:t>	Töchter-</a:t>
            </a:r>
            <a:r>
              <a:rPr lang="de-DE" b="1" i="1" dirty="0" err="1"/>
              <a:t>chen</a:t>
            </a:r>
            <a:endParaRPr lang="de-DE" b="1" i="1" dirty="0"/>
          </a:p>
          <a:p>
            <a:pPr marL="457200" lvl="1" indent="0">
              <a:buNone/>
            </a:pPr>
            <a:r>
              <a:rPr lang="de-DE" dirty="0"/>
              <a:t>		</a:t>
            </a:r>
            <a:endParaRPr lang="de-DE" b="1" i="1" dirty="0"/>
          </a:p>
          <a:p>
            <a:pPr lvl="1"/>
            <a:r>
              <a:rPr lang="de-DE" b="1" dirty="0"/>
              <a:t>Flexionsmorpheme: </a:t>
            </a:r>
            <a:r>
              <a:rPr lang="de-DE" dirty="0"/>
              <a:t>Morpheme zum Ausdruck grammatischer Kategorien in Nominal- und Verbalflexion</a:t>
            </a:r>
          </a:p>
          <a:p>
            <a:pPr marL="457200" lvl="1" indent="0">
              <a:buNone/>
            </a:pPr>
            <a:r>
              <a:rPr lang="de-DE" dirty="0"/>
              <a:t>	Bsp. 	</a:t>
            </a:r>
            <a:r>
              <a:rPr lang="de-DE" i="1" dirty="0"/>
              <a:t>Sommerkleid-</a:t>
            </a:r>
            <a:r>
              <a:rPr lang="de-DE" b="1" i="1" dirty="0"/>
              <a:t>er		</a:t>
            </a:r>
            <a:r>
              <a:rPr lang="de-DE" i="1" dirty="0"/>
              <a:t>ich sing-</a:t>
            </a:r>
            <a:r>
              <a:rPr lang="de-DE" b="1" i="1" dirty="0"/>
              <a:t>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265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285DA-FB9D-45B3-9991-16ED58F1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Grundbegriffe der Morphologie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5C90E3C4-68C6-47D4-BCF4-73B22FDC3B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6182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2587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Grundbegriffe der Morphologie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ÜBUNG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Zerlegen Sie die folgenden Wörter in Morpheme. Geben Sie zu gebundenen grammatischen Morphemen weitere Wörter an, die das gleiche Morphem enthalten.</a:t>
            </a:r>
          </a:p>
          <a:p>
            <a:pPr marL="0" indent="0">
              <a:buNone/>
            </a:pPr>
            <a:r>
              <a:rPr lang="de-DE" dirty="0"/>
              <a:t>	Bsp. </a:t>
            </a:r>
            <a:r>
              <a:rPr lang="de-DE" i="1" dirty="0"/>
              <a:t>Krank-</a:t>
            </a:r>
            <a:r>
              <a:rPr lang="de-DE" i="1" dirty="0" err="1"/>
              <a:t>heit</a:t>
            </a:r>
            <a:r>
              <a:rPr lang="de-DE" dirty="0"/>
              <a:t> (auch: </a:t>
            </a:r>
            <a:r>
              <a:rPr lang="de-DE" i="1" dirty="0"/>
              <a:t>Frei-</a:t>
            </a:r>
            <a:r>
              <a:rPr lang="de-DE" i="1" dirty="0" err="1"/>
              <a:t>heit</a:t>
            </a:r>
            <a:r>
              <a:rPr lang="de-DE" i="1" dirty="0"/>
              <a:t>; Dumm-</a:t>
            </a:r>
            <a:r>
              <a:rPr lang="de-DE" i="1" dirty="0" err="1"/>
              <a:t>heit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i="1" dirty="0"/>
              <a:t>Urgroßvater</a:t>
            </a:r>
            <a:r>
              <a:rPr lang="de-DE" dirty="0"/>
              <a:t>, </a:t>
            </a:r>
            <a:r>
              <a:rPr lang="de-DE" i="1" dirty="0"/>
              <a:t>grünlich</a:t>
            </a:r>
            <a:r>
              <a:rPr lang="de-DE" dirty="0"/>
              <a:t>, </a:t>
            </a:r>
            <a:r>
              <a:rPr lang="de-DE" i="1" dirty="0"/>
              <a:t>Wintermantel</a:t>
            </a:r>
            <a:r>
              <a:rPr lang="de-DE" dirty="0"/>
              <a:t>, </a:t>
            </a:r>
            <a:r>
              <a:rPr lang="de-DE" i="1" dirty="0"/>
              <a:t>Verwundungen</a:t>
            </a:r>
          </a:p>
        </p:txBody>
      </p:sp>
    </p:spTree>
    <p:extLst>
      <p:ext uri="{BB962C8B-B14F-4D97-AF65-F5344CB8AC3E}">
        <p14:creationId xmlns:p14="http://schemas.microsoft.com/office/powerpoint/2010/main" val="1267251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Mit Hilfe welcher Prozesse werden aus Morphemen neue Wörter gebildet, durch die das Lexikon einer Sprache erweitert werden kann?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Wozu braucht man neue Wörter?</a:t>
            </a:r>
          </a:p>
          <a:p>
            <a:pPr>
              <a:buFontTx/>
              <a:buChar char="-"/>
            </a:pPr>
            <a:r>
              <a:rPr lang="de-DE" dirty="0"/>
              <a:t>neue Referenten (z. B. neue Gegenstände) &gt; Bsp. </a:t>
            </a:r>
            <a:r>
              <a:rPr lang="de-DE" i="1" dirty="0"/>
              <a:t>Green Pass</a:t>
            </a:r>
          </a:p>
          <a:p>
            <a:pPr>
              <a:buFontTx/>
              <a:buChar char="-"/>
            </a:pPr>
            <a:r>
              <a:rPr lang="de-DE" dirty="0"/>
              <a:t>neue Konzepte &gt; Bsp. </a:t>
            </a:r>
            <a:r>
              <a:rPr lang="de-DE" i="1" dirty="0"/>
              <a:t>3G-Regelung</a:t>
            </a:r>
          </a:p>
          <a:p>
            <a:pPr>
              <a:buFontTx/>
              <a:buChar char="-"/>
            </a:pPr>
            <a:r>
              <a:rPr lang="de-DE" dirty="0"/>
              <a:t>etwas expressiver sagen &gt; Bsp. </a:t>
            </a:r>
            <a:r>
              <a:rPr lang="de-DE" i="1" dirty="0"/>
              <a:t>der </a:t>
            </a:r>
            <a:r>
              <a:rPr lang="de-DE" i="1" dirty="0" err="1"/>
              <a:t>Pieks</a:t>
            </a:r>
            <a:endParaRPr lang="de-DE" i="1" dirty="0"/>
          </a:p>
          <a:p>
            <a:pPr>
              <a:buFontTx/>
              <a:buChar char="-"/>
            </a:pPr>
            <a:r>
              <a:rPr lang="de-DE" dirty="0"/>
              <a:t>andere Wortart &gt; Bsp. </a:t>
            </a:r>
            <a:r>
              <a:rPr lang="de-DE" i="1" dirty="0"/>
              <a:t>impfen</a:t>
            </a:r>
            <a:r>
              <a:rPr lang="de-DE" dirty="0"/>
              <a:t> &gt; </a:t>
            </a:r>
            <a:r>
              <a:rPr lang="de-DE" i="1" dirty="0"/>
              <a:t>die Impfung</a:t>
            </a:r>
          </a:p>
          <a:p>
            <a:pPr>
              <a:buFontTx/>
              <a:buChar char="-"/>
            </a:pPr>
            <a:r>
              <a:rPr lang="de-DE" dirty="0"/>
              <a:t>etwas kürzer sagen &gt; Bsp. </a:t>
            </a:r>
            <a:r>
              <a:rPr lang="de-DE" i="1" dirty="0"/>
              <a:t>Corona </a:t>
            </a:r>
            <a:r>
              <a:rPr lang="de-DE" i="1" dirty="0" err="1"/>
              <a:t>virus</a:t>
            </a:r>
            <a:r>
              <a:rPr lang="de-DE" i="1" dirty="0"/>
              <a:t> </a:t>
            </a:r>
            <a:r>
              <a:rPr lang="de-DE" i="1" dirty="0" err="1"/>
              <a:t>disease</a:t>
            </a:r>
            <a:r>
              <a:rPr lang="de-DE" i="1" dirty="0"/>
              <a:t> 2019 </a:t>
            </a:r>
            <a:r>
              <a:rPr lang="de-DE" dirty="0"/>
              <a:t>&gt; </a:t>
            </a:r>
            <a:r>
              <a:rPr lang="de-DE" i="1" dirty="0"/>
              <a:t>COVID-19</a:t>
            </a:r>
          </a:p>
          <a:p>
            <a:pPr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813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Mit Hilfe welcher Prozesse werden aus Morphemen neue Wörter gebildet, durch die das Lexikon einer Sprache erweitert werden kann?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3000" dirty="0"/>
              <a:t>Komposition	</a:t>
            </a:r>
            <a:r>
              <a:rPr lang="de-DE" sz="2100" dirty="0">
                <a:solidFill>
                  <a:prstClr val="black"/>
                </a:solidFill>
              </a:rPr>
              <a:t> z. B. </a:t>
            </a:r>
            <a:r>
              <a:rPr lang="de-DE" sz="2200" i="1" dirty="0">
                <a:solidFill>
                  <a:prstClr val="black"/>
                </a:solidFill>
              </a:rPr>
              <a:t>Apfelkuchen</a:t>
            </a:r>
            <a:endParaRPr lang="de-DE" sz="3000" dirty="0"/>
          </a:p>
          <a:p>
            <a:pPr marL="0" indent="0">
              <a:buNone/>
            </a:pPr>
            <a:r>
              <a:rPr lang="de-DE" sz="3000" dirty="0"/>
              <a:t>Derivation	</a:t>
            </a:r>
            <a:r>
              <a:rPr lang="de-DE" sz="2000" dirty="0"/>
              <a:t>z. B. </a:t>
            </a:r>
            <a:r>
              <a:rPr lang="de-DE" sz="2200" i="1" dirty="0"/>
              <a:t>Frechheit</a:t>
            </a:r>
          </a:p>
          <a:p>
            <a:pPr marL="0" indent="0">
              <a:buNone/>
            </a:pPr>
            <a:r>
              <a:rPr lang="de-DE" dirty="0"/>
              <a:t>Konversion</a:t>
            </a:r>
            <a:r>
              <a:rPr lang="de-DE" sz="3000" dirty="0"/>
              <a:t>	</a:t>
            </a:r>
            <a:r>
              <a:rPr lang="de-DE" sz="2100" dirty="0">
                <a:solidFill>
                  <a:prstClr val="black"/>
                </a:solidFill>
              </a:rPr>
              <a:t> z. B. </a:t>
            </a:r>
            <a:r>
              <a:rPr lang="de-DE" sz="2200" i="1" dirty="0">
                <a:solidFill>
                  <a:prstClr val="black"/>
                </a:solidFill>
              </a:rPr>
              <a:t>Fall</a:t>
            </a:r>
            <a:endParaRPr lang="de-DE" sz="3000" dirty="0"/>
          </a:p>
          <a:p>
            <a:pPr marL="0" indent="0">
              <a:buNone/>
            </a:pPr>
            <a:r>
              <a:rPr lang="de-DE" sz="2600" dirty="0"/>
              <a:t>Kurzwortbildung</a:t>
            </a:r>
            <a:r>
              <a:rPr lang="de-DE" sz="2100" dirty="0">
                <a:solidFill>
                  <a:prstClr val="black"/>
                </a:solidFill>
              </a:rPr>
              <a:t> z. B. </a:t>
            </a:r>
            <a:r>
              <a:rPr lang="de-DE" sz="2200" i="1" dirty="0">
                <a:solidFill>
                  <a:prstClr val="black"/>
                </a:solidFill>
              </a:rPr>
              <a:t>LKW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Bedeutungswandel	</a:t>
            </a:r>
            <a:r>
              <a:rPr lang="de-DE" sz="2100" dirty="0">
                <a:solidFill>
                  <a:prstClr val="black"/>
                </a:solidFill>
              </a:rPr>
              <a:t> z. B. </a:t>
            </a:r>
            <a:r>
              <a:rPr lang="de-DE" sz="2200" i="1" dirty="0">
                <a:solidFill>
                  <a:prstClr val="black"/>
                </a:solidFill>
              </a:rPr>
              <a:t>toll </a:t>
            </a:r>
            <a:r>
              <a:rPr lang="de-DE" sz="2200" dirty="0">
                <a:solidFill>
                  <a:prstClr val="black"/>
                </a:solidFill>
              </a:rPr>
              <a:t>‚verrückt‘ &gt; ‚super‘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Entlehnung		</a:t>
            </a:r>
            <a:r>
              <a:rPr lang="de-DE" sz="2100" dirty="0">
                <a:solidFill>
                  <a:prstClr val="black"/>
                </a:solidFill>
              </a:rPr>
              <a:t> z. B. </a:t>
            </a:r>
            <a:r>
              <a:rPr lang="de-DE" sz="2200" i="1" dirty="0">
                <a:solidFill>
                  <a:prstClr val="black"/>
                </a:solidFill>
              </a:rPr>
              <a:t>Homepage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993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85" y="1108360"/>
            <a:ext cx="7663465" cy="486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108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600" b="1" dirty="0"/>
              <a:t>Komposition</a:t>
            </a:r>
          </a:p>
          <a:p>
            <a:pPr marL="0" indent="0">
              <a:buNone/>
            </a:pPr>
            <a:r>
              <a:rPr lang="de-DE" dirty="0"/>
              <a:t>= Verbindung von zwei lexikalischen Morphemen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Bsp. </a:t>
            </a:r>
            <a:r>
              <a:rPr lang="de-DE" i="1" dirty="0"/>
              <a:t>Sommerkleid</a:t>
            </a:r>
            <a:r>
              <a:rPr lang="de-DE" dirty="0"/>
              <a:t>; </a:t>
            </a:r>
            <a:r>
              <a:rPr lang="de-DE" i="1" dirty="0"/>
              <a:t>Europarecht</a:t>
            </a:r>
            <a:r>
              <a:rPr lang="de-DE" dirty="0"/>
              <a:t>; </a:t>
            </a:r>
            <a:r>
              <a:rPr lang="de-DE" i="1" dirty="0"/>
              <a:t>Hosenrock; Dickkopf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034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600" b="1" dirty="0"/>
              <a:t>Komposition</a:t>
            </a:r>
          </a:p>
          <a:p>
            <a:pPr marL="0" indent="0">
              <a:buNone/>
            </a:pPr>
            <a:r>
              <a:rPr lang="de-DE" dirty="0"/>
              <a:t>= Verbindung von zwei lexikalischen Morphemen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Determinativkompositum</a:t>
            </a:r>
            <a:r>
              <a:rPr lang="de-DE" dirty="0"/>
              <a:t>: erste Komponente (Determinans) bestimmt die zweite (Determinatum); „ein AB ist ein B“</a:t>
            </a:r>
          </a:p>
          <a:p>
            <a:r>
              <a:rPr lang="de-DE" dirty="0"/>
              <a:t>Bsp. </a:t>
            </a:r>
            <a:r>
              <a:rPr lang="de-DE" i="1" dirty="0"/>
              <a:t>Mülleimer</a:t>
            </a:r>
            <a:r>
              <a:rPr lang="de-DE" dirty="0"/>
              <a:t>, </a:t>
            </a:r>
            <a:r>
              <a:rPr lang="de-DE" i="1" dirty="0"/>
              <a:t>Haustür</a:t>
            </a:r>
            <a:r>
              <a:rPr lang="de-DE" dirty="0"/>
              <a:t>, </a:t>
            </a:r>
            <a:r>
              <a:rPr lang="de-DE" i="1" dirty="0"/>
              <a:t>Waschmaschine, Strohstern, Autofahrer, Foto-Kalender, Kalender-Foto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973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2D93EF-D7C1-4039-8F06-99BE69062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CA1DBF-BA4D-49C2-8AC1-2DC408BCE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i="1" dirty="0"/>
              <a:t>Zitronenkuchen ‚</a:t>
            </a:r>
            <a:r>
              <a:rPr lang="de-DE" i="1" dirty="0" err="1"/>
              <a:t>torta</a:t>
            </a:r>
            <a:r>
              <a:rPr lang="de-DE" i="1" dirty="0"/>
              <a:t> al </a:t>
            </a:r>
            <a:r>
              <a:rPr lang="de-DE" i="1" dirty="0" err="1"/>
              <a:t>limone</a:t>
            </a:r>
            <a:r>
              <a:rPr lang="de-DE" i="1" dirty="0"/>
              <a:t>‘				</a:t>
            </a:r>
            <a:r>
              <a:rPr lang="de-DE" sz="1800" dirty="0"/>
              <a:t>transparent</a:t>
            </a:r>
          </a:p>
          <a:p>
            <a:pPr marL="0" indent="0">
              <a:buNone/>
            </a:pPr>
            <a:r>
              <a:rPr lang="de-DE" i="1" dirty="0"/>
              <a:t>Geburtstagskuchen ‚</a:t>
            </a:r>
            <a:r>
              <a:rPr lang="de-DE" i="1" dirty="0" err="1"/>
              <a:t>torta</a:t>
            </a:r>
            <a:r>
              <a:rPr lang="de-DE" i="1" dirty="0"/>
              <a:t> di </a:t>
            </a:r>
            <a:r>
              <a:rPr lang="de-DE" i="1" dirty="0" err="1"/>
              <a:t>compleanno</a:t>
            </a:r>
            <a:r>
              <a:rPr lang="de-DE" i="1" dirty="0"/>
              <a:t>‘</a:t>
            </a:r>
          </a:p>
          <a:p>
            <a:pPr marL="0" indent="0">
              <a:buNone/>
            </a:pPr>
            <a:r>
              <a:rPr lang="de-DE" i="1" dirty="0"/>
              <a:t>Baumkuchen ‚</a:t>
            </a:r>
            <a:r>
              <a:rPr lang="de-DE" i="1" dirty="0" err="1"/>
              <a:t>torta</a:t>
            </a:r>
            <a:r>
              <a:rPr lang="de-DE" i="1" dirty="0"/>
              <a:t> a forma di </a:t>
            </a:r>
            <a:r>
              <a:rPr lang="de-DE" i="1" dirty="0" err="1"/>
              <a:t>tronco</a:t>
            </a:r>
            <a:r>
              <a:rPr lang="de-DE" i="1" dirty="0"/>
              <a:t>‘</a:t>
            </a:r>
          </a:p>
          <a:p>
            <a:pPr marL="0" indent="0">
              <a:buNone/>
            </a:pPr>
            <a:r>
              <a:rPr lang="de-DE" i="1" dirty="0"/>
              <a:t>Hundekuchen ‚</a:t>
            </a:r>
            <a:r>
              <a:rPr lang="de-DE" i="1" dirty="0" err="1"/>
              <a:t>biscotto</a:t>
            </a:r>
            <a:r>
              <a:rPr lang="de-DE" i="1" dirty="0"/>
              <a:t> per </a:t>
            </a:r>
            <a:r>
              <a:rPr lang="de-DE" i="1" dirty="0" err="1"/>
              <a:t>cani</a:t>
            </a:r>
            <a:r>
              <a:rPr lang="de-DE" i="1" dirty="0"/>
              <a:t>‘</a:t>
            </a:r>
          </a:p>
          <a:p>
            <a:pPr marL="0" indent="0">
              <a:buNone/>
            </a:pPr>
            <a:r>
              <a:rPr lang="de-DE" i="1" dirty="0"/>
              <a:t>Mutterkuchen ‚</a:t>
            </a:r>
            <a:r>
              <a:rPr lang="de-DE" i="1" dirty="0" err="1"/>
              <a:t>placenta</a:t>
            </a:r>
            <a:r>
              <a:rPr lang="de-DE" i="1" dirty="0"/>
              <a:t>‘						</a:t>
            </a:r>
            <a:r>
              <a:rPr lang="de-DE" sz="1800" dirty="0"/>
              <a:t>opak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sz="3000" dirty="0"/>
              <a:t>Lexikalisierte Bildungen vs. Ad-hoc-Bildungen/</a:t>
            </a:r>
            <a:r>
              <a:rPr lang="de-DE" sz="3000" dirty="0" err="1"/>
              <a:t>Okkasionalismen</a:t>
            </a:r>
            <a:endParaRPr lang="de-DE" sz="3000" dirty="0"/>
          </a:p>
          <a:p>
            <a:pPr marL="0" indent="0">
              <a:buNone/>
            </a:pPr>
            <a:endParaRPr lang="de-DE" dirty="0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7AD39353-13DA-40AE-98CB-9C84F4F9447D}"/>
              </a:ext>
            </a:extLst>
          </p:cNvPr>
          <p:cNvCxnSpPr>
            <a:cxnSpLocks/>
          </p:cNvCxnSpPr>
          <p:nvPr/>
        </p:nvCxnSpPr>
        <p:spPr>
          <a:xfrm>
            <a:off x="8625840" y="2037080"/>
            <a:ext cx="0" cy="21526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5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FE9CE-858F-4467-856D-6D59F0B7C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02E898-D36B-4936-9733-2C30B9A9C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i="1" dirty="0"/>
              <a:t>Lindenblütentee</a:t>
            </a:r>
            <a:r>
              <a:rPr lang="de-DE" dirty="0"/>
              <a:t> (‚</a:t>
            </a:r>
            <a:r>
              <a:rPr lang="de-DE" dirty="0" err="1"/>
              <a:t>tisana</a:t>
            </a:r>
            <a:r>
              <a:rPr lang="de-DE" dirty="0"/>
              <a:t> di </a:t>
            </a:r>
            <a:r>
              <a:rPr lang="de-DE" dirty="0" err="1"/>
              <a:t>tiglio</a:t>
            </a:r>
            <a:r>
              <a:rPr lang="de-DE" dirty="0"/>
              <a:t>‘, </a:t>
            </a:r>
            <a:r>
              <a:rPr lang="de-DE" dirty="0" err="1"/>
              <a:t>wörtl</a:t>
            </a:r>
            <a:r>
              <a:rPr lang="de-DE" dirty="0"/>
              <a:t>.: ‚</a:t>
            </a:r>
            <a:r>
              <a:rPr lang="de-DE" dirty="0" err="1"/>
              <a:t>tisana</a:t>
            </a:r>
            <a:r>
              <a:rPr lang="de-DE" dirty="0"/>
              <a:t> di </a:t>
            </a:r>
            <a:r>
              <a:rPr lang="de-DE" dirty="0" err="1"/>
              <a:t>fiori</a:t>
            </a:r>
            <a:r>
              <a:rPr lang="de-DE" dirty="0"/>
              <a:t> di </a:t>
            </a:r>
            <a:r>
              <a:rPr lang="de-DE" dirty="0" err="1"/>
              <a:t>tiglio</a:t>
            </a:r>
            <a:r>
              <a:rPr lang="de-DE" dirty="0"/>
              <a:t>‘)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Konstituentenanalyse</a:t>
            </a:r>
          </a:p>
          <a:p>
            <a:pPr marL="0" indent="0">
              <a:buNone/>
            </a:pPr>
            <a:r>
              <a:rPr lang="de-DE" dirty="0"/>
              <a:t>Bsp. Lindenblütentee				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Lindenblütentee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Lindenblüten	</a:t>
            </a:r>
            <a:r>
              <a:rPr lang="de-DE" dirty="0" err="1"/>
              <a:t>tee</a:t>
            </a:r>
            <a:r>
              <a:rPr lang="de-DE" dirty="0"/>
              <a:t>				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Linden</a:t>
            </a:r>
            <a:r>
              <a:rPr lang="de-DE" dirty="0"/>
              <a:t>	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blütentee</a:t>
            </a:r>
            <a:r>
              <a:rPr lang="de-DE" dirty="0"/>
              <a:t>	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Linden  </a:t>
            </a:r>
            <a:r>
              <a:rPr lang="de-DE" dirty="0" err="1"/>
              <a:t>blüten</a:t>
            </a:r>
            <a:r>
              <a:rPr lang="de-DE" dirty="0"/>
              <a:t>						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blüten</a:t>
            </a:r>
            <a:r>
              <a:rPr lang="de-DE" dirty="0"/>
              <a:t>	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tee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0C0A6FB1-C478-49AB-96EB-94A45B30C19C}"/>
              </a:ext>
            </a:extLst>
          </p:cNvPr>
          <p:cNvCxnSpPr/>
          <p:nvPr/>
        </p:nvCxnSpPr>
        <p:spPr>
          <a:xfrm flipH="1">
            <a:off x="1566862" y="3739356"/>
            <a:ext cx="828675" cy="523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4F5E1623-FC31-4A2F-ADF4-5B9C60E28493}"/>
              </a:ext>
            </a:extLst>
          </p:cNvPr>
          <p:cNvCxnSpPr/>
          <p:nvPr/>
        </p:nvCxnSpPr>
        <p:spPr>
          <a:xfrm>
            <a:off x="2721767" y="3739356"/>
            <a:ext cx="1209675" cy="638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36C01F4A-D280-44AA-AB89-744C15836CE8}"/>
              </a:ext>
            </a:extLst>
          </p:cNvPr>
          <p:cNvCxnSpPr/>
          <p:nvPr/>
        </p:nvCxnSpPr>
        <p:spPr>
          <a:xfrm flipH="1">
            <a:off x="1219199" y="4781549"/>
            <a:ext cx="523875" cy="66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5C69F8CD-053E-46E8-B4A1-5849C4A5C179}"/>
              </a:ext>
            </a:extLst>
          </p:cNvPr>
          <p:cNvCxnSpPr>
            <a:cxnSpLocks/>
          </p:cNvCxnSpPr>
          <p:nvPr/>
        </p:nvCxnSpPr>
        <p:spPr>
          <a:xfrm>
            <a:off x="2128836" y="4814886"/>
            <a:ext cx="592931" cy="652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4DB95837-6430-4847-95D1-27DB55371B90}"/>
              </a:ext>
            </a:extLst>
          </p:cNvPr>
          <p:cNvCxnSpPr>
            <a:cxnSpLocks/>
          </p:cNvCxnSpPr>
          <p:nvPr/>
        </p:nvCxnSpPr>
        <p:spPr>
          <a:xfrm flipH="1">
            <a:off x="7477126" y="3739356"/>
            <a:ext cx="783434" cy="638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704267B0-A1FA-4492-A844-CA98477D5E35}"/>
              </a:ext>
            </a:extLst>
          </p:cNvPr>
          <p:cNvCxnSpPr/>
          <p:nvPr/>
        </p:nvCxnSpPr>
        <p:spPr>
          <a:xfrm>
            <a:off x="8491538" y="3756819"/>
            <a:ext cx="1209675" cy="638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69F9C7B4-5718-487E-B5D7-3162BC3471CA}"/>
              </a:ext>
            </a:extLst>
          </p:cNvPr>
          <p:cNvCxnSpPr/>
          <p:nvPr/>
        </p:nvCxnSpPr>
        <p:spPr>
          <a:xfrm flipH="1">
            <a:off x="9096375" y="4833937"/>
            <a:ext cx="523875" cy="66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E1688672-64D2-454D-B5FE-814FA289148C}"/>
              </a:ext>
            </a:extLst>
          </p:cNvPr>
          <p:cNvCxnSpPr/>
          <p:nvPr/>
        </p:nvCxnSpPr>
        <p:spPr>
          <a:xfrm>
            <a:off x="9934575" y="4867275"/>
            <a:ext cx="476250" cy="600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727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85868E-AD8A-4F3C-807B-18ED46884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F6FD69-EEB8-481A-9AB0-8327FF2EF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Aufgabe</a:t>
            </a:r>
            <a:r>
              <a:rPr lang="de-DE" dirty="0"/>
              <a:t>: Führen Sie eine Konstituentenanalyse für </a:t>
            </a:r>
            <a:r>
              <a:rPr lang="de-DE" i="1" dirty="0"/>
              <a:t>Stadtautobahn </a:t>
            </a:r>
            <a:r>
              <a:rPr lang="de-DE" dirty="0"/>
              <a:t>(‚</a:t>
            </a:r>
            <a:r>
              <a:rPr lang="de-DE" dirty="0" err="1"/>
              <a:t>autostrada</a:t>
            </a:r>
            <a:r>
              <a:rPr lang="de-DE" dirty="0"/>
              <a:t> </a:t>
            </a:r>
            <a:r>
              <a:rPr lang="de-DE" dirty="0" err="1"/>
              <a:t>urbana</a:t>
            </a:r>
            <a:r>
              <a:rPr lang="de-DE" dirty="0"/>
              <a:t>‘) durch. 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Rindfleischetikettierungsüberwachungsaufgabenübertragungsgesetz</a:t>
            </a:r>
            <a:endParaRPr lang="de-D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5979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600" b="1" dirty="0"/>
              <a:t>Kopulativkomposita</a:t>
            </a:r>
            <a:endParaRPr lang="de-DE" sz="3600" dirty="0"/>
          </a:p>
          <a:p>
            <a:pPr marL="0" indent="0">
              <a:buNone/>
            </a:pPr>
            <a:r>
              <a:rPr lang="de-DE" dirty="0"/>
              <a:t>Bsp. </a:t>
            </a:r>
            <a:r>
              <a:rPr lang="de-DE" i="1" dirty="0"/>
              <a:t>Hosenrock</a:t>
            </a:r>
            <a:r>
              <a:rPr lang="de-DE" dirty="0"/>
              <a:t>, </a:t>
            </a:r>
            <a:r>
              <a:rPr lang="de-DE" i="1" dirty="0"/>
              <a:t>Radiowecker</a:t>
            </a:r>
            <a:r>
              <a:rPr lang="de-DE" dirty="0"/>
              <a:t>, </a:t>
            </a:r>
            <a:r>
              <a:rPr lang="de-DE" i="1" dirty="0"/>
              <a:t>nasskalt</a:t>
            </a:r>
            <a:r>
              <a:rPr lang="de-DE" dirty="0"/>
              <a:t>, </a:t>
            </a:r>
            <a:r>
              <a:rPr lang="de-DE" i="1" dirty="0"/>
              <a:t>süß-sauer</a:t>
            </a:r>
            <a:endParaRPr lang="de-DE" dirty="0"/>
          </a:p>
          <a:p>
            <a:pPr marL="0" lvl="0" indent="0">
              <a:buNone/>
            </a:pPr>
            <a:r>
              <a:rPr lang="de-DE" b="1" dirty="0"/>
              <a:t>Kopulativkomposita</a:t>
            </a:r>
            <a:r>
              <a:rPr lang="de-DE" dirty="0"/>
              <a:t> = Kompositum, in dem beide Konstituenten gleichrangig sind, ohne dass das Erstglied das Zweitglied determiniert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296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707B71D-C8F8-425D-AFC5-709CB3D783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sz="3600" b="1" dirty="0"/>
                  <a:t>Exozentrische Komposita</a:t>
                </a:r>
                <a:endParaRPr lang="de-DE" sz="3600" dirty="0"/>
              </a:p>
              <a:p>
                <a:pPr marL="0" indent="0">
                  <a:buNone/>
                </a:pPr>
                <a:r>
                  <a:rPr lang="de-DE" dirty="0"/>
                  <a:t>Bsp. </a:t>
                </a:r>
                <a:r>
                  <a:rPr lang="de-DE" i="1" dirty="0"/>
                  <a:t>Rotkehlchen</a:t>
                </a:r>
                <a:r>
                  <a:rPr lang="de-DE" dirty="0"/>
                  <a:t>, </a:t>
                </a:r>
                <a:r>
                  <a:rPr lang="de-DE" i="1" dirty="0"/>
                  <a:t>Glatzkopf</a:t>
                </a:r>
                <a:endParaRPr lang="de-DE" dirty="0"/>
              </a:p>
              <a:p>
                <a:r>
                  <a:rPr lang="de-DE" dirty="0"/>
                  <a:t>AB ist weder A noch B, sondern etwas, das diese Eigenschaften hat; daher auch </a:t>
                </a:r>
                <a:r>
                  <a:rPr lang="de-DE" b="1" dirty="0"/>
                  <a:t>Possessivkomposita</a:t>
                </a:r>
                <a:endParaRPr lang="de-DE" dirty="0"/>
              </a:p>
              <a:p>
                <a:r>
                  <a:rPr lang="de-DE" i="1" dirty="0"/>
                  <a:t>Rotkehlchen</a:t>
                </a:r>
                <a:r>
                  <a:rPr lang="de-DE" dirty="0"/>
                  <a:t> bezeichnet einen Vogel (mit einem roten Kehlchen), </a:t>
                </a:r>
                <a:r>
                  <a:rPr lang="de-DE" i="1" dirty="0"/>
                  <a:t>Glatzkopf</a:t>
                </a:r>
                <a:r>
                  <a:rPr lang="de-DE" dirty="0"/>
                  <a:t> einen Menschen (mit einem Glatzkopf)</a:t>
                </a:r>
              </a:p>
              <a:p>
                <a:endParaRPr lang="de-DE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de-DE" dirty="0"/>
                  <a:t>endozentrische Komposita (semantischer Kern ist mit einem der beiden Elemente identisch, z. B. </a:t>
                </a:r>
                <a:r>
                  <a:rPr lang="de-DE" i="1" dirty="0"/>
                  <a:t>Hand</a:t>
                </a:r>
                <a:r>
                  <a:rPr lang="de-DE" b="1" i="1" dirty="0"/>
                  <a:t>tuch</a:t>
                </a:r>
                <a:r>
                  <a:rPr lang="de-DE" dirty="0"/>
                  <a:t>)</a:t>
                </a:r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707B71D-C8F8-425D-AFC5-709CB3D783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 b="-26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78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Komposita nach Wortarten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6A61A29-C82A-4C1B-BB4E-071E59FC8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48" y="2350424"/>
            <a:ext cx="6411829" cy="421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26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Komposita nach Wortarten</a:t>
            </a:r>
          </a:p>
          <a:p>
            <a:pPr marL="0" indent="0">
              <a:buNone/>
            </a:pPr>
            <a:endParaRPr lang="de-DE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4EC6C40-F16D-4B54-9156-952B7F496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37" y="2399499"/>
            <a:ext cx="7013266" cy="368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67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Komposita nach Wortarten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6D6697E-8AE3-4B38-9543-D86A3C408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38197" y="2232198"/>
            <a:ext cx="6090558" cy="281343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6BD930B-B757-4E4A-A717-6CD83A772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38195" y="5045633"/>
            <a:ext cx="6819726" cy="132556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8B9FC40-0535-4ABC-9F90-A585C714800A}"/>
              </a:ext>
            </a:extLst>
          </p:cNvPr>
          <p:cNvSpPr txBox="1"/>
          <p:nvPr/>
        </p:nvSpPr>
        <p:spPr>
          <a:xfrm>
            <a:off x="7867650" y="5625586"/>
            <a:ext cx="3419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(aus: Di </a:t>
            </a:r>
            <a:r>
              <a:rPr lang="de-DE" dirty="0" err="1"/>
              <a:t>Meola</a:t>
            </a:r>
            <a:r>
              <a:rPr lang="de-DE" dirty="0"/>
              <a:t> 2004: 72-73)</a:t>
            </a:r>
          </a:p>
        </p:txBody>
      </p:sp>
    </p:spTree>
    <p:extLst>
      <p:ext uri="{BB962C8B-B14F-4D97-AF65-F5344CB8AC3E}">
        <p14:creationId xmlns:p14="http://schemas.microsoft.com/office/powerpoint/2010/main" val="2251992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212F6D-A626-4CA6-B4D3-37ACBEC54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E4B623-C0D4-4996-B37F-72C91C5EA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47854" cy="456565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B246233-C4AF-43B5-99E5-AC6F68E53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2"/>
          <a:stretch/>
        </p:blipFill>
        <p:spPr bwMode="auto">
          <a:xfrm>
            <a:off x="915496" y="1114995"/>
            <a:ext cx="7652229" cy="487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06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3330EA-46A9-4EF7-848F-0EE19504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88E10F-A409-42AC-869B-27915CE48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b="1" dirty="0"/>
              <a:t>Aufgabe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4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Aufgabe 1a</a:t>
            </a:r>
            <a:r>
              <a:rPr lang="de-DE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de-DE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Handelt es sich bei den folgenden Bildungen um </a:t>
            </a:r>
            <a:r>
              <a:rPr lang="de-DE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Kopulativkomposita</a:t>
            </a:r>
            <a:r>
              <a:rPr lang="de-D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(A + B) oder </a:t>
            </a:r>
            <a:r>
              <a:rPr lang="de-DE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Determinativkomposita</a:t>
            </a:r>
            <a:r>
              <a:rPr lang="de-DE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(A bestimmt B)?</a:t>
            </a:r>
            <a:r>
              <a:rPr lang="de-DE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graugrün, Kinderwagen, süßsauer, Österreich-Ungarn, Studienwahl, Hauptstadt, blauäugig</a:t>
            </a:r>
            <a:endParaRPr lang="de-DE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4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Aufgabe 1b</a:t>
            </a:r>
            <a:r>
              <a:rPr lang="de-DE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D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Was bemerken Sie in Bezug auf die Stellung von Determinans (Bestimmungswort) und Determinatum (Grundwort)?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Welches Element bestimmt das Genus? In welchen Fällen sind die Elemente gleichgestellt, in welchen hängen sie voneinander ab?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4263766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3330EA-46A9-4EF7-848F-0EE19504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88E10F-A409-42AC-869B-27915CE48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Aufgabe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Aufgabe 2a</a:t>
            </a:r>
            <a:r>
              <a:rPr lang="de-DE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Übersetzen Sie die folgenden Wörter ins Italienische. Welche Probleme ergeben sich bei der Übersetzung?</a:t>
            </a:r>
            <a:endParaRPr lang="de-DE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Schweineschnitzel, Jägerschnitzel, Kinderschnitzel, Blumentopf, Topfblume, Tomatensalat, Chefsalat, Schiffbau, Industriegebiet, Kopfschmerztablette, Fernunterricht, Qualitätskontrollmanagement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Aufgabe 2b</a:t>
            </a:r>
            <a:r>
              <a:rPr lang="de-DE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In welcher Relation stehen die Wortbildungselemente zueinander? (z.B. Blumentopf: Topf </a:t>
            </a:r>
            <a:r>
              <a:rPr lang="de-DE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für</a:t>
            </a:r>
            <a:r>
              <a:rPr lang="de-DE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Blumen)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 + di + N, N + da + N, N + per + N, N + a + N, N + </a:t>
            </a:r>
            <a:r>
              <a:rPr lang="de-DE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contro</a:t>
            </a:r>
            <a:r>
              <a:rPr lang="de-D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+ N, …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7645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3330EA-46A9-4EF7-848F-0EE19504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88E10F-A409-42AC-869B-27915CE48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Aufgabe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4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Aufgabe 3</a:t>
            </a:r>
            <a:r>
              <a:rPr lang="de-DE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Übersetzen Sie die folgenden Wörter ins Italienische. Was bemerken Sie?</a:t>
            </a:r>
            <a:endParaRPr lang="de-DE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Tierheim, Heuschober, Messdiener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Kinderwagen, Bollerwagen, </a:t>
            </a:r>
            <a:r>
              <a:rPr lang="de-DE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Einkaufswagen</a:t>
            </a:r>
            <a:endParaRPr lang="de-DE" sz="3600" b="1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55594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/>
              <a:t>Fugenelement</a:t>
            </a:r>
            <a:endParaRPr lang="de-DE" sz="2400" dirty="0"/>
          </a:p>
          <a:p>
            <a:pPr lvl="0"/>
            <a:r>
              <a:rPr lang="de-DE" dirty="0"/>
              <a:t>Meist werden die beiden Elemente eines Nominalkompositums einfach zusammengesetzt, z. B. </a:t>
            </a:r>
            <a:r>
              <a:rPr lang="de-DE" i="1" dirty="0"/>
              <a:t>Landhaus</a:t>
            </a:r>
            <a:r>
              <a:rPr lang="de-DE" dirty="0"/>
              <a:t>, </a:t>
            </a:r>
            <a:r>
              <a:rPr lang="de-DE" i="1" dirty="0"/>
              <a:t>Nachname</a:t>
            </a:r>
            <a:r>
              <a:rPr lang="de-DE" dirty="0"/>
              <a:t>, …</a:t>
            </a:r>
            <a:endParaRPr lang="de-DE" sz="2400" dirty="0"/>
          </a:p>
          <a:p>
            <a:pPr lvl="0"/>
            <a:r>
              <a:rPr lang="de-DE" dirty="0"/>
              <a:t>Dies ist </a:t>
            </a:r>
            <a:r>
              <a:rPr lang="de-DE" b="1" dirty="0"/>
              <a:t>immer</a:t>
            </a:r>
            <a:r>
              <a:rPr lang="de-DE" dirty="0"/>
              <a:t> der Fall, wenn erstes Element eine Präposition ist (</a:t>
            </a:r>
            <a:r>
              <a:rPr lang="de-DE" i="1" dirty="0"/>
              <a:t>Nachname</a:t>
            </a:r>
            <a:r>
              <a:rPr lang="de-DE" dirty="0"/>
              <a:t>) oder ein Adjektiv (</a:t>
            </a:r>
            <a:r>
              <a:rPr lang="de-DE" i="1" dirty="0"/>
              <a:t>Tiefgarage</a:t>
            </a:r>
            <a:r>
              <a:rPr lang="de-DE" dirty="0"/>
              <a:t>); </a:t>
            </a:r>
            <a:r>
              <a:rPr lang="de-DE" b="1" dirty="0"/>
              <a:t>fast immer</a:t>
            </a:r>
            <a:r>
              <a:rPr lang="de-DE" dirty="0"/>
              <a:t>, wenn erstes Element eine Verbwurzel (80-90%) ist, aber nur in 60-70% der Fälle für N + N</a:t>
            </a:r>
            <a:endParaRPr lang="de-DE" sz="2400" dirty="0"/>
          </a:p>
          <a:p>
            <a:pPr lvl="0"/>
            <a:r>
              <a:rPr lang="de-DE" dirty="0"/>
              <a:t>Hier relativ häufig </a:t>
            </a:r>
            <a:r>
              <a:rPr lang="de-DE" b="1" dirty="0"/>
              <a:t>Fugenelemente</a:t>
            </a:r>
            <a:r>
              <a:rPr lang="de-DE" dirty="0"/>
              <a:t>:</a:t>
            </a:r>
            <a:endParaRPr lang="de-DE" sz="2400" dirty="0"/>
          </a:p>
          <a:p>
            <a:pPr lvl="1"/>
            <a:r>
              <a:rPr lang="de-DE" dirty="0"/>
              <a:t>-</a:t>
            </a:r>
            <a:r>
              <a:rPr lang="de-DE" i="1" dirty="0"/>
              <a:t>e</a:t>
            </a:r>
            <a:r>
              <a:rPr lang="de-DE" dirty="0"/>
              <a:t> (</a:t>
            </a:r>
            <a:r>
              <a:rPr lang="de-DE" i="1" dirty="0"/>
              <a:t>Hund-e-hütte</a:t>
            </a:r>
            <a:r>
              <a:rPr lang="de-DE" dirty="0"/>
              <a:t>)</a:t>
            </a:r>
            <a:endParaRPr lang="de-DE" sz="2000" dirty="0"/>
          </a:p>
          <a:p>
            <a:pPr lvl="1"/>
            <a:r>
              <a:rPr lang="de-DE" dirty="0"/>
              <a:t>-</a:t>
            </a:r>
            <a:r>
              <a:rPr lang="de-DE" i="1" dirty="0"/>
              <a:t>er</a:t>
            </a:r>
            <a:r>
              <a:rPr lang="de-DE" dirty="0"/>
              <a:t> (</a:t>
            </a:r>
            <a:r>
              <a:rPr lang="de-DE" i="1" dirty="0"/>
              <a:t>Bild-er-rahmen</a:t>
            </a:r>
            <a:r>
              <a:rPr lang="de-DE" dirty="0"/>
              <a:t>)</a:t>
            </a:r>
            <a:endParaRPr lang="de-DE" sz="2000" dirty="0"/>
          </a:p>
          <a:p>
            <a:pPr lvl="1"/>
            <a:r>
              <a:rPr lang="de-DE" dirty="0"/>
              <a:t>-(</a:t>
            </a:r>
            <a:r>
              <a:rPr lang="de-DE" i="1" dirty="0"/>
              <a:t>e</a:t>
            </a:r>
            <a:r>
              <a:rPr lang="de-DE" dirty="0"/>
              <a:t>)</a:t>
            </a:r>
            <a:r>
              <a:rPr lang="de-DE" i="1" dirty="0"/>
              <a:t>n</a:t>
            </a:r>
            <a:r>
              <a:rPr lang="de-DE" dirty="0"/>
              <a:t> (Sonne-n-schein)</a:t>
            </a:r>
            <a:endParaRPr lang="de-DE" sz="2000" dirty="0"/>
          </a:p>
          <a:p>
            <a:pPr lvl="1"/>
            <a:r>
              <a:rPr lang="en-US" dirty="0"/>
              <a:t>-(</a:t>
            </a:r>
            <a:r>
              <a:rPr lang="en-US" i="1" dirty="0"/>
              <a:t>e</a:t>
            </a:r>
            <a:r>
              <a:rPr lang="en-US" dirty="0"/>
              <a:t>)</a:t>
            </a:r>
            <a:r>
              <a:rPr lang="en-US" i="1" dirty="0"/>
              <a:t>s</a:t>
            </a:r>
            <a:r>
              <a:rPr lang="en-US" dirty="0"/>
              <a:t> (</a:t>
            </a:r>
            <a:r>
              <a:rPr lang="en-US" i="1" dirty="0" err="1"/>
              <a:t>Bahnhof</a:t>
            </a:r>
            <a:r>
              <a:rPr lang="en-US" i="1" dirty="0"/>
              <a:t>-s-</a:t>
            </a:r>
            <a:r>
              <a:rPr lang="en-US" i="1" dirty="0" err="1"/>
              <a:t>halle</a:t>
            </a:r>
            <a:r>
              <a:rPr lang="en-US" dirty="0"/>
              <a:t>)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85897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Derivation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600" b="1" dirty="0"/>
              <a:t>Derivation</a:t>
            </a:r>
          </a:p>
          <a:p>
            <a:pPr marL="0" indent="0">
              <a:buNone/>
            </a:pPr>
            <a:r>
              <a:rPr lang="de-DE" dirty="0"/>
              <a:t>=</a:t>
            </a:r>
            <a:r>
              <a:rPr lang="de-DE" b="1" dirty="0"/>
              <a:t> </a:t>
            </a:r>
            <a:r>
              <a:rPr lang="de-DE" dirty="0"/>
              <a:t>Wortbildung aus freiem lexikalischem Morphem und Wortbildungsmorphem (=gebundenes Affix)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Bsp</a:t>
            </a:r>
            <a:r>
              <a:rPr lang="de-DE" i="1" dirty="0"/>
              <a:t>. Schön-</a:t>
            </a:r>
            <a:r>
              <a:rPr lang="de-DE" i="1" dirty="0" err="1"/>
              <a:t>heit</a:t>
            </a:r>
            <a:r>
              <a:rPr lang="de-DE" dirty="0"/>
              <a:t>; </a:t>
            </a:r>
            <a:r>
              <a:rPr lang="de-DE" i="1" dirty="0"/>
              <a:t>freund-</a:t>
            </a:r>
            <a:r>
              <a:rPr lang="de-DE" i="1" dirty="0" err="1"/>
              <a:t>lich</a:t>
            </a:r>
            <a:r>
              <a:rPr lang="de-DE" i="1" dirty="0"/>
              <a:t>; Immun-</a:t>
            </a:r>
            <a:r>
              <a:rPr lang="de-DE" i="1"/>
              <a:t>ität; </a:t>
            </a:r>
            <a:r>
              <a:rPr lang="de-DE" i="1" dirty="0" err="1"/>
              <a:t>un</a:t>
            </a:r>
            <a:r>
              <a:rPr lang="de-DE" i="1" dirty="0"/>
              <a:t>-sicher</a:t>
            </a:r>
          </a:p>
        </p:txBody>
      </p:sp>
    </p:spTree>
    <p:extLst>
      <p:ext uri="{BB962C8B-B14F-4D97-AF65-F5344CB8AC3E}">
        <p14:creationId xmlns:p14="http://schemas.microsoft.com/office/powerpoint/2010/main" val="14081227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Derivation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wichtigsten Suffixe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1D5DA5C-FB6B-40B2-85A1-12823E8B1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330449"/>
            <a:ext cx="7159877" cy="25146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E4FC37D-5B25-460A-90FD-D06B7D7A2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38199" y="4848224"/>
            <a:ext cx="7287718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74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Derivation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wichtigsten Suffixe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CC0E6C5-FEEF-449D-97F1-76F554F1F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08623" y="2321150"/>
            <a:ext cx="7674849" cy="39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761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Derivation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wichtigsten Präfixe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FF6767-D37E-46C3-B588-2DEA626AC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72924"/>
            <a:ext cx="7265380" cy="227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081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Derivation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wichtigsten Präfixe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0F3C74-100D-46DB-A20A-E2DE283B7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55649"/>
            <a:ext cx="7117779" cy="42372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4FEDDCF-6744-4E59-B578-83C3506E7B67}"/>
              </a:ext>
            </a:extLst>
          </p:cNvPr>
          <p:cNvSpPr txBox="1"/>
          <p:nvPr/>
        </p:nvSpPr>
        <p:spPr>
          <a:xfrm>
            <a:off x="8334375" y="5857875"/>
            <a:ext cx="3419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(aus: Di </a:t>
            </a:r>
            <a:r>
              <a:rPr lang="de-DE" dirty="0" err="1"/>
              <a:t>Meola</a:t>
            </a:r>
            <a:r>
              <a:rPr lang="de-DE" dirty="0"/>
              <a:t> 2004: 76-78)</a:t>
            </a:r>
          </a:p>
        </p:txBody>
      </p:sp>
    </p:spTree>
    <p:extLst>
      <p:ext uri="{BB962C8B-B14F-4D97-AF65-F5344CB8AC3E}">
        <p14:creationId xmlns:p14="http://schemas.microsoft.com/office/powerpoint/2010/main" val="18654783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Derivation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500" dirty="0"/>
              <a:t>Wichtige Unterschiede zwischen Prä- und Suffixen</a:t>
            </a:r>
          </a:p>
          <a:p>
            <a:pPr lvl="0"/>
            <a:r>
              <a:rPr lang="de-DE" dirty="0"/>
              <a:t>Die Suffixe bestimmen die Klasse des neu gebildeten Worts (und z. B. auch das Genus), die Präfixe nicht.</a:t>
            </a:r>
          </a:p>
          <a:p>
            <a:pPr lvl="0"/>
            <a:r>
              <a:rPr lang="de-DE" dirty="0"/>
              <a:t>Die Suffixe können die Klasse der Wörter modifizieren (z. B. A &gt; N: </a:t>
            </a:r>
            <a:r>
              <a:rPr lang="de-DE" i="1" dirty="0"/>
              <a:t>klug</a:t>
            </a:r>
            <a:r>
              <a:rPr lang="de-DE" dirty="0"/>
              <a:t>, </a:t>
            </a:r>
            <a:r>
              <a:rPr lang="de-DE" i="1" dirty="0"/>
              <a:t>Klug</a:t>
            </a:r>
            <a:r>
              <a:rPr lang="de-DE" dirty="0"/>
              <a:t>-</a:t>
            </a:r>
            <a:r>
              <a:rPr lang="de-DE" i="1" dirty="0" err="1"/>
              <a:t>heit</a:t>
            </a:r>
            <a:r>
              <a:rPr lang="de-DE" dirty="0"/>
              <a:t>), die Präfixe nicht (z. B. </a:t>
            </a:r>
            <a:r>
              <a:rPr lang="de-DE" i="1" dirty="0"/>
              <a:t>rutschen</a:t>
            </a:r>
            <a:r>
              <a:rPr lang="de-DE" dirty="0"/>
              <a:t>, </a:t>
            </a:r>
            <a:r>
              <a:rPr lang="de-DE" i="1" dirty="0"/>
              <a:t>ab-rutschen</a:t>
            </a:r>
            <a:r>
              <a:rPr lang="de-DE" dirty="0"/>
              <a:t>, beide V).</a:t>
            </a:r>
          </a:p>
          <a:p>
            <a:pPr lvl="0"/>
            <a:r>
              <a:rPr lang="de-DE" dirty="0"/>
              <a:t>Die nativen Suffixe tragen nie den Hauptakzent des Worts, die Präfixe können ihn tragen. Anders verhalten sich Suffixe aus anderen Sprachen    (z. B. -</a:t>
            </a:r>
            <a:r>
              <a:rPr lang="de-DE" i="1" dirty="0" err="1"/>
              <a:t>ion</a:t>
            </a:r>
            <a:r>
              <a:rPr lang="de-DE" dirty="0"/>
              <a:t> in </a:t>
            </a:r>
            <a:r>
              <a:rPr lang="de-DE" i="1" dirty="0"/>
              <a:t>Vision</a:t>
            </a:r>
            <a:r>
              <a:rPr lang="de-DE" dirty="0"/>
              <a:t>).</a:t>
            </a:r>
          </a:p>
          <a:p>
            <a:pPr lvl="0"/>
            <a:r>
              <a:rPr lang="de-DE" dirty="0"/>
              <a:t>Die Suffixe verbinden sich meist mit bestimmten Wortklassen (z. B. -</a:t>
            </a:r>
            <a:r>
              <a:rPr lang="de-DE" i="1" dirty="0"/>
              <a:t>bar</a:t>
            </a:r>
            <a:r>
              <a:rPr lang="de-DE" dirty="0"/>
              <a:t> präferiert mit Verben), während die Präfixe sich mit jeder Basis verbinden können (z. B. </a:t>
            </a:r>
            <a:r>
              <a:rPr lang="de-DE" i="1" dirty="0"/>
              <a:t>ab</a:t>
            </a:r>
            <a:r>
              <a:rPr lang="de-DE" dirty="0"/>
              <a:t>-</a:t>
            </a:r>
            <a:r>
              <a:rPr lang="de-DE" i="1" dirty="0"/>
              <a:t>sehen</a:t>
            </a:r>
            <a:r>
              <a:rPr lang="de-DE" dirty="0"/>
              <a:t>, </a:t>
            </a:r>
            <a:r>
              <a:rPr lang="de-DE" i="1" dirty="0"/>
              <a:t>Absicht</a:t>
            </a:r>
            <a:r>
              <a:rPr lang="de-DE" dirty="0"/>
              <a:t>).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7457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A310F-BF4F-4713-BE82-14D04D367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5CB743-5EFF-4CD0-9E23-6B48A5867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i="1" dirty="0"/>
              <a:t>die Gesetzgebung </a:t>
            </a:r>
            <a:r>
              <a:rPr lang="de-DE" dirty="0"/>
              <a:t>‚</a:t>
            </a:r>
            <a:r>
              <a:rPr lang="de-DE" dirty="0" err="1"/>
              <a:t>legislazione</a:t>
            </a:r>
            <a:r>
              <a:rPr lang="de-DE" dirty="0"/>
              <a:t>‘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/>
              <a:t>Ge-setz-</a:t>
            </a:r>
            <a:r>
              <a:rPr lang="de-DE" i="1" dirty="0" err="1"/>
              <a:t>geb</a:t>
            </a:r>
            <a:r>
              <a:rPr lang="de-DE" i="1" dirty="0"/>
              <a:t>-</a:t>
            </a:r>
            <a:r>
              <a:rPr lang="de-DE" i="1" dirty="0" err="1"/>
              <a:t>ung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212570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5B5C3-9FCF-4425-AD35-BC14230EA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Derivation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FE8AEC-D001-448E-AB91-C43C8B0D7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Hausaufgabe I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9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Aufgabe 1:</a:t>
            </a:r>
            <a:r>
              <a:rPr lang="de-DE" sz="19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Suchen Sie jeweils zwei Beispiele für </a:t>
            </a:r>
            <a:r>
              <a:rPr lang="de-DE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deadjektivische</a:t>
            </a:r>
            <a:r>
              <a:rPr lang="de-DE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denominale</a:t>
            </a:r>
            <a:r>
              <a:rPr lang="de-DE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de-DE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deverbale</a:t>
            </a:r>
            <a:r>
              <a:rPr lang="de-DE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Ableitung im nominalen Bereich. 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9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Aufgabe 2: </a:t>
            </a:r>
            <a:r>
              <a:rPr lang="de-DE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Untersuchen Sie die folgenden Ableitungen (Derivationen).</a:t>
            </a:r>
            <a:r>
              <a:rPr lang="de-DE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Welches Ableitungsverfahren ist im Italienischen besonders produktiv, welches im Deutschen? Welche Übersetzungsschwierigkeiten können sich daraus ergeben?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verhören, überhören, abhören, aufhören; sich befinden, sich abfinden, herausfinden</a:t>
            </a:r>
            <a:endParaRPr lang="de-DE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9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lavoricchiare</a:t>
            </a:r>
            <a:r>
              <a:rPr lang="de-DE" sz="1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9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lavoretto</a:t>
            </a:r>
            <a:r>
              <a:rPr lang="de-DE" sz="1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9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lavoruccio</a:t>
            </a:r>
            <a:r>
              <a:rPr lang="de-DE" sz="1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9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lavoraccio</a:t>
            </a:r>
            <a:r>
              <a:rPr lang="de-DE" sz="1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9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lavorone</a:t>
            </a:r>
            <a:endParaRPr lang="de-DE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64963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Konversion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3600" b="1" dirty="0"/>
              <a:t>Konversion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= </a:t>
            </a:r>
            <a:r>
              <a:rPr lang="de-AT" dirty="0"/>
              <a:t>Übergang eines Wortes (bzw. einer Basis) von einer Wortklasse in eine andere ohne explizite Kennzeichnung mittels Affix, z. B. </a:t>
            </a:r>
            <a:r>
              <a:rPr lang="de-AT" i="1" dirty="0"/>
              <a:t>essen</a:t>
            </a:r>
            <a:r>
              <a:rPr lang="de-AT" dirty="0"/>
              <a:t> – </a:t>
            </a:r>
            <a:r>
              <a:rPr lang="de-AT" i="1" dirty="0"/>
              <a:t>das Essen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Besonders häufig: </a:t>
            </a:r>
          </a:p>
          <a:p>
            <a:r>
              <a:rPr lang="de-DE" dirty="0"/>
              <a:t>V &gt; N 	z. B. </a:t>
            </a:r>
            <a:r>
              <a:rPr lang="de-DE" i="1" dirty="0"/>
              <a:t>essen</a:t>
            </a:r>
            <a:r>
              <a:rPr lang="de-DE" dirty="0"/>
              <a:t> &gt; </a:t>
            </a:r>
            <a:r>
              <a:rPr lang="de-DE" i="1" dirty="0"/>
              <a:t>das Essen</a:t>
            </a:r>
            <a:r>
              <a:rPr lang="de-DE" dirty="0"/>
              <a:t>; </a:t>
            </a:r>
            <a:r>
              <a:rPr lang="de-DE" i="1" dirty="0"/>
              <a:t>fall</a:t>
            </a:r>
            <a:r>
              <a:rPr lang="de-DE" dirty="0"/>
              <a:t>(</a:t>
            </a:r>
            <a:r>
              <a:rPr lang="de-DE" i="1" dirty="0"/>
              <a:t>en</a:t>
            </a:r>
            <a:r>
              <a:rPr lang="de-DE" dirty="0"/>
              <a:t>) &gt; </a:t>
            </a:r>
            <a:r>
              <a:rPr lang="de-DE" i="1" dirty="0"/>
              <a:t>Fall</a:t>
            </a:r>
            <a:r>
              <a:rPr lang="de-DE" dirty="0"/>
              <a:t>; </a:t>
            </a:r>
            <a:r>
              <a:rPr lang="de-DE" i="1" dirty="0"/>
              <a:t>beginn</a:t>
            </a:r>
            <a:r>
              <a:rPr lang="de-AT" dirty="0"/>
              <a:t>(</a:t>
            </a:r>
            <a:r>
              <a:rPr lang="de-DE" i="1" dirty="0"/>
              <a:t>en</a:t>
            </a:r>
            <a:r>
              <a:rPr lang="de-AT" dirty="0"/>
              <a:t>)</a:t>
            </a:r>
            <a:r>
              <a:rPr lang="de-DE" dirty="0"/>
              <a:t> &gt; </a:t>
            </a:r>
            <a:r>
              <a:rPr lang="de-DE" i="1" dirty="0"/>
              <a:t>Beginn; 			spring</a:t>
            </a:r>
            <a:r>
              <a:rPr lang="de-DE" dirty="0"/>
              <a:t>(</a:t>
            </a:r>
            <a:r>
              <a:rPr lang="de-DE" i="1" dirty="0"/>
              <a:t>en</a:t>
            </a:r>
            <a:r>
              <a:rPr lang="de-DE" dirty="0"/>
              <a:t>) </a:t>
            </a:r>
            <a:r>
              <a:rPr lang="de-DE"/>
              <a:t>&gt; </a:t>
            </a:r>
            <a:r>
              <a:rPr lang="de-DE" i="1"/>
              <a:t>Sprung</a:t>
            </a:r>
            <a:endParaRPr lang="de-DE" dirty="0"/>
          </a:p>
          <a:p>
            <a:r>
              <a:rPr lang="de-DE" dirty="0"/>
              <a:t>N &gt; V 	z. B. </a:t>
            </a:r>
            <a:r>
              <a:rPr lang="de-DE" i="1" dirty="0"/>
              <a:t>Kleid</a:t>
            </a:r>
            <a:r>
              <a:rPr lang="de-DE" dirty="0"/>
              <a:t> &gt; </a:t>
            </a:r>
            <a:r>
              <a:rPr lang="de-DE" i="1" dirty="0" err="1"/>
              <a:t>kleid</a:t>
            </a:r>
            <a:r>
              <a:rPr lang="de-DE" dirty="0"/>
              <a:t>(</a:t>
            </a:r>
            <a:r>
              <a:rPr lang="de-DE" i="1" dirty="0"/>
              <a:t>en</a:t>
            </a:r>
            <a:r>
              <a:rPr lang="de-DE" dirty="0"/>
              <a:t>); </a:t>
            </a:r>
            <a:r>
              <a:rPr lang="de-DE" i="1" dirty="0"/>
              <a:t>Öl </a:t>
            </a:r>
            <a:r>
              <a:rPr lang="de-DE" dirty="0"/>
              <a:t>&gt; </a:t>
            </a:r>
            <a:r>
              <a:rPr lang="de-DE" i="1" dirty="0"/>
              <a:t>öl</a:t>
            </a:r>
            <a:r>
              <a:rPr lang="de-DE" dirty="0"/>
              <a:t>(</a:t>
            </a:r>
            <a:r>
              <a:rPr lang="de-DE" i="1" dirty="0"/>
              <a:t>en</a:t>
            </a:r>
            <a:r>
              <a:rPr lang="de-DE" dirty="0"/>
              <a:t>)</a:t>
            </a:r>
          </a:p>
          <a:p>
            <a:r>
              <a:rPr lang="de-DE" dirty="0"/>
              <a:t>A &gt; V 	z. B. </a:t>
            </a:r>
            <a:r>
              <a:rPr lang="de-DE" i="1" dirty="0"/>
              <a:t>reif</a:t>
            </a:r>
            <a:r>
              <a:rPr lang="de-DE" dirty="0"/>
              <a:t> &gt; </a:t>
            </a:r>
            <a:r>
              <a:rPr lang="de-DE" i="1" dirty="0"/>
              <a:t>reif</a:t>
            </a:r>
            <a:r>
              <a:rPr lang="de-DE" dirty="0"/>
              <a:t>(</a:t>
            </a:r>
            <a:r>
              <a:rPr lang="de-DE" i="1" dirty="0"/>
              <a:t>en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818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D15F10-22CB-4FBC-BB4F-54C3AD4DB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273A53-F145-4C96-AFA6-851F3FD5D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Hausaufgabe II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Aufgabe 3</a:t>
            </a:r>
            <a:r>
              <a:rPr lang="de-DE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Welche Wortbildungsverfahren liegen hier vor? Übersetzen Sie die Wörter auch ins Italienische.</a:t>
            </a:r>
            <a:endParaRPr lang="de-DE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Breite, Hauptbahnhof, Wochenblatt, missverstehen, Feindschaft, schwarz-weiß</a:t>
            </a:r>
            <a:endParaRPr lang="de-DE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Flussufer, beantworten, besteigen, Blumentopf, bereichern </a:t>
            </a:r>
            <a:endParaRPr lang="de-DE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das Laufen, Eitelkeit, verlassen, befristen, Computerraum, Prüfung, ausgehen, verschönern</a:t>
            </a:r>
            <a:endParaRPr lang="de-DE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Masterstudium – Studienabschluss – Studentenwohnheim  – Bachelorstudienordnung – Einführungsvorlesung – </a:t>
            </a:r>
            <a:endParaRPr lang="de-DE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Studienbuch – Regelstudienzeit –Vorlesungsverzeichnis – Hörsaal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97485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Zum Nachlesen: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cap="small" dirty="0"/>
              <a:t>Di Meola</a:t>
            </a:r>
            <a:r>
              <a:rPr lang="it-IT" dirty="0"/>
              <a:t>, Claudio (2004): </a:t>
            </a:r>
            <a:r>
              <a:rPr lang="it-IT" i="1" dirty="0"/>
              <a:t>La linguistica tedesca. Un’introduzione con esercizi e bibliografia ragionata</a:t>
            </a:r>
            <a:r>
              <a:rPr lang="it-IT" dirty="0"/>
              <a:t>. </a:t>
            </a:r>
            <a:r>
              <a:rPr lang="de-DE" dirty="0"/>
              <a:t>Roma: </a:t>
            </a:r>
            <a:r>
              <a:rPr lang="de-DE" dirty="0" err="1"/>
              <a:t>Bulzoni</a:t>
            </a:r>
            <a:r>
              <a:rPr lang="de-DE" dirty="0"/>
              <a:t>.</a:t>
            </a:r>
          </a:p>
          <a:p>
            <a:r>
              <a:rPr lang="de-DE" cap="small" dirty="0"/>
              <a:t>Busch</a:t>
            </a:r>
            <a:r>
              <a:rPr lang="de-DE" dirty="0"/>
              <a:t>, Albert/</a:t>
            </a:r>
            <a:r>
              <a:rPr lang="de-DE" cap="small" dirty="0" err="1"/>
              <a:t>Stenschke</a:t>
            </a:r>
            <a:r>
              <a:rPr lang="de-DE" dirty="0"/>
              <a:t>, Oliver (</a:t>
            </a:r>
            <a:r>
              <a:rPr lang="de-DE" baseline="30000" dirty="0"/>
              <a:t>2</a:t>
            </a:r>
            <a:r>
              <a:rPr lang="de-DE" dirty="0"/>
              <a:t>2008): </a:t>
            </a:r>
            <a:r>
              <a:rPr lang="de-DE" i="1" dirty="0"/>
              <a:t>Germanistische Linguistik: Eine Einführung</a:t>
            </a:r>
            <a:r>
              <a:rPr lang="de-DE" dirty="0"/>
              <a:t>. Tübingen: Narr.</a:t>
            </a:r>
          </a:p>
          <a:p>
            <a:r>
              <a:rPr lang="de-DE" dirty="0"/>
              <a:t>Gemperle, Katharina (2008): „Wie werden neue Substantive, Adjektive und Verben gebildet? Morphologische, syntaktische und semantische Aspekte der produktiven Wortbildungsverfahren“. In: Nied Curcio, Martina (Hrsg.): </a:t>
            </a:r>
            <a:r>
              <a:rPr lang="de-DE" i="1" dirty="0"/>
              <a:t>Ausgewählte Phänomene zur kontrastiven Linguistik Italienisch-Deutsch. Ein Studien- und Übungsbuch für italienische DaF-Studierende</a:t>
            </a:r>
            <a:r>
              <a:rPr lang="de-DE" dirty="0"/>
              <a:t>. Milano: </a:t>
            </a:r>
            <a:r>
              <a:rPr lang="de-DE" dirty="0" err="1"/>
              <a:t>FrancoAngeli</a:t>
            </a:r>
            <a:r>
              <a:rPr lang="de-DE" dirty="0"/>
              <a:t>, S. 44-64.</a:t>
            </a:r>
          </a:p>
        </p:txBody>
      </p:sp>
    </p:spTree>
    <p:extLst>
      <p:ext uri="{BB962C8B-B14F-4D97-AF65-F5344CB8AC3E}">
        <p14:creationId xmlns:p14="http://schemas.microsoft.com/office/powerpoint/2010/main" val="2289757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6E40F3-F670-4542-AF85-2AD5F4A68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3717AD-3E2E-4DE3-B372-2AC89F305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Morphologie</a:t>
            </a:r>
            <a:r>
              <a:rPr lang="de-DE" dirty="0"/>
              <a:t> = Teildisziplin der Sprachwissenschaft, die sich mit der inneren Struktur von (komplexen) Wörtern beschäftigt</a:t>
            </a:r>
          </a:p>
        </p:txBody>
      </p:sp>
    </p:spTree>
    <p:extLst>
      <p:ext uri="{BB962C8B-B14F-4D97-AF65-F5344CB8AC3E}">
        <p14:creationId xmlns:p14="http://schemas.microsoft.com/office/powerpoint/2010/main" val="1148539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285DA-FB9D-45B3-9991-16ED58F1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Wortklassen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971111-E65C-4392-9B30-A3373D8F4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Fassen Sie untenstehende Wörter in Wortklassen zusammen.</a:t>
            </a:r>
          </a:p>
          <a:p>
            <a:r>
              <a:rPr lang="de-DE" dirty="0"/>
              <a:t>Wie viele Klassen haben Sie ermittelt?</a:t>
            </a:r>
          </a:p>
          <a:p>
            <a:r>
              <a:rPr lang="de-DE" dirty="0"/>
              <a:t>Haben Sie eine grobe Idee, wie groß die einzelnen Klassen sind? Könnte die Anzahl ein Kriterium sein, die Klassen in Gruppen einzuteilen?</a:t>
            </a:r>
          </a:p>
          <a:p>
            <a:r>
              <a:rPr lang="de-DE" dirty="0"/>
              <a:t>„Flexion“. Kann auch sie ein Kriterium sein?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i="1" dirty="0"/>
              <a:t>schlafen, ja, Tisch, groß, gern, schnell, Haus, essen, au, </a:t>
            </a:r>
          </a:p>
          <a:p>
            <a:pPr marL="0" indent="0">
              <a:buNone/>
            </a:pPr>
            <a:r>
              <a:rPr lang="de-DE" i="1" dirty="0"/>
              <a:t>ich, seit, auf, dort, bald, der, ein, dieser, weil, und</a:t>
            </a:r>
          </a:p>
        </p:txBody>
      </p:sp>
    </p:spTree>
    <p:extLst>
      <p:ext uri="{BB962C8B-B14F-4D97-AF65-F5344CB8AC3E}">
        <p14:creationId xmlns:p14="http://schemas.microsoft.com/office/powerpoint/2010/main" val="197830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285DA-FB9D-45B3-9991-16ED58F1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Wortklassen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971111-E65C-4392-9B30-A3373D8F4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Verb			</a:t>
            </a:r>
            <a:r>
              <a:rPr lang="de-DE" i="1" dirty="0"/>
              <a:t>schlafen, essen</a:t>
            </a:r>
          </a:p>
          <a:p>
            <a:r>
              <a:rPr lang="de-DE" dirty="0"/>
              <a:t>Nomen		</a:t>
            </a:r>
            <a:r>
              <a:rPr lang="de-DE" i="1" dirty="0"/>
              <a:t>Tisch, Haus</a:t>
            </a:r>
          </a:p>
          <a:p>
            <a:r>
              <a:rPr lang="de-DE" dirty="0"/>
              <a:t>Adjektiv		</a:t>
            </a:r>
            <a:r>
              <a:rPr lang="de-DE" i="1" dirty="0"/>
              <a:t>groß, schnell </a:t>
            </a:r>
          </a:p>
          <a:p>
            <a:r>
              <a:rPr lang="de-DE" dirty="0"/>
              <a:t>Adverb		</a:t>
            </a:r>
            <a:r>
              <a:rPr lang="de-DE" i="1" dirty="0"/>
              <a:t>schnell, bald, dort</a:t>
            </a:r>
          </a:p>
          <a:p>
            <a:r>
              <a:rPr lang="de-DE" dirty="0"/>
              <a:t>Artikel		</a:t>
            </a:r>
            <a:r>
              <a:rPr lang="de-DE" i="1" dirty="0"/>
              <a:t>der, ein</a:t>
            </a:r>
          </a:p>
          <a:p>
            <a:r>
              <a:rPr lang="de-DE" dirty="0"/>
              <a:t>Pronomen		</a:t>
            </a:r>
            <a:r>
              <a:rPr lang="de-DE" i="1" dirty="0"/>
              <a:t>ich, dieser, der</a:t>
            </a:r>
          </a:p>
          <a:p>
            <a:r>
              <a:rPr lang="de-DE" dirty="0"/>
              <a:t>Präposition		</a:t>
            </a:r>
            <a:r>
              <a:rPr lang="de-DE" i="1" dirty="0"/>
              <a:t>auf, seit</a:t>
            </a:r>
          </a:p>
          <a:p>
            <a:r>
              <a:rPr lang="de-DE" dirty="0"/>
              <a:t>Konjunktion	</a:t>
            </a:r>
            <a:r>
              <a:rPr lang="de-DE" i="1" dirty="0"/>
              <a:t>und, weil, seit</a:t>
            </a:r>
          </a:p>
          <a:p>
            <a:r>
              <a:rPr lang="de-DE" dirty="0"/>
              <a:t>Partikel		</a:t>
            </a:r>
            <a:r>
              <a:rPr lang="de-DE" i="1" dirty="0"/>
              <a:t>ja</a:t>
            </a:r>
          </a:p>
          <a:p>
            <a:r>
              <a:rPr lang="de-DE" dirty="0"/>
              <a:t>Interjektion		</a:t>
            </a:r>
            <a:r>
              <a:rPr lang="de-DE" i="1" dirty="0"/>
              <a:t>au</a:t>
            </a:r>
          </a:p>
        </p:txBody>
      </p:sp>
    </p:spTree>
    <p:extLst>
      <p:ext uri="{BB962C8B-B14F-4D97-AF65-F5344CB8AC3E}">
        <p14:creationId xmlns:p14="http://schemas.microsoft.com/office/powerpoint/2010/main" val="41064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285DA-FB9D-45B3-9991-16ED58F1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Wortklassen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971111-E65C-4392-9B30-A3373D8F4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/>
              <a:t>Kriterien für eine Klassifikation der Wortarten</a:t>
            </a:r>
          </a:p>
          <a:p>
            <a:r>
              <a:rPr lang="de-DE" b="1" dirty="0"/>
              <a:t>Offene vs. geschlossene Klassen</a:t>
            </a:r>
          </a:p>
          <a:p>
            <a:pPr lvl="1"/>
            <a:r>
              <a:rPr lang="de-DE" b="1" dirty="0"/>
              <a:t>offene Klassen</a:t>
            </a:r>
            <a:r>
              <a:rPr lang="de-DE" dirty="0"/>
              <a:t>: können durch Bildung neuer Wörter und Entlehnungen erweitert werden &gt; Substantive, Verben, Adjektive, Adverbien</a:t>
            </a:r>
          </a:p>
          <a:p>
            <a:pPr lvl="1"/>
            <a:r>
              <a:rPr lang="de-DE" b="1" dirty="0"/>
              <a:t>geschlossene Klassen</a:t>
            </a:r>
            <a:r>
              <a:rPr lang="de-DE" dirty="0"/>
              <a:t>: relativ kleine Anzahl von Wörtern, bleibt über die Zeit nahezu konstant &gt; Artikel, Pronomen, Konjunktionen, Präpositionen, Partikel</a:t>
            </a:r>
          </a:p>
          <a:p>
            <a:r>
              <a:rPr lang="de-DE" b="1" dirty="0"/>
              <a:t>Flektierende vs. nicht-flektierende Klassen</a:t>
            </a:r>
          </a:p>
          <a:p>
            <a:pPr lvl="1"/>
            <a:r>
              <a:rPr lang="de-DE" dirty="0"/>
              <a:t>Flektierende: Konjugierbare (Verben) und deklinierbare (Nomen, Adjektiv, Artikel, Pronomen)</a:t>
            </a:r>
          </a:p>
          <a:p>
            <a:pPr lvl="1"/>
            <a:r>
              <a:rPr lang="de-DE" dirty="0"/>
              <a:t>Nicht-flektierende: Adverb, Präposition, Konjunktion, Partikel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238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285DA-FB9D-45B3-9991-16ED58F1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Wortklassen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971111-E65C-4392-9B30-A3373D8F4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Lexikalische vs. funktionale Klassen</a:t>
            </a:r>
          </a:p>
          <a:p>
            <a:pPr lvl="1"/>
            <a:r>
              <a:rPr lang="de-DE" dirty="0"/>
              <a:t>Lexikalische: volle lexikalische Bedeutung; Inhaltswörter</a:t>
            </a:r>
          </a:p>
          <a:p>
            <a:pPr marL="457200" lvl="1" indent="0">
              <a:buNone/>
            </a:pPr>
            <a:r>
              <a:rPr lang="de-DE" dirty="0"/>
              <a:t>	z. B. Nomen – Objekte und Konzepte; Verben – Aktionen und Vorgänge</a:t>
            </a:r>
          </a:p>
          <a:p>
            <a:pPr marL="457200" lvl="1" indent="0">
              <a:buNone/>
            </a:pPr>
            <a:endParaRPr lang="de-DE" dirty="0"/>
          </a:p>
          <a:p>
            <a:pPr lvl="1"/>
            <a:r>
              <a:rPr lang="de-DE" dirty="0"/>
              <a:t>Funktionswörter: grammatisch-relationale Bedeutung</a:t>
            </a:r>
          </a:p>
          <a:p>
            <a:pPr marL="457200" lvl="1" indent="0">
              <a:buNone/>
            </a:pPr>
            <a:r>
              <a:rPr lang="de-DE" dirty="0"/>
              <a:t>	z. B. Artikel – gramm. Eigenschaften des Nomens; Konjunktionen – 	Relationen zwischen zwei Sätzen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2400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2039</Words>
  <Application>Microsoft Office PowerPoint</Application>
  <PresentationFormat>Breitbild</PresentationFormat>
  <Paragraphs>260</Paragraphs>
  <Slides>43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Office</vt:lpstr>
      <vt:lpstr>Morphologie</vt:lpstr>
      <vt:lpstr>PowerPoint-Präsentation</vt:lpstr>
      <vt:lpstr>PowerPoint-Präsentation</vt:lpstr>
      <vt:lpstr>PowerPoint-Präsentation</vt:lpstr>
      <vt:lpstr>PowerPoint-Präsentation</vt:lpstr>
      <vt:lpstr>Wortklassen</vt:lpstr>
      <vt:lpstr>Wortklassen</vt:lpstr>
      <vt:lpstr>Wortklassen</vt:lpstr>
      <vt:lpstr>Wortklassen</vt:lpstr>
      <vt:lpstr>Grundbegriffe der Morphologie</vt:lpstr>
      <vt:lpstr>Grundbegriffe der Morphologie</vt:lpstr>
      <vt:lpstr>Grundbegriffe der Morphologie</vt:lpstr>
      <vt:lpstr>Grundbegriffe der Morphologie</vt:lpstr>
      <vt:lpstr>Grundbegriffe der Morphologie</vt:lpstr>
      <vt:lpstr>Grundbegriffe der Morphologie</vt:lpstr>
      <vt:lpstr>Grundbegriffe der Morphologie</vt:lpstr>
      <vt:lpstr>Grundbegriffe der Morphologie</vt:lpstr>
      <vt:lpstr>Wortbildung</vt:lpstr>
      <vt:lpstr>Wortbildung</vt:lpstr>
      <vt:lpstr>Wortbildung: Komposition</vt:lpstr>
      <vt:lpstr>Wortbildung: Komposition</vt:lpstr>
      <vt:lpstr>Wortbildung: Komposition</vt:lpstr>
      <vt:lpstr>Wortbildung: Komposition</vt:lpstr>
      <vt:lpstr>PowerPoint-Präsentation</vt:lpstr>
      <vt:lpstr>Wortbildung: Komposition</vt:lpstr>
      <vt:lpstr>Wortbildung: Komposition</vt:lpstr>
      <vt:lpstr>Wortbildung: Komposition</vt:lpstr>
      <vt:lpstr>Wortbildung: Komposition</vt:lpstr>
      <vt:lpstr>Wortbildung: Komposition</vt:lpstr>
      <vt:lpstr>Wortbildung: Komposition</vt:lpstr>
      <vt:lpstr>Wortbildung: Komposition</vt:lpstr>
      <vt:lpstr>Wortbildung: Komposition</vt:lpstr>
      <vt:lpstr>Wortbildung: Komposition</vt:lpstr>
      <vt:lpstr>Wortbildung: Derivation</vt:lpstr>
      <vt:lpstr>Wortbildung: Derivation</vt:lpstr>
      <vt:lpstr>Wortbildung: Derivation</vt:lpstr>
      <vt:lpstr>Wortbildung: Derivation</vt:lpstr>
      <vt:lpstr>Wortbildung: Derivation</vt:lpstr>
      <vt:lpstr>Wortbildung: Derivation</vt:lpstr>
      <vt:lpstr>Wortbildung: Derivation</vt:lpstr>
      <vt:lpstr>Wortbildung: Konversion</vt:lpstr>
      <vt:lpstr>Wortbildung</vt:lpstr>
      <vt:lpstr>Zum Nachlesen: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Morphologie</dc:title>
  <dc:creator>Kathrin</dc:creator>
  <cp:lastModifiedBy>GAERTIG- BRESSAN ANNE-KATHRIN</cp:lastModifiedBy>
  <cp:revision>80</cp:revision>
  <dcterms:created xsi:type="dcterms:W3CDTF">2019-02-15T17:02:18Z</dcterms:created>
  <dcterms:modified xsi:type="dcterms:W3CDTF">2022-09-20T12:18:26Z</dcterms:modified>
</cp:coreProperties>
</file>