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99" r:id="rId3"/>
    <p:sldId id="300" r:id="rId4"/>
    <p:sldId id="314" r:id="rId5"/>
    <p:sldId id="301" r:id="rId6"/>
    <p:sldId id="331" r:id="rId7"/>
    <p:sldId id="262" r:id="rId8"/>
    <p:sldId id="359" r:id="rId9"/>
    <p:sldId id="305" r:id="rId10"/>
    <p:sldId id="306" r:id="rId11"/>
    <p:sldId id="315" r:id="rId12"/>
    <p:sldId id="317" r:id="rId13"/>
    <p:sldId id="310" r:id="rId14"/>
    <p:sldId id="283" r:id="rId15"/>
    <p:sldId id="285" r:id="rId16"/>
    <p:sldId id="298" r:id="rId17"/>
    <p:sldId id="349" r:id="rId18"/>
    <p:sldId id="361" r:id="rId19"/>
    <p:sldId id="341" r:id="rId20"/>
    <p:sldId id="332" r:id="rId21"/>
    <p:sldId id="360" r:id="rId22"/>
    <p:sldId id="328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4B171-64F5-4138-BCE6-722CE9F928B8}" type="doc">
      <dgm:prSet loTypeId="urn:microsoft.com/office/officeart/2005/8/layout/radial3" loCatId="cycle" qsTypeId="urn:microsoft.com/office/officeart/2005/8/quickstyle/3d8" qsCatId="3D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8848A81-E38B-4667-B10B-C3E5C3BE1476}">
      <dgm:prSet phldrT="[Testo]"/>
      <dgm:spPr/>
      <dgm:t>
        <a:bodyPr/>
        <a:lstStyle/>
        <a:p>
          <a:r>
            <a:rPr lang="it-IT" b="1" dirty="0">
              <a:solidFill>
                <a:srgbClr val="FF0000"/>
              </a:solidFill>
            </a:rPr>
            <a:t>COMPARARE</a:t>
          </a:r>
          <a:r>
            <a:rPr lang="it-IT" b="1" dirty="0"/>
            <a:t> </a:t>
          </a:r>
        </a:p>
      </dgm:t>
    </dgm:pt>
    <dgm:pt modelId="{DC6DB1A9-16D9-4D91-BB62-9D4D139E0FD2}" type="parTrans" cxnId="{32B3BFBC-8E51-407E-8FC9-44F186990FE2}">
      <dgm:prSet/>
      <dgm:spPr/>
      <dgm:t>
        <a:bodyPr/>
        <a:lstStyle/>
        <a:p>
          <a:endParaRPr lang="it-IT"/>
        </a:p>
      </dgm:t>
    </dgm:pt>
    <dgm:pt modelId="{ABA97289-9750-4544-BBBF-6D7622814AF3}" type="sibTrans" cxnId="{32B3BFBC-8E51-407E-8FC9-44F186990FE2}">
      <dgm:prSet/>
      <dgm:spPr/>
      <dgm:t>
        <a:bodyPr/>
        <a:lstStyle/>
        <a:p>
          <a:endParaRPr lang="it-IT"/>
        </a:p>
      </dgm:t>
    </dgm:pt>
    <dgm:pt modelId="{05A497B9-6120-4795-ABA7-EC8CE57BFFA8}">
      <dgm:prSet phldrT="[Testo]"/>
      <dgm:spPr/>
      <dgm:t>
        <a:bodyPr/>
        <a:lstStyle/>
        <a:p>
          <a:r>
            <a:rPr lang="it-IT" b="1" dirty="0"/>
            <a:t>PERCHE’</a:t>
          </a:r>
        </a:p>
      </dgm:t>
    </dgm:pt>
    <dgm:pt modelId="{6D7F4583-D646-4B33-894B-AC0C74515E4A}" type="parTrans" cxnId="{F7570946-3230-4984-8DF8-A05E9B24F588}">
      <dgm:prSet/>
      <dgm:spPr/>
      <dgm:t>
        <a:bodyPr/>
        <a:lstStyle/>
        <a:p>
          <a:endParaRPr lang="it-IT"/>
        </a:p>
      </dgm:t>
    </dgm:pt>
    <dgm:pt modelId="{B9A97409-94AE-42A8-AAE7-3481EDE50BFD}" type="sibTrans" cxnId="{F7570946-3230-4984-8DF8-A05E9B24F588}">
      <dgm:prSet/>
      <dgm:spPr/>
      <dgm:t>
        <a:bodyPr/>
        <a:lstStyle/>
        <a:p>
          <a:endParaRPr lang="it-IT"/>
        </a:p>
      </dgm:t>
    </dgm:pt>
    <dgm:pt modelId="{BC84CFC3-A2F5-43E6-9B8B-603C2DFA245F}">
      <dgm:prSet phldrT="[Testo]" custT="1"/>
      <dgm:spPr/>
      <dgm:t>
        <a:bodyPr/>
        <a:lstStyle/>
        <a:p>
          <a:pPr algn="r"/>
          <a:r>
            <a:rPr lang="it-IT" sz="2400" b="1" dirty="0"/>
            <a:t>COME</a:t>
          </a:r>
        </a:p>
      </dgm:t>
    </dgm:pt>
    <dgm:pt modelId="{F9CD0942-9DBD-4FFE-9B59-B016B553F75F}" type="parTrans" cxnId="{79DF3D22-1472-4083-8F50-A890CE9D6B6C}">
      <dgm:prSet/>
      <dgm:spPr/>
      <dgm:t>
        <a:bodyPr/>
        <a:lstStyle/>
        <a:p>
          <a:endParaRPr lang="it-IT"/>
        </a:p>
      </dgm:t>
    </dgm:pt>
    <dgm:pt modelId="{1DDA1F84-4079-41CF-8A30-6FB137E05ECC}" type="sibTrans" cxnId="{79DF3D22-1472-4083-8F50-A890CE9D6B6C}">
      <dgm:prSet/>
      <dgm:spPr/>
      <dgm:t>
        <a:bodyPr/>
        <a:lstStyle/>
        <a:p>
          <a:endParaRPr lang="it-IT"/>
        </a:p>
      </dgm:t>
    </dgm:pt>
    <dgm:pt modelId="{0163B2E7-B040-4989-AA0B-EF94B6B27390}">
      <dgm:prSet phldrT="[Testo]" custT="1"/>
      <dgm:spPr/>
      <dgm:t>
        <a:bodyPr/>
        <a:lstStyle/>
        <a:p>
          <a:pPr algn="l"/>
          <a:r>
            <a:rPr lang="it-IT" sz="2400" b="1" dirty="0"/>
            <a:t>COSA</a:t>
          </a:r>
        </a:p>
      </dgm:t>
    </dgm:pt>
    <dgm:pt modelId="{82C20296-2EEC-426A-B048-53133E298038}" type="parTrans" cxnId="{2CDA8955-A4F8-4CB9-8B68-778C274656D2}">
      <dgm:prSet/>
      <dgm:spPr/>
      <dgm:t>
        <a:bodyPr/>
        <a:lstStyle/>
        <a:p>
          <a:endParaRPr lang="it-IT"/>
        </a:p>
      </dgm:t>
    </dgm:pt>
    <dgm:pt modelId="{010A88E3-6F33-44E8-A63B-E6BCD06008E9}" type="sibTrans" cxnId="{2CDA8955-A4F8-4CB9-8B68-778C274656D2}">
      <dgm:prSet/>
      <dgm:spPr/>
      <dgm:t>
        <a:bodyPr/>
        <a:lstStyle/>
        <a:p>
          <a:endParaRPr lang="it-IT"/>
        </a:p>
      </dgm:t>
    </dgm:pt>
    <dgm:pt modelId="{9810031E-C566-4801-B56A-E839ED6E4AC3}" type="pres">
      <dgm:prSet presAssocID="{28D4B171-64F5-4138-BCE6-722CE9F928B8}" presName="composite" presStyleCnt="0">
        <dgm:presLayoutVars>
          <dgm:chMax val="1"/>
          <dgm:dir/>
          <dgm:resizeHandles val="exact"/>
        </dgm:presLayoutVars>
      </dgm:prSet>
      <dgm:spPr/>
    </dgm:pt>
    <dgm:pt modelId="{7F121F36-BE27-4EFB-A443-4C94EC3BD550}" type="pres">
      <dgm:prSet presAssocID="{28D4B171-64F5-4138-BCE6-722CE9F928B8}" presName="radial" presStyleCnt="0">
        <dgm:presLayoutVars>
          <dgm:animLvl val="ctr"/>
        </dgm:presLayoutVars>
      </dgm:prSet>
      <dgm:spPr/>
    </dgm:pt>
    <dgm:pt modelId="{B6B0E603-A3E6-414E-B898-CE4C3996403E}" type="pres">
      <dgm:prSet presAssocID="{E8848A81-E38B-4667-B10B-C3E5C3BE1476}" presName="centerShape" presStyleLbl="vennNode1" presStyleIdx="0" presStyleCnt="4"/>
      <dgm:spPr/>
    </dgm:pt>
    <dgm:pt modelId="{EA8B286F-D4BD-4154-B069-7E5C31E77681}" type="pres">
      <dgm:prSet presAssocID="{05A497B9-6120-4795-ABA7-EC8CE57BFFA8}" presName="node" presStyleLbl="vennNode1" presStyleIdx="1" presStyleCnt="4" custScaleX="166105" custScaleY="77191">
        <dgm:presLayoutVars>
          <dgm:bulletEnabled val="1"/>
        </dgm:presLayoutVars>
      </dgm:prSet>
      <dgm:spPr/>
    </dgm:pt>
    <dgm:pt modelId="{2E107E49-4A6C-4AEE-A62B-70AF6C120109}" type="pres">
      <dgm:prSet presAssocID="{BC84CFC3-A2F5-43E6-9B8B-603C2DFA245F}" presName="node" presStyleLbl="vennNode1" presStyleIdx="2" presStyleCnt="4" custScaleX="135604">
        <dgm:presLayoutVars>
          <dgm:bulletEnabled val="1"/>
        </dgm:presLayoutVars>
      </dgm:prSet>
      <dgm:spPr/>
    </dgm:pt>
    <dgm:pt modelId="{B78E9555-FD14-46B6-9C7E-F3DFE46A9618}" type="pres">
      <dgm:prSet presAssocID="{0163B2E7-B040-4989-AA0B-EF94B6B27390}" presName="node" presStyleLbl="vennNode1" presStyleIdx="3" presStyleCnt="4" custScaleX="143356">
        <dgm:presLayoutVars>
          <dgm:bulletEnabled val="1"/>
        </dgm:presLayoutVars>
      </dgm:prSet>
      <dgm:spPr/>
    </dgm:pt>
  </dgm:ptLst>
  <dgm:cxnLst>
    <dgm:cxn modelId="{953F5B0A-2526-4754-BE6C-36A9C90C290E}" type="presOf" srcId="{0163B2E7-B040-4989-AA0B-EF94B6B27390}" destId="{B78E9555-FD14-46B6-9C7E-F3DFE46A9618}" srcOrd="0" destOrd="0" presId="urn:microsoft.com/office/officeart/2005/8/layout/radial3"/>
    <dgm:cxn modelId="{79DF3D22-1472-4083-8F50-A890CE9D6B6C}" srcId="{E8848A81-E38B-4667-B10B-C3E5C3BE1476}" destId="{BC84CFC3-A2F5-43E6-9B8B-603C2DFA245F}" srcOrd="1" destOrd="0" parTransId="{F9CD0942-9DBD-4FFE-9B59-B016B553F75F}" sibTransId="{1DDA1F84-4079-41CF-8A30-6FB137E05ECC}"/>
    <dgm:cxn modelId="{8FB46137-EA86-4AC3-A772-A22D640B3F79}" type="presOf" srcId="{E8848A81-E38B-4667-B10B-C3E5C3BE1476}" destId="{B6B0E603-A3E6-414E-B898-CE4C3996403E}" srcOrd="0" destOrd="0" presId="urn:microsoft.com/office/officeart/2005/8/layout/radial3"/>
    <dgm:cxn modelId="{F7570946-3230-4984-8DF8-A05E9B24F588}" srcId="{E8848A81-E38B-4667-B10B-C3E5C3BE1476}" destId="{05A497B9-6120-4795-ABA7-EC8CE57BFFA8}" srcOrd="0" destOrd="0" parTransId="{6D7F4583-D646-4B33-894B-AC0C74515E4A}" sibTransId="{B9A97409-94AE-42A8-AAE7-3481EDE50BFD}"/>
    <dgm:cxn modelId="{D91D5854-9F65-47E1-8A2A-E6BDDD01A4D4}" type="presOf" srcId="{28D4B171-64F5-4138-BCE6-722CE9F928B8}" destId="{9810031E-C566-4801-B56A-E839ED6E4AC3}" srcOrd="0" destOrd="0" presId="urn:microsoft.com/office/officeart/2005/8/layout/radial3"/>
    <dgm:cxn modelId="{2CDA8955-A4F8-4CB9-8B68-778C274656D2}" srcId="{E8848A81-E38B-4667-B10B-C3E5C3BE1476}" destId="{0163B2E7-B040-4989-AA0B-EF94B6B27390}" srcOrd="2" destOrd="0" parTransId="{82C20296-2EEC-426A-B048-53133E298038}" sibTransId="{010A88E3-6F33-44E8-A63B-E6BCD06008E9}"/>
    <dgm:cxn modelId="{32B3BFBC-8E51-407E-8FC9-44F186990FE2}" srcId="{28D4B171-64F5-4138-BCE6-722CE9F928B8}" destId="{E8848A81-E38B-4667-B10B-C3E5C3BE1476}" srcOrd="0" destOrd="0" parTransId="{DC6DB1A9-16D9-4D91-BB62-9D4D139E0FD2}" sibTransId="{ABA97289-9750-4544-BBBF-6D7622814AF3}"/>
    <dgm:cxn modelId="{A35C9FCA-BCB9-44C0-8460-85ADCC884377}" type="presOf" srcId="{BC84CFC3-A2F5-43E6-9B8B-603C2DFA245F}" destId="{2E107E49-4A6C-4AEE-A62B-70AF6C120109}" srcOrd="0" destOrd="0" presId="urn:microsoft.com/office/officeart/2005/8/layout/radial3"/>
    <dgm:cxn modelId="{61718AF5-5CF2-4CCF-BBD2-A8949C5F2FC3}" type="presOf" srcId="{05A497B9-6120-4795-ABA7-EC8CE57BFFA8}" destId="{EA8B286F-D4BD-4154-B069-7E5C31E77681}" srcOrd="0" destOrd="0" presId="urn:microsoft.com/office/officeart/2005/8/layout/radial3"/>
    <dgm:cxn modelId="{41D744C1-4E72-4371-AA22-39311DB51249}" type="presParOf" srcId="{9810031E-C566-4801-B56A-E839ED6E4AC3}" destId="{7F121F36-BE27-4EFB-A443-4C94EC3BD550}" srcOrd="0" destOrd="0" presId="urn:microsoft.com/office/officeart/2005/8/layout/radial3"/>
    <dgm:cxn modelId="{093E46E2-D617-4A3F-9FA7-AF8354BF8686}" type="presParOf" srcId="{7F121F36-BE27-4EFB-A443-4C94EC3BD550}" destId="{B6B0E603-A3E6-414E-B898-CE4C3996403E}" srcOrd="0" destOrd="0" presId="urn:microsoft.com/office/officeart/2005/8/layout/radial3"/>
    <dgm:cxn modelId="{809A6127-5154-4D29-9DBD-B1335E176243}" type="presParOf" srcId="{7F121F36-BE27-4EFB-A443-4C94EC3BD550}" destId="{EA8B286F-D4BD-4154-B069-7E5C31E77681}" srcOrd="1" destOrd="0" presId="urn:microsoft.com/office/officeart/2005/8/layout/radial3"/>
    <dgm:cxn modelId="{77820C7C-D53B-4A51-A864-33AD5A734391}" type="presParOf" srcId="{7F121F36-BE27-4EFB-A443-4C94EC3BD550}" destId="{2E107E49-4A6C-4AEE-A62B-70AF6C120109}" srcOrd="2" destOrd="0" presId="urn:microsoft.com/office/officeart/2005/8/layout/radial3"/>
    <dgm:cxn modelId="{D49D9C46-1D10-427A-9DFC-6F5D6B419879}" type="presParOf" srcId="{7F121F36-BE27-4EFB-A443-4C94EC3BD550}" destId="{B78E9555-FD14-46B6-9C7E-F3DFE46A9618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0E603-A3E6-414E-B898-CE4C3996403E}">
      <dsp:nvSpPr>
        <dsp:cNvPr id="0" name=""/>
        <dsp:cNvSpPr/>
      </dsp:nvSpPr>
      <dsp:spPr>
        <a:xfrm>
          <a:off x="1742020" y="1193623"/>
          <a:ext cx="2663579" cy="266357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b="1" kern="1200" dirty="0">
              <a:solidFill>
                <a:srgbClr val="FF0000"/>
              </a:solidFill>
            </a:rPr>
            <a:t>COMPARARE</a:t>
          </a:r>
          <a:r>
            <a:rPr lang="it-IT" sz="2600" b="1" kern="1200" dirty="0"/>
            <a:t> </a:t>
          </a:r>
        </a:p>
      </dsp:txBody>
      <dsp:txXfrm>
        <a:off x="2132092" y="1583695"/>
        <a:ext cx="1883435" cy="1883435"/>
      </dsp:txXfrm>
    </dsp:sp>
    <dsp:sp modelId="{EA8B286F-D4BD-4154-B069-7E5C31E77681}">
      <dsp:nvSpPr>
        <dsp:cNvPr id="0" name=""/>
        <dsp:cNvSpPr/>
      </dsp:nvSpPr>
      <dsp:spPr>
        <a:xfrm>
          <a:off x="1967725" y="278494"/>
          <a:ext cx="2212169" cy="102802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b="1" kern="1200" dirty="0"/>
            <a:t>PERCHE’</a:t>
          </a:r>
        </a:p>
      </dsp:txBody>
      <dsp:txXfrm>
        <a:off x="2291690" y="429044"/>
        <a:ext cx="1564239" cy="726921"/>
      </dsp:txXfrm>
    </dsp:sp>
    <dsp:sp modelId="{2E107E49-4A6C-4AEE-A62B-70AF6C120109}">
      <dsp:nvSpPr>
        <dsp:cNvPr id="0" name=""/>
        <dsp:cNvSpPr/>
      </dsp:nvSpPr>
      <dsp:spPr>
        <a:xfrm>
          <a:off x="3671571" y="2725971"/>
          <a:ext cx="1805959" cy="133178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COME</a:t>
          </a:r>
        </a:p>
      </dsp:txBody>
      <dsp:txXfrm>
        <a:off x="3936048" y="2921007"/>
        <a:ext cx="1277005" cy="941717"/>
      </dsp:txXfrm>
    </dsp:sp>
    <dsp:sp modelId="{B78E9555-FD14-46B6-9C7E-F3DFE46A9618}">
      <dsp:nvSpPr>
        <dsp:cNvPr id="0" name=""/>
        <dsp:cNvSpPr/>
      </dsp:nvSpPr>
      <dsp:spPr>
        <a:xfrm>
          <a:off x="618468" y="2725971"/>
          <a:ext cx="1909200" cy="133178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COSA</a:t>
          </a:r>
        </a:p>
      </dsp:txBody>
      <dsp:txXfrm>
        <a:off x="898064" y="2921007"/>
        <a:ext cx="1350008" cy="941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8D936-7B00-49DD-9E59-E79F59079D6D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1524000" y="1397000"/>
          <a:ext cx="6096000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571604" y="1214422"/>
          <a:ext cx="60960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7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Punti di forza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Punti di debolezza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METODO SPERIMENTALE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Poco utilizzabile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Poco utilizzabile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METODO</a:t>
                      </a:r>
                      <a:r>
                        <a:rPr lang="it-IT" baseline="0" dirty="0"/>
                        <a:t> STATISTICO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Estesa informazione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Scarsa</a:t>
                      </a:r>
                      <a:r>
                        <a:rPr lang="it-IT" baseline="0" dirty="0"/>
                        <a:t> interpretazione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METODO</a:t>
                      </a:r>
                      <a:r>
                        <a:rPr lang="it-IT" baseline="0" dirty="0"/>
                        <a:t> COMPARATO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Controllo delle ipotesi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Applicazione limitata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STUDIO </a:t>
                      </a:r>
                      <a:r>
                        <a:rPr lang="it-IT" dirty="0" err="1"/>
                        <a:t>DI</a:t>
                      </a:r>
                      <a:r>
                        <a:rPr lang="it-IT" dirty="0"/>
                        <a:t> CASO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Conoscenza approfondita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Vaga comparazione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500166" y="714356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Metodi dell’analisi comparativa – </a:t>
            </a:r>
            <a:r>
              <a:rPr lang="it-IT" dirty="0" err="1"/>
              <a:t>Fabbrini</a:t>
            </a:r>
            <a:r>
              <a:rPr lang="it-IT" dirty="0"/>
              <a:t> 2008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08720"/>
            <a:ext cx="756084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Che cosa comparare: spazio e tempo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Una comparazione implica sempre la precisazione di: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Identificazione dello spazio (ambito spaziale-orizzontale)</a:t>
            </a:r>
          </a:p>
          <a:p>
            <a:endParaRPr lang="it-IT" dirty="0"/>
          </a:p>
          <a:p>
            <a:r>
              <a:rPr lang="it-IT" dirty="0"/>
              <a:t>Definizione del tempo (arco temporale-longitudinale)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it-IT" dirty="0"/>
            </a:br>
            <a:r>
              <a:rPr lang="it-IT" dirty="0"/>
              <a:t> </a:t>
            </a:r>
            <a:r>
              <a:rPr lang="it-IT" b="1" dirty="0"/>
              <a:t>Le tre dimensioni della comparazione :</a:t>
            </a:r>
            <a:br>
              <a:rPr lang="it-IT" b="1" dirty="0"/>
            </a:br>
            <a:br>
              <a:rPr lang="it-IT" dirty="0"/>
            </a:br>
            <a:r>
              <a:rPr lang="it-IT" dirty="0"/>
              <a:t>a) un </a:t>
            </a:r>
            <a:r>
              <a:rPr lang="it-IT" b="1" dirty="0"/>
              <a:t>ambito </a:t>
            </a:r>
            <a:r>
              <a:rPr lang="it-IT" b="1" dirty="0" err="1"/>
              <a:t>spaziale-orizzontale</a:t>
            </a:r>
            <a:r>
              <a:rPr lang="it-IT" dirty="0"/>
              <a:t>;  </a:t>
            </a:r>
            <a:br>
              <a:rPr lang="it-IT" dirty="0"/>
            </a:br>
            <a:r>
              <a:rPr lang="it-IT" dirty="0"/>
              <a:t>b) un </a:t>
            </a:r>
            <a:r>
              <a:rPr lang="it-IT" b="1" dirty="0"/>
              <a:t>arco temporale-longitudinale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c) delle </a:t>
            </a:r>
            <a:r>
              <a:rPr lang="it-IT" b="1" dirty="0"/>
              <a:t>proprietà (o variabili)</a:t>
            </a:r>
            <a:r>
              <a:rPr lang="it-IT" dirty="0"/>
              <a:t>  </a:t>
            </a:r>
            <a:br>
              <a:rPr lang="it-IT" dirty="0"/>
            </a:b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683568" y="1397000"/>
          <a:ext cx="756084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Numero </a:t>
                      </a:r>
                    </a:p>
                    <a:p>
                      <a:pPr algn="ctr"/>
                      <a:r>
                        <a:rPr lang="it-IT" dirty="0"/>
                        <a:t>di casi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Elemento</a:t>
                      </a:r>
                    </a:p>
                    <a:p>
                      <a:pPr algn="ctr"/>
                      <a:r>
                        <a:rPr lang="it-IT" dirty="0"/>
                        <a:t> centrale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Strategie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Studio</a:t>
                      </a:r>
                      <a:r>
                        <a:rPr lang="it-IT" baseline="0" dirty="0"/>
                        <a:t> di caso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Caso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Studio approfondito di un singolo es. significativo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Comparazione qualitativa </a:t>
                      </a:r>
                    </a:p>
                    <a:p>
                      <a:r>
                        <a:rPr lang="it-IT" dirty="0"/>
                        <a:t>(N Piccolo)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Pochi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Caso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Comparazione qualitativa tra pochi 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Analisi</a:t>
                      </a:r>
                      <a:r>
                        <a:rPr lang="it-IT" baseline="0" dirty="0"/>
                        <a:t> quantitativa </a:t>
                      </a:r>
                    </a:p>
                    <a:p>
                      <a:r>
                        <a:rPr lang="it-IT" baseline="0" dirty="0"/>
                        <a:t>(N. elevato)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Molti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Variabile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Ricerca</a:t>
                      </a:r>
                      <a:r>
                        <a:rPr lang="it-IT" baseline="0" dirty="0"/>
                        <a:t> di cause tramite analisi statistiche delle relazioni tra variabili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Analisi</a:t>
                      </a:r>
                      <a:r>
                        <a:rPr lang="it-IT" baseline="0" dirty="0"/>
                        <a:t> storica </a:t>
                      </a:r>
                    </a:p>
                    <a:p>
                      <a:r>
                        <a:rPr lang="it-IT" baseline="0" dirty="0"/>
                        <a:t>(N. limitato)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Uno/Pochi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Processo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Ricostruzione del processo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195736" y="54868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STRATEGIE </a:t>
            </a:r>
            <a:r>
              <a:rPr lang="it-IT" dirty="0" err="1"/>
              <a:t>DI</a:t>
            </a:r>
            <a:r>
              <a:rPr lang="it-IT" dirty="0"/>
              <a:t> RICERCA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Studio del Caso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r>
              <a:rPr lang="it-IT" dirty="0"/>
              <a:t>	   studi generatori di ipotesi (o teorie);</a:t>
            </a:r>
          </a:p>
          <a:p>
            <a:r>
              <a:rPr lang="it-IT" dirty="0"/>
              <a:t>	   studi di controllo di ipotesi (o teorie):</a:t>
            </a:r>
          </a:p>
          <a:p>
            <a:pPr marL="0" indent="0">
              <a:buNone/>
            </a:pPr>
            <a:r>
              <a:rPr lang="it-IT" dirty="0"/>
              <a:t>                 a) studi intesi a confermare una teoria;</a:t>
            </a:r>
          </a:p>
          <a:p>
            <a:pPr marL="0" indent="0">
              <a:buNone/>
            </a:pPr>
            <a:r>
              <a:rPr lang="it-IT" dirty="0"/>
              <a:t>                  b) studi intesi a falsificare una teoria.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Process</a:t>
            </a:r>
            <a:r>
              <a:rPr lang="it-IT" dirty="0"/>
              <a:t> </a:t>
            </a:r>
            <a:r>
              <a:rPr lang="it-IT" dirty="0" err="1"/>
              <a:t>Tracing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Strategia per inferire un  nesso di causalità tra due variabili tramite l’identificazione di meccanismi causali</a:t>
            </a:r>
          </a:p>
          <a:p>
            <a:r>
              <a:rPr lang="it-IT" dirty="0"/>
              <a:t>I meccanismi causali possono essere definiti come l’insieme di processi e di variabili intervenienti attraverso i quali una variabile indipendente arriva ad esercitare un effetto causale sulla dipendente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bussola della comparazione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Costruzione dei concetti</a:t>
            </a:r>
          </a:p>
          <a:p>
            <a:pPr>
              <a:buNone/>
            </a:pPr>
            <a:r>
              <a:rPr lang="it-IT" dirty="0"/>
              <a:t>    Concetti operativi; </a:t>
            </a:r>
            <a:r>
              <a:rPr lang="it-IT" dirty="0" err="1"/>
              <a:t>Framework</a:t>
            </a:r>
            <a:r>
              <a:rPr lang="it-IT" dirty="0"/>
              <a:t> teorico;       Internazionalizzazione dei concetti</a:t>
            </a:r>
          </a:p>
          <a:p>
            <a:r>
              <a:rPr lang="it-IT" dirty="0">
                <a:solidFill>
                  <a:srgbClr val="FF0000"/>
                </a:solidFill>
              </a:rPr>
              <a:t>Scelta dei casi comparabili</a:t>
            </a:r>
          </a:p>
          <a:p>
            <a:pPr>
              <a:buNone/>
            </a:pPr>
            <a:r>
              <a:rPr lang="it-IT" dirty="0">
                <a:solidFill>
                  <a:srgbClr val="FF0000"/>
                </a:solidFill>
              </a:rPr>
              <a:t>   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similar</a:t>
            </a:r>
            <a:r>
              <a:rPr lang="it-IT" dirty="0"/>
              <a:t>/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different</a:t>
            </a:r>
            <a:r>
              <a:rPr lang="it-IT" dirty="0"/>
              <a:t>; tipi di comparazione quali-quantitative</a:t>
            </a:r>
          </a:p>
          <a:p>
            <a:r>
              <a:rPr lang="it-IT" dirty="0">
                <a:solidFill>
                  <a:srgbClr val="FF0000"/>
                </a:solidFill>
              </a:rPr>
              <a:t>Strutturare i risultati della comparazione</a:t>
            </a:r>
          </a:p>
          <a:p>
            <a:pPr>
              <a:buNone/>
            </a:pPr>
            <a:r>
              <a:rPr lang="it-IT" dirty="0">
                <a:solidFill>
                  <a:srgbClr val="FF0000"/>
                </a:solidFill>
              </a:rPr>
              <a:t>    </a:t>
            </a:r>
            <a:r>
              <a:rPr lang="it-IT" dirty="0"/>
              <a:t>Classificazioni, dicotomie, tipologie 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983020-42DC-4C94-A6CF-2770B4A36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A96CDB6-A8A5-4163-B438-7B853CC36B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6995" y="1600200"/>
            <a:ext cx="641001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3338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2800" dirty="0"/>
            </a:br>
            <a:r>
              <a:rPr lang="it-IT" sz="2800" dirty="0"/>
              <a:t>Nell’esperienza di ricerca la raccomandazione più importanti rimane quella di Sartori (1975, 7-8) di attenersi ad alcune </a:t>
            </a:r>
            <a:r>
              <a:rPr lang="it-IT" sz="2800" b="1" dirty="0">
                <a:solidFill>
                  <a:srgbClr val="FF0000"/>
                </a:solidFill>
              </a:rPr>
              <a:t>regole elementari</a:t>
            </a:r>
            <a:r>
              <a:rPr lang="it-IT" sz="2800" dirty="0"/>
              <a:t>.  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a) Innanzi tutto, occorre mantenere un </a:t>
            </a:r>
            <a:r>
              <a:rPr lang="it-IT" b="1" dirty="0"/>
              <a:t>ancoraggio terminologico</a:t>
            </a:r>
            <a:r>
              <a:rPr lang="it-IT" dirty="0"/>
              <a:t>, </a:t>
            </a:r>
          </a:p>
          <a:p>
            <a:r>
              <a:rPr lang="it-IT" dirty="0"/>
              <a:t>b) Occorre, inoltre, mantenere un </a:t>
            </a:r>
            <a:r>
              <a:rPr lang="it-IT" b="1" dirty="0"/>
              <a:t>ancoraggio storico</a:t>
            </a:r>
            <a:r>
              <a:rPr lang="it-IT" dirty="0"/>
              <a:t>,  </a:t>
            </a:r>
          </a:p>
          <a:p>
            <a:r>
              <a:rPr lang="it-IT" dirty="0"/>
              <a:t>c) Infine, la delimitazione del  </a:t>
            </a:r>
            <a:r>
              <a:rPr lang="it-IT" b="1" dirty="0"/>
              <a:t>“campo semantico”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è la comparazione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Giorgio è più robusto di Giovanni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r>
              <a:rPr lang="it-IT" dirty="0"/>
              <a:t>Il sistema elettorale olandese è più rappresentativo di quello britannico</a:t>
            </a:r>
          </a:p>
          <a:p>
            <a:pPr>
              <a:buNone/>
            </a:pPr>
            <a:r>
              <a:rPr lang="it-IT" dirty="0"/>
              <a:t> 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938" y="385763"/>
            <a:ext cx="86201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085D35D-8537-400C-894C-71B4C61711B0}"/>
              </a:ext>
            </a:extLst>
          </p:cNvPr>
          <p:cNvSpPr/>
          <p:nvPr/>
        </p:nvSpPr>
        <p:spPr>
          <a:xfrm>
            <a:off x="827584" y="2136339"/>
            <a:ext cx="777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POSSIBILI AREE DI INVESTIGAZIONE </a:t>
            </a:r>
            <a:r>
              <a:rPr lang="en-US" dirty="0"/>
              <a:t>(NELLE DEMOCRAZIE):</a:t>
            </a:r>
          </a:p>
          <a:p>
            <a:r>
              <a:rPr lang="en-US" dirty="0" err="1"/>
              <a:t>Democrazia</a:t>
            </a:r>
            <a:r>
              <a:rPr lang="en-US" dirty="0"/>
              <a:t> e </a:t>
            </a:r>
            <a:r>
              <a:rPr lang="en-US" dirty="0" err="1"/>
              <a:t>consolidamento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Qualità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democrazia</a:t>
            </a:r>
            <a:r>
              <a:rPr lang="en-US" dirty="0"/>
              <a:t> e </a:t>
            </a:r>
            <a:r>
              <a:rPr lang="en-US" dirty="0" err="1"/>
              <a:t>sviluppo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Democrazia</a:t>
            </a:r>
            <a:r>
              <a:rPr lang="en-US" dirty="0"/>
              <a:t> e </a:t>
            </a:r>
            <a:r>
              <a:rPr lang="en-US" dirty="0" err="1"/>
              <a:t>forme</a:t>
            </a:r>
            <a:r>
              <a:rPr lang="en-US" dirty="0"/>
              <a:t> di </a:t>
            </a:r>
            <a:r>
              <a:rPr lang="en-US" dirty="0" err="1"/>
              <a:t>governo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Democrazia</a:t>
            </a:r>
            <a:r>
              <a:rPr lang="en-US" dirty="0"/>
              <a:t> e </a:t>
            </a:r>
            <a:r>
              <a:rPr lang="en-US" dirty="0" err="1"/>
              <a:t>rappresentanza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30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611559" y="1484784"/>
          <a:ext cx="7848872" cy="4744680"/>
        </p:xfrm>
        <a:graphic>
          <a:graphicData uri="http://schemas.openxmlformats.org/drawingml/2006/table">
            <a:tbl>
              <a:tblPr/>
              <a:tblGrid>
                <a:gridCol w="2616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31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latin typeface="Calibri"/>
                          <a:ea typeface="Calibri"/>
                          <a:cs typeface="Times New Roman"/>
                        </a:rPr>
                        <a:t>Strategia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latin typeface="Calibri"/>
                          <a:ea typeface="Calibri"/>
                          <a:cs typeface="Times New Roman"/>
                        </a:rPr>
                        <a:t>Intensiva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latin typeface="Calibri"/>
                          <a:ea typeface="Calibri"/>
                          <a:cs typeface="Times New Roman"/>
                        </a:rPr>
                        <a:t>Strategia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latin typeface="Calibri"/>
                          <a:ea typeface="Calibri"/>
                          <a:cs typeface="Times New Roman"/>
                        </a:rPr>
                        <a:t>Estensiva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1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latin typeface="Calibri"/>
                          <a:ea typeface="Calibri"/>
                          <a:cs typeface="Times New Roman"/>
                        </a:rPr>
                        <a:t>Analisi del contesto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Times New Roman"/>
                        </a:rPr>
                        <a:t>Osservazione pura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Times New Roman"/>
                        </a:rPr>
                        <a:t>Osservazione partecipata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latin typeface="Calibri"/>
                          <a:ea typeface="Calibri"/>
                          <a:cs typeface="Times New Roman"/>
                        </a:rPr>
                        <a:t>Riduzione statistica dei dati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15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latin typeface="Calibri"/>
                          <a:ea typeface="Calibri"/>
                          <a:cs typeface="Times New Roman"/>
                        </a:rPr>
                        <a:t>Analisi dei messaggi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Times New Roman"/>
                        </a:rPr>
                        <a:t>Macroanalisi documentale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Times New Roman"/>
                        </a:rPr>
                        <a:t>Analisi processuale qualitativa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latin typeface="Calibri"/>
                          <a:ea typeface="Calibri"/>
                          <a:cs typeface="Times New Roman"/>
                        </a:rPr>
                        <a:t>Analisi del contenuto codificato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latin typeface="Calibri"/>
                          <a:ea typeface="Calibri"/>
                          <a:cs typeface="Times New Roman"/>
                        </a:rPr>
                        <a:t>Analisi dei testi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5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>
                          <a:latin typeface="Calibri"/>
                          <a:ea typeface="Calibri"/>
                          <a:cs typeface="Times New Roman"/>
                        </a:rPr>
                        <a:t>Analisi delle risposte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Times New Roman"/>
                        </a:rPr>
                        <a:t>Intervista non strutturata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Times New Roman"/>
                        </a:rPr>
                        <a:t>Inchiesta (</a:t>
                      </a:r>
                      <a:r>
                        <a:rPr lang="it-IT" sz="2400" dirty="0" err="1">
                          <a:latin typeface="Calibri"/>
                          <a:ea typeface="Calibri"/>
                          <a:cs typeface="Times New Roman"/>
                        </a:rPr>
                        <a:t>survey</a:t>
                      </a:r>
                      <a:r>
                        <a:rPr lang="it-IT" sz="2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043608" y="332656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TECNICHE </a:t>
            </a:r>
            <a:r>
              <a:rPr lang="it-IT" sz="2000" b="1" dirty="0" err="1">
                <a:solidFill>
                  <a:srgbClr val="FF0000"/>
                </a:solidFill>
              </a:rPr>
              <a:t>DI</a:t>
            </a:r>
            <a:r>
              <a:rPr lang="it-IT" sz="2000" b="1" dirty="0">
                <a:solidFill>
                  <a:srgbClr val="FF0000"/>
                </a:solidFill>
              </a:rPr>
              <a:t> RICERCA E STRATEGIE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it-IT" dirty="0"/>
              <a:t>Comparazione = </a:t>
            </a:r>
            <a:br>
              <a:rPr lang="it-IT" dirty="0"/>
            </a:br>
            <a:br>
              <a:rPr lang="it-IT" dirty="0"/>
            </a:br>
            <a:r>
              <a:rPr lang="it-IT" dirty="0"/>
              <a:t>confronto degli </a:t>
            </a:r>
            <a:r>
              <a:rPr lang="it-IT" dirty="0">
                <a:solidFill>
                  <a:srgbClr val="FF0000"/>
                </a:solidFill>
              </a:rPr>
              <a:t>STATI</a:t>
            </a:r>
            <a:r>
              <a:rPr lang="it-IT" dirty="0"/>
              <a:t> di due </a:t>
            </a:r>
            <a:r>
              <a:rPr lang="it-IT" dirty="0">
                <a:solidFill>
                  <a:srgbClr val="FF0000"/>
                </a:solidFill>
              </a:rPr>
              <a:t>OGGETTI</a:t>
            </a:r>
            <a:r>
              <a:rPr lang="it-IT" dirty="0"/>
              <a:t> (i casi) in rapporto a una determinata </a:t>
            </a:r>
            <a:r>
              <a:rPr lang="it-IT" dirty="0">
                <a:solidFill>
                  <a:srgbClr val="FF0000"/>
                </a:solidFill>
              </a:rPr>
              <a:t>PROPRIETA’</a:t>
            </a:r>
            <a:br>
              <a:rPr lang="it-IT" dirty="0"/>
            </a:b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/>
              <a:t>Che cosa comparare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Proprietà e variabili</a:t>
            </a:r>
          </a:p>
          <a:p>
            <a:r>
              <a:rPr lang="it-IT" dirty="0"/>
              <a:t>L’</a:t>
            </a:r>
            <a:r>
              <a:rPr lang="it-IT" dirty="0" err="1"/>
              <a:t>operazionalizzazione</a:t>
            </a:r>
            <a:r>
              <a:rPr lang="it-IT" dirty="0"/>
              <a:t>: trasformazione dei concetti in variabili empiriche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58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t-IT" dirty="0"/>
              <a:t>la comparazione può richiedere la considerazione di </a:t>
            </a:r>
            <a:r>
              <a:rPr lang="it-IT" dirty="0">
                <a:solidFill>
                  <a:srgbClr val="FF0000"/>
                </a:solidFill>
              </a:rPr>
              <a:t>punti nel tempo </a:t>
            </a:r>
            <a:r>
              <a:rPr lang="it-IT" dirty="0"/>
              <a:t>al momento dell’accertamento dei vari stati sulle proprietà di un dato oggetto (sincronica e diacronica).</a:t>
            </a:r>
            <a:br>
              <a:rPr lang="it-IT" dirty="0"/>
            </a:b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2094548"/>
            <a:ext cx="27860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VARIABILE INDIPENDENTE</a:t>
            </a:r>
          </a:p>
          <a:p>
            <a:endParaRPr lang="it-IT" dirty="0"/>
          </a:p>
          <a:p>
            <a:r>
              <a:rPr lang="it-IT" dirty="0"/>
              <a:t>La struttura, il contesto, entro cui si sviluppa il processo. </a:t>
            </a:r>
          </a:p>
          <a:p>
            <a:r>
              <a:rPr lang="it-IT" dirty="0"/>
              <a:t>Controllata dal ricercatore.</a:t>
            </a:r>
          </a:p>
        </p:txBody>
      </p:sp>
      <p:cxnSp>
        <p:nvCxnSpPr>
          <p:cNvPr id="8" name="Connettore 2 7"/>
          <p:cNvCxnSpPr>
            <a:stCxn id="2" idx="3"/>
          </p:cNvCxnSpPr>
          <p:nvPr/>
        </p:nvCxnSpPr>
        <p:spPr>
          <a:xfrm flipV="1">
            <a:off x="3286116" y="2808929"/>
            <a:ext cx="1643074" cy="162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5072066" y="2071678"/>
            <a:ext cx="2786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VARIABILE DIPENDENTE</a:t>
            </a:r>
          </a:p>
          <a:p>
            <a:endParaRPr lang="it-IT" dirty="0"/>
          </a:p>
          <a:p>
            <a:r>
              <a:rPr lang="it-IT" dirty="0"/>
              <a:t>L’esito del processo che si vuole spiegare</a:t>
            </a:r>
          </a:p>
          <a:p>
            <a:r>
              <a:rPr lang="it-IT" dirty="0"/>
              <a:t>(L’EFFETTO)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714612" y="4071942"/>
            <a:ext cx="3071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VARIABILE INTERVENIENTE</a:t>
            </a:r>
          </a:p>
          <a:p>
            <a:endParaRPr lang="it-IT" dirty="0"/>
          </a:p>
          <a:p>
            <a:r>
              <a:rPr lang="it-IT" dirty="0"/>
              <a:t>Il fattore che influenza quel dato processo </a:t>
            </a:r>
          </a:p>
          <a:p>
            <a:r>
              <a:rPr lang="it-IT" dirty="0"/>
              <a:t>(LA CAUSA)</a:t>
            </a:r>
          </a:p>
        </p:txBody>
      </p:sp>
      <p:cxnSp>
        <p:nvCxnSpPr>
          <p:cNvPr id="13" name="Connettore 2 12"/>
          <p:cNvCxnSpPr/>
          <p:nvPr/>
        </p:nvCxnSpPr>
        <p:spPr>
          <a:xfrm rot="5400000" flipH="1" flipV="1">
            <a:off x="3607587" y="3536157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00034" y="1285860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Variabili dell’analisi comparativa</a:t>
            </a:r>
          </a:p>
        </p:txBody>
      </p:sp>
    </p:spTree>
    <p:extLst>
      <p:ext uri="{BB962C8B-B14F-4D97-AF65-F5344CB8AC3E}">
        <p14:creationId xmlns:p14="http://schemas.microsoft.com/office/powerpoint/2010/main" val="4113912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Perché: a che serve</a:t>
            </a: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Le funzioni che la comparazione può svolgere sono essenzialmente di tre tipi (</a:t>
            </a:r>
            <a:r>
              <a:rPr lang="it-IT" dirty="0" err="1"/>
              <a:t>Finer</a:t>
            </a:r>
            <a:r>
              <a:rPr lang="it-IT" dirty="0"/>
              <a:t>, 1954):</a:t>
            </a:r>
          </a:p>
          <a:p>
            <a:pPr marL="0" indent="0">
              <a:buNone/>
            </a:pPr>
            <a:r>
              <a:rPr lang="it-IT" dirty="0"/>
              <a:t>	a) </a:t>
            </a:r>
            <a:r>
              <a:rPr lang="it-IT" b="1" dirty="0"/>
              <a:t>funzione conoscitiva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	b) </a:t>
            </a:r>
            <a:r>
              <a:rPr lang="it-IT" b="1" dirty="0"/>
              <a:t>funzione esplicativa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	c) </a:t>
            </a:r>
            <a:r>
              <a:rPr lang="it-IT" b="1" dirty="0"/>
              <a:t>funzione applicativa</a:t>
            </a:r>
            <a:r>
              <a:rPr lang="it-IT" dirty="0"/>
              <a:t>, o di intervento.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b="1" dirty="0"/>
              <a:t>CONOSCITIVA:</a:t>
            </a:r>
          </a:p>
          <a:p>
            <a:pPr marL="0" indent="0">
              <a:buNone/>
            </a:pPr>
            <a:r>
              <a:rPr lang="it-IT" sz="2400" dirty="0"/>
              <a:t>si indagano ovvero si analizzano altre realtà di diversi paesi per conoscere meglio i fenomeni studiati. L'obiettivo è descrittivo, senza ambizioni di altro genere.</a:t>
            </a:r>
          </a:p>
          <a:p>
            <a:r>
              <a:rPr lang="it-IT" sz="2400" b="1" dirty="0"/>
              <a:t>ESPLICATIVA</a:t>
            </a:r>
            <a:r>
              <a:rPr lang="it-IT" sz="2400" dirty="0"/>
              <a:t>:</a:t>
            </a:r>
          </a:p>
          <a:p>
            <a:pPr marL="0" indent="0">
              <a:buNone/>
            </a:pPr>
            <a:r>
              <a:rPr lang="it-IT" sz="2400" dirty="0"/>
              <a:t>si fa ricerca su altri paesi e sui fenomeni relativi per giungere a interpretazioni che si suppongono più forti, perché comuni a diversi casi. L'analisi di più di un caso, infatti, consente innanzitutto di mettere alla prova le diverse spiegazioni e giungere a spiegazioni più fondate e, dunque, da preferire. In questo senso la comparazione serve a controllare ipotesi o anche a elaborarne nuove e più approfondite.</a:t>
            </a:r>
          </a:p>
          <a:p>
            <a:r>
              <a:rPr lang="it-IT" sz="2400" b="1" dirty="0"/>
              <a:t>APPLICATIVA</a:t>
            </a:r>
            <a:r>
              <a:rPr lang="it-IT" sz="2400" dirty="0"/>
              <a:t>:</a:t>
            </a:r>
          </a:p>
          <a:p>
            <a:pPr marL="0" indent="0">
              <a:buNone/>
            </a:pPr>
            <a:r>
              <a:rPr lang="it-IT" sz="2400" dirty="0"/>
              <a:t>di fronte a problemi politici e alle relative decisioni da prendere, si studiano problemi simili e le soluzioni adottate negli altri paesi. </a:t>
            </a:r>
          </a:p>
        </p:txBody>
      </p:sp>
    </p:spTree>
    <p:extLst>
      <p:ext uri="{BB962C8B-B14F-4D97-AF65-F5344CB8AC3E}">
        <p14:creationId xmlns:p14="http://schemas.microsoft.com/office/powerpoint/2010/main" val="1004089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asellaDiTesto 34"/>
          <p:cNvSpPr txBox="1"/>
          <p:nvPr/>
        </p:nvSpPr>
        <p:spPr>
          <a:xfrm>
            <a:off x="611560" y="285293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Metodo Scientifico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2627784" y="22675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Metodo Sperimentale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2627784" y="356372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Metodo non sperimentale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5652120" y="29969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Metodo Statistico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5580112" y="35730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Metodo Comparato</a:t>
            </a:r>
          </a:p>
        </p:txBody>
      </p:sp>
      <p:sp>
        <p:nvSpPr>
          <p:cNvPr id="40" name="CasellaDiTesto 39"/>
          <p:cNvSpPr txBox="1"/>
          <p:nvPr/>
        </p:nvSpPr>
        <p:spPr>
          <a:xfrm>
            <a:off x="5580112" y="422108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Studio di caso</a:t>
            </a:r>
          </a:p>
        </p:txBody>
      </p:sp>
      <p:sp>
        <p:nvSpPr>
          <p:cNvPr id="42" name="Parentesi graffa aperta 41"/>
          <p:cNvSpPr/>
          <p:nvPr/>
        </p:nvSpPr>
        <p:spPr>
          <a:xfrm>
            <a:off x="5364088" y="3140968"/>
            <a:ext cx="144016" cy="136815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Parentesi graffa aperta 42"/>
          <p:cNvSpPr/>
          <p:nvPr/>
        </p:nvSpPr>
        <p:spPr>
          <a:xfrm>
            <a:off x="2555776" y="2420888"/>
            <a:ext cx="45719" cy="136815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CasellaDiTesto 43"/>
          <p:cNvSpPr txBox="1"/>
          <p:nvPr/>
        </p:nvSpPr>
        <p:spPr>
          <a:xfrm>
            <a:off x="2267744" y="40466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METODI </a:t>
            </a:r>
            <a:r>
              <a:rPr lang="it-IT" dirty="0" err="1"/>
              <a:t>DI</a:t>
            </a:r>
            <a:r>
              <a:rPr lang="it-IT" dirty="0"/>
              <a:t> CONTROLLO – </a:t>
            </a:r>
            <a:r>
              <a:rPr lang="it-IT" dirty="0" err="1"/>
              <a:t>Lijphart</a:t>
            </a:r>
            <a:r>
              <a:rPr lang="it-IT" dirty="0"/>
              <a:t> 1971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767</Words>
  <Application>Microsoft Office PowerPoint</Application>
  <PresentationFormat>Presentazione su schermo (4:3)</PresentationFormat>
  <Paragraphs>139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Tema di Office</vt:lpstr>
      <vt:lpstr>Presentazione standard di PowerPoint</vt:lpstr>
      <vt:lpstr>Cosa è la comparazione</vt:lpstr>
      <vt:lpstr>Comparazione =   confronto degli STATI di due OGGETTI (i casi) in rapporto a una determinata PROPRIETA’ </vt:lpstr>
      <vt:lpstr>Che cosa comparare</vt:lpstr>
      <vt:lpstr>la comparazione può richiedere la considerazione di punti nel tempo al momento dell’accertamento dei vari stati sulle proprietà di un dato oggetto (sincronica e diacronica). </vt:lpstr>
      <vt:lpstr>Presentazione standard di PowerPoint</vt:lpstr>
      <vt:lpstr>Perché: a che serve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Che cosa comparare: spazio e tempo</vt:lpstr>
      <vt:lpstr>  Le tre dimensioni della comparazione :  a) un ambito spaziale-orizzontale;   b) un arco temporale-longitudinale. c) delle proprietà (o variabili)   </vt:lpstr>
      <vt:lpstr>Presentazione standard di PowerPoint</vt:lpstr>
      <vt:lpstr>Studio del Caso</vt:lpstr>
      <vt:lpstr>Process Tracing</vt:lpstr>
      <vt:lpstr>La bussola della comparazione</vt:lpstr>
      <vt:lpstr>Presentazione standard di PowerPoint</vt:lpstr>
      <vt:lpstr> Nell’esperienza di ricerca la raccomandazione più importanti rimane quella di Sartori (1975, 7-8) di attenersi ad alcune regole elementari.   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comparazione</dc:title>
  <dc:creator>Utente</dc:creator>
  <cp:lastModifiedBy>BATTERA FEDERICO</cp:lastModifiedBy>
  <cp:revision>67</cp:revision>
  <dcterms:created xsi:type="dcterms:W3CDTF">2012-02-29T15:21:46Z</dcterms:created>
  <dcterms:modified xsi:type="dcterms:W3CDTF">2022-10-04T07:14:52Z</dcterms:modified>
</cp:coreProperties>
</file>