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0" r:id="rId2"/>
    <p:sldId id="281" r:id="rId3"/>
    <p:sldId id="289" r:id="rId4"/>
    <p:sldId id="290" r:id="rId5"/>
    <p:sldId id="278" r:id="rId6"/>
    <p:sldId id="259" r:id="rId7"/>
    <p:sldId id="288" r:id="rId8"/>
    <p:sldId id="262" r:id="rId9"/>
    <p:sldId id="263" r:id="rId10"/>
    <p:sldId id="270" r:id="rId11"/>
    <p:sldId id="271" r:id="rId12"/>
    <p:sldId id="291" r:id="rId13"/>
    <p:sldId id="292" r:id="rId14"/>
    <p:sldId id="285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dPt>
            <c:idx val="0"/>
            <c:marker>
              <c:spPr>
                <a:solidFill>
                  <a:srgbClr val="FF0000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79CB-4107-AA72-7F62D401DAB3}"/>
              </c:ext>
            </c:extLst>
          </c:dPt>
          <c:dPt>
            <c:idx val="1"/>
            <c:marker>
              <c:spPr>
                <a:solidFill>
                  <a:schemeClr val="tx1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79CB-4107-AA72-7F62D401DAB3}"/>
              </c:ext>
            </c:extLst>
          </c:dPt>
          <c:dPt>
            <c:idx val="2"/>
            <c:marker>
              <c:spPr>
                <a:solidFill>
                  <a:srgbClr val="FF0000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79CB-4107-AA72-7F62D401DAB3}"/>
              </c:ext>
            </c:extLst>
          </c:dPt>
          <c:dPt>
            <c:idx val="3"/>
            <c:marker>
              <c:spPr>
                <a:solidFill>
                  <a:schemeClr val="tx1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9CB-4107-AA72-7F62D401DAB3}"/>
              </c:ext>
            </c:extLst>
          </c:dPt>
          <c:dPt>
            <c:idx val="4"/>
            <c:marker>
              <c:spPr>
                <a:solidFill>
                  <a:srgbClr val="FF0000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79CB-4107-AA72-7F62D401DAB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b="1">
                        <a:solidFill>
                          <a:srgbClr val="FF0000"/>
                        </a:solidFill>
                      </a:rPr>
                      <a:t>29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CB-4107-AA72-7F62D401DAB3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2000" b="1"/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9CB-4107-AA72-7F62D401DAB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b="1">
                        <a:solidFill>
                          <a:srgbClr val="FF0000"/>
                        </a:solidFill>
                      </a:rPr>
                      <a:t>36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CB-4107-AA72-7F62D401DAB3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2400" b="1"/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9CB-4107-AA72-7F62D401DAB3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2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9CB-4107-AA72-7F62D401DA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Foglio1!$B$4:$B$8</c:f>
              <c:strCache>
                <c:ptCount val="5"/>
                <c:pt idx="0">
                  <c:v>1828-1926</c:v>
                </c:pt>
                <c:pt idx="1">
                  <c:v>1922-1942</c:v>
                </c:pt>
                <c:pt idx="2">
                  <c:v>1943-1962</c:v>
                </c:pt>
                <c:pt idx="3">
                  <c:v>1958-1975</c:v>
                </c:pt>
                <c:pt idx="4">
                  <c:v>1974-….</c:v>
                </c:pt>
              </c:strCache>
            </c:strRef>
          </c:cat>
          <c:val>
            <c:numRef>
              <c:f>Foglio1!$C$4:$C$8</c:f>
              <c:numCache>
                <c:formatCode>General</c:formatCode>
                <c:ptCount val="5"/>
                <c:pt idx="0">
                  <c:v>29</c:v>
                </c:pt>
                <c:pt idx="1">
                  <c:v>12</c:v>
                </c:pt>
                <c:pt idx="2">
                  <c:v>36</c:v>
                </c:pt>
                <c:pt idx="3">
                  <c:v>30</c:v>
                </c:pt>
                <c:pt idx="4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9CB-4107-AA72-7F62D401DA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5557088"/>
        <c:axId val="105559048"/>
      </c:lineChart>
      <c:catAx>
        <c:axId val="105557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it-IT"/>
          </a:p>
        </c:txPr>
        <c:crossAx val="105559048"/>
        <c:crosses val="autoZero"/>
        <c:auto val="1"/>
        <c:lblAlgn val="ctr"/>
        <c:lblOffset val="100"/>
        <c:noMultiLvlLbl val="0"/>
      </c:catAx>
      <c:valAx>
        <c:axId val="105559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05557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0.93367</cdr:x>
      <cdr:y>0.05234</cdr:y>
    </cdr:from>
    <cdr:to>
      <cdr:x>0.9915</cdr:x>
      <cdr:y>0.19284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5229225" y="180975"/>
          <a:ext cx="323850" cy="485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2400" dirty="0"/>
            <a:t>?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8EB55-042B-44A4-A83A-5D5DB081E7FA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6920E-9BD7-42F0-A4DB-9C6E1D0A9F7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97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8F052-3286-4C0D-AA12-57328B98C8E9}" type="datetimeFigureOut">
              <a:rPr lang="it-IT" smtClean="0"/>
              <a:pPr/>
              <a:t>28/02/2025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57F1F-37A0-476A-8105-B594ED7C2E0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tx2">
                    <a:lumMod val="75000"/>
                  </a:schemeClr>
                </a:solidFill>
              </a:rPr>
              <a:t>La riscoperta della democrazia !!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La terza ondata </a:t>
            </a:r>
            <a:r>
              <a:rPr lang="it-IT" dirty="0"/>
              <a:t>(Huntington 1991) e oltre …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I modelli di democrazia di </a:t>
            </a:r>
            <a:r>
              <a:rPr lang="it-IT" sz="2800" dirty="0" err="1"/>
              <a:t>Lijphart</a:t>
            </a:r>
            <a:r>
              <a:rPr lang="it-IT" sz="2800" dirty="0"/>
              <a:t> 1999</a:t>
            </a:r>
            <a:br>
              <a:rPr lang="it-IT" sz="2800" dirty="0"/>
            </a:br>
            <a:r>
              <a:rPr lang="it-IT" sz="2800" dirty="0">
                <a:solidFill>
                  <a:srgbClr val="FF0000"/>
                </a:solidFill>
              </a:rPr>
              <a:t>Modello maggioritario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Dimensione partiti-esecutivo 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it-IT" dirty="0"/>
              <a:t>Governi maggioritari con possibile maggioranza risicata</a:t>
            </a:r>
          </a:p>
          <a:p>
            <a:pPr marL="457200" indent="-457200">
              <a:buAutoNum type="arabicPeriod"/>
            </a:pPr>
            <a:r>
              <a:rPr lang="it-IT" dirty="0"/>
              <a:t>Predominio dell’esecutivo (tendenziale)</a:t>
            </a:r>
          </a:p>
          <a:p>
            <a:pPr marL="457200" indent="-457200">
              <a:buAutoNum type="arabicPeriod"/>
            </a:pPr>
            <a:r>
              <a:rPr lang="it-IT" dirty="0"/>
              <a:t>Sistema bipartitico (?)</a:t>
            </a:r>
          </a:p>
          <a:p>
            <a:pPr marL="457200" indent="-457200">
              <a:buAutoNum type="arabicPeriod"/>
            </a:pPr>
            <a:r>
              <a:rPr lang="it-IT" dirty="0"/>
              <a:t>Sistema elettorale maggioritario</a:t>
            </a:r>
          </a:p>
          <a:p>
            <a:pPr marL="457200" indent="-457200">
              <a:buAutoNum type="arabicPeriod"/>
            </a:pPr>
            <a:r>
              <a:rPr lang="it-IT" dirty="0"/>
              <a:t>Pluralismo dei gruppi di interesse 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Dimensione </a:t>
            </a:r>
            <a:r>
              <a:rPr lang="it-IT" dirty="0" err="1"/>
              <a:t>unitario-federale</a:t>
            </a:r>
            <a:r>
              <a:rPr lang="it-IT" dirty="0"/>
              <a:t>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it-IT" dirty="0"/>
              <a:t>6. Sistema di governo unitario/accentrato </a:t>
            </a:r>
          </a:p>
          <a:p>
            <a:pPr marL="457200" indent="-457200">
              <a:buNone/>
            </a:pPr>
            <a:r>
              <a:rPr lang="it-IT" dirty="0"/>
              <a:t>7. Bicameralismo asimmetrico</a:t>
            </a:r>
          </a:p>
          <a:p>
            <a:pPr marL="457200" indent="-457200">
              <a:buNone/>
            </a:pPr>
            <a:r>
              <a:rPr lang="it-IT" dirty="0"/>
              <a:t>8. Flessibilità della costituzione</a:t>
            </a:r>
          </a:p>
          <a:p>
            <a:pPr marL="457200" indent="-457200">
              <a:buNone/>
            </a:pPr>
            <a:r>
              <a:rPr lang="it-IT" dirty="0"/>
              <a:t>9. (Assenza di Corti costituzionale)</a:t>
            </a:r>
          </a:p>
          <a:p>
            <a:pPr marL="457200" indent="-457200">
              <a:buNone/>
            </a:pPr>
            <a:r>
              <a:rPr lang="it-IT" dirty="0"/>
              <a:t>10. (Banca centrale controllata dall’esecutivo)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/>
              <a:t>I modelli di democrazia di </a:t>
            </a:r>
            <a:r>
              <a:rPr lang="it-IT" sz="2800" dirty="0" err="1"/>
              <a:t>Lijphart</a:t>
            </a:r>
            <a:r>
              <a:rPr lang="it-IT" sz="2800" dirty="0"/>
              <a:t> 1999</a:t>
            </a:r>
            <a:br>
              <a:rPr lang="it-IT" sz="2800" dirty="0"/>
            </a:br>
            <a:r>
              <a:rPr lang="it-IT" sz="2800" dirty="0"/>
              <a:t>Modello consensuale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/>
              <a:t>Dimensione partiti-esecutivo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it-IT" dirty="0"/>
              <a:t>Grandi coalizioni</a:t>
            </a:r>
          </a:p>
          <a:p>
            <a:pPr marL="457200" indent="-457200">
              <a:buAutoNum type="arabicPeriod"/>
            </a:pPr>
            <a:r>
              <a:rPr lang="it-IT" dirty="0"/>
              <a:t>Equilibrio di potere fra esecutivo e legislativo</a:t>
            </a:r>
          </a:p>
          <a:p>
            <a:pPr marL="457200" indent="-457200">
              <a:buAutoNum type="arabicPeriod"/>
            </a:pPr>
            <a:r>
              <a:rPr lang="it-IT" dirty="0"/>
              <a:t>Sistema multipartitico</a:t>
            </a:r>
          </a:p>
          <a:p>
            <a:pPr marL="457200" indent="-457200">
              <a:buAutoNum type="arabicPeriod"/>
            </a:pPr>
            <a:r>
              <a:rPr lang="it-IT" dirty="0"/>
              <a:t>Sistema elettorale proporzionale</a:t>
            </a:r>
          </a:p>
          <a:p>
            <a:pPr marL="457200" indent="-457200">
              <a:buAutoNum type="arabicPeriod"/>
            </a:pPr>
            <a:r>
              <a:rPr lang="it-IT" dirty="0"/>
              <a:t>(Corporativismo dei gruppi di interesse)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Dimensione centrale-federale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6. Federalismo e governo decentrato</a:t>
            </a:r>
          </a:p>
          <a:p>
            <a:pPr>
              <a:buNone/>
            </a:pPr>
            <a:r>
              <a:rPr lang="it-IT" dirty="0"/>
              <a:t>7. Bicameralismo simmetrico</a:t>
            </a:r>
          </a:p>
          <a:p>
            <a:pPr>
              <a:buNone/>
            </a:pPr>
            <a:r>
              <a:rPr lang="it-IT" dirty="0"/>
              <a:t>8. Costituzione rigida</a:t>
            </a:r>
          </a:p>
          <a:p>
            <a:pPr>
              <a:buNone/>
            </a:pPr>
            <a:r>
              <a:rPr lang="it-IT" dirty="0"/>
              <a:t>9. Corti costituzionali</a:t>
            </a:r>
          </a:p>
          <a:p>
            <a:pPr>
              <a:buNone/>
            </a:pPr>
            <a:r>
              <a:rPr lang="it-IT" dirty="0"/>
              <a:t>10. Indipendenza della banca centrale</a:t>
            </a:r>
          </a:p>
          <a:p>
            <a:pPr>
              <a:buNone/>
            </a:pPr>
            <a:r>
              <a:rPr lang="it-IT" dirty="0"/>
              <a:t>11. Referendum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3438" t="22461" r="22362" b="7227"/>
          <a:stretch>
            <a:fillRect/>
          </a:stretch>
        </p:blipFill>
        <p:spPr bwMode="auto">
          <a:xfrm>
            <a:off x="571500" y="135210"/>
            <a:ext cx="8215313" cy="653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6643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58847"/>
            <a:ext cx="60304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Democrazia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condizioni </a:t>
            </a:r>
            <a:r>
              <a:rPr lang="it-I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socio-economiche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ipotesi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generalizzazioni: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I regimi democratici tendono ad essere anche socio-economicamente sviluppati, per quanto non privi di diseguaglianze interne.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I regimi democratici fanno la loro comparsa a livelli diversi di sviluppo. 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lo sviluppo rende possibile la democrazia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I regimi insediati nei paesi più ricchi tendono a consolidarsi e a durare meglio. Cfr. però il caso dell’India.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Quando i regimi autoritari vengono indeboliti, per cause politiche, è più facile costruire la democrazia nei casi in cui tali regimi sono più sviluppati (economicamente → ma v. anche il ruolo dello Stato. </a:t>
            </a:r>
            <a:endParaRPr lang="it-I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>
              <a:spcAft>
                <a:spcPts val="0"/>
              </a:spcAft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t-IT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4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Le promesse non mantenute della democrazia Bobbio (1984)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it-IT" dirty="0"/>
              <a:t> diventare società di eguali, senza corpi intermedi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eliminare gli interessi organizzati e particolaristici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porre fine alla persistenza delle oligarchie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ridimensionamento degli apparati burocratico-militari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elevare il livello di educazione politica dei cittadini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/>
        </p:nvGraphicFramePr>
        <p:xfrm>
          <a:off x="971600" y="1268760"/>
          <a:ext cx="7416824" cy="388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195736" y="1052736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Ondate di democratizzazione e riflussi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Democrazia cos’è ?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24370" y="1600199"/>
            <a:ext cx="4402832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it-IT" sz="2400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it-IT" sz="2400" dirty="0">
                <a:sym typeface="Wingdings" pitchFamily="2" charset="2"/>
              </a:rPr>
              <a:t>Definizione più </a:t>
            </a:r>
            <a:r>
              <a:rPr lang="it-IT" sz="2400" b="1" dirty="0">
                <a:sym typeface="Wingdings" pitchFamily="2" charset="2"/>
              </a:rPr>
              <a:t>ristretta</a:t>
            </a:r>
            <a:r>
              <a:rPr lang="it-IT" sz="2400" dirty="0">
                <a:sym typeface="Wingdings" pitchFamily="2" charset="2"/>
              </a:rPr>
              <a:t> </a:t>
            </a:r>
          </a:p>
          <a:p>
            <a:pPr algn="ctr">
              <a:buNone/>
            </a:pPr>
            <a:r>
              <a:rPr lang="it-IT" sz="2400" i="1" dirty="0" err="1">
                <a:sym typeface="Wingdings" pitchFamily="2" charset="2"/>
              </a:rPr>
              <a:t>Schumpeter</a:t>
            </a:r>
            <a:r>
              <a:rPr lang="it-IT" sz="2400" dirty="0">
                <a:sym typeface="Wingdings" pitchFamily="2" charset="2"/>
              </a:rPr>
              <a:t> </a:t>
            </a:r>
            <a:endParaRPr lang="it-IT" sz="2400" dirty="0"/>
          </a:p>
          <a:p>
            <a:pPr>
              <a:buFont typeface="Wingdings"/>
              <a:buChar char="à"/>
            </a:pPr>
            <a:endParaRPr lang="it-IT" sz="2400" dirty="0"/>
          </a:p>
          <a:p>
            <a:pPr>
              <a:buFont typeface="Wingdings"/>
              <a:buChar char="à"/>
            </a:pPr>
            <a:r>
              <a:rPr lang="it-IT" sz="2400" dirty="0"/>
              <a:t>Definizione più </a:t>
            </a:r>
            <a:r>
              <a:rPr lang="it-IT" sz="2400" b="1" dirty="0"/>
              <a:t>estesa</a:t>
            </a:r>
            <a:endParaRPr lang="it-IT" sz="2400" i="1" dirty="0"/>
          </a:p>
          <a:p>
            <a:pPr algn="ctr">
              <a:buNone/>
            </a:pPr>
            <a:r>
              <a:rPr lang="it-IT" sz="2400" i="1" dirty="0" err="1"/>
              <a:t>Dahl</a:t>
            </a:r>
            <a:r>
              <a:rPr lang="it-IT" sz="2400" i="1" dirty="0"/>
              <a:t> </a:t>
            </a:r>
          </a:p>
          <a:p>
            <a:pPr algn="ctr">
              <a:buNone/>
            </a:pPr>
            <a:endParaRPr lang="it-IT" sz="2400" i="1" dirty="0"/>
          </a:p>
          <a:p>
            <a:pPr algn="ctr">
              <a:buNone/>
            </a:pPr>
            <a:r>
              <a:rPr lang="it-IT" sz="2400" i="1" dirty="0"/>
              <a:t>(POLIARCHIA)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3867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definizioni celebri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per </a:t>
            </a:r>
            <a:r>
              <a:rPr lang="it-IT" b="1" dirty="0" err="1">
                <a:solidFill>
                  <a:srgbClr val="FF0000"/>
                </a:solidFill>
              </a:rPr>
              <a:t>Schumpeter</a:t>
            </a:r>
            <a:r>
              <a:rPr lang="it-IT" b="1" dirty="0"/>
              <a:t>: “lo </a:t>
            </a:r>
            <a:r>
              <a:rPr lang="it-IT" b="1" u="sng" dirty="0"/>
              <a:t>strumento istituzionale </a:t>
            </a:r>
            <a:r>
              <a:rPr lang="it-IT" b="1" dirty="0"/>
              <a:t>per giungere a </a:t>
            </a:r>
            <a:r>
              <a:rPr lang="it-IT" b="1" u="sng" dirty="0"/>
              <a:t>decisioni politiche</a:t>
            </a:r>
            <a:r>
              <a:rPr lang="it-IT" b="1" dirty="0"/>
              <a:t>, in base al quale singoli individui ottengono il potere di decidere attraverso una </a:t>
            </a:r>
            <a:r>
              <a:rPr lang="it-IT" b="1" u="sng" dirty="0"/>
              <a:t>competizione</a:t>
            </a:r>
            <a:r>
              <a:rPr lang="it-IT" b="1" dirty="0"/>
              <a:t> che ha per oggetto il </a:t>
            </a:r>
            <a:r>
              <a:rPr lang="it-IT" b="1" u="sng" dirty="0"/>
              <a:t>voto popolare</a:t>
            </a:r>
            <a:r>
              <a:rPr lang="it-IT" b="1" dirty="0"/>
              <a:t>”</a:t>
            </a:r>
          </a:p>
          <a:p>
            <a:r>
              <a:rPr lang="it-IT" b="1" dirty="0"/>
              <a:t>per </a:t>
            </a:r>
            <a:r>
              <a:rPr lang="it-IT" b="1" dirty="0">
                <a:solidFill>
                  <a:srgbClr val="FF0000"/>
                </a:solidFill>
              </a:rPr>
              <a:t>Dahl:</a:t>
            </a:r>
            <a:r>
              <a:rPr lang="it-IT" b="1" dirty="0"/>
              <a:t> “[un regime contraddistinto dalla] continua </a:t>
            </a:r>
            <a:r>
              <a:rPr lang="it-IT" b="1" u="sng" dirty="0"/>
              <a:t>capacità di risposta </a:t>
            </a:r>
            <a:r>
              <a:rPr lang="it-IT" b="1" dirty="0"/>
              <a:t>del governo alle </a:t>
            </a:r>
            <a:r>
              <a:rPr lang="it-IT" b="1" u="sng" dirty="0"/>
              <a:t>preferenze</a:t>
            </a:r>
            <a:r>
              <a:rPr lang="it-IT" b="1" dirty="0"/>
              <a:t> dei suoi cittadini, considerati politicamente eguali”.</a:t>
            </a:r>
            <a:endParaRPr lang="it-IT" dirty="0"/>
          </a:p>
          <a:p>
            <a:endParaRPr lang="it-IT" dirty="0"/>
          </a:p>
          <a:p>
            <a:endParaRPr lang="it-IT" b="1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904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89038"/>
            <a:ext cx="7929618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it-IT" sz="2400" dirty="0"/>
              <a:t>Requisiti indispensabili per la formazione della democrazia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757492"/>
              </p:ext>
            </p:extLst>
          </p:nvPr>
        </p:nvGraphicFramePr>
        <p:xfrm>
          <a:off x="457200" y="908720"/>
          <a:ext cx="8229600" cy="509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2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4492">
                <a:tc>
                  <a:txBody>
                    <a:bodyPr/>
                    <a:lstStyle/>
                    <a:p>
                      <a:r>
                        <a:rPr lang="it-IT" dirty="0"/>
                        <a:t>I. Formulare</a:t>
                      </a:r>
                      <a:r>
                        <a:rPr lang="it-IT" baseline="0" dirty="0"/>
                        <a:t> preferenze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t-IT" dirty="0"/>
                        <a:t>Libertà di formare organizzazioni e di aderirvi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dirty="0"/>
                        <a:t>Libertà</a:t>
                      </a:r>
                      <a:r>
                        <a:rPr lang="it-IT" baseline="0" dirty="0"/>
                        <a:t> di espressione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Diritto di voto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Diritto dei leader di competere per il sostegno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Fonti alternative di informazione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6028">
                <a:tc>
                  <a:txBody>
                    <a:bodyPr/>
                    <a:lstStyle/>
                    <a:p>
                      <a:r>
                        <a:rPr lang="it-IT" dirty="0"/>
                        <a:t>II. Esprimere preferenze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Eleggibilità alle cariche pubbliche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Elezioni libere ed eque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t-IT" baseline="0" dirty="0"/>
                        <a:t>Governi scelti dai cittadini attraverso il voto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91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Condizioni di un processo PIENAMENTE democratico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Partecipazione effettiva</a:t>
            </a:r>
          </a:p>
          <a:p>
            <a:r>
              <a:rPr lang="it-IT" dirty="0"/>
              <a:t>Eguaglianza del voto</a:t>
            </a:r>
          </a:p>
          <a:p>
            <a:r>
              <a:rPr lang="it-IT" dirty="0"/>
              <a:t>Estensione della cittadinanza (vs. Oligarchia)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Democrazia liberal-costituzionale in crisi </a:t>
            </a:r>
            <a:r>
              <a:rPr lang="it-IT" sz="2700" dirty="0"/>
              <a:t>(democrazia con aggettivi; Collier &amp; </a:t>
            </a:r>
            <a:r>
              <a:rPr lang="it-IT" sz="2700" dirty="0" err="1"/>
              <a:t>Levitsky</a:t>
            </a:r>
            <a:r>
              <a:rPr lang="it-IT" sz="2700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Democrazia</a:t>
            </a:r>
            <a:r>
              <a:rPr lang="it-IT" dirty="0"/>
              <a:t>: 			elezioni + diritti (+)</a:t>
            </a:r>
          </a:p>
          <a:p>
            <a:pPr lvl="1"/>
            <a:r>
              <a:rPr lang="it-IT" dirty="0">
                <a:solidFill>
                  <a:srgbClr val="FFC000"/>
                </a:solidFill>
              </a:rPr>
              <a:t>Democrazia liberale (consolidate)</a:t>
            </a:r>
          </a:p>
          <a:p>
            <a:pPr lvl="1"/>
            <a:r>
              <a:rPr lang="it-IT" dirty="0">
                <a:solidFill>
                  <a:srgbClr val="FFC000"/>
                </a:solidFill>
              </a:rPr>
              <a:t>Democrazia elettorale (difettosa)  </a:t>
            </a:r>
            <a:r>
              <a:rPr lang="it-IT" dirty="0"/>
              <a:t>elezioni + diritti (-)</a:t>
            </a:r>
          </a:p>
          <a:p>
            <a:endParaRPr lang="it-IT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r>
              <a:rPr lang="it-IT" b="1" dirty="0">
                <a:solidFill>
                  <a:srgbClr val="FF0000"/>
                </a:solidFill>
              </a:rPr>
              <a:t>Autoritarismi:</a:t>
            </a:r>
          </a:p>
          <a:p>
            <a:pPr lvl="1"/>
            <a:r>
              <a:rPr lang="it-IT" b="1" dirty="0">
                <a:solidFill>
                  <a:srgbClr val="FFC000"/>
                </a:solidFill>
              </a:rPr>
              <a:t>neo-autoritarismi (Democrazia «illiberale» o autoritarismo elettorale o democrazia di facciata)</a:t>
            </a:r>
            <a:r>
              <a:rPr lang="it-IT" dirty="0">
                <a:solidFill>
                  <a:srgbClr val="FFC000"/>
                </a:solidFill>
              </a:rPr>
              <a:t>:</a:t>
            </a:r>
            <a:r>
              <a:rPr lang="it-IT" dirty="0"/>
              <a:t>		                     					   elezioni – diritti</a:t>
            </a:r>
          </a:p>
          <a:p>
            <a:pPr lvl="1"/>
            <a:r>
              <a:rPr lang="it-IT" dirty="0">
                <a:solidFill>
                  <a:srgbClr val="FFC000"/>
                </a:solidFill>
              </a:rPr>
              <a:t>Autoritarismi monopartitici            </a:t>
            </a:r>
            <a:r>
              <a:rPr lang="it-IT" dirty="0"/>
              <a:t>– elezioni – diritti </a:t>
            </a:r>
          </a:p>
          <a:p>
            <a:pPr>
              <a:buNone/>
            </a:pPr>
            <a:r>
              <a:rPr lang="it-IT" dirty="0"/>
              <a:t>		</a:t>
            </a:r>
          </a:p>
          <a:p>
            <a:pPr>
              <a:buNone/>
            </a:pPr>
            <a:r>
              <a:rPr lang="it-IT" dirty="0">
                <a:sym typeface="Wingdings" pitchFamily="2" charset="2"/>
              </a:rPr>
              <a:t>		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24170" t="26367" r="21629" b="9180"/>
          <a:stretch>
            <a:fillRect/>
          </a:stretch>
        </p:blipFill>
        <p:spPr bwMode="auto">
          <a:xfrm>
            <a:off x="571500" y="171450"/>
            <a:ext cx="8358188" cy="643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546</Words>
  <Application>Microsoft Office PowerPoint</Application>
  <PresentationFormat>Presentazione su schermo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Tema di Office</vt:lpstr>
      <vt:lpstr>La riscoperta della democrazia !!</vt:lpstr>
      <vt:lpstr>Presentazione standard di PowerPoint</vt:lpstr>
      <vt:lpstr>Democrazia cos’è ?</vt:lpstr>
      <vt:lpstr>Tre definizioni celebri</vt:lpstr>
      <vt:lpstr>Presentazione standard di PowerPoint</vt:lpstr>
      <vt:lpstr>Requisiti indispensabili per la formazione della democrazia</vt:lpstr>
      <vt:lpstr>Condizioni di un processo PIENAMENTE democratico</vt:lpstr>
      <vt:lpstr>Democrazia liberal-costituzionale in crisi (democrazia con aggettivi; Collier &amp; Levitsky)</vt:lpstr>
      <vt:lpstr>Presentazione standard di PowerPoint</vt:lpstr>
      <vt:lpstr>I modelli di democrazia di Lijphart 1999 Modello maggioritario </vt:lpstr>
      <vt:lpstr>I modelli di democrazia di Lijphart 1999 Modello consensuale </vt:lpstr>
      <vt:lpstr>Presentazione standard di PowerPoint</vt:lpstr>
      <vt:lpstr>Presentazione standard di PowerPoint</vt:lpstr>
      <vt:lpstr>Le promesse non mantenute della democrazia Bobbio (1984)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BATTERA FEDERICO</cp:lastModifiedBy>
  <cp:revision>33</cp:revision>
  <dcterms:created xsi:type="dcterms:W3CDTF">2013-03-24T08:27:15Z</dcterms:created>
  <dcterms:modified xsi:type="dcterms:W3CDTF">2025-02-28T07:49:58Z</dcterms:modified>
</cp:coreProperties>
</file>