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0" r:id="rId2"/>
    <p:sldId id="280" r:id="rId3"/>
    <p:sldId id="262" r:id="rId4"/>
    <p:sldId id="263" r:id="rId5"/>
    <p:sldId id="264" r:id="rId6"/>
    <p:sldId id="279" r:id="rId7"/>
    <p:sldId id="261" r:id="rId8"/>
    <p:sldId id="265" r:id="rId9"/>
    <p:sldId id="266" r:id="rId10"/>
    <p:sldId id="267" r:id="rId11"/>
    <p:sldId id="268" r:id="rId12"/>
    <p:sldId id="269" r:id="rId13"/>
    <p:sldId id="270" r:id="rId14"/>
    <p:sldId id="273" r:id="rId15"/>
    <p:sldId id="272" r:id="rId16"/>
    <p:sldId id="274" r:id="rId17"/>
    <p:sldId id="275" r:id="rId18"/>
    <p:sldId id="276" r:id="rId19"/>
    <p:sldId id="277" r:id="rId20"/>
    <p:sldId id="281" r:id="rId21"/>
    <p:sldId id="278" r:id="rId2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F1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60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989747375328091"/>
          <c:y val="3.4335875984252091E-2"/>
          <c:w val="0.79776394356955382"/>
          <c:h val="0.72296316408724548"/>
        </c:manualLayout>
      </c:layout>
      <c:scatterChart>
        <c:scatterStyle val="lineMarker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Valori Y</c:v>
                </c:pt>
              </c:strCache>
            </c:strRef>
          </c:tx>
          <c:xVal>
            <c:numRef>
              <c:f>Foglio1!$A$2:$A$8</c:f>
              <c:numCache>
                <c:formatCode>General</c:formatCode>
                <c:ptCount val="7"/>
              </c:numCache>
            </c:numRef>
          </c:xVal>
          <c:yVal>
            <c:numRef>
              <c:f>Foglio1!$B$2:$B$8</c:f>
              <c:numCache>
                <c:formatCode>General</c:formatCode>
                <c:ptCount val="7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0A2-422F-BF6F-C40AE1AC8C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37476416"/>
        <c:axId val="39038912"/>
      </c:scatterChart>
      <c:valAx>
        <c:axId val="537476416"/>
        <c:scaling>
          <c:orientation val="minMax"/>
          <c:max val="3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lang="en-US" sz="2000"/>
                </a:pPr>
                <a:r>
                  <a:rPr lang="it-IT" sz="2000" dirty="0" smtClean="0"/>
                  <a:t>V Ca(</a:t>
                </a:r>
                <a:r>
                  <a:rPr lang="it-IT" sz="2000" dirty="0" err="1" smtClean="0"/>
                  <a:t>ClO</a:t>
                </a:r>
                <a:r>
                  <a:rPr lang="it-IT" sz="2000" dirty="0" smtClean="0"/>
                  <a:t>)</a:t>
                </a:r>
                <a:r>
                  <a:rPr lang="it-IT" sz="2000" baseline="-25000" dirty="0" smtClean="0"/>
                  <a:t>2</a:t>
                </a:r>
                <a:r>
                  <a:rPr lang="it-IT" sz="2000" baseline="0" dirty="0" smtClean="0"/>
                  <a:t>   [</a:t>
                </a:r>
                <a:r>
                  <a:rPr lang="it-IT" sz="2000" baseline="0" dirty="0" err="1" smtClean="0"/>
                  <a:t>mL</a:t>
                </a:r>
                <a:r>
                  <a:rPr lang="it-IT" sz="2000" baseline="0" dirty="0" smtClean="0"/>
                  <a:t>]</a:t>
                </a:r>
                <a:endParaRPr lang="it-IT" sz="2000" baseline="0" dirty="0"/>
              </a:p>
            </c:rich>
          </c:tx>
          <c:layout/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lang="en-US"/>
            </a:pPr>
            <a:endParaRPr lang="it-IT"/>
          </a:p>
        </c:txPr>
        <c:crossAx val="39038912"/>
        <c:crosses val="autoZero"/>
        <c:crossBetween val="midCat"/>
        <c:majorUnit val="5"/>
        <c:minorUnit val="2.5"/>
      </c:valAx>
      <c:valAx>
        <c:axId val="39038912"/>
        <c:scaling>
          <c:orientation val="minMax"/>
          <c:max val="42"/>
          <c:min val="5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lang="en-US" sz="2000"/>
                </a:pPr>
                <a:r>
                  <a:rPr lang="it-IT" sz="2000" dirty="0" smtClean="0">
                    <a:latin typeface="Symbol" pitchFamily="18" charset="2"/>
                  </a:rPr>
                  <a:t>D</a:t>
                </a:r>
                <a:r>
                  <a:rPr lang="it-IT" sz="2000" dirty="0" smtClean="0"/>
                  <a:t>T     [°C]</a:t>
                </a:r>
                <a:endParaRPr lang="it-IT" sz="2000" dirty="0"/>
              </a:p>
            </c:rich>
          </c:tx>
          <c:layout/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lang="en-US"/>
            </a:pPr>
            <a:endParaRPr lang="it-IT"/>
          </a:p>
        </c:txPr>
        <c:crossAx val="537476416"/>
        <c:crosses val="autoZero"/>
        <c:crossBetween val="midCat"/>
        <c:majorUnit val="5"/>
        <c:minorUnit val="2.5"/>
      </c:valAx>
      <c:spPr>
        <a:solidFill>
          <a:srgbClr val="ECF1F8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989747375328091"/>
          <c:y val="3.433587598425205E-2"/>
          <c:w val="0.79776394356955382"/>
          <c:h val="0.72296316408724592"/>
        </c:manualLayout>
      </c:layout>
      <c:scatterChart>
        <c:scatterStyle val="lineMarker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Valori Y</c:v>
                </c:pt>
              </c:strCache>
            </c:strRef>
          </c:tx>
          <c:xVal>
            <c:numRef>
              <c:f>Foglio1!$A$2:$A$8</c:f>
              <c:numCache>
                <c:formatCode>General</c:formatCode>
                <c:ptCount val="7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22.5</c:v>
                </c:pt>
                <c:pt idx="5">
                  <c:v>25</c:v>
                </c:pt>
                <c:pt idx="6">
                  <c:v>27.5</c:v>
                </c:pt>
              </c:numCache>
            </c:numRef>
          </c:xVal>
          <c:yVal>
            <c:numRef>
              <c:f>Foglio1!$B$2:$B$8</c:f>
              <c:numCache>
                <c:formatCode>General</c:formatCode>
                <c:ptCount val="7"/>
                <c:pt idx="0">
                  <c:v>8</c:v>
                </c:pt>
                <c:pt idx="1">
                  <c:v>18</c:v>
                </c:pt>
                <c:pt idx="2">
                  <c:v>27</c:v>
                </c:pt>
                <c:pt idx="3">
                  <c:v>38</c:v>
                </c:pt>
                <c:pt idx="4">
                  <c:v>28</c:v>
                </c:pt>
                <c:pt idx="5">
                  <c:v>17</c:v>
                </c:pt>
                <c:pt idx="6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D99-45AA-A5F1-3C291C799F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041216"/>
        <c:axId val="39041792"/>
      </c:scatterChart>
      <c:valAx>
        <c:axId val="39041216"/>
        <c:scaling>
          <c:orientation val="minMax"/>
          <c:max val="30"/>
          <c:min val="0"/>
        </c:scaling>
        <c:delete val="0"/>
        <c:axPos val="b"/>
        <c:title>
          <c:tx>
            <c:rich>
              <a:bodyPr/>
              <a:lstStyle/>
              <a:p>
                <a:pPr algn="ctr">
                  <a:defRPr lang="en-US" sz="2000"/>
                </a:pPr>
                <a:r>
                  <a:rPr lang="it-IT" sz="2000" dirty="0" smtClean="0"/>
                  <a:t>V Ca(</a:t>
                </a:r>
                <a:r>
                  <a:rPr lang="it-IT" sz="2000" dirty="0" err="1" smtClean="0"/>
                  <a:t>ClO</a:t>
                </a:r>
                <a:r>
                  <a:rPr lang="it-IT" sz="2000" dirty="0" smtClean="0"/>
                  <a:t>)</a:t>
                </a:r>
                <a:r>
                  <a:rPr lang="it-IT" sz="2000" baseline="-25000" dirty="0" smtClean="0"/>
                  <a:t>2</a:t>
                </a:r>
                <a:r>
                  <a:rPr lang="it-IT" sz="2000" baseline="0" dirty="0" smtClean="0"/>
                  <a:t>   [</a:t>
                </a:r>
                <a:r>
                  <a:rPr lang="it-IT" sz="2000" baseline="0" dirty="0" err="1" smtClean="0"/>
                  <a:t>mL</a:t>
                </a:r>
                <a:r>
                  <a:rPr lang="it-IT" sz="2000" baseline="0" dirty="0" smtClean="0"/>
                  <a:t>]</a:t>
                </a:r>
                <a:endParaRPr lang="it-IT" sz="2000" baseline="0" dirty="0"/>
              </a:p>
            </c:rich>
          </c:tx>
          <c:layout/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lang="en-US"/>
            </a:pPr>
            <a:endParaRPr lang="it-IT"/>
          </a:p>
        </c:txPr>
        <c:crossAx val="39041792"/>
        <c:crosses val="autoZero"/>
        <c:crossBetween val="midCat"/>
        <c:majorUnit val="5"/>
        <c:minorUnit val="2.5"/>
      </c:valAx>
      <c:valAx>
        <c:axId val="39041792"/>
        <c:scaling>
          <c:orientation val="minMax"/>
          <c:max val="42"/>
          <c:min val="5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lang="en-US" sz="2000"/>
                </a:pPr>
                <a:r>
                  <a:rPr lang="it-IT" sz="2000" dirty="0" smtClean="0">
                    <a:latin typeface="Symbol" pitchFamily="18" charset="2"/>
                  </a:rPr>
                  <a:t>D</a:t>
                </a:r>
                <a:r>
                  <a:rPr lang="it-IT" sz="2000" dirty="0" smtClean="0"/>
                  <a:t>T     [°C]</a:t>
                </a:r>
                <a:endParaRPr lang="it-IT" sz="2000" dirty="0"/>
              </a:p>
            </c:rich>
          </c:tx>
          <c:layout/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lang="en-US"/>
            </a:pPr>
            <a:endParaRPr lang="it-IT"/>
          </a:p>
        </c:txPr>
        <c:crossAx val="39041216"/>
        <c:crosses val="autoZero"/>
        <c:crossBetween val="midCat"/>
        <c:majorUnit val="5"/>
        <c:minorUnit val="2.5"/>
      </c:valAx>
      <c:spPr>
        <a:solidFill>
          <a:srgbClr val="ECF1F8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7A965F-58E2-4DBE-A6D6-C6163ED41AC1}" type="datetimeFigureOut">
              <a:rPr lang="it-IT" smtClean="0"/>
              <a:pPr/>
              <a:t>26/11/2020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07B40-864A-4C3A-BD4F-B93116CF3D8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1508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3BA5D-A2F7-464F-9035-4662F7AF197B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3BA5D-A2F7-464F-9035-4662F7AF197B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3BA5D-A2F7-464F-9035-4662F7AF197B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3BA5D-A2F7-464F-9035-4662F7AF197B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3BA5D-A2F7-464F-9035-4662F7AF197B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3BA5D-A2F7-464F-9035-4662F7AF197B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3BA5D-A2F7-464F-9035-4662F7AF197B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BE1B-10C4-42EF-B4E0-0FC9E7D0EAFD}" type="datetimeFigureOut">
              <a:rPr lang="it-IT" smtClean="0"/>
              <a:pPr/>
              <a:t>26/11/2020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3EC65-15FF-42AB-BC18-F092EDAE0C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BE1B-10C4-42EF-B4E0-0FC9E7D0EAFD}" type="datetimeFigureOut">
              <a:rPr lang="it-IT" smtClean="0"/>
              <a:pPr/>
              <a:t>26/11/2020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3EC65-15FF-42AB-BC18-F092EDAE0C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BE1B-10C4-42EF-B4E0-0FC9E7D0EAFD}" type="datetimeFigureOut">
              <a:rPr lang="it-IT" smtClean="0"/>
              <a:pPr/>
              <a:t>26/11/2020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3EC65-15FF-42AB-BC18-F092EDAE0C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BE1B-10C4-42EF-B4E0-0FC9E7D0EAFD}" type="datetimeFigureOut">
              <a:rPr lang="it-IT" smtClean="0"/>
              <a:pPr/>
              <a:t>26/11/2020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3EC65-15FF-42AB-BC18-F092EDAE0C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BE1B-10C4-42EF-B4E0-0FC9E7D0EAFD}" type="datetimeFigureOut">
              <a:rPr lang="it-IT" smtClean="0"/>
              <a:pPr/>
              <a:t>26/11/2020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3EC65-15FF-42AB-BC18-F092EDAE0C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BE1B-10C4-42EF-B4E0-0FC9E7D0EAFD}" type="datetimeFigureOut">
              <a:rPr lang="it-IT" smtClean="0"/>
              <a:pPr/>
              <a:t>26/11/2020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3EC65-15FF-42AB-BC18-F092EDAE0C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BE1B-10C4-42EF-B4E0-0FC9E7D0EAFD}" type="datetimeFigureOut">
              <a:rPr lang="it-IT" smtClean="0"/>
              <a:pPr/>
              <a:t>26/11/2020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3EC65-15FF-42AB-BC18-F092EDAE0C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BE1B-10C4-42EF-B4E0-0FC9E7D0EAFD}" type="datetimeFigureOut">
              <a:rPr lang="it-IT" smtClean="0"/>
              <a:pPr/>
              <a:t>26/11/2020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3EC65-15FF-42AB-BC18-F092EDAE0C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BE1B-10C4-42EF-B4E0-0FC9E7D0EAFD}" type="datetimeFigureOut">
              <a:rPr lang="it-IT" smtClean="0"/>
              <a:pPr/>
              <a:t>26/11/2020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3EC65-15FF-42AB-BC18-F092EDAE0C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BE1B-10C4-42EF-B4E0-0FC9E7D0EAFD}" type="datetimeFigureOut">
              <a:rPr lang="it-IT" smtClean="0"/>
              <a:pPr/>
              <a:t>26/11/2020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3EC65-15FF-42AB-BC18-F092EDAE0C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BE1B-10C4-42EF-B4E0-0FC9E7D0EAFD}" type="datetimeFigureOut">
              <a:rPr lang="it-IT" smtClean="0"/>
              <a:pPr/>
              <a:t>26/11/2020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3EC65-15FF-42AB-BC18-F092EDAE0C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EBE1B-10C4-42EF-B4E0-0FC9E7D0EAFD}" type="datetimeFigureOut">
              <a:rPr lang="it-IT" smtClean="0"/>
              <a:pPr/>
              <a:t>26/11/2020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3EC65-15FF-42AB-BC18-F092EDAE0CA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828800" y="990600"/>
            <a:ext cx="5486400" cy="536575"/>
          </a:xfrm>
        </p:spPr>
        <p:txBody>
          <a:bodyPr>
            <a:noAutofit/>
          </a:bodyPr>
          <a:lstStyle/>
          <a:p>
            <a:r>
              <a:rPr lang="it-IT" sz="3200" dirty="0" smtClean="0"/>
              <a:t>Esperienza 1:</a:t>
            </a:r>
            <a:br>
              <a:rPr lang="it-IT" sz="3200" dirty="0" smtClean="0"/>
            </a:br>
            <a:r>
              <a:rPr lang="it-IT" sz="3200" dirty="0" smtClean="0"/>
              <a:t>Determinazione della stechiometria di una reazione</a:t>
            </a:r>
            <a:endParaRPr lang="it-IT" sz="32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609600" y="2316540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Stechiometria</a:t>
            </a:r>
            <a:r>
              <a:rPr lang="it-IT" sz="2400" dirty="0" smtClean="0"/>
              <a:t>: rapporti in cui si combinano le molecole (e le moli) di ciascuna sostanza in una reazione chimica. </a:t>
            </a:r>
          </a:p>
          <a:p>
            <a:r>
              <a:rPr lang="it-IT" sz="2400" dirty="0" smtClean="0"/>
              <a:t>La reazione chimica è sempre definita da un’equazione, che deve essere bilanciata.</a:t>
            </a:r>
          </a:p>
        </p:txBody>
      </p:sp>
      <p:sp>
        <p:nvSpPr>
          <p:cNvPr id="3" name="Oval 2"/>
          <p:cNvSpPr/>
          <p:nvPr/>
        </p:nvSpPr>
        <p:spPr>
          <a:xfrm>
            <a:off x="1981200" y="1524000"/>
            <a:ext cx="25146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Screenshot from 2017-09-28 09-26-1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" y="1485654"/>
            <a:ext cx="3886200" cy="4838946"/>
          </a:xfr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352800" y="1143000"/>
            <a:ext cx="53340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Per portare a volume, </a:t>
            </a:r>
            <a:br>
              <a:rPr lang="it-IT" dirty="0" smtClean="0"/>
            </a:br>
            <a:r>
              <a:rPr lang="it-IT" dirty="0" smtClean="0"/>
              <a:t>il </a:t>
            </a:r>
            <a:r>
              <a:rPr lang="it-IT" b="1" dirty="0" smtClean="0"/>
              <a:t>MENISCO</a:t>
            </a:r>
            <a:r>
              <a:rPr lang="it-IT" dirty="0" smtClean="0"/>
              <a:t> del liquido deve essere </a:t>
            </a:r>
            <a:br>
              <a:rPr lang="it-IT" dirty="0" smtClean="0"/>
            </a:br>
            <a:r>
              <a:rPr lang="it-IT" b="1" dirty="0" smtClean="0"/>
              <a:t>TANGENTE</a:t>
            </a:r>
            <a:r>
              <a:rPr lang="it-IT" dirty="0" smtClean="0"/>
              <a:t> alla tacca</a:t>
            </a:r>
            <a:endParaRPr lang="it-IT" dirty="0"/>
          </a:p>
        </p:txBody>
      </p:sp>
      <p:sp>
        <p:nvSpPr>
          <p:cNvPr id="5" name="Freccia a destra 4"/>
          <p:cNvSpPr/>
          <p:nvPr/>
        </p:nvSpPr>
        <p:spPr>
          <a:xfrm rot="10800000">
            <a:off x="2590801" y="2929128"/>
            <a:ext cx="2362199" cy="6858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3429000" y="4191000"/>
            <a:ext cx="533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ATTENZIONE</a:t>
            </a:r>
            <a:r>
              <a:rPr kumimoji="0" lang="it-IT" sz="44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ALL’ERRORE </a:t>
            </a:r>
            <a:r>
              <a:rPr kumimoji="0" lang="it-IT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</a:t>
            </a:r>
            <a:r>
              <a:rPr kumimoji="0" lang="it-IT" sz="44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PARALLASSE</a:t>
            </a:r>
            <a:endParaRPr kumimoji="0" lang="it-IT" sz="4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411162"/>
          </a:xfrm>
        </p:spPr>
        <p:txBody>
          <a:bodyPr>
            <a:noAutofit/>
          </a:bodyPr>
          <a:lstStyle/>
          <a:p>
            <a:pPr marL="320040" indent="-320040" algn="l"/>
            <a:r>
              <a:rPr lang="it-IT" sz="2600" b="1" dirty="0" smtClean="0">
                <a:solidFill>
                  <a:srgbClr val="0070C0"/>
                </a:solidFill>
              </a:rPr>
              <a:t>2. Mescolamento dei due reagenti di diverse proporzioni</a:t>
            </a:r>
            <a:endParaRPr lang="it-IT" sz="2600" b="1" dirty="0">
              <a:solidFill>
                <a:srgbClr val="0070C0"/>
              </a:solidFill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366514"/>
              </p:ext>
            </p:extLst>
          </p:nvPr>
        </p:nvGraphicFramePr>
        <p:xfrm>
          <a:off x="1524000" y="1097280"/>
          <a:ext cx="60960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Ipoclorito di calcio (Volume)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Tiosolfato di sodio + </a:t>
                      </a:r>
                    </a:p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Idrossido di sodio (Volume)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5.0 </a:t>
                      </a:r>
                      <a:r>
                        <a:rPr lang="it-IT" sz="2400" dirty="0" err="1" smtClean="0">
                          <a:solidFill>
                            <a:schemeClr val="tx1"/>
                          </a:solidFill>
                        </a:rPr>
                        <a:t>mL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25.0 </a:t>
                      </a:r>
                      <a:r>
                        <a:rPr lang="it-IT" sz="2400" dirty="0" err="1" smtClean="0">
                          <a:solidFill>
                            <a:schemeClr val="tx1"/>
                          </a:solidFill>
                        </a:rPr>
                        <a:t>mL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10.0 </a:t>
                      </a:r>
                      <a:r>
                        <a:rPr lang="it-IT" sz="2400" dirty="0" err="1" smtClean="0">
                          <a:solidFill>
                            <a:schemeClr val="tx1"/>
                          </a:solidFill>
                        </a:rPr>
                        <a:t>mL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20.0 </a:t>
                      </a:r>
                      <a:r>
                        <a:rPr lang="it-IT" sz="2400" dirty="0" err="1" smtClean="0">
                          <a:solidFill>
                            <a:schemeClr val="tx1"/>
                          </a:solidFill>
                        </a:rPr>
                        <a:t>mL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15.0 </a:t>
                      </a:r>
                      <a:r>
                        <a:rPr lang="it-IT" sz="2400" dirty="0" err="1" smtClean="0">
                          <a:solidFill>
                            <a:schemeClr val="tx1"/>
                          </a:solidFill>
                        </a:rPr>
                        <a:t>mL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15.0 </a:t>
                      </a:r>
                      <a:r>
                        <a:rPr lang="it-IT" sz="2400" dirty="0" err="1" smtClean="0">
                          <a:solidFill>
                            <a:schemeClr val="tx1"/>
                          </a:solidFill>
                        </a:rPr>
                        <a:t>mL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20.0 </a:t>
                      </a:r>
                      <a:r>
                        <a:rPr lang="it-IT" sz="2400" dirty="0" err="1" smtClean="0">
                          <a:solidFill>
                            <a:schemeClr val="tx1"/>
                          </a:solidFill>
                        </a:rPr>
                        <a:t>mL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10.0 </a:t>
                      </a:r>
                      <a:r>
                        <a:rPr lang="it-IT" sz="2400" dirty="0" err="1" smtClean="0">
                          <a:solidFill>
                            <a:schemeClr val="tx1"/>
                          </a:solidFill>
                        </a:rPr>
                        <a:t>mL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22.5 </a:t>
                      </a:r>
                      <a:r>
                        <a:rPr lang="it-IT" sz="2400" dirty="0" err="1" smtClean="0">
                          <a:solidFill>
                            <a:schemeClr val="tx1"/>
                          </a:solidFill>
                        </a:rPr>
                        <a:t>mL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7.5 </a:t>
                      </a:r>
                      <a:r>
                        <a:rPr lang="it-IT" sz="2400" dirty="0" err="1" smtClean="0">
                          <a:solidFill>
                            <a:schemeClr val="tx1"/>
                          </a:solidFill>
                        </a:rPr>
                        <a:t>mL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25.0 </a:t>
                      </a:r>
                      <a:r>
                        <a:rPr lang="it-IT" sz="2400" dirty="0" err="1" smtClean="0">
                          <a:solidFill>
                            <a:schemeClr val="tx1"/>
                          </a:solidFill>
                        </a:rPr>
                        <a:t>mL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5.0 </a:t>
                      </a:r>
                      <a:r>
                        <a:rPr lang="it-IT" sz="2400" dirty="0" err="1" smtClean="0">
                          <a:solidFill>
                            <a:schemeClr val="tx1"/>
                          </a:solidFill>
                        </a:rPr>
                        <a:t>mL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27.5 </a:t>
                      </a:r>
                      <a:r>
                        <a:rPr lang="it-IT" sz="2400" dirty="0" err="1" smtClean="0">
                          <a:solidFill>
                            <a:schemeClr val="tx1"/>
                          </a:solidFill>
                        </a:rPr>
                        <a:t>mL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2.5 </a:t>
                      </a:r>
                      <a:r>
                        <a:rPr lang="it-IT" sz="2400" dirty="0" err="1" smtClean="0">
                          <a:solidFill>
                            <a:schemeClr val="tx1"/>
                          </a:solidFill>
                        </a:rPr>
                        <a:t>mL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1828800" y="5562600"/>
            <a:ext cx="2362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0070C0"/>
                </a:solidFill>
              </a:rPr>
              <a:t>Cilindro graduato</a:t>
            </a:r>
            <a:endParaRPr lang="it-IT" sz="2600" b="1" dirty="0">
              <a:solidFill>
                <a:srgbClr val="0070C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876800" y="5562600"/>
            <a:ext cx="2362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0070C0"/>
                </a:solidFill>
              </a:rPr>
              <a:t>Buretta</a:t>
            </a:r>
            <a:endParaRPr lang="it-IT" sz="2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352800" y="76200"/>
            <a:ext cx="5334000" cy="1143000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Utilizzo della BURETTA</a:t>
            </a:r>
            <a:endParaRPr lang="it-IT" b="1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3505200" y="990600"/>
            <a:ext cx="5334000" cy="32766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/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24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it-IT" sz="4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Avvinare la buretta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2400"/>
              </a:spcAft>
              <a:buClrTx/>
              <a:buSzTx/>
              <a:buFontTx/>
              <a:buAutoNum type="arabicPeriod"/>
              <a:tabLst/>
              <a:defRPr/>
            </a:pPr>
            <a:r>
              <a:rPr lang="it-IT" sz="4000" dirty="0" smtClean="0">
                <a:latin typeface="+mj-lt"/>
                <a:ea typeface="+mj-ea"/>
                <a:cs typeface="+mj-cs"/>
              </a:rPr>
              <a:t>Riempire la buretta</a:t>
            </a:r>
            <a:endParaRPr kumimoji="0" lang="it-IT" sz="40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2400"/>
              </a:spcAft>
              <a:buClrTx/>
              <a:buSzTx/>
              <a:buFontTx/>
              <a:buAutoNum type="arabicPeriod"/>
              <a:tabLst/>
              <a:defRPr/>
            </a:pPr>
            <a:r>
              <a:rPr lang="it-IT" sz="4000" dirty="0" smtClean="0">
                <a:latin typeface="+mj-lt"/>
                <a:ea typeface="+mj-ea"/>
                <a:cs typeface="+mj-cs"/>
              </a:rPr>
              <a:t>Eliminare la bolla nel beccuccio</a:t>
            </a:r>
            <a:endParaRPr kumimoji="0" lang="it-IT" sz="4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Segnaposto contenuto 7" descr="buretta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373743"/>
            <a:ext cx="2971800" cy="4198257"/>
          </a:xfrm>
        </p:spPr>
      </p:pic>
      <p:sp>
        <p:nvSpPr>
          <p:cNvPr id="5" name="Freccia a destra 4"/>
          <p:cNvSpPr/>
          <p:nvPr/>
        </p:nvSpPr>
        <p:spPr>
          <a:xfrm rot="10800000">
            <a:off x="1828800" y="3421743"/>
            <a:ext cx="1981200" cy="6858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 descr="banda-di-schellbac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67563" y="4038600"/>
            <a:ext cx="3747837" cy="2687128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/>
        </p:nvSpPr>
        <p:spPr>
          <a:xfrm>
            <a:off x="228600" y="4800600"/>
            <a:ext cx="4724400" cy="1828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600"/>
              </a:spcAft>
              <a:buClrTx/>
              <a:buSzTx/>
              <a:buFont typeface="+mj-lt"/>
              <a:buAutoNum type="arabicPeriod" startAt="4"/>
              <a:tabLst/>
              <a:defRPr/>
            </a:pPr>
            <a:r>
              <a:rPr lang="it-IT" sz="3900" dirty="0" smtClean="0">
                <a:latin typeface="+mj-lt"/>
                <a:ea typeface="+mj-ea"/>
                <a:cs typeface="+mj-cs"/>
              </a:rPr>
              <a:t>Considerare le punte delle frecce sulla banda</a:t>
            </a:r>
            <a:endParaRPr kumimoji="0" lang="it-IT" sz="39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Freccia a destra 11"/>
          <p:cNvSpPr/>
          <p:nvPr/>
        </p:nvSpPr>
        <p:spPr>
          <a:xfrm>
            <a:off x="4724400" y="4953000"/>
            <a:ext cx="1371600" cy="6858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6" grpId="1" uiExpand="1" build="allAtOnce"/>
      <p:bldP spid="5" grpId="0" animBg="1"/>
      <p:bldP spid="11" grpId="0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57200" y="381000"/>
            <a:ext cx="8305800" cy="660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6032" indent="-256032">
              <a:lnSpc>
                <a:spcPct val="120000"/>
              </a:lnSpc>
              <a:buFont typeface="Wingdings" pitchFamily="2" charset="2"/>
              <a:buChar char="ü"/>
            </a:pPr>
            <a:r>
              <a:rPr lang="it-IT" sz="2200" dirty="0" smtClean="0"/>
              <a:t>Per ogni mescola, mettere il reagente in volume maggiore in un </a:t>
            </a:r>
            <a:r>
              <a:rPr lang="it-IT" sz="2200" dirty="0" err="1" smtClean="0"/>
              <a:t>becker</a:t>
            </a:r>
            <a:r>
              <a:rPr lang="it-IT" sz="2200" dirty="0" smtClean="0"/>
              <a:t> da 50 </a:t>
            </a:r>
            <a:r>
              <a:rPr lang="it-IT" sz="2200" dirty="0" err="1" smtClean="0"/>
              <a:t>mL</a:t>
            </a:r>
            <a:endParaRPr lang="it-IT" sz="2200" dirty="0" smtClean="0"/>
          </a:p>
          <a:p>
            <a:pPr marL="256032" indent="-256032">
              <a:lnSpc>
                <a:spcPct val="120000"/>
              </a:lnSpc>
              <a:buFont typeface="Wingdings" pitchFamily="2" charset="2"/>
              <a:buChar char="ü"/>
            </a:pPr>
            <a:r>
              <a:rPr lang="it-IT" sz="2200" dirty="0" smtClean="0"/>
              <a:t>Misurare la temperatura della soluzione </a:t>
            </a:r>
            <a:r>
              <a:rPr lang="it-IT" sz="2800" b="1" dirty="0" err="1" smtClean="0">
                <a:solidFill>
                  <a:srgbClr val="0070C0"/>
                </a:solidFill>
              </a:rPr>
              <a:t>T</a:t>
            </a:r>
            <a:r>
              <a:rPr lang="it-IT" sz="2800" b="1" baseline="-25000" dirty="0" err="1" smtClean="0">
                <a:solidFill>
                  <a:srgbClr val="0070C0"/>
                </a:solidFill>
              </a:rPr>
              <a:t>iniziale</a:t>
            </a:r>
            <a:endParaRPr lang="it-IT" sz="2800" b="1" baseline="-25000" dirty="0" smtClean="0">
              <a:solidFill>
                <a:srgbClr val="0070C0"/>
              </a:solidFill>
            </a:endParaRPr>
          </a:p>
          <a:p>
            <a:pPr marL="256032" indent="-256032">
              <a:lnSpc>
                <a:spcPct val="120000"/>
              </a:lnSpc>
              <a:buFont typeface="Wingdings" pitchFamily="2" charset="2"/>
              <a:buChar char="ü"/>
            </a:pPr>
            <a:r>
              <a:rPr lang="it-IT" sz="2200" dirty="0" smtClean="0"/>
              <a:t>Mettere nel </a:t>
            </a:r>
            <a:r>
              <a:rPr lang="it-IT" sz="2200" dirty="0" err="1" smtClean="0"/>
              <a:t>becker</a:t>
            </a:r>
            <a:r>
              <a:rPr lang="it-IT" sz="2200" dirty="0" smtClean="0"/>
              <a:t> più piccolo il reagente in volume minore</a:t>
            </a:r>
          </a:p>
          <a:p>
            <a:pPr marL="256032" indent="-256032">
              <a:lnSpc>
                <a:spcPct val="120000"/>
              </a:lnSpc>
              <a:buFont typeface="Wingdings" pitchFamily="2" charset="2"/>
              <a:buChar char="ü"/>
            </a:pPr>
            <a:r>
              <a:rPr lang="it-IT" sz="2200" dirty="0" smtClean="0"/>
              <a:t>Aggiungere il secondo reagente più rapidamente possibile</a:t>
            </a:r>
          </a:p>
          <a:p>
            <a:pPr marL="256032" indent="-256032">
              <a:lnSpc>
                <a:spcPct val="120000"/>
              </a:lnSpc>
              <a:buFont typeface="Wingdings" pitchFamily="2" charset="2"/>
              <a:buChar char="ü"/>
            </a:pPr>
            <a:r>
              <a:rPr lang="it-IT" sz="2200" dirty="0" smtClean="0"/>
              <a:t>Mescolare attentamente il sistema e misurare la temperatura con il termometro </a:t>
            </a:r>
          </a:p>
          <a:p>
            <a:pPr marL="256032" indent="-256032">
              <a:lnSpc>
                <a:spcPct val="120000"/>
              </a:lnSpc>
              <a:buFont typeface="Wingdings" pitchFamily="2" charset="2"/>
              <a:buChar char="ü"/>
            </a:pPr>
            <a:r>
              <a:rPr lang="it-IT" sz="2200" dirty="0" smtClean="0"/>
              <a:t>Osservare l’andamento della temperatura e registrare il valore massimo raggiunto </a:t>
            </a:r>
            <a:r>
              <a:rPr lang="it-IT" sz="2800" b="1" dirty="0" err="1" smtClean="0">
                <a:solidFill>
                  <a:srgbClr val="0070C0"/>
                </a:solidFill>
              </a:rPr>
              <a:t>T</a:t>
            </a:r>
            <a:r>
              <a:rPr lang="it-IT" sz="2800" b="1" baseline="-25000" dirty="0" err="1" smtClean="0">
                <a:solidFill>
                  <a:srgbClr val="0070C0"/>
                </a:solidFill>
              </a:rPr>
              <a:t>finale</a:t>
            </a:r>
            <a:endParaRPr lang="it-IT" sz="2800" b="1" baseline="-25000" dirty="0" smtClean="0">
              <a:solidFill>
                <a:srgbClr val="0070C0"/>
              </a:solidFill>
            </a:endParaRPr>
          </a:p>
          <a:p>
            <a:pPr marL="256032" indent="-256032">
              <a:lnSpc>
                <a:spcPct val="120000"/>
              </a:lnSpc>
              <a:buFont typeface="Wingdings" pitchFamily="2" charset="2"/>
              <a:buChar char="ü"/>
            </a:pPr>
            <a:r>
              <a:rPr lang="it-IT" sz="2200" dirty="0" smtClean="0"/>
              <a:t>Calcolare la variazione di temperatura: </a:t>
            </a:r>
            <a:r>
              <a:rPr lang="it-IT" sz="2800" b="1" dirty="0" smtClean="0">
                <a:solidFill>
                  <a:srgbClr val="0070C0"/>
                </a:solidFill>
                <a:latin typeface="Symbol" pitchFamily="18" charset="2"/>
              </a:rPr>
              <a:t>D</a:t>
            </a:r>
            <a:r>
              <a:rPr lang="it-IT" sz="2800" b="1" dirty="0" smtClean="0">
                <a:solidFill>
                  <a:srgbClr val="0070C0"/>
                </a:solidFill>
              </a:rPr>
              <a:t>T = </a:t>
            </a:r>
            <a:r>
              <a:rPr lang="it-IT" sz="2800" b="1" dirty="0" err="1" smtClean="0">
                <a:solidFill>
                  <a:srgbClr val="0070C0"/>
                </a:solidFill>
              </a:rPr>
              <a:t>T</a:t>
            </a:r>
            <a:r>
              <a:rPr lang="it-IT" sz="2800" b="1" baseline="-25000" dirty="0" err="1" smtClean="0">
                <a:solidFill>
                  <a:srgbClr val="0070C0"/>
                </a:solidFill>
              </a:rPr>
              <a:t>finale</a:t>
            </a:r>
            <a:r>
              <a:rPr lang="it-IT" sz="2800" b="1" dirty="0" smtClean="0">
                <a:solidFill>
                  <a:srgbClr val="0070C0"/>
                </a:solidFill>
              </a:rPr>
              <a:t> – </a:t>
            </a:r>
            <a:r>
              <a:rPr lang="it-IT" sz="2800" b="1" dirty="0" err="1" smtClean="0">
                <a:solidFill>
                  <a:srgbClr val="0070C0"/>
                </a:solidFill>
              </a:rPr>
              <a:t>T</a:t>
            </a:r>
            <a:r>
              <a:rPr lang="it-IT" sz="2800" b="1" baseline="-25000" dirty="0" err="1" smtClean="0">
                <a:solidFill>
                  <a:srgbClr val="0070C0"/>
                </a:solidFill>
              </a:rPr>
              <a:t>iniziale</a:t>
            </a:r>
            <a:endParaRPr lang="it-IT" sz="2800" b="1" baseline="-25000" dirty="0" smtClean="0">
              <a:solidFill>
                <a:srgbClr val="0070C0"/>
              </a:solidFill>
            </a:endParaRPr>
          </a:p>
          <a:p>
            <a:pPr marL="256032" indent="-256032">
              <a:lnSpc>
                <a:spcPct val="120000"/>
              </a:lnSpc>
              <a:buFont typeface="Wingdings" pitchFamily="2" charset="2"/>
              <a:buChar char="ü"/>
            </a:pPr>
            <a:endParaRPr lang="it-IT" sz="2800" b="1" baseline="-25000" dirty="0" smtClean="0">
              <a:solidFill>
                <a:srgbClr val="0070C0"/>
              </a:solidFill>
            </a:endParaRPr>
          </a:p>
          <a:p>
            <a:pPr marL="256032" indent="-256032">
              <a:lnSpc>
                <a:spcPct val="120000"/>
              </a:lnSpc>
              <a:buFont typeface="Wingdings" pitchFamily="2" charset="2"/>
              <a:buChar char="ü"/>
            </a:pPr>
            <a:r>
              <a:rPr lang="it-IT" sz="2400" b="1" dirty="0" smtClean="0">
                <a:solidFill>
                  <a:srgbClr val="FF0000"/>
                </a:solidFill>
              </a:rPr>
              <a:t>Preparare Tabella come da procedura</a:t>
            </a:r>
          </a:p>
          <a:p>
            <a:pPr marL="256032" indent="-256032">
              <a:lnSpc>
                <a:spcPct val="120000"/>
              </a:lnSpc>
              <a:buFont typeface="Wingdings" pitchFamily="2" charset="2"/>
              <a:buChar char="ü"/>
            </a:pPr>
            <a:endParaRPr lang="it-IT" sz="2800" b="1" dirty="0" smtClean="0">
              <a:solidFill>
                <a:srgbClr val="0070C0"/>
              </a:solidFill>
            </a:endParaRPr>
          </a:p>
          <a:p>
            <a:pPr marL="256032" indent="-256032">
              <a:lnSpc>
                <a:spcPct val="120000"/>
              </a:lnSpc>
            </a:pPr>
            <a:r>
              <a:rPr lang="it-IT" sz="2200" dirty="0" smtClean="0"/>
              <a:t>	</a:t>
            </a:r>
            <a:r>
              <a:rPr lang="it-IT" sz="2200" b="1" dirty="0" smtClean="0"/>
              <a:t>Perché si misura la temperatura del reagente in volume maggiore?</a:t>
            </a:r>
          </a:p>
          <a:p>
            <a:pPr marL="256032" indent="-256032">
              <a:lnSpc>
                <a:spcPct val="120000"/>
              </a:lnSpc>
            </a:pPr>
            <a:r>
              <a:rPr lang="it-IT" sz="2200" b="1" dirty="0" smtClean="0"/>
              <a:t>	Perché è necessario aggiungere rapidamente il secondo reagente?</a:t>
            </a:r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11162"/>
          </a:xfrm>
        </p:spPr>
        <p:txBody>
          <a:bodyPr>
            <a:noAutofit/>
          </a:bodyPr>
          <a:lstStyle/>
          <a:p>
            <a:pPr marL="320040" indent="-320040" algn="l"/>
            <a:r>
              <a:rPr lang="it-IT" sz="2600" b="1" dirty="0" smtClean="0">
                <a:solidFill>
                  <a:srgbClr val="0070C0"/>
                </a:solidFill>
              </a:rPr>
              <a:t>2. Mescolamento dei due reagenti di diverse proporzioni</a:t>
            </a:r>
            <a:endParaRPr lang="it-IT" sz="2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57200" y="685800"/>
            <a:ext cx="8305800" cy="877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6032" indent="-256032">
              <a:lnSpc>
                <a:spcPct val="120000"/>
              </a:lnSpc>
              <a:buFont typeface="Wingdings" pitchFamily="2" charset="2"/>
              <a:buChar char="ü"/>
            </a:pPr>
            <a:r>
              <a:rPr lang="it-IT" sz="2200" dirty="0" smtClean="0"/>
              <a:t>Riportare in un grafico il valore del volume di soluzione di un reagente contro la variazione di temperatura osservata</a:t>
            </a:r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11162"/>
          </a:xfrm>
        </p:spPr>
        <p:txBody>
          <a:bodyPr>
            <a:noAutofit/>
          </a:bodyPr>
          <a:lstStyle/>
          <a:p>
            <a:pPr marL="320040" indent="-320040" algn="l"/>
            <a:r>
              <a:rPr lang="it-IT" sz="2600" b="1" dirty="0" smtClean="0">
                <a:solidFill>
                  <a:srgbClr val="0070C0"/>
                </a:solidFill>
              </a:rPr>
              <a:t>3. Analisi dei dati</a:t>
            </a:r>
            <a:endParaRPr lang="it-IT" sz="2600" b="1" dirty="0">
              <a:solidFill>
                <a:srgbClr val="0070C0"/>
              </a:solidFill>
            </a:endParaRPr>
          </a:p>
        </p:txBody>
      </p:sp>
      <p:graphicFrame>
        <p:nvGraphicFramePr>
          <p:cNvPr id="9" name="Grafico 8"/>
          <p:cNvGraphicFramePr/>
          <p:nvPr/>
        </p:nvGraphicFramePr>
        <p:xfrm>
          <a:off x="1295400" y="1981200"/>
          <a:ext cx="60960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77000" y="2895600"/>
            <a:ext cx="24384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LE SCALE DEL GRAFICO DEVONO ESSERE LINEARI!!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57200" y="685800"/>
            <a:ext cx="8305800" cy="877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6032" indent="-256032">
              <a:lnSpc>
                <a:spcPct val="120000"/>
              </a:lnSpc>
              <a:buFont typeface="Wingdings" pitchFamily="2" charset="2"/>
              <a:buChar char="ü"/>
            </a:pPr>
            <a:r>
              <a:rPr lang="it-IT" sz="2200" dirty="0" smtClean="0"/>
              <a:t>Riportare in un grafico il valore del volume di soluzione di un reagente contro la variazione di temperatura osservata</a:t>
            </a:r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11162"/>
          </a:xfrm>
        </p:spPr>
        <p:txBody>
          <a:bodyPr>
            <a:noAutofit/>
          </a:bodyPr>
          <a:lstStyle/>
          <a:p>
            <a:pPr marL="320040" indent="-320040" algn="l"/>
            <a:r>
              <a:rPr lang="it-IT" sz="2600" b="1" dirty="0" smtClean="0">
                <a:solidFill>
                  <a:srgbClr val="0070C0"/>
                </a:solidFill>
              </a:rPr>
              <a:t>3. Analisi dei dati</a:t>
            </a:r>
            <a:endParaRPr lang="it-IT" sz="2600" b="1" dirty="0">
              <a:solidFill>
                <a:srgbClr val="0070C0"/>
              </a:solidFill>
            </a:endParaRPr>
          </a:p>
        </p:txBody>
      </p:sp>
      <p:graphicFrame>
        <p:nvGraphicFramePr>
          <p:cNvPr id="9" name="Grafico 8"/>
          <p:cNvGraphicFramePr/>
          <p:nvPr/>
        </p:nvGraphicFramePr>
        <p:xfrm>
          <a:off x="1295400" y="1981200"/>
          <a:ext cx="60960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Freccia in giù 4"/>
          <p:cNvSpPr/>
          <p:nvPr/>
        </p:nvSpPr>
        <p:spPr>
          <a:xfrm>
            <a:off x="5330952" y="2590800"/>
            <a:ext cx="231648" cy="2667000"/>
          </a:xfrm>
          <a:prstGeom prst="downArrow">
            <a:avLst>
              <a:gd name="adj1" fmla="val 25972"/>
              <a:gd name="adj2" fmla="val 298856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" name="Connettore 2 7"/>
          <p:cNvCxnSpPr/>
          <p:nvPr/>
        </p:nvCxnSpPr>
        <p:spPr>
          <a:xfrm>
            <a:off x="2209800" y="5181600"/>
            <a:ext cx="3246120" cy="1588"/>
          </a:xfrm>
          <a:prstGeom prst="straightConnector1">
            <a:avLst/>
          </a:prstGeom>
          <a:ln w="603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>
            <a:off x="5458968" y="5181600"/>
            <a:ext cx="1609344" cy="1588"/>
          </a:xfrm>
          <a:prstGeom prst="straightConnector1">
            <a:avLst/>
          </a:prstGeom>
          <a:ln w="603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2590800" y="46482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V Ca(</a:t>
            </a:r>
            <a:r>
              <a:rPr lang="it-IT" sz="2400" b="1" dirty="0" err="1" smtClean="0"/>
              <a:t>ClO</a:t>
            </a:r>
            <a:r>
              <a:rPr lang="it-IT" sz="2400" b="1" dirty="0" smtClean="0"/>
              <a:t>)</a:t>
            </a:r>
            <a:r>
              <a:rPr lang="it-IT" sz="2400" b="1" baseline="-25000" dirty="0" smtClean="0"/>
              <a:t>2</a:t>
            </a:r>
            <a:endParaRPr lang="it-IT" sz="2400" b="1" dirty="0" smtClean="0"/>
          </a:p>
        </p:txBody>
      </p:sp>
      <p:sp>
        <p:nvSpPr>
          <p:cNvPr id="14" name="CasellaDiTesto 13"/>
          <p:cNvSpPr txBox="1"/>
          <p:nvPr/>
        </p:nvSpPr>
        <p:spPr>
          <a:xfrm>
            <a:off x="5181600" y="46482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V Na</a:t>
            </a:r>
            <a:r>
              <a:rPr lang="it-IT" sz="2400" b="1" baseline="-25000" dirty="0" smtClean="0"/>
              <a:t>2</a:t>
            </a:r>
            <a:r>
              <a:rPr lang="it-IT" sz="2400" b="1" dirty="0" smtClean="0"/>
              <a:t>S</a:t>
            </a:r>
            <a:r>
              <a:rPr lang="it-IT" sz="2400" b="1" baseline="-25000" dirty="0" smtClean="0"/>
              <a:t>2</a:t>
            </a:r>
            <a:r>
              <a:rPr lang="it-IT" sz="2400" b="1" dirty="0" smtClean="0"/>
              <a:t>O</a:t>
            </a:r>
            <a:r>
              <a:rPr lang="it-IT" sz="2400" b="1" baseline="-25000" dirty="0" smtClean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/>
      <p:bldP spid="14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66800" y="1143000"/>
            <a:ext cx="6781800" cy="90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it-IT" sz="2200" b="1" dirty="0" smtClean="0"/>
              <a:t>Quante moli di ciascun </a:t>
            </a:r>
            <a:r>
              <a:rPr lang="it-IT" sz="2200" b="1" smtClean="0"/>
              <a:t>reagente sono state </a:t>
            </a:r>
            <a:r>
              <a:rPr lang="it-IT" sz="2200" b="1" dirty="0" smtClean="0"/>
              <a:t>utilizzate nel punto di massimo della curva?</a:t>
            </a:r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411162"/>
          </a:xfrm>
        </p:spPr>
        <p:txBody>
          <a:bodyPr>
            <a:noAutofit/>
          </a:bodyPr>
          <a:lstStyle/>
          <a:p>
            <a:pPr marL="320040" indent="-320040" algn="l"/>
            <a:r>
              <a:rPr lang="it-IT" sz="2600" b="1" dirty="0" smtClean="0">
                <a:solidFill>
                  <a:srgbClr val="0070C0"/>
                </a:solidFill>
              </a:rPr>
              <a:t>3. Analisi dei dati</a:t>
            </a:r>
            <a:endParaRPr lang="it-IT" sz="2600" b="1" dirty="0">
              <a:solidFill>
                <a:srgbClr val="0070C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33400" y="3888736"/>
            <a:ext cx="7924800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it-IT" sz="3200" b="1" dirty="0" smtClean="0">
                <a:solidFill>
                  <a:srgbClr val="FF0000"/>
                </a:solidFill>
              </a:rPr>
              <a:t>n [Ca(</a:t>
            </a:r>
            <a:r>
              <a:rPr lang="it-IT" sz="3200" b="1" dirty="0" err="1" smtClean="0">
                <a:solidFill>
                  <a:srgbClr val="FF0000"/>
                </a:solidFill>
              </a:rPr>
              <a:t>ClO</a:t>
            </a:r>
            <a:r>
              <a:rPr lang="it-IT" sz="3200" b="1" dirty="0" smtClean="0">
                <a:solidFill>
                  <a:srgbClr val="FF0000"/>
                </a:solidFill>
              </a:rPr>
              <a:t>)</a:t>
            </a:r>
            <a:r>
              <a:rPr lang="it-IT" sz="3200" b="1" baseline="-25000" dirty="0" smtClean="0">
                <a:solidFill>
                  <a:srgbClr val="FF0000"/>
                </a:solidFill>
              </a:rPr>
              <a:t>2</a:t>
            </a:r>
            <a:r>
              <a:rPr lang="it-IT" sz="3200" b="1" dirty="0" smtClean="0">
                <a:solidFill>
                  <a:srgbClr val="FF0000"/>
                </a:solidFill>
              </a:rPr>
              <a:t>] : n [Na</a:t>
            </a:r>
            <a:r>
              <a:rPr lang="it-IT" sz="3200" b="1" baseline="-25000" dirty="0" smtClean="0">
                <a:solidFill>
                  <a:srgbClr val="FF0000"/>
                </a:solidFill>
              </a:rPr>
              <a:t>2</a:t>
            </a:r>
            <a:r>
              <a:rPr lang="it-IT" sz="3200" b="1" dirty="0" smtClean="0">
                <a:solidFill>
                  <a:srgbClr val="FF0000"/>
                </a:solidFill>
              </a:rPr>
              <a:t>S</a:t>
            </a:r>
            <a:r>
              <a:rPr lang="it-IT" sz="3200" b="1" baseline="-25000" dirty="0" smtClean="0">
                <a:solidFill>
                  <a:srgbClr val="FF0000"/>
                </a:solidFill>
              </a:rPr>
              <a:t>2</a:t>
            </a:r>
            <a:r>
              <a:rPr lang="it-IT" sz="3200" b="1" dirty="0" smtClean="0">
                <a:solidFill>
                  <a:srgbClr val="FF0000"/>
                </a:solidFill>
              </a:rPr>
              <a:t>O</a:t>
            </a:r>
            <a:r>
              <a:rPr lang="it-IT" sz="3200" b="1" baseline="-25000" dirty="0" smtClean="0">
                <a:solidFill>
                  <a:srgbClr val="FF0000"/>
                </a:solidFill>
              </a:rPr>
              <a:t>3</a:t>
            </a:r>
            <a:r>
              <a:rPr lang="it-IT" sz="3200" b="1" dirty="0" smtClean="0">
                <a:solidFill>
                  <a:srgbClr val="FF0000"/>
                </a:solidFill>
              </a:rPr>
              <a:t>] = x : y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838200" y="2740025"/>
            <a:ext cx="54864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 Ca(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ClO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r>
              <a:rPr kumimoji="0" lang="it-IT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+ y Na</a:t>
            </a:r>
            <a:r>
              <a:rPr kumimoji="0" lang="it-IT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  <a:r>
              <a:rPr kumimoji="0" lang="it-IT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</a:t>
            </a:r>
            <a:r>
              <a:rPr kumimoji="0" lang="it-IT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+ z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NaOH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Connettore 2 7"/>
          <p:cNvCxnSpPr>
            <a:stCxn id="6" idx="3"/>
          </p:cNvCxnSpPr>
          <p:nvPr/>
        </p:nvCxnSpPr>
        <p:spPr>
          <a:xfrm>
            <a:off x="6324600" y="3008313"/>
            <a:ext cx="731520" cy="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7162800" y="25908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smtClean="0">
                <a:solidFill>
                  <a:srgbClr val="0070C0"/>
                </a:solidFill>
              </a:rPr>
              <a:t>?</a:t>
            </a:r>
            <a:endParaRPr lang="it-IT" sz="4800" dirty="0">
              <a:solidFill>
                <a:srgbClr val="0070C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219200" y="4953000"/>
            <a:ext cx="6781800" cy="471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it-IT" sz="2200" dirty="0" smtClean="0"/>
              <a:t>Per conoscere z è necessario bilanciare la reazione.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4800600" y="1526536"/>
            <a:ext cx="2209800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it-IT" sz="3200" b="1" dirty="0" smtClean="0">
                <a:solidFill>
                  <a:srgbClr val="FF0000"/>
                </a:solidFill>
              </a:rPr>
              <a:t>n = M ∙ 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66800" y="1066800"/>
            <a:ext cx="6781800" cy="471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it-IT" sz="2200" b="1" dirty="0" smtClean="0"/>
              <a:t>Che reazioni avvengono?</a:t>
            </a:r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411162"/>
          </a:xfrm>
        </p:spPr>
        <p:txBody>
          <a:bodyPr>
            <a:noAutofit/>
          </a:bodyPr>
          <a:lstStyle/>
          <a:p>
            <a:pPr marL="320040" indent="-320040" algn="l"/>
            <a:r>
              <a:rPr lang="it-IT" sz="2600" b="1" dirty="0" smtClean="0">
                <a:solidFill>
                  <a:srgbClr val="0070C0"/>
                </a:solidFill>
              </a:rPr>
              <a:t>3. Analisi dei dati</a:t>
            </a:r>
            <a:endParaRPr lang="it-IT" sz="2600" b="1" dirty="0">
              <a:solidFill>
                <a:srgbClr val="0070C0"/>
              </a:solidFill>
            </a:endParaRPr>
          </a:p>
        </p:txBody>
      </p:sp>
      <p:cxnSp>
        <p:nvCxnSpPr>
          <p:cNvPr id="8" name="Connettore 2 7"/>
          <p:cNvCxnSpPr/>
          <p:nvPr/>
        </p:nvCxnSpPr>
        <p:spPr>
          <a:xfrm>
            <a:off x="3505200" y="1828800"/>
            <a:ext cx="4572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6934200" y="21336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smtClean="0">
                <a:solidFill>
                  <a:srgbClr val="FF0000"/>
                </a:solidFill>
              </a:rPr>
              <a:t>?</a:t>
            </a:r>
            <a:endParaRPr lang="it-IT" sz="4800" dirty="0">
              <a:solidFill>
                <a:srgbClr val="FF000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571500" y="2964597"/>
            <a:ext cx="8115300" cy="216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it-IT" sz="2800" b="1" dirty="0" smtClean="0">
                <a:solidFill>
                  <a:srgbClr val="0070C0"/>
                </a:solidFill>
              </a:rPr>
              <a:t>Bilanciare le reazioni redox </a:t>
            </a:r>
            <a:r>
              <a:rPr lang="it-IT" sz="2800" b="1" u="sng" dirty="0" smtClean="0">
                <a:solidFill>
                  <a:srgbClr val="0070C0"/>
                </a:solidFill>
              </a:rPr>
              <a:t>in forma molecolare</a:t>
            </a:r>
            <a:r>
              <a:rPr lang="it-IT" sz="2800" b="1" dirty="0" smtClean="0">
                <a:solidFill>
                  <a:srgbClr val="0070C0"/>
                </a:solidFill>
              </a:rPr>
              <a:t> per ciascuno dei possibili prodotti di ossidazione e verificare quale corrisponde ai coefficienti stechiometrici </a:t>
            </a:r>
            <a:r>
              <a:rPr lang="it-IT" sz="2800" b="1" u="sng" dirty="0" smtClean="0">
                <a:solidFill>
                  <a:srgbClr val="0070C0"/>
                </a:solidFill>
              </a:rPr>
              <a:t>verificati sperimentalmente</a:t>
            </a:r>
            <a:r>
              <a:rPr lang="it-IT" sz="2800" b="1" dirty="0" smtClean="0">
                <a:solidFill>
                  <a:srgbClr val="0070C0"/>
                </a:solidFill>
              </a:rPr>
              <a:t>. 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066800" y="1585861"/>
            <a:ext cx="6781800" cy="471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it-IT" sz="2200" dirty="0" smtClean="0"/>
              <a:t>RIDUZIONE:      </a:t>
            </a:r>
            <a:r>
              <a:rPr lang="it-IT" sz="2200" dirty="0" err="1" smtClean="0"/>
              <a:t>ClO</a:t>
            </a:r>
            <a:r>
              <a:rPr lang="it-IT" sz="2200" b="1" baseline="30000" dirty="0" err="1" smtClean="0"/>
              <a:t>-</a:t>
            </a:r>
            <a:r>
              <a:rPr lang="it-IT" sz="2200" b="1" baseline="30000" dirty="0" smtClean="0"/>
              <a:t>	</a:t>
            </a:r>
            <a:r>
              <a:rPr lang="it-IT" sz="2200" b="1" dirty="0" smtClean="0"/>
              <a:t>     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4114800" y="1600200"/>
            <a:ext cx="3733800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it-IT" sz="2200" dirty="0" smtClean="0"/>
              <a:t>Cl</a:t>
            </a:r>
            <a:r>
              <a:rPr lang="it-IT" sz="2200" b="1" baseline="30000" dirty="0" smtClean="0"/>
              <a:t>-</a:t>
            </a:r>
            <a:endParaRPr lang="it-IT" sz="2200" b="1" dirty="0" smtClean="0"/>
          </a:p>
        </p:txBody>
      </p:sp>
      <p:sp>
        <p:nvSpPr>
          <p:cNvPr id="14" name="CasellaDiTesto 13"/>
          <p:cNvSpPr txBox="1"/>
          <p:nvPr/>
        </p:nvSpPr>
        <p:spPr>
          <a:xfrm>
            <a:off x="1066800" y="2286000"/>
            <a:ext cx="6781800" cy="471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it-IT" sz="2200" dirty="0" smtClean="0"/>
              <a:t>OSSIDAZIONE:      S</a:t>
            </a:r>
            <a:r>
              <a:rPr lang="it-IT" sz="2200" baseline="-25000" dirty="0" smtClean="0"/>
              <a:t>2</a:t>
            </a:r>
            <a:r>
              <a:rPr lang="it-IT" sz="2200" dirty="0" smtClean="0"/>
              <a:t>O</a:t>
            </a:r>
            <a:r>
              <a:rPr lang="it-IT" sz="2200" baseline="-25000" dirty="0" smtClean="0"/>
              <a:t>3</a:t>
            </a:r>
            <a:r>
              <a:rPr lang="it-IT" sz="2200" baseline="30000" dirty="0" smtClean="0"/>
              <a:t>2</a:t>
            </a:r>
            <a:r>
              <a:rPr lang="it-IT" sz="2200" b="1" baseline="30000" dirty="0" smtClean="0"/>
              <a:t>-</a:t>
            </a:r>
            <a:r>
              <a:rPr lang="it-IT" sz="2200" dirty="0" smtClean="0"/>
              <a:t>	         </a:t>
            </a:r>
            <a:endParaRPr lang="it-IT" sz="2200" b="1" dirty="0" smtClean="0"/>
          </a:p>
        </p:txBody>
      </p:sp>
      <p:cxnSp>
        <p:nvCxnSpPr>
          <p:cNvPr id="15" name="Connettore 2 14"/>
          <p:cNvCxnSpPr/>
          <p:nvPr/>
        </p:nvCxnSpPr>
        <p:spPr>
          <a:xfrm>
            <a:off x="3962400" y="2590800"/>
            <a:ext cx="4572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4419600" y="2286000"/>
            <a:ext cx="2819400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it-IT" sz="2200" dirty="0" smtClean="0"/>
              <a:t>SO</a:t>
            </a:r>
            <a:r>
              <a:rPr lang="it-IT" sz="2200" baseline="-25000" dirty="0" smtClean="0"/>
              <a:t>3</a:t>
            </a:r>
            <a:r>
              <a:rPr lang="it-IT" sz="2200" baseline="30000" dirty="0" smtClean="0"/>
              <a:t>2</a:t>
            </a:r>
            <a:r>
              <a:rPr lang="it-IT" sz="2200" b="1" baseline="30000" dirty="0" smtClean="0"/>
              <a:t>-</a:t>
            </a:r>
            <a:r>
              <a:rPr lang="it-IT" sz="2200" b="1" dirty="0" smtClean="0"/>
              <a:t> / </a:t>
            </a:r>
            <a:r>
              <a:rPr lang="it-IT" sz="2200" dirty="0" smtClean="0"/>
              <a:t>SO</a:t>
            </a:r>
            <a:r>
              <a:rPr lang="it-IT" sz="2200" baseline="-25000" dirty="0" smtClean="0"/>
              <a:t>4</a:t>
            </a:r>
            <a:r>
              <a:rPr lang="it-IT" sz="2200" baseline="30000" dirty="0" smtClean="0"/>
              <a:t>2</a:t>
            </a:r>
            <a:r>
              <a:rPr lang="it-IT" sz="2200" b="1" baseline="30000" dirty="0" smtClean="0"/>
              <a:t>-</a:t>
            </a:r>
            <a:r>
              <a:rPr lang="it-IT" sz="2200" b="1" dirty="0" smtClean="0"/>
              <a:t> /</a:t>
            </a:r>
            <a:r>
              <a:rPr lang="it-IT" sz="2200" dirty="0" smtClean="0"/>
              <a:t> S</a:t>
            </a:r>
            <a:r>
              <a:rPr lang="it-IT" sz="2200" baseline="-25000" dirty="0" smtClean="0"/>
              <a:t>4</a:t>
            </a:r>
            <a:r>
              <a:rPr lang="it-IT" sz="2200" dirty="0" smtClean="0"/>
              <a:t>O</a:t>
            </a:r>
            <a:r>
              <a:rPr lang="it-IT" sz="2200" baseline="-25000" dirty="0" smtClean="0"/>
              <a:t>6</a:t>
            </a:r>
            <a:r>
              <a:rPr lang="it-IT" sz="2200" baseline="30000" dirty="0" smtClean="0"/>
              <a:t>2</a:t>
            </a:r>
            <a:r>
              <a:rPr lang="it-IT" sz="2200" b="1" baseline="30000" dirty="0" smtClean="0"/>
              <a:t>-</a:t>
            </a:r>
            <a:r>
              <a:rPr lang="it-IT" sz="2200" b="1" dirty="0" smtClean="0"/>
              <a:t>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" y="5634335"/>
            <a:ext cx="83058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TUTTE LE REAZIONI POSSONO E DEVONO ESSERE BILANCIATE!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9" grpId="0"/>
      <p:bldP spid="13" grpId="0"/>
      <p:bldP spid="14" grpId="0"/>
      <p:bldP spid="16" grpId="0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411162"/>
          </a:xfrm>
        </p:spPr>
        <p:txBody>
          <a:bodyPr>
            <a:noAutofit/>
          </a:bodyPr>
          <a:lstStyle/>
          <a:p>
            <a:pPr marL="320040" indent="-320040" algn="l"/>
            <a:r>
              <a:rPr lang="it-IT" sz="2600" b="1" dirty="0" smtClean="0">
                <a:solidFill>
                  <a:srgbClr val="0070C0"/>
                </a:solidFill>
              </a:rPr>
              <a:t>3. Analisi dei dati</a:t>
            </a:r>
            <a:endParaRPr lang="it-IT" sz="2600" b="1" dirty="0">
              <a:solidFill>
                <a:srgbClr val="0070C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990600" y="1447800"/>
            <a:ext cx="7162800" cy="374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6032" indent="-256032">
              <a:lnSpc>
                <a:spcPct val="120000"/>
              </a:lnSpc>
              <a:buFont typeface="Wingdings" pitchFamily="2" charset="2"/>
              <a:buChar char="ü"/>
            </a:pPr>
            <a:r>
              <a:rPr lang="it-IT" sz="2200" dirty="0" smtClean="0"/>
              <a:t>SO</a:t>
            </a:r>
            <a:r>
              <a:rPr lang="it-IT" sz="2200" baseline="-25000" dirty="0" smtClean="0"/>
              <a:t>3</a:t>
            </a:r>
            <a:r>
              <a:rPr lang="it-IT" sz="2200" baseline="30000" dirty="0" smtClean="0"/>
              <a:t>2</a:t>
            </a:r>
            <a:r>
              <a:rPr lang="it-IT" sz="2200" b="1" baseline="30000" dirty="0" smtClean="0"/>
              <a:t>-</a:t>
            </a:r>
            <a:r>
              <a:rPr lang="it-IT" sz="2200" b="1" dirty="0" smtClean="0"/>
              <a:t> / </a:t>
            </a:r>
            <a:r>
              <a:rPr lang="it-IT" sz="2200" dirty="0" smtClean="0"/>
              <a:t>SO</a:t>
            </a:r>
            <a:r>
              <a:rPr lang="it-IT" sz="2200" baseline="-25000" dirty="0" smtClean="0"/>
              <a:t>4</a:t>
            </a:r>
            <a:r>
              <a:rPr lang="it-IT" sz="2200" baseline="30000" dirty="0" smtClean="0"/>
              <a:t>2</a:t>
            </a:r>
            <a:r>
              <a:rPr lang="it-IT" sz="2200" b="1" baseline="30000" dirty="0" smtClean="0"/>
              <a:t>-</a:t>
            </a:r>
            <a:r>
              <a:rPr lang="it-IT" sz="2200" b="1" dirty="0" smtClean="0"/>
              <a:t> /</a:t>
            </a:r>
            <a:r>
              <a:rPr lang="it-IT" sz="2200" dirty="0" smtClean="0"/>
              <a:t> S</a:t>
            </a:r>
            <a:r>
              <a:rPr lang="it-IT" sz="2200" baseline="-25000" dirty="0" smtClean="0"/>
              <a:t>4</a:t>
            </a:r>
            <a:r>
              <a:rPr lang="it-IT" sz="2200" dirty="0" smtClean="0"/>
              <a:t>O</a:t>
            </a:r>
            <a:r>
              <a:rPr lang="it-IT" sz="2200" baseline="-25000" dirty="0" smtClean="0"/>
              <a:t>6</a:t>
            </a:r>
            <a:r>
              <a:rPr lang="it-IT" sz="2200" baseline="30000" dirty="0" smtClean="0"/>
              <a:t>2</a:t>
            </a:r>
            <a:r>
              <a:rPr lang="it-IT" sz="2200" b="1" baseline="30000" dirty="0" smtClean="0"/>
              <a:t>-</a:t>
            </a:r>
            <a:r>
              <a:rPr lang="it-IT" sz="2200" b="1" dirty="0" smtClean="0"/>
              <a:t> </a:t>
            </a:r>
            <a:r>
              <a:rPr lang="it-IT" sz="2200" dirty="0" smtClean="0"/>
              <a:t>: ognuno di questi anioni produce un sale poco solubile in presenza di ioni calcio. Individuare quale dei prodotti di reazione è responsabile dell’opalescenza osservata.</a:t>
            </a:r>
          </a:p>
          <a:p>
            <a:pPr marL="256032" indent="-256032">
              <a:lnSpc>
                <a:spcPct val="120000"/>
              </a:lnSpc>
              <a:buFont typeface="Wingdings" pitchFamily="2" charset="2"/>
              <a:buChar char="ü"/>
            </a:pPr>
            <a:endParaRPr lang="it-IT" sz="2200" dirty="0" smtClean="0"/>
          </a:p>
          <a:p>
            <a:pPr marL="256032" indent="-256032">
              <a:lnSpc>
                <a:spcPct val="120000"/>
              </a:lnSpc>
              <a:buFont typeface="Wingdings" pitchFamily="2" charset="2"/>
              <a:buChar char="ü"/>
            </a:pPr>
            <a:r>
              <a:rPr lang="it-IT" sz="2200" dirty="0" smtClean="0"/>
              <a:t>Per ogni mescola, individuare il reagente limitante.</a:t>
            </a:r>
          </a:p>
          <a:p>
            <a:pPr marL="256032" indent="-256032">
              <a:lnSpc>
                <a:spcPct val="120000"/>
              </a:lnSpc>
              <a:buFont typeface="Wingdings" pitchFamily="2" charset="2"/>
              <a:buChar char="ü"/>
            </a:pPr>
            <a:endParaRPr lang="it-IT" sz="2200" dirty="0" smtClean="0"/>
          </a:p>
          <a:p>
            <a:pPr marL="256032" indent="-256032">
              <a:lnSpc>
                <a:spcPct val="120000"/>
              </a:lnSpc>
              <a:buFont typeface="Wingdings" pitchFamily="2" charset="2"/>
              <a:buChar char="ü"/>
            </a:pPr>
            <a:r>
              <a:rPr lang="it-IT" sz="2200" dirty="0" smtClean="0"/>
              <a:t>Scrivere la relazione dell’esperienza, </a:t>
            </a:r>
            <a:r>
              <a:rPr lang="it-IT" sz="2200" b="1" dirty="0" smtClean="0"/>
              <a:t>seguendo le indicazioni ricevute</a:t>
            </a:r>
            <a:r>
              <a:rPr lang="it-IT" sz="22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411162"/>
          </a:xfrm>
        </p:spPr>
        <p:txBody>
          <a:bodyPr>
            <a:noAutofit/>
          </a:bodyPr>
          <a:lstStyle/>
          <a:p>
            <a:pPr marL="320040" indent="-320040" algn="l"/>
            <a:r>
              <a:rPr lang="it-IT" sz="2600" b="1" dirty="0" smtClean="0"/>
              <a:t>Rischio chimico e smaltimento dei rifiuti</a:t>
            </a:r>
            <a:endParaRPr lang="it-IT" sz="2600" b="1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609600" y="1066800"/>
            <a:ext cx="1676400" cy="574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6032" indent="-256032">
              <a:lnSpc>
                <a:spcPct val="120000"/>
              </a:lnSpc>
            </a:pPr>
            <a:r>
              <a:rPr lang="it-IT" sz="2800" b="1" dirty="0" smtClean="0">
                <a:solidFill>
                  <a:srgbClr val="FF0000"/>
                </a:solidFill>
              </a:rPr>
              <a:t>Ca(</a:t>
            </a:r>
            <a:r>
              <a:rPr lang="it-IT" sz="2800" b="1" dirty="0" err="1" smtClean="0">
                <a:solidFill>
                  <a:srgbClr val="FF0000"/>
                </a:solidFill>
              </a:rPr>
              <a:t>ClO</a:t>
            </a:r>
            <a:r>
              <a:rPr lang="it-IT" sz="2800" b="1" dirty="0" smtClean="0">
                <a:solidFill>
                  <a:srgbClr val="FF0000"/>
                </a:solidFill>
              </a:rPr>
              <a:t>)</a:t>
            </a:r>
            <a:r>
              <a:rPr lang="it-IT" sz="2800" b="1" baseline="-25000" dirty="0" smtClean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133600" y="1143000"/>
            <a:ext cx="6248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H272</a:t>
            </a:r>
            <a:r>
              <a:rPr lang="it-IT" sz="2000" dirty="0" smtClean="0"/>
              <a:t>   Può aggravare un incendio; comburente</a:t>
            </a:r>
          </a:p>
          <a:p>
            <a:r>
              <a:rPr lang="it-IT" sz="2000" b="1" dirty="0" smtClean="0"/>
              <a:t>H302</a:t>
            </a:r>
            <a:r>
              <a:rPr lang="it-IT" sz="2000" dirty="0" smtClean="0"/>
              <a:t>   Nocivo se ingerito</a:t>
            </a:r>
          </a:p>
          <a:p>
            <a:r>
              <a:rPr lang="it-IT" sz="2000" b="1" dirty="0" smtClean="0"/>
              <a:t>H314</a:t>
            </a:r>
            <a:r>
              <a:rPr lang="it-IT" sz="2000" dirty="0" smtClean="0"/>
              <a:t>   Provoca gravi ustioni cutanee e gravi lesioni oculari</a:t>
            </a:r>
          </a:p>
          <a:p>
            <a:r>
              <a:rPr lang="it-IT" sz="2000" b="1" dirty="0" smtClean="0"/>
              <a:t>H400</a:t>
            </a:r>
            <a:r>
              <a:rPr lang="it-IT" sz="2000" dirty="0" smtClean="0"/>
              <a:t>   Molto tossico per gli organismi acquatici</a:t>
            </a:r>
            <a:endParaRPr lang="it-IT" sz="20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09600" y="2562761"/>
            <a:ext cx="1676400" cy="574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6032" indent="-256032">
              <a:lnSpc>
                <a:spcPct val="120000"/>
              </a:lnSpc>
            </a:pPr>
            <a:r>
              <a:rPr lang="it-IT" sz="2800" b="1" dirty="0" smtClean="0">
                <a:solidFill>
                  <a:srgbClr val="FF0000"/>
                </a:solidFill>
              </a:rPr>
              <a:t>Na</a:t>
            </a:r>
            <a:r>
              <a:rPr lang="it-IT" sz="2800" b="1" baseline="-25000" dirty="0" smtClean="0">
                <a:solidFill>
                  <a:srgbClr val="FF0000"/>
                </a:solidFill>
              </a:rPr>
              <a:t>2</a:t>
            </a:r>
            <a:r>
              <a:rPr lang="it-IT" sz="2800" b="1" dirty="0" smtClean="0">
                <a:solidFill>
                  <a:srgbClr val="FF0000"/>
                </a:solidFill>
              </a:rPr>
              <a:t>S</a:t>
            </a:r>
            <a:r>
              <a:rPr lang="it-IT" sz="2800" b="1" baseline="-25000" dirty="0" smtClean="0">
                <a:solidFill>
                  <a:srgbClr val="FF0000"/>
                </a:solidFill>
              </a:rPr>
              <a:t>2</a:t>
            </a:r>
            <a:r>
              <a:rPr lang="it-IT" sz="2800" b="1" dirty="0" smtClean="0">
                <a:solidFill>
                  <a:srgbClr val="FF0000"/>
                </a:solidFill>
              </a:rPr>
              <a:t>O</a:t>
            </a:r>
            <a:r>
              <a:rPr lang="it-IT" sz="2800" b="1" baseline="-25000" dirty="0" smtClean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133600" y="2724090"/>
            <a:ext cx="624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Non presenta particolari problemi di tossicità</a:t>
            </a:r>
            <a:endParaRPr lang="it-IT" sz="20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609600" y="3477161"/>
            <a:ext cx="1676400" cy="574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6032" indent="-256032">
              <a:lnSpc>
                <a:spcPct val="120000"/>
              </a:lnSpc>
            </a:pPr>
            <a:r>
              <a:rPr lang="it-IT" sz="2800" b="1" dirty="0" err="1" smtClean="0">
                <a:solidFill>
                  <a:srgbClr val="FF0000"/>
                </a:solidFill>
              </a:rPr>
              <a:t>NaOH</a:t>
            </a:r>
            <a:endParaRPr lang="it-IT" sz="2800" b="1" baseline="-25000" dirty="0" smtClean="0">
              <a:solidFill>
                <a:srgbClr val="FF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133600" y="3553361"/>
            <a:ext cx="624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H290</a:t>
            </a:r>
            <a:r>
              <a:rPr lang="it-IT" sz="2000" dirty="0" smtClean="0"/>
              <a:t>   Può essere corrosivo per i metalli</a:t>
            </a:r>
          </a:p>
          <a:p>
            <a:r>
              <a:rPr lang="it-IT" sz="2000" b="1" dirty="0" smtClean="0"/>
              <a:t>H314</a:t>
            </a:r>
            <a:r>
              <a:rPr lang="it-IT" sz="2000" dirty="0" smtClean="0"/>
              <a:t>   Provoca gravi ustioni cutanee e gravi lesioni oculari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990600" y="4621209"/>
            <a:ext cx="7391400" cy="164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it-IT" sz="2800" b="1" dirty="0" smtClean="0"/>
              <a:t>Tutte le miscele dopo reazione e tutte le soluzioni avanzate vanno raccolte nelle bottiglie per soluzioni di </a:t>
            </a:r>
            <a:r>
              <a:rPr lang="it-IT" sz="2800" b="1" dirty="0" smtClean="0"/>
              <a:t>metalli.</a:t>
            </a:r>
            <a:endParaRPr lang="it-IT" sz="2800" b="1" dirty="0" smtClean="0"/>
          </a:p>
        </p:txBody>
      </p:sp>
      <p:sp>
        <p:nvSpPr>
          <p:cNvPr id="11" name="TextBox 4"/>
          <p:cNvSpPr txBox="1"/>
          <p:nvPr/>
        </p:nvSpPr>
        <p:spPr>
          <a:xfrm>
            <a:off x="6477000" y="0"/>
            <a:ext cx="24384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</a:rPr>
              <a:t>Riportare</a:t>
            </a:r>
            <a:r>
              <a:rPr lang="en-US" sz="2400" b="1" dirty="0" smtClean="0">
                <a:solidFill>
                  <a:srgbClr val="FF0000"/>
                </a:solidFill>
              </a:rPr>
              <a:t> le </a:t>
            </a:r>
            <a:r>
              <a:rPr lang="en-US" sz="2400" b="1" dirty="0" err="1" smtClean="0">
                <a:solidFill>
                  <a:srgbClr val="FF0000"/>
                </a:solidFill>
              </a:rPr>
              <a:t>frasi</a:t>
            </a:r>
            <a:r>
              <a:rPr lang="en-US" sz="2400" b="1" dirty="0" smtClean="0">
                <a:solidFill>
                  <a:srgbClr val="FF0000"/>
                </a:solidFill>
              </a:rPr>
              <a:t> H e P </a:t>
            </a:r>
            <a:r>
              <a:rPr lang="en-US" sz="2400" b="1" dirty="0" err="1" smtClean="0">
                <a:solidFill>
                  <a:srgbClr val="FF0000"/>
                </a:solidFill>
              </a:rPr>
              <a:t>nella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relazione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8"/>
          <p:cNvSpPr txBox="1"/>
          <p:nvPr/>
        </p:nvSpPr>
        <p:spPr>
          <a:xfrm>
            <a:off x="606552" y="769203"/>
            <a:ext cx="7927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Per valutare i rapporti stechiometrici, è necessario </a:t>
            </a:r>
            <a:r>
              <a:rPr lang="it-IT" sz="2400" b="1" dirty="0" smtClean="0"/>
              <a:t>valutare il progredire</a:t>
            </a:r>
            <a:r>
              <a:rPr lang="it-IT" sz="2400" dirty="0" smtClean="0"/>
              <a:t> di una reazione chimica. </a:t>
            </a:r>
            <a:r>
              <a:rPr lang="it-IT" sz="2400" b="1" dirty="0" smtClean="0"/>
              <a:t>Come?</a:t>
            </a:r>
          </a:p>
        </p:txBody>
      </p:sp>
      <p:sp>
        <p:nvSpPr>
          <p:cNvPr id="5" name="CasellaDiTesto 12"/>
          <p:cNvSpPr txBox="1"/>
          <p:nvPr/>
        </p:nvSpPr>
        <p:spPr>
          <a:xfrm>
            <a:off x="609600" y="2133600"/>
            <a:ext cx="792784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spcAft>
                <a:spcPts val="3000"/>
              </a:spcAft>
              <a:buFont typeface="Arial" pitchFamily="34" charset="0"/>
              <a:buChar char="•"/>
            </a:pPr>
            <a:r>
              <a:rPr lang="it-IT" sz="2400" dirty="0" smtClean="0">
                <a:solidFill>
                  <a:srgbClr val="C00000"/>
                </a:solidFill>
              </a:rPr>
              <a:t>Variazione di </a:t>
            </a:r>
            <a:r>
              <a:rPr lang="it-IT" sz="2400" b="1" dirty="0" smtClean="0">
                <a:solidFill>
                  <a:srgbClr val="C00000"/>
                </a:solidFill>
              </a:rPr>
              <a:t>pH</a:t>
            </a:r>
          </a:p>
          <a:p>
            <a:pPr marL="274320" indent="-274320">
              <a:spcAft>
                <a:spcPts val="3000"/>
              </a:spcAft>
              <a:buFont typeface="Arial" pitchFamily="34" charset="0"/>
              <a:buChar char="•"/>
            </a:pPr>
            <a:r>
              <a:rPr lang="it-IT" sz="2400" dirty="0" smtClean="0">
                <a:solidFill>
                  <a:srgbClr val="C00000"/>
                </a:solidFill>
              </a:rPr>
              <a:t>Formazione di un </a:t>
            </a:r>
            <a:r>
              <a:rPr lang="it-IT" sz="2400" b="1" dirty="0" smtClean="0">
                <a:solidFill>
                  <a:srgbClr val="C00000"/>
                </a:solidFill>
              </a:rPr>
              <a:t>composto poco solubile </a:t>
            </a:r>
            <a:r>
              <a:rPr lang="it-IT" sz="2400" dirty="0" smtClean="0">
                <a:solidFill>
                  <a:srgbClr val="C00000"/>
                </a:solidFill>
              </a:rPr>
              <a:t>(pesabile)</a:t>
            </a:r>
          </a:p>
          <a:p>
            <a:pPr marL="274320" indent="-274320">
              <a:spcAft>
                <a:spcPts val="3000"/>
              </a:spcAft>
              <a:buFont typeface="Arial" pitchFamily="34" charset="0"/>
              <a:buChar char="•"/>
            </a:pPr>
            <a:r>
              <a:rPr lang="it-IT" sz="2400" dirty="0" smtClean="0">
                <a:solidFill>
                  <a:srgbClr val="C00000"/>
                </a:solidFill>
              </a:rPr>
              <a:t>Cambiamento nell’assorbimento della luce (</a:t>
            </a:r>
            <a:r>
              <a:rPr lang="it-IT" sz="2400" b="1" dirty="0" smtClean="0">
                <a:solidFill>
                  <a:srgbClr val="C00000"/>
                </a:solidFill>
              </a:rPr>
              <a:t>colore</a:t>
            </a:r>
            <a:r>
              <a:rPr lang="it-IT" sz="2400" dirty="0" smtClean="0">
                <a:solidFill>
                  <a:srgbClr val="C00000"/>
                </a:solidFill>
              </a:rPr>
              <a:t>)</a:t>
            </a:r>
          </a:p>
          <a:p>
            <a:pPr marL="274320" indent="-274320">
              <a:spcAft>
                <a:spcPts val="3000"/>
              </a:spcAft>
              <a:buFont typeface="Arial" pitchFamily="34" charset="0"/>
              <a:buChar char="•"/>
            </a:pPr>
            <a:r>
              <a:rPr lang="it-IT" sz="2400" dirty="0">
                <a:solidFill>
                  <a:srgbClr val="C00000"/>
                </a:solidFill>
              </a:rPr>
              <a:t>Variazione di </a:t>
            </a:r>
            <a:r>
              <a:rPr lang="it-IT" sz="2400" b="1" dirty="0" smtClean="0">
                <a:solidFill>
                  <a:srgbClr val="C00000"/>
                </a:solidFill>
              </a:rPr>
              <a:t>temperatura</a:t>
            </a:r>
            <a:endParaRPr lang="it-IT" sz="2400" dirty="0" smtClean="0">
              <a:solidFill>
                <a:srgbClr val="C00000"/>
              </a:solidFill>
            </a:endParaRPr>
          </a:p>
          <a:p>
            <a:pPr marL="274320" indent="-274320">
              <a:spcAft>
                <a:spcPts val="3000"/>
              </a:spcAft>
              <a:buFont typeface="Arial" pitchFamily="34" charset="0"/>
              <a:buChar char="•"/>
            </a:pPr>
            <a:r>
              <a:rPr lang="it-IT" sz="2400" dirty="0" smtClean="0">
                <a:solidFill>
                  <a:srgbClr val="C00000"/>
                </a:solidFill>
              </a:rPr>
              <a:t>Variazione della </a:t>
            </a:r>
            <a:r>
              <a:rPr lang="it-IT" sz="2400" b="1" dirty="0" smtClean="0">
                <a:solidFill>
                  <a:srgbClr val="C00000"/>
                </a:solidFill>
              </a:rPr>
              <a:t>conducibilità elettrica</a:t>
            </a:r>
          </a:p>
        </p:txBody>
      </p:sp>
    </p:spTree>
    <p:extLst>
      <p:ext uri="{BB962C8B-B14F-4D97-AF65-F5344CB8AC3E}">
        <p14:creationId xmlns:p14="http://schemas.microsoft.com/office/powerpoint/2010/main" val="1821464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457200" y="427038"/>
            <a:ext cx="82296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Relazione</a:t>
            </a:r>
            <a:endParaRPr kumimoji="0" lang="it-IT" sz="2800" b="1" i="0" u="none" strike="noStrike" kern="1200" cap="none" spc="0" normalizeH="0" baseline="3000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Angolo ripiegato 6"/>
          <p:cNvSpPr/>
          <p:nvPr/>
        </p:nvSpPr>
        <p:spPr>
          <a:xfrm>
            <a:off x="2286000" y="152400"/>
            <a:ext cx="6705600" cy="6629400"/>
          </a:xfrm>
          <a:prstGeom prst="foldedCorner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152400" y="838200"/>
            <a:ext cx="2057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Le relazioni devono essere:</a:t>
            </a:r>
          </a:p>
          <a:p>
            <a:pPr algn="ctr">
              <a:lnSpc>
                <a:spcPct val="150000"/>
              </a:lnSpc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CHIARE</a:t>
            </a:r>
          </a:p>
          <a:p>
            <a:pPr algn="ctr">
              <a:lnSpc>
                <a:spcPct val="150000"/>
              </a:lnSpc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ESAUSTIVE</a:t>
            </a:r>
          </a:p>
          <a:p>
            <a:pPr algn="ctr">
              <a:lnSpc>
                <a:spcPct val="150000"/>
              </a:lnSpc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CONCISE</a:t>
            </a:r>
            <a:endParaRPr lang="it-IT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Oval 1"/>
          <p:cNvSpPr/>
          <p:nvPr/>
        </p:nvSpPr>
        <p:spPr>
          <a:xfrm>
            <a:off x="228600" y="5029200"/>
            <a:ext cx="1981200" cy="1447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rgbClr val="FF0000"/>
                </a:solidFill>
              </a:rPr>
              <a:t>Consegna</a:t>
            </a:r>
            <a:r>
              <a:rPr lang="en-US" sz="2000" b="1" dirty="0" smtClean="0">
                <a:solidFill>
                  <a:srgbClr val="FF0000"/>
                </a:solidFill>
              </a:rPr>
              <a:t>: ENTRO </a:t>
            </a:r>
            <a:r>
              <a:rPr lang="en-US" sz="2000" b="1" dirty="0" smtClean="0">
                <a:solidFill>
                  <a:srgbClr val="FF0000"/>
                </a:solidFill>
              </a:rPr>
              <a:t>3/12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514600" y="381000"/>
            <a:ext cx="6248400" cy="6132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it-IT" sz="1900" b="1" dirty="0" smtClean="0">
                <a:solidFill>
                  <a:srgbClr val="002060"/>
                </a:solidFill>
              </a:rPr>
              <a:t>Relazione:</a:t>
            </a:r>
          </a:p>
          <a:p>
            <a:pPr marL="182880" indent="-182880">
              <a:buFont typeface="Arial" pitchFamily="34" charset="0"/>
              <a:buChar char="•"/>
            </a:pPr>
            <a:r>
              <a:rPr lang="it-IT" sz="1900" b="1" dirty="0" smtClean="0">
                <a:solidFill>
                  <a:srgbClr val="002060"/>
                </a:solidFill>
              </a:rPr>
              <a:t>Per la scrittura della relazione utilizzare un linguaggio impersonale: </a:t>
            </a:r>
          </a:p>
          <a:p>
            <a:pPr marL="182880" indent="-182880"/>
            <a:r>
              <a:rPr lang="it-IT" sz="1900" i="1" dirty="0" smtClean="0">
                <a:solidFill>
                  <a:srgbClr val="002060"/>
                </a:solidFill>
              </a:rPr>
              <a:t>	sono stati prelevati 5 </a:t>
            </a:r>
            <a:r>
              <a:rPr lang="it-IT" sz="1900" i="1" dirty="0" err="1" smtClean="0">
                <a:solidFill>
                  <a:srgbClr val="002060"/>
                </a:solidFill>
              </a:rPr>
              <a:t>mL</a:t>
            </a:r>
            <a:r>
              <a:rPr lang="it-IT" sz="1900" b="1" dirty="0" smtClean="0">
                <a:solidFill>
                  <a:srgbClr val="002060"/>
                </a:solidFill>
              </a:rPr>
              <a:t> invece che </a:t>
            </a:r>
            <a:r>
              <a:rPr lang="it-IT" sz="1900" i="1" dirty="0" smtClean="0">
                <a:solidFill>
                  <a:srgbClr val="002060"/>
                </a:solidFill>
              </a:rPr>
              <a:t>ho prelevato 5 </a:t>
            </a:r>
            <a:r>
              <a:rPr lang="it-IT" sz="1900" i="1" dirty="0" err="1" smtClean="0">
                <a:solidFill>
                  <a:srgbClr val="002060"/>
                </a:solidFill>
              </a:rPr>
              <a:t>mL</a:t>
            </a:r>
            <a:r>
              <a:rPr lang="it-IT" sz="1900" b="1" dirty="0" smtClean="0">
                <a:solidFill>
                  <a:srgbClr val="002060"/>
                </a:solidFill>
              </a:rPr>
              <a:t>, </a:t>
            </a:r>
          </a:p>
          <a:p>
            <a:pPr marL="182880" indent="-182880"/>
            <a:r>
              <a:rPr lang="it-IT" sz="1900" b="1" i="1" dirty="0" smtClean="0">
                <a:solidFill>
                  <a:srgbClr val="002060"/>
                </a:solidFill>
              </a:rPr>
              <a:t>	</a:t>
            </a:r>
            <a:r>
              <a:rPr lang="it-IT" sz="1900" i="1" dirty="0" smtClean="0">
                <a:solidFill>
                  <a:srgbClr val="002060"/>
                </a:solidFill>
              </a:rPr>
              <a:t>è stata misurata una temperatura di 3°C</a:t>
            </a:r>
            <a:r>
              <a:rPr lang="it-IT" sz="1900" dirty="0" smtClean="0">
                <a:solidFill>
                  <a:srgbClr val="002060"/>
                </a:solidFill>
              </a:rPr>
              <a:t> </a:t>
            </a:r>
            <a:r>
              <a:rPr lang="it-IT" sz="1900" b="1" dirty="0" smtClean="0">
                <a:solidFill>
                  <a:srgbClr val="002060"/>
                </a:solidFill>
              </a:rPr>
              <a:t>invece che </a:t>
            </a:r>
            <a:r>
              <a:rPr lang="it-IT" sz="1900" i="1" dirty="0" smtClean="0">
                <a:solidFill>
                  <a:srgbClr val="002060"/>
                </a:solidFill>
              </a:rPr>
              <a:t>ho misurato una temperatura di 3°C</a:t>
            </a:r>
            <a:endParaRPr lang="it-IT" sz="1900" dirty="0" smtClean="0">
              <a:solidFill>
                <a:srgbClr val="002060"/>
              </a:solidFill>
            </a:endParaRPr>
          </a:p>
          <a:p>
            <a:pPr marL="182880" indent="-182880">
              <a:buFont typeface="Arial" pitchFamily="34" charset="0"/>
              <a:buChar char="•"/>
            </a:pPr>
            <a:r>
              <a:rPr lang="it-IT" sz="1900" b="1" dirty="0" smtClean="0">
                <a:solidFill>
                  <a:srgbClr val="002060"/>
                </a:solidFill>
              </a:rPr>
              <a:t>Deve riportare le osservazioni fatte</a:t>
            </a:r>
          </a:p>
          <a:p>
            <a:pPr marL="182880" indent="-182880">
              <a:spcAft>
                <a:spcPts val="300"/>
              </a:spcAft>
              <a:buFont typeface="Arial" pitchFamily="34" charset="0"/>
              <a:buChar char="•"/>
            </a:pPr>
            <a:r>
              <a:rPr lang="it-IT" sz="1900" b="1" dirty="0" smtClean="0">
                <a:solidFill>
                  <a:srgbClr val="002060"/>
                </a:solidFill>
              </a:rPr>
              <a:t>Scritta a mano (leggibile!!) o al computer, i grafici fatti al computer oppure su carta millimetrata o almeno a quadretti</a:t>
            </a:r>
          </a:p>
          <a:p>
            <a:pPr marL="182880" indent="-182880">
              <a:spcAft>
                <a:spcPts val="300"/>
              </a:spcAft>
              <a:buFont typeface="Arial" pitchFamily="34" charset="0"/>
              <a:buChar char="•"/>
            </a:pPr>
            <a:r>
              <a:rPr lang="it-IT" sz="1900" b="1" dirty="0" smtClean="0">
                <a:solidFill>
                  <a:srgbClr val="002060"/>
                </a:solidFill>
              </a:rPr>
              <a:t>Deve essere consegnata IN OGNI CASO in forma cartacea</a:t>
            </a:r>
          </a:p>
          <a:p>
            <a:pPr marL="182880" indent="-182880">
              <a:spcAft>
                <a:spcPts val="300"/>
              </a:spcAft>
              <a:buFont typeface="Arial" pitchFamily="34" charset="0"/>
              <a:buChar char="•"/>
            </a:pPr>
            <a:r>
              <a:rPr lang="it-IT" sz="1900" b="1" dirty="0" smtClean="0">
                <a:solidFill>
                  <a:srgbClr val="002060"/>
                </a:solidFill>
              </a:rPr>
              <a:t>La relazione DEVE seguire le linee guida che verranno date (schema, lunghezza, suggerimenti per la </a:t>
            </a:r>
            <a:r>
              <a:rPr lang="it-IT" sz="1900" b="1" dirty="0" err="1" smtClean="0">
                <a:solidFill>
                  <a:srgbClr val="002060"/>
                </a:solidFill>
              </a:rPr>
              <a:t>preparazione…</a:t>
            </a:r>
            <a:r>
              <a:rPr lang="it-IT" sz="1900" b="1" dirty="0" smtClean="0">
                <a:solidFill>
                  <a:srgbClr val="002060"/>
                </a:solidFill>
              </a:rPr>
              <a:t>)</a:t>
            </a:r>
          </a:p>
          <a:p>
            <a:pPr marL="182880" indent="-182880">
              <a:spcAft>
                <a:spcPts val="300"/>
              </a:spcAft>
              <a:buFont typeface="Arial" pitchFamily="34" charset="0"/>
              <a:buChar char="•"/>
            </a:pPr>
            <a:r>
              <a:rPr lang="it-IT" sz="1900" b="1" dirty="0" smtClean="0">
                <a:solidFill>
                  <a:srgbClr val="002060"/>
                </a:solidFill>
              </a:rPr>
              <a:t>Deve contenere risposte a tutte le domande formulate (che aiutano a comprendere meglio quello che è stato fatto)</a:t>
            </a:r>
          </a:p>
          <a:p>
            <a:pPr marL="182880" indent="-182880"/>
            <a:r>
              <a:rPr lang="it-IT" sz="1900" b="1" dirty="0" smtClean="0">
                <a:solidFill>
                  <a:srgbClr val="002060"/>
                </a:solidFill>
              </a:rPr>
              <a:t>Suggerimento: </a:t>
            </a:r>
            <a:r>
              <a:rPr lang="it-IT" sz="1900" dirty="0" smtClean="0">
                <a:solidFill>
                  <a:srgbClr val="002060"/>
                </a:solidFill>
              </a:rPr>
              <a:t>La lettura e comprensione della procedura e delle linee guida per la relazione PRIMA del laboratorio permette di chiarire GIA’ IN LABORATORIO i punti </a:t>
            </a:r>
          </a:p>
          <a:p>
            <a:pPr marL="182880" indent="-182880"/>
            <a:r>
              <a:rPr lang="it-IT" sz="1900" dirty="0" smtClean="0">
                <a:solidFill>
                  <a:srgbClr val="002060"/>
                </a:solidFill>
              </a:rPr>
              <a:t>	non chiari, chiedendo al docente o ai </a:t>
            </a:r>
            <a:r>
              <a:rPr lang="it-IT" sz="1900" dirty="0" err="1" smtClean="0">
                <a:solidFill>
                  <a:srgbClr val="002060"/>
                </a:solidFill>
              </a:rPr>
              <a:t>tutor…</a:t>
            </a:r>
            <a:endParaRPr lang="it-IT" sz="19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84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457200" y="427038"/>
            <a:ext cx="82296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Relazione</a:t>
            </a:r>
            <a:endParaRPr kumimoji="0" lang="it-IT" sz="2800" b="1" i="0" u="none" strike="noStrike" kern="1200" cap="none" spc="0" normalizeH="0" baseline="3000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Angolo ripiegato 6"/>
          <p:cNvSpPr/>
          <p:nvPr/>
        </p:nvSpPr>
        <p:spPr>
          <a:xfrm>
            <a:off x="2286000" y="152400"/>
            <a:ext cx="6705600" cy="6629400"/>
          </a:xfrm>
          <a:prstGeom prst="foldedCorner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4600" y="219670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2060"/>
                </a:solidFill>
              </a:rPr>
              <a:t>Nome Cognome		Data		Corso di laurea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514600" y="567690"/>
            <a:ext cx="6096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t-IT" b="1" dirty="0" smtClean="0">
                <a:solidFill>
                  <a:srgbClr val="002060"/>
                </a:solidFill>
              </a:rPr>
              <a:t>Titolo dell’esperienza</a:t>
            </a:r>
          </a:p>
          <a:p>
            <a:pPr marL="342900" indent="-342900">
              <a:buAutoNum type="arabicPeriod"/>
            </a:pPr>
            <a:r>
              <a:rPr lang="it-IT" b="1" dirty="0" smtClean="0">
                <a:solidFill>
                  <a:srgbClr val="002060"/>
                </a:solidFill>
              </a:rPr>
              <a:t>Obiettivo dell’esperienza </a:t>
            </a:r>
            <a:r>
              <a:rPr lang="it-IT" dirty="0" smtClean="0">
                <a:solidFill>
                  <a:srgbClr val="002060"/>
                </a:solidFill>
              </a:rPr>
              <a:t>(</a:t>
            </a:r>
            <a:r>
              <a:rPr lang="it-IT" dirty="0" smtClean="0">
                <a:solidFill>
                  <a:srgbClr val="002060"/>
                </a:solidFill>
              </a:rPr>
              <a:t>5-6 </a:t>
            </a:r>
            <a:r>
              <a:rPr lang="it-IT" dirty="0" smtClean="0">
                <a:solidFill>
                  <a:srgbClr val="002060"/>
                </a:solidFill>
              </a:rPr>
              <a:t>righe)</a:t>
            </a:r>
          </a:p>
          <a:p>
            <a:pPr marL="342900" indent="-342900">
              <a:buFontTx/>
              <a:buAutoNum type="arabicPeriod"/>
            </a:pPr>
            <a:r>
              <a:rPr lang="it-IT" b="1" dirty="0" smtClean="0">
                <a:solidFill>
                  <a:srgbClr val="002060"/>
                </a:solidFill>
              </a:rPr>
              <a:t>Principio teorico </a:t>
            </a:r>
            <a:r>
              <a:rPr lang="it-IT" dirty="0" smtClean="0">
                <a:solidFill>
                  <a:srgbClr val="002060"/>
                </a:solidFill>
              </a:rPr>
              <a:t>(</a:t>
            </a:r>
            <a:r>
              <a:rPr lang="it-IT" dirty="0" smtClean="0">
                <a:solidFill>
                  <a:srgbClr val="002060"/>
                </a:solidFill>
              </a:rPr>
              <a:t>15-20 </a:t>
            </a:r>
            <a:r>
              <a:rPr lang="it-IT" dirty="0" smtClean="0">
                <a:solidFill>
                  <a:srgbClr val="002060"/>
                </a:solidFill>
              </a:rPr>
              <a:t>righe)</a:t>
            </a:r>
          </a:p>
          <a:p>
            <a:pPr marL="361950" indent="-361950"/>
            <a:r>
              <a:rPr lang="it-IT" dirty="0" smtClean="0">
                <a:solidFill>
                  <a:srgbClr val="002060"/>
                </a:solidFill>
              </a:rPr>
              <a:t>       Breve riassunto dei principi teorici che si intendono    dimostrare nell’esperienza </a:t>
            </a:r>
          </a:p>
          <a:p>
            <a:r>
              <a:rPr lang="it-IT" b="1" dirty="0" smtClean="0">
                <a:solidFill>
                  <a:srgbClr val="002060"/>
                </a:solidFill>
              </a:rPr>
              <a:t>4.   Materiale utilizzato </a:t>
            </a:r>
            <a:r>
              <a:rPr lang="it-IT" dirty="0" smtClean="0">
                <a:solidFill>
                  <a:srgbClr val="002060"/>
                </a:solidFill>
              </a:rPr>
              <a:t>(effettivamente!!)</a:t>
            </a:r>
          </a:p>
          <a:p>
            <a:r>
              <a:rPr lang="it-IT" b="1" dirty="0" smtClean="0">
                <a:solidFill>
                  <a:srgbClr val="002060"/>
                </a:solidFill>
              </a:rPr>
              <a:t>5.   Procedura </a:t>
            </a:r>
          </a:p>
          <a:p>
            <a:pPr marL="342900" indent="-342900"/>
            <a:r>
              <a:rPr lang="it-IT" dirty="0" smtClean="0">
                <a:solidFill>
                  <a:srgbClr val="002060"/>
                </a:solidFill>
              </a:rPr>
              <a:t>	Breve descrizione della procedura sperimentale </a:t>
            </a:r>
            <a:r>
              <a:rPr lang="it-IT" b="1" dirty="0" smtClean="0">
                <a:solidFill>
                  <a:srgbClr val="002060"/>
                </a:solidFill>
              </a:rPr>
              <a:t>effettivamente seguita</a:t>
            </a:r>
            <a:r>
              <a:rPr lang="it-IT" dirty="0" smtClean="0">
                <a:solidFill>
                  <a:srgbClr val="002060"/>
                </a:solidFill>
              </a:rPr>
              <a:t>: deve contenere tutti i dettagli necessari (pesate e prelievi con cifre significative, ecc.), ma non i dettagli inutili che tutti dovrebbero conoscere (esempio: funzionamento della </a:t>
            </a:r>
            <a:r>
              <a:rPr lang="it-IT" dirty="0" err="1" smtClean="0">
                <a:solidFill>
                  <a:srgbClr val="002060"/>
                </a:solidFill>
              </a:rPr>
              <a:t>propipetta</a:t>
            </a:r>
            <a:r>
              <a:rPr lang="it-IT" dirty="0" smtClean="0">
                <a:solidFill>
                  <a:srgbClr val="002060"/>
                </a:solidFill>
              </a:rPr>
              <a:t>); deve contenere le </a:t>
            </a:r>
            <a:r>
              <a:rPr lang="it-IT" b="1" dirty="0" smtClean="0">
                <a:solidFill>
                  <a:srgbClr val="002060"/>
                </a:solidFill>
              </a:rPr>
              <a:t>osservazioni fatte </a:t>
            </a:r>
            <a:r>
              <a:rPr lang="it-IT" dirty="0" smtClean="0">
                <a:solidFill>
                  <a:srgbClr val="002060"/>
                </a:solidFill>
              </a:rPr>
              <a:t>(esempio: cambiamenti di colore); NON copiare la procedura data</a:t>
            </a:r>
          </a:p>
          <a:p>
            <a:pPr marL="342900" indent="-342900">
              <a:buFont typeface="+mj-lt"/>
              <a:buAutoNum type="arabicPeriod" startAt="6"/>
            </a:pPr>
            <a:r>
              <a:rPr lang="it-IT" b="1" dirty="0" smtClean="0">
                <a:solidFill>
                  <a:srgbClr val="002060"/>
                </a:solidFill>
              </a:rPr>
              <a:t>Calcoli e risultati</a:t>
            </a:r>
          </a:p>
          <a:p>
            <a:pPr marL="342900" indent="-342900"/>
            <a:r>
              <a:rPr lang="it-IT" b="1" dirty="0" smtClean="0">
                <a:solidFill>
                  <a:srgbClr val="002060"/>
                </a:solidFill>
              </a:rPr>
              <a:t>	</a:t>
            </a:r>
            <a:r>
              <a:rPr lang="it-IT" dirty="0" smtClean="0">
                <a:solidFill>
                  <a:srgbClr val="002060"/>
                </a:solidFill>
              </a:rPr>
              <a:t>Riportare tutti i calcoli necessari sia a determinare le quantità teoriche dei reagenti da prelevare che gli eventuali calcoli da eseguire per ottenere i risultati finali</a:t>
            </a:r>
          </a:p>
          <a:p>
            <a:pPr marL="342900" indent="-342900">
              <a:buFont typeface="+mj-lt"/>
              <a:buAutoNum type="arabicPeriod" startAt="7"/>
            </a:pPr>
            <a:r>
              <a:rPr lang="it-IT" b="1" dirty="0" smtClean="0">
                <a:solidFill>
                  <a:srgbClr val="002060"/>
                </a:solidFill>
              </a:rPr>
              <a:t>Risposte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smtClean="0">
                <a:solidFill>
                  <a:srgbClr val="002060"/>
                </a:solidFill>
              </a:rPr>
              <a:t>alle domande presenti nella procedura e </a:t>
            </a:r>
          </a:p>
          <a:p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smtClean="0">
                <a:solidFill>
                  <a:srgbClr val="002060"/>
                </a:solidFill>
              </a:rPr>
              <a:t>      volte a migliorare la comprensione dei fenomeni </a:t>
            </a:r>
          </a:p>
          <a:p>
            <a:pPr marL="342900" indent="-342900">
              <a:buAutoNum type="arabicPeriod" startAt="8"/>
            </a:pPr>
            <a:r>
              <a:rPr lang="it-IT" b="1" dirty="0" smtClean="0">
                <a:solidFill>
                  <a:srgbClr val="002060"/>
                </a:solidFill>
              </a:rPr>
              <a:t>Conclusioni</a:t>
            </a:r>
          </a:p>
          <a:p>
            <a:pPr marL="342900" indent="-342900">
              <a:buAutoNum type="arabicPeriod" startAt="8"/>
            </a:pPr>
            <a:r>
              <a:rPr lang="it-IT" b="1" dirty="0" smtClean="0">
                <a:solidFill>
                  <a:srgbClr val="002060"/>
                </a:solidFill>
              </a:rPr>
              <a:t>Grafici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152400" y="838200"/>
            <a:ext cx="2057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Le relazioni devono essere:</a:t>
            </a:r>
          </a:p>
          <a:p>
            <a:pPr algn="ctr">
              <a:lnSpc>
                <a:spcPct val="150000"/>
              </a:lnSpc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CHIARE</a:t>
            </a:r>
          </a:p>
          <a:p>
            <a:pPr algn="ctr">
              <a:lnSpc>
                <a:spcPct val="150000"/>
              </a:lnSpc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ESAUSTIVE</a:t>
            </a:r>
          </a:p>
          <a:p>
            <a:pPr algn="ctr">
              <a:lnSpc>
                <a:spcPct val="150000"/>
              </a:lnSpc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CONCISE</a:t>
            </a:r>
            <a:endParaRPr lang="it-IT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Oval 1"/>
          <p:cNvSpPr/>
          <p:nvPr/>
        </p:nvSpPr>
        <p:spPr>
          <a:xfrm>
            <a:off x="228600" y="5029200"/>
            <a:ext cx="1981200" cy="1447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rgbClr val="FF0000"/>
                </a:solidFill>
              </a:rPr>
              <a:t>Consegna</a:t>
            </a:r>
            <a:r>
              <a:rPr lang="en-US" sz="2000" b="1" dirty="0" smtClean="0">
                <a:solidFill>
                  <a:srgbClr val="FF0000"/>
                </a:solidFill>
              </a:rPr>
              <a:t>: ENTRO </a:t>
            </a:r>
            <a:r>
              <a:rPr lang="en-US" sz="2000" b="1" dirty="0" smtClean="0">
                <a:solidFill>
                  <a:srgbClr val="FF0000"/>
                </a:solidFill>
              </a:rPr>
              <a:t>3/12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84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533400" y="304800"/>
            <a:ext cx="32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Esempio:</a:t>
            </a:r>
          </a:p>
          <a:p>
            <a:pPr algn="ctr"/>
            <a:r>
              <a:rPr lang="it-IT" sz="2400" dirty="0" smtClean="0"/>
              <a:t>DEGRADAZIONE  FOTOCATALITICA  DEL  BLU  </a:t>
            </a:r>
            <a:r>
              <a:rPr lang="it-IT" sz="2400" dirty="0" err="1" smtClean="0"/>
              <a:t>DI</a:t>
            </a:r>
            <a:r>
              <a:rPr lang="it-IT" sz="2400" dirty="0" smtClean="0"/>
              <a:t>  METILENE</a:t>
            </a:r>
            <a:endParaRPr lang="it-IT" sz="2400" b="1" dirty="0" smtClean="0"/>
          </a:p>
        </p:txBody>
      </p:sp>
      <p:pic>
        <p:nvPicPr>
          <p:cNvPr id="15" name="Immagine 14" descr="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0" y="304800"/>
            <a:ext cx="3277059" cy="1390514"/>
          </a:xfrm>
          <a:prstGeom prst="rect">
            <a:avLst/>
          </a:prstGeom>
        </p:spPr>
      </p:pic>
      <p:pic>
        <p:nvPicPr>
          <p:cNvPr id="16" name="Immagine 15" descr="3b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86600" y="152400"/>
            <a:ext cx="1447800" cy="1562705"/>
          </a:xfrm>
          <a:prstGeom prst="rect">
            <a:avLst/>
          </a:prstGeom>
        </p:spPr>
      </p:pic>
      <p:sp>
        <p:nvSpPr>
          <p:cNvPr id="17" name="Freccia in giù 16"/>
          <p:cNvSpPr/>
          <p:nvPr/>
        </p:nvSpPr>
        <p:spPr>
          <a:xfrm>
            <a:off x="5105400" y="1524000"/>
            <a:ext cx="381000" cy="762000"/>
          </a:xfrm>
          <a:prstGeom prst="downArrow">
            <a:avLst>
              <a:gd name="adj1" fmla="val 26238"/>
              <a:gd name="adj2" fmla="val 97525"/>
            </a:avLst>
          </a:prstGeom>
          <a:solidFill>
            <a:schemeClr val="tx1"/>
          </a:solidFill>
          <a:ln cap="sq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CasellaDiTesto 17"/>
          <p:cNvSpPr txBox="1"/>
          <p:nvPr/>
        </p:nvSpPr>
        <p:spPr>
          <a:xfrm>
            <a:off x="3657600" y="23622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Prodotti incolore</a:t>
            </a:r>
            <a:endParaRPr lang="it-IT" sz="2400" b="1" dirty="0" smtClean="0"/>
          </a:p>
        </p:txBody>
      </p:sp>
      <p:pic>
        <p:nvPicPr>
          <p:cNvPr id="19" name="Immagine 18" descr="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00800" y="1752600"/>
            <a:ext cx="1447800" cy="1722383"/>
          </a:xfrm>
          <a:prstGeom prst="rect">
            <a:avLst/>
          </a:prstGeom>
        </p:spPr>
      </p:pic>
      <p:pic>
        <p:nvPicPr>
          <p:cNvPr id="20" name="Immagine 19" descr="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9600" y="2857924"/>
            <a:ext cx="5217139" cy="392387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019800" y="3733801"/>
            <a:ext cx="2743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C00000"/>
                </a:solidFill>
              </a:rPr>
              <a:t>In questo caso si valuta:</a:t>
            </a:r>
          </a:p>
          <a:p>
            <a:r>
              <a:rPr lang="it-IT" sz="2400" b="1" dirty="0" smtClean="0">
                <a:solidFill>
                  <a:srgbClr val="C00000"/>
                </a:solidFill>
              </a:rPr>
              <a:t>Cambiamento </a:t>
            </a:r>
            <a:r>
              <a:rPr lang="it-IT" sz="2400" b="1" dirty="0">
                <a:solidFill>
                  <a:srgbClr val="C00000"/>
                </a:solidFill>
              </a:rPr>
              <a:t>nell’assorbimento della luce (colore)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1371600" y="381000"/>
            <a:ext cx="358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REAZIONE ESOTERMICA </a:t>
            </a:r>
          </a:p>
          <a:p>
            <a:pPr algn="ctr"/>
            <a:r>
              <a:rPr lang="it-IT" sz="2400" dirty="0" smtClean="0"/>
              <a:t>(reazione che libera calore)</a:t>
            </a:r>
          </a:p>
        </p:txBody>
      </p:sp>
      <p:sp>
        <p:nvSpPr>
          <p:cNvPr id="10" name="Ovale 9"/>
          <p:cNvSpPr/>
          <p:nvPr/>
        </p:nvSpPr>
        <p:spPr>
          <a:xfrm>
            <a:off x="609600" y="1524000"/>
            <a:ext cx="685800" cy="685800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20000"/>
                  <a:lumOff val="80000"/>
                </a:schemeClr>
              </a:gs>
              <a:gs pos="0">
                <a:schemeClr val="tx2">
                  <a:lumMod val="40000"/>
                  <a:lumOff val="60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/>
              <a:t>A</a:t>
            </a:r>
            <a:endParaRPr lang="it-IT" sz="2400" dirty="0"/>
          </a:p>
        </p:txBody>
      </p:sp>
      <p:sp>
        <p:nvSpPr>
          <p:cNvPr id="11" name="Ovale 10"/>
          <p:cNvSpPr/>
          <p:nvPr/>
        </p:nvSpPr>
        <p:spPr>
          <a:xfrm>
            <a:off x="1828800" y="1524000"/>
            <a:ext cx="685800" cy="6858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0">
                <a:schemeClr val="accent2">
                  <a:lumMod val="40000"/>
                  <a:lumOff val="60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50000">
                <a:schemeClr val="accent2">
                  <a:lumMod val="75000"/>
                </a:schemeClr>
              </a:gs>
              <a:gs pos="100000">
                <a:schemeClr val="accent2">
                  <a:lumMod val="50000"/>
                </a:schemeClr>
              </a:gs>
            </a:gsLst>
            <a:lin ang="2700000" scaled="1"/>
            <a:tileRect/>
          </a:gra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/>
              <a:t>B</a:t>
            </a:r>
            <a:endParaRPr lang="it-IT" sz="24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1371600" y="1524000"/>
            <a:ext cx="30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/>
              <a:t>+</a:t>
            </a:r>
            <a:endParaRPr lang="it-IT" sz="3600" dirty="0"/>
          </a:p>
        </p:txBody>
      </p:sp>
      <p:cxnSp>
        <p:nvCxnSpPr>
          <p:cNvPr id="13" name="Connettore 2 12"/>
          <p:cNvCxnSpPr/>
          <p:nvPr/>
        </p:nvCxnSpPr>
        <p:spPr>
          <a:xfrm>
            <a:off x="2667000" y="1905000"/>
            <a:ext cx="73152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3657600" y="1524000"/>
            <a:ext cx="685800" cy="6858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75000"/>
                </a:schemeClr>
              </a:gs>
              <a:gs pos="100000">
                <a:schemeClr val="accent4">
                  <a:lumMod val="50000"/>
                </a:schemeClr>
              </a:gs>
            </a:gsLst>
            <a:lin ang="2700000" scaled="1"/>
            <a:tileRect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/>
              <a:t>C</a:t>
            </a:r>
            <a:endParaRPr lang="it-IT" sz="2400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4419600" y="1524000"/>
            <a:ext cx="30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/>
              <a:t>+</a:t>
            </a:r>
            <a:endParaRPr lang="it-IT" sz="3600" dirty="0"/>
          </a:p>
        </p:txBody>
      </p:sp>
      <p:sp>
        <p:nvSpPr>
          <p:cNvPr id="22" name="Esplosione 1 21"/>
          <p:cNvSpPr/>
          <p:nvPr/>
        </p:nvSpPr>
        <p:spPr>
          <a:xfrm>
            <a:off x="4724400" y="1143000"/>
            <a:ext cx="1371600" cy="1295400"/>
          </a:xfrm>
          <a:prstGeom prst="irregularSeal1">
            <a:avLst/>
          </a:prstGeom>
          <a:gradFill flip="none" rotWithShape="1">
            <a:gsLst>
              <a:gs pos="6000">
                <a:schemeClr val="bg1"/>
              </a:gs>
              <a:gs pos="23000">
                <a:srgbClr val="FFFF00"/>
              </a:gs>
              <a:gs pos="39000">
                <a:srgbClr val="FFC000"/>
              </a:gs>
              <a:gs pos="54000">
                <a:srgbClr val="FF0000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calore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371600" y="3581400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REAZIONE ENDOTERMICA</a:t>
            </a:r>
          </a:p>
          <a:p>
            <a:pPr algn="ctr"/>
            <a:r>
              <a:rPr lang="it-IT" sz="2400" dirty="0" smtClean="0"/>
              <a:t>(reazione che assorbe calore)</a:t>
            </a:r>
          </a:p>
        </p:txBody>
      </p:sp>
      <p:sp>
        <p:nvSpPr>
          <p:cNvPr id="24" name="Ovale 23"/>
          <p:cNvSpPr/>
          <p:nvPr/>
        </p:nvSpPr>
        <p:spPr>
          <a:xfrm>
            <a:off x="609600" y="4724400"/>
            <a:ext cx="685800" cy="685800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20000"/>
                  <a:lumOff val="80000"/>
                </a:schemeClr>
              </a:gs>
              <a:gs pos="0">
                <a:schemeClr val="tx2">
                  <a:lumMod val="40000"/>
                  <a:lumOff val="60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/>
              <a:t>A</a:t>
            </a:r>
            <a:endParaRPr lang="it-IT" sz="2400" dirty="0"/>
          </a:p>
        </p:txBody>
      </p:sp>
      <p:sp>
        <p:nvSpPr>
          <p:cNvPr id="25" name="Ovale 24"/>
          <p:cNvSpPr/>
          <p:nvPr/>
        </p:nvSpPr>
        <p:spPr>
          <a:xfrm>
            <a:off x="1828800" y="4724400"/>
            <a:ext cx="685800" cy="6858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0">
                <a:schemeClr val="accent2">
                  <a:lumMod val="40000"/>
                  <a:lumOff val="60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50000">
                <a:schemeClr val="accent2">
                  <a:lumMod val="75000"/>
                </a:schemeClr>
              </a:gs>
              <a:gs pos="100000">
                <a:schemeClr val="accent2">
                  <a:lumMod val="50000"/>
                </a:schemeClr>
              </a:gs>
            </a:gsLst>
            <a:lin ang="2700000" scaled="1"/>
            <a:tileRect/>
          </a:gra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/>
              <a:t>B</a:t>
            </a:r>
            <a:endParaRPr lang="it-IT" sz="2400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1371600" y="4724400"/>
            <a:ext cx="30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/>
              <a:t>+</a:t>
            </a:r>
            <a:endParaRPr lang="it-IT" sz="3600" dirty="0"/>
          </a:p>
        </p:txBody>
      </p:sp>
      <p:cxnSp>
        <p:nvCxnSpPr>
          <p:cNvPr id="27" name="Connettore 2 26"/>
          <p:cNvCxnSpPr/>
          <p:nvPr/>
        </p:nvCxnSpPr>
        <p:spPr>
          <a:xfrm>
            <a:off x="4495800" y="5105400"/>
            <a:ext cx="73152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e 27"/>
          <p:cNvSpPr/>
          <p:nvPr/>
        </p:nvSpPr>
        <p:spPr>
          <a:xfrm>
            <a:off x="5486400" y="4724400"/>
            <a:ext cx="685800" cy="6858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75000"/>
                </a:schemeClr>
              </a:gs>
              <a:gs pos="100000">
                <a:schemeClr val="accent4">
                  <a:lumMod val="50000"/>
                </a:schemeClr>
              </a:gs>
            </a:gsLst>
            <a:lin ang="2700000" scaled="1"/>
            <a:tileRect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/>
              <a:t>C</a:t>
            </a:r>
            <a:endParaRPr lang="it-IT" sz="2400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2590800" y="4724400"/>
            <a:ext cx="30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/>
              <a:t>+</a:t>
            </a:r>
            <a:endParaRPr lang="it-IT" sz="3600" dirty="0"/>
          </a:p>
        </p:txBody>
      </p:sp>
      <p:sp>
        <p:nvSpPr>
          <p:cNvPr id="30" name="Esplosione 1 29"/>
          <p:cNvSpPr/>
          <p:nvPr/>
        </p:nvSpPr>
        <p:spPr>
          <a:xfrm>
            <a:off x="2971800" y="4495800"/>
            <a:ext cx="1371600" cy="1295400"/>
          </a:xfrm>
          <a:prstGeom prst="irregularSeal1">
            <a:avLst/>
          </a:prstGeom>
          <a:gradFill flip="none" rotWithShape="1">
            <a:gsLst>
              <a:gs pos="6000">
                <a:schemeClr val="bg1"/>
              </a:gs>
              <a:gs pos="23000">
                <a:srgbClr val="FFFF00"/>
              </a:gs>
              <a:gs pos="39000">
                <a:srgbClr val="FFC000"/>
              </a:gs>
              <a:gs pos="54000">
                <a:srgbClr val="FF0000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calore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457200" y="2450068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Reazioni che formano composti stabili – esempio: combustione</a:t>
            </a:r>
            <a:endParaRPr lang="it-IT" dirty="0"/>
          </a:p>
        </p:txBody>
      </p:sp>
      <p:sp>
        <p:nvSpPr>
          <p:cNvPr id="32" name="CasellaDiTesto 31"/>
          <p:cNvSpPr txBox="1"/>
          <p:nvPr/>
        </p:nvSpPr>
        <p:spPr>
          <a:xfrm>
            <a:off x="457200" y="5802868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Reazioni che consumano composti stabili – esempio: CaCO</a:t>
            </a:r>
            <a:r>
              <a:rPr lang="it-IT" baseline="-25000" dirty="0" smtClean="0"/>
              <a:t>3</a:t>
            </a:r>
            <a:r>
              <a:rPr lang="it-IT" dirty="0" smtClean="0"/>
              <a:t> </a:t>
            </a:r>
            <a:r>
              <a:rPr lang="it-IT" dirty="0" smtClean="0">
                <a:latin typeface="Times New Roman"/>
                <a:cs typeface="Times New Roman"/>
              </a:rPr>
              <a:t>→ </a:t>
            </a:r>
            <a:r>
              <a:rPr lang="it-IT" dirty="0" err="1" smtClean="0">
                <a:latin typeface="Times New Roman"/>
                <a:cs typeface="Times New Roman"/>
              </a:rPr>
              <a:t>CaO</a:t>
            </a:r>
            <a:r>
              <a:rPr lang="it-IT" dirty="0" smtClean="0">
                <a:latin typeface="Times New Roman"/>
                <a:cs typeface="Times New Roman"/>
              </a:rPr>
              <a:t> + CO</a:t>
            </a:r>
            <a:r>
              <a:rPr lang="it-IT" baseline="-25000" dirty="0" smtClean="0">
                <a:latin typeface="Times New Roman"/>
                <a:cs typeface="Times New Roman"/>
              </a:rPr>
              <a:t>2</a:t>
            </a:r>
            <a:endParaRPr lang="it-IT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6858000" y="2034570"/>
            <a:ext cx="17792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rgbClr val="C00000"/>
                </a:solidFill>
              </a:rPr>
              <a:t>In questi casi si valuta:</a:t>
            </a:r>
          </a:p>
          <a:p>
            <a:pPr algn="ctr">
              <a:spcAft>
                <a:spcPts val="3000"/>
              </a:spcAft>
            </a:pPr>
            <a:r>
              <a:rPr lang="it-IT" sz="2400" b="1" dirty="0">
                <a:solidFill>
                  <a:srgbClr val="C00000"/>
                </a:solidFill>
              </a:rPr>
              <a:t>Variazione di temperatura</a:t>
            </a:r>
            <a:endParaRPr lang="it-IT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6" presetClass="emph" presetSubtype="0" autoRev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7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/>
      <p:bldP spid="14" grpId="0" animBg="1"/>
      <p:bldP spid="21" grpId="0"/>
      <p:bldP spid="22" grpId="0" animBg="1"/>
      <p:bldP spid="22" grpId="1" animBg="1"/>
      <p:bldP spid="23" grpId="0"/>
      <p:bldP spid="24" grpId="0" animBg="1"/>
      <p:bldP spid="25" grpId="0" animBg="1"/>
      <p:bldP spid="26" grpId="0"/>
      <p:bldP spid="28" grpId="0" animBg="1"/>
      <p:bldP spid="29" grpId="0"/>
      <p:bldP spid="30" grpId="0" animBg="1"/>
      <p:bldP spid="31" grpId="0"/>
      <p:bldP spid="32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ilindro 126"/>
          <p:cNvSpPr/>
          <p:nvPr/>
        </p:nvSpPr>
        <p:spPr>
          <a:xfrm>
            <a:off x="4800600" y="2477631"/>
            <a:ext cx="1981200" cy="1295400"/>
          </a:xfrm>
          <a:prstGeom prst="can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5" name="Cilindro 74"/>
          <p:cNvSpPr/>
          <p:nvPr/>
        </p:nvSpPr>
        <p:spPr>
          <a:xfrm>
            <a:off x="228600" y="2477631"/>
            <a:ext cx="1981200" cy="1295400"/>
          </a:xfrm>
          <a:prstGeom prst="can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6200" y="609600"/>
            <a:ext cx="289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DETERMINAZIONE DELLA STECHIOMETRIA</a:t>
            </a:r>
          </a:p>
        </p:txBody>
      </p:sp>
      <p:sp>
        <p:nvSpPr>
          <p:cNvPr id="10" name="Ovale 9"/>
          <p:cNvSpPr/>
          <p:nvPr/>
        </p:nvSpPr>
        <p:spPr>
          <a:xfrm>
            <a:off x="3200400" y="914400"/>
            <a:ext cx="685800" cy="685800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20000"/>
                  <a:lumOff val="80000"/>
                </a:schemeClr>
              </a:gs>
              <a:gs pos="0">
                <a:schemeClr val="tx2">
                  <a:lumMod val="40000"/>
                  <a:lumOff val="60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/>
              <a:t>A</a:t>
            </a:r>
            <a:endParaRPr lang="it-IT" sz="2400" dirty="0"/>
          </a:p>
        </p:txBody>
      </p:sp>
      <p:sp>
        <p:nvSpPr>
          <p:cNvPr id="11" name="Ovale 10"/>
          <p:cNvSpPr/>
          <p:nvPr/>
        </p:nvSpPr>
        <p:spPr>
          <a:xfrm>
            <a:off x="4572000" y="914400"/>
            <a:ext cx="685800" cy="6858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0">
                <a:schemeClr val="accent2">
                  <a:lumMod val="40000"/>
                  <a:lumOff val="60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50000">
                <a:schemeClr val="accent2">
                  <a:lumMod val="75000"/>
                </a:schemeClr>
              </a:gs>
              <a:gs pos="100000">
                <a:schemeClr val="accent2">
                  <a:lumMod val="50000"/>
                </a:schemeClr>
              </a:gs>
            </a:gsLst>
            <a:lin ang="2700000" scaled="1"/>
            <a:tileRect/>
          </a:gra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/>
              <a:t>B</a:t>
            </a:r>
            <a:endParaRPr lang="it-IT" sz="24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3886200" y="914400"/>
            <a:ext cx="30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/>
              <a:t>+</a:t>
            </a:r>
            <a:endParaRPr lang="it-IT" sz="3600" dirty="0"/>
          </a:p>
        </p:txBody>
      </p:sp>
      <p:cxnSp>
        <p:nvCxnSpPr>
          <p:cNvPr id="13" name="Connettore 2 12"/>
          <p:cNvCxnSpPr/>
          <p:nvPr/>
        </p:nvCxnSpPr>
        <p:spPr>
          <a:xfrm>
            <a:off x="5410200" y="1295400"/>
            <a:ext cx="73152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6400800" y="914400"/>
            <a:ext cx="685800" cy="6858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75000"/>
                </a:schemeClr>
              </a:gs>
              <a:gs pos="100000">
                <a:schemeClr val="accent4">
                  <a:lumMod val="50000"/>
                </a:schemeClr>
              </a:gs>
            </a:gsLst>
            <a:lin ang="2700000" scaled="1"/>
            <a:tileRect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 smtClean="0"/>
              <a:t>?</a:t>
            </a:r>
            <a:endParaRPr lang="it-IT" sz="3200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7162800" y="914400"/>
            <a:ext cx="30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/>
              <a:t>+</a:t>
            </a:r>
            <a:endParaRPr lang="it-IT" sz="3600" dirty="0"/>
          </a:p>
        </p:txBody>
      </p:sp>
      <p:sp>
        <p:nvSpPr>
          <p:cNvPr id="22" name="Esplosione 1 21"/>
          <p:cNvSpPr/>
          <p:nvPr/>
        </p:nvSpPr>
        <p:spPr>
          <a:xfrm>
            <a:off x="7467600" y="533400"/>
            <a:ext cx="1371600" cy="1295400"/>
          </a:xfrm>
          <a:prstGeom prst="irregularSeal1">
            <a:avLst/>
          </a:prstGeom>
          <a:gradFill flip="none" rotWithShape="1">
            <a:gsLst>
              <a:gs pos="6000">
                <a:schemeClr val="bg1"/>
              </a:gs>
              <a:gs pos="23000">
                <a:srgbClr val="FFFF00"/>
              </a:gs>
              <a:gs pos="39000">
                <a:srgbClr val="FFC000"/>
              </a:gs>
              <a:gs pos="54000">
                <a:srgbClr val="FF0000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calore</a:t>
            </a:r>
            <a:endParaRPr lang="it-IT" dirty="0">
              <a:solidFill>
                <a:srgbClr val="FF0000"/>
              </a:solidFill>
            </a:endParaRPr>
          </a:p>
        </p:txBody>
      </p:sp>
      <p:grpSp>
        <p:nvGrpSpPr>
          <p:cNvPr id="47" name="Gruppo 46"/>
          <p:cNvGrpSpPr/>
          <p:nvPr/>
        </p:nvGrpSpPr>
        <p:grpSpPr>
          <a:xfrm>
            <a:off x="2286000" y="2401431"/>
            <a:ext cx="990600" cy="533400"/>
            <a:chOff x="3581400" y="2438400"/>
            <a:chExt cx="990600" cy="533400"/>
          </a:xfrm>
        </p:grpSpPr>
        <p:sp>
          <p:nvSpPr>
            <p:cNvPr id="34" name="Ovale 33"/>
            <p:cNvSpPr>
              <a:spLocks noChangeAspect="1"/>
            </p:cNvSpPr>
            <p:nvPr/>
          </p:nvSpPr>
          <p:spPr>
            <a:xfrm>
              <a:off x="3581400" y="24384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5000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75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35" name="Ovale 34"/>
            <p:cNvSpPr>
              <a:spLocks noChangeAspect="1"/>
            </p:cNvSpPr>
            <p:nvPr/>
          </p:nvSpPr>
          <p:spPr>
            <a:xfrm>
              <a:off x="3733800" y="24384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5000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75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36" name="Ovale 35"/>
            <p:cNvSpPr>
              <a:spLocks noChangeAspect="1"/>
            </p:cNvSpPr>
            <p:nvPr/>
          </p:nvSpPr>
          <p:spPr>
            <a:xfrm>
              <a:off x="3886200" y="24384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5000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75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37" name="Ovale 36"/>
            <p:cNvSpPr>
              <a:spLocks noChangeAspect="1"/>
            </p:cNvSpPr>
            <p:nvPr/>
          </p:nvSpPr>
          <p:spPr>
            <a:xfrm>
              <a:off x="4038600" y="24384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5000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75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38" name="Ovale 37"/>
            <p:cNvSpPr>
              <a:spLocks noChangeAspect="1"/>
            </p:cNvSpPr>
            <p:nvPr/>
          </p:nvSpPr>
          <p:spPr>
            <a:xfrm>
              <a:off x="4191000" y="24384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5000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75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39" name="Ovale 38"/>
            <p:cNvSpPr>
              <a:spLocks noChangeAspect="1"/>
            </p:cNvSpPr>
            <p:nvPr/>
          </p:nvSpPr>
          <p:spPr>
            <a:xfrm>
              <a:off x="4343400" y="24384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5000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75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40" name="Ovale 39"/>
            <p:cNvSpPr>
              <a:spLocks noChangeAspect="1"/>
            </p:cNvSpPr>
            <p:nvPr/>
          </p:nvSpPr>
          <p:spPr>
            <a:xfrm>
              <a:off x="3581400" y="27432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5000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75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41" name="Ovale 40"/>
            <p:cNvSpPr>
              <a:spLocks noChangeAspect="1"/>
            </p:cNvSpPr>
            <p:nvPr/>
          </p:nvSpPr>
          <p:spPr>
            <a:xfrm>
              <a:off x="3733800" y="27432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5000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75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42" name="Ovale 41"/>
            <p:cNvSpPr>
              <a:spLocks noChangeAspect="1"/>
            </p:cNvSpPr>
            <p:nvPr/>
          </p:nvSpPr>
          <p:spPr>
            <a:xfrm>
              <a:off x="3886200" y="27432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5000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75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43" name="Ovale 42"/>
            <p:cNvSpPr>
              <a:spLocks noChangeAspect="1"/>
            </p:cNvSpPr>
            <p:nvPr/>
          </p:nvSpPr>
          <p:spPr>
            <a:xfrm>
              <a:off x="4038600" y="27432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5000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75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44" name="Ovale 43"/>
            <p:cNvSpPr>
              <a:spLocks noChangeAspect="1"/>
            </p:cNvSpPr>
            <p:nvPr/>
          </p:nvSpPr>
          <p:spPr>
            <a:xfrm>
              <a:off x="4191000" y="27432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5000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75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45" name="Ovale 44"/>
            <p:cNvSpPr>
              <a:spLocks noChangeAspect="1"/>
            </p:cNvSpPr>
            <p:nvPr/>
          </p:nvSpPr>
          <p:spPr>
            <a:xfrm>
              <a:off x="4343400" y="27432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5000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75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46" name="CasellaDiTesto 45"/>
          <p:cNvSpPr txBox="1"/>
          <p:nvPr/>
        </p:nvSpPr>
        <p:spPr>
          <a:xfrm>
            <a:off x="3352800" y="2325231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A: 12</a:t>
            </a:r>
            <a:endParaRPr lang="it-IT" sz="2800" dirty="0"/>
          </a:p>
        </p:txBody>
      </p:sp>
      <p:grpSp>
        <p:nvGrpSpPr>
          <p:cNvPr id="61" name="Gruppo 60"/>
          <p:cNvGrpSpPr/>
          <p:nvPr/>
        </p:nvGrpSpPr>
        <p:grpSpPr>
          <a:xfrm>
            <a:off x="2438400" y="3087231"/>
            <a:ext cx="533400" cy="533400"/>
            <a:chOff x="3581400" y="2438400"/>
            <a:chExt cx="533400" cy="533400"/>
          </a:xfrm>
        </p:grpSpPr>
        <p:sp>
          <p:nvSpPr>
            <p:cNvPr id="62" name="Ovale 61"/>
            <p:cNvSpPr>
              <a:spLocks noChangeAspect="1"/>
            </p:cNvSpPr>
            <p:nvPr/>
          </p:nvSpPr>
          <p:spPr>
            <a:xfrm>
              <a:off x="3581400" y="24384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0">
                  <a:schemeClr val="accent2">
                    <a:lumMod val="40000"/>
                    <a:lumOff val="60000"/>
                  </a:schemeClr>
                </a:gs>
                <a:gs pos="5000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75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63" name="Ovale 62"/>
            <p:cNvSpPr>
              <a:spLocks noChangeAspect="1"/>
            </p:cNvSpPr>
            <p:nvPr/>
          </p:nvSpPr>
          <p:spPr>
            <a:xfrm>
              <a:off x="3733800" y="24384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0">
                  <a:schemeClr val="accent2">
                    <a:lumMod val="40000"/>
                    <a:lumOff val="60000"/>
                  </a:schemeClr>
                </a:gs>
                <a:gs pos="5000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75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64" name="Ovale 63"/>
            <p:cNvSpPr>
              <a:spLocks noChangeAspect="1"/>
            </p:cNvSpPr>
            <p:nvPr/>
          </p:nvSpPr>
          <p:spPr>
            <a:xfrm>
              <a:off x="3886200" y="24384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0">
                  <a:schemeClr val="accent2">
                    <a:lumMod val="40000"/>
                    <a:lumOff val="60000"/>
                  </a:schemeClr>
                </a:gs>
                <a:gs pos="5000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75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68" name="Ovale 67"/>
            <p:cNvSpPr>
              <a:spLocks noChangeAspect="1"/>
            </p:cNvSpPr>
            <p:nvPr/>
          </p:nvSpPr>
          <p:spPr>
            <a:xfrm>
              <a:off x="3581400" y="27432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0">
                  <a:schemeClr val="accent2">
                    <a:lumMod val="40000"/>
                    <a:lumOff val="60000"/>
                  </a:schemeClr>
                </a:gs>
                <a:gs pos="5000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75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69" name="Ovale 68"/>
            <p:cNvSpPr>
              <a:spLocks noChangeAspect="1"/>
            </p:cNvSpPr>
            <p:nvPr/>
          </p:nvSpPr>
          <p:spPr>
            <a:xfrm>
              <a:off x="3733800" y="27432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0">
                  <a:schemeClr val="accent2">
                    <a:lumMod val="40000"/>
                    <a:lumOff val="60000"/>
                  </a:schemeClr>
                </a:gs>
                <a:gs pos="5000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75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70" name="Ovale 69"/>
            <p:cNvSpPr>
              <a:spLocks noChangeAspect="1"/>
            </p:cNvSpPr>
            <p:nvPr/>
          </p:nvSpPr>
          <p:spPr>
            <a:xfrm>
              <a:off x="3886200" y="27432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0">
                  <a:schemeClr val="accent2">
                    <a:lumMod val="40000"/>
                    <a:lumOff val="60000"/>
                  </a:schemeClr>
                </a:gs>
                <a:gs pos="5000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75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76" name="CasellaDiTesto 75"/>
          <p:cNvSpPr txBox="1"/>
          <p:nvPr/>
        </p:nvSpPr>
        <p:spPr>
          <a:xfrm>
            <a:off x="3048000" y="29743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B: 6</a:t>
            </a:r>
            <a:endParaRPr lang="it-IT" sz="2800" dirty="0"/>
          </a:p>
        </p:txBody>
      </p:sp>
      <p:sp>
        <p:nvSpPr>
          <p:cNvPr id="77" name="CasellaDiTesto 76"/>
          <p:cNvSpPr txBox="1"/>
          <p:nvPr/>
        </p:nvSpPr>
        <p:spPr>
          <a:xfrm>
            <a:off x="2819400" y="8382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smtClean="0"/>
              <a:t>?</a:t>
            </a:r>
            <a:endParaRPr lang="it-IT" sz="4800" dirty="0"/>
          </a:p>
        </p:txBody>
      </p:sp>
      <p:sp>
        <p:nvSpPr>
          <p:cNvPr id="78" name="CasellaDiTesto 77"/>
          <p:cNvSpPr txBox="1"/>
          <p:nvPr/>
        </p:nvSpPr>
        <p:spPr>
          <a:xfrm>
            <a:off x="4191000" y="8382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smtClean="0"/>
              <a:t>?</a:t>
            </a:r>
            <a:endParaRPr lang="it-IT" sz="4800" dirty="0"/>
          </a:p>
        </p:txBody>
      </p:sp>
      <p:sp>
        <p:nvSpPr>
          <p:cNvPr id="79" name="Esplosione 1 78"/>
          <p:cNvSpPr/>
          <p:nvPr/>
        </p:nvSpPr>
        <p:spPr>
          <a:xfrm>
            <a:off x="533400" y="2401431"/>
            <a:ext cx="1371600" cy="1295400"/>
          </a:xfrm>
          <a:prstGeom prst="irregularSeal1">
            <a:avLst/>
          </a:prstGeom>
          <a:gradFill flip="none" rotWithShape="1">
            <a:gsLst>
              <a:gs pos="6000">
                <a:schemeClr val="bg1"/>
              </a:gs>
              <a:gs pos="23000">
                <a:srgbClr val="FFFF00"/>
              </a:gs>
              <a:gs pos="39000">
                <a:srgbClr val="FFC000"/>
              </a:gs>
              <a:gs pos="54000">
                <a:srgbClr val="FF0000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calore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80" name="CasellaDiTesto 79"/>
          <p:cNvSpPr txBox="1"/>
          <p:nvPr/>
        </p:nvSpPr>
        <p:spPr>
          <a:xfrm>
            <a:off x="228600" y="3315831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>
                    <a:lumMod val="95000"/>
                  </a:schemeClr>
                </a:solidFill>
              </a:rPr>
              <a:t>1</a:t>
            </a:r>
            <a:endParaRPr lang="it-IT" dirty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106" name="Gruppo 105"/>
          <p:cNvGrpSpPr/>
          <p:nvPr/>
        </p:nvGrpSpPr>
        <p:grpSpPr>
          <a:xfrm>
            <a:off x="7086600" y="2401431"/>
            <a:ext cx="533400" cy="533400"/>
            <a:chOff x="3581400" y="2438400"/>
            <a:chExt cx="533400" cy="533400"/>
          </a:xfrm>
        </p:grpSpPr>
        <p:sp>
          <p:nvSpPr>
            <p:cNvPr id="107" name="Ovale 106"/>
            <p:cNvSpPr>
              <a:spLocks noChangeAspect="1"/>
            </p:cNvSpPr>
            <p:nvPr/>
          </p:nvSpPr>
          <p:spPr>
            <a:xfrm>
              <a:off x="3581400" y="24384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5000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75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08" name="Ovale 107"/>
            <p:cNvSpPr>
              <a:spLocks noChangeAspect="1"/>
            </p:cNvSpPr>
            <p:nvPr/>
          </p:nvSpPr>
          <p:spPr>
            <a:xfrm>
              <a:off x="3733800" y="24384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5000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75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09" name="Ovale 108"/>
            <p:cNvSpPr>
              <a:spLocks noChangeAspect="1"/>
            </p:cNvSpPr>
            <p:nvPr/>
          </p:nvSpPr>
          <p:spPr>
            <a:xfrm>
              <a:off x="3886200" y="24384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5000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75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13" name="Ovale 112"/>
            <p:cNvSpPr>
              <a:spLocks noChangeAspect="1"/>
            </p:cNvSpPr>
            <p:nvPr/>
          </p:nvSpPr>
          <p:spPr>
            <a:xfrm>
              <a:off x="3581400" y="27432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5000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75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14" name="Ovale 113"/>
            <p:cNvSpPr>
              <a:spLocks noChangeAspect="1"/>
            </p:cNvSpPr>
            <p:nvPr/>
          </p:nvSpPr>
          <p:spPr>
            <a:xfrm>
              <a:off x="3733800" y="27432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5000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75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15" name="Ovale 114"/>
            <p:cNvSpPr>
              <a:spLocks noChangeAspect="1"/>
            </p:cNvSpPr>
            <p:nvPr/>
          </p:nvSpPr>
          <p:spPr>
            <a:xfrm>
              <a:off x="3886200" y="27432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5000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75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119" name="CasellaDiTesto 118"/>
          <p:cNvSpPr txBox="1"/>
          <p:nvPr/>
        </p:nvSpPr>
        <p:spPr>
          <a:xfrm>
            <a:off x="7696200" y="2325231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A: 6</a:t>
            </a:r>
            <a:endParaRPr lang="it-IT" sz="2800" dirty="0"/>
          </a:p>
        </p:txBody>
      </p:sp>
      <p:sp>
        <p:nvSpPr>
          <p:cNvPr id="128" name="CasellaDiTesto 127"/>
          <p:cNvSpPr txBox="1"/>
          <p:nvPr/>
        </p:nvSpPr>
        <p:spPr>
          <a:xfrm>
            <a:off x="7924800" y="29743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B: 12</a:t>
            </a:r>
            <a:endParaRPr lang="it-IT" sz="2800" dirty="0"/>
          </a:p>
        </p:txBody>
      </p:sp>
      <p:sp>
        <p:nvSpPr>
          <p:cNvPr id="129" name="Esplosione 1 128"/>
          <p:cNvSpPr/>
          <p:nvPr/>
        </p:nvSpPr>
        <p:spPr>
          <a:xfrm>
            <a:off x="5105400" y="2401431"/>
            <a:ext cx="1371600" cy="1295400"/>
          </a:xfrm>
          <a:prstGeom prst="irregularSeal1">
            <a:avLst/>
          </a:prstGeom>
          <a:gradFill flip="none" rotWithShape="1">
            <a:gsLst>
              <a:gs pos="6000">
                <a:schemeClr val="bg1"/>
              </a:gs>
              <a:gs pos="23000">
                <a:srgbClr val="FFFF00"/>
              </a:gs>
              <a:gs pos="39000">
                <a:srgbClr val="FFC000"/>
              </a:gs>
              <a:gs pos="54000">
                <a:srgbClr val="FF0000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calore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30" name="CasellaDiTesto 129"/>
          <p:cNvSpPr txBox="1"/>
          <p:nvPr/>
        </p:nvSpPr>
        <p:spPr>
          <a:xfrm>
            <a:off x="4800600" y="3315831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>
                    <a:lumMod val="95000"/>
                  </a:schemeClr>
                </a:solidFill>
              </a:rPr>
              <a:t>2</a:t>
            </a:r>
            <a:endParaRPr lang="it-IT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31" name="Cilindro 130"/>
          <p:cNvSpPr/>
          <p:nvPr/>
        </p:nvSpPr>
        <p:spPr>
          <a:xfrm>
            <a:off x="304800" y="4916031"/>
            <a:ext cx="1981200" cy="1295400"/>
          </a:xfrm>
          <a:prstGeom prst="can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grpSp>
        <p:nvGrpSpPr>
          <p:cNvPr id="132" name="Gruppo 131"/>
          <p:cNvGrpSpPr/>
          <p:nvPr/>
        </p:nvGrpSpPr>
        <p:grpSpPr>
          <a:xfrm>
            <a:off x="2362200" y="4839831"/>
            <a:ext cx="838200" cy="533400"/>
            <a:chOff x="3581400" y="2438400"/>
            <a:chExt cx="838200" cy="533400"/>
          </a:xfrm>
        </p:grpSpPr>
        <p:sp>
          <p:nvSpPr>
            <p:cNvPr id="133" name="Ovale 132"/>
            <p:cNvSpPr>
              <a:spLocks noChangeAspect="1"/>
            </p:cNvSpPr>
            <p:nvPr/>
          </p:nvSpPr>
          <p:spPr>
            <a:xfrm>
              <a:off x="3581400" y="24384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5000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75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34" name="Ovale 133"/>
            <p:cNvSpPr>
              <a:spLocks noChangeAspect="1"/>
            </p:cNvSpPr>
            <p:nvPr/>
          </p:nvSpPr>
          <p:spPr>
            <a:xfrm>
              <a:off x="3733800" y="24384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5000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75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35" name="Ovale 134"/>
            <p:cNvSpPr>
              <a:spLocks noChangeAspect="1"/>
            </p:cNvSpPr>
            <p:nvPr/>
          </p:nvSpPr>
          <p:spPr>
            <a:xfrm>
              <a:off x="3886200" y="24384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5000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75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36" name="Ovale 135"/>
            <p:cNvSpPr>
              <a:spLocks noChangeAspect="1"/>
            </p:cNvSpPr>
            <p:nvPr/>
          </p:nvSpPr>
          <p:spPr>
            <a:xfrm>
              <a:off x="4038600" y="24384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5000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75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37" name="Ovale 136"/>
            <p:cNvSpPr>
              <a:spLocks noChangeAspect="1"/>
            </p:cNvSpPr>
            <p:nvPr/>
          </p:nvSpPr>
          <p:spPr>
            <a:xfrm>
              <a:off x="4191000" y="24384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5000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75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39" name="Ovale 138"/>
            <p:cNvSpPr>
              <a:spLocks noChangeAspect="1"/>
            </p:cNvSpPr>
            <p:nvPr/>
          </p:nvSpPr>
          <p:spPr>
            <a:xfrm>
              <a:off x="3581400" y="27432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5000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75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40" name="Ovale 139"/>
            <p:cNvSpPr>
              <a:spLocks noChangeAspect="1"/>
            </p:cNvSpPr>
            <p:nvPr/>
          </p:nvSpPr>
          <p:spPr>
            <a:xfrm>
              <a:off x="3733800" y="27432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5000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75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41" name="Ovale 140"/>
            <p:cNvSpPr>
              <a:spLocks noChangeAspect="1"/>
            </p:cNvSpPr>
            <p:nvPr/>
          </p:nvSpPr>
          <p:spPr>
            <a:xfrm>
              <a:off x="3886200" y="27432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5000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75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42" name="Ovale 141"/>
            <p:cNvSpPr>
              <a:spLocks noChangeAspect="1"/>
            </p:cNvSpPr>
            <p:nvPr/>
          </p:nvSpPr>
          <p:spPr>
            <a:xfrm>
              <a:off x="4038600" y="27432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50000">
                  <a:schemeClr val="tx2">
                    <a:lumMod val="60000"/>
                    <a:lumOff val="40000"/>
                  </a:schemeClr>
                </a:gs>
                <a:gs pos="50000">
                  <a:schemeClr val="tx2">
                    <a:lumMod val="75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145" name="CasellaDiTesto 144"/>
          <p:cNvSpPr txBox="1"/>
          <p:nvPr/>
        </p:nvSpPr>
        <p:spPr>
          <a:xfrm>
            <a:off x="3200400" y="4763631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A: 9</a:t>
            </a:r>
            <a:endParaRPr lang="it-IT" sz="2800" dirty="0"/>
          </a:p>
        </p:txBody>
      </p:sp>
      <p:sp>
        <p:nvSpPr>
          <p:cNvPr id="153" name="CasellaDiTesto 152"/>
          <p:cNvSpPr txBox="1"/>
          <p:nvPr/>
        </p:nvSpPr>
        <p:spPr>
          <a:xfrm>
            <a:off x="3200400" y="54127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B: 9</a:t>
            </a:r>
            <a:endParaRPr lang="it-IT" sz="2800" dirty="0"/>
          </a:p>
        </p:txBody>
      </p:sp>
      <p:sp>
        <p:nvSpPr>
          <p:cNvPr id="154" name="Esplosione 1 153"/>
          <p:cNvSpPr/>
          <p:nvPr/>
        </p:nvSpPr>
        <p:spPr>
          <a:xfrm>
            <a:off x="609600" y="4839831"/>
            <a:ext cx="1371600" cy="1295400"/>
          </a:xfrm>
          <a:prstGeom prst="irregularSeal1">
            <a:avLst/>
          </a:prstGeom>
          <a:gradFill flip="none" rotWithShape="1">
            <a:gsLst>
              <a:gs pos="6000">
                <a:schemeClr val="bg1"/>
              </a:gs>
              <a:gs pos="23000">
                <a:srgbClr val="FFFF00"/>
              </a:gs>
              <a:gs pos="39000">
                <a:srgbClr val="FFC000"/>
              </a:gs>
              <a:gs pos="54000">
                <a:srgbClr val="FF0000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calore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55" name="CasellaDiTesto 154"/>
          <p:cNvSpPr txBox="1"/>
          <p:nvPr/>
        </p:nvSpPr>
        <p:spPr>
          <a:xfrm>
            <a:off x="304800" y="5754231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>
                    <a:lumMod val="95000"/>
                  </a:schemeClr>
                </a:solidFill>
              </a:rPr>
              <a:t>3</a:t>
            </a:r>
            <a:endParaRPr lang="it-IT" dirty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156" name="Gruppo 155"/>
          <p:cNvGrpSpPr/>
          <p:nvPr/>
        </p:nvGrpSpPr>
        <p:grpSpPr>
          <a:xfrm>
            <a:off x="2362200" y="5449431"/>
            <a:ext cx="838200" cy="533400"/>
            <a:chOff x="3581400" y="2438400"/>
            <a:chExt cx="838200" cy="533400"/>
          </a:xfrm>
        </p:grpSpPr>
        <p:sp>
          <p:nvSpPr>
            <p:cNvPr id="157" name="Ovale 156"/>
            <p:cNvSpPr>
              <a:spLocks noChangeAspect="1"/>
            </p:cNvSpPr>
            <p:nvPr/>
          </p:nvSpPr>
          <p:spPr>
            <a:xfrm>
              <a:off x="3581400" y="24384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0">
                  <a:schemeClr val="accent2">
                    <a:lumMod val="40000"/>
                    <a:lumOff val="60000"/>
                  </a:schemeClr>
                </a:gs>
                <a:gs pos="5000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75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58" name="Ovale 157"/>
            <p:cNvSpPr>
              <a:spLocks noChangeAspect="1"/>
            </p:cNvSpPr>
            <p:nvPr/>
          </p:nvSpPr>
          <p:spPr>
            <a:xfrm>
              <a:off x="3733800" y="24384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0">
                  <a:schemeClr val="accent2">
                    <a:lumMod val="40000"/>
                    <a:lumOff val="60000"/>
                  </a:schemeClr>
                </a:gs>
                <a:gs pos="5000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75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59" name="Ovale 158"/>
            <p:cNvSpPr>
              <a:spLocks noChangeAspect="1"/>
            </p:cNvSpPr>
            <p:nvPr/>
          </p:nvSpPr>
          <p:spPr>
            <a:xfrm>
              <a:off x="3886200" y="24384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0">
                  <a:schemeClr val="accent2">
                    <a:lumMod val="40000"/>
                    <a:lumOff val="60000"/>
                  </a:schemeClr>
                </a:gs>
                <a:gs pos="5000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75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0" name="Ovale 159"/>
            <p:cNvSpPr>
              <a:spLocks noChangeAspect="1"/>
            </p:cNvSpPr>
            <p:nvPr/>
          </p:nvSpPr>
          <p:spPr>
            <a:xfrm>
              <a:off x="4038600" y="24384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0">
                  <a:schemeClr val="accent2">
                    <a:lumMod val="40000"/>
                    <a:lumOff val="60000"/>
                  </a:schemeClr>
                </a:gs>
                <a:gs pos="5000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75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1" name="Ovale 160"/>
            <p:cNvSpPr>
              <a:spLocks noChangeAspect="1"/>
            </p:cNvSpPr>
            <p:nvPr/>
          </p:nvSpPr>
          <p:spPr>
            <a:xfrm>
              <a:off x="4191000" y="24384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0">
                  <a:schemeClr val="accent2">
                    <a:lumMod val="40000"/>
                    <a:lumOff val="60000"/>
                  </a:schemeClr>
                </a:gs>
                <a:gs pos="5000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75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3" name="Ovale 162"/>
            <p:cNvSpPr>
              <a:spLocks noChangeAspect="1"/>
            </p:cNvSpPr>
            <p:nvPr/>
          </p:nvSpPr>
          <p:spPr>
            <a:xfrm>
              <a:off x="3581400" y="27432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0">
                  <a:schemeClr val="accent2">
                    <a:lumMod val="40000"/>
                    <a:lumOff val="60000"/>
                  </a:schemeClr>
                </a:gs>
                <a:gs pos="5000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75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4" name="Ovale 163"/>
            <p:cNvSpPr>
              <a:spLocks noChangeAspect="1"/>
            </p:cNvSpPr>
            <p:nvPr/>
          </p:nvSpPr>
          <p:spPr>
            <a:xfrm>
              <a:off x="3733800" y="27432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0">
                  <a:schemeClr val="accent2">
                    <a:lumMod val="40000"/>
                    <a:lumOff val="60000"/>
                  </a:schemeClr>
                </a:gs>
                <a:gs pos="5000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75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5" name="Ovale 164"/>
            <p:cNvSpPr>
              <a:spLocks noChangeAspect="1"/>
            </p:cNvSpPr>
            <p:nvPr/>
          </p:nvSpPr>
          <p:spPr>
            <a:xfrm>
              <a:off x="3886200" y="27432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0">
                  <a:schemeClr val="accent2">
                    <a:lumMod val="40000"/>
                    <a:lumOff val="60000"/>
                  </a:schemeClr>
                </a:gs>
                <a:gs pos="5000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75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6" name="Ovale 165"/>
            <p:cNvSpPr>
              <a:spLocks noChangeAspect="1"/>
            </p:cNvSpPr>
            <p:nvPr/>
          </p:nvSpPr>
          <p:spPr>
            <a:xfrm>
              <a:off x="4038600" y="27432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0">
                  <a:schemeClr val="accent2">
                    <a:lumMod val="40000"/>
                    <a:lumOff val="60000"/>
                  </a:schemeClr>
                </a:gs>
                <a:gs pos="5000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75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169" name="CasellaDiTesto 168"/>
          <p:cNvSpPr txBox="1"/>
          <p:nvPr/>
        </p:nvSpPr>
        <p:spPr>
          <a:xfrm>
            <a:off x="1295400" y="3773031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latin typeface="Symbol" pitchFamily="18" charset="2"/>
              </a:rPr>
              <a:t>D</a:t>
            </a:r>
            <a:r>
              <a:rPr lang="it-IT" sz="2400" dirty="0" smtClean="0"/>
              <a:t>T = 20°C</a:t>
            </a:r>
            <a:endParaRPr lang="it-IT" sz="2400" dirty="0"/>
          </a:p>
        </p:txBody>
      </p:sp>
      <p:sp>
        <p:nvSpPr>
          <p:cNvPr id="170" name="CasellaDiTesto 169"/>
          <p:cNvSpPr txBox="1"/>
          <p:nvPr/>
        </p:nvSpPr>
        <p:spPr>
          <a:xfrm>
            <a:off x="5638800" y="3773031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latin typeface="Symbol" pitchFamily="18" charset="2"/>
              </a:rPr>
              <a:t>D</a:t>
            </a:r>
            <a:r>
              <a:rPr lang="it-IT" sz="2400" dirty="0" smtClean="0"/>
              <a:t>T = 21°C</a:t>
            </a:r>
            <a:endParaRPr lang="it-IT" sz="2400" dirty="0"/>
          </a:p>
        </p:txBody>
      </p:sp>
      <p:sp>
        <p:nvSpPr>
          <p:cNvPr id="171" name="CasellaDiTesto 170"/>
          <p:cNvSpPr txBox="1"/>
          <p:nvPr/>
        </p:nvSpPr>
        <p:spPr>
          <a:xfrm>
            <a:off x="1143000" y="6283166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latin typeface="Symbol" pitchFamily="18" charset="2"/>
              </a:rPr>
              <a:t>D</a:t>
            </a:r>
            <a:r>
              <a:rPr lang="it-IT" sz="2400" dirty="0" smtClean="0"/>
              <a:t>T = 32°C</a:t>
            </a:r>
            <a:endParaRPr lang="it-IT" sz="2400" dirty="0"/>
          </a:p>
        </p:txBody>
      </p:sp>
      <p:sp>
        <p:nvSpPr>
          <p:cNvPr id="172" name="CasellaDiTesto 171"/>
          <p:cNvSpPr txBox="1"/>
          <p:nvPr/>
        </p:nvSpPr>
        <p:spPr>
          <a:xfrm>
            <a:off x="4343400" y="4611231"/>
            <a:ext cx="4114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it-IT" sz="2400" b="1" dirty="0" smtClean="0"/>
              <a:t>Cosa è successo? </a:t>
            </a:r>
          </a:p>
          <a:p>
            <a:pPr algn="ctr">
              <a:spcAft>
                <a:spcPts val="1200"/>
              </a:spcAft>
            </a:pPr>
            <a:r>
              <a:rPr lang="it-IT" sz="2400" b="1" dirty="0" smtClean="0"/>
              <a:t>Quante molecole di A e B hanno reagito in ciascun caso? </a:t>
            </a:r>
          </a:p>
          <a:p>
            <a:pPr algn="ctr">
              <a:spcAft>
                <a:spcPts val="1200"/>
              </a:spcAft>
            </a:pPr>
            <a:r>
              <a:rPr lang="it-IT" sz="2400" b="1" dirty="0" smtClean="0"/>
              <a:t>Qual è la stechiometria della reazione?</a:t>
            </a:r>
            <a:endParaRPr lang="it-IT" sz="2400" b="1" dirty="0"/>
          </a:p>
        </p:txBody>
      </p:sp>
      <p:grpSp>
        <p:nvGrpSpPr>
          <p:cNvPr id="48" name="Gruppo 47"/>
          <p:cNvGrpSpPr/>
          <p:nvPr/>
        </p:nvGrpSpPr>
        <p:grpSpPr>
          <a:xfrm>
            <a:off x="6858000" y="3011031"/>
            <a:ext cx="990600" cy="533400"/>
            <a:chOff x="3581400" y="2438400"/>
            <a:chExt cx="990600" cy="533400"/>
          </a:xfrm>
        </p:grpSpPr>
        <p:sp>
          <p:nvSpPr>
            <p:cNvPr id="49" name="Ovale 48"/>
            <p:cNvSpPr>
              <a:spLocks noChangeAspect="1"/>
            </p:cNvSpPr>
            <p:nvPr/>
          </p:nvSpPr>
          <p:spPr>
            <a:xfrm>
              <a:off x="3581400" y="24384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0">
                  <a:schemeClr val="accent2">
                    <a:lumMod val="40000"/>
                    <a:lumOff val="60000"/>
                  </a:schemeClr>
                </a:gs>
                <a:gs pos="5000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75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50" name="Ovale 49"/>
            <p:cNvSpPr>
              <a:spLocks noChangeAspect="1"/>
            </p:cNvSpPr>
            <p:nvPr/>
          </p:nvSpPr>
          <p:spPr>
            <a:xfrm>
              <a:off x="3733800" y="24384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0">
                  <a:schemeClr val="accent2">
                    <a:lumMod val="40000"/>
                    <a:lumOff val="60000"/>
                  </a:schemeClr>
                </a:gs>
                <a:gs pos="5000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75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51" name="Ovale 50"/>
            <p:cNvSpPr>
              <a:spLocks noChangeAspect="1"/>
            </p:cNvSpPr>
            <p:nvPr/>
          </p:nvSpPr>
          <p:spPr>
            <a:xfrm>
              <a:off x="3886200" y="24384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0">
                  <a:schemeClr val="accent2">
                    <a:lumMod val="40000"/>
                    <a:lumOff val="60000"/>
                  </a:schemeClr>
                </a:gs>
                <a:gs pos="5000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75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52" name="Ovale 51"/>
            <p:cNvSpPr>
              <a:spLocks noChangeAspect="1"/>
            </p:cNvSpPr>
            <p:nvPr/>
          </p:nvSpPr>
          <p:spPr>
            <a:xfrm>
              <a:off x="4038600" y="24384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0">
                  <a:schemeClr val="accent2">
                    <a:lumMod val="40000"/>
                    <a:lumOff val="60000"/>
                  </a:schemeClr>
                </a:gs>
                <a:gs pos="5000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75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53" name="Ovale 52"/>
            <p:cNvSpPr>
              <a:spLocks noChangeAspect="1"/>
            </p:cNvSpPr>
            <p:nvPr/>
          </p:nvSpPr>
          <p:spPr>
            <a:xfrm>
              <a:off x="4191000" y="24384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0">
                  <a:schemeClr val="accent2">
                    <a:lumMod val="40000"/>
                    <a:lumOff val="60000"/>
                  </a:schemeClr>
                </a:gs>
                <a:gs pos="5000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75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54" name="Ovale 53"/>
            <p:cNvSpPr>
              <a:spLocks noChangeAspect="1"/>
            </p:cNvSpPr>
            <p:nvPr/>
          </p:nvSpPr>
          <p:spPr>
            <a:xfrm>
              <a:off x="4343400" y="24384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0">
                  <a:schemeClr val="accent2">
                    <a:lumMod val="40000"/>
                    <a:lumOff val="60000"/>
                  </a:schemeClr>
                </a:gs>
                <a:gs pos="5000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75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55" name="Ovale 54"/>
            <p:cNvSpPr>
              <a:spLocks noChangeAspect="1"/>
            </p:cNvSpPr>
            <p:nvPr/>
          </p:nvSpPr>
          <p:spPr>
            <a:xfrm>
              <a:off x="3581400" y="27432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0">
                  <a:schemeClr val="accent2">
                    <a:lumMod val="40000"/>
                    <a:lumOff val="60000"/>
                  </a:schemeClr>
                </a:gs>
                <a:gs pos="5000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75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56" name="Ovale 55"/>
            <p:cNvSpPr>
              <a:spLocks noChangeAspect="1"/>
            </p:cNvSpPr>
            <p:nvPr/>
          </p:nvSpPr>
          <p:spPr>
            <a:xfrm>
              <a:off x="3733800" y="27432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0">
                  <a:schemeClr val="accent2">
                    <a:lumMod val="40000"/>
                    <a:lumOff val="60000"/>
                  </a:schemeClr>
                </a:gs>
                <a:gs pos="5000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75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57" name="Ovale 56"/>
            <p:cNvSpPr>
              <a:spLocks noChangeAspect="1"/>
            </p:cNvSpPr>
            <p:nvPr/>
          </p:nvSpPr>
          <p:spPr>
            <a:xfrm>
              <a:off x="3886200" y="27432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0">
                  <a:schemeClr val="accent2">
                    <a:lumMod val="40000"/>
                    <a:lumOff val="60000"/>
                  </a:schemeClr>
                </a:gs>
                <a:gs pos="5000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75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58" name="Ovale 57"/>
            <p:cNvSpPr>
              <a:spLocks noChangeAspect="1"/>
            </p:cNvSpPr>
            <p:nvPr/>
          </p:nvSpPr>
          <p:spPr>
            <a:xfrm>
              <a:off x="4038600" y="27432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0">
                  <a:schemeClr val="accent2">
                    <a:lumMod val="40000"/>
                    <a:lumOff val="60000"/>
                  </a:schemeClr>
                </a:gs>
                <a:gs pos="5000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75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59" name="Ovale 58"/>
            <p:cNvSpPr>
              <a:spLocks noChangeAspect="1"/>
            </p:cNvSpPr>
            <p:nvPr/>
          </p:nvSpPr>
          <p:spPr>
            <a:xfrm>
              <a:off x="4191000" y="27432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0">
                  <a:schemeClr val="accent2">
                    <a:lumMod val="40000"/>
                    <a:lumOff val="60000"/>
                  </a:schemeClr>
                </a:gs>
                <a:gs pos="5000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75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60" name="Ovale 59"/>
            <p:cNvSpPr>
              <a:spLocks noChangeAspect="1"/>
            </p:cNvSpPr>
            <p:nvPr/>
          </p:nvSpPr>
          <p:spPr>
            <a:xfrm>
              <a:off x="4343400" y="27432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0">
                  <a:schemeClr val="accent2">
                    <a:lumMod val="40000"/>
                    <a:lumOff val="60000"/>
                  </a:schemeClr>
                </a:gs>
                <a:gs pos="5000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75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2" name="Oval 1"/>
          <p:cNvSpPr/>
          <p:nvPr/>
        </p:nvSpPr>
        <p:spPr>
          <a:xfrm>
            <a:off x="7505700" y="533400"/>
            <a:ext cx="1257300" cy="1295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76200"/>
            <a:ext cx="915048" cy="1295400"/>
          </a:xfrm>
          <a:prstGeom prst="rect">
            <a:avLst/>
          </a:prstGeom>
        </p:spPr>
      </p:pic>
      <p:pic>
        <p:nvPicPr>
          <p:cNvPr id="94" name="Picture 9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0502" y="1809929"/>
            <a:ext cx="915048" cy="1295400"/>
          </a:xfrm>
          <a:prstGeom prst="rect">
            <a:avLst/>
          </a:prstGeom>
        </p:spPr>
      </p:pic>
      <p:pic>
        <p:nvPicPr>
          <p:cNvPr id="95" name="Picture 9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1720" y="1829931"/>
            <a:ext cx="915048" cy="1295400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752" y="4267200"/>
            <a:ext cx="915048" cy="129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22222E-6 L -0.04635 -0.0588 C -0.0559 -0.07176 -0.07031 -0.07847 -0.08541 -0.07847 C -0.10243 -0.07847 -0.11649 -0.07176 -0.12586 -0.0588 L -0.17118 2.22222E-6 " pathEditMode="relative" rAng="5400000" ptsTypes="FffFF">
                                      <p:cBhvr>
                                        <p:cTn id="3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00" y="-3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1 0.00093 L -0.01215 -0.11157 C -0.01267 -0.13564 -0.02274 -0.15439 -0.03715 -0.16458 C -0.05225 -0.17477 -0.06892 -0.175 -0.08437 -0.16157 L -0.15868 -0.10856 " pathEditMode="relative" rAng="7058495" ptsTypes="FffFF">
                                      <p:cBhvr>
                                        <p:cTn id="39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00" y="-1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5000" fill="hold"/>
                                        <p:tgtEl>
                                          <p:spTgt spid="79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9000"/>
                            </p:stCondLst>
                            <p:childTnLst>
                              <p:par>
                                <p:cTn id="56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07407E-6 L -0.02257 -0.10324 C -0.02674 -0.12615 -0.03889 -0.14143 -0.05382 -0.14976 C -0.07119 -0.15902 -0.08716 -0.15833 -0.10226 -0.14606 L -0.17066 -0.09259 " pathEditMode="relative" rAng="6717502" ptsTypes="FffFF">
                                      <p:cBhvr>
                                        <p:cTn id="77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00" y="-9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22222E-6 L -0.04635 -0.0588 C -0.0559 -0.07176 -0.07031 -0.07847 -0.08541 -0.07847 C -0.10243 -0.07847 -0.11649 -0.07176 -0.12586 -0.0588 L -0.17118 2.22222E-6 " pathEditMode="relative" rAng="5400000" ptsTypes="FffFF">
                                      <p:cBhvr>
                                        <p:cTn id="84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00" y="-3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3" dur="5000" fill="hold"/>
                                        <p:tgtEl>
                                          <p:spTgt spid="129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000"/>
                            </p:stCondLst>
                            <p:childTnLst>
                              <p:par>
                                <p:cTn id="9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1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6 -0.00555 L -0.04722 -0.06042 C -0.05607 -0.07245 -0.06944 -0.0787 -0.0835 -0.0787 C -0.0993 -0.0787 -0.11232 -0.07245 -0.121 -0.06042 L -0.16302 -0.00555 " pathEditMode="relative" rAng="5400000" ptsTypes="FffFF">
                                      <p:cBhvr>
                                        <p:cTn id="122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00" y="-3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72 -0.00625 L -0.02691 -0.10972 C -0.0302 -0.13264 -0.04097 -0.14722 -0.05434 -0.15509 C -0.06996 -0.16319 -0.08472 -0.16157 -0.09895 -0.14861 L -0.16354 -0.09005 " pathEditMode="relative" rAng="6717502" ptsTypes="FffFF">
                                      <p:cBhvr>
                                        <p:cTn id="129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00" y="-9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00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000"/>
                            </p:stCondLst>
                            <p:childTnLst>
                              <p:par>
                                <p:cTn id="137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8" dur="5000" fill="hold"/>
                                        <p:tgtEl>
                                          <p:spTgt spid="154"/>
                                        </p:tgtEl>
                                      </p:cBhvr>
                                      <p:by x="170000" y="1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7000"/>
                            </p:stCondLst>
                            <p:childTnLst>
                              <p:par>
                                <p:cTn id="14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9000"/>
                            </p:stCondLst>
                            <p:childTnLst>
                              <p:par>
                                <p:cTn id="146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4" dur="500"/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9" dur="500"/>
                                        <p:tgtEl>
                                          <p:spTgt spid="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4" dur="500"/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" grpId="0" animBg="1"/>
      <p:bldP spid="75" grpId="0" animBg="1"/>
      <p:bldP spid="46" grpId="0"/>
      <p:bldP spid="76" grpId="0"/>
      <p:bldP spid="79" grpId="0" animBg="1"/>
      <p:bldP spid="79" grpId="1" animBg="1"/>
      <p:bldP spid="80" grpId="0"/>
      <p:bldP spid="119" grpId="0"/>
      <p:bldP spid="128" grpId="0"/>
      <p:bldP spid="129" grpId="0" animBg="1"/>
      <p:bldP spid="129" grpId="1" animBg="1"/>
      <p:bldP spid="130" grpId="0"/>
      <p:bldP spid="131" grpId="0" animBg="1"/>
      <p:bldP spid="145" grpId="0"/>
      <p:bldP spid="153" grpId="0"/>
      <p:bldP spid="154" grpId="0" animBg="1"/>
      <p:bldP spid="154" grpId="1" animBg="1"/>
      <p:bldP spid="155" grpId="0"/>
      <p:bldP spid="169" grpId="0"/>
      <p:bldP spid="170" grpId="0"/>
      <p:bldP spid="171" grpId="0"/>
      <p:bldP spid="172" grpId="0" build="p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828800" y="990600"/>
            <a:ext cx="5486400" cy="536575"/>
          </a:xfrm>
        </p:spPr>
        <p:txBody>
          <a:bodyPr>
            <a:noAutofit/>
          </a:bodyPr>
          <a:lstStyle/>
          <a:p>
            <a:r>
              <a:rPr lang="it-IT" sz="3200" dirty="0" smtClean="0"/>
              <a:t>Esperienza 1:</a:t>
            </a:r>
            <a:br>
              <a:rPr lang="it-IT" sz="3200" dirty="0" smtClean="0"/>
            </a:br>
            <a:r>
              <a:rPr lang="it-IT" sz="3200" dirty="0" smtClean="0"/>
              <a:t>Determinazione della stechiometria di una reazione</a:t>
            </a:r>
            <a:endParaRPr lang="it-IT" sz="32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609600" y="2316540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Stechiometria</a:t>
            </a:r>
            <a:r>
              <a:rPr lang="it-IT" sz="2400" dirty="0" smtClean="0"/>
              <a:t>: rapporti in cui si combinano le molecole (e le moli) di ciascuna sostanza in una reazione chimica. </a:t>
            </a:r>
          </a:p>
          <a:p>
            <a:r>
              <a:rPr lang="it-IT" sz="2400" dirty="0" smtClean="0"/>
              <a:t>La reazione chimica è sempre definita da un’equazione, che deve essere bilanciata.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609600" y="4194175"/>
            <a:ext cx="79278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Reazione di ossidoriduzione (</a:t>
            </a:r>
            <a:r>
              <a:rPr lang="it-IT" sz="2400" b="1" dirty="0" err="1" smtClean="0"/>
              <a:t>redox</a:t>
            </a:r>
            <a:r>
              <a:rPr lang="it-IT" sz="2400" b="1" dirty="0" smtClean="0"/>
              <a:t>)</a:t>
            </a:r>
            <a:r>
              <a:rPr lang="it-IT" sz="2400" dirty="0" smtClean="0"/>
              <a:t>:  reazione in cui avviene uno scambio di elettroni tra due o più reagenti, per cui gli stati di ossidazione di due o più specie cambiano nel corso della reazione. </a:t>
            </a:r>
          </a:p>
        </p:txBody>
      </p:sp>
      <p:sp>
        <p:nvSpPr>
          <p:cNvPr id="5" name="Oval 4"/>
          <p:cNvSpPr/>
          <p:nvPr/>
        </p:nvSpPr>
        <p:spPr>
          <a:xfrm>
            <a:off x="5486400" y="1524000"/>
            <a:ext cx="16764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5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38200" y="682625"/>
            <a:ext cx="5486400" cy="536575"/>
          </a:xfrm>
        </p:spPr>
        <p:txBody>
          <a:bodyPr>
            <a:noAutofit/>
          </a:bodyPr>
          <a:lstStyle/>
          <a:p>
            <a:r>
              <a:rPr lang="it-IT" sz="3200" dirty="0" smtClean="0"/>
              <a:t>x Ca(</a:t>
            </a:r>
            <a:r>
              <a:rPr lang="it-IT" sz="3200" dirty="0" err="1" smtClean="0"/>
              <a:t>ClO</a:t>
            </a:r>
            <a:r>
              <a:rPr lang="it-IT" sz="3200" dirty="0" smtClean="0"/>
              <a:t>)</a:t>
            </a:r>
            <a:r>
              <a:rPr lang="it-IT" sz="3200" baseline="-25000" dirty="0" smtClean="0"/>
              <a:t>2</a:t>
            </a:r>
            <a:r>
              <a:rPr lang="it-IT" sz="3200" dirty="0" smtClean="0"/>
              <a:t> + y Na</a:t>
            </a:r>
            <a:r>
              <a:rPr lang="it-IT" sz="3200" baseline="-25000" dirty="0" smtClean="0"/>
              <a:t>2</a:t>
            </a:r>
            <a:r>
              <a:rPr lang="it-IT" sz="3200" dirty="0" smtClean="0"/>
              <a:t>S</a:t>
            </a:r>
            <a:r>
              <a:rPr lang="it-IT" sz="3200" baseline="-25000" dirty="0" smtClean="0"/>
              <a:t>2</a:t>
            </a:r>
            <a:r>
              <a:rPr lang="it-IT" sz="3200" dirty="0" smtClean="0"/>
              <a:t>O</a:t>
            </a:r>
            <a:r>
              <a:rPr lang="it-IT" sz="3200" baseline="-25000" dirty="0" smtClean="0"/>
              <a:t>3</a:t>
            </a:r>
            <a:r>
              <a:rPr lang="it-IT" sz="3200" dirty="0" smtClean="0"/>
              <a:t> + z </a:t>
            </a:r>
            <a:r>
              <a:rPr lang="it-IT" sz="3200" dirty="0" err="1" smtClean="0"/>
              <a:t>NaOH</a:t>
            </a:r>
            <a:endParaRPr lang="it-IT" sz="32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762000" y="1443335"/>
            <a:ext cx="762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Ca(</a:t>
            </a:r>
            <a:r>
              <a:rPr lang="it-IT" sz="2400" dirty="0" err="1" smtClean="0"/>
              <a:t>ClO</a:t>
            </a:r>
            <a:r>
              <a:rPr lang="it-IT" sz="2400" dirty="0" smtClean="0"/>
              <a:t>)</a:t>
            </a:r>
            <a:r>
              <a:rPr lang="it-IT" sz="2400" baseline="-25000" dirty="0" smtClean="0"/>
              <a:t>2</a:t>
            </a:r>
            <a:r>
              <a:rPr lang="it-IT" sz="2400" dirty="0" smtClean="0"/>
              <a:t> = ipoclorito di calcio </a:t>
            </a:r>
          </a:p>
          <a:p>
            <a:r>
              <a:rPr lang="it-IT" sz="2400" dirty="0"/>
              <a:t>	</a:t>
            </a:r>
            <a:r>
              <a:rPr lang="it-IT" sz="2400" dirty="0" smtClean="0"/>
              <a:t>Ossidante ovvero sostanza che si riduce</a:t>
            </a:r>
          </a:p>
          <a:p>
            <a:r>
              <a:rPr lang="it-IT" sz="2400" dirty="0" smtClean="0"/>
              <a:t>	L’ipoclorito </a:t>
            </a:r>
            <a:r>
              <a:rPr lang="it-IT" sz="2400" dirty="0" err="1" smtClean="0"/>
              <a:t>ClO</a:t>
            </a:r>
            <a:r>
              <a:rPr lang="it-IT" sz="2400" b="1" baseline="30000" dirty="0" smtClean="0"/>
              <a:t>-</a:t>
            </a:r>
            <a:r>
              <a:rPr lang="it-IT" sz="2400" dirty="0" smtClean="0"/>
              <a:t> si riduce a cloruro Cl</a:t>
            </a:r>
            <a:r>
              <a:rPr lang="it-IT" sz="2400" b="1" baseline="30000" dirty="0" smtClean="0"/>
              <a:t>-</a:t>
            </a:r>
            <a:endParaRPr lang="it-IT" sz="2400" dirty="0" smtClean="0"/>
          </a:p>
        </p:txBody>
      </p:sp>
      <p:cxnSp>
        <p:nvCxnSpPr>
          <p:cNvPr id="7" name="Connettore 2 6"/>
          <p:cNvCxnSpPr>
            <a:stCxn id="2" idx="3"/>
          </p:cNvCxnSpPr>
          <p:nvPr/>
        </p:nvCxnSpPr>
        <p:spPr>
          <a:xfrm>
            <a:off x="6324600" y="950913"/>
            <a:ext cx="73152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7162800" y="5334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smtClean="0"/>
              <a:t>?</a:t>
            </a:r>
            <a:endParaRPr lang="it-IT" sz="48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762000" y="2895600"/>
            <a:ext cx="7620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Na</a:t>
            </a:r>
            <a:r>
              <a:rPr lang="it-IT" sz="2400" baseline="-25000" dirty="0" smtClean="0"/>
              <a:t>2</a:t>
            </a:r>
            <a:r>
              <a:rPr lang="it-IT" sz="2400" dirty="0" smtClean="0"/>
              <a:t>S</a:t>
            </a:r>
            <a:r>
              <a:rPr lang="it-IT" sz="2400" baseline="-25000" dirty="0" smtClean="0"/>
              <a:t>2</a:t>
            </a:r>
            <a:r>
              <a:rPr lang="it-IT" sz="2400" dirty="0" smtClean="0"/>
              <a:t>O</a:t>
            </a:r>
            <a:r>
              <a:rPr lang="it-IT" sz="2400" baseline="-25000" dirty="0" smtClean="0"/>
              <a:t>3</a:t>
            </a:r>
            <a:r>
              <a:rPr lang="it-IT" sz="2400" dirty="0" smtClean="0"/>
              <a:t> = tiosolfato di sodio</a:t>
            </a:r>
          </a:p>
          <a:p>
            <a:r>
              <a:rPr lang="it-IT" sz="2400" dirty="0"/>
              <a:t>	</a:t>
            </a:r>
            <a:r>
              <a:rPr lang="it-IT" sz="2400" dirty="0" smtClean="0"/>
              <a:t>Riducente </a:t>
            </a:r>
            <a:r>
              <a:rPr lang="it-IT" sz="2400" dirty="0"/>
              <a:t>ovvero sostanza che si ossida</a:t>
            </a:r>
          </a:p>
          <a:p>
            <a:r>
              <a:rPr lang="it-IT" sz="2400" dirty="0"/>
              <a:t>	</a:t>
            </a:r>
            <a:r>
              <a:rPr lang="it-IT" sz="2400" dirty="0" smtClean="0"/>
              <a:t>Il tiosolfato S</a:t>
            </a:r>
            <a:r>
              <a:rPr lang="it-IT" sz="2400" baseline="-25000" dirty="0" smtClean="0"/>
              <a:t>2</a:t>
            </a:r>
            <a:r>
              <a:rPr lang="it-IT" sz="2400" dirty="0" smtClean="0"/>
              <a:t>O</a:t>
            </a:r>
            <a:r>
              <a:rPr lang="it-IT" sz="2400" baseline="-25000" dirty="0" smtClean="0"/>
              <a:t>3</a:t>
            </a:r>
            <a:r>
              <a:rPr lang="it-IT" sz="2400" baseline="30000" dirty="0" smtClean="0"/>
              <a:t>2</a:t>
            </a:r>
            <a:r>
              <a:rPr lang="it-IT" sz="2400" b="1" baseline="30000" dirty="0" smtClean="0"/>
              <a:t>-</a:t>
            </a:r>
            <a:r>
              <a:rPr lang="it-IT" sz="2400" dirty="0" smtClean="0"/>
              <a:t> può ossidarsi a </a:t>
            </a:r>
            <a:r>
              <a:rPr lang="it-IT" sz="2400" b="1" dirty="0" smtClean="0"/>
              <a:t>solfito SO</a:t>
            </a:r>
            <a:r>
              <a:rPr lang="it-IT" sz="2400" b="1" baseline="-25000" dirty="0" smtClean="0"/>
              <a:t>3</a:t>
            </a:r>
            <a:r>
              <a:rPr lang="it-IT" sz="2400" b="1" baseline="30000" dirty="0" smtClean="0"/>
              <a:t>2-</a:t>
            </a:r>
            <a:r>
              <a:rPr lang="it-IT" sz="2400" dirty="0" smtClean="0"/>
              <a:t>,</a:t>
            </a:r>
          </a:p>
          <a:p>
            <a:r>
              <a:rPr lang="it-IT" sz="2400" dirty="0" smtClean="0"/>
              <a:t>					    a </a:t>
            </a:r>
            <a:r>
              <a:rPr lang="it-IT" sz="2400" b="1" dirty="0" smtClean="0"/>
              <a:t>solfato SO</a:t>
            </a:r>
            <a:r>
              <a:rPr lang="it-IT" sz="2400" b="1" baseline="-25000" dirty="0"/>
              <a:t>4</a:t>
            </a:r>
            <a:r>
              <a:rPr lang="it-IT" sz="2400" b="1" baseline="30000" dirty="0" smtClean="0"/>
              <a:t>2-</a:t>
            </a:r>
            <a:r>
              <a:rPr lang="it-IT" sz="2400" dirty="0" smtClean="0"/>
              <a:t>,</a:t>
            </a:r>
          </a:p>
          <a:p>
            <a:r>
              <a:rPr lang="it-IT" sz="2400" dirty="0"/>
              <a:t>	</a:t>
            </a:r>
            <a:r>
              <a:rPr lang="it-IT" sz="2400" dirty="0" smtClean="0"/>
              <a:t>			   oppure </a:t>
            </a:r>
            <a:r>
              <a:rPr lang="it-IT" sz="2400" dirty="0"/>
              <a:t>a </a:t>
            </a:r>
            <a:r>
              <a:rPr lang="it-IT" sz="2400" b="1" dirty="0" err="1" smtClean="0"/>
              <a:t>tetrationato</a:t>
            </a:r>
            <a:r>
              <a:rPr lang="it-IT" sz="2400" b="1" dirty="0" smtClean="0"/>
              <a:t> S</a:t>
            </a:r>
            <a:r>
              <a:rPr lang="it-IT" sz="2400" b="1" baseline="-25000" dirty="0" smtClean="0"/>
              <a:t>4</a:t>
            </a:r>
            <a:r>
              <a:rPr lang="it-IT" sz="2400" b="1" dirty="0" smtClean="0"/>
              <a:t>O</a:t>
            </a:r>
            <a:r>
              <a:rPr lang="it-IT" sz="2400" b="1" baseline="-25000" dirty="0" smtClean="0"/>
              <a:t>6</a:t>
            </a:r>
            <a:r>
              <a:rPr lang="it-IT" sz="2400" b="1" baseline="30000" dirty="0" smtClean="0"/>
              <a:t>2-</a:t>
            </a:r>
            <a:endParaRPr lang="it-IT" sz="2400" b="1" dirty="0" smtClean="0"/>
          </a:p>
        </p:txBody>
      </p:sp>
      <p:sp>
        <p:nvSpPr>
          <p:cNvPr id="12" name="CasellaDiTesto 11"/>
          <p:cNvSpPr txBox="1"/>
          <p:nvPr/>
        </p:nvSpPr>
        <p:spPr>
          <a:xfrm>
            <a:off x="762000" y="52578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 smtClean="0"/>
              <a:t>NaOH</a:t>
            </a:r>
            <a:r>
              <a:rPr lang="it-IT" sz="2400" dirty="0" smtClean="0"/>
              <a:t> = idrossido di sodio</a:t>
            </a:r>
          </a:p>
        </p:txBody>
      </p:sp>
      <p:sp>
        <p:nvSpPr>
          <p:cNvPr id="14" name="CasellaDiTesto 9"/>
          <p:cNvSpPr txBox="1"/>
          <p:nvPr/>
        </p:nvSpPr>
        <p:spPr>
          <a:xfrm>
            <a:off x="7772400" y="365760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smtClean="0"/>
              <a:t>?</a:t>
            </a:r>
            <a:endParaRPr lang="it-IT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magine 14" descr="termometr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" y="4038600"/>
            <a:ext cx="3280822" cy="245745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62000" y="152400"/>
            <a:ext cx="5486400" cy="536575"/>
          </a:xfrm>
        </p:spPr>
        <p:txBody>
          <a:bodyPr>
            <a:noAutofit/>
          </a:bodyPr>
          <a:lstStyle/>
          <a:p>
            <a:pPr algn="l"/>
            <a:r>
              <a:rPr lang="it-IT" sz="3200" dirty="0" smtClean="0"/>
              <a:t>Avete a disposizione:</a:t>
            </a:r>
            <a:endParaRPr lang="it-IT" sz="32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63945" y="727918"/>
            <a:ext cx="3581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6032" indent="-256032">
              <a:lnSpc>
                <a:spcPct val="150000"/>
              </a:lnSpc>
              <a:buFont typeface="Wingdings" pitchFamily="2" charset="2"/>
              <a:buChar char="ü"/>
            </a:pPr>
            <a:r>
              <a:rPr lang="it-IT" sz="2400" dirty="0" smtClean="0"/>
              <a:t>Matraccio da 100 </a:t>
            </a:r>
            <a:r>
              <a:rPr lang="it-IT" sz="2400" dirty="0" err="1" smtClean="0"/>
              <a:t>mL</a:t>
            </a:r>
            <a:endParaRPr lang="it-IT" sz="2400" dirty="0" smtClean="0"/>
          </a:p>
          <a:p>
            <a:pPr marL="256032" indent="-256032">
              <a:lnSpc>
                <a:spcPct val="150000"/>
              </a:lnSpc>
              <a:buFont typeface="Wingdings" pitchFamily="2" charset="2"/>
              <a:buChar char="ü"/>
            </a:pPr>
            <a:r>
              <a:rPr lang="it-IT" sz="2400" dirty="0" smtClean="0"/>
              <a:t>Becker da 50 o 100 </a:t>
            </a:r>
            <a:r>
              <a:rPr lang="it-IT" sz="2400" dirty="0" err="1" smtClean="0"/>
              <a:t>mL</a:t>
            </a:r>
            <a:endParaRPr lang="it-IT" sz="2400" dirty="0" smtClean="0"/>
          </a:p>
          <a:p>
            <a:pPr marL="256032" indent="-256032">
              <a:lnSpc>
                <a:spcPct val="150000"/>
              </a:lnSpc>
              <a:buFont typeface="Wingdings" pitchFamily="2" charset="2"/>
              <a:buChar char="ü"/>
            </a:pPr>
            <a:r>
              <a:rPr lang="it-IT" sz="2400" dirty="0" smtClean="0"/>
              <a:t>Becker da 25 </a:t>
            </a:r>
            <a:r>
              <a:rPr lang="it-IT" sz="2400" dirty="0" err="1" smtClean="0"/>
              <a:t>mL</a:t>
            </a:r>
            <a:endParaRPr lang="it-IT" sz="2400" dirty="0" smtClean="0"/>
          </a:p>
          <a:p>
            <a:pPr marL="256032" indent="-256032">
              <a:lnSpc>
                <a:spcPct val="150000"/>
              </a:lnSpc>
              <a:buFont typeface="Wingdings" pitchFamily="2" charset="2"/>
              <a:buChar char="ü"/>
            </a:pPr>
            <a:r>
              <a:rPr lang="it-IT" sz="2400" dirty="0" smtClean="0"/>
              <a:t>Buretta</a:t>
            </a:r>
          </a:p>
          <a:p>
            <a:pPr marL="256032" indent="-256032">
              <a:lnSpc>
                <a:spcPct val="150000"/>
              </a:lnSpc>
              <a:buFont typeface="Wingdings" pitchFamily="2" charset="2"/>
              <a:buChar char="ü"/>
            </a:pPr>
            <a:r>
              <a:rPr lang="it-IT" sz="2400" dirty="0" smtClean="0"/>
              <a:t>Cilindro da 25 o 50 </a:t>
            </a:r>
            <a:r>
              <a:rPr lang="it-IT" sz="2400" dirty="0" err="1" smtClean="0"/>
              <a:t>mL</a:t>
            </a:r>
            <a:endParaRPr lang="it-IT" sz="2400" dirty="0" smtClean="0"/>
          </a:p>
          <a:p>
            <a:pPr marL="256032" indent="-256032">
              <a:lnSpc>
                <a:spcPct val="150000"/>
              </a:lnSpc>
              <a:buFont typeface="Wingdings" pitchFamily="2" charset="2"/>
              <a:buChar char="ü"/>
            </a:pPr>
            <a:r>
              <a:rPr lang="it-IT" sz="2400" dirty="0" smtClean="0"/>
              <a:t>Termometro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6172200" y="737443"/>
            <a:ext cx="2971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6032" indent="-256032">
              <a:lnSpc>
                <a:spcPct val="150000"/>
              </a:lnSpc>
              <a:buFont typeface="Wingdings" pitchFamily="2" charset="2"/>
              <a:buChar char="ü"/>
            </a:pPr>
            <a:r>
              <a:rPr lang="it-IT" sz="2400" dirty="0" smtClean="0"/>
              <a:t>Soluzione di ipoclorito di calcio 0.5 M (</a:t>
            </a:r>
            <a:r>
              <a:rPr lang="it-IT" sz="2400" dirty="0" smtClean="0">
                <a:solidFill>
                  <a:srgbClr val="FF0000"/>
                </a:solidFill>
              </a:rPr>
              <a:t>già pronta</a:t>
            </a:r>
            <a:r>
              <a:rPr lang="it-IT" sz="2400" dirty="0" smtClean="0"/>
              <a:t>)</a:t>
            </a:r>
          </a:p>
          <a:p>
            <a:pPr marL="256032" indent="-256032">
              <a:lnSpc>
                <a:spcPct val="150000"/>
              </a:lnSpc>
              <a:buFont typeface="Wingdings" pitchFamily="2" charset="2"/>
              <a:buChar char="ü"/>
            </a:pPr>
            <a:r>
              <a:rPr lang="it-IT" sz="2400" dirty="0" smtClean="0"/>
              <a:t>Tiosolfato di sodio (solido, </a:t>
            </a:r>
          </a:p>
          <a:p>
            <a:pPr>
              <a:lnSpc>
                <a:spcPct val="150000"/>
              </a:lnSpc>
            </a:pPr>
            <a:r>
              <a:rPr lang="it-IT" sz="2400" dirty="0" smtClean="0"/>
              <a:t>    PM = 158.11 g/mol)</a:t>
            </a:r>
          </a:p>
          <a:p>
            <a:pPr marL="256032" indent="-256032">
              <a:lnSpc>
                <a:spcPct val="150000"/>
              </a:lnSpc>
              <a:buFont typeface="Wingdings" pitchFamily="2" charset="2"/>
              <a:buChar char="ü"/>
            </a:pPr>
            <a:r>
              <a:rPr lang="it-IT" sz="2400" dirty="0" smtClean="0"/>
              <a:t>Idrossido di sodio (solido, </a:t>
            </a:r>
          </a:p>
          <a:p>
            <a:pPr>
              <a:lnSpc>
                <a:spcPct val="150000"/>
              </a:lnSpc>
            </a:pPr>
            <a:r>
              <a:rPr lang="it-IT" sz="2400" dirty="0"/>
              <a:t> </a:t>
            </a:r>
            <a:r>
              <a:rPr lang="it-IT" sz="2400" dirty="0" smtClean="0"/>
              <a:t>   PM = 40.00 g/mol)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837" y="2362200"/>
            <a:ext cx="477161" cy="377207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6547" y="3581400"/>
            <a:ext cx="777653" cy="307313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3048" y="1266822"/>
            <a:ext cx="1261264" cy="17225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152400"/>
            <a:ext cx="1042294" cy="25809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11162"/>
          </a:xfrm>
        </p:spPr>
        <p:txBody>
          <a:bodyPr>
            <a:noAutofit/>
          </a:bodyPr>
          <a:lstStyle/>
          <a:p>
            <a:pPr algn="l"/>
            <a:r>
              <a:rPr lang="it-IT" sz="2800" b="1" dirty="0" smtClean="0">
                <a:solidFill>
                  <a:srgbClr val="0070C0"/>
                </a:solidFill>
              </a:rPr>
              <a:t>1. Preparazione dei reagenti</a:t>
            </a:r>
            <a:endParaRPr lang="it-IT" sz="2800" b="1" dirty="0">
              <a:solidFill>
                <a:srgbClr val="0070C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57200" y="685800"/>
            <a:ext cx="8305800" cy="608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6032" indent="-256032">
              <a:lnSpc>
                <a:spcPct val="120000"/>
              </a:lnSpc>
              <a:buFont typeface="Wingdings" pitchFamily="2" charset="2"/>
              <a:buChar char="ü"/>
            </a:pPr>
            <a:r>
              <a:rPr lang="it-IT" sz="2200" dirty="0" smtClean="0"/>
              <a:t>Soluzione di </a:t>
            </a:r>
            <a:r>
              <a:rPr lang="it-IT" sz="2200" b="1" dirty="0" smtClean="0">
                <a:solidFill>
                  <a:srgbClr val="0070C0"/>
                </a:solidFill>
              </a:rPr>
              <a:t>ipoclorito di calcio 0.5 M </a:t>
            </a:r>
            <a:r>
              <a:rPr lang="it-IT" sz="2200" dirty="0" smtClean="0"/>
              <a:t>(già pronta)</a:t>
            </a:r>
          </a:p>
          <a:p>
            <a:pPr marL="713232" lvl="1" indent="-256032">
              <a:lnSpc>
                <a:spcPct val="120000"/>
              </a:lnSpc>
              <a:spcAft>
                <a:spcPts val="2400"/>
              </a:spcAft>
            </a:pPr>
            <a:r>
              <a:rPr lang="it-IT" sz="2200" b="1" dirty="0" smtClean="0">
                <a:solidFill>
                  <a:srgbClr val="FF0000"/>
                </a:solidFill>
              </a:rPr>
              <a:t>DA UTILIZZARE SOTTO </a:t>
            </a:r>
            <a:r>
              <a:rPr lang="it-IT" sz="2200" b="1" dirty="0" smtClean="0">
                <a:solidFill>
                  <a:srgbClr val="FF0000"/>
                </a:solidFill>
              </a:rPr>
              <a:t>CAPPA (ciascuna coppia ne preleva 130 </a:t>
            </a:r>
            <a:r>
              <a:rPr lang="it-IT" sz="2200" b="1" dirty="0" err="1" smtClean="0">
                <a:solidFill>
                  <a:srgbClr val="FF0000"/>
                </a:solidFill>
              </a:rPr>
              <a:t>mL</a:t>
            </a:r>
            <a:r>
              <a:rPr lang="it-IT" sz="2200" b="1" dirty="0">
                <a:solidFill>
                  <a:srgbClr val="FF0000"/>
                </a:solidFill>
              </a:rPr>
              <a:t>)</a:t>
            </a:r>
            <a:endParaRPr lang="it-IT" sz="2200" b="1" dirty="0" smtClean="0">
              <a:solidFill>
                <a:srgbClr val="FF0000"/>
              </a:solidFill>
            </a:endParaRPr>
          </a:p>
          <a:p>
            <a:pPr marL="256032" indent="-256032">
              <a:lnSpc>
                <a:spcPct val="120000"/>
              </a:lnSpc>
              <a:buFont typeface="Wingdings" pitchFamily="2" charset="2"/>
              <a:buChar char="ü"/>
            </a:pPr>
            <a:r>
              <a:rPr lang="it-IT" sz="2200" dirty="0" smtClean="0"/>
              <a:t>Preparare 100 </a:t>
            </a:r>
            <a:r>
              <a:rPr lang="it-IT" sz="2200" dirty="0" err="1" smtClean="0"/>
              <a:t>mL</a:t>
            </a:r>
            <a:r>
              <a:rPr lang="it-IT" sz="2200" dirty="0" smtClean="0"/>
              <a:t> di una soluzione: </a:t>
            </a:r>
          </a:p>
          <a:p>
            <a:pPr marL="256032" indent="-256032">
              <a:lnSpc>
                <a:spcPct val="120000"/>
              </a:lnSpc>
            </a:pPr>
            <a:r>
              <a:rPr lang="it-IT" sz="2200" dirty="0" smtClean="0"/>
              <a:t>	</a:t>
            </a:r>
            <a:r>
              <a:rPr lang="it-IT" sz="2200" b="1" dirty="0" smtClean="0">
                <a:solidFill>
                  <a:srgbClr val="0070C0"/>
                </a:solidFill>
              </a:rPr>
              <a:t>Tiosolfato di sodio 0.5 M + Idrossido di sodio 1.1 M</a:t>
            </a:r>
          </a:p>
          <a:p>
            <a:pPr marL="256032" indent="-256032">
              <a:lnSpc>
                <a:spcPct val="120000"/>
              </a:lnSpc>
            </a:pPr>
            <a:r>
              <a:rPr lang="it-IT" sz="2200" dirty="0" smtClean="0"/>
              <a:t>	- Pesare i solidi:	</a:t>
            </a:r>
            <a:r>
              <a:rPr lang="it-IT" sz="2200" b="1" dirty="0" smtClean="0"/>
              <a:t>m = n ∙ PM = M ∙ V ∙ PM</a:t>
            </a:r>
          </a:p>
          <a:p>
            <a:pPr marL="256032" indent="-256032">
              <a:lnSpc>
                <a:spcPct val="120000"/>
              </a:lnSpc>
            </a:pPr>
            <a:r>
              <a:rPr lang="it-IT" sz="2200" dirty="0" smtClean="0"/>
              <a:t>	- Trasferire i solidi in un </a:t>
            </a:r>
            <a:r>
              <a:rPr lang="it-IT" sz="2200" dirty="0" err="1" smtClean="0"/>
              <a:t>becker</a:t>
            </a:r>
            <a:r>
              <a:rPr lang="it-IT" sz="2200" dirty="0" smtClean="0"/>
              <a:t> da 100 </a:t>
            </a:r>
            <a:r>
              <a:rPr lang="it-IT" sz="2200" dirty="0" err="1" smtClean="0"/>
              <a:t>mL</a:t>
            </a:r>
            <a:endParaRPr lang="it-IT" sz="2200" dirty="0" smtClean="0"/>
          </a:p>
          <a:p>
            <a:pPr marL="256032" indent="-256032">
              <a:lnSpc>
                <a:spcPct val="120000"/>
              </a:lnSpc>
            </a:pPr>
            <a:r>
              <a:rPr lang="it-IT" sz="2200" dirty="0" smtClean="0"/>
              <a:t>	- Aggiungere 30-40 </a:t>
            </a:r>
            <a:r>
              <a:rPr lang="it-IT" sz="2200" dirty="0" err="1" smtClean="0"/>
              <a:t>mL</a:t>
            </a:r>
            <a:r>
              <a:rPr lang="it-IT" sz="2200" dirty="0" smtClean="0"/>
              <a:t> di acqua</a:t>
            </a:r>
          </a:p>
          <a:p>
            <a:pPr marL="256032" indent="-256032">
              <a:lnSpc>
                <a:spcPct val="120000"/>
              </a:lnSpc>
            </a:pPr>
            <a:r>
              <a:rPr lang="it-IT" sz="2200" dirty="0" smtClean="0"/>
              <a:t>	- Mescolare con una bacchetta fino a completa dissoluzione</a:t>
            </a:r>
          </a:p>
          <a:p>
            <a:pPr marL="256032" indent="-256032">
              <a:lnSpc>
                <a:spcPct val="120000"/>
              </a:lnSpc>
            </a:pPr>
            <a:r>
              <a:rPr lang="it-IT" sz="2200" dirty="0" smtClean="0"/>
              <a:t>		</a:t>
            </a:r>
            <a:r>
              <a:rPr lang="it-IT" sz="2200" b="1" dirty="0" smtClean="0">
                <a:solidFill>
                  <a:srgbClr val="FF0000"/>
                </a:solidFill>
              </a:rPr>
              <a:t>LA DISSOLUZIONE DELL’IDROSSIDO E’ ESOTERMICA</a:t>
            </a:r>
          </a:p>
          <a:p>
            <a:pPr marL="256032" indent="-256032">
              <a:lnSpc>
                <a:spcPct val="120000"/>
              </a:lnSpc>
            </a:pPr>
            <a:r>
              <a:rPr lang="it-IT" sz="2200" b="1" dirty="0" smtClean="0">
                <a:solidFill>
                  <a:srgbClr val="FF0000"/>
                </a:solidFill>
              </a:rPr>
              <a:t>		Attenzione agli schizzi e raffreddare prima di proseguire!</a:t>
            </a:r>
          </a:p>
          <a:p>
            <a:pPr marL="256032" indent="-256032">
              <a:lnSpc>
                <a:spcPct val="120000"/>
              </a:lnSpc>
            </a:pPr>
            <a:r>
              <a:rPr lang="it-IT" sz="2200" dirty="0" smtClean="0"/>
              <a:t>	- Trasferire in modo </a:t>
            </a:r>
            <a:r>
              <a:rPr lang="it-IT" sz="2200" b="1" dirty="0" smtClean="0"/>
              <a:t>quantitativo</a:t>
            </a:r>
            <a:r>
              <a:rPr lang="it-IT" sz="2200" dirty="0" smtClean="0"/>
              <a:t> nel matraccio</a:t>
            </a:r>
          </a:p>
          <a:p>
            <a:pPr marL="256032" indent="-256032">
              <a:lnSpc>
                <a:spcPct val="120000"/>
              </a:lnSpc>
            </a:pPr>
            <a:r>
              <a:rPr lang="it-IT" sz="2200" dirty="0" smtClean="0"/>
              <a:t>	- Portare a volume: </a:t>
            </a:r>
            <a:r>
              <a:rPr lang="it-IT" sz="2200" b="1" dirty="0" smtClean="0"/>
              <a:t>MENISCO</a:t>
            </a:r>
            <a:r>
              <a:rPr lang="it-IT" sz="2200" dirty="0" smtClean="0"/>
              <a:t>!!</a:t>
            </a:r>
          </a:p>
          <a:p>
            <a:pPr marL="256032" indent="-256032">
              <a:lnSpc>
                <a:spcPct val="120000"/>
              </a:lnSpc>
            </a:pPr>
            <a:r>
              <a:rPr lang="it-IT" sz="2200" dirty="0" smtClean="0"/>
              <a:t>	- Avvisare il docente prima di proseguire</a:t>
            </a:r>
          </a:p>
          <a:p>
            <a:pPr marL="256032" indent="-256032">
              <a:lnSpc>
                <a:spcPct val="120000"/>
              </a:lnSpc>
            </a:pPr>
            <a:r>
              <a:rPr lang="it-IT" sz="2200" dirty="0" smtClean="0"/>
              <a:t>	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6096000" y="2590800"/>
            <a:ext cx="1388265" cy="646331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rgbClr val="00B050"/>
                </a:solidFill>
              </a:rPr>
              <a:t>m in grammi</a:t>
            </a:r>
          </a:p>
          <a:p>
            <a:r>
              <a:rPr lang="it-IT" b="1" dirty="0" smtClean="0">
                <a:solidFill>
                  <a:srgbClr val="00B050"/>
                </a:solidFill>
              </a:rPr>
              <a:t>V in litri</a:t>
            </a:r>
            <a:endParaRPr lang="it-IT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1328</TotalTime>
  <Words>1019</Words>
  <Application>Microsoft Office PowerPoint</Application>
  <PresentationFormat>Presentazione su schermo (4:3)</PresentationFormat>
  <Paragraphs>236</Paragraphs>
  <Slides>21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7" baseType="lpstr">
      <vt:lpstr>Arial</vt:lpstr>
      <vt:lpstr>Calibri</vt:lpstr>
      <vt:lpstr>Symbol</vt:lpstr>
      <vt:lpstr>Times New Roman</vt:lpstr>
      <vt:lpstr>Wingdings</vt:lpstr>
      <vt:lpstr>Tema di Office</vt:lpstr>
      <vt:lpstr>Esperienza 1: Determinazione della stechiometria di una reazione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Esperienza 1: Determinazione della stechiometria di una reazione</vt:lpstr>
      <vt:lpstr>x Ca(ClO)2 + y Na2S2O3 + z NaOH</vt:lpstr>
      <vt:lpstr>Avete a disposizione:</vt:lpstr>
      <vt:lpstr>1. Preparazione dei reagenti</vt:lpstr>
      <vt:lpstr>Per portare a volume,  il MENISCO del liquido deve essere  TANGENTE alla tacca</vt:lpstr>
      <vt:lpstr>2. Mescolamento dei due reagenti di diverse proporzioni</vt:lpstr>
      <vt:lpstr>Utilizzo della BURETTA</vt:lpstr>
      <vt:lpstr>2. Mescolamento dei due reagenti di diverse proporzioni</vt:lpstr>
      <vt:lpstr>3. Analisi dei dati</vt:lpstr>
      <vt:lpstr>3. Analisi dei dati</vt:lpstr>
      <vt:lpstr>3. Analisi dei dati</vt:lpstr>
      <vt:lpstr>3. Analisi dei dati</vt:lpstr>
      <vt:lpstr>3. Analisi dei dati</vt:lpstr>
      <vt:lpstr>Rischio chimico e smaltimento dei rifiuti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Laboratorio di  Chimica Generale</dc:title>
  <dc:creator>Rita</dc:creator>
  <cp:lastModifiedBy>Michele</cp:lastModifiedBy>
  <cp:revision>118</cp:revision>
  <dcterms:created xsi:type="dcterms:W3CDTF">2017-09-26T16:06:41Z</dcterms:created>
  <dcterms:modified xsi:type="dcterms:W3CDTF">2020-11-26T08:34:36Z</dcterms:modified>
</cp:coreProperties>
</file>