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0" r:id="rId2"/>
    <p:sldId id="287" r:id="rId3"/>
    <p:sldId id="290" r:id="rId4"/>
    <p:sldId id="302" r:id="rId5"/>
    <p:sldId id="303" r:id="rId6"/>
    <p:sldId id="304" r:id="rId7"/>
    <p:sldId id="288" r:id="rId8"/>
    <p:sldId id="291" r:id="rId9"/>
    <p:sldId id="293" r:id="rId10"/>
    <p:sldId id="278" r:id="rId11"/>
    <p:sldId id="280" r:id="rId12"/>
    <p:sldId id="299" r:id="rId13"/>
    <p:sldId id="298" r:id="rId14"/>
    <p:sldId id="281" r:id="rId15"/>
    <p:sldId id="294" r:id="rId16"/>
    <p:sldId id="295" r:id="rId17"/>
    <p:sldId id="296" r:id="rId18"/>
    <p:sldId id="301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A7FE"/>
    <a:srgbClr val="2F70BF"/>
    <a:srgbClr val="CB5DBB"/>
    <a:srgbClr val="EBBFE5"/>
    <a:srgbClr val="BDB3F0"/>
    <a:srgbClr val="FFDF69"/>
    <a:srgbClr val="CE9984"/>
    <a:srgbClr val="ECF1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8" autoAdjust="0"/>
    <p:restoredTop sz="94660"/>
  </p:normalViewPr>
  <p:slideViewPr>
    <p:cSldViewPr>
      <p:cViewPr varScale="1">
        <p:scale>
          <a:sx n="65" d="100"/>
          <a:sy n="65" d="100"/>
        </p:scale>
        <p:origin x="152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8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A965F-58E2-4DBE-A6D6-C6163ED41AC1}" type="datetimeFigureOut">
              <a:rPr lang="it-IT" smtClean="0"/>
              <a:pPr/>
              <a:t>03/12/2020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07B40-864A-4C3A-BD4F-B93116CF3D8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2270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3BA5D-A2F7-464F-9035-4662F7AF197B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07B40-864A-4C3A-BD4F-B93116CF3D83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07B40-864A-4C3A-BD4F-B93116CF3D83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4089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07B40-864A-4C3A-BD4F-B93116CF3D83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1333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07B40-864A-4C3A-BD4F-B93116CF3D83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4347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3BA5D-A2F7-464F-9035-4662F7AF197B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07B40-864A-4C3A-BD4F-B93116CF3D83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440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3BA5D-A2F7-464F-9035-4662F7AF197B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E1B-10C4-42EF-B4E0-0FC9E7D0EAFD}" type="datetimeFigureOut">
              <a:rPr lang="it-IT" smtClean="0"/>
              <a:pPr/>
              <a:t>03/12/2020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E1B-10C4-42EF-B4E0-0FC9E7D0EAFD}" type="datetimeFigureOut">
              <a:rPr lang="it-IT" smtClean="0"/>
              <a:pPr/>
              <a:t>03/12/2020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E1B-10C4-42EF-B4E0-0FC9E7D0EAFD}" type="datetimeFigureOut">
              <a:rPr lang="it-IT" smtClean="0"/>
              <a:pPr/>
              <a:t>03/12/2020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E1B-10C4-42EF-B4E0-0FC9E7D0EAFD}" type="datetimeFigureOut">
              <a:rPr lang="it-IT" smtClean="0"/>
              <a:pPr/>
              <a:t>03/12/2020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E1B-10C4-42EF-B4E0-0FC9E7D0EAFD}" type="datetimeFigureOut">
              <a:rPr lang="it-IT" smtClean="0"/>
              <a:pPr/>
              <a:t>03/12/2020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E1B-10C4-42EF-B4E0-0FC9E7D0EAFD}" type="datetimeFigureOut">
              <a:rPr lang="it-IT" smtClean="0"/>
              <a:pPr/>
              <a:t>03/12/2020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E1B-10C4-42EF-B4E0-0FC9E7D0EAFD}" type="datetimeFigureOut">
              <a:rPr lang="it-IT" smtClean="0"/>
              <a:pPr/>
              <a:t>03/12/2020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E1B-10C4-42EF-B4E0-0FC9E7D0EAFD}" type="datetimeFigureOut">
              <a:rPr lang="it-IT" smtClean="0"/>
              <a:pPr/>
              <a:t>03/12/2020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E1B-10C4-42EF-B4E0-0FC9E7D0EAFD}" type="datetimeFigureOut">
              <a:rPr lang="it-IT" smtClean="0"/>
              <a:pPr/>
              <a:t>03/12/2020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E1B-10C4-42EF-B4E0-0FC9E7D0EAFD}" type="datetimeFigureOut">
              <a:rPr lang="it-IT" smtClean="0"/>
              <a:pPr/>
              <a:t>03/12/2020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BE1B-10C4-42EF-B4E0-0FC9E7D0EAFD}" type="datetimeFigureOut">
              <a:rPr lang="it-IT" smtClean="0"/>
              <a:pPr/>
              <a:t>03/12/2020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EBE1B-10C4-42EF-B4E0-0FC9E7D0EAFD}" type="datetimeFigureOut">
              <a:rPr lang="it-IT" smtClean="0"/>
              <a:pPr/>
              <a:t>03/12/2020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3EC65-15FF-42AB-BC18-F092EDAE0CA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3400" y="377825"/>
            <a:ext cx="8077200" cy="536575"/>
          </a:xfrm>
        </p:spPr>
        <p:txBody>
          <a:bodyPr>
            <a:noAutofit/>
          </a:bodyPr>
          <a:lstStyle/>
          <a:p>
            <a:r>
              <a:rPr lang="it-IT" sz="3200" dirty="0" smtClean="0"/>
              <a:t>Esperienza 2: Equilibri in soluzione</a:t>
            </a:r>
            <a:endParaRPr lang="it-IT" sz="3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57200" y="11430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Non tutte le reazioni giungono a completezza consumando tutti i reagenti. Alcune reazioni raggiungono uno stato di </a:t>
            </a:r>
            <a:r>
              <a:rPr lang="it-IT" sz="2400" b="1" dirty="0" smtClean="0"/>
              <a:t>equilibrio chimico</a:t>
            </a:r>
            <a:r>
              <a:rPr lang="it-IT" sz="2400" dirty="0" smtClean="0"/>
              <a:t> in cui sono ancora presenti una parte dei reagenti, accanto ai prodotti di reazione.</a:t>
            </a:r>
          </a:p>
        </p:txBody>
      </p:sp>
      <p:grpSp>
        <p:nvGrpSpPr>
          <p:cNvPr id="6" name="Gruppo 5"/>
          <p:cNvGrpSpPr/>
          <p:nvPr/>
        </p:nvGrpSpPr>
        <p:grpSpPr>
          <a:xfrm>
            <a:off x="533400" y="3124200"/>
            <a:ext cx="5562600" cy="4343400"/>
            <a:chOff x="3810000" y="1143000"/>
            <a:chExt cx="5562600" cy="4343400"/>
          </a:xfrm>
        </p:grpSpPr>
        <p:grpSp>
          <p:nvGrpSpPr>
            <p:cNvPr id="7" name="Gruppo 66"/>
            <p:cNvGrpSpPr/>
            <p:nvPr/>
          </p:nvGrpSpPr>
          <p:grpSpPr>
            <a:xfrm>
              <a:off x="4114800" y="1143000"/>
              <a:ext cx="5257800" cy="4343400"/>
              <a:chOff x="914400" y="1143000"/>
              <a:chExt cx="5257800" cy="4343400"/>
            </a:xfrm>
          </p:grpSpPr>
          <p:cxnSp>
            <p:nvCxnSpPr>
              <p:cNvPr id="16" name="Connettore 2 15"/>
              <p:cNvCxnSpPr/>
              <p:nvPr/>
            </p:nvCxnSpPr>
            <p:spPr>
              <a:xfrm rot="5400000" flipH="1" flipV="1">
                <a:off x="114300" y="3162300"/>
                <a:ext cx="2057400" cy="1588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ttore 2 16"/>
              <p:cNvCxnSpPr/>
              <p:nvPr/>
            </p:nvCxnSpPr>
            <p:spPr>
              <a:xfrm>
                <a:off x="914400" y="4038600"/>
                <a:ext cx="2819400" cy="1588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Arco 17"/>
              <p:cNvSpPr/>
              <p:nvPr/>
            </p:nvSpPr>
            <p:spPr>
              <a:xfrm rot="10800000">
                <a:off x="1143000" y="1143000"/>
                <a:ext cx="5029200" cy="2895600"/>
              </a:xfrm>
              <a:prstGeom prst="arc">
                <a:avLst>
                  <a:gd name="adj1" fmla="val 16128765"/>
                  <a:gd name="adj2" fmla="val 21595846"/>
                </a:avLst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9" name="Arco 18"/>
              <p:cNvSpPr/>
              <p:nvPr/>
            </p:nvSpPr>
            <p:spPr>
              <a:xfrm flipH="1">
                <a:off x="1143000" y="2667000"/>
                <a:ext cx="4953000" cy="2819400"/>
              </a:xfrm>
              <a:prstGeom prst="arc">
                <a:avLst>
                  <a:gd name="adj1" fmla="val 16128765"/>
                  <a:gd name="adj2" fmla="val 21515746"/>
                </a:avLst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10" name="CasellaDiTesto 9"/>
            <p:cNvSpPr txBox="1"/>
            <p:nvPr/>
          </p:nvSpPr>
          <p:spPr>
            <a:xfrm>
              <a:off x="4343400" y="25908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err="1" smtClean="0">
                  <a:solidFill>
                    <a:srgbClr val="0070C0"/>
                  </a:solidFill>
                </a:rPr>
                <a:t>A+B</a:t>
              </a:r>
              <a:endParaRPr lang="it-IT" b="1" dirty="0">
                <a:solidFill>
                  <a:srgbClr val="0070C0"/>
                </a:solidFill>
              </a:endParaRPr>
            </a:p>
          </p:txBody>
        </p:sp>
        <p:sp>
          <p:nvSpPr>
            <p:cNvPr id="11" name="CasellaDiTesto 10"/>
            <p:cNvSpPr txBox="1"/>
            <p:nvPr/>
          </p:nvSpPr>
          <p:spPr>
            <a:xfrm>
              <a:off x="4343400" y="36576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err="1" smtClean="0">
                  <a:solidFill>
                    <a:srgbClr val="FF0000"/>
                  </a:solidFill>
                </a:rPr>
                <a:t>C+D</a:t>
              </a:r>
              <a:endParaRPr lang="it-IT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CasellaDiTesto 11"/>
            <p:cNvSpPr txBox="1"/>
            <p:nvPr/>
          </p:nvSpPr>
          <p:spPr>
            <a:xfrm>
              <a:off x="6477000" y="22860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err="1" smtClean="0">
                  <a:solidFill>
                    <a:srgbClr val="FF0000"/>
                  </a:solidFill>
                </a:rPr>
                <a:t>C+D</a:t>
              </a:r>
              <a:endParaRPr lang="it-IT" b="1" dirty="0">
                <a:solidFill>
                  <a:srgbClr val="FF0000"/>
                </a:solidFill>
              </a:endParaRPr>
            </a:p>
          </p:txBody>
        </p:sp>
        <p:sp>
          <p:nvSpPr>
            <p:cNvPr id="13" name="CasellaDiTesto 12"/>
            <p:cNvSpPr txBox="1"/>
            <p:nvPr/>
          </p:nvSpPr>
          <p:spPr>
            <a:xfrm>
              <a:off x="6172200" y="36576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err="1" smtClean="0">
                  <a:solidFill>
                    <a:srgbClr val="0070C0"/>
                  </a:solidFill>
                </a:rPr>
                <a:t>A+B</a:t>
              </a:r>
              <a:endParaRPr lang="it-IT" b="1" dirty="0">
                <a:solidFill>
                  <a:srgbClr val="0070C0"/>
                </a:solidFill>
              </a:endParaRPr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6096000" y="3974068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tempo</a:t>
              </a:r>
              <a:endParaRPr lang="it-IT" dirty="0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3810000" y="22098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moli</a:t>
              </a:r>
              <a:endParaRPr lang="it-IT" dirty="0"/>
            </a:p>
          </p:txBody>
        </p:sp>
      </p:grpSp>
      <p:grpSp>
        <p:nvGrpSpPr>
          <p:cNvPr id="20" name="Gruppo 19"/>
          <p:cNvGrpSpPr/>
          <p:nvPr/>
        </p:nvGrpSpPr>
        <p:grpSpPr>
          <a:xfrm>
            <a:off x="4953000" y="3124200"/>
            <a:ext cx="5562600" cy="4114800"/>
            <a:chOff x="609600" y="1143000"/>
            <a:chExt cx="5562600" cy="4114800"/>
          </a:xfrm>
        </p:grpSpPr>
        <p:grpSp>
          <p:nvGrpSpPr>
            <p:cNvPr id="21" name="Gruppo 65"/>
            <p:cNvGrpSpPr/>
            <p:nvPr/>
          </p:nvGrpSpPr>
          <p:grpSpPr>
            <a:xfrm>
              <a:off x="914400" y="1143000"/>
              <a:ext cx="5257800" cy="4114800"/>
              <a:chOff x="914400" y="1143000"/>
              <a:chExt cx="5257800" cy="4114800"/>
            </a:xfrm>
          </p:grpSpPr>
          <p:cxnSp>
            <p:nvCxnSpPr>
              <p:cNvPr id="28" name="Connettore 2 27"/>
              <p:cNvCxnSpPr/>
              <p:nvPr/>
            </p:nvCxnSpPr>
            <p:spPr>
              <a:xfrm rot="5400000" flipH="1" flipV="1">
                <a:off x="114300" y="3162300"/>
                <a:ext cx="2057400" cy="1588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ttore 2 28"/>
              <p:cNvCxnSpPr/>
              <p:nvPr/>
            </p:nvCxnSpPr>
            <p:spPr>
              <a:xfrm>
                <a:off x="914400" y="4038600"/>
                <a:ext cx="2819400" cy="1588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Arco 29"/>
              <p:cNvSpPr/>
              <p:nvPr/>
            </p:nvSpPr>
            <p:spPr>
              <a:xfrm rot="10800000">
                <a:off x="1143000" y="1143000"/>
                <a:ext cx="5029200" cy="2286000"/>
              </a:xfrm>
              <a:prstGeom prst="arc">
                <a:avLst>
                  <a:gd name="adj1" fmla="val 16128765"/>
                  <a:gd name="adj2" fmla="val 21406453"/>
                </a:avLst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1" name="Arco 30"/>
              <p:cNvSpPr/>
              <p:nvPr/>
            </p:nvSpPr>
            <p:spPr>
              <a:xfrm flipH="1">
                <a:off x="1143000" y="2971800"/>
                <a:ext cx="5029200" cy="2286000"/>
              </a:xfrm>
              <a:prstGeom prst="arc">
                <a:avLst>
                  <a:gd name="adj1" fmla="val 16128765"/>
                  <a:gd name="adj2" fmla="val 21466199"/>
                </a:avLst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22" name="CasellaDiTesto 21"/>
            <p:cNvSpPr txBox="1"/>
            <p:nvPr/>
          </p:nvSpPr>
          <p:spPr>
            <a:xfrm>
              <a:off x="1219200" y="23622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err="1" smtClean="0">
                  <a:solidFill>
                    <a:srgbClr val="0070C0"/>
                  </a:solidFill>
                </a:rPr>
                <a:t>A+B</a:t>
              </a:r>
              <a:endParaRPr lang="it-IT" b="1" dirty="0">
                <a:solidFill>
                  <a:srgbClr val="0070C0"/>
                </a:solidFill>
              </a:endParaRPr>
            </a:p>
          </p:txBody>
        </p:sp>
        <p:sp>
          <p:nvSpPr>
            <p:cNvPr id="23" name="CasellaDiTesto 22"/>
            <p:cNvSpPr txBox="1"/>
            <p:nvPr/>
          </p:nvSpPr>
          <p:spPr>
            <a:xfrm>
              <a:off x="1143000" y="37338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err="1" smtClean="0">
                  <a:solidFill>
                    <a:srgbClr val="FF0000"/>
                  </a:solidFill>
                </a:rPr>
                <a:t>C+D</a:t>
              </a:r>
              <a:endParaRPr lang="it-IT" b="1" dirty="0">
                <a:solidFill>
                  <a:srgbClr val="FF0000"/>
                </a:solidFill>
              </a:endParaRPr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3124200" y="26670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err="1" smtClean="0">
                  <a:solidFill>
                    <a:srgbClr val="FF0000"/>
                  </a:solidFill>
                </a:rPr>
                <a:t>C+D</a:t>
              </a:r>
              <a:endParaRPr lang="it-IT" b="1" dirty="0">
                <a:solidFill>
                  <a:srgbClr val="FF0000"/>
                </a:solidFill>
              </a:endParaRPr>
            </a:p>
          </p:txBody>
        </p:sp>
        <p:sp>
          <p:nvSpPr>
            <p:cNvPr id="25" name="CasellaDiTesto 24"/>
            <p:cNvSpPr txBox="1"/>
            <p:nvPr/>
          </p:nvSpPr>
          <p:spPr>
            <a:xfrm>
              <a:off x="3048000" y="33528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 err="1" smtClean="0">
                  <a:solidFill>
                    <a:srgbClr val="0070C0"/>
                  </a:solidFill>
                </a:rPr>
                <a:t>A+B</a:t>
              </a:r>
              <a:endParaRPr lang="it-IT" b="1" dirty="0">
                <a:solidFill>
                  <a:srgbClr val="0070C0"/>
                </a:solidFill>
              </a:endParaRPr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2895600" y="3974068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tempo</a:t>
              </a:r>
              <a:endParaRPr lang="it-IT" dirty="0"/>
            </a:p>
          </p:txBody>
        </p:sp>
        <p:sp>
          <p:nvSpPr>
            <p:cNvPr id="27" name="CasellaDiTesto 26"/>
            <p:cNvSpPr txBox="1"/>
            <p:nvPr/>
          </p:nvSpPr>
          <p:spPr>
            <a:xfrm>
              <a:off x="609600" y="22098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moli</a:t>
              </a:r>
              <a:endParaRPr lang="it-IT" dirty="0"/>
            </a:p>
          </p:txBody>
        </p:sp>
      </p:grpSp>
      <p:grpSp>
        <p:nvGrpSpPr>
          <p:cNvPr id="32" name="Gruppo 31"/>
          <p:cNvGrpSpPr/>
          <p:nvPr/>
        </p:nvGrpSpPr>
        <p:grpSpPr>
          <a:xfrm>
            <a:off x="990600" y="3124200"/>
            <a:ext cx="3048000" cy="707886"/>
            <a:chOff x="1295400" y="1676400"/>
            <a:chExt cx="3048000" cy="707886"/>
          </a:xfrm>
        </p:grpSpPr>
        <p:sp>
          <p:nvSpPr>
            <p:cNvPr id="33" name="CasellaDiTesto 32"/>
            <p:cNvSpPr txBox="1"/>
            <p:nvPr/>
          </p:nvSpPr>
          <p:spPr>
            <a:xfrm>
              <a:off x="1295400" y="1676400"/>
              <a:ext cx="3048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 smtClean="0"/>
                <a:t>Reazione a completezza:</a:t>
              </a:r>
            </a:p>
            <a:p>
              <a:r>
                <a:rPr lang="it-IT" sz="2000" b="1" dirty="0" smtClean="0">
                  <a:solidFill>
                    <a:srgbClr val="0070C0"/>
                  </a:solidFill>
                </a:rPr>
                <a:t>A + B                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C + D</a:t>
              </a:r>
              <a:endParaRPr lang="it-IT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34" name="Connettore 2 25"/>
            <p:cNvCxnSpPr/>
            <p:nvPr/>
          </p:nvCxnSpPr>
          <p:spPr>
            <a:xfrm>
              <a:off x="2057400" y="2161793"/>
              <a:ext cx="609600" cy="234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uppo 34"/>
          <p:cNvGrpSpPr/>
          <p:nvPr/>
        </p:nvGrpSpPr>
        <p:grpSpPr>
          <a:xfrm>
            <a:off x="5638800" y="3124200"/>
            <a:ext cx="3048000" cy="1015663"/>
            <a:chOff x="5486400" y="1676400"/>
            <a:chExt cx="3048000" cy="1015663"/>
          </a:xfrm>
        </p:grpSpPr>
        <p:sp>
          <p:nvSpPr>
            <p:cNvPr id="36" name="CasellaDiTesto 35"/>
            <p:cNvSpPr txBox="1"/>
            <p:nvPr/>
          </p:nvSpPr>
          <p:spPr>
            <a:xfrm>
              <a:off x="5486400" y="1676400"/>
              <a:ext cx="3048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 smtClean="0"/>
                <a:t>Reazione reversibile o all’equilibrio:</a:t>
              </a:r>
            </a:p>
            <a:p>
              <a:r>
                <a:rPr lang="it-IT" sz="2000" b="1" dirty="0" smtClean="0">
                  <a:solidFill>
                    <a:srgbClr val="0070C0"/>
                  </a:solidFill>
                </a:rPr>
                <a:t>A + B                </a:t>
              </a:r>
              <a:r>
                <a:rPr lang="it-IT" sz="2000" b="1" dirty="0" smtClean="0">
                  <a:solidFill>
                    <a:srgbClr val="FF0000"/>
                  </a:solidFill>
                </a:rPr>
                <a:t>C + D</a:t>
              </a:r>
              <a:endParaRPr lang="it-IT" sz="20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37" name="Gruppo 101"/>
            <p:cNvGrpSpPr/>
            <p:nvPr/>
          </p:nvGrpSpPr>
          <p:grpSpPr>
            <a:xfrm>
              <a:off x="6248400" y="2468940"/>
              <a:ext cx="548641" cy="76200"/>
              <a:chOff x="6211823" y="2508564"/>
              <a:chExt cx="548641" cy="76200"/>
            </a:xfrm>
          </p:grpSpPr>
          <p:cxnSp>
            <p:nvCxnSpPr>
              <p:cNvPr id="38" name="Connettore 2 37"/>
              <p:cNvCxnSpPr/>
              <p:nvPr/>
            </p:nvCxnSpPr>
            <p:spPr>
              <a:xfrm>
                <a:off x="6211823" y="2508564"/>
                <a:ext cx="457200" cy="158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nettore 2 38"/>
              <p:cNvCxnSpPr/>
              <p:nvPr/>
            </p:nvCxnSpPr>
            <p:spPr>
              <a:xfrm rot="10800000">
                <a:off x="6211824" y="2583176"/>
                <a:ext cx="457200" cy="1588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ttangolo 39"/>
              <p:cNvSpPr/>
              <p:nvPr/>
            </p:nvSpPr>
            <p:spPr>
              <a:xfrm>
                <a:off x="6211824" y="2520756"/>
                <a:ext cx="548640" cy="4572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411162"/>
          </a:xfrm>
        </p:spPr>
        <p:txBody>
          <a:bodyPr>
            <a:noAutofit/>
          </a:bodyPr>
          <a:lstStyle/>
          <a:p>
            <a:pPr algn="l"/>
            <a:r>
              <a:rPr lang="it-IT" sz="2800" b="1" dirty="0" smtClean="0">
                <a:solidFill>
                  <a:srgbClr val="0070C0"/>
                </a:solidFill>
              </a:rPr>
              <a:t>Esperienza: equilibri in soluzione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57200" y="990600"/>
            <a:ext cx="8305800" cy="433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6032" indent="-256032">
              <a:lnSpc>
                <a:spcPct val="120000"/>
              </a:lnSpc>
              <a:spcAft>
                <a:spcPts val="1800"/>
              </a:spcAft>
              <a:buFont typeface="Wingdings" pitchFamily="2" charset="2"/>
              <a:buChar char="ü"/>
            </a:pPr>
            <a:r>
              <a:rPr lang="it-IT" sz="2400" dirty="0" smtClean="0"/>
              <a:t>Verifica sperimentale dell’instaurarsi di alcuni equilibri in soluzione</a:t>
            </a:r>
          </a:p>
          <a:p>
            <a:pPr marL="256032" indent="-256032">
              <a:lnSpc>
                <a:spcPct val="120000"/>
              </a:lnSpc>
              <a:spcAft>
                <a:spcPts val="1800"/>
              </a:spcAft>
              <a:buFont typeface="Wingdings" pitchFamily="2" charset="2"/>
              <a:buChar char="ü"/>
            </a:pPr>
            <a:r>
              <a:rPr lang="it-IT" sz="2400" dirty="0" smtClean="0"/>
              <a:t>Verifica della legge di azione di massa</a:t>
            </a:r>
          </a:p>
          <a:p>
            <a:pPr marL="256032" indent="-256032">
              <a:lnSpc>
                <a:spcPct val="120000"/>
              </a:lnSpc>
              <a:spcAft>
                <a:spcPts val="1800"/>
              </a:spcAft>
              <a:buFont typeface="Wingdings" pitchFamily="2" charset="2"/>
              <a:buChar char="ü"/>
            </a:pPr>
            <a:r>
              <a:rPr lang="it-IT" sz="2400" dirty="0" smtClean="0"/>
              <a:t>Verifica del principio di Le </a:t>
            </a:r>
            <a:r>
              <a:rPr lang="it-IT" sz="2400" dirty="0" err="1" smtClean="0"/>
              <a:t>Châtelier</a:t>
            </a:r>
            <a:endParaRPr lang="it-IT" sz="2400" dirty="0" smtClean="0"/>
          </a:p>
          <a:p>
            <a:pPr marL="256032" indent="-256032">
              <a:lnSpc>
                <a:spcPct val="120000"/>
              </a:lnSpc>
              <a:buFont typeface="Arial" pitchFamily="34" charset="0"/>
              <a:buChar char="•"/>
            </a:pPr>
            <a:endParaRPr lang="it-IT" sz="2400" dirty="0" smtClean="0"/>
          </a:p>
          <a:p>
            <a:pPr marL="256032" indent="-256032">
              <a:lnSpc>
                <a:spcPct val="120000"/>
              </a:lnSpc>
              <a:buFont typeface="Arial" pitchFamily="34" charset="0"/>
              <a:buChar char="•"/>
            </a:pPr>
            <a:r>
              <a:rPr lang="it-IT" sz="2400" dirty="0" smtClean="0"/>
              <a:t>Equilibrio di idrolisi acida di un </a:t>
            </a:r>
            <a:r>
              <a:rPr lang="it-IT" sz="2400" dirty="0" err="1" smtClean="0"/>
              <a:t>aquo</a:t>
            </a:r>
            <a:r>
              <a:rPr lang="it-IT" sz="2400" dirty="0" smtClean="0"/>
              <a:t>-complesso di ferro</a:t>
            </a:r>
          </a:p>
          <a:p>
            <a:pPr marL="256032" indent="-256032">
              <a:lnSpc>
                <a:spcPct val="120000"/>
              </a:lnSpc>
              <a:buFont typeface="Arial" pitchFamily="34" charset="0"/>
              <a:buChar char="•"/>
            </a:pPr>
            <a:r>
              <a:rPr lang="it-IT" sz="2400" dirty="0" smtClean="0"/>
              <a:t>Equilibrio di formazione del tiocianato di ferro	</a:t>
            </a:r>
          </a:p>
          <a:p>
            <a:pPr marL="256032" indent="-256032">
              <a:lnSpc>
                <a:spcPct val="120000"/>
              </a:lnSpc>
              <a:buFont typeface="Arial" pitchFamily="34" charset="0"/>
              <a:buChar char="•"/>
            </a:pPr>
            <a:r>
              <a:rPr lang="it-IT" sz="2400" dirty="0" smtClean="0"/>
              <a:t>Equilibrio di formazione di un </a:t>
            </a:r>
            <a:r>
              <a:rPr lang="it-IT" sz="2400" dirty="0" err="1" smtClean="0"/>
              <a:t>aquo-complesso</a:t>
            </a:r>
            <a:r>
              <a:rPr lang="it-IT" sz="2400" dirty="0" smtClean="0"/>
              <a:t> di cobalto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5569803"/>
            <a:ext cx="86868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SCRIVERE SULLA RELAZIONE QUALI EQUILIBRI STIAMO STUDIANDO, INDICANDONE L’EQUAZIONE CHIMICA BILANCIATA!!!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411162"/>
          </a:xfrm>
        </p:spPr>
        <p:txBody>
          <a:bodyPr>
            <a:noAutofit/>
          </a:bodyPr>
          <a:lstStyle/>
          <a:p>
            <a:pPr algn="l"/>
            <a:r>
              <a:rPr lang="it-IT" sz="2800" b="1" dirty="0" smtClean="0">
                <a:solidFill>
                  <a:srgbClr val="0070C0"/>
                </a:solidFill>
              </a:rPr>
              <a:t>Prima parte: Equilibrio di idrolisi acida di [Fe(H</a:t>
            </a:r>
            <a:r>
              <a:rPr lang="it-IT" sz="2800" b="1" baseline="-25000" dirty="0" smtClean="0">
                <a:solidFill>
                  <a:srgbClr val="0070C0"/>
                </a:solidFill>
              </a:rPr>
              <a:t>2</a:t>
            </a:r>
            <a:r>
              <a:rPr lang="it-IT" sz="2800" b="1" dirty="0" smtClean="0">
                <a:solidFill>
                  <a:srgbClr val="0070C0"/>
                </a:solidFill>
              </a:rPr>
              <a:t>O)</a:t>
            </a:r>
            <a:r>
              <a:rPr lang="it-IT" sz="2800" b="1" baseline="-25000" dirty="0" smtClean="0">
                <a:solidFill>
                  <a:srgbClr val="0070C0"/>
                </a:solidFill>
              </a:rPr>
              <a:t>6</a:t>
            </a:r>
            <a:r>
              <a:rPr lang="it-IT" sz="2800" b="1" dirty="0" smtClean="0">
                <a:solidFill>
                  <a:srgbClr val="0070C0"/>
                </a:solidFill>
              </a:rPr>
              <a:t>]</a:t>
            </a:r>
            <a:r>
              <a:rPr lang="it-IT" sz="2800" b="1" baseline="30000" dirty="0" smtClean="0">
                <a:solidFill>
                  <a:srgbClr val="0070C0"/>
                </a:solidFill>
              </a:rPr>
              <a:t>3+</a:t>
            </a:r>
            <a:endParaRPr lang="it-IT" sz="2800" b="1" baseline="30000" dirty="0">
              <a:solidFill>
                <a:srgbClr val="0070C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57200" y="1905000"/>
            <a:ext cx="8305800" cy="4561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u="sng" dirty="0" smtClean="0"/>
              <a:t>Ogni coppia</a:t>
            </a:r>
            <a:r>
              <a:rPr lang="it-IT" sz="2200" dirty="0" smtClean="0"/>
              <a:t>: 	</a:t>
            </a:r>
            <a:r>
              <a:rPr lang="it-IT" sz="2200" b="1" dirty="0" smtClean="0"/>
              <a:t>Preparare</a:t>
            </a:r>
            <a:r>
              <a:rPr lang="it-IT" sz="2200" dirty="0" smtClean="0"/>
              <a:t> </a:t>
            </a:r>
            <a:r>
              <a:rPr lang="it-IT" sz="2200" b="1" dirty="0" smtClean="0"/>
              <a:t>soluzione 0.050 M di Fe</a:t>
            </a:r>
            <a:r>
              <a:rPr lang="it-IT" sz="2200" b="1" baseline="30000" dirty="0" smtClean="0"/>
              <a:t>3+</a:t>
            </a:r>
          </a:p>
          <a:p>
            <a:pPr marL="256032" indent="-256032">
              <a:lnSpc>
                <a:spcPct val="120000"/>
              </a:lnSpc>
            </a:pPr>
            <a:r>
              <a:rPr lang="it-IT" sz="2200" b="1" baseline="-25000" dirty="0" smtClean="0"/>
              <a:t>			</a:t>
            </a:r>
            <a:r>
              <a:rPr lang="it-IT" sz="2200" b="1" dirty="0" smtClean="0"/>
              <a:t> </a:t>
            </a:r>
            <a:r>
              <a:rPr lang="it-IT" sz="2200" dirty="0" smtClean="0"/>
              <a:t>(serve anche per la seconda parte).</a:t>
            </a:r>
          </a:p>
          <a:p>
            <a:pPr marL="256032" indent="-256032">
              <a:lnSpc>
                <a:spcPct val="120000"/>
              </a:lnSpc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u="sng" dirty="0" smtClean="0"/>
              <a:t>Ogni studente</a:t>
            </a:r>
            <a:r>
              <a:rPr lang="it-IT" sz="2200" dirty="0" smtClean="0"/>
              <a:t>: </a:t>
            </a:r>
          </a:p>
          <a:p>
            <a:pPr marL="914400" indent="-365760">
              <a:lnSpc>
                <a:spcPct val="120000"/>
              </a:lnSpc>
              <a:buFont typeface="Calibri" pitchFamily="34" charset="0"/>
              <a:buChar char="–"/>
            </a:pPr>
            <a:r>
              <a:rPr lang="it-IT" sz="2200" dirty="0" smtClean="0"/>
              <a:t>In una provetta, aggiungere 3.0 </a:t>
            </a:r>
            <a:r>
              <a:rPr lang="it-IT" sz="2200" dirty="0" err="1" smtClean="0"/>
              <a:t>mL</a:t>
            </a:r>
            <a:r>
              <a:rPr lang="it-IT" sz="2200" dirty="0" smtClean="0"/>
              <a:t> di soluzione di Fe(NO</a:t>
            </a:r>
            <a:r>
              <a:rPr lang="it-IT" sz="2200" baseline="-25000" dirty="0" smtClean="0"/>
              <a:t>3</a:t>
            </a:r>
            <a:r>
              <a:rPr lang="it-IT" sz="2200" dirty="0" smtClean="0"/>
              <a:t>)</a:t>
            </a:r>
            <a:r>
              <a:rPr lang="it-IT" sz="2200" baseline="-25000" dirty="0" smtClean="0"/>
              <a:t>3</a:t>
            </a:r>
            <a:r>
              <a:rPr lang="it-IT" sz="2200" dirty="0" smtClean="0"/>
              <a:t> con una pipetta tarata</a:t>
            </a:r>
          </a:p>
          <a:p>
            <a:pPr marL="914400" indent="-365760">
              <a:lnSpc>
                <a:spcPct val="120000"/>
              </a:lnSpc>
              <a:buFont typeface="Calibri" pitchFamily="34" charset="0"/>
              <a:buChar char="–"/>
            </a:pPr>
            <a:r>
              <a:rPr lang="it-IT" sz="2200" dirty="0" smtClean="0"/>
              <a:t>Aggiungere la soluzione già pronta di HNO</a:t>
            </a:r>
            <a:r>
              <a:rPr lang="it-IT" sz="2200" baseline="-25000" dirty="0" smtClean="0"/>
              <a:t>3</a:t>
            </a:r>
            <a:r>
              <a:rPr lang="it-IT" sz="2200" dirty="0" smtClean="0"/>
              <a:t> 1 M, </a:t>
            </a:r>
            <a:r>
              <a:rPr lang="it-IT" sz="2200" b="1" dirty="0" smtClean="0"/>
              <a:t>goccia a goccia e mescolando bene</a:t>
            </a:r>
            <a:r>
              <a:rPr lang="it-IT" sz="2200" dirty="0" smtClean="0"/>
              <a:t> la soluzione dopo ogni aggiunta (notare cambio di colore)</a:t>
            </a:r>
          </a:p>
          <a:p>
            <a:pPr marL="914400" indent="-365760">
              <a:lnSpc>
                <a:spcPct val="120000"/>
              </a:lnSpc>
              <a:buFont typeface="Calibri" pitchFamily="34" charset="0"/>
              <a:buChar char="–"/>
            </a:pPr>
            <a:r>
              <a:rPr lang="it-IT" sz="2200" dirty="0" smtClean="0"/>
              <a:t>Riportare sul quaderno il numero di gocce aggiunte </a:t>
            </a:r>
          </a:p>
          <a:p>
            <a:pPr marL="914400" indent="-365760">
              <a:lnSpc>
                <a:spcPct val="120000"/>
              </a:lnSpc>
              <a:buFont typeface="Calibri" pitchFamily="34" charset="0"/>
              <a:buChar char="–"/>
            </a:pPr>
            <a:r>
              <a:rPr lang="it-IT" sz="2200" dirty="0" smtClean="0"/>
              <a:t>Terminare le aggiunte quando il colore non cambia più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9906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[Fe(H</a:t>
            </a:r>
            <a:r>
              <a:rPr lang="it-IT" sz="2400" baseline="-25000" dirty="0"/>
              <a:t>2</a:t>
            </a:r>
            <a:r>
              <a:rPr lang="it-IT" sz="2400" dirty="0"/>
              <a:t>O)</a:t>
            </a:r>
            <a:r>
              <a:rPr lang="it-IT" sz="2400" baseline="-25000" dirty="0"/>
              <a:t>6</a:t>
            </a:r>
            <a:r>
              <a:rPr lang="it-IT" sz="2400" dirty="0"/>
              <a:t>]</a:t>
            </a:r>
            <a:r>
              <a:rPr lang="it-IT" sz="2400" baseline="30000" dirty="0"/>
              <a:t>3+</a:t>
            </a:r>
            <a:r>
              <a:rPr lang="it-IT" sz="2400" dirty="0"/>
              <a:t>+ H</a:t>
            </a:r>
            <a:r>
              <a:rPr lang="it-IT" sz="2400" baseline="-25000" dirty="0"/>
              <a:t>2</a:t>
            </a:r>
            <a:r>
              <a:rPr lang="it-IT" sz="2400" dirty="0"/>
              <a:t>O	</a:t>
            </a:r>
            <a:r>
              <a:rPr lang="it-IT" sz="2400" dirty="0" smtClean="0"/>
              <a:t>	[</a:t>
            </a:r>
            <a:r>
              <a:rPr lang="it-IT" sz="2400" dirty="0"/>
              <a:t>Fe(OH)(H</a:t>
            </a:r>
            <a:r>
              <a:rPr lang="it-IT" sz="2400" baseline="-25000" dirty="0"/>
              <a:t>2</a:t>
            </a:r>
            <a:r>
              <a:rPr lang="it-IT" sz="2400" dirty="0"/>
              <a:t>O)</a:t>
            </a:r>
            <a:r>
              <a:rPr lang="it-IT" sz="2400" baseline="-25000" dirty="0"/>
              <a:t>5</a:t>
            </a:r>
            <a:r>
              <a:rPr lang="it-IT" sz="2400" dirty="0"/>
              <a:t>]</a:t>
            </a:r>
            <a:r>
              <a:rPr lang="it-IT" sz="2400" baseline="30000" dirty="0"/>
              <a:t>2+</a:t>
            </a:r>
            <a:r>
              <a:rPr lang="it-IT" sz="2400" dirty="0"/>
              <a:t>+ H</a:t>
            </a:r>
            <a:r>
              <a:rPr lang="it-IT" sz="2400" baseline="-25000" dirty="0"/>
              <a:t>3</a:t>
            </a:r>
            <a:r>
              <a:rPr lang="it-IT" sz="2400" dirty="0"/>
              <a:t>O</a:t>
            </a:r>
            <a:r>
              <a:rPr lang="it-IT" sz="2400" baseline="30000" dirty="0"/>
              <a:t>+</a:t>
            </a:r>
            <a:r>
              <a:rPr lang="it-IT" sz="2400" baseline="-25000" dirty="0"/>
              <a:t>(</a:t>
            </a:r>
            <a:r>
              <a:rPr lang="it-IT" sz="2400" baseline="-25000" dirty="0" err="1"/>
              <a:t>aq</a:t>
            </a:r>
            <a:r>
              <a:rPr lang="it-IT" sz="2400" baseline="-25000" dirty="0" smtClean="0"/>
              <a:t>)</a:t>
            </a:r>
            <a:endParaRPr lang="en-US" sz="2400" dirty="0"/>
          </a:p>
        </p:txBody>
      </p:sp>
      <p:grpSp>
        <p:nvGrpSpPr>
          <p:cNvPr id="5" name="Gruppo 41"/>
          <p:cNvGrpSpPr/>
          <p:nvPr/>
        </p:nvGrpSpPr>
        <p:grpSpPr>
          <a:xfrm>
            <a:off x="3810000" y="1177200"/>
            <a:ext cx="685801" cy="86762"/>
            <a:chOff x="6995159" y="4942437"/>
            <a:chExt cx="457201" cy="86762"/>
          </a:xfrm>
        </p:grpSpPr>
        <p:cxnSp>
          <p:nvCxnSpPr>
            <p:cNvPr id="6" name="Connettore 2 76"/>
            <p:cNvCxnSpPr/>
            <p:nvPr/>
          </p:nvCxnSpPr>
          <p:spPr>
            <a:xfrm>
              <a:off x="6995159" y="4942437"/>
              <a:ext cx="457200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ttore 2 77"/>
            <p:cNvCxnSpPr/>
            <p:nvPr/>
          </p:nvCxnSpPr>
          <p:spPr>
            <a:xfrm rot="10800000">
              <a:off x="6995160" y="5027611"/>
              <a:ext cx="457200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ttangolo 79"/>
            <p:cNvSpPr/>
            <p:nvPr/>
          </p:nvSpPr>
          <p:spPr>
            <a:xfrm>
              <a:off x="6995160" y="4965191"/>
              <a:ext cx="457200" cy="45720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57200" y="1524000"/>
            <a:ext cx="8305800" cy="2102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6032" indent="-256032">
              <a:lnSpc>
                <a:spcPct val="120000"/>
              </a:lnSpc>
              <a:spcAft>
                <a:spcPts val="1500"/>
              </a:spcAft>
              <a:buFont typeface="Wingdings" pitchFamily="2" charset="2"/>
              <a:buChar char="ü"/>
            </a:pPr>
            <a:r>
              <a:rPr lang="it-IT" sz="2200" dirty="0" smtClean="0"/>
              <a:t>Di che colore sono le soluzioni iniziali?</a:t>
            </a:r>
          </a:p>
          <a:p>
            <a:pPr marL="256032" indent="-256032">
              <a:lnSpc>
                <a:spcPct val="120000"/>
              </a:lnSpc>
              <a:spcAft>
                <a:spcPts val="1500"/>
              </a:spcAft>
              <a:buFont typeface="Wingdings" pitchFamily="2" charset="2"/>
              <a:buChar char="ü"/>
            </a:pPr>
            <a:r>
              <a:rPr lang="it-IT" sz="2200" dirty="0" smtClean="0"/>
              <a:t>Cosa succede dopo l’aggiunta di HNO</a:t>
            </a:r>
            <a:r>
              <a:rPr lang="it-IT" sz="2200" baseline="-25000" dirty="0" smtClean="0"/>
              <a:t>3</a:t>
            </a:r>
            <a:r>
              <a:rPr lang="it-IT" sz="2200" dirty="0" smtClean="0"/>
              <a:t>? Quale reazione stiamo analizzando? </a:t>
            </a:r>
          </a:p>
          <a:p>
            <a:pPr marL="256032" indent="-256032">
              <a:lnSpc>
                <a:spcPct val="120000"/>
              </a:lnSpc>
              <a:spcAft>
                <a:spcPts val="1500"/>
              </a:spcAft>
            </a:pPr>
            <a:endParaRPr lang="it-IT" sz="2200" dirty="0" smtClean="0"/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411162"/>
          </a:xfrm>
        </p:spPr>
        <p:txBody>
          <a:bodyPr>
            <a:noAutofit/>
          </a:bodyPr>
          <a:lstStyle/>
          <a:p>
            <a:pPr marL="320040" indent="-320040" algn="l"/>
            <a:r>
              <a:rPr lang="it-IT" sz="2400" b="1" dirty="0" smtClean="0">
                <a:solidFill>
                  <a:srgbClr val="0070C0"/>
                </a:solidFill>
              </a:rPr>
              <a:t>Prima parte: analisi dei risultati</a:t>
            </a:r>
            <a:endParaRPr lang="it-IT" sz="2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11162"/>
          </a:xfrm>
        </p:spPr>
        <p:txBody>
          <a:bodyPr>
            <a:noAutofit/>
          </a:bodyPr>
          <a:lstStyle/>
          <a:p>
            <a:pPr algn="l"/>
            <a:r>
              <a:rPr lang="it-IT" sz="2800" b="1" dirty="0" smtClean="0">
                <a:solidFill>
                  <a:srgbClr val="0070C0"/>
                </a:solidFill>
              </a:rPr>
              <a:t>Seconda parte: Equilibrio di formazione di [Fe(SCN)]</a:t>
            </a:r>
            <a:r>
              <a:rPr lang="it-IT" sz="2800" b="1" baseline="30000" dirty="0" smtClean="0">
                <a:solidFill>
                  <a:srgbClr val="0070C0"/>
                </a:solidFill>
              </a:rPr>
              <a:t>2+</a:t>
            </a:r>
            <a:endParaRPr lang="it-IT" sz="2800" b="1" baseline="30000" dirty="0">
              <a:solidFill>
                <a:srgbClr val="0070C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57200" y="849356"/>
            <a:ext cx="8305800" cy="578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it-IT" sz="2200" b="1" dirty="0" smtClean="0"/>
              <a:t>Preparare</a:t>
            </a:r>
            <a:r>
              <a:rPr lang="it-IT" sz="2200" dirty="0" smtClean="0"/>
              <a:t> </a:t>
            </a:r>
            <a:r>
              <a:rPr lang="it-IT" sz="2200" b="1" dirty="0"/>
              <a:t>1</a:t>
            </a:r>
            <a:r>
              <a:rPr lang="it-IT" sz="2200" b="1" dirty="0" smtClean="0"/>
              <a:t>0 </a:t>
            </a:r>
            <a:r>
              <a:rPr lang="it-IT" sz="2200" b="1" dirty="0" err="1" smtClean="0"/>
              <a:t>mL</a:t>
            </a:r>
            <a:r>
              <a:rPr lang="it-IT" sz="2200" b="1" dirty="0" smtClean="0"/>
              <a:t> di soluzione 0.100 M di NH</a:t>
            </a:r>
            <a:r>
              <a:rPr lang="it-IT" sz="2200" b="1" baseline="-25000" dirty="0" smtClean="0"/>
              <a:t>4</a:t>
            </a:r>
            <a:r>
              <a:rPr lang="it-IT" sz="2200" b="1" dirty="0" smtClean="0"/>
              <a:t>SCN. Verranno poi effettuate diluizioni secondo la procedura data</a:t>
            </a:r>
            <a:r>
              <a:rPr lang="it-IT" sz="2200" dirty="0" smtClean="0"/>
              <a:t> </a:t>
            </a:r>
            <a:endParaRPr lang="it-IT" sz="2200" b="1" dirty="0" smtClean="0">
              <a:solidFill>
                <a:srgbClr val="FF0000"/>
              </a:solidFill>
            </a:endParaRPr>
          </a:p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u="sng" dirty="0" smtClean="0"/>
              <a:t>Ogni studente</a:t>
            </a:r>
            <a:r>
              <a:rPr lang="it-IT" sz="2200" dirty="0" smtClean="0"/>
              <a:t>: </a:t>
            </a:r>
          </a:p>
          <a:p>
            <a:pPr marL="914400" indent="-365760">
              <a:lnSpc>
                <a:spcPct val="120000"/>
              </a:lnSpc>
              <a:buFont typeface="Calibri" pitchFamily="34" charset="0"/>
              <a:buChar char="–"/>
            </a:pPr>
            <a:r>
              <a:rPr lang="it-IT" sz="2200" dirty="0" smtClean="0"/>
              <a:t>In 4 provette, aggiungere 1.0 </a:t>
            </a:r>
            <a:r>
              <a:rPr lang="it-IT" sz="2200" dirty="0" err="1" smtClean="0"/>
              <a:t>mL</a:t>
            </a:r>
            <a:r>
              <a:rPr lang="it-IT" sz="2200" dirty="0" smtClean="0"/>
              <a:t> di soluzione di Fe(NO</a:t>
            </a:r>
            <a:r>
              <a:rPr lang="it-IT" sz="2200" baseline="-25000" dirty="0" smtClean="0"/>
              <a:t>3</a:t>
            </a:r>
            <a:r>
              <a:rPr lang="it-IT" sz="2200" dirty="0" smtClean="0"/>
              <a:t>)</a:t>
            </a:r>
            <a:r>
              <a:rPr lang="it-IT" sz="2200" baseline="-25000" dirty="0" smtClean="0"/>
              <a:t>3</a:t>
            </a:r>
            <a:r>
              <a:rPr lang="it-IT" sz="2200" dirty="0" smtClean="0"/>
              <a:t> con una pipetta tarata</a:t>
            </a:r>
            <a:endParaRPr lang="it-IT" sz="2200" b="1" dirty="0" smtClean="0">
              <a:solidFill>
                <a:srgbClr val="FF0000"/>
              </a:solidFill>
            </a:endParaRPr>
          </a:p>
          <a:p>
            <a:pPr marL="914400" indent="-365760">
              <a:lnSpc>
                <a:spcPct val="120000"/>
              </a:lnSpc>
              <a:buFont typeface="Calibri" pitchFamily="34" charset="0"/>
              <a:buChar char="–"/>
            </a:pPr>
            <a:r>
              <a:rPr lang="it-IT" sz="2200" dirty="0" smtClean="0"/>
              <a:t>A ciascuna provetta deve essere aggiunta una quantità diversa di soluzione di NH</a:t>
            </a:r>
            <a:r>
              <a:rPr lang="it-IT" sz="2200" baseline="-25000" dirty="0" smtClean="0"/>
              <a:t>4</a:t>
            </a:r>
            <a:r>
              <a:rPr lang="it-IT" sz="2200" dirty="0" smtClean="0"/>
              <a:t>SCN: </a:t>
            </a:r>
            <a:r>
              <a:rPr lang="it-IT" sz="2200" b="1" dirty="0" smtClean="0"/>
              <a:t>(1)</a:t>
            </a:r>
            <a:r>
              <a:rPr lang="it-IT" sz="2200" dirty="0" smtClean="0"/>
              <a:t> 0.5 </a:t>
            </a:r>
            <a:r>
              <a:rPr lang="it-IT" sz="2200" dirty="0" err="1" smtClean="0"/>
              <a:t>mL</a:t>
            </a:r>
            <a:r>
              <a:rPr lang="it-IT" sz="2200" dirty="0" smtClean="0"/>
              <a:t>, </a:t>
            </a:r>
            <a:r>
              <a:rPr lang="it-IT" sz="2200" b="1" dirty="0" smtClean="0"/>
              <a:t>(2)</a:t>
            </a:r>
            <a:r>
              <a:rPr lang="it-IT" sz="2200" dirty="0" smtClean="0"/>
              <a:t> 1 </a:t>
            </a:r>
            <a:r>
              <a:rPr lang="it-IT" sz="2200" dirty="0" err="1" smtClean="0"/>
              <a:t>mL</a:t>
            </a:r>
            <a:r>
              <a:rPr lang="it-IT" sz="2200" dirty="0" smtClean="0"/>
              <a:t>, </a:t>
            </a:r>
            <a:r>
              <a:rPr lang="it-IT" sz="2200" b="1" dirty="0" smtClean="0"/>
              <a:t>(3)</a:t>
            </a:r>
            <a:r>
              <a:rPr lang="it-IT" sz="2200" dirty="0" smtClean="0"/>
              <a:t> 2 </a:t>
            </a:r>
            <a:r>
              <a:rPr lang="it-IT" sz="2200" dirty="0" err="1" smtClean="0"/>
              <a:t>mL</a:t>
            </a:r>
            <a:r>
              <a:rPr lang="it-IT" sz="2200" dirty="0" smtClean="0"/>
              <a:t> e </a:t>
            </a:r>
            <a:r>
              <a:rPr lang="it-IT" sz="2200" b="1" dirty="0" smtClean="0"/>
              <a:t>(4) </a:t>
            </a:r>
            <a:r>
              <a:rPr lang="it-IT" sz="2200" dirty="0" smtClean="0"/>
              <a:t>3 </a:t>
            </a:r>
            <a:r>
              <a:rPr lang="it-IT" sz="2200" dirty="0" err="1" smtClean="0"/>
              <a:t>mL</a:t>
            </a:r>
            <a:endParaRPr lang="it-IT" sz="2200" dirty="0" smtClean="0"/>
          </a:p>
          <a:p>
            <a:pPr marL="914400" indent="-365760">
              <a:lnSpc>
                <a:spcPct val="120000"/>
              </a:lnSpc>
              <a:buFont typeface="Calibri" pitchFamily="34" charset="0"/>
              <a:buChar char="–"/>
            </a:pPr>
            <a:r>
              <a:rPr lang="it-IT" sz="2200" dirty="0" smtClean="0"/>
              <a:t>La soluzione deve essere portata a volume con acqua distillata fino a raggiungere </a:t>
            </a:r>
            <a:r>
              <a:rPr lang="it-IT" sz="2200" b="1" dirty="0" smtClean="0"/>
              <a:t>10 </a:t>
            </a:r>
            <a:r>
              <a:rPr lang="it-IT" sz="2200" b="1" dirty="0" err="1" smtClean="0"/>
              <a:t>mL</a:t>
            </a:r>
            <a:r>
              <a:rPr lang="it-IT" sz="2200" b="1" dirty="0" smtClean="0"/>
              <a:t> per ciascuna provetta</a:t>
            </a:r>
            <a:r>
              <a:rPr lang="it-IT" sz="2200" dirty="0" smtClean="0"/>
              <a:t>. Volumi di acqua: </a:t>
            </a:r>
            <a:r>
              <a:rPr lang="it-IT" sz="2200" b="1" dirty="0" smtClean="0"/>
              <a:t>(1) </a:t>
            </a:r>
            <a:r>
              <a:rPr lang="it-IT" sz="2200" dirty="0" smtClean="0"/>
              <a:t>8.5 </a:t>
            </a:r>
            <a:r>
              <a:rPr lang="it-IT" sz="2200" dirty="0" err="1" smtClean="0"/>
              <a:t>mL</a:t>
            </a:r>
            <a:r>
              <a:rPr lang="it-IT" sz="2200" dirty="0" smtClean="0"/>
              <a:t>, </a:t>
            </a:r>
            <a:r>
              <a:rPr lang="it-IT" sz="2200" b="1" dirty="0" smtClean="0"/>
              <a:t>(2)</a:t>
            </a:r>
            <a:r>
              <a:rPr lang="it-IT" sz="2200" dirty="0" smtClean="0"/>
              <a:t> 8.0 </a:t>
            </a:r>
            <a:r>
              <a:rPr lang="it-IT" sz="2200" dirty="0" err="1" smtClean="0"/>
              <a:t>mL</a:t>
            </a:r>
            <a:r>
              <a:rPr lang="it-IT" sz="2200" dirty="0" smtClean="0"/>
              <a:t>, </a:t>
            </a:r>
            <a:r>
              <a:rPr lang="it-IT" sz="2200" b="1" dirty="0" smtClean="0"/>
              <a:t>(3) </a:t>
            </a:r>
            <a:r>
              <a:rPr lang="it-IT" sz="2200" dirty="0" smtClean="0"/>
              <a:t>7.0 </a:t>
            </a:r>
            <a:r>
              <a:rPr lang="it-IT" sz="2200" dirty="0" err="1" smtClean="0"/>
              <a:t>mL</a:t>
            </a:r>
            <a:r>
              <a:rPr lang="it-IT" sz="2200" dirty="0" smtClean="0"/>
              <a:t> e </a:t>
            </a:r>
            <a:r>
              <a:rPr lang="it-IT" sz="2200" b="1" dirty="0" smtClean="0"/>
              <a:t>(4) </a:t>
            </a:r>
            <a:r>
              <a:rPr lang="it-IT" sz="2200" dirty="0" smtClean="0"/>
              <a:t>6.0 </a:t>
            </a:r>
            <a:r>
              <a:rPr lang="it-IT" sz="2200" dirty="0" err="1" smtClean="0"/>
              <a:t>mL</a:t>
            </a:r>
            <a:endParaRPr lang="it-IT" sz="2200" dirty="0" smtClean="0"/>
          </a:p>
          <a:p>
            <a:pPr marL="914400" indent="-365760">
              <a:lnSpc>
                <a:spcPct val="120000"/>
              </a:lnSpc>
              <a:buFont typeface="Calibri" pitchFamily="34" charset="0"/>
              <a:buChar char="–"/>
            </a:pPr>
            <a:r>
              <a:rPr lang="it-IT" sz="2200" b="1" dirty="0" smtClean="0"/>
              <a:t>Aggiungere prima l’acqua e poi il secondo reagente, in modo che il cambio di colore sia ben visibile</a:t>
            </a:r>
          </a:p>
          <a:p>
            <a:pPr marL="914400" indent="-365760">
              <a:lnSpc>
                <a:spcPct val="120000"/>
              </a:lnSpc>
              <a:buFont typeface="Calibri" pitchFamily="34" charset="0"/>
              <a:buChar char="–"/>
            </a:pPr>
            <a:r>
              <a:rPr lang="it-IT" sz="2200" dirty="0" smtClean="0"/>
              <a:t>Per verificare l’intensità del colore, osservare le provette contro un foglio di carta bianca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57200" y="838200"/>
            <a:ext cx="8305800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6032" indent="-256032">
              <a:lnSpc>
                <a:spcPct val="120000"/>
              </a:lnSpc>
              <a:spcAft>
                <a:spcPts val="1500"/>
              </a:spcAft>
              <a:buFont typeface="Wingdings" pitchFamily="2" charset="2"/>
              <a:buChar char="ü"/>
            </a:pPr>
            <a:r>
              <a:rPr lang="it-IT" sz="2200" dirty="0" smtClean="0"/>
              <a:t>Di che colore sono le soluzioni iniziali?</a:t>
            </a:r>
          </a:p>
          <a:p>
            <a:pPr marL="256032" indent="-256032">
              <a:lnSpc>
                <a:spcPct val="120000"/>
              </a:lnSpc>
              <a:spcAft>
                <a:spcPts val="1500"/>
              </a:spcAft>
              <a:buFont typeface="Wingdings" pitchFamily="2" charset="2"/>
              <a:buChar char="ü"/>
            </a:pPr>
            <a:r>
              <a:rPr lang="it-IT" sz="2200" dirty="0" smtClean="0"/>
              <a:t>Cosa succede dopo l’aggiunta di NH</a:t>
            </a:r>
            <a:r>
              <a:rPr lang="it-IT" sz="2200" baseline="-25000" dirty="0" smtClean="0"/>
              <a:t>4</a:t>
            </a:r>
            <a:r>
              <a:rPr lang="it-IT" sz="2200" dirty="0" smtClean="0"/>
              <a:t>SCN? Quale reazione stiamo analizzando? </a:t>
            </a:r>
          </a:p>
          <a:p>
            <a:pPr marL="256032" indent="-256032">
              <a:lnSpc>
                <a:spcPct val="120000"/>
              </a:lnSpc>
              <a:spcAft>
                <a:spcPts val="1500"/>
              </a:spcAft>
              <a:buFont typeface="Wingdings" pitchFamily="2" charset="2"/>
              <a:buChar char="ü"/>
            </a:pPr>
            <a:r>
              <a:rPr lang="it-IT" sz="2200" dirty="0" smtClean="0"/>
              <a:t>Che tipo di reazione è questa? Da cosa lo capiamo?</a:t>
            </a:r>
          </a:p>
          <a:p>
            <a:pPr marL="256032" indent="-256032">
              <a:lnSpc>
                <a:spcPct val="120000"/>
              </a:lnSpc>
              <a:spcAft>
                <a:spcPts val="1500"/>
              </a:spcAft>
              <a:buFont typeface="Wingdings" pitchFamily="2" charset="2"/>
              <a:buChar char="ü"/>
            </a:pPr>
            <a:r>
              <a:rPr lang="it-IT" sz="2200" dirty="0" smtClean="0"/>
              <a:t>In quale delle provette l’equilibrio è più spostato a destra? Perché?</a:t>
            </a:r>
          </a:p>
          <a:p>
            <a:pPr marL="256032" indent="-256032">
              <a:lnSpc>
                <a:spcPct val="120000"/>
              </a:lnSpc>
              <a:spcAft>
                <a:spcPts val="1500"/>
              </a:spcAft>
              <a:buFont typeface="Wingdings" pitchFamily="2" charset="2"/>
              <a:buChar char="ü"/>
            </a:pPr>
            <a:r>
              <a:rPr lang="it-IT" sz="2200" dirty="0" smtClean="0"/>
              <a:t>In quale delle provette l’equilibrio è più spostato a sinistra? </a:t>
            </a:r>
            <a:r>
              <a:rPr lang="it-IT" sz="2200" dirty="0" err="1" smtClean="0"/>
              <a:t>Perchè</a:t>
            </a:r>
            <a:r>
              <a:rPr lang="it-IT" sz="2200" dirty="0" smtClean="0"/>
              <a:t>?</a:t>
            </a:r>
          </a:p>
          <a:p>
            <a:pPr marL="256032" indent="-256032">
              <a:lnSpc>
                <a:spcPct val="120000"/>
              </a:lnSpc>
              <a:spcAft>
                <a:spcPts val="1500"/>
              </a:spcAft>
              <a:buFont typeface="Wingdings" pitchFamily="2" charset="2"/>
              <a:buChar char="ü"/>
            </a:pPr>
            <a:endParaRPr lang="it-IT" sz="2200" dirty="0" smtClean="0"/>
          </a:p>
          <a:p>
            <a:pPr marL="256032" indent="-256032">
              <a:lnSpc>
                <a:spcPct val="120000"/>
              </a:lnSpc>
              <a:spcAft>
                <a:spcPts val="1500"/>
              </a:spcAft>
              <a:buFont typeface="Wingdings" pitchFamily="2" charset="2"/>
              <a:buChar char="ü"/>
            </a:pPr>
            <a:r>
              <a:rPr lang="it-IT" sz="2200" dirty="0" smtClean="0"/>
              <a:t>Calcolare la concentrazione di [Fe(H</a:t>
            </a:r>
            <a:r>
              <a:rPr lang="it-IT" sz="2200" baseline="-25000" dirty="0" smtClean="0"/>
              <a:t>2</a:t>
            </a:r>
            <a:r>
              <a:rPr lang="it-IT" sz="2200" dirty="0" smtClean="0"/>
              <a:t>O)]</a:t>
            </a:r>
            <a:r>
              <a:rPr lang="it-IT" sz="2200" baseline="30000" dirty="0" smtClean="0"/>
              <a:t>3+</a:t>
            </a:r>
            <a:r>
              <a:rPr lang="it-IT" sz="2200" dirty="0" smtClean="0"/>
              <a:t>, SCN</a:t>
            </a:r>
            <a:r>
              <a:rPr lang="it-IT" sz="2200" baseline="30000" dirty="0" smtClean="0"/>
              <a:t>–</a:t>
            </a:r>
            <a:r>
              <a:rPr lang="it-IT" sz="2200" dirty="0" smtClean="0"/>
              <a:t> e [Fe(SCN)]</a:t>
            </a:r>
            <a:r>
              <a:rPr lang="it-IT" sz="2200" baseline="30000" dirty="0" smtClean="0"/>
              <a:t>2+</a:t>
            </a:r>
            <a:r>
              <a:rPr lang="it-IT" sz="2200" dirty="0" smtClean="0"/>
              <a:t> all’inizio e all’equilibrio, per ciascuna delle provette, sapendo che la costante di dissociazione del complesso è pari a 9.1∙10</a:t>
            </a:r>
            <a:r>
              <a:rPr lang="it-IT" sz="2200" baseline="30000" dirty="0" smtClean="0"/>
              <a:t>-3</a:t>
            </a:r>
            <a:r>
              <a:rPr lang="it-IT" sz="2200" dirty="0" smtClean="0"/>
              <a:t> </a:t>
            </a:r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411162"/>
          </a:xfrm>
        </p:spPr>
        <p:txBody>
          <a:bodyPr>
            <a:noAutofit/>
          </a:bodyPr>
          <a:lstStyle/>
          <a:p>
            <a:pPr marL="320040" indent="-320040" algn="l"/>
            <a:r>
              <a:rPr lang="it-IT" sz="2400" b="1" dirty="0" smtClean="0">
                <a:solidFill>
                  <a:srgbClr val="0070C0"/>
                </a:solidFill>
              </a:rPr>
              <a:t>Seconda parte: analisi dei risultati</a:t>
            </a:r>
            <a:endParaRPr lang="it-IT" sz="2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11162"/>
          </a:xfrm>
        </p:spPr>
        <p:txBody>
          <a:bodyPr>
            <a:noAutofit/>
          </a:bodyPr>
          <a:lstStyle/>
          <a:p>
            <a:pPr algn="l"/>
            <a:r>
              <a:rPr lang="it-IT" sz="2800" b="1" dirty="0" smtClean="0">
                <a:solidFill>
                  <a:srgbClr val="0070C0"/>
                </a:solidFill>
              </a:rPr>
              <a:t>Terza parte: Equilibrio di formazione di [Co(H</a:t>
            </a:r>
            <a:r>
              <a:rPr lang="it-IT" sz="2800" b="1" baseline="-25000" dirty="0" smtClean="0">
                <a:solidFill>
                  <a:srgbClr val="0070C0"/>
                </a:solidFill>
              </a:rPr>
              <a:t>2</a:t>
            </a:r>
            <a:r>
              <a:rPr lang="it-IT" sz="2800" b="1" dirty="0" smtClean="0">
                <a:solidFill>
                  <a:srgbClr val="0070C0"/>
                </a:solidFill>
              </a:rPr>
              <a:t>O)</a:t>
            </a:r>
            <a:r>
              <a:rPr lang="it-IT" sz="2800" b="1" baseline="-25000" dirty="0" smtClean="0">
                <a:solidFill>
                  <a:srgbClr val="0070C0"/>
                </a:solidFill>
              </a:rPr>
              <a:t>6</a:t>
            </a:r>
            <a:r>
              <a:rPr lang="it-IT" sz="2800" b="1" dirty="0" smtClean="0">
                <a:solidFill>
                  <a:srgbClr val="0070C0"/>
                </a:solidFill>
              </a:rPr>
              <a:t>]</a:t>
            </a:r>
            <a:r>
              <a:rPr lang="it-IT" sz="2800" b="1" baseline="30000" dirty="0" smtClean="0">
                <a:solidFill>
                  <a:srgbClr val="0070C0"/>
                </a:solidFill>
              </a:rPr>
              <a:t>2+</a:t>
            </a:r>
            <a:endParaRPr lang="it-IT" sz="2800" b="1" baseline="30000" dirty="0">
              <a:solidFill>
                <a:srgbClr val="0070C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57200" y="849356"/>
            <a:ext cx="8305800" cy="578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dirty="0" smtClean="0"/>
              <a:t>In una provetta aggiungere 3.0 </a:t>
            </a:r>
            <a:r>
              <a:rPr lang="it-IT" sz="2200" dirty="0" err="1" smtClean="0"/>
              <a:t>mL</a:t>
            </a:r>
            <a:r>
              <a:rPr lang="it-IT" sz="2200" dirty="0" smtClean="0"/>
              <a:t> di una soluzione (già pronta) di CoCl</a:t>
            </a:r>
            <a:r>
              <a:rPr lang="it-IT" sz="2200" baseline="-25000" dirty="0" smtClean="0"/>
              <a:t>2</a:t>
            </a:r>
            <a:r>
              <a:rPr lang="it-IT" sz="2200" dirty="0" smtClean="0"/>
              <a:t> anidro 0.10 mol/L in etanolo assoluto</a:t>
            </a:r>
          </a:p>
          <a:p>
            <a:pPr marL="256032" indent="-256032">
              <a:lnSpc>
                <a:spcPct val="120000"/>
              </a:lnSpc>
            </a:pPr>
            <a:r>
              <a:rPr lang="it-IT" sz="2200" dirty="0" smtClean="0"/>
              <a:t>	CoCl</a:t>
            </a:r>
            <a:r>
              <a:rPr lang="it-IT" sz="2200" baseline="-25000" dirty="0" smtClean="0"/>
              <a:t>2 </a:t>
            </a:r>
            <a:r>
              <a:rPr lang="it-IT" sz="2200" dirty="0" smtClean="0"/>
              <a:t>anidro = senza acqua di cristallizzazione</a:t>
            </a:r>
          </a:p>
          <a:p>
            <a:pPr marL="256032" indent="-256032">
              <a:lnSpc>
                <a:spcPct val="120000"/>
              </a:lnSpc>
            </a:pPr>
            <a:r>
              <a:rPr lang="it-IT" sz="2200" dirty="0" smtClean="0"/>
              <a:t>	etanolo assoluto = etanolo con bassissimo contenuto di acqua</a:t>
            </a:r>
          </a:p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dirty="0" smtClean="0"/>
              <a:t>Aggiungere acqua distillata goccia a goccia, fino a che il colore della soluzione non cambia. </a:t>
            </a:r>
            <a:r>
              <a:rPr lang="it-IT" sz="2200" b="1" dirty="0" smtClean="0"/>
              <a:t>Fare attenzione a non aggiungere troppa acqua!</a:t>
            </a:r>
          </a:p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dirty="0" smtClean="0"/>
              <a:t>Dividere la soluzione ottenuta in 2 parti, in 2 diverse provette</a:t>
            </a:r>
          </a:p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b="1" dirty="0" smtClean="0"/>
              <a:t>SOTTO CAPPA:</a:t>
            </a:r>
            <a:r>
              <a:rPr lang="it-IT" sz="2200" dirty="0" smtClean="0"/>
              <a:t> Aggiungere alla </a:t>
            </a:r>
            <a:r>
              <a:rPr lang="it-IT" sz="2200" u="sng" dirty="0" smtClean="0"/>
              <a:t>prima provetta</a:t>
            </a:r>
            <a:r>
              <a:rPr lang="it-IT" sz="2200" dirty="0" smtClean="0"/>
              <a:t> soluzione concentrata di CaCl</a:t>
            </a:r>
            <a:r>
              <a:rPr lang="it-IT" sz="2200" baseline="-25000" dirty="0" smtClean="0"/>
              <a:t>2</a:t>
            </a:r>
            <a:r>
              <a:rPr lang="it-IT" sz="2200" dirty="0" smtClean="0"/>
              <a:t> (</a:t>
            </a:r>
            <a:r>
              <a:rPr lang="it-IT" sz="2200" dirty="0" err="1" smtClean="0"/>
              <a:t>gia’</a:t>
            </a:r>
            <a:r>
              <a:rPr lang="it-IT" sz="2200" dirty="0" smtClean="0"/>
              <a:t> preparata dai tutor) goccia a goccia. Cosa si osserva?</a:t>
            </a:r>
          </a:p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dirty="0" smtClean="0"/>
              <a:t>Scaldare in un bagno di acqua la </a:t>
            </a:r>
            <a:r>
              <a:rPr lang="it-IT" sz="2200" u="sng" dirty="0" smtClean="0"/>
              <a:t>seconda provetta</a:t>
            </a:r>
            <a:r>
              <a:rPr lang="it-IT" sz="2200" dirty="0" smtClean="0"/>
              <a:t> fino alla temperatura di 60-70°C. Cosa si osserva?</a:t>
            </a:r>
          </a:p>
          <a:p>
            <a:pPr marL="256032" indent="-256032">
              <a:lnSpc>
                <a:spcPct val="120000"/>
              </a:lnSpc>
              <a:buFont typeface="Wingdings" pitchFamily="2" charset="2"/>
              <a:buChar char="ü"/>
            </a:pPr>
            <a:r>
              <a:rPr lang="it-IT" sz="2200" dirty="0" smtClean="0"/>
              <a:t>Raffreddare la </a:t>
            </a:r>
            <a:r>
              <a:rPr lang="it-IT" sz="2200" u="sng" dirty="0" smtClean="0"/>
              <a:t>seconda provetta</a:t>
            </a:r>
            <a:r>
              <a:rPr lang="it-IT" sz="2200" dirty="0" smtClean="0"/>
              <a:t> in un bagno a ghiaccio. Cosa si osserva?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57200" y="1219200"/>
            <a:ext cx="8305800" cy="4710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6032" indent="-256032">
              <a:lnSpc>
                <a:spcPct val="120000"/>
              </a:lnSpc>
              <a:spcAft>
                <a:spcPts val="1500"/>
              </a:spcAft>
              <a:buFont typeface="Wingdings" pitchFamily="2" charset="2"/>
              <a:buChar char="ü"/>
            </a:pPr>
            <a:r>
              <a:rPr lang="it-IT" sz="2200" dirty="0" smtClean="0"/>
              <a:t>Di che colore è la soluzione iniziale?</a:t>
            </a:r>
          </a:p>
          <a:p>
            <a:pPr marL="256032" indent="-256032">
              <a:lnSpc>
                <a:spcPct val="120000"/>
              </a:lnSpc>
              <a:spcAft>
                <a:spcPts val="1500"/>
              </a:spcAft>
              <a:buFont typeface="Wingdings" pitchFamily="2" charset="2"/>
              <a:buChar char="ü"/>
            </a:pPr>
            <a:r>
              <a:rPr lang="it-IT" sz="2200" dirty="0" smtClean="0"/>
              <a:t>Cosa succede dopo l’aggiunta di acqua? Quale reazione stiamo analizzando? </a:t>
            </a:r>
          </a:p>
          <a:p>
            <a:pPr marL="256032" indent="-256032">
              <a:lnSpc>
                <a:spcPct val="120000"/>
              </a:lnSpc>
              <a:spcAft>
                <a:spcPts val="1500"/>
              </a:spcAft>
              <a:buFont typeface="Wingdings" pitchFamily="2" charset="2"/>
              <a:buChar char="ü"/>
            </a:pPr>
            <a:r>
              <a:rPr lang="it-IT" sz="2200" dirty="0" smtClean="0"/>
              <a:t>Come cambia la reazione all’equilibrio per aggiunta di acqua?</a:t>
            </a:r>
          </a:p>
          <a:p>
            <a:pPr marL="256032" indent="-256032">
              <a:lnSpc>
                <a:spcPct val="120000"/>
              </a:lnSpc>
              <a:spcAft>
                <a:spcPts val="1500"/>
              </a:spcAft>
              <a:buFont typeface="Wingdings" pitchFamily="2" charset="2"/>
              <a:buChar char="ü"/>
            </a:pPr>
            <a:r>
              <a:rPr lang="it-IT" sz="2200" dirty="0" smtClean="0"/>
              <a:t>Cosa cambia nell’equilibrio quando si aggiunge acido cloridrico? Perché?</a:t>
            </a:r>
          </a:p>
          <a:p>
            <a:pPr marL="256032" indent="-256032">
              <a:lnSpc>
                <a:spcPct val="120000"/>
              </a:lnSpc>
              <a:spcAft>
                <a:spcPts val="1500"/>
              </a:spcAft>
              <a:buFont typeface="Wingdings" pitchFamily="2" charset="2"/>
              <a:buChar char="ü"/>
            </a:pPr>
            <a:r>
              <a:rPr lang="it-IT" sz="2200" dirty="0" smtClean="0"/>
              <a:t>Cosa succede quando la reazione della seconda provetta viene riscaldata? Al contrario, cosa succede raffreddando la reazione?</a:t>
            </a:r>
          </a:p>
          <a:p>
            <a:pPr marL="256032" indent="-256032">
              <a:lnSpc>
                <a:spcPct val="120000"/>
              </a:lnSpc>
              <a:spcAft>
                <a:spcPts val="1500"/>
              </a:spcAft>
              <a:buFont typeface="Wingdings" pitchFamily="2" charset="2"/>
              <a:buChar char="ü"/>
            </a:pPr>
            <a:r>
              <a:rPr lang="it-IT" sz="2200" dirty="0" smtClean="0"/>
              <a:t>Si tratta di una reazione endotermica o esotermica?</a:t>
            </a:r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411162"/>
          </a:xfrm>
        </p:spPr>
        <p:txBody>
          <a:bodyPr>
            <a:noAutofit/>
          </a:bodyPr>
          <a:lstStyle/>
          <a:p>
            <a:pPr marL="320040" indent="-320040" algn="l"/>
            <a:r>
              <a:rPr lang="it-IT" sz="2400" b="1" dirty="0" smtClean="0">
                <a:solidFill>
                  <a:srgbClr val="0070C0"/>
                </a:solidFill>
              </a:rPr>
              <a:t>Terza parte: analisi dei risultati</a:t>
            </a:r>
            <a:endParaRPr lang="it-IT" sz="2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57200" y="1219200"/>
            <a:ext cx="8305800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6032" indent="-256032">
              <a:lnSpc>
                <a:spcPct val="120000"/>
              </a:lnSpc>
              <a:spcAft>
                <a:spcPts val="1500"/>
              </a:spcAft>
              <a:buFont typeface="Wingdings" pitchFamily="2" charset="2"/>
              <a:buChar char="ü"/>
            </a:pPr>
            <a:r>
              <a:rPr lang="it-IT" sz="2200" dirty="0" smtClean="0"/>
              <a:t>Riunire tutte le soluzioni contenti Fe</a:t>
            </a:r>
            <a:r>
              <a:rPr lang="it-IT" sz="2200" baseline="30000" dirty="0" smtClean="0"/>
              <a:t>3+</a:t>
            </a:r>
            <a:r>
              <a:rPr lang="it-IT" sz="2200" dirty="0" smtClean="0"/>
              <a:t> nella bottiglia per lo smaltimento di soluzioni di metalli pesanti</a:t>
            </a:r>
          </a:p>
          <a:p>
            <a:pPr marL="256032" indent="-256032">
              <a:lnSpc>
                <a:spcPct val="120000"/>
              </a:lnSpc>
              <a:spcAft>
                <a:spcPts val="1500"/>
              </a:spcAft>
              <a:buFont typeface="Wingdings" pitchFamily="2" charset="2"/>
              <a:buChar char="ü"/>
            </a:pPr>
            <a:endParaRPr lang="it-IT" sz="2200" dirty="0" smtClean="0"/>
          </a:p>
          <a:p>
            <a:pPr marL="256032" indent="-256032">
              <a:lnSpc>
                <a:spcPct val="120000"/>
              </a:lnSpc>
              <a:spcAft>
                <a:spcPts val="1500"/>
              </a:spcAft>
              <a:buFont typeface="Wingdings" pitchFamily="2" charset="2"/>
              <a:buChar char="ü"/>
            </a:pPr>
            <a:r>
              <a:rPr lang="it-IT" sz="2200" dirty="0" smtClean="0"/>
              <a:t>Riunire tutte le soluzioni contenti Co</a:t>
            </a:r>
            <a:r>
              <a:rPr lang="it-IT" sz="2200" baseline="30000" dirty="0" smtClean="0"/>
              <a:t>2+</a:t>
            </a:r>
            <a:r>
              <a:rPr lang="it-IT" sz="2200" dirty="0" smtClean="0"/>
              <a:t> nella bottiglia per lo smaltimento di soluzioni di metalli pesanti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457200" y="427038"/>
            <a:ext cx="82296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Smaltimento dei rifiuti</a:t>
            </a:r>
            <a:endParaRPr kumimoji="0" lang="it-IT" sz="2800" b="1" i="0" u="none" strike="noStrike" kern="1200" cap="none" spc="0" normalizeH="0" baseline="3000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457200" y="427038"/>
            <a:ext cx="8229600" cy="411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Relazione</a:t>
            </a:r>
            <a:endParaRPr kumimoji="0" lang="it-IT" sz="2800" b="1" i="0" u="none" strike="noStrike" kern="1200" cap="none" spc="0" normalizeH="0" baseline="3000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Angolo ripiegato 6"/>
          <p:cNvSpPr/>
          <p:nvPr/>
        </p:nvSpPr>
        <p:spPr>
          <a:xfrm>
            <a:off x="2286000" y="228600"/>
            <a:ext cx="6705600" cy="6324600"/>
          </a:xfrm>
          <a:prstGeom prst="foldedCorner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4600" y="29587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Nome Cognome		Data		Corso di laurea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514600" y="643890"/>
            <a:ext cx="6096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t-IT" b="1" dirty="0" smtClean="0">
                <a:solidFill>
                  <a:srgbClr val="002060"/>
                </a:solidFill>
              </a:rPr>
              <a:t>Titolo dell’esperienza</a:t>
            </a:r>
          </a:p>
          <a:p>
            <a:pPr marL="342900" indent="-342900">
              <a:buAutoNum type="arabicPeriod"/>
            </a:pPr>
            <a:r>
              <a:rPr lang="it-IT" b="1" dirty="0" smtClean="0">
                <a:solidFill>
                  <a:srgbClr val="002060"/>
                </a:solidFill>
              </a:rPr>
              <a:t>Obiettivo dell’esperienza </a:t>
            </a:r>
            <a:r>
              <a:rPr lang="it-IT" dirty="0" smtClean="0">
                <a:solidFill>
                  <a:srgbClr val="002060"/>
                </a:solidFill>
              </a:rPr>
              <a:t>(5-10 righe)</a:t>
            </a:r>
          </a:p>
          <a:p>
            <a:pPr marL="342900" indent="-342900">
              <a:buFontTx/>
              <a:buAutoNum type="arabicPeriod"/>
            </a:pPr>
            <a:r>
              <a:rPr lang="it-IT" b="1" dirty="0" smtClean="0">
                <a:solidFill>
                  <a:srgbClr val="002060"/>
                </a:solidFill>
              </a:rPr>
              <a:t>Principio teorico </a:t>
            </a:r>
            <a:r>
              <a:rPr lang="it-IT" dirty="0" smtClean="0">
                <a:solidFill>
                  <a:srgbClr val="002060"/>
                </a:solidFill>
              </a:rPr>
              <a:t>(</a:t>
            </a:r>
            <a:r>
              <a:rPr lang="it-IT" dirty="0">
                <a:solidFill>
                  <a:srgbClr val="002060"/>
                </a:solidFill>
              </a:rPr>
              <a:t>15-30 </a:t>
            </a:r>
            <a:r>
              <a:rPr lang="it-IT" dirty="0" smtClean="0">
                <a:solidFill>
                  <a:srgbClr val="002060"/>
                </a:solidFill>
              </a:rPr>
              <a:t>righe)</a:t>
            </a:r>
          </a:p>
          <a:p>
            <a:pPr marL="361950" indent="-361950"/>
            <a:r>
              <a:rPr lang="it-IT" dirty="0" smtClean="0">
                <a:solidFill>
                  <a:srgbClr val="002060"/>
                </a:solidFill>
              </a:rPr>
              <a:t>       Breve riassunto dei principi teorici che si intendono    dimostrare nell’esperienza </a:t>
            </a:r>
          </a:p>
          <a:p>
            <a:r>
              <a:rPr lang="it-IT" b="1" dirty="0" smtClean="0">
                <a:solidFill>
                  <a:srgbClr val="002060"/>
                </a:solidFill>
              </a:rPr>
              <a:t>4.   Materiale utilizzato </a:t>
            </a:r>
            <a:r>
              <a:rPr lang="it-IT" dirty="0" smtClean="0">
                <a:solidFill>
                  <a:srgbClr val="002060"/>
                </a:solidFill>
              </a:rPr>
              <a:t>(effettivamente!!)</a:t>
            </a:r>
          </a:p>
          <a:p>
            <a:r>
              <a:rPr lang="it-IT" b="1" dirty="0" smtClean="0">
                <a:solidFill>
                  <a:srgbClr val="002060"/>
                </a:solidFill>
              </a:rPr>
              <a:t>5.   Procedura </a:t>
            </a:r>
          </a:p>
          <a:p>
            <a:pPr marL="342900" indent="-342900"/>
            <a:r>
              <a:rPr lang="it-IT" dirty="0" smtClean="0">
                <a:solidFill>
                  <a:srgbClr val="002060"/>
                </a:solidFill>
              </a:rPr>
              <a:t>	Breve descrizione della procedura sperimentale </a:t>
            </a:r>
            <a:r>
              <a:rPr lang="it-IT" b="1" dirty="0" smtClean="0">
                <a:solidFill>
                  <a:srgbClr val="002060"/>
                </a:solidFill>
              </a:rPr>
              <a:t>effettivamente seguita</a:t>
            </a:r>
            <a:r>
              <a:rPr lang="it-IT" dirty="0" smtClean="0">
                <a:solidFill>
                  <a:srgbClr val="002060"/>
                </a:solidFill>
              </a:rPr>
              <a:t>: deve contenere tutti i dettagli necessari (pesate e prelievi con cifre significative, ecc.), ma non i dettagli inutili che tutti dovrebbero conoscere (esempio: funzionamento della </a:t>
            </a:r>
            <a:r>
              <a:rPr lang="it-IT" dirty="0" err="1" smtClean="0">
                <a:solidFill>
                  <a:srgbClr val="002060"/>
                </a:solidFill>
              </a:rPr>
              <a:t>propipetta</a:t>
            </a:r>
            <a:r>
              <a:rPr lang="it-IT" dirty="0" smtClean="0">
                <a:solidFill>
                  <a:srgbClr val="002060"/>
                </a:solidFill>
              </a:rPr>
              <a:t>); deve contenere le </a:t>
            </a:r>
            <a:r>
              <a:rPr lang="it-IT" b="1" dirty="0" smtClean="0">
                <a:solidFill>
                  <a:srgbClr val="002060"/>
                </a:solidFill>
              </a:rPr>
              <a:t>osservazioni fatte </a:t>
            </a:r>
            <a:r>
              <a:rPr lang="it-IT" dirty="0" smtClean="0">
                <a:solidFill>
                  <a:srgbClr val="002060"/>
                </a:solidFill>
              </a:rPr>
              <a:t>(esempio: cambiamenti di colore); NON copiare la procedura data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it-IT" b="1" dirty="0" smtClean="0">
                <a:solidFill>
                  <a:srgbClr val="002060"/>
                </a:solidFill>
              </a:rPr>
              <a:t>Calcoli e risultati</a:t>
            </a:r>
          </a:p>
          <a:p>
            <a:pPr marL="342900" indent="-342900"/>
            <a:r>
              <a:rPr lang="it-IT" b="1" dirty="0" smtClean="0">
                <a:solidFill>
                  <a:srgbClr val="002060"/>
                </a:solidFill>
              </a:rPr>
              <a:t>	</a:t>
            </a:r>
            <a:r>
              <a:rPr lang="it-IT" dirty="0" smtClean="0">
                <a:solidFill>
                  <a:srgbClr val="002060"/>
                </a:solidFill>
              </a:rPr>
              <a:t>Riportare tutti i calcoli necessari sia a determinare le quantità teoriche dei reagenti da prelevare che gli eventuali calcoli da eseguire per ottenere i risultati finali</a:t>
            </a:r>
          </a:p>
          <a:p>
            <a:pPr marL="342900" indent="-342900">
              <a:buFont typeface="+mj-lt"/>
              <a:buAutoNum type="arabicPeriod" startAt="7"/>
            </a:pPr>
            <a:r>
              <a:rPr lang="it-IT" b="1" dirty="0" smtClean="0">
                <a:solidFill>
                  <a:srgbClr val="002060"/>
                </a:solidFill>
              </a:rPr>
              <a:t>Risposte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smtClean="0">
                <a:solidFill>
                  <a:srgbClr val="002060"/>
                </a:solidFill>
              </a:rPr>
              <a:t>alle domande presenti nella procedura e </a:t>
            </a:r>
          </a:p>
          <a:p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smtClean="0">
                <a:solidFill>
                  <a:srgbClr val="002060"/>
                </a:solidFill>
              </a:rPr>
              <a:t>      volte a migliorare la comprensione dei fenomeni </a:t>
            </a:r>
          </a:p>
          <a:p>
            <a:r>
              <a:rPr lang="it-IT" b="1" dirty="0" smtClean="0">
                <a:solidFill>
                  <a:srgbClr val="002060"/>
                </a:solidFill>
              </a:rPr>
              <a:t>8.   Conclusioni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52400" y="838200"/>
            <a:ext cx="2057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Le relazioni devono essere:</a:t>
            </a:r>
          </a:p>
          <a:p>
            <a:pPr algn="ctr">
              <a:lnSpc>
                <a:spcPct val="150000"/>
              </a:lnSpc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CHIARE</a:t>
            </a:r>
          </a:p>
          <a:p>
            <a:pPr algn="ctr">
              <a:lnSpc>
                <a:spcPct val="150000"/>
              </a:lnSpc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ESAUSTIVE</a:t>
            </a:r>
          </a:p>
          <a:p>
            <a:pPr algn="ctr">
              <a:lnSpc>
                <a:spcPct val="150000"/>
              </a:lnSpc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CONCISE</a:t>
            </a:r>
            <a:endParaRPr lang="it-IT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Oval 1"/>
          <p:cNvSpPr/>
          <p:nvPr/>
        </p:nvSpPr>
        <p:spPr>
          <a:xfrm>
            <a:off x="228600" y="5029200"/>
            <a:ext cx="1981200" cy="1447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</a:rPr>
              <a:t>Consegna</a:t>
            </a:r>
            <a:r>
              <a:rPr lang="en-US" sz="2000" b="1" dirty="0" smtClean="0">
                <a:solidFill>
                  <a:srgbClr val="FF0000"/>
                </a:solidFill>
              </a:rPr>
              <a:t>: ENTRO </a:t>
            </a:r>
            <a:r>
              <a:rPr lang="en-US" sz="2000" b="1" dirty="0" smtClean="0">
                <a:solidFill>
                  <a:srgbClr val="FF0000"/>
                </a:solidFill>
              </a:rPr>
              <a:t>18/12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990600"/>
            <a:ext cx="24384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FF0000"/>
                </a:solidFill>
              </a:rPr>
              <a:t>RIPORTARE LE EQUAZIONI CHIMICHE DEGLI EQUILIBRI!!!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8"/>
          <p:cNvSpPr txBox="1"/>
          <p:nvPr/>
        </p:nvSpPr>
        <p:spPr>
          <a:xfrm>
            <a:off x="4953000" y="2743200"/>
            <a:ext cx="39624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Riportare</a:t>
            </a:r>
            <a:r>
              <a:rPr lang="en-US" sz="2400" b="1" dirty="0" smtClean="0">
                <a:solidFill>
                  <a:srgbClr val="FF0000"/>
                </a:solidFill>
              </a:rPr>
              <a:t> in </a:t>
            </a:r>
            <a:r>
              <a:rPr lang="en-US" sz="2400" b="1" dirty="0" err="1" smtClean="0">
                <a:solidFill>
                  <a:srgbClr val="FF0000"/>
                </a:solidFill>
              </a:rPr>
              <a:t>modo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chiaro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colori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delle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soluzioni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preparate</a:t>
            </a:r>
            <a:r>
              <a:rPr lang="en-US" sz="2400" b="1" dirty="0" smtClean="0">
                <a:solidFill>
                  <a:srgbClr val="FF0000"/>
                </a:solidFill>
              </a:rPr>
              <a:t>!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8"/>
          <p:cNvSpPr txBox="1"/>
          <p:nvPr/>
        </p:nvSpPr>
        <p:spPr>
          <a:xfrm>
            <a:off x="4953000" y="4114800"/>
            <a:ext cx="39624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Spiegare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tutti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cambiamenti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colore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sulla</a:t>
            </a:r>
            <a:r>
              <a:rPr lang="en-US" sz="2400" b="1" dirty="0" smtClean="0">
                <a:solidFill>
                  <a:srgbClr val="FF0000"/>
                </a:solidFill>
              </a:rPr>
              <a:t> base </a:t>
            </a:r>
            <a:r>
              <a:rPr lang="en-US" sz="2400" b="1" dirty="0" err="1" smtClean="0">
                <a:solidFill>
                  <a:srgbClr val="FF0000"/>
                </a:solidFill>
              </a:rPr>
              <a:t>dei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principi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teorici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studiati</a:t>
            </a:r>
            <a:r>
              <a:rPr lang="en-US" sz="2400" b="1" dirty="0" smtClean="0">
                <a:solidFill>
                  <a:srgbClr val="FF0000"/>
                </a:solidFill>
              </a:rPr>
              <a:t>. 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83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o 5"/>
          <p:cNvGrpSpPr/>
          <p:nvPr/>
        </p:nvGrpSpPr>
        <p:grpSpPr>
          <a:xfrm>
            <a:off x="533400" y="685800"/>
            <a:ext cx="3124200" cy="461665"/>
            <a:chOff x="6248400" y="4724400"/>
            <a:chExt cx="3124200" cy="461665"/>
          </a:xfrm>
        </p:grpSpPr>
        <p:sp>
          <p:nvSpPr>
            <p:cNvPr id="7" name="CasellaDiTesto 6"/>
            <p:cNvSpPr txBox="1"/>
            <p:nvPr/>
          </p:nvSpPr>
          <p:spPr>
            <a:xfrm>
              <a:off x="6248400" y="4724400"/>
              <a:ext cx="3124200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2400" dirty="0" err="1" smtClean="0"/>
                <a:t>aA</a:t>
              </a:r>
              <a:r>
                <a:rPr lang="it-IT" sz="2400" dirty="0" smtClean="0"/>
                <a:t> + </a:t>
              </a:r>
              <a:r>
                <a:rPr lang="it-IT" sz="2400" dirty="0" err="1" smtClean="0"/>
                <a:t>bB</a:t>
              </a:r>
              <a:r>
                <a:rPr lang="it-IT" sz="2400" dirty="0" smtClean="0"/>
                <a:t>               </a:t>
              </a:r>
              <a:r>
                <a:rPr lang="it-IT" sz="2400" dirty="0" err="1" smtClean="0"/>
                <a:t>cC</a:t>
              </a:r>
              <a:r>
                <a:rPr lang="it-IT" sz="2400" dirty="0" smtClean="0"/>
                <a:t> + </a:t>
              </a:r>
              <a:r>
                <a:rPr lang="it-IT" sz="2400" dirty="0" err="1" smtClean="0"/>
                <a:t>dD</a:t>
              </a:r>
              <a:r>
                <a:rPr lang="it-IT" sz="2400" dirty="0" smtClean="0"/>
                <a:t> </a:t>
              </a:r>
              <a:endParaRPr lang="it-IT" sz="2400" dirty="0"/>
            </a:p>
          </p:txBody>
        </p:sp>
        <p:cxnSp>
          <p:nvCxnSpPr>
            <p:cNvPr id="8" name="Connettore 2 25"/>
            <p:cNvCxnSpPr/>
            <p:nvPr/>
          </p:nvCxnSpPr>
          <p:spPr>
            <a:xfrm>
              <a:off x="7488936" y="4980432"/>
              <a:ext cx="609600" cy="234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uppo 8"/>
          <p:cNvGrpSpPr/>
          <p:nvPr/>
        </p:nvGrpSpPr>
        <p:grpSpPr>
          <a:xfrm>
            <a:off x="533400" y="1230868"/>
            <a:ext cx="3124200" cy="461665"/>
            <a:chOff x="6248400" y="4800600"/>
            <a:chExt cx="3124200" cy="461665"/>
          </a:xfrm>
        </p:grpSpPr>
        <p:sp>
          <p:nvSpPr>
            <p:cNvPr id="10" name="CasellaDiTesto 9"/>
            <p:cNvSpPr txBox="1"/>
            <p:nvPr/>
          </p:nvSpPr>
          <p:spPr>
            <a:xfrm>
              <a:off x="6248400" y="4800600"/>
              <a:ext cx="3124200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2400" dirty="0" err="1" smtClean="0"/>
                <a:t>cC</a:t>
              </a:r>
              <a:r>
                <a:rPr lang="it-IT" sz="2400" dirty="0" smtClean="0"/>
                <a:t> + </a:t>
              </a:r>
              <a:r>
                <a:rPr lang="it-IT" sz="2400" dirty="0" err="1" smtClean="0"/>
                <a:t>dD</a:t>
              </a:r>
              <a:r>
                <a:rPr lang="it-IT" sz="2400" dirty="0" smtClean="0"/>
                <a:t>               </a:t>
              </a:r>
              <a:r>
                <a:rPr lang="it-IT" sz="2400" dirty="0" err="1" smtClean="0"/>
                <a:t>aA</a:t>
              </a:r>
              <a:r>
                <a:rPr lang="it-IT" sz="2400" dirty="0" smtClean="0"/>
                <a:t> + </a:t>
              </a:r>
              <a:r>
                <a:rPr lang="it-IT" sz="2400" dirty="0" err="1" smtClean="0"/>
                <a:t>bB</a:t>
              </a:r>
              <a:r>
                <a:rPr lang="it-IT" sz="2400" dirty="0" smtClean="0"/>
                <a:t> </a:t>
              </a:r>
              <a:endParaRPr lang="it-IT" sz="2400" dirty="0"/>
            </a:p>
          </p:txBody>
        </p:sp>
        <p:cxnSp>
          <p:nvCxnSpPr>
            <p:cNvPr id="11" name="Connettore 2 25"/>
            <p:cNvCxnSpPr/>
            <p:nvPr/>
          </p:nvCxnSpPr>
          <p:spPr>
            <a:xfrm>
              <a:off x="7488936" y="5041916"/>
              <a:ext cx="609600" cy="234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CasellaDiTesto 12"/>
          <p:cNvSpPr txBox="1"/>
          <p:nvPr/>
        </p:nvSpPr>
        <p:spPr>
          <a:xfrm>
            <a:off x="533400" y="15240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400" b="1" dirty="0" smtClean="0">
              <a:solidFill>
                <a:srgbClr val="0070C0"/>
              </a:solidFill>
            </a:endParaRPr>
          </a:p>
          <a:p>
            <a:r>
              <a:rPr lang="it-IT" sz="2400" dirty="0" err="1" smtClean="0"/>
              <a:t>aA</a:t>
            </a:r>
            <a:r>
              <a:rPr lang="it-IT" sz="2400" dirty="0" smtClean="0"/>
              <a:t> + </a:t>
            </a:r>
            <a:r>
              <a:rPr lang="it-IT" sz="2400" dirty="0" err="1" smtClean="0"/>
              <a:t>bB</a:t>
            </a:r>
            <a:r>
              <a:rPr lang="it-IT" sz="2400" dirty="0" smtClean="0"/>
              <a:t>                </a:t>
            </a:r>
            <a:r>
              <a:rPr lang="it-IT" sz="2400" dirty="0" err="1" smtClean="0"/>
              <a:t>cC</a:t>
            </a:r>
            <a:r>
              <a:rPr lang="it-IT" sz="2400" dirty="0" smtClean="0"/>
              <a:t> + </a:t>
            </a:r>
            <a:r>
              <a:rPr lang="it-IT" sz="2400" dirty="0" err="1" smtClean="0"/>
              <a:t>dD</a:t>
            </a:r>
            <a:endParaRPr lang="it-IT" sz="2400" dirty="0"/>
          </a:p>
        </p:txBody>
      </p:sp>
      <p:grpSp>
        <p:nvGrpSpPr>
          <p:cNvPr id="14" name="Gruppo 101"/>
          <p:cNvGrpSpPr/>
          <p:nvPr/>
        </p:nvGrpSpPr>
        <p:grpSpPr>
          <a:xfrm>
            <a:off x="1868424" y="2087880"/>
            <a:ext cx="548641" cy="76200"/>
            <a:chOff x="6653782" y="2325623"/>
            <a:chExt cx="548641" cy="76200"/>
          </a:xfrm>
        </p:grpSpPr>
        <p:cxnSp>
          <p:nvCxnSpPr>
            <p:cNvPr id="15" name="Connettore 2 14"/>
            <p:cNvCxnSpPr/>
            <p:nvPr/>
          </p:nvCxnSpPr>
          <p:spPr>
            <a:xfrm>
              <a:off x="6653782" y="2325623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2 15"/>
            <p:cNvCxnSpPr/>
            <p:nvPr/>
          </p:nvCxnSpPr>
          <p:spPr>
            <a:xfrm rot="10800000">
              <a:off x="6653783" y="2400235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ttangolo 16"/>
            <p:cNvSpPr/>
            <p:nvPr/>
          </p:nvSpPr>
          <p:spPr>
            <a:xfrm>
              <a:off x="6653783" y="2337815"/>
              <a:ext cx="548640" cy="4572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400"/>
            </a:p>
          </p:txBody>
        </p:sp>
      </p:grpSp>
      <p:cxnSp>
        <p:nvCxnSpPr>
          <p:cNvPr id="18" name="Connettore 1 17"/>
          <p:cNvCxnSpPr/>
          <p:nvPr/>
        </p:nvCxnSpPr>
        <p:spPr>
          <a:xfrm>
            <a:off x="228600" y="1751012"/>
            <a:ext cx="36576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tangolo 18"/>
          <p:cNvSpPr/>
          <p:nvPr/>
        </p:nvSpPr>
        <p:spPr>
          <a:xfrm>
            <a:off x="457200" y="1828800"/>
            <a:ext cx="32766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/>
          </a:p>
        </p:txBody>
      </p:sp>
      <p:sp>
        <p:nvSpPr>
          <p:cNvPr id="20" name="Ovale 19"/>
          <p:cNvSpPr/>
          <p:nvPr/>
        </p:nvSpPr>
        <p:spPr>
          <a:xfrm>
            <a:off x="1752600" y="1981200"/>
            <a:ext cx="685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/>
          </a:p>
        </p:txBody>
      </p:sp>
      <p:sp>
        <p:nvSpPr>
          <p:cNvPr id="21" name="CasellaDiTesto 20"/>
          <p:cNvSpPr txBox="1"/>
          <p:nvPr/>
        </p:nvSpPr>
        <p:spPr>
          <a:xfrm>
            <a:off x="4114800" y="575608"/>
            <a:ext cx="457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it-IT" sz="2000" dirty="0" smtClean="0"/>
              <a:t>L’equilibrio è </a:t>
            </a:r>
            <a:r>
              <a:rPr lang="it-IT" sz="2000" b="1" dirty="0" smtClean="0"/>
              <a:t>dinamico</a:t>
            </a:r>
            <a:r>
              <a:rPr lang="it-IT" sz="2000" dirty="0" smtClean="0"/>
              <a:t>: molecole di A e B continuano a trasformarsi in molecole di C e D (</a:t>
            </a:r>
            <a:r>
              <a:rPr lang="it-IT" sz="2000" b="1" dirty="0" smtClean="0"/>
              <a:t>reazione diretta</a:t>
            </a:r>
            <a:r>
              <a:rPr lang="it-IT" sz="2000" dirty="0" smtClean="0"/>
              <a:t>), ma avviene anche la </a:t>
            </a:r>
            <a:r>
              <a:rPr lang="it-IT" sz="2000" b="1" dirty="0" smtClean="0"/>
              <a:t>reazione inversa</a:t>
            </a:r>
            <a:r>
              <a:rPr lang="it-IT" sz="2000" dirty="0" smtClean="0"/>
              <a:t>, molecole di C e D si trasformano in A e B. All’equilibrio il bilancio è netto.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152400" y="2797076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365760" algn="ctr">
              <a:defRPr/>
            </a:pPr>
            <a:r>
              <a:rPr lang="it-IT" sz="2400" dirty="0" smtClean="0"/>
              <a:t>All’equilibrio la velocità della reazione diretta è pari alla velocità della reazione inversa.</a:t>
            </a:r>
          </a:p>
        </p:txBody>
      </p:sp>
      <p:grpSp>
        <p:nvGrpSpPr>
          <p:cNvPr id="35" name="Gruppo 34"/>
          <p:cNvGrpSpPr/>
          <p:nvPr/>
        </p:nvGrpSpPr>
        <p:grpSpPr>
          <a:xfrm>
            <a:off x="6019800" y="4438471"/>
            <a:ext cx="2895600" cy="1371600"/>
            <a:chOff x="5486400" y="3810000"/>
            <a:chExt cx="2895600" cy="1371600"/>
          </a:xfrm>
        </p:grpSpPr>
        <p:grpSp>
          <p:nvGrpSpPr>
            <p:cNvPr id="23" name="Gruppo 22"/>
            <p:cNvGrpSpPr/>
            <p:nvPr/>
          </p:nvGrpSpPr>
          <p:grpSpPr>
            <a:xfrm>
              <a:off x="5486400" y="3810000"/>
              <a:ext cx="2895600" cy="1371600"/>
              <a:chOff x="6553200" y="1371600"/>
              <a:chExt cx="2895600" cy="1371600"/>
            </a:xfrm>
          </p:grpSpPr>
          <p:sp>
            <p:nvSpPr>
              <p:cNvPr id="24" name="Rettangolo 23"/>
              <p:cNvSpPr/>
              <p:nvPr/>
            </p:nvSpPr>
            <p:spPr>
              <a:xfrm>
                <a:off x="6553200" y="1524000"/>
                <a:ext cx="2362200" cy="1219200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25" name="Gruppo 25"/>
              <p:cNvGrpSpPr/>
              <p:nvPr/>
            </p:nvGrpSpPr>
            <p:grpSpPr>
              <a:xfrm>
                <a:off x="6629400" y="1371600"/>
                <a:ext cx="2819400" cy="1071265"/>
                <a:chOff x="457200" y="1743670"/>
                <a:chExt cx="2819400" cy="1071265"/>
              </a:xfrm>
            </p:grpSpPr>
            <p:sp>
              <p:nvSpPr>
                <p:cNvPr id="27" name="CasellaDiTesto 26"/>
                <p:cNvSpPr txBox="1"/>
                <p:nvPr/>
              </p:nvSpPr>
              <p:spPr>
                <a:xfrm>
                  <a:off x="457200" y="1743670"/>
                  <a:ext cx="762000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it-IT" sz="2400" b="1" dirty="0" smtClean="0"/>
                </a:p>
                <a:p>
                  <a:r>
                    <a:rPr lang="it-IT" sz="2400" b="1" dirty="0" smtClean="0"/>
                    <a:t>K =</a:t>
                  </a:r>
                  <a:endParaRPr lang="it-IT" sz="2400" b="1" baseline="30000" dirty="0"/>
                </a:p>
              </p:txBody>
            </p:sp>
            <p:grpSp>
              <p:nvGrpSpPr>
                <p:cNvPr id="28" name="Gruppo 19"/>
                <p:cNvGrpSpPr/>
                <p:nvPr/>
              </p:nvGrpSpPr>
              <p:grpSpPr>
                <a:xfrm>
                  <a:off x="914400" y="1900296"/>
                  <a:ext cx="2362200" cy="914639"/>
                  <a:chOff x="1524000" y="1660028"/>
                  <a:chExt cx="2362200" cy="914639"/>
                </a:xfrm>
              </p:grpSpPr>
              <p:sp>
                <p:nvSpPr>
                  <p:cNvPr id="29" name="CasellaDiTesto 30"/>
                  <p:cNvSpPr txBox="1"/>
                  <p:nvPr/>
                </p:nvSpPr>
                <p:spPr>
                  <a:xfrm>
                    <a:off x="1524000" y="2113002"/>
                    <a:ext cx="23622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2400" b="1" dirty="0" smtClean="0"/>
                      <a:t>[A]</a:t>
                    </a:r>
                    <a:r>
                      <a:rPr lang="it-IT" sz="2400" b="1" baseline="-25000" dirty="0" err="1" smtClean="0"/>
                      <a:t>eq</a:t>
                    </a:r>
                    <a:r>
                      <a:rPr lang="it-IT" sz="2400" b="1" i="1" baseline="30000" dirty="0" err="1" smtClean="0"/>
                      <a:t>a</a:t>
                    </a:r>
                    <a:r>
                      <a:rPr lang="it-IT" sz="2400" b="1" dirty="0" err="1" smtClean="0"/>
                      <a:t>∙</a:t>
                    </a:r>
                    <a:r>
                      <a:rPr lang="it-IT" sz="2400" b="1" dirty="0" smtClean="0"/>
                      <a:t> [B]</a:t>
                    </a:r>
                    <a:r>
                      <a:rPr lang="it-IT" sz="2400" b="1" baseline="-25000" dirty="0" err="1" smtClean="0"/>
                      <a:t>eq</a:t>
                    </a:r>
                    <a:r>
                      <a:rPr lang="it-IT" sz="2400" b="1" i="1" baseline="30000" dirty="0" err="1" smtClean="0"/>
                      <a:t>b</a:t>
                    </a:r>
                    <a:endParaRPr lang="it-IT" sz="2400" b="1" i="1" baseline="30000" dirty="0"/>
                  </a:p>
                </p:txBody>
              </p:sp>
              <p:sp>
                <p:nvSpPr>
                  <p:cNvPr id="30" name="CasellaDiTesto 31"/>
                  <p:cNvSpPr txBox="1"/>
                  <p:nvPr/>
                </p:nvSpPr>
                <p:spPr>
                  <a:xfrm>
                    <a:off x="1524000" y="1660028"/>
                    <a:ext cx="22860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2400" b="1" dirty="0" smtClean="0"/>
                      <a:t>[C]</a:t>
                    </a:r>
                    <a:r>
                      <a:rPr lang="it-IT" sz="2400" b="1" baseline="-25000" dirty="0" err="1" smtClean="0"/>
                      <a:t>eq</a:t>
                    </a:r>
                    <a:r>
                      <a:rPr lang="it-IT" sz="2400" b="1" i="1" baseline="30000" dirty="0" err="1" smtClean="0"/>
                      <a:t>c</a:t>
                    </a:r>
                    <a:r>
                      <a:rPr lang="it-IT" sz="2400" b="1" dirty="0" err="1" smtClean="0"/>
                      <a:t>∙</a:t>
                    </a:r>
                    <a:r>
                      <a:rPr lang="it-IT" sz="2400" b="1" dirty="0" smtClean="0"/>
                      <a:t> [D]</a:t>
                    </a:r>
                    <a:r>
                      <a:rPr lang="it-IT" sz="2400" b="1" baseline="-25000" dirty="0" err="1" smtClean="0"/>
                      <a:t>eq</a:t>
                    </a:r>
                    <a:r>
                      <a:rPr lang="it-IT" sz="2400" b="1" i="1" baseline="30000" dirty="0" err="1" smtClean="0"/>
                      <a:t>d</a:t>
                    </a:r>
                    <a:endParaRPr lang="it-IT" sz="2400" b="1" i="1" baseline="30000" dirty="0"/>
                  </a:p>
                </p:txBody>
              </p:sp>
            </p:grpSp>
          </p:grpSp>
          <p:sp>
            <p:nvSpPr>
              <p:cNvPr id="26" name="CasellaDiTesto 25"/>
              <p:cNvSpPr txBox="1"/>
              <p:nvPr/>
            </p:nvSpPr>
            <p:spPr>
              <a:xfrm>
                <a:off x="6629400" y="2362200"/>
                <a:ext cx="1752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dirty="0" smtClean="0"/>
                  <a:t>a T costante</a:t>
                </a:r>
                <a:endParaRPr lang="it-IT" dirty="0"/>
              </a:p>
            </p:txBody>
          </p:sp>
        </p:grpSp>
        <p:cxnSp>
          <p:nvCxnSpPr>
            <p:cNvPr id="33" name="Connettore 1 32"/>
            <p:cNvCxnSpPr/>
            <p:nvPr/>
          </p:nvCxnSpPr>
          <p:spPr>
            <a:xfrm>
              <a:off x="6096000" y="4419600"/>
              <a:ext cx="155448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CasellaDiTesto 33"/>
          <p:cNvSpPr txBox="1"/>
          <p:nvPr/>
        </p:nvSpPr>
        <p:spPr>
          <a:xfrm>
            <a:off x="685800" y="4667071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it-IT" sz="2400" dirty="0" smtClean="0"/>
              <a:t>Le concentrazioni di reagenti e prodotti </a:t>
            </a:r>
            <a:r>
              <a:rPr lang="it-IT" sz="2400" b="1" dirty="0" smtClean="0"/>
              <a:t>all’equilibrio </a:t>
            </a:r>
            <a:r>
              <a:rPr lang="it-IT" sz="2400" dirty="0" smtClean="0"/>
              <a:t>sono individuate dalla </a:t>
            </a:r>
            <a:r>
              <a:rPr lang="it-IT" sz="2400" b="1" dirty="0" smtClean="0"/>
              <a:t>legge di azione di massa</a:t>
            </a:r>
            <a:r>
              <a:rPr lang="it-IT" sz="2400" dirty="0" smtClean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2057400"/>
          </a:xfrm>
        </p:spPr>
        <p:txBody>
          <a:bodyPr anchor="t" anchorCtr="0">
            <a:noAutofit/>
          </a:bodyPr>
          <a:lstStyle/>
          <a:p>
            <a:pPr algn="l"/>
            <a:r>
              <a:rPr lang="it-IT" sz="2000" dirty="0" smtClean="0"/>
              <a:t>Esempio:</a:t>
            </a:r>
            <a:br>
              <a:rPr lang="it-IT" sz="2000" dirty="0" smtClean="0"/>
            </a:br>
            <a:r>
              <a:rPr lang="it-IT" sz="2000" dirty="0" smtClean="0"/>
              <a:t>Vengono mescolati 250 </a:t>
            </a:r>
            <a:r>
              <a:rPr lang="it-IT" sz="2000" dirty="0" err="1" smtClean="0"/>
              <a:t>mL</a:t>
            </a:r>
            <a:r>
              <a:rPr lang="it-IT" sz="2000" dirty="0" smtClean="0"/>
              <a:t> di una soluzione 0.010 M di AgNO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 con 250 </a:t>
            </a:r>
            <a:r>
              <a:rPr lang="it-IT" sz="2000" dirty="0" err="1" smtClean="0"/>
              <a:t>mL</a:t>
            </a:r>
            <a:r>
              <a:rPr lang="it-IT" sz="2000" dirty="0" smtClean="0"/>
              <a:t> di una soluzione 0.050 M di NH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. Calcolare le concentrazioni delle varie specie </a:t>
            </a:r>
            <a:r>
              <a:rPr lang="it-IT" sz="2000" b="1" dirty="0" smtClean="0"/>
              <a:t>all’equilibrio</a:t>
            </a:r>
            <a:r>
              <a:rPr lang="it-IT" sz="2000" dirty="0" smtClean="0"/>
              <a:t>, considerando la reazione:</a:t>
            </a:r>
            <a:br>
              <a:rPr lang="it-IT" sz="2000" dirty="0" smtClean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2000" dirty="0" smtClean="0"/>
              <a:t>con costante di equilibrio pari a K =  1∙10</a:t>
            </a:r>
            <a:r>
              <a:rPr lang="it-IT" sz="2000" baseline="30000" dirty="0" smtClean="0"/>
              <a:t>-7</a:t>
            </a:r>
            <a:r>
              <a:rPr lang="it-IT" sz="2000" dirty="0" smtClean="0"/>
              <a:t>.</a:t>
            </a:r>
            <a:br>
              <a:rPr lang="it-IT" sz="2000" dirty="0" smtClean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sz="2000" b="1" dirty="0" smtClean="0"/>
              <a:t>NOTA. Non è importante per le reazioni di equilibrio quali specie metto a destra o sinistra delle frecce. </a:t>
            </a:r>
            <a:r>
              <a:rPr lang="it-IT" sz="2000" b="1" dirty="0" smtClean="0">
                <a:solidFill>
                  <a:srgbClr val="FF0000"/>
                </a:solidFill>
              </a:rPr>
              <a:t>Ma è importante scrivere la costante di equilibrio nel modo giusto!!!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69" name="CasellaDiTesto 68"/>
          <p:cNvSpPr txBox="1"/>
          <p:nvPr/>
        </p:nvSpPr>
        <p:spPr>
          <a:xfrm>
            <a:off x="2667000" y="1524000"/>
            <a:ext cx="342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dirty="0" smtClean="0"/>
              <a:t>[</a:t>
            </a:r>
            <a:r>
              <a:rPr lang="it-IT" sz="2000" dirty="0" err="1" smtClean="0"/>
              <a:t>Ag</a:t>
            </a:r>
            <a:r>
              <a:rPr lang="it-IT" sz="2000" dirty="0" smtClean="0"/>
              <a:t>(NH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)</a:t>
            </a:r>
            <a:r>
              <a:rPr lang="it-IT" sz="2000" baseline="-25000" dirty="0" smtClean="0"/>
              <a:t>2</a:t>
            </a:r>
            <a:r>
              <a:rPr lang="it-IT" sz="2000" dirty="0" smtClean="0"/>
              <a:t>]</a:t>
            </a:r>
            <a:r>
              <a:rPr lang="it-IT" sz="2000" baseline="30000" dirty="0" smtClean="0"/>
              <a:t>+</a:t>
            </a:r>
            <a:r>
              <a:rPr lang="it-IT" sz="2000" dirty="0" smtClean="0"/>
              <a:t> 	</a:t>
            </a:r>
            <a:r>
              <a:rPr lang="it-IT" sz="2000" dirty="0" err="1" smtClean="0"/>
              <a:t>Ag</a:t>
            </a:r>
            <a:r>
              <a:rPr lang="it-IT" sz="2000" baseline="30000" dirty="0" err="1" smtClean="0"/>
              <a:t>+</a:t>
            </a:r>
            <a:r>
              <a:rPr lang="it-IT" sz="2000" dirty="0" smtClean="0"/>
              <a:t> + 2NH</a:t>
            </a:r>
            <a:r>
              <a:rPr lang="it-IT" sz="2000" baseline="-25000" dirty="0" smtClean="0"/>
              <a:t>3</a:t>
            </a:r>
            <a:endParaRPr lang="it-IT" sz="2000" baseline="30000" dirty="0" smtClean="0"/>
          </a:p>
        </p:txBody>
      </p:sp>
      <p:grpSp>
        <p:nvGrpSpPr>
          <p:cNvPr id="71" name="Gruppo 41"/>
          <p:cNvGrpSpPr/>
          <p:nvPr/>
        </p:nvGrpSpPr>
        <p:grpSpPr>
          <a:xfrm>
            <a:off x="4038600" y="1692362"/>
            <a:ext cx="405384" cy="69708"/>
            <a:chOff x="6995159" y="4952999"/>
            <a:chExt cx="457201" cy="76200"/>
          </a:xfrm>
        </p:grpSpPr>
        <p:cxnSp>
          <p:nvCxnSpPr>
            <p:cNvPr id="72" name="Connettore 2 71"/>
            <p:cNvCxnSpPr/>
            <p:nvPr/>
          </p:nvCxnSpPr>
          <p:spPr>
            <a:xfrm>
              <a:off x="6995159" y="4952999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2 72"/>
            <p:cNvCxnSpPr/>
            <p:nvPr/>
          </p:nvCxnSpPr>
          <p:spPr>
            <a:xfrm rot="10800000">
              <a:off x="6995160" y="5027611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ttangolo 73"/>
            <p:cNvSpPr/>
            <p:nvPr/>
          </p:nvSpPr>
          <p:spPr>
            <a:xfrm>
              <a:off x="6995160" y="4965191"/>
              <a:ext cx="457200" cy="4572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3" name="Rettangolo 2"/>
          <p:cNvSpPr/>
          <p:nvPr/>
        </p:nvSpPr>
        <p:spPr>
          <a:xfrm>
            <a:off x="6248400" y="1752600"/>
            <a:ext cx="2669458" cy="1051145"/>
          </a:xfrm>
          <a:prstGeom prst="rect">
            <a:avLst/>
          </a:prstGeom>
          <a:solidFill>
            <a:srgbClr val="00B05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68" name="Gruppo 67"/>
          <p:cNvGrpSpPr/>
          <p:nvPr/>
        </p:nvGrpSpPr>
        <p:grpSpPr>
          <a:xfrm>
            <a:off x="6245942" y="1692362"/>
            <a:ext cx="2895600" cy="995065"/>
            <a:chOff x="5562600" y="3810000"/>
            <a:chExt cx="2895600" cy="995065"/>
          </a:xfrm>
        </p:grpSpPr>
        <p:grpSp>
          <p:nvGrpSpPr>
            <p:cNvPr id="70" name="Gruppo 25"/>
            <p:cNvGrpSpPr/>
            <p:nvPr/>
          </p:nvGrpSpPr>
          <p:grpSpPr>
            <a:xfrm>
              <a:off x="5562600" y="3810000"/>
              <a:ext cx="2895600" cy="995065"/>
              <a:chOff x="457200" y="1743670"/>
              <a:chExt cx="2895600" cy="995065"/>
            </a:xfrm>
          </p:grpSpPr>
          <p:sp>
            <p:nvSpPr>
              <p:cNvPr id="87" name="CasellaDiTesto 86"/>
              <p:cNvSpPr txBox="1"/>
              <p:nvPr/>
            </p:nvSpPr>
            <p:spPr>
              <a:xfrm>
                <a:off x="457200" y="1743670"/>
                <a:ext cx="76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it-IT" sz="2400" dirty="0" smtClean="0"/>
              </a:p>
              <a:p>
                <a:r>
                  <a:rPr lang="it-IT" sz="2400" dirty="0" smtClean="0"/>
                  <a:t>K =</a:t>
                </a:r>
                <a:endParaRPr lang="it-IT" sz="2400" baseline="30000" dirty="0"/>
              </a:p>
            </p:txBody>
          </p:sp>
          <p:grpSp>
            <p:nvGrpSpPr>
              <p:cNvPr id="90" name="Gruppo 19"/>
              <p:cNvGrpSpPr/>
              <p:nvPr/>
            </p:nvGrpSpPr>
            <p:grpSpPr>
              <a:xfrm>
                <a:off x="1066800" y="1900296"/>
                <a:ext cx="2286000" cy="838439"/>
                <a:chOff x="1676400" y="1660028"/>
                <a:chExt cx="2286000" cy="838439"/>
              </a:xfrm>
            </p:grpSpPr>
            <p:sp>
              <p:nvSpPr>
                <p:cNvPr id="91" name="CasellaDiTesto 30"/>
                <p:cNvSpPr txBox="1"/>
                <p:nvPr/>
              </p:nvSpPr>
              <p:spPr>
                <a:xfrm>
                  <a:off x="1828800" y="2036802"/>
                  <a:ext cx="20574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400" dirty="0"/>
                    <a:t>[ Ag(NH</a:t>
                  </a:r>
                  <a:r>
                    <a:rPr lang="it-IT" sz="2400" baseline="-25000" dirty="0"/>
                    <a:t>3</a:t>
                  </a:r>
                  <a:r>
                    <a:rPr lang="it-IT" sz="2400" dirty="0"/>
                    <a:t>)</a:t>
                  </a:r>
                  <a:r>
                    <a:rPr lang="it-IT" sz="2400" baseline="-25000" dirty="0"/>
                    <a:t>2</a:t>
                  </a:r>
                  <a:r>
                    <a:rPr lang="it-IT" sz="2400" baseline="30000" dirty="0"/>
                    <a:t>+</a:t>
                  </a:r>
                  <a:r>
                    <a:rPr lang="it-IT" sz="2400" dirty="0"/>
                    <a:t>]</a:t>
                  </a:r>
                  <a:r>
                    <a:rPr lang="it-IT" sz="2400" b="1" baseline="-25000" dirty="0" err="1">
                      <a:solidFill>
                        <a:srgbClr val="FF0000"/>
                      </a:solidFill>
                    </a:rPr>
                    <a:t>eq</a:t>
                  </a:r>
                  <a:endParaRPr lang="it-IT" sz="2400" b="1" i="1" baseline="-25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4" name="CasellaDiTesto 31"/>
                <p:cNvSpPr txBox="1"/>
                <p:nvPr/>
              </p:nvSpPr>
              <p:spPr>
                <a:xfrm>
                  <a:off x="1676400" y="1660028"/>
                  <a:ext cx="2286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400" dirty="0"/>
                    <a:t>[Ag</a:t>
                  </a:r>
                  <a:r>
                    <a:rPr lang="it-IT" sz="2400" baseline="30000" dirty="0"/>
                    <a:t>+</a:t>
                  </a:r>
                  <a:r>
                    <a:rPr lang="it-IT" sz="2400" dirty="0"/>
                    <a:t>]</a:t>
                  </a:r>
                  <a:r>
                    <a:rPr lang="it-IT" sz="2400" b="1" baseline="-25000" dirty="0" err="1">
                      <a:solidFill>
                        <a:srgbClr val="FF0000"/>
                      </a:solidFill>
                    </a:rPr>
                    <a:t>eq</a:t>
                  </a:r>
                  <a:r>
                    <a:rPr lang="it-IT" sz="2400" dirty="0"/>
                    <a:t>∙[</a:t>
                  </a:r>
                  <a:r>
                    <a:rPr lang="it-IT" sz="2400" dirty="0" smtClean="0"/>
                    <a:t>NH</a:t>
                  </a:r>
                  <a:r>
                    <a:rPr lang="it-IT" sz="2400" baseline="-25000" dirty="0" smtClean="0"/>
                    <a:t>3</a:t>
                  </a:r>
                  <a:r>
                    <a:rPr lang="it-IT" sz="2400" dirty="0" smtClean="0"/>
                    <a:t>]</a:t>
                  </a:r>
                  <a:r>
                    <a:rPr lang="it-IT" sz="2400" b="1" baseline="-25000" dirty="0" smtClean="0">
                      <a:solidFill>
                        <a:srgbClr val="FF0000"/>
                      </a:solidFill>
                    </a:rPr>
                    <a:t>eq</a:t>
                  </a:r>
                  <a:r>
                    <a:rPr lang="it-IT" sz="2400" baseline="30000" dirty="0" smtClean="0"/>
                    <a:t>2</a:t>
                  </a:r>
                  <a:endParaRPr lang="it-IT" sz="2400" baseline="30000" dirty="0"/>
                </a:p>
              </p:txBody>
            </p:sp>
          </p:grpSp>
        </p:grpSp>
        <p:cxnSp>
          <p:nvCxnSpPr>
            <p:cNvPr id="79" name="Connettore 1 157"/>
            <p:cNvCxnSpPr/>
            <p:nvPr/>
          </p:nvCxnSpPr>
          <p:spPr>
            <a:xfrm>
              <a:off x="6096000" y="4419600"/>
              <a:ext cx="201168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ttangolo 3"/>
          <p:cNvSpPr/>
          <p:nvPr/>
        </p:nvSpPr>
        <p:spPr>
          <a:xfrm>
            <a:off x="1143000" y="5029200"/>
            <a:ext cx="1213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it-IT" dirty="0"/>
              <a:t>Ag</a:t>
            </a:r>
            <a:r>
              <a:rPr lang="it-IT" baseline="30000" dirty="0"/>
              <a:t>+</a:t>
            </a:r>
            <a:r>
              <a:rPr lang="it-IT" dirty="0"/>
              <a:t> + 2NH</a:t>
            </a:r>
            <a:r>
              <a:rPr lang="it-IT" baseline="-25000" dirty="0"/>
              <a:t>3</a:t>
            </a:r>
            <a:endParaRPr lang="it-IT" baseline="30000" dirty="0"/>
          </a:p>
        </p:txBody>
      </p:sp>
      <p:grpSp>
        <p:nvGrpSpPr>
          <p:cNvPr id="96" name="Gruppo 41"/>
          <p:cNvGrpSpPr/>
          <p:nvPr/>
        </p:nvGrpSpPr>
        <p:grpSpPr>
          <a:xfrm>
            <a:off x="2464308" y="5179012"/>
            <a:ext cx="405384" cy="69708"/>
            <a:chOff x="6995159" y="4952999"/>
            <a:chExt cx="457201" cy="76200"/>
          </a:xfrm>
        </p:grpSpPr>
        <p:cxnSp>
          <p:nvCxnSpPr>
            <p:cNvPr id="97" name="Connettore 2 96"/>
            <p:cNvCxnSpPr/>
            <p:nvPr/>
          </p:nvCxnSpPr>
          <p:spPr>
            <a:xfrm>
              <a:off x="6995159" y="4952999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2 99"/>
            <p:cNvCxnSpPr/>
            <p:nvPr/>
          </p:nvCxnSpPr>
          <p:spPr>
            <a:xfrm rot="10800000">
              <a:off x="6995160" y="5027611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ettangolo 100"/>
            <p:cNvSpPr/>
            <p:nvPr/>
          </p:nvSpPr>
          <p:spPr>
            <a:xfrm>
              <a:off x="6995160" y="4965191"/>
              <a:ext cx="457200" cy="4572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" name="Rettangolo 4"/>
          <p:cNvSpPr/>
          <p:nvPr/>
        </p:nvSpPr>
        <p:spPr>
          <a:xfrm>
            <a:off x="3086121" y="5005499"/>
            <a:ext cx="1289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[Ag(NH</a:t>
            </a:r>
            <a:r>
              <a:rPr lang="it-IT" baseline="-25000" dirty="0"/>
              <a:t>3</a:t>
            </a:r>
            <a:r>
              <a:rPr lang="it-IT" dirty="0"/>
              <a:t>)</a:t>
            </a:r>
            <a:r>
              <a:rPr lang="it-IT" baseline="-25000" dirty="0"/>
              <a:t>2</a:t>
            </a:r>
            <a:r>
              <a:rPr lang="it-IT" dirty="0"/>
              <a:t>]</a:t>
            </a:r>
            <a:r>
              <a:rPr lang="it-IT" baseline="30000" dirty="0"/>
              <a:t>+</a:t>
            </a:r>
            <a:r>
              <a:rPr lang="it-IT" dirty="0"/>
              <a:t> </a:t>
            </a:r>
          </a:p>
        </p:txBody>
      </p:sp>
      <p:sp>
        <p:nvSpPr>
          <p:cNvPr id="6" name="Rettangolo 5"/>
          <p:cNvSpPr/>
          <p:nvPr/>
        </p:nvSpPr>
        <p:spPr>
          <a:xfrm>
            <a:off x="5179142" y="4750531"/>
            <a:ext cx="2705100" cy="1014959"/>
          </a:xfrm>
          <a:prstGeom prst="rect">
            <a:avLst/>
          </a:prstGeom>
          <a:solidFill>
            <a:srgbClr val="58A7FE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02" name="Gruppo 101"/>
          <p:cNvGrpSpPr/>
          <p:nvPr/>
        </p:nvGrpSpPr>
        <p:grpSpPr>
          <a:xfrm>
            <a:off x="5179142" y="4681479"/>
            <a:ext cx="2819400" cy="1084011"/>
            <a:chOff x="5562600" y="3810000"/>
            <a:chExt cx="2819400" cy="1084011"/>
          </a:xfrm>
        </p:grpSpPr>
        <p:grpSp>
          <p:nvGrpSpPr>
            <p:cNvPr id="103" name="Gruppo 25"/>
            <p:cNvGrpSpPr/>
            <p:nvPr/>
          </p:nvGrpSpPr>
          <p:grpSpPr>
            <a:xfrm>
              <a:off x="5562600" y="3810000"/>
              <a:ext cx="2819400" cy="1084011"/>
              <a:chOff x="457200" y="1743670"/>
              <a:chExt cx="2819400" cy="1084011"/>
            </a:xfrm>
          </p:grpSpPr>
          <p:sp>
            <p:nvSpPr>
              <p:cNvPr id="105" name="CasellaDiTesto 104"/>
              <p:cNvSpPr txBox="1"/>
              <p:nvPr/>
            </p:nvSpPr>
            <p:spPr>
              <a:xfrm>
                <a:off x="457200" y="1743670"/>
                <a:ext cx="76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it-IT" sz="2400" dirty="0" smtClean="0"/>
              </a:p>
              <a:p>
                <a:r>
                  <a:rPr lang="it-IT" sz="2400" dirty="0" smtClean="0"/>
                  <a:t>K =</a:t>
                </a:r>
                <a:endParaRPr lang="it-IT" sz="2400" baseline="30000" dirty="0"/>
              </a:p>
            </p:txBody>
          </p:sp>
          <p:grpSp>
            <p:nvGrpSpPr>
              <p:cNvPr id="106" name="Gruppo 19"/>
              <p:cNvGrpSpPr/>
              <p:nvPr/>
            </p:nvGrpSpPr>
            <p:grpSpPr>
              <a:xfrm>
                <a:off x="990600" y="1812722"/>
                <a:ext cx="2286000" cy="1014959"/>
                <a:chOff x="1600200" y="1572454"/>
                <a:chExt cx="2286000" cy="1014959"/>
              </a:xfrm>
            </p:grpSpPr>
            <p:sp>
              <p:nvSpPr>
                <p:cNvPr id="107" name="CasellaDiTesto 30"/>
                <p:cNvSpPr txBox="1"/>
                <p:nvPr/>
              </p:nvSpPr>
              <p:spPr>
                <a:xfrm>
                  <a:off x="1714500" y="1572454"/>
                  <a:ext cx="20574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400" dirty="0"/>
                    <a:t>[ Ag(NH</a:t>
                  </a:r>
                  <a:r>
                    <a:rPr lang="it-IT" sz="2400" baseline="-25000" dirty="0"/>
                    <a:t>3</a:t>
                  </a:r>
                  <a:r>
                    <a:rPr lang="it-IT" sz="2400" dirty="0"/>
                    <a:t>)</a:t>
                  </a:r>
                  <a:r>
                    <a:rPr lang="it-IT" sz="2400" baseline="-25000" dirty="0"/>
                    <a:t>2</a:t>
                  </a:r>
                  <a:r>
                    <a:rPr lang="it-IT" sz="2400" baseline="30000" dirty="0"/>
                    <a:t>+</a:t>
                  </a:r>
                  <a:r>
                    <a:rPr lang="it-IT" sz="2400" dirty="0"/>
                    <a:t>]</a:t>
                  </a:r>
                  <a:r>
                    <a:rPr lang="it-IT" sz="2400" b="1" baseline="-25000" dirty="0" err="1">
                      <a:solidFill>
                        <a:srgbClr val="FF0000"/>
                      </a:solidFill>
                    </a:rPr>
                    <a:t>eq</a:t>
                  </a:r>
                  <a:endParaRPr lang="it-IT" sz="2400" b="1" i="1" baseline="-25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08" name="CasellaDiTesto 31"/>
                <p:cNvSpPr txBox="1"/>
                <p:nvPr/>
              </p:nvSpPr>
              <p:spPr>
                <a:xfrm>
                  <a:off x="1600200" y="2125748"/>
                  <a:ext cx="2286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400" dirty="0"/>
                    <a:t>[Ag</a:t>
                  </a:r>
                  <a:r>
                    <a:rPr lang="it-IT" sz="2400" baseline="30000" dirty="0"/>
                    <a:t>+</a:t>
                  </a:r>
                  <a:r>
                    <a:rPr lang="it-IT" sz="2400" dirty="0"/>
                    <a:t>]</a:t>
                  </a:r>
                  <a:r>
                    <a:rPr lang="it-IT" sz="2400" b="1" baseline="-25000" dirty="0" err="1">
                      <a:solidFill>
                        <a:srgbClr val="FF0000"/>
                      </a:solidFill>
                    </a:rPr>
                    <a:t>eq</a:t>
                  </a:r>
                  <a:r>
                    <a:rPr lang="it-IT" sz="2400" dirty="0"/>
                    <a:t>∙[NH</a:t>
                  </a:r>
                  <a:r>
                    <a:rPr lang="it-IT" sz="2400" baseline="-25000" dirty="0"/>
                    <a:t>3</a:t>
                  </a:r>
                  <a:r>
                    <a:rPr lang="it-IT" sz="2400" dirty="0"/>
                    <a:t>]</a:t>
                  </a:r>
                  <a:r>
                    <a:rPr lang="it-IT" sz="2400" b="1" baseline="-25000" dirty="0">
                      <a:solidFill>
                        <a:srgbClr val="FF0000"/>
                      </a:solidFill>
                    </a:rPr>
                    <a:t>eq</a:t>
                  </a:r>
                  <a:r>
                    <a:rPr lang="it-IT" sz="2400" baseline="30000" dirty="0"/>
                    <a:t>2</a:t>
                  </a:r>
                </a:p>
              </p:txBody>
            </p:sp>
          </p:grpSp>
        </p:grpSp>
        <p:cxnSp>
          <p:nvCxnSpPr>
            <p:cNvPr id="104" name="Connettore 1 157"/>
            <p:cNvCxnSpPr/>
            <p:nvPr/>
          </p:nvCxnSpPr>
          <p:spPr>
            <a:xfrm>
              <a:off x="6096000" y="4419600"/>
              <a:ext cx="201168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2057400"/>
          </a:xfrm>
        </p:spPr>
        <p:txBody>
          <a:bodyPr anchor="t" anchorCtr="0">
            <a:noAutofit/>
          </a:bodyPr>
          <a:lstStyle/>
          <a:p>
            <a:pPr algn="l"/>
            <a:r>
              <a:rPr lang="it-IT" sz="2000" dirty="0" smtClean="0"/>
              <a:t>Esempio:</a:t>
            </a:r>
            <a:br>
              <a:rPr lang="it-IT" sz="2000" dirty="0" smtClean="0"/>
            </a:br>
            <a:r>
              <a:rPr lang="it-IT" sz="2000" dirty="0" smtClean="0"/>
              <a:t>Vengono mescolati 250 </a:t>
            </a:r>
            <a:r>
              <a:rPr lang="it-IT" sz="2000" dirty="0" err="1" smtClean="0"/>
              <a:t>mL</a:t>
            </a:r>
            <a:r>
              <a:rPr lang="it-IT" sz="2000" dirty="0" smtClean="0"/>
              <a:t> di una soluzione 0.010 M di AgNO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 con 250 </a:t>
            </a:r>
            <a:r>
              <a:rPr lang="it-IT" sz="2000" dirty="0" err="1" smtClean="0"/>
              <a:t>mL</a:t>
            </a:r>
            <a:r>
              <a:rPr lang="it-IT" sz="2000" dirty="0" smtClean="0"/>
              <a:t> di una soluzione 0.050 M di NH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. Calcolare le concentrazioni delle varie specie </a:t>
            </a:r>
            <a:r>
              <a:rPr lang="it-IT" sz="2000" b="1" dirty="0" smtClean="0"/>
              <a:t>all’equilibrio</a:t>
            </a:r>
            <a:r>
              <a:rPr lang="it-IT" sz="2000" dirty="0" smtClean="0"/>
              <a:t>, considerando la reazione:</a:t>
            </a:r>
            <a:br>
              <a:rPr lang="it-IT" sz="20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2000" dirty="0" smtClean="0"/>
              <a:t>con costante di equilibrio pari a K =  1∙10</a:t>
            </a:r>
            <a:r>
              <a:rPr lang="it-IT" sz="2000" baseline="30000" dirty="0" smtClean="0"/>
              <a:t>-7</a:t>
            </a:r>
            <a:r>
              <a:rPr lang="it-IT" sz="2000" dirty="0" smtClean="0"/>
              <a:t>.</a:t>
            </a:r>
            <a:endParaRPr lang="it-IT" sz="2000" dirty="0"/>
          </a:p>
        </p:txBody>
      </p:sp>
      <p:sp>
        <p:nvSpPr>
          <p:cNvPr id="69" name="CasellaDiTesto 68"/>
          <p:cNvSpPr txBox="1"/>
          <p:nvPr/>
        </p:nvSpPr>
        <p:spPr>
          <a:xfrm>
            <a:off x="2667000" y="1524000"/>
            <a:ext cx="342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dirty="0" smtClean="0"/>
              <a:t>[</a:t>
            </a:r>
            <a:r>
              <a:rPr lang="it-IT" sz="2000" dirty="0" err="1" smtClean="0"/>
              <a:t>Ag</a:t>
            </a:r>
            <a:r>
              <a:rPr lang="it-IT" sz="2000" dirty="0" smtClean="0"/>
              <a:t>(NH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)</a:t>
            </a:r>
            <a:r>
              <a:rPr lang="it-IT" sz="2000" baseline="-25000" dirty="0" smtClean="0"/>
              <a:t>2</a:t>
            </a:r>
            <a:r>
              <a:rPr lang="it-IT" sz="2000" dirty="0" smtClean="0"/>
              <a:t>]</a:t>
            </a:r>
            <a:r>
              <a:rPr lang="it-IT" sz="2000" baseline="30000" dirty="0" smtClean="0"/>
              <a:t>+</a:t>
            </a:r>
            <a:r>
              <a:rPr lang="it-IT" sz="2000" dirty="0" smtClean="0"/>
              <a:t> 	</a:t>
            </a:r>
            <a:r>
              <a:rPr lang="it-IT" sz="2000" dirty="0" err="1" smtClean="0"/>
              <a:t>Ag</a:t>
            </a:r>
            <a:r>
              <a:rPr lang="it-IT" sz="2000" baseline="30000" dirty="0" err="1" smtClean="0"/>
              <a:t>+</a:t>
            </a:r>
            <a:r>
              <a:rPr lang="it-IT" sz="2000" dirty="0" smtClean="0"/>
              <a:t> + 2NH</a:t>
            </a:r>
            <a:r>
              <a:rPr lang="it-IT" sz="2000" baseline="-25000" dirty="0" smtClean="0"/>
              <a:t>3</a:t>
            </a:r>
            <a:endParaRPr lang="it-IT" sz="2000" baseline="30000" dirty="0" smtClean="0"/>
          </a:p>
        </p:txBody>
      </p:sp>
      <p:grpSp>
        <p:nvGrpSpPr>
          <p:cNvPr id="71" name="Gruppo 41"/>
          <p:cNvGrpSpPr/>
          <p:nvPr/>
        </p:nvGrpSpPr>
        <p:grpSpPr>
          <a:xfrm>
            <a:off x="4038600" y="1692362"/>
            <a:ext cx="405384" cy="69708"/>
            <a:chOff x="6995159" y="4952999"/>
            <a:chExt cx="457201" cy="76200"/>
          </a:xfrm>
        </p:grpSpPr>
        <p:cxnSp>
          <p:nvCxnSpPr>
            <p:cNvPr id="72" name="Connettore 2 71"/>
            <p:cNvCxnSpPr/>
            <p:nvPr/>
          </p:nvCxnSpPr>
          <p:spPr>
            <a:xfrm>
              <a:off x="6995159" y="4952999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2 72"/>
            <p:cNvCxnSpPr/>
            <p:nvPr/>
          </p:nvCxnSpPr>
          <p:spPr>
            <a:xfrm rot="10800000">
              <a:off x="6995160" y="5027611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ttangolo 73"/>
            <p:cNvSpPr/>
            <p:nvPr/>
          </p:nvSpPr>
          <p:spPr>
            <a:xfrm>
              <a:off x="6995160" y="4965191"/>
              <a:ext cx="457200" cy="4572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75" name="CasellaDiTesto 74"/>
          <p:cNvSpPr txBox="1"/>
          <p:nvPr/>
        </p:nvSpPr>
        <p:spPr>
          <a:xfrm>
            <a:off x="762000" y="24384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400" dirty="0" smtClean="0"/>
              <a:t>[</a:t>
            </a:r>
            <a:r>
              <a:rPr lang="it-IT" sz="2400" dirty="0" err="1" smtClean="0"/>
              <a:t>Ag</a:t>
            </a:r>
            <a:r>
              <a:rPr lang="it-IT" sz="2400" dirty="0" smtClean="0"/>
              <a:t>(NH</a:t>
            </a:r>
            <a:r>
              <a:rPr lang="it-IT" sz="2400" baseline="-25000" dirty="0" smtClean="0"/>
              <a:t>3</a:t>
            </a:r>
            <a:r>
              <a:rPr lang="it-IT" sz="2400" dirty="0" smtClean="0"/>
              <a:t>)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]</a:t>
            </a:r>
            <a:r>
              <a:rPr lang="it-IT" sz="2400" baseline="30000" dirty="0" smtClean="0"/>
              <a:t>+</a:t>
            </a:r>
            <a:r>
              <a:rPr lang="it-IT" sz="2400" dirty="0" smtClean="0"/>
              <a:t> 	        </a:t>
            </a:r>
            <a:r>
              <a:rPr lang="it-IT" sz="2400" dirty="0" err="1" smtClean="0"/>
              <a:t>Ag</a:t>
            </a:r>
            <a:r>
              <a:rPr lang="it-IT" sz="2400" baseline="30000" dirty="0" err="1" smtClean="0"/>
              <a:t>+</a:t>
            </a:r>
            <a:r>
              <a:rPr lang="it-IT" sz="2400" dirty="0" smtClean="0"/>
              <a:t> + 2NH</a:t>
            </a:r>
            <a:r>
              <a:rPr lang="it-IT" sz="2400" baseline="-25000" dirty="0" smtClean="0"/>
              <a:t>3</a:t>
            </a:r>
            <a:endParaRPr lang="it-IT" sz="2400" baseline="30000" dirty="0" smtClean="0"/>
          </a:p>
        </p:txBody>
      </p:sp>
      <p:grpSp>
        <p:nvGrpSpPr>
          <p:cNvPr id="76" name="Gruppo 41"/>
          <p:cNvGrpSpPr/>
          <p:nvPr/>
        </p:nvGrpSpPr>
        <p:grpSpPr>
          <a:xfrm>
            <a:off x="2362200" y="2630425"/>
            <a:ext cx="685801" cy="76200"/>
            <a:chOff x="6995159" y="4952999"/>
            <a:chExt cx="457201" cy="76200"/>
          </a:xfrm>
        </p:grpSpPr>
        <p:cxnSp>
          <p:nvCxnSpPr>
            <p:cNvPr id="77" name="Connettore 2 76"/>
            <p:cNvCxnSpPr/>
            <p:nvPr/>
          </p:nvCxnSpPr>
          <p:spPr>
            <a:xfrm>
              <a:off x="6995159" y="4952999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2 77"/>
            <p:cNvCxnSpPr/>
            <p:nvPr/>
          </p:nvCxnSpPr>
          <p:spPr>
            <a:xfrm rot="10800000">
              <a:off x="6995160" y="5027611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ttangolo 79"/>
            <p:cNvSpPr/>
            <p:nvPr/>
          </p:nvSpPr>
          <p:spPr>
            <a:xfrm>
              <a:off x="6995160" y="4965191"/>
              <a:ext cx="457200" cy="4572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103"/>
          <p:cNvGrpSpPr/>
          <p:nvPr/>
        </p:nvGrpSpPr>
        <p:grpSpPr>
          <a:xfrm>
            <a:off x="304800" y="2484517"/>
            <a:ext cx="4267200" cy="1834940"/>
            <a:chOff x="381000" y="2027317"/>
            <a:chExt cx="4739640" cy="2227108"/>
          </a:xfrm>
        </p:grpSpPr>
        <p:cxnSp>
          <p:nvCxnSpPr>
            <p:cNvPr id="82" name="Connettore 1 104"/>
            <p:cNvCxnSpPr/>
            <p:nvPr/>
          </p:nvCxnSpPr>
          <p:spPr>
            <a:xfrm>
              <a:off x="457200" y="2514600"/>
              <a:ext cx="4663440" cy="1588"/>
            </a:xfrm>
            <a:prstGeom prst="line">
              <a:avLst/>
            </a:prstGeom>
            <a:ln w="158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ttore 1 105"/>
            <p:cNvCxnSpPr/>
            <p:nvPr/>
          </p:nvCxnSpPr>
          <p:spPr>
            <a:xfrm>
              <a:off x="457200" y="3072871"/>
              <a:ext cx="4663440" cy="1588"/>
            </a:xfrm>
            <a:prstGeom prst="line">
              <a:avLst/>
            </a:prstGeom>
            <a:ln w="158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ttore 1 106"/>
            <p:cNvCxnSpPr/>
            <p:nvPr/>
          </p:nvCxnSpPr>
          <p:spPr>
            <a:xfrm>
              <a:off x="457200" y="3631142"/>
              <a:ext cx="4663440" cy="1588"/>
            </a:xfrm>
            <a:prstGeom prst="line">
              <a:avLst/>
            </a:prstGeom>
            <a:ln w="158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ttore 1 107"/>
            <p:cNvCxnSpPr/>
            <p:nvPr/>
          </p:nvCxnSpPr>
          <p:spPr>
            <a:xfrm rot="5400000">
              <a:off x="-187849" y="3101340"/>
              <a:ext cx="2148840" cy="794"/>
            </a:xfrm>
            <a:prstGeom prst="line">
              <a:avLst/>
            </a:prstGeom>
            <a:ln w="158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CasellaDiTesto 108"/>
            <p:cNvSpPr txBox="1"/>
            <p:nvPr/>
          </p:nvSpPr>
          <p:spPr>
            <a:xfrm>
              <a:off x="457201" y="2438400"/>
              <a:ext cx="304800" cy="709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3200" b="1" dirty="0" smtClean="0">
                  <a:solidFill>
                    <a:srgbClr val="0070C0"/>
                  </a:solidFill>
                  <a:latin typeface="Blackadder ITC" pitchFamily="82" charset="0"/>
                </a:rPr>
                <a:t>i</a:t>
              </a:r>
              <a:endParaRPr lang="it-IT" sz="3200" b="1" dirty="0">
                <a:solidFill>
                  <a:srgbClr val="0070C0"/>
                </a:solidFill>
                <a:latin typeface="Blackadder ITC" pitchFamily="82" charset="0"/>
              </a:endParaRPr>
            </a:p>
          </p:txBody>
        </p:sp>
        <p:sp>
          <p:nvSpPr>
            <p:cNvPr id="88" name="CasellaDiTesto 109"/>
            <p:cNvSpPr txBox="1"/>
            <p:nvPr/>
          </p:nvSpPr>
          <p:spPr>
            <a:xfrm>
              <a:off x="381000" y="3544670"/>
              <a:ext cx="533401" cy="709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3200" b="1" dirty="0" err="1" smtClean="0">
                  <a:solidFill>
                    <a:srgbClr val="0070C0"/>
                  </a:solidFill>
                  <a:latin typeface="Blackadder ITC" pitchFamily="82" charset="0"/>
                </a:rPr>
                <a:t>eq</a:t>
              </a:r>
              <a:endParaRPr lang="it-IT" sz="3200" b="1" dirty="0">
                <a:solidFill>
                  <a:srgbClr val="0070C0"/>
                </a:solidFill>
                <a:latin typeface="Blackadder ITC" pitchFamily="82" charset="0"/>
              </a:endParaRPr>
            </a:p>
          </p:txBody>
        </p:sp>
        <p:cxnSp>
          <p:nvCxnSpPr>
            <p:cNvPr id="89" name="Connettore 1 110"/>
            <p:cNvCxnSpPr/>
            <p:nvPr/>
          </p:nvCxnSpPr>
          <p:spPr>
            <a:xfrm>
              <a:off x="457200" y="4189412"/>
              <a:ext cx="4663440" cy="1588"/>
            </a:xfrm>
            <a:prstGeom prst="line">
              <a:avLst/>
            </a:prstGeom>
            <a:ln w="158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CasellaDiTesto 111"/>
            <p:cNvSpPr txBox="1"/>
            <p:nvPr/>
          </p:nvSpPr>
          <p:spPr>
            <a:xfrm>
              <a:off x="381000" y="3011268"/>
              <a:ext cx="533401" cy="709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3200" b="1" dirty="0" smtClean="0">
                  <a:solidFill>
                    <a:srgbClr val="0070C0"/>
                  </a:solidFill>
                  <a:latin typeface="Symbol" pitchFamily="18" charset="2"/>
                </a:rPr>
                <a:t>D</a:t>
              </a:r>
              <a:endParaRPr lang="it-IT" sz="3200" b="1" dirty="0">
                <a:solidFill>
                  <a:srgbClr val="0070C0"/>
                </a:solidFill>
                <a:latin typeface="Symbol" pitchFamily="18" charset="2"/>
              </a:endParaRPr>
            </a:p>
          </p:txBody>
        </p:sp>
      </p:grpSp>
      <p:sp>
        <p:nvSpPr>
          <p:cNvPr id="93" name="CasellaDiTesto 92"/>
          <p:cNvSpPr txBox="1"/>
          <p:nvPr/>
        </p:nvSpPr>
        <p:spPr>
          <a:xfrm>
            <a:off x="1143000" y="2895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-</a:t>
            </a:r>
            <a:endParaRPr lang="it-IT" sz="2400" baseline="-25000" dirty="0"/>
          </a:p>
        </p:txBody>
      </p:sp>
      <p:sp>
        <p:nvSpPr>
          <p:cNvPr id="112" name="CasellaDiTesto 111"/>
          <p:cNvSpPr txBox="1"/>
          <p:nvPr/>
        </p:nvSpPr>
        <p:spPr>
          <a:xfrm>
            <a:off x="4876800" y="2419290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dirty="0" smtClean="0"/>
              <a:t>Concentrazione iniziale di AgNO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:</a:t>
            </a:r>
          </a:p>
        </p:txBody>
      </p:sp>
      <p:grpSp>
        <p:nvGrpSpPr>
          <p:cNvPr id="113" name="Gruppo 112"/>
          <p:cNvGrpSpPr/>
          <p:nvPr/>
        </p:nvGrpSpPr>
        <p:grpSpPr>
          <a:xfrm>
            <a:off x="4724400" y="2590800"/>
            <a:ext cx="4572000" cy="1323439"/>
            <a:chOff x="3886200" y="3402687"/>
            <a:chExt cx="4572000" cy="1323439"/>
          </a:xfrm>
        </p:grpSpPr>
        <p:grpSp>
          <p:nvGrpSpPr>
            <p:cNvPr id="114" name="Gruppo 46"/>
            <p:cNvGrpSpPr/>
            <p:nvPr/>
          </p:nvGrpSpPr>
          <p:grpSpPr>
            <a:xfrm>
              <a:off x="3886200" y="3402687"/>
              <a:ext cx="4419600" cy="1323439"/>
              <a:chOff x="-1066800" y="1909226"/>
              <a:chExt cx="4419600" cy="1323439"/>
            </a:xfrm>
          </p:grpSpPr>
          <p:sp>
            <p:nvSpPr>
              <p:cNvPr id="122" name="CasellaDiTesto 121"/>
              <p:cNvSpPr txBox="1"/>
              <p:nvPr/>
            </p:nvSpPr>
            <p:spPr>
              <a:xfrm>
                <a:off x="-1066800" y="1909226"/>
                <a:ext cx="44196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it-IT" sz="2000" dirty="0" smtClean="0"/>
              </a:p>
              <a:p>
                <a:r>
                  <a:rPr lang="it-IT" sz="2000" dirty="0" smtClean="0"/>
                  <a:t>[AgNO</a:t>
                </a:r>
                <a:r>
                  <a:rPr lang="it-IT" sz="2000" baseline="-25000" dirty="0" smtClean="0"/>
                  <a:t>3</a:t>
                </a:r>
                <a:r>
                  <a:rPr lang="it-IT" sz="2000" dirty="0" smtClean="0"/>
                  <a:t>]</a:t>
                </a:r>
                <a:r>
                  <a:rPr lang="it-IT" sz="2000" baseline="-25000" dirty="0" smtClean="0"/>
                  <a:t>i</a:t>
                </a:r>
                <a:r>
                  <a:rPr lang="it-IT" sz="2000" dirty="0" smtClean="0"/>
                  <a:t> =                      =                                </a:t>
                </a:r>
              </a:p>
              <a:p>
                <a:endParaRPr lang="it-IT" sz="2000" dirty="0" smtClean="0"/>
              </a:p>
              <a:p>
                <a:r>
                  <a:rPr lang="it-IT" sz="2000" dirty="0" smtClean="0"/>
                  <a:t>	= 0.005 M = [</a:t>
                </a:r>
                <a:r>
                  <a:rPr lang="it-IT" sz="2000" dirty="0" err="1" smtClean="0"/>
                  <a:t>Ag</a:t>
                </a:r>
                <a:r>
                  <a:rPr lang="it-IT" sz="2000" baseline="30000" dirty="0" err="1" smtClean="0"/>
                  <a:t>+</a:t>
                </a:r>
                <a:r>
                  <a:rPr lang="it-IT" sz="2000" dirty="0" smtClean="0"/>
                  <a:t>]</a:t>
                </a:r>
                <a:r>
                  <a:rPr lang="it-IT" sz="2000" baseline="-25000" dirty="0" smtClean="0"/>
                  <a:t>i</a:t>
                </a:r>
                <a:endParaRPr lang="it-IT" sz="2000" baseline="-25000" dirty="0"/>
              </a:p>
            </p:txBody>
          </p:sp>
          <p:grpSp>
            <p:nvGrpSpPr>
              <p:cNvPr id="128" name="Gruppo 19"/>
              <p:cNvGrpSpPr/>
              <p:nvPr/>
            </p:nvGrpSpPr>
            <p:grpSpPr>
              <a:xfrm>
                <a:off x="0" y="2061626"/>
                <a:ext cx="2362200" cy="704910"/>
                <a:chOff x="609600" y="1821358"/>
                <a:chExt cx="2362200" cy="704910"/>
              </a:xfrm>
            </p:grpSpPr>
            <p:sp>
              <p:nvSpPr>
                <p:cNvPr id="131" name="CasellaDiTesto 30"/>
                <p:cNvSpPr txBox="1"/>
                <p:nvPr/>
              </p:nvSpPr>
              <p:spPr>
                <a:xfrm>
                  <a:off x="1066800" y="2126158"/>
                  <a:ext cx="8382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000" dirty="0" err="1" smtClean="0"/>
                    <a:t>V</a:t>
                  </a:r>
                  <a:r>
                    <a:rPr lang="it-IT" sz="2000" baseline="-25000" dirty="0" err="1" smtClean="0"/>
                    <a:t>mix</a:t>
                  </a:r>
                  <a:endParaRPr lang="it-IT" sz="2000" i="1" baseline="30000" dirty="0"/>
                </a:p>
              </p:txBody>
            </p:sp>
            <p:sp>
              <p:nvSpPr>
                <p:cNvPr id="133" name="CasellaDiTesto 31"/>
                <p:cNvSpPr txBox="1"/>
                <p:nvPr/>
              </p:nvSpPr>
              <p:spPr>
                <a:xfrm>
                  <a:off x="609600" y="1821358"/>
                  <a:ext cx="23622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000" dirty="0" smtClean="0"/>
                    <a:t>[AgNO</a:t>
                  </a:r>
                  <a:r>
                    <a:rPr lang="it-IT" sz="2000" baseline="-25000" dirty="0" smtClean="0"/>
                    <a:t>3</a:t>
                  </a:r>
                  <a:r>
                    <a:rPr lang="it-IT" sz="2000" dirty="0" smtClean="0"/>
                    <a:t>]</a:t>
                  </a:r>
                  <a:r>
                    <a:rPr lang="it-IT" sz="2000" baseline="-25000" dirty="0" err="1" smtClean="0"/>
                    <a:t>s</a:t>
                  </a:r>
                  <a:r>
                    <a:rPr lang="it-IT" sz="2000" dirty="0" err="1" smtClean="0"/>
                    <a:t>∙V</a:t>
                  </a:r>
                  <a:r>
                    <a:rPr lang="it-IT" sz="2000" baseline="-25000" dirty="0" err="1" smtClean="0"/>
                    <a:t>s</a:t>
                  </a:r>
                  <a:endParaRPr lang="it-IT" sz="2000" i="1" baseline="-25000" dirty="0"/>
                </a:p>
              </p:txBody>
            </p:sp>
            <p:cxnSp>
              <p:nvCxnSpPr>
                <p:cNvPr id="137" name="Connettore 1 32"/>
                <p:cNvCxnSpPr/>
                <p:nvPr/>
              </p:nvCxnSpPr>
              <p:spPr>
                <a:xfrm>
                  <a:off x="704088" y="2202358"/>
                  <a:ext cx="1188720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5" name="CasellaDiTesto 30"/>
            <p:cNvSpPr txBox="1"/>
            <p:nvPr/>
          </p:nvSpPr>
          <p:spPr>
            <a:xfrm>
              <a:off x="6858000" y="3859887"/>
              <a:ext cx="1219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 smtClean="0"/>
                <a:t>500 </a:t>
              </a:r>
              <a:r>
                <a:rPr lang="it-IT" sz="2000" dirty="0" err="1" smtClean="0"/>
                <a:t>mL</a:t>
              </a:r>
              <a:endParaRPr lang="it-IT" sz="2000" i="1" baseline="30000" dirty="0"/>
            </a:p>
          </p:txBody>
        </p:sp>
        <p:sp>
          <p:nvSpPr>
            <p:cNvPr id="116" name="CasellaDiTesto 31"/>
            <p:cNvSpPr txBox="1"/>
            <p:nvPr/>
          </p:nvSpPr>
          <p:spPr>
            <a:xfrm>
              <a:off x="6400800" y="3612177"/>
              <a:ext cx="2057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 smtClean="0"/>
                <a:t>0.010 M∙250 </a:t>
              </a:r>
              <a:r>
                <a:rPr lang="it-IT" sz="2000" dirty="0" err="1" smtClean="0"/>
                <a:t>mL</a:t>
              </a:r>
              <a:endParaRPr lang="it-IT" sz="2000" i="1" baseline="-25000" dirty="0"/>
            </a:p>
          </p:txBody>
        </p:sp>
        <p:cxnSp>
          <p:nvCxnSpPr>
            <p:cNvPr id="118" name="Connettore 1 32"/>
            <p:cNvCxnSpPr/>
            <p:nvPr/>
          </p:nvCxnSpPr>
          <p:spPr>
            <a:xfrm>
              <a:off x="6477000" y="3936087"/>
              <a:ext cx="173736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CasellaDiTesto 138"/>
          <p:cNvSpPr txBox="1"/>
          <p:nvPr/>
        </p:nvSpPr>
        <p:spPr>
          <a:xfrm>
            <a:off x="4876800" y="3886200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dirty="0" smtClean="0"/>
              <a:t>Concentrazione iniziale di NH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:</a:t>
            </a:r>
          </a:p>
        </p:txBody>
      </p:sp>
      <p:grpSp>
        <p:nvGrpSpPr>
          <p:cNvPr id="141" name="Gruppo 46"/>
          <p:cNvGrpSpPr/>
          <p:nvPr/>
        </p:nvGrpSpPr>
        <p:grpSpPr>
          <a:xfrm>
            <a:off x="4953000" y="4057710"/>
            <a:ext cx="3200400" cy="857310"/>
            <a:chOff x="-1066800" y="1909226"/>
            <a:chExt cx="3200400" cy="857310"/>
          </a:xfrm>
        </p:grpSpPr>
        <p:sp>
          <p:nvSpPr>
            <p:cNvPr id="145" name="CasellaDiTesto 144"/>
            <p:cNvSpPr txBox="1"/>
            <p:nvPr/>
          </p:nvSpPr>
          <p:spPr>
            <a:xfrm>
              <a:off x="-1066800" y="1909226"/>
              <a:ext cx="3200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it-IT" sz="2000" dirty="0" smtClean="0"/>
            </a:p>
            <a:p>
              <a:r>
                <a:rPr lang="it-IT" sz="2000" dirty="0" smtClean="0"/>
                <a:t>[NH</a:t>
              </a:r>
              <a:r>
                <a:rPr lang="it-IT" sz="2000" baseline="-25000" dirty="0" smtClean="0"/>
                <a:t>3</a:t>
              </a:r>
              <a:r>
                <a:rPr lang="it-IT" sz="2000" dirty="0" smtClean="0"/>
                <a:t>]</a:t>
              </a:r>
              <a:r>
                <a:rPr lang="it-IT" sz="2000" baseline="-25000" dirty="0" smtClean="0"/>
                <a:t>i</a:t>
              </a:r>
              <a:r>
                <a:rPr lang="it-IT" sz="2000" dirty="0" smtClean="0"/>
                <a:t> =                  = 0.025 M</a:t>
              </a:r>
              <a:endParaRPr lang="it-IT" sz="2000" dirty="0"/>
            </a:p>
          </p:txBody>
        </p:sp>
        <p:grpSp>
          <p:nvGrpSpPr>
            <p:cNvPr id="146" name="Gruppo 19"/>
            <p:cNvGrpSpPr/>
            <p:nvPr/>
          </p:nvGrpSpPr>
          <p:grpSpPr>
            <a:xfrm>
              <a:off x="-228600" y="2061626"/>
              <a:ext cx="2362200" cy="704910"/>
              <a:chOff x="381000" y="1821358"/>
              <a:chExt cx="2362200" cy="704910"/>
            </a:xfrm>
          </p:grpSpPr>
          <p:sp>
            <p:nvSpPr>
              <p:cNvPr id="147" name="CasellaDiTesto 30"/>
              <p:cNvSpPr txBox="1"/>
              <p:nvPr/>
            </p:nvSpPr>
            <p:spPr>
              <a:xfrm>
                <a:off x="609600" y="2126158"/>
                <a:ext cx="838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000" dirty="0" err="1" smtClean="0"/>
                  <a:t>V</a:t>
                </a:r>
                <a:r>
                  <a:rPr lang="it-IT" sz="2000" baseline="-25000" dirty="0" err="1" smtClean="0"/>
                  <a:t>mix</a:t>
                </a:r>
                <a:endParaRPr lang="it-IT" sz="2000" i="1" baseline="30000" dirty="0"/>
              </a:p>
            </p:txBody>
          </p:sp>
          <p:sp>
            <p:nvSpPr>
              <p:cNvPr id="148" name="CasellaDiTesto 31"/>
              <p:cNvSpPr txBox="1"/>
              <p:nvPr/>
            </p:nvSpPr>
            <p:spPr>
              <a:xfrm>
                <a:off x="381000" y="1821358"/>
                <a:ext cx="2362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000" dirty="0" smtClean="0"/>
                  <a:t>[NH</a:t>
                </a:r>
                <a:r>
                  <a:rPr lang="it-IT" sz="2000" baseline="-25000" dirty="0" smtClean="0"/>
                  <a:t>3</a:t>
                </a:r>
                <a:r>
                  <a:rPr lang="it-IT" sz="2000" dirty="0" smtClean="0"/>
                  <a:t>]</a:t>
                </a:r>
                <a:r>
                  <a:rPr lang="it-IT" sz="2000" baseline="-25000" dirty="0" err="1" smtClean="0"/>
                  <a:t>s</a:t>
                </a:r>
                <a:r>
                  <a:rPr lang="it-IT" sz="2000" dirty="0" err="1" smtClean="0"/>
                  <a:t>∙V</a:t>
                </a:r>
                <a:r>
                  <a:rPr lang="it-IT" sz="2000" baseline="-25000" dirty="0" err="1" smtClean="0"/>
                  <a:t>s</a:t>
                </a:r>
                <a:endParaRPr lang="it-IT" sz="2000" i="1" baseline="-25000" dirty="0"/>
              </a:p>
            </p:txBody>
          </p:sp>
          <p:cxnSp>
            <p:nvCxnSpPr>
              <p:cNvPr id="149" name="Connettore 1 32"/>
              <p:cNvCxnSpPr/>
              <p:nvPr/>
            </p:nvCxnSpPr>
            <p:spPr>
              <a:xfrm>
                <a:off x="475488" y="2202358"/>
                <a:ext cx="91440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1" name="CasellaDiTesto 150"/>
          <p:cNvSpPr txBox="1"/>
          <p:nvPr/>
        </p:nvSpPr>
        <p:spPr>
          <a:xfrm>
            <a:off x="3810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0.025M</a:t>
            </a:r>
            <a:endParaRPr lang="it-IT" baseline="-25000" dirty="0"/>
          </a:p>
        </p:txBody>
      </p:sp>
      <p:sp>
        <p:nvSpPr>
          <p:cNvPr id="152" name="CasellaDiTesto 151"/>
          <p:cNvSpPr txBox="1"/>
          <p:nvPr/>
        </p:nvSpPr>
        <p:spPr>
          <a:xfrm>
            <a:off x="28956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0.005M</a:t>
            </a:r>
            <a:endParaRPr lang="it-IT" baseline="-25000" dirty="0"/>
          </a:p>
        </p:txBody>
      </p:sp>
      <p:grpSp>
        <p:nvGrpSpPr>
          <p:cNvPr id="156" name="Gruppo 155"/>
          <p:cNvGrpSpPr/>
          <p:nvPr/>
        </p:nvGrpSpPr>
        <p:grpSpPr>
          <a:xfrm>
            <a:off x="381000" y="4338935"/>
            <a:ext cx="2895600" cy="995065"/>
            <a:chOff x="5562600" y="3810000"/>
            <a:chExt cx="2895600" cy="995065"/>
          </a:xfrm>
        </p:grpSpPr>
        <p:grpSp>
          <p:nvGrpSpPr>
            <p:cNvPr id="160" name="Gruppo 25"/>
            <p:cNvGrpSpPr/>
            <p:nvPr/>
          </p:nvGrpSpPr>
          <p:grpSpPr>
            <a:xfrm>
              <a:off x="5562600" y="3810000"/>
              <a:ext cx="2895600" cy="995065"/>
              <a:chOff x="457200" y="1743670"/>
              <a:chExt cx="2895600" cy="995065"/>
            </a:xfrm>
          </p:grpSpPr>
          <p:sp>
            <p:nvSpPr>
              <p:cNvPr id="162" name="CasellaDiTesto 161"/>
              <p:cNvSpPr txBox="1"/>
              <p:nvPr/>
            </p:nvSpPr>
            <p:spPr>
              <a:xfrm>
                <a:off x="457200" y="1743670"/>
                <a:ext cx="76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it-IT" sz="2400" dirty="0" smtClean="0"/>
              </a:p>
              <a:p>
                <a:r>
                  <a:rPr lang="it-IT" sz="2400" dirty="0" smtClean="0"/>
                  <a:t>K =</a:t>
                </a:r>
                <a:endParaRPr lang="it-IT" sz="2400" baseline="30000" dirty="0"/>
              </a:p>
            </p:txBody>
          </p:sp>
          <p:grpSp>
            <p:nvGrpSpPr>
              <p:cNvPr id="163" name="Gruppo 19"/>
              <p:cNvGrpSpPr/>
              <p:nvPr/>
            </p:nvGrpSpPr>
            <p:grpSpPr>
              <a:xfrm>
                <a:off x="1066800" y="1900296"/>
                <a:ext cx="2286000" cy="838439"/>
                <a:chOff x="1676400" y="1660028"/>
                <a:chExt cx="2286000" cy="838439"/>
              </a:xfrm>
            </p:grpSpPr>
            <p:sp>
              <p:nvSpPr>
                <p:cNvPr id="164" name="CasellaDiTesto 30"/>
                <p:cNvSpPr txBox="1"/>
                <p:nvPr/>
              </p:nvSpPr>
              <p:spPr>
                <a:xfrm>
                  <a:off x="1828800" y="2036802"/>
                  <a:ext cx="20574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400" dirty="0"/>
                    <a:t>[ Ag(NH</a:t>
                  </a:r>
                  <a:r>
                    <a:rPr lang="it-IT" sz="2400" baseline="-25000" dirty="0"/>
                    <a:t>3</a:t>
                  </a:r>
                  <a:r>
                    <a:rPr lang="it-IT" sz="2400" dirty="0"/>
                    <a:t>)</a:t>
                  </a:r>
                  <a:r>
                    <a:rPr lang="it-IT" sz="2400" baseline="-25000" dirty="0"/>
                    <a:t>2</a:t>
                  </a:r>
                  <a:r>
                    <a:rPr lang="it-IT" sz="2400" baseline="30000" dirty="0"/>
                    <a:t>+</a:t>
                  </a:r>
                  <a:r>
                    <a:rPr lang="it-IT" sz="2400" dirty="0"/>
                    <a:t>]</a:t>
                  </a:r>
                  <a:r>
                    <a:rPr lang="it-IT" sz="2400" b="1" baseline="-25000" dirty="0" err="1">
                      <a:solidFill>
                        <a:srgbClr val="FF0000"/>
                      </a:solidFill>
                    </a:rPr>
                    <a:t>eq</a:t>
                  </a:r>
                  <a:endParaRPr lang="it-IT" sz="2400" b="1" i="1" baseline="-25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65" name="CasellaDiTesto 31"/>
                <p:cNvSpPr txBox="1"/>
                <p:nvPr/>
              </p:nvSpPr>
              <p:spPr>
                <a:xfrm>
                  <a:off x="1676400" y="1660028"/>
                  <a:ext cx="2286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400" dirty="0"/>
                    <a:t>[Ag</a:t>
                  </a:r>
                  <a:r>
                    <a:rPr lang="it-IT" sz="2400" baseline="30000" dirty="0"/>
                    <a:t>+</a:t>
                  </a:r>
                  <a:r>
                    <a:rPr lang="it-IT" sz="2400" dirty="0"/>
                    <a:t>]</a:t>
                  </a:r>
                  <a:r>
                    <a:rPr lang="it-IT" sz="2400" b="1" baseline="-25000" dirty="0" err="1">
                      <a:solidFill>
                        <a:srgbClr val="FF0000"/>
                      </a:solidFill>
                    </a:rPr>
                    <a:t>eq</a:t>
                  </a:r>
                  <a:r>
                    <a:rPr lang="it-IT" sz="2400" dirty="0"/>
                    <a:t>∙[</a:t>
                  </a:r>
                  <a:r>
                    <a:rPr lang="it-IT" sz="2400" dirty="0" smtClean="0"/>
                    <a:t>NH</a:t>
                  </a:r>
                  <a:r>
                    <a:rPr lang="it-IT" sz="2400" baseline="-25000" dirty="0" smtClean="0"/>
                    <a:t>3</a:t>
                  </a:r>
                  <a:r>
                    <a:rPr lang="it-IT" sz="2400" dirty="0" smtClean="0"/>
                    <a:t>]</a:t>
                  </a:r>
                  <a:r>
                    <a:rPr lang="it-IT" sz="2400" b="1" baseline="-25000" dirty="0" smtClean="0">
                      <a:solidFill>
                        <a:srgbClr val="FF0000"/>
                      </a:solidFill>
                    </a:rPr>
                    <a:t>eq</a:t>
                  </a:r>
                  <a:r>
                    <a:rPr lang="it-IT" sz="2400" baseline="30000" dirty="0" smtClean="0"/>
                    <a:t>2</a:t>
                  </a:r>
                  <a:endParaRPr lang="it-IT" sz="2400" baseline="30000" dirty="0"/>
                </a:p>
              </p:txBody>
            </p:sp>
          </p:grpSp>
        </p:grpSp>
        <p:cxnSp>
          <p:nvCxnSpPr>
            <p:cNvPr id="158" name="Connettore 1 157"/>
            <p:cNvCxnSpPr/>
            <p:nvPr/>
          </p:nvCxnSpPr>
          <p:spPr>
            <a:xfrm>
              <a:off x="6096000" y="4419600"/>
              <a:ext cx="201168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9001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93" grpId="0"/>
      <p:bldP spid="112" grpId="0"/>
      <p:bldP spid="139" grpId="0"/>
      <p:bldP spid="151" grpId="0"/>
      <p:bldP spid="1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2057400"/>
          </a:xfrm>
        </p:spPr>
        <p:txBody>
          <a:bodyPr anchor="t" anchorCtr="0">
            <a:noAutofit/>
          </a:bodyPr>
          <a:lstStyle/>
          <a:p>
            <a:pPr algn="l"/>
            <a:r>
              <a:rPr lang="it-IT" sz="2000" dirty="0" smtClean="0"/>
              <a:t>Esempio:</a:t>
            </a:r>
            <a:br>
              <a:rPr lang="it-IT" sz="2000" dirty="0" smtClean="0"/>
            </a:br>
            <a:r>
              <a:rPr lang="it-IT" sz="2000" dirty="0" smtClean="0"/>
              <a:t>Vengono mescolati 250 </a:t>
            </a:r>
            <a:r>
              <a:rPr lang="it-IT" sz="2000" dirty="0" err="1" smtClean="0"/>
              <a:t>mL</a:t>
            </a:r>
            <a:r>
              <a:rPr lang="it-IT" sz="2000" dirty="0" smtClean="0"/>
              <a:t> di una soluzione 0.010 M di AgNO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 con 250 </a:t>
            </a:r>
            <a:r>
              <a:rPr lang="it-IT" sz="2000" dirty="0" err="1" smtClean="0"/>
              <a:t>mL</a:t>
            </a:r>
            <a:r>
              <a:rPr lang="it-IT" sz="2000" dirty="0" smtClean="0"/>
              <a:t> di una soluzione 0.050 M di NH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. Calcolare le concentrazioni delle varie specie </a:t>
            </a:r>
            <a:r>
              <a:rPr lang="it-IT" sz="2000" b="1" dirty="0" smtClean="0"/>
              <a:t>all’equilibrio</a:t>
            </a:r>
            <a:r>
              <a:rPr lang="it-IT" sz="2000" dirty="0" smtClean="0"/>
              <a:t>, considerando la reazione:</a:t>
            </a:r>
            <a:br>
              <a:rPr lang="it-IT" sz="20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2000" dirty="0" smtClean="0"/>
              <a:t>con costante di equilibrio pari a K =  1∙10</a:t>
            </a:r>
            <a:r>
              <a:rPr lang="it-IT" sz="2000" baseline="30000" dirty="0" smtClean="0"/>
              <a:t>-7</a:t>
            </a:r>
            <a:r>
              <a:rPr lang="it-IT" sz="2000" dirty="0" smtClean="0"/>
              <a:t>.</a:t>
            </a:r>
            <a:endParaRPr lang="it-IT" sz="2000" dirty="0"/>
          </a:p>
        </p:txBody>
      </p:sp>
      <p:sp>
        <p:nvSpPr>
          <p:cNvPr id="69" name="CasellaDiTesto 68"/>
          <p:cNvSpPr txBox="1"/>
          <p:nvPr/>
        </p:nvSpPr>
        <p:spPr>
          <a:xfrm>
            <a:off x="2667000" y="1524000"/>
            <a:ext cx="342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dirty="0" smtClean="0"/>
              <a:t>[</a:t>
            </a:r>
            <a:r>
              <a:rPr lang="it-IT" sz="2000" dirty="0" err="1" smtClean="0"/>
              <a:t>Ag</a:t>
            </a:r>
            <a:r>
              <a:rPr lang="it-IT" sz="2000" dirty="0" smtClean="0"/>
              <a:t>(NH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)</a:t>
            </a:r>
            <a:r>
              <a:rPr lang="it-IT" sz="2000" baseline="-25000" dirty="0" smtClean="0"/>
              <a:t>2</a:t>
            </a:r>
            <a:r>
              <a:rPr lang="it-IT" sz="2000" dirty="0" smtClean="0"/>
              <a:t>]</a:t>
            </a:r>
            <a:r>
              <a:rPr lang="it-IT" sz="2000" baseline="30000" dirty="0" smtClean="0"/>
              <a:t>+</a:t>
            </a:r>
            <a:r>
              <a:rPr lang="it-IT" sz="2000" dirty="0" smtClean="0"/>
              <a:t> 	</a:t>
            </a:r>
            <a:r>
              <a:rPr lang="it-IT" sz="2000" dirty="0" err="1" smtClean="0"/>
              <a:t>Ag</a:t>
            </a:r>
            <a:r>
              <a:rPr lang="it-IT" sz="2000" baseline="30000" dirty="0" err="1" smtClean="0"/>
              <a:t>+</a:t>
            </a:r>
            <a:r>
              <a:rPr lang="it-IT" sz="2000" dirty="0" smtClean="0"/>
              <a:t> + 2NH</a:t>
            </a:r>
            <a:r>
              <a:rPr lang="it-IT" sz="2000" baseline="-25000" dirty="0" smtClean="0"/>
              <a:t>3</a:t>
            </a:r>
            <a:endParaRPr lang="it-IT" sz="2000" baseline="30000" dirty="0" smtClean="0"/>
          </a:p>
        </p:txBody>
      </p:sp>
      <p:grpSp>
        <p:nvGrpSpPr>
          <p:cNvPr id="71" name="Gruppo 41"/>
          <p:cNvGrpSpPr/>
          <p:nvPr/>
        </p:nvGrpSpPr>
        <p:grpSpPr>
          <a:xfrm>
            <a:off x="4038600" y="1692362"/>
            <a:ext cx="405384" cy="69708"/>
            <a:chOff x="6995159" y="4952999"/>
            <a:chExt cx="457201" cy="76200"/>
          </a:xfrm>
        </p:grpSpPr>
        <p:cxnSp>
          <p:nvCxnSpPr>
            <p:cNvPr id="72" name="Connettore 2 71"/>
            <p:cNvCxnSpPr/>
            <p:nvPr/>
          </p:nvCxnSpPr>
          <p:spPr>
            <a:xfrm>
              <a:off x="6995159" y="4952999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2 72"/>
            <p:cNvCxnSpPr/>
            <p:nvPr/>
          </p:nvCxnSpPr>
          <p:spPr>
            <a:xfrm rot="10800000">
              <a:off x="6995160" y="5027611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ttangolo 73"/>
            <p:cNvSpPr/>
            <p:nvPr/>
          </p:nvSpPr>
          <p:spPr>
            <a:xfrm>
              <a:off x="6995160" y="4965191"/>
              <a:ext cx="457200" cy="4572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75" name="CasellaDiTesto 74"/>
          <p:cNvSpPr txBox="1"/>
          <p:nvPr/>
        </p:nvSpPr>
        <p:spPr>
          <a:xfrm>
            <a:off x="762000" y="24384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400" dirty="0" smtClean="0"/>
              <a:t>[</a:t>
            </a:r>
            <a:r>
              <a:rPr lang="it-IT" sz="2400" dirty="0" err="1" smtClean="0"/>
              <a:t>Ag</a:t>
            </a:r>
            <a:r>
              <a:rPr lang="it-IT" sz="2400" dirty="0" smtClean="0"/>
              <a:t>(NH</a:t>
            </a:r>
            <a:r>
              <a:rPr lang="it-IT" sz="2400" baseline="-25000" dirty="0" smtClean="0"/>
              <a:t>3</a:t>
            </a:r>
            <a:r>
              <a:rPr lang="it-IT" sz="2400" dirty="0" smtClean="0"/>
              <a:t>)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]</a:t>
            </a:r>
            <a:r>
              <a:rPr lang="it-IT" sz="2400" baseline="30000" dirty="0" smtClean="0"/>
              <a:t>+</a:t>
            </a:r>
            <a:r>
              <a:rPr lang="it-IT" sz="2400" dirty="0" smtClean="0"/>
              <a:t> 	        </a:t>
            </a:r>
            <a:r>
              <a:rPr lang="it-IT" sz="2400" dirty="0" err="1" smtClean="0"/>
              <a:t>Ag</a:t>
            </a:r>
            <a:r>
              <a:rPr lang="it-IT" sz="2400" baseline="30000" dirty="0" err="1" smtClean="0"/>
              <a:t>+</a:t>
            </a:r>
            <a:r>
              <a:rPr lang="it-IT" sz="2400" dirty="0" smtClean="0"/>
              <a:t> + 2NH</a:t>
            </a:r>
            <a:r>
              <a:rPr lang="it-IT" sz="2400" baseline="-25000" dirty="0" smtClean="0"/>
              <a:t>3</a:t>
            </a:r>
            <a:endParaRPr lang="it-IT" sz="2400" baseline="30000" dirty="0" smtClean="0"/>
          </a:p>
        </p:txBody>
      </p:sp>
      <p:grpSp>
        <p:nvGrpSpPr>
          <p:cNvPr id="76" name="Gruppo 41"/>
          <p:cNvGrpSpPr/>
          <p:nvPr/>
        </p:nvGrpSpPr>
        <p:grpSpPr>
          <a:xfrm>
            <a:off x="2362200" y="2630425"/>
            <a:ext cx="685801" cy="76200"/>
            <a:chOff x="6995159" y="4952999"/>
            <a:chExt cx="457201" cy="76200"/>
          </a:xfrm>
        </p:grpSpPr>
        <p:cxnSp>
          <p:nvCxnSpPr>
            <p:cNvPr id="77" name="Connettore 2 76"/>
            <p:cNvCxnSpPr/>
            <p:nvPr/>
          </p:nvCxnSpPr>
          <p:spPr>
            <a:xfrm>
              <a:off x="6995159" y="4952999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2 77"/>
            <p:cNvCxnSpPr/>
            <p:nvPr/>
          </p:nvCxnSpPr>
          <p:spPr>
            <a:xfrm rot="10800000">
              <a:off x="6995160" y="5027611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ttangolo 79"/>
            <p:cNvSpPr/>
            <p:nvPr/>
          </p:nvSpPr>
          <p:spPr>
            <a:xfrm>
              <a:off x="6995160" y="4965191"/>
              <a:ext cx="457200" cy="4572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103"/>
          <p:cNvGrpSpPr/>
          <p:nvPr/>
        </p:nvGrpSpPr>
        <p:grpSpPr>
          <a:xfrm>
            <a:off x="304800" y="2484517"/>
            <a:ext cx="4267200" cy="1834940"/>
            <a:chOff x="381000" y="2027317"/>
            <a:chExt cx="4739640" cy="2227108"/>
          </a:xfrm>
        </p:grpSpPr>
        <p:cxnSp>
          <p:nvCxnSpPr>
            <p:cNvPr id="82" name="Connettore 1 104"/>
            <p:cNvCxnSpPr/>
            <p:nvPr/>
          </p:nvCxnSpPr>
          <p:spPr>
            <a:xfrm>
              <a:off x="457200" y="2514600"/>
              <a:ext cx="4663440" cy="1588"/>
            </a:xfrm>
            <a:prstGeom prst="line">
              <a:avLst/>
            </a:prstGeom>
            <a:ln w="158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ttore 1 105"/>
            <p:cNvCxnSpPr/>
            <p:nvPr/>
          </p:nvCxnSpPr>
          <p:spPr>
            <a:xfrm>
              <a:off x="457200" y="3072871"/>
              <a:ext cx="4663440" cy="1588"/>
            </a:xfrm>
            <a:prstGeom prst="line">
              <a:avLst/>
            </a:prstGeom>
            <a:ln w="158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ttore 1 106"/>
            <p:cNvCxnSpPr/>
            <p:nvPr/>
          </p:nvCxnSpPr>
          <p:spPr>
            <a:xfrm>
              <a:off x="457200" y="3631142"/>
              <a:ext cx="4663440" cy="1588"/>
            </a:xfrm>
            <a:prstGeom prst="line">
              <a:avLst/>
            </a:prstGeom>
            <a:ln w="158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ttore 1 107"/>
            <p:cNvCxnSpPr/>
            <p:nvPr/>
          </p:nvCxnSpPr>
          <p:spPr>
            <a:xfrm rot="5400000">
              <a:off x="-187849" y="3101340"/>
              <a:ext cx="2148840" cy="794"/>
            </a:xfrm>
            <a:prstGeom prst="line">
              <a:avLst/>
            </a:prstGeom>
            <a:ln w="158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CasellaDiTesto 108"/>
            <p:cNvSpPr txBox="1"/>
            <p:nvPr/>
          </p:nvSpPr>
          <p:spPr>
            <a:xfrm>
              <a:off x="457201" y="2438400"/>
              <a:ext cx="304800" cy="709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3200" b="1" dirty="0" smtClean="0">
                  <a:solidFill>
                    <a:srgbClr val="0070C0"/>
                  </a:solidFill>
                  <a:latin typeface="Blackadder ITC" pitchFamily="82" charset="0"/>
                </a:rPr>
                <a:t>i</a:t>
              </a:r>
              <a:endParaRPr lang="it-IT" sz="3200" b="1" dirty="0">
                <a:solidFill>
                  <a:srgbClr val="0070C0"/>
                </a:solidFill>
                <a:latin typeface="Blackadder ITC" pitchFamily="82" charset="0"/>
              </a:endParaRPr>
            </a:p>
          </p:txBody>
        </p:sp>
        <p:sp>
          <p:nvSpPr>
            <p:cNvPr id="88" name="CasellaDiTesto 109"/>
            <p:cNvSpPr txBox="1"/>
            <p:nvPr/>
          </p:nvSpPr>
          <p:spPr>
            <a:xfrm>
              <a:off x="381000" y="3544670"/>
              <a:ext cx="533401" cy="709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3200" b="1" dirty="0" err="1" smtClean="0">
                  <a:solidFill>
                    <a:srgbClr val="0070C0"/>
                  </a:solidFill>
                  <a:latin typeface="Blackadder ITC" pitchFamily="82" charset="0"/>
                </a:rPr>
                <a:t>eq</a:t>
              </a:r>
              <a:endParaRPr lang="it-IT" sz="3200" b="1" dirty="0">
                <a:solidFill>
                  <a:srgbClr val="0070C0"/>
                </a:solidFill>
                <a:latin typeface="Blackadder ITC" pitchFamily="82" charset="0"/>
              </a:endParaRPr>
            </a:p>
          </p:txBody>
        </p:sp>
        <p:cxnSp>
          <p:nvCxnSpPr>
            <p:cNvPr id="89" name="Connettore 1 110"/>
            <p:cNvCxnSpPr/>
            <p:nvPr/>
          </p:nvCxnSpPr>
          <p:spPr>
            <a:xfrm>
              <a:off x="457200" y="4189412"/>
              <a:ext cx="4663440" cy="1588"/>
            </a:xfrm>
            <a:prstGeom prst="line">
              <a:avLst/>
            </a:prstGeom>
            <a:ln w="158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CasellaDiTesto 111"/>
            <p:cNvSpPr txBox="1"/>
            <p:nvPr/>
          </p:nvSpPr>
          <p:spPr>
            <a:xfrm>
              <a:off x="381000" y="3011268"/>
              <a:ext cx="533401" cy="709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3200" b="1" dirty="0" smtClean="0">
                  <a:solidFill>
                    <a:srgbClr val="0070C0"/>
                  </a:solidFill>
                  <a:latin typeface="Symbol" pitchFamily="18" charset="2"/>
                </a:rPr>
                <a:t>D</a:t>
              </a:r>
              <a:endParaRPr lang="it-IT" sz="3200" b="1" dirty="0">
                <a:solidFill>
                  <a:srgbClr val="0070C0"/>
                </a:solidFill>
                <a:latin typeface="Symbol" pitchFamily="18" charset="2"/>
              </a:endParaRPr>
            </a:p>
          </p:txBody>
        </p:sp>
      </p:grpSp>
      <p:sp>
        <p:nvSpPr>
          <p:cNvPr id="93" name="CasellaDiTesto 92"/>
          <p:cNvSpPr txBox="1"/>
          <p:nvPr/>
        </p:nvSpPr>
        <p:spPr>
          <a:xfrm>
            <a:off x="1143000" y="2895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-</a:t>
            </a:r>
            <a:endParaRPr lang="it-IT" sz="2400" baseline="-25000" dirty="0"/>
          </a:p>
        </p:txBody>
      </p:sp>
      <p:sp>
        <p:nvSpPr>
          <p:cNvPr id="95" name="CasellaDiTesto 94"/>
          <p:cNvSpPr txBox="1"/>
          <p:nvPr/>
        </p:nvSpPr>
        <p:spPr>
          <a:xfrm>
            <a:off x="990600" y="3352800"/>
            <a:ext cx="929640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aseline="-25000" dirty="0" smtClean="0"/>
              <a:t>+0.005</a:t>
            </a:r>
            <a:endParaRPr lang="it-IT" sz="2800" baseline="-25000" dirty="0"/>
          </a:p>
        </p:txBody>
      </p:sp>
      <p:sp>
        <p:nvSpPr>
          <p:cNvPr id="98" name="CasellaDiTesto 97"/>
          <p:cNvSpPr txBox="1"/>
          <p:nvPr/>
        </p:nvSpPr>
        <p:spPr>
          <a:xfrm>
            <a:off x="2970094" y="3407125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-0.005</a:t>
            </a:r>
            <a:endParaRPr lang="it-IT" baseline="-25000" dirty="0"/>
          </a:p>
        </p:txBody>
      </p:sp>
      <p:sp>
        <p:nvSpPr>
          <p:cNvPr id="99" name="CasellaDiTesto 98"/>
          <p:cNvSpPr txBox="1"/>
          <p:nvPr/>
        </p:nvSpPr>
        <p:spPr>
          <a:xfrm>
            <a:off x="3886200" y="3399724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-0.01</a:t>
            </a:r>
            <a:endParaRPr lang="it-IT" baseline="-25000" dirty="0"/>
          </a:p>
        </p:txBody>
      </p:sp>
      <p:sp>
        <p:nvSpPr>
          <p:cNvPr id="112" name="CasellaDiTesto 111"/>
          <p:cNvSpPr txBox="1"/>
          <p:nvPr/>
        </p:nvSpPr>
        <p:spPr>
          <a:xfrm>
            <a:off x="4876800" y="2419290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dirty="0" smtClean="0"/>
              <a:t>Concentrazione iniziale di AgNO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:</a:t>
            </a:r>
          </a:p>
        </p:txBody>
      </p:sp>
      <p:grpSp>
        <p:nvGrpSpPr>
          <p:cNvPr id="113" name="Gruppo 112"/>
          <p:cNvGrpSpPr/>
          <p:nvPr/>
        </p:nvGrpSpPr>
        <p:grpSpPr>
          <a:xfrm>
            <a:off x="4724400" y="2590800"/>
            <a:ext cx="4572000" cy="1323439"/>
            <a:chOff x="3886200" y="3402687"/>
            <a:chExt cx="4572000" cy="1323439"/>
          </a:xfrm>
        </p:grpSpPr>
        <p:grpSp>
          <p:nvGrpSpPr>
            <p:cNvPr id="114" name="Gruppo 46"/>
            <p:cNvGrpSpPr/>
            <p:nvPr/>
          </p:nvGrpSpPr>
          <p:grpSpPr>
            <a:xfrm>
              <a:off x="3886200" y="3402687"/>
              <a:ext cx="4419600" cy="1323439"/>
              <a:chOff x="-1066800" y="1909226"/>
              <a:chExt cx="4419600" cy="1323439"/>
            </a:xfrm>
          </p:grpSpPr>
          <p:sp>
            <p:nvSpPr>
              <p:cNvPr id="122" name="CasellaDiTesto 121"/>
              <p:cNvSpPr txBox="1"/>
              <p:nvPr/>
            </p:nvSpPr>
            <p:spPr>
              <a:xfrm>
                <a:off x="-1066800" y="1909226"/>
                <a:ext cx="44196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it-IT" sz="2000" dirty="0" smtClean="0"/>
              </a:p>
              <a:p>
                <a:r>
                  <a:rPr lang="it-IT" sz="2000" dirty="0" smtClean="0"/>
                  <a:t>[AgNO</a:t>
                </a:r>
                <a:r>
                  <a:rPr lang="it-IT" sz="2000" baseline="-25000" dirty="0" smtClean="0"/>
                  <a:t>3</a:t>
                </a:r>
                <a:r>
                  <a:rPr lang="it-IT" sz="2000" dirty="0" smtClean="0"/>
                  <a:t>]</a:t>
                </a:r>
                <a:r>
                  <a:rPr lang="it-IT" sz="2000" baseline="-25000" dirty="0" smtClean="0"/>
                  <a:t>i</a:t>
                </a:r>
                <a:r>
                  <a:rPr lang="it-IT" sz="2000" dirty="0" smtClean="0"/>
                  <a:t> =                      =                                </a:t>
                </a:r>
              </a:p>
              <a:p>
                <a:endParaRPr lang="it-IT" sz="2000" dirty="0" smtClean="0"/>
              </a:p>
              <a:p>
                <a:r>
                  <a:rPr lang="it-IT" sz="2000" dirty="0" smtClean="0"/>
                  <a:t>	= 0.005 M = [</a:t>
                </a:r>
                <a:r>
                  <a:rPr lang="it-IT" sz="2000" dirty="0" err="1" smtClean="0"/>
                  <a:t>Ag</a:t>
                </a:r>
                <a:r>
                  <a:rPr lang="it-IT" sz="2000" baseline="30000" dirty="0" err="1" smtClean="0"/>
                  <a:t>+</a:t>
                </a:r>
                <a:r>
                  <a:rPr lang="it-IT" sz="2000" dirty="0" smtClean="0"/>
                  <a:t>]</a:t>
                </a:r>
                <a:r>
                  <a:rPr lang="it-IT" sz="2000" baseline="-25000" dirty="0" smtClean="0"/>
                  <a:t>i</a:t>
                </a:r>
                <a:endParaRPr lang="it-IT" sz="2000" baseline="-25000" dirty="0"/>
              </a:p>
            </p:txBody>
          </p:sp>
          <p:grpSp>
            <p:nvGrpSpPr>
              <p:cNvPr id="128" name="Gruppo 19"/>
              <p:cNvGrpSpPr/>
              <p:nvPr/>
            </p:nvGrpSpPr>
            <p:grpSpPr>
              <a:xfrm>
                <a:off x="0" y="2061626"/>
                <a:ext cx="2362200" cy="704910"/>
                <a:chOff x="609600" y="1821358"/>
                <a:chExt cx="2362200" cy="704910"/>
              </a:xfrm>
            </p:grpSpPr>
            <p:sp>
              <p:nvSpPr>
                <p:cNvPr id="131" name="CasellaDiTesto 30"/>
                <p:cNvSpPr txBox="1"/>
                <p:nvPr/>
              </p:nvSpPr>
              <p:spPr>
                <a:xfrm>
                  <a:off x="1066800" y="2126158"/>
                  <a:ext cx="8382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000" dirty="0" err="1" smtClean="0"/>
                    <a:t>V</a:t>
                  </a:r>
                  <a:r>
                    <a:rPr lang="it-IT" sz="2000" baseline="-25000" dirty="0" err="1" smtClean="0"/>
                    <a:t>mix</a:t>
                  </a:r>
                  <a:endParaRPr lang="it-IT" sz="2000" i="1" baseline="30000" dirty="0"/>
                </a:p>
              </p:txBody>
            </p:sp>
            <p:sp>
              <p:nvSpPr>
                <p:cNvPr id="133" name="CasellaDiTesto 31"/>
                <p:cNvSpPr txBox="1"/>
                <p:nvPr/>
              </p:nvSpPr>
              <p:spPr>
                <a:xfrm>
                  <a:off x="609600" y="1821358"/>
                  <a:ext cx="23622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000" dirty="0" smtClean="0"/>
                    <a:t>[AgNO</a:t>
                  </a:r>
                  <a:r>
                    <a:rPr lang="it-IT" sz="2000" baseline="-25000" dirty="0" smtClean="0"/>
                    <a:t>3</a:t>
                  </a:r>
                  <a:r>
                    <a:rPr lang="it-IT" sz="2000" dirty="0" smtClean="0"/>
                    <a:t>]</a:t>
                  </a:r>
                  <a:r>
                    <a:rPr lang="it-IT" sz="2000" baseline="-25000" dirty="0" err="1" smtClean="0"/>
                    <a:t>s</a:t>
                  </a:r>
                  <a:r>
                    <a:rPr lang="it-IT" sz="2000" dirty="0" err="1" smtClean="0"/>
                    <a:t>∙V</a:t>
                  </a:r>
                  <a:r>
                    <a:rPr lang="it-IT" sz="2000" baseline="-25000" dirty="0" err="1" smtClean="0"/>
                    <a:t>s</a:t>
                  </a:r>
                  <a:endParaRPr lang="it-IT" sz="2000" i="1" baseline="-25000" dirty="0"/>
                </a:p>
              </p:txBody>
            </p:sp>
            <p:cxnSp>
              <p:nvCxnSpPr>
                <p:cNvPr id="137" name="Connettore 1 32"/>
                <p:cNvCxnSpPr/>
                <p:nvPr/>
              </p:nvCxnSpPr>
              <p:spPr>
                <a:xfrm>
                  <a:off x="704088" y="2202358"/>
                  <a:ext cx="1188720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5" name="CasellaDiTesto 30"/>
            <p:cNvSpPr txBox="1"/>
            <p:nvPr/>
          </p:nvSpPr>
          <p:spPr>
            <a:xfrm>
              <a:off x="6858000" y="3859887"/>
              <a:ext cx="1219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 smtClean="0"/>
                <a:t>500 </a:t>
              </a:r>
              <a:r>
                <a:rPr lang="it-IT" sz="2000" dirty="0" err="1" smtClean="0"/>
                <a:t>mL</a:t>
              </a:r>
              <a:endParaRPr lang="it-IT" sz="2000" i="1" baseline="30000" dirty="0"/>
            </a:p>
          </p:txBody>
        </p:sp>
        <p:sp>
          <p:nvSpPr>
            <p:cNvPr id="116" name="CasellaDiTesto 31"/>
            <p:cNvSpPr txBox="1"/>
            <p:nvPr/>
          </p:nvSpPr>
          <p:spPr>
            <a:xfrm>
              <a:off x="6400800" y="3612177"/>
              <a:ext cx="2057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 smtClean="0"/>
                <a:t>0.010 M∙250 </a:t>
              </a:r>
              <a:r>
                <a:rPr lang="it-IT" sz="2000" dirty="0" err="1" smtClean="0"/>
                <a:t>mL</a:t>
              </a:r>
              <a:endParaRPr lang="it-IT" sz="2000" i="1" baseline="-25000" dirty="0"/>
            </a:p>
          </p:txBody>
        </p:sp>
        <p:cxnSp>
          <p:nvCxnSpPr>
            <p:cNvPr id="118" name="Connettore 1 32"/>
            <p:cNvCxnSpPr/>
            <p:nvPr/>
          </p:nvCxnSpPr>
          <p:spPr>
            <a:xfrm>
              <a:off x="6477000" y="3936087"/>
              <a:ext cx="173736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CasellaDiTesto 138"/>
          <p:cNvSpPr txBox="1"/>
          <p:nvPr/>
        </p:nvSpPr>
        <p:spPr>
          <a:xfrm>
            <a:off x="4876800" y="3886200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dirty="0" smtClean="0"/>
              <a:t>Concentrazione iniziale di NH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:</a:t>
            </a:r>
          </a:p>
        </p:txBody>
      </p:sp>
      <p:grpSp>
        <p:nvGrpSpPr>
          <p:cNvPr id="141" name="Gruppo 46"/>
          <p:cNvGrpSpPr/>
          <p:nvPr/>
        </p:nvGrpSpPr>
        <p:grpSpPr>
          <a:xfrm>
            <a:off x="4953000" y="4057710"/>
            <a:ext cx="3200400" cy="857310"/>
            <a:chOff x="-1066800" y="1909226"/>
            <a:chExt cx="3200400" cy="857310"/>
          </a:xfrm>
        </p:grpSpPr>
        <p:sp>
          <p:nvSpPr>
            <p:cNvPr id="145" name="CasellaDiTesto 144"/>
            <p:cNvSpPr txBox="1"/>
            <p:nvPr/>
          </p:nvSpPr>
          <p:spPr>
            <a:xfrm>
              <a:off x="-1066800" y="1909226"/>
              <a:ext cx="3200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it-IT" sz="2000" dirty="0" smtClean="0"/>
            </a:p>
            <a:p>
              <a:r>
                <a:rPr lang="it-IT" sz="2000" dirty="0" smtClean="0"/>
                <a:t>[NH</a:t>
              </a:r>
              <a:r>
                <a:rPr lang="it-IT" sz="2000" baseline="-25000" dirty="0" smtClean="0"/>
                <a:t>3</a:t>
              </a:r>
              <a:r>
                <a:rPr lang="it-IT" sz="2000" dirty="0" smtClean="0"/>
                <a:t>]</a:t>
              </a:r>
              <a:r>
                <a:rPr lang="it-IT" sz="2000" baseline="-25000" dirty="0" smtClean="0"/>
                <a:t>i</a:t>
              </a:r>
              <a:r>
                <a:rPr lang="it-IT" sz="2000" dirty="0" smtClean="0"/>
                <a:t> =                  = 0.025 M</a:t>
              </a:r>
              <a:endParaRPr lang="it-IT" sz="2000" dirty="0"/>
            </a:p>
          </p:txBody>
        </p:sp>
        <p:grpSp>
          <p:nvGrpSpPr>
            <p:cNvPr id="146" name="Gruppo 19"/>
            <p:cNvGrpSpPr/>
            <p:nvPr/>
          </p:nvGrpSpPr>
          <p:grpSpPr>
            <a:xfrm>
              <a:off x="-228600" y="2061626"/>
              <a:ext cx="2362200" cy="704910"/>
              <a:chOff x="381000" y="1821358"/>
              <a:chExt cx="2362200" cy="704910"/>
            </a:xfrm>
          </p:grpSpPr>
          <p:sp>
            <p:nvSpPr>
              <p:cNvPr id="147" name="CasellaDiTesto 30"/>
              <p:cNvSpPr txBox="1"/>
              <p:nvPr/>
            </p:nvSpPr>
            <p:spPr>
              <a:xfrm>
                <a:off x="609600" y="2126158"/>
                <a:ext cx="838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000" dirty="0" err="1" smtClean="0"/>
                  <a:t>V</a:t>
                </a:r>
                <a:r>
                  <a:rPr lang="it-IT" sz="2000" baseline="-25000" dirty="0" err="1" smtClean="0"/>
                  <a:t>mix</a:t>
                </a:r>
                <a:endParaRPr lang="it-IT" sz="2000" i="1" baseline="30000" dirty="0"/>
              </a:p>
            </p:txBody>
          </p:sp>
          <p:sp>
            <p:nvSpPr>
              <p:cNvPr id="148" name="CasellaDiTesto 31"/>
              <p:cNvSpPr txBox="1"/>
              <p:nvPr/>
            </p:nvSpPr>
            <p:spPr>
              <a:xfrm>
                <a:off x="381000" y="1821358"/>
                <a:ext cx="2362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000" dirty="0" smtClean="0"/>
                  <a:t>[NH</a:t>
                </a:r>
                <a:r>
                  <a:rPr lang="it-IT" sz="2000" baseline="-25000" dirty="0" smtClean="0"/>
                  <a:t>3</a:t>
                </a:r>
                <a:r>
                  <a:rPr lang="it-IT" sz="2000" dirty="0" smtClean="0"/>
                  <a:t>]</a:t>
                </a:r>
                <a:r>
                  <a:rPr lang="it-IT" sz="2000" baseline="-25000" dirty="0" err="1" smtClean="0"/>
                  <a:t>s</a:t>
                </a:r>
                <a:r>
                  <a:rPr lang="it-IT" sz="2000" dirty="0" err="1" smtClean="0"/>
                  <a:t>∙V</a:t>
                </a:r>
                <a:r>
                  <a:rPr lang="it-IT" sz="2000" baseline="-25000" dirty="0" err="1" smtClean="0"/>
                  <a:t>s</a:t>
                </a:r>
                <a:endParaRPr lang="it-IT" sz="2000" i="1" baseline="-25000" dirty="0"/>
              </a:p>
            </p:txBody>
          </p:sp>
          <p:cxnSp>
            <p:nvCxnSpPr>
              <p:cNvPr id="149" name="Connettore 1 32"/>
              <p:cNvCxnSpPr/>
              <p:nvPr/>
            </p:nvCxnSpPr>
            <p:spPr>
              <a:xfrm>
                <a:off x="475488" y="2202358"/>
                <a:ext cx="91440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1" name="CasellaDiTesto 150"/>
          <p:cNvSpPr txBox="1"/>
          <p:nvPr/>
        </p:nvSpPr>
        <p:spPr>
          <a:xfrm>
            <a:off x="3810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0.025M</a:t>
            </a:r>
            <a:endParaRPr lang="it-IT" baseline="-25000" dirty="0"/>
          </a:p>
        </p:txBody>
      </p:sp>
      <p:sp>
        <p:nvSpPr>
          <p:cNvPr id="152" name="CasellaDiTesto 151"/>
          <p:cNvSpPr txBox="1"/>
          <p:nvPr/>
        </p:nvSpPr>
        <p:spPr>
          <a:xfrm>
            <a:off x="28956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0.005M</a:t>
            </a:r>
            <a:endParaRPr lang="it-IT" baseline="-25000" dirty="0"/>
          </a:p>
        </p:txBody>
      </p:sp>
      <p:grpSp>
        <p:nvGrpSpPr>
          <p:cNvPr id="156" name="Gruppo 155"/>
          <p:cNvGrpSpPr/>
          <p:nvPr/>
        </p:nvGrpSpPr>
        <p:grpSpPr>
          <a:xfrm>
            <a:off x="381000" y="4338935"/>
            <a:ext cx="2895600" cy="995065"/>
            <a:chOff x="5562600" y="3810000"/>
            <a:chExt cx="2895600" cy="995065"/>
          </a:xfrm>
        </p:grpSpPr>
        <p:grpSp>
          <p:nvGrpSpPr>
            <p:cNvPr id="160" name="Gruppo 25"/>
            <p:cNvGrpSpPr/>
            <p:nvPr/>
          </p:nvGrpSpPr>
          <p:grpSpPr>
            <a:xfrm>
              <a:off x="5562600" y="3810000"/>
              <a:ext cx="2895600" cy="995065"/>
              <a:chOff x="457200" y="1743670"/>
              <a:chExt cx="2895600" cy="995065"/>
            </a:xfrm>
          </p:grpSpPr>
          <p:sp>
            <p:nvSpPr>
              <p:cNvPr id="162" name="CasellaDiTesto 161"/>
              <p:cNvSpPr txBox="1"/>
              <p:nvPr/>
            </p:nvSpPr>
            <p:spPr>
              <a:xfrm>
                <a:off x="457200" y="1743670"/>
                <a:ext cx="76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it-IT" sz="2400" dirty="0" smtClean="0"/>
              </a:p>
              <a:p>
                <a:r>
                  <a:rPr lang="it-IT" sz="2400" dirty="0" smtClean="0"/>
                  <a:t>K =</a:t>
                </a:r>
                <a:endParaRPr lang="it-IT" sz="2400" baseline="30000" dirty="0"/>
              </a:p>
            </p:txBody>
          </p:sp>
          <p:grpSp>
            <p:nvGrpSpPr>
              <p:cNvPr id="163" name="Gruppo 19"/>
              <p:cNvGrpSpPr/>
              <p:nvPr/>
            </p:nvGrpSpPr>
            <p:grpSpPr>
              <a:xfrm>
                <a:off x="1066800" y="1900296"/>
                <a:ext cx="2286000" cy="838439"/>
                <a:chOff x="1676400" y="1660028"/>
                <a:chExt cx="2286000" cy="838439"/>
              </a:xfrm>
            </p:grpSpPr>
            <p:sp>
              <p:nvSpPr>
                <p:cNvPr id="164" name="CasellaDiTesto 30"/>
                <p:cNvSpPr txBox="1"/>
                <p:nvPr/>
              </p:nvSpPr>
              <p:spPr>
                <a:xfrm>
                  <a:off x="1828800" y="2036802"/>
                  <a:ext cx="20574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400" dirty="0"/>
                    <a:t>[ Ag(NH</a:t>
                  </a:r>
                  <a:r>
                    <a:rPr lang="it-IT" sz="2400" baseline="-25000" dirty="0"/>
                    <a:t>3</a:t>
                  </a:r>
                  <a:r>
                    <a:rPr lang="it-IT" sz="2400" dirty="0"/>
                    <a:t>)</a:t>
                  </a:r>
                  <a:r>
                    <a:rPr lang="it-IT" sz="2400" baseline="-25000" dirty="0"/>
                    <a:t>2</a:t>
                  </a:r>
                  <a:r>
                    <a:rPr lang="it-IT" sz="2400" baseline="30000" dirty="0"/>
                    <a:t>+</a:t>
                  </a:r>
                  <a:r>
                    <a:rPr lang="it-IT" sz="2400" dirty="0"/>
                    <a:t>]</a:t>
                  </a:r>
                  <a:r>
                    <a:rPr lang="it-IT" sz="2400" b="1" baseline="-25000" dirty="0" err="1">
                      <a:solidFill>
                        <a:srgbClr val="FF0000"/>
                      </a:solidFill>
                    </a:rPr>
                    <a:t>eq</a:t>
                  </a:r>
                  <a:endParaRPr lang="it-IT" sz="2400" b="1" i="1" baseline="-25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65" name="CasellaDiTesto 31"/>
                <p:cNvSpPr txBox="1"/>
                <p:nvPr/>
              </p:nvSpPr>
              <p:spPr>
                <a:xfrm>
                  <a:off x="1676400" y="1660028"/>
                  <a:ext cx="2286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400" dirty="0"/>
                    <a:t>[Ag</a:t>
                  </a:r>
                  <a:r>
                    <a:rPr lang="it-IT" sz="2400" baseline="30000" dirty="0"/>
                    <a:t>+</a:t>
                  </a:r>
                  <a:r>
                    <a:rPr lang="it-IT" sz="2400" dirty="0"/>
                    <a:t>]</a:t>
                  </a:r>
                  <a:r>
                    <a:rPr lang="it-IT" sz="2400" b="1" baseline="-25000" dirty="0" err="1">
                      <a:solidFill>
                        <a:srgbClr val="FF0000"/>
                      </a:solidFill>
                    </a:rPr>
                    <a:t>eq</a:t>
                  </a:r>
                  <a:r>
                    <a:rPr lang="it-IT" sz="2400" dirty="0"/>
                    <a:t>∙[</a:t>
                  </a:r>
                  <a:r>
                    <a:rPr lang="it-IT" sz="2400" dirty="0" smtClean="0"/>
                    <a:t>NH</a:t>
                  </a:r>
                  <a:r>
                    <a:rPr lang="it-IT" sz="2400" baseline="-25000" dirty="0" smtClean="0"/>
                    <a:t>3</a:t>
                  </a:r>
                  <a:r>
                    <a:rPr lang="it-IT" sz="2400" dirty="0" smtClean="0"/>
                    <a:t>]</a:t>
                  </a:r>
                  <a:r>
                    <a:rPr lang="it-IT" sz="2400" b="1" baseline="-25000" dirty="0" smtClean="0">
                      <a:solidFill>
                        <a:srgbClr val="FF0000"/>
                      </a:solidFill>
                    </a:rPr>
                    <a:t>eq</a:t>
                  </a:r>
                  <a:r>
                    <a:rPr lang="it-IT" sz="2400" baseline="30000" dirty="0" smtClean="0"/>
                    <a:t>2</a:t>
                  </a:r>
                  <a:endParaRPr lang="it-IT" sz="2400" baseline="30000" dirty="0"/>
                </a:p>
              </p:txBody>
            </p:sp>
          </p:grpSp>
        </p:grpSp>
        <p:cxnSp>
          <p:nvCxnSpPr>
            <p:cNvPr id="158" name="Connettore 1 157"/>
            <p:cNvCxnSpPr/>
            <p:nvPr/>
          </p:nvCxnSpPr>
          <p:spPr>
            <a:xfrm>
              <a:off x="6096000" y="4419600"/>
              <a:ext cx="201168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9555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93" grpId="0"/>
      <p:bldP spid="95" grpId="0"/>
      <p:bldP spid="98" grpId="0"/>
      <p:bldP spid="99" grpId="0"/>
      <p:bldP spid="112" grpId="0"/>
      <p:bldP spid="139" grpId="0"/>
      <p:bldP spid="151" grpId="0"/>
      <p:bldP spid="1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2057400"/>
          </a:xfrm>
        </p:spPr>
        <p:txBody>
          <a:bodyPr anchor="t" anchorCtr="0">
            <a:noAutofit/>
          </a:bodyPr>
          <a:lstStyle/>
          <a:p>
            <a:pPr algn="l"/>
            <a:r>
              <a:rPr lang="it-IT" sz="2000" dirty="0" smtClean="0"/>
              <a:t>Esempio:</a:t>
            </a:r>
            <a:br>
              <a:rPr lang="it-IT" sz="2000" dirty="0" smtClean="0"/>
            </a:br>
            <a:r>
              <a:rPr lang="it-IT" sz="2000" dirty="0" smtClean="0"/>
              <a:t>Vengono mescolati 250 </a:t>
            </a:r>
            <a:r>
              <a:rPr lang="it-IT" sz="2000" dirty="0" err="1" smtClean="0"/>
              <a:t>mL</a:t>
            </a:r>
            <a:r>
              <a:rPr lang="it-IT" sz="2000" dirty="0" smtClean="0"/>
              <a:t> di una soluzione 0.010 M di AgNO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 con 250 </a:t>
            </a:r>
            <a:r>
              <a:rPr lang="it-IT" sz="2000" dirty="0" err="1" smtClean="0"/>
              <a:t>mL</a:t>
            </a:r>
            <a:r>
              <a:rPr lang="it-IT" sz="2000" dirty="0" smtClean="0"/>
              <a:t> di una soluzione 0.050 M di NH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. Calcolare le concentrazioni delle varie specie </a:t>
            </a:r>
            <a:r>
              <a:rPr lang="it-IT" sz="2000" b="1" dirty="0" smtClean="0"/>
              <a:t>all’equilibrio</a:t>
            </a:r>
            <a:r>
              <a:rPr lang="it-IT" sz="2000" dirty="0" smtClean="0"/>
              <a:t>, considerando la reazione:</a:t>
            </a:r>
            <a:br>
              <a:rPr lang="it-IT" sz="20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2000" dirty="0" smtClean="0"/>
              <a:t>con costante di equilibrio pari a K =  1∙10</a:t>
            </a:r>
            <a:r>
              <a:rPr lang="it-IT" sz="2000" baseline="30000" dirty="0" smtClean="0"/>
              <a:t>-7</a:t>
            </a:r>
            <a:r>
              <a:rPr lang="it-IT" sz="2000" dirty="0" smtClean="0"/>
              <a:t>.</a:t>
            </a:r>
            <a:endParaRPr lang="it-IT" sz="2000" dirty="0"/>
          </a:p>
        </p:txBody>
      </p:sp>
      <p:sp>
        <p:nvSpPr>
          <p:cNvPr id="69" name="CasellaDiTesto 68"/>
          <p:cNvSpPr txBox="1"/>
          <p:nvPr/>
        </p:nvSpPr>
        <p:spPr>
          <a:xfrm>
            <a:off x="2667000" y="1524000"/>
            <a:ext cx="342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dirty="0" smtClean="0"/>
              <a:t>[</a:t>
            </a:r>
            <a:r>
              <a:rPr lang="it-IT" sz="2000" dirty="0" err="1" smtClean="0"/>
              <a:t>Ag</a:t>
            </a:r>
            <a:r>
              <a:rPr lang="it-IT" sz="2000" dirty="0" smtClean="0"/>
              <a:t>(NH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)</a:t>
            </a:r>
            <a:r>
              <a:rPr lang="it-IT" sz="2000" baseline="-25000" dirty="0" smtClean="0"/>
              <a:t>2</a:t>
            </a:r>
            <a:r>
              <a:rPr lang="it-IT" sz="2000" dirty="0" smtClean="0"/>
              <a:t>]</a:t>
            </a:r>
            <a:r>
              <a:rPr lang="it-IT" sz="2000" baseline="30000" dirty="0" smtClean="0"/>
              <a:t>+</a:t>
            </a:r>
            <a:r>
              <a:rPr lang="it-IT" sz="2000" dirty="0" smtClean="0"/>
              <a:t> 	</a:t>
            </a:r>
            <a:r>
              <a:rPr lang="it-IT" sz="2000" dirty="0" err="1" smtClean="0"/>
              <a:t>Ag</a:t>
            </a:r>
            <a:r>
              <a:rPr lang="it-IT" sz="2000" baseline="30000" dirty="0" err="1" smtClean="0"/>
              <a:t>+</a:t>
            </a:r>
            <a:r>
              <a:rPr lang="it-IT" sz="2000" dirty="0" smtClean="0"/>
              <a:t> + 2NH</a:t>
            </a:r>
            <a:r>
              <a:rPr lang="it-IT" sz="2000" baseline="-25000" dirty="0" smtClean="0"/>
              <a:t>3</a:t>
            </a:r>
            <a:endParaRPr lang="it-IT" sz="2000" baseline="30000" dirty="0" smtClean="0"/>
          </a:p>
        </p:txBody>
      </p:sp>
      <p:grpSp>
        <p:nvGrpSpPr>
          <p:cNvPr id="71" name="Gruppo 41"/>
          <p:cNvGrpSpPr/>
          <p:nvPr/>
        </p:nvGrpSpPr>
        <p:grpSpPr>
          <a:xfrm>
            <a:off x="4038600" y="1692362"/>
            <a:ext cx="405384" cy="69708"/>
            <a:chOff x="6995159" y="4952999"/>
            <a:chExt cx="457201" cy="76200"/>
          </a:xfrm>
        </p:grpSpPr>
        <p:cxnSp>
          <p:nvCxnSpPr>
            <p:cNvPr id="72" name="Connettore 2 71"/>
            <p:cNvCxnSpPr/>
            <p:nvPr/>
          </p:nvCxnSpPr>
          <p:spPr>
            <a:xfrm>
              <a:off x="6995159" y="4952999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2 72"/>
            <p:cNvCxnSpPr/>
            <p:nvPr/>
          </p:nvCxnSpPr>
          <p:spPr>
            <a:xfrm rot="10800000">
              <a:off x="6995160" y="5027611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ttangolo 73"/>
            <p:cNvSpPr/>
            <p:nvPr/>
          </p:nvSpPr>
          <p:spPr>
            <a:xfrm>
              <a:off x="6995160" y="4965191"/>
              <a:ext cx="457200" cy="4572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75" name="CasellaDiTesto 74"/>
          <p:cNvSpPr txBox="1"/>
          <p:nvPr/>
        </p:nvSpPr>
        <p:spPr>
          <a:xfrm>
            <a:off x="762000" y="24384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400" dirty="0" smtClean="0"/>
              <a:t>[</a:t>
            </a:r>
            <a:r>
              <a:rPr lang="it-IT" sz="2400" dirty="0" err="1" smtClean="0"/>
              <a:t>Ag</a:t>
            </a:r>
            <a:r>
              <a:rPr lang="it-IT" sz="2400" dirty="0" smtClean="0"/>
              <a:t>(NH</a:t>
            </a:r>
            <a:r>
              <a:rPr lang="it-IT" sz="2400" baseline="-25000" dirty="0" smtClean="0"/>
              <a:t>3</a:t>
            </a:r>
            <a:r>
              <a:rPr lang="it-IT" sz="2400" dirty="0" smtClean="0"/>
              <a:t>)</a:t>
            </a:r>
            <a:r>
              <a:rPr lang="it-IT" sz="2400" baseline="-25000" dirty="0" smtClean="0"/>
              <a:t>2</a:t>
            </a:r>
            <a:r>
              <a:rPr lang="it-IT" sz="2400" dirty="0" smtClean="0"/>
              <a:t>]</a:t>
            </a:r>
            <a:r>
              <a:rPr lang="it-IT" sz="2400" baseline="30000" dirty="0" smtClean="0"/>
              <a:t>+</a:t>
            </a:r>
            <a:r>
              <a:rPr lang="it-IT" sz="2400" dirty="0" smtClean="0"/>
              <a:t> 	        </a:t>
            </a:r>
            <a:r>
              <a:rPr lang="it-IT" sz="2400" dirty="0" err="1" smtClean="0"/>
              <a:t>Ag</a:t>
            </a:r>
            <a:r>
              <a:rPr lang="it-IT" sz="2400" baseline="30000" dirty="0" err="1" smtClean="0"/>
              <a:t>+</a:t>
            </a:r>
            <a:r>
              <a:rPr lang="it-IT" sz="2400" dirty="0" smtClean="0"/>
              <a:t> + 2NH</a:t>
            </a:r>
            <a:r>
              <a:rPr lang="it-IT" sz="2400" baseline="-25000" dirty="0" smtClean="0"/>
              <a:t>3</a:t>
            </a:r>
            <a:endParaRPr lang="it-IT" sz="2400" baseline="30000" dirty="0" smtClean="0"/>
          </a:p>
        </p:txBody>
      </p:sp>
      <p:grpSp>
        <p:nvGrpSpPr>
          <p:cNvPr id="76" name="Gruppo 41"/>
          <p:cNvGrpSpPr/>
          <p:nvPr/>
        </p:nvGrpSpPr>
        <p:grpSpPr>
          <a:xfrm>
            <a:off x="2362200" y="2630425"/>
            <a:ext cx="685801" cy="76200"/>
            <a:chOff x="6995159" y="4952999"/>
            <a:chExt cx="457201" cy="76200"/>
          </a:xfrm>
        </p:grpSpPr>
        <p:cxnSp>
          <p:nvCxnSpPr>
            <p:cNvPr id="77" name="Connettore 2 76"/>
            <p:cNvCxnSpPr/>
            <p:nvPr/>
          </p:nvCxnSpPr>
          <p:spPr>
            <a:xfrm>
              <a:off x="6995159" y="4952999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2 77"/>
            <p:cNvCxnSpPr/>
            <p:nvPr/>
          </p:nvCxnSpPr>
          <p:spPr>
            <a:xfrm rot="10800000">
              <a:off x="6995160" y="5027611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ttangolo 79"/>
            <p:cNvSpPr/>
            <p:nvPr/>
          </p:nvSpPr>
          <p:spPr>
            <a:xfrm>
              <a:off x="6995160" y="4965191"/>
              <a:ext cx="457200" cy="4572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103"/>
          <p:cNvGrpSpPr/>
          <p:nvPr/>
        </p:nvGrpSpPr>
        <p:grpSpPr>
          <a:xfrm>
            <a:off x="304800" y="2484517"/>
            <a:ext cx="4267200" cy="1834940"/>
            <a:chOff x="381000" y="2027317"/>
            <a:chExt cx="4739640" cy="2227108"/>
          </a:xfrm>
        </p:grpSpPr>
        <p:cxnSp>
          <p:nvCxnSpPr>
            <p:cNvPr id="82" name="Connettore 1 104"/>
            <p:cNvCxnSpPr/>
            <p:nvPr/>
          </p:nvCxnSpPr>
          <p:spPr>
            <a:xfrm>
              <a:off x="457200" y="2514600"/>
              <a:ext cx="4663440" cy="1588"/>
            </a:xfrm>
            <a:prstGeom prst="line">
              <a:avLst/>
            </a:prstGeom>
            <a:ln w="158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ttore 1 105"/>
            <p:cNvCxnSpPr/>
            <p:nvPr/>
          </p:nvCxnSpPr>
          <p:spPr>
            <a:xfrm>
              <a:off x="457200" y="3072871"/>
              <a:ext cx="4663440" cy="1588"/>
            </a:xfrm>
            <a:prstGeom prst="line">
              <a:avLst/>
            </a:prstGeom>
            <a:ln w="158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ttore 1 106"/>
            <p:cNvCxnSpPr/>
            <p:nvPr/>
          </p:nvCxnSpPr>
          <p:spPr>
            <a:xfrm>
              <a:off x="457200" y="3631142"/>
              <a:ext cx="4663440" cy="1588"/>
            </a:xfrm>
            <a:prstGeom prst="line">
              <a:avLst/>
            </a:prstGeom>
            <a:ln w="158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ttore 1 107"/>
            <p:cNvCxnSpPr/>
            <p:nvPr/>
          </p:nvCxnSpPr>
          <p:spPr>
            <a:xfrm rot="5400000">
              <a:off x="-187849" y="3101340"/>
              <a:ext cx="2148840" cy="794"/>
            </a:xfrm>
            <a:prstGeom prst="line">
              <a:avLst/>
            </a:prstGeom>
            <a:ln w="158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CasellaDiTesto 108"/>
            <p:cNvSpPr txBox="1"/>
            <p:nvPr/>
          </p:nvSpPr>
          <p:spPr>
            <a:xfrm>
              <a:off x="457201" y="2438400"/>
              <a:ext cx="304800" cy="709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3200" b="1" dirty="0" smtClean="0">
                  <a:solidFill>
                    <a:srgbClr val="0070C0"/>
                  </a:solidFill>
                  <a:latin typeface="Blackadder ITC" pitchFamily="82" charset="0"/>
                </a:rPr>
                <a:t>i</a:t>
              </a:r>
              <a:endParaRPr lang="it-IT" sz="3200" b="1" dirty="0">
                <a:solidFill>
                  <a:srgbClr val="0070C0"/>
                </a:solidFill>
                <a:latin typeface="Blackadder ITC" pitchFamily="82" charset="0"/>
              </a:endParaRPr>
            </a:p>
          </p:txBody>
        </p:sp>
        <p:sp>
          <p:nvSpPr>
            <p:cNvPr id="88" name="CasellaDiTesto 109"/>
            <p:cNvSpPr txBox="1"/>
            <p:nvPr/>
          </p:nvSpPr>
          <p:spPr>
            <a:xfrm>
              <a:off x="381000" y="3544670"/>
              <a:ext cx="533401" cy="709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3200" b="1" dirty="0" err="1" smtClean="0">
                  <a:solidFill>
                    <a:srgbClr val="0070C0"/>
                  </a:solidFill>
                  <a:latin typeface="Blackadder ITC" pitchFamily="82" charset="0"/>
                </a:rPr>
                <a:t>eq</a:t>
              </a:r>
              <a:endParaRPr lang="it-IT" sz="3200" b="1" dirty="0">
                <a:solidFill>
                  <a:srgbClr val="0070C0"/>
                </a:solidFill>
                <a:latin typeface="Blackadder ITC" pitchFamily="82" charset="0"/>
              </a:endParaRPr>
            </a:p>
          </p:txBody>
        </p:sp>
        <p:cxnSp>
          <p:nvCxnSpPr>
            <p:cNvPr id="89" name="Connettore 1 110"/>
            <p:cNvCxnSpPr/>
            <p:nvPr/>
          </p:nvCxnSpPr>
          <p:spPr>
            <a:xfrm>
              <a:off x="457200" y="4189412"/>
              <a:ext cx="4663440" cy="1588"/>
            </a:xfrm>
            <a:prstGeom prst="line">
              <a:avLst/>
            </a:prstGeom>
            <a:ln w="158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CasellaDiTesto 111"/>
            <p:cNvSpPr txBox="1"/>
            <p:nvPr/>
          </p:nvSpPr>
          <p:spPr>
            <a:xfrm>
              <a:off x="381000" y="3011268"/>
              <a:ext cx="533401" cy="709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3200" b="1" dirty="0" smtClean="0">
                  <a:solidFill>
                    <a:srgbClr val="0070C0"/>
                  </a:solidFill>
                  <a:latin typeface="Symbol" pitchFamily="18" charset="2"/>
                </a:rPr>
                <a:t>D</a:t>
              </a:r>
              <a:endParaRPr lang="it-IT" sz="3200" b="1" dirty="0">
                <a:solidFill>
                  <a:srgbClr val="0070C0"/>
                </a:solidFill>
                <a:latin typeface="Symbol" pitchFamily="18" charset="2"/>
              </a:endParaRPr>
            </a:p>
          </p:txBody>
        </p:sp>
      </p:grpSp>
      <p:sp>
        <p:nvSpPr>
          <p:cNvPr id="93" name="CasellaDiTesto 92"/>
          <p:cNvSpPr txBox="1"/>
          <p:nvPr/>
        </p:nvSpPr>
        <p:spPr>
          <a:xfrm>
            <a:off x="1143000" y="2895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-</a:t>
            </a:r>
            <a:endParaRPr lang="it-IT" sz="2400" baseline="-25000" dirty="0"/>
          </a:p>
        </p:txBody>
      </p:sp>
      <p:sp>
        <p:nvSpPr>
          <p:cNvPr id="95" name="CasellaDiTesto 94"/>
          <p:cNvSpPr txBox="1"/>
          <p:nvPr/>
        </p:nvSpPr>
        <p:spPr>
          <a:xfrm>
            <a:off x="990600" y="3352800"/>
            <a:ext cx="929640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aseline="-25000" dirty="0" smtClean="0"/>
              <a:t>+0.005</a:t>
            </a:r>
            <a:endParaRPr lang="it-IT" sz="2800" baseline="-25000" dirty="0"/>
          </a:p>
        </p:txBody>
      </p:sp>
      <p:sp>
        <p:nvSpPr>
          <p:cNvPr id="98" name="CasellaDiTesto 97"/>
          <p:cNvSpPr txBox="1"/>
          <p:nvPr/>
        </p:nvSpPr>
        <p:spPr>
          <a:xfrm>
            <a:off x="2970094" y="3407125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-0.005</a:t>
            </a:r>
            <a:endParaRPr lang="it-IT" baseline="-25000" dirty="0"/>
          </a:p>
        </p:txBody>
      </p:sp>
      <p:sp>
        <p:nvSpPr>
          <p:cNvPr id="99" name="CasellaDiTesto 98"/>
          <p:cNvSpPr txBox="1"/>
          <p:nvPr/>
        </p:nvSpPr>
        <p:spPr>
          <a:xfrm>
            <a:off x="3886200" y="3399724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-0.01</a:t>
            </a:r>
            <a:endParaRPr lang="it-IT" baseline="-25000" dirty="0"/>
          </a:p>
        </p:txBody>
      </p:sp>
      <p:sp>
        <p:nvSpPr>
          <p:cNvPr id="112" name="CasellaDiTesto 111"/>
          <p:cNvSpPr txBox="1"/>
          <p:nvPr/>
        </p:nvSpPr>
        <p:spPr>
          <a:xfrm>
            <a:off x="4876800" y="2419290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dirty="0" smtClean="0"/>
              <a:t>Concentrazione iniziale di AgNO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:</a:t>
            </a:r>
          </a:p>
        </p:txBody>
      </p:sp>
      <p:grpSp>
        <p:nvGrpSpPr>
          <p:cNvPr id="113" name="Gruppo 112"/>
          <p:cNvGrpSpPr/>
          <p:nvPr/>
        </p:nvGrpSpPr>
        <p:grpSpPr>
          <a:xfrm>
            <a:off x="4724400" y="2590800"/>
            <a:ext cx="4572000" cy="1323439"/>
            <a:chOff x="3886200" y="3402687"/>
            <a:chExt cx="4572000" cy="1323439"/>
          </a:xfrm>
        </p:grpSpPr>
        <p:grpSp>
          <p:nvGrpSpPr>
            <p:cNvPr id="114" name="Gruppo 46"/>
            <p:cNvGrpSpPr/>
            <p:nvPr/>
          </p:nvGrpSpPr>
          <p:grpSpPr>
            <a:xfrm>
              <a:off x="3886200" y="3402687"/>
              <a:ext cx="4419600" cy="1323439"/>
              <a:chOff x="-1066800" y="1909226"/>
              <a:chExt cx="4419600" cy="1323439"/>
            </a:xfrm>
          </p:grpSpPr>
          <p:sp>
            <p:nvSpPr>
              <p:cNvPr id="122" name="CasellaDiTesto 121"/>
              <p:cNvSpPr txBox="1"/>
              <p:nvPr/>
            </p:nvSpPr>
            <p:spPr>
              <a:xfrm>
                <a:off x="-1066800" y="1909226"/>
                <a:ext cx="44196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it-IT" sz="2000" dirty="0" smtClean="0"/>
              </a:p>
              <a:p>
                <a:r>
                  <a:rPr lang="it-IT" sz="2000" dirty="0" smtClean="0"/>
                  <a:t>[AgNO</a:t>
                </a:r>
                <a:r>
                  <a:rPr lang="it-IT" sz="2000" baseline="-25000" dirty="0" smtClean="0"/>
                  <a:t>3</a:t>
                </a:r>
                <a:r>
                  <a:rPr lang="it-IT" sz="2000" dirty="0" smtClean="0"/>
                  <a:t>]</a:t>
                </a:r>
                <a:r>
                  <a:rPr lang="it-IT" sz="2000" baseline="-25000" dirty="0" smtClean="0"/>
                  <a:t>i</a:t>
                </a:r>
                <a:r>
                  <a:rPr lang="it-IT" sz="2000" dirty="0" smtClean="0"/>
                  <a:t> =                      =                                </a:t>
                </a:r>
              </a:p>
              <a:p>
                <a:endParaRPr lang="it-IT" sz="2000" dirty="0" smtClean="0"/>
              </a:p>
              <a:p>
                <a:r>
                  <a:rPr lang="it-IT" sz="2000" dirty="0" smtClean="0"/>
                  <a:t>	= 0.005 M = [</a:t>
                </a:r>
                <a:r>
                  <a:rPr lang="it-IT" sz="2000" dirty="0" err="1" smtClean="0"/>
                  <a:t>Ag</a:t>
                </a:r>
                <a:r>
                  <a:rPr lang="it-IT" sz="2000" baseline="30000" dirty="0" err="1" smtClean="0"/>
                  <a:t>+</a:t>
                </a:r>
                <a:r>
                  <a:rPr lang="it-IT" sz="2000" dirty="0" smtClean="0"/>
                  <a:t>]</a:t>
                </a:r>
                <a:r>
                  <a:rPr lang="it-IT" sz="2000" baseline="-25000" dirty="0" smtClean="0"/>
                  <a:t>i</a:t>
                </a:r>
                <a:endParaRPr lang="it-IT" sz="2000" baseline="-25000" dirty="0"/>
              </a:p>
            </p:txBody>
          </p:sp>
          <p:grpSp>
            <p:nvGrpSpPr>
              <p:cNvPr id="128" name="Gruppo 19"/>
              <p:cNvGrpSpPr/>
              <p:nvPr/>
            </p:nvGrpSpPr>
            <p:grpSpPr>
              <a:xfrm>
                <a:off x="0" y="2061626"/>
                <a:ext cx="2362200" cy="704910"/>
                <a:chOff x="609600" y="1821358"/>
                <a:chExt cx="2362200" cy="704910"/>
              </a:xfrm>
            </p:grpSpPr>
            <p:sp>
              <p:nvSpPr>
                <p:cNvPr id="131" name="CasellaDiTesto 30"/>
                <p:cNvSpPr txBox="1"/>
                <p:nvPr/>
              </p:nvSpPr>
              <p:spPr>
                <a:xfrm>
                  <a:off x="1066800" y="2126158"/>
                  <a:ext cx="8382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000" dirty="0" err="1" smtClean="0"/>
                    <a:t>V</a:t>
                  </a:r>
                  <a:r>
                    <a:rPr lang="it-IT" sz="2000" baseline="-25000" dirty="0" err="1" smtClean="0"/>
                    <a:t>mix</a:t>
                  </a:r>
                  <a:endParaRPr lang="it-IT" sz="2000" i="1" baseline="30000" dirty="0"/>
                </a:p>
              </p:txBody>
            </p:sp>
            <p:sp>
              <p:nvSpPr>
                <p:cNvPr id="133" name="CasellaDiTesto 31"/>
                <p:cNvSpPr txBox="1"/>
                <p:nvPr/>
              </p:nvSpPr>
              <p:spPr>
                <a:xfrm>
                  <a:off x="609600" y="1821358"/>
                  <a:ext cx="23622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000" dirty="0" smtClean="0"/>
                    <a:t>[AgNO</a:t>
                  </a:r>
                  <a:r>
                    <a:rPr lang="it-IT" sz="2000" baseline="-25000" dirty="0" smtClean="0"/>
                    <a:t>3</a:t>
                  </a:r>
                  <a:r>
                    <a:rPr lang="it-IT" sz="2000" dirty="0" smtClean="0"/>
                    <a:t>]</a:t>
                  </a:r>
                  <a:r>
                    <a:rPr lang="it-IT" sz="2000" baseline="-25000" dirty="0" err="1" smtClean="0"/>
                    <a:t>s</a:t>
                  </a:r>
                  <a:r>
                    <a:rPr lang="it-IT" sz="2000" dirty="0" err="1" smtClean="0"/>
                    <a:t>∙V</a:t>
                  </a:r>
                  <a:r>
                    <a:rPr lang="it-IT" sz="2000" baseline="-25000" dirty="0" err="1" smtClean="0"/>
                    <a:t>s</a:t>
                  </a:r>
                  <a:endParaRPr lang="it-IT" sz="2000" i="1" baseline="-25000" dirty="0"/>
                </a:p>
              </p:txBody>
            </p:sp>
            <p:cxnSp>
              <p:nvCxnSpPr>
                <p:cNvPr id="137" name="Connettore 1 32"/>
                <p:cNvCxnSpPr/>
                <p:nvPr/>
              </p:nvCxnSpPr>
              <p:spPr>
                <a:xfrm>
                  <a:off x="704088" y="2202358"/>
                  <a:ext cx="1188720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5" name="CasellaDiTesto 30"/>
            <p:cNvSpPr txBox="1"/>
            <p:nvPr/>
          </p:nvSpPr>
          <p:spPr>
            <a:xfrm>
              <a:off x="6858000" y="3859887"/>
              <a:ext cx="1219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 smtClean="0"/>
                <a:t>500 </a:t>
              </a:r>
              <a:r>
                <a:rPr lang="it-IT" sz="2000" dirty="0" err="1" smtClean="0"/>
                <a:t>mL</a:t>
              </a:r>
              <a:endParaRPr lang="it-IT" sz="2000" i="1" baseline="30000" dirty="0"/>
            </a:p>
          </p:txBody>
        </p:sp>
        <p:sp>
          <p:nvSpPr>
            <p:cNvPr id="116" name="CasellaDiTesto 31"/>
            <p:cNvSpPr txBox="1"/>
            <p:nvPr/>
          </p:nvSpPr>
          <p:spPr>
            <a:xfrm>
              <a:off x="6400800" y="3612177"/>
              <a:ext cx="2057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 smtClean="0"/>
                <a:t>0.010 M∙250 </a:t>
              </a:r>
              <a:r>
                <a:rPr lang="it-IT" sz="2000" dirty="0" err="1" smtClean="0"/>
                <a:t>mL</a:t>
              </a:r>
              <a:endParaRPr lang="it-IT" sz="2000" i="1" baseline="-25000" dirty="0"/>
            </a:p>
          </p:txBody>
        </p:sp>
        <p:cxnSp>
          <p:nvCxnSpPr>
            <p:cNvPr id="118" name="Connettore 1 32"/>
            <p:cNvCxnSpPr/>
            <p:nvPr/>
          </p:nvCxnSpPr>
          <p:spPr>
            <a:xfrm>
              <a:off x="6477000" y="3936087"/>
              <a:ext cx="173736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CasellaDiTesto 138"/>
          <p:cNvSpPr txBox="1"/>
          <p:nvPr/>
        </p:nvSpPr>
        <p:spPr>
          <a:xfrm>
            <a:off x="4876800" y="3886200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dirty="0" smtClean="0"/>
              <a:t>Concentrazione iniziale di NH</a:t>
            </a:r>
            <a:r>
              <a:rPr lang="it-IT" sz="2000" baseline="-25000" dirty="0" smtClean="0"/>
              <a:t>3</a:t>
            </a:r>
            <a:r>
              <a:rPr lang="it-IT" sz="2000" dirty="0" smtClean="0"/>
              <a:t>:</a:t>
            </a:r>
          </a:p>
        </p:txBody>
      </p:sp>
      <p:grpSp>
        <p:nvGrpSpPr>
          <p:cNvPr id="141" name="Gruppo 46"/>
          <p:cNvGrpSpPr/>
          <p:nvPr/>
        </p:nvGrpSpPr>
        <p:grpSpPr>
          <a:xfrm>
            <a:off x="4953000" y="4057710"/>
            <a:ext cx="3200400" cy="857310"/>
            <a:chOff x="-1066800" y="1909226"/>
            <a:chExt cx="3200400" cy="857310"/>
          </a:xfrm>
        </p:grpSpPr>
        <p:sp>
          <p:nvSpPr>
            <p:cNvPr id="145" name="CasellaDiTesto 144"/>
            <p:cNvSpPr txBox="1"/>
            <p:nvPr/>
          </p:nvSpPr>
          <p:spPr>
            <a:xfrm>
              <a:off x="-1066800" y="1909226"/>
              <a:ext cx="3200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it-IT" sz="2000" dirty="0" smtClean="0"/>
            </a:p>
            <a:p>
              <a:r>
                <a:rPr lang="it-IT" sz="2000" dirty="0" smtClean="0"/>
                <a:t>[NH</a:t>
              </a:r>
              <a:r>
                <a:rPr lang="it-IT" sz="2000" baseline="-25000" dirty="0" smtClean="0"/>
                <a:t>3</a:t>
              </a:r>
              <a:r>
                <a:rPr lang="it-IT" sz="2000" dirty="0" smtClean="0"/>
                <a:t>]</a:t>
              </a:r>
              <a:r>
                <a:rPr lang="it-IT" sz="2000" baseline="-25000" dirty="0" smtClean="0"/>
                <a:t>i</a:t>
              </a:r>
              <a:r>
                <a:rPr lang="it-IT" sz="2000" dirty="0" smtClean="0"/>
                <a:t> =                  = 0.025 M</a:t>
              </a:r>
              <a:endParaRPr lang="it-IT" sz="2000" dirty="0"/>
            </a:p>
          </p:txBody>
        </p:sp>
        <p:grpSp>
          <p:nvGrpSpPr>
            <p:cNvPr id="146" name="Gruppo 19"/>
            <p:cNvGrpSpPr/>
            <p:nvPr/>
          </p:nvGrpSpPr>
          <p:grpSpPr>
            <a:xfrm>
              <a:off x="-228600" y="2061626"/>
              <a:ext cx="2362200" cy="704910"/>
              <a:chOff x="381000" y="1821358"/>
              <a:chExt cx="2362200" cy="704910"/>
            </a:xfrm>
          </p:grpSpPr>
          <p:sp>
            <p:nvSpPr>
              <p:cNvPr id="147" name="CasellaDiTesto 30"/>
              <p:cNvSpPr txBox="1"/>
              <p:nvPr/>
            </p:nvSpPr>
            <p:spPr>
              <a:xfrm>
                <a:off x="609600" y="2126158"/>
                <a:ext cx="838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000" dirty="0" err="1" smtClean="0"/>
                  <a:t>V</a:t>
                </a:r>
                <a:r>
                  <a:rPr lang="it-IT" sz="2000" baseline="-25000" dirty="0" err="1" smtClean="0"/>
                  <a:t>mix</a:t>
                </a:r>
                <a:endParaRPr lang="it-IT" sz="2000" i="1" baseline="30000" dirty="0"/>
              </a:p>
            </p:txBody>
          </p:sp>
          <p:sp>
            <p:nvSpPr>
              <p:cNvPr id="148" name="CasellaDiTesto 31"/>
              <p:cNvSpPr txBox="1"/>
              <p:nvPr/>
            </p:nvSpPr>
            <p:spPr>
              <a:xfrm>
                <a:off x="381000" y="1821358"/>
                <a:ext cx="2362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000" dirty="0" smtClean="0"/>
                  <a:t>[NH</a:t>
                </a:r>
                <a:r>
                  <a:rPr lang="it-IT" sz="2000" baseline="-25000" dirty="0" smtClean="0"/>
                  <a:t>3</a:t>
                </a:r>
                <a:r>
                  <a:rPr lang="it-IT" sz="2000" dirty="0" smtClean="0"/>
                  <a:t>]</a:t>
                </a:r>
                <a:r>
                  <a:rPr lang="it-IT" sz="2000" baseline="-25000" dirty="0" err="1" smtClean="0"/>
                  <a:t>s</a:t>
                </a:r>
                <a:r>
                  <a:rPr lang="it-IT" sz="2000" dirty="0" err="1" smtClean="0"/>
                  <a:t>∙V</a:t>
                </a:r>
                <a:r>
                  <a:rPr lang="it-IT" sz="2000" baseline="-25000" dirty="0" err="1" smtClean="0"/>
                  <a:t>s</a:t>
                </a:r>
                <a:endParaRPr lang="it-IT" sz="2000" i="1" baseline="-25000" dirty="0"/>
              </a:p>
            </p:txBody>
          </p:sp>
          <p:cxnSp>
            <p:nvCxnSpPr>
              <p:cNvPr id="149" name="Connettore 1 32"/>
              <p:cNvCxnSpPr/>
              <p:nvPr/>
            </p:nvCxnSpPr>
            <p:spPr>
              <a:xfrm>
                <a:off x="475488" y="2202358"/>
                <a:ext cx="914400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1" name="CasellaDiTesto 150"/>
          <p:cNvSpPr txBox="1"/>
          <p:nvPr/>
        </p:nvSpPr>
        <p:spPr>
          <a:xfrm>
            <a:off x="3810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0.025M</a:t>
            </a:r>
            <a:endParaRPr lang="it-IT" baseline="-25000" dirty="0"/>
          </a:p>
        </p:txBody>
      </p:sp>
      <p:sp>
        <p:nvSpPr>
          <p:cNvPr id="152" name="CasellaDiTesto 151"/>
          <p:cNvSpPr txBox="1"/>
          <p:nvPr/>
        </p:nvSpPr>
        <p:spPr>
          <a:xfrm>
            <a:off x="28956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0.005M</a:t>
            </a:r>
            <a:endParaRPr lang="it-IT" baseline="-25000" dirty="0"/>
          </a:p>
        </p:txBody>
      </p:sp>
      <p:sp>
        <p:nvSpPr>
          <p:cNvPr id="153" name="CasellaDiTesto 152"/>
          <p:cNvSpPr txBox="1"/>
          <p:nvPr/>
        </p:nvSpPr>
        <p:spPr>
          <a:xfrm>
            <a:off x="2743200" y="3871554"/>
            <a:ext cx="1066800" cy="319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it-IT" dirty="0" smtClean="0"/>
              <a:t>x</a:t>
            </a:r>
            <a:endParaRPr lang="it-IT" dirty="0"/>
          </a:p>
        </p:txBody>
      </p:sp>
      <p:sp>
        <p:nvSpPr>
          <p:cNvPr id="155" name="CasellaDiTesto 154"/>
          <p:cNvSpPr txBox="1"/>
          <p:nvPr/>
        </p:nvSpPr>
        <p:spPr>
          <a:xfrm>
            <a:off x="1143000" y="3810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0.005-x</a:t>
            </a:r>
            <a:endParaRPr lang="it-IT" baseline="-25000" dirty="0"/>
          </a:p>
        </p:txBody>
      </p:sp>
      <p:grpSp>
        <p:nvGrpSpPr>
          <p:cNvPr id="156" name="Gruppo 155"/>
          <p:cNvGrpSpPr/>
          <p:nvPr/>
        </p:nvGrpSpPr>
        <p:grpSpPr>
          <a:xfrm>
            <a:off x="381000" y="4338935"/>
            <a:ext cx="2895600" cy="995065"/>
            <a:chOff x="5562600" y="3810000"/>
            <a:chExt cx="2895600" cy="995065"/>
          </a:xfrm>
        </p:grpSpPr>
        <p:grpSp>
          <p:nvGrpSpPr>
            <p:cNvPr id="160" name="Gruppo 25"/>
            <p:cNvGrpSpPr/>
            <p:nvPr/>
          </p:nvGrpSpPr>
          <p:grpSpPr>
            <a:xfrm>
              <a:off x="5562600" y="3810000"/>
              <a:ext cx="2895600" cy="995065"/>
              <a:chOff x="457200" y="1743670"/>
              <a:chExt cx="2895600" cy="995065"/>
            </a:xfrm>
          </p:grpSpPr>
          <p:sp>
            <p:nvSpPr>
              <p:cNvPr id="162" name="CasellaDiTesto 161"/>
              <p:cNvSpPr txBox="1"/>
              <p:nvPr/>
            </p:nvSpPr>
            <p:spPr>
              <a:xfrm>
                <a:off x="457200" y="1743670"/>
                <a:ext cx="76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it-IT" sz="2400" dirty="0" smtClean="0"/>
              </a:p>
              <a:p>
                <a:r>
                  <a:rPr lang="it-IT" sz="2400" dirty="0" smtClean="0"/>
                  <a:t>K =</a:t>
                </a:r>
                <a:endParaRPr lang="it-IT" sz="2400" baseline="30000" dirty="0"/>
              </a:p>
            </p:txBody>
          </p:sp>
          <p:grpSp>
            <p:nvGrpSpPr>
              <p:cNvPr id="163" name="Gruppo 19"/>
              <p:cNvGrpSpPr/>
              <p:nvPr/>
            </p:nvGrpSpPr>
            <p:grpSpPr>
              <a:xfrm>
                <a:off x="1066800" y="1900296"/>
                <a:ext cx="2286000" cy="838439"/>
                <a:chOff x="1676400" y="1660028"/>
                <a:chExt cx="2286000" cy="838439"/>
              </a:xfrm>
            </p:grpSpPr>
            <p:sp>
              <p:nvSpPr>
                <p:cNvPr id="164" name="CasellaDiTesto 30"/>
                <p:cNvSpPr txBox="1"/>
                <p:nvPr/>
              </p:nvSpPr>
              <p:spPr>
                <a:xfrm>
                  <a:off x="1828800" y="2036802"/>
                  <a:ext cx="20574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400" dirty="0"/>
                    <a:t>[ Ag(NH</a:t>
                  </a:r>
                  <a:r>
                    <a:rPr lang="it-IT" sz="2400" baseline="-25000" dirty="0"/>
                    <a:t>3</a:t>
                  </a:r>
                  <a:r>
                    <a:rPr lang="it-IT" sz="2400" dirty="0"/>
                    <a:t>)</a:t>
                  </a:r>
                  <a:r>
                    <a:rPr lang="it-IT" sz="2400" baseline="-25000" dirty="0"/>
                    <a:t>2</a:t>
                  </a:r>
                  <a:r>
                    <a:rPr lang="it-IT" sz="2400" baseline="30000" dirty="0"/>
                    <a:t>+</a:t>
                  </a:r>
                  <a:r>
                    <a:rPr lang="it-IT" sz="2400" dirty="0"/>
                    <a:t>]</a:t>
                  </a:r>
                  <a:r>
                    <a:rPr lang="it-IT" sz="2400" b="1" baseline="-25000" dirty="0" err="1">
                      <a:solidFill>
                        <a:srgbClr val="FF0000"/>
                      </a:solidFill>
                    </a:rPr>
                    <a:t>eq</a:t>
                  </a:r>
                  <a:endParaRPr lang="it-IT" sz="2400" b="1" i="1" baseline="-25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65" name="CasellaDiTesto 31"/>
                <p:cNvSpPr txBox="1"/>
                <p:nvPr/>
              </p:nvSpPr>
              <p:spPr>
                <a:xfrm>
                  <a:off x="1676400" y="1660028"/>
                  <a:ext cx="2286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400" dirty="0"/>
                    <a:t>[Ag</a:t>
                  </a:r>
                  <a:r>
                    <a:rPr lang="it-IT" sz="2400" baseline="30000" dirty="0"/>
                    <a:t>+</a:t>
                  </a:r>
                  <a:r>
                    <a:rPr lang="it-IT" sz="2400" dirty="0"/>
                    <a:t>]</a:t>
                  </a:r>
                  <a:r>
                    <a:rPr lang="it-IT" sz="2400" b="1" baseline="-25000" dirty="0" err="1">
                      <a:solidFill>
                        <a:srgbClr val="FF0000"/>
                      </a:solidFill>
                    </a:rPr>
                    <a:t>eq</a:t>
                  </a:r>
                  <a:r>
                    <a:rPr lang="it-IT" sz="2400" dirty="0"/>
                    <a:t>∙[</a:t>
                  </a:r>
                  <a:r>
                    <a:rPr lang="it-IT" sz="2400" dirty="0" smtClean="0"/>
                    <a:t>NH</a:t>
                  </a:r>
                  <a:r>
                    <a:rPr lang="it-IT" sz="2400" baseline="-25000" dirty="0" smtClean="0"/>
                    <a:t>3</a:t>
                  </a:r>
                  <a:r>
                    <a:rPr lang="it-IT" sz="2400" dirty="0" smtClean="0"/>
                    <a:t>]</a:t>
                  </a:r>
                  <a:r>
                    <a:rPr lang="it-IT" sz="2400" b="1" baseline="-25000" dirty="0" smtClean="0">
                      <a:solidFill>
                        <a:srgbClr val="FF0000"/>
                      </a:solidFill>
                    </a:rPr>
                    <a:t>eq</a:t>
                  </a:r>
                  <a:r>
                    <a:rPr lang="it-IT" sz="2400" baseline="30000" dirty="0" smtClean="0"/>
                    <a:t>2</a:t>
                  </a:r>
                  <a:endParaRPr lang="it-IT" sz="2400" baseline="30000" dirty="0"/>
                </a:p>
              </p:txBody>
            </p:sp>
          </p:grpSp>
        </p:grpSp>
        <p:cxnSp>
          <p:nvCxnSpPr>
            <p:cNvPr id="158" name="Connettore 1 157"/>
            <p:cNvCxnSpPr/>
            <p:nvPr/>
          </p:nvCxnSpPr>
          <p:spPr>
            <a:xfrm>
              <a:off x="6096000" y="4419600"/>
              <a:ext cx="201168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3" name="CasellaDiTesto 172"/>
          <p:cNvSpPr txBox="1"/>
          <p:nvPr/>
        </p:nvSpPr>
        <p:spPr>
          <a:xfrm>
            <a:off x="3657600" y="3878554"/>
            <a:ext cx="1066800" cy="541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it-IT" dirty="0" smtClean="0"/>
              <a:t>0.015+2x</a:t>
            </a:r>
          </a:p>
          <a:p>
            <a:pPr algn="ctr">
              <a:lnSpc>
                <a:spcPct val="80000"/>
              </a:lnSpc>
            </a:pPr>
            <a:endParaRPr lang="it-IT" dirty="0"/>
          </a:p>
        </p:txBody>
      </p:sp>
      <p:grpSp>
        <p:nvGrpSpPr>
          <p:cNvPr id="181" name="Gruppo 180"/>
          <p:cNvGrpSpPr/>
          <p:nvPr/>
        </p:nvGrpSpPr>
        <p:grpSpPr>
          <a:xfrm>
            <a:off x="381000" y="5181600"/>
            <a:ext cx="6400800" cy="857310"/>
            <a:chOff x="381000" y="5181600"/>
            <a:chExt cx="6400800" cy="857310"/>
          </a:xfrm>
        </p:grpSpPr>
        <p:grpSp>
          <p:nvGrpSpPr>
            <p:cNvPr id="166" name="Gruppo 165"/>
            <p:cNvGrpSpPr/>
            <p:nvPr/>
          </p:nvGrpSpPr>
          <p:grpSpPr>
            <a:xfrm>
              <a:off x="381000" y="5181600"/>
              <a:ext cx="6400800" cy="826532"/>
              <a:chOff x="5638800" y="3886200"/>
              <a:chExt cx="6400800" cy="826532"/>
            </a:xfrm>
          </p:grpSpPr>
          <p:grpSp>
            <p:nvGrpSpPr>
              <p:cNvPr id="167" name="Gruppo 25"/>
              <p:cNvGrpSpPr/>
              <p:nvPr/>
            </p:nvGrpSpPr>
            <p:grpSpPr>
              <a:xfrm>
                <a:off x="5638800" y="3886200"/>
                <a:ext cx="6400800" cy="826532"/>
                <a:chOff x="533400" y="1819870"/>
                <a:chExt cx="6400800" cy="826532"/>
              </a:xfrm>
            </p:grpSpPr>
            <p:sp>
              <p:nvSpPr>
                <p:cNvPr id="169" name="CasellaDiTesto 168"/>
                <p:cNvSpPr txBox="1"/>
                <p:nvPr/>
              </p:nvSpPr>
              <p:spPr>
                <a:xfrm>
                  <a:off x="533400" y="1819870"/>
                  <a:ext cx="6400800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it-IT" sz="2000" dirty="0" smtClean="0"/>
                </a:p>
                <a:p>
                  <a:r>
                    <a:rPr lang="it-IT" sz="2000" dirty="0" smtClean="0"/>
                    <a:t>K =                                       ≈                          = 1∙10</a:t>
                  </a:r>
                  <a:r>
                    <a:rPr lang="it-IT" sz="2000" baseline="30000" dirty="0" smtClean="0"/>
                    <a:t>-7</a:t>
                  </a:r>
                  <a:endParaRPr lang="it-IT" sz="2000" baseline="30000" dirty="0"/>
                </a:p>
              </p:txBody>
            </p:sp>
            <p:grpSp>
              <p:nvGrpSpPr>
                <p:cNvPr id="170" name="Gruppo 19"/>
                <p:cNvGrpSpPr/>
                <p:nvPr/>
              </p:nvGrpSpPr>
              <p:grpSpPr>
                <a:xfrm>
                  <a:off x="914400" y="2029360"/>
                  <a:ext cx="2438400" cy="617042"/>
                  <a:chOff x="1524000" y="1789092"/>
                  <a:chExt cx="2438400" cy="617042"/>
                </a:xfrm>
              </p:grpSpPr>
              <p:sp>
                <p:nvSpPr>
                  <p:cNvPr id="171" name="CasellaDiTesto 30"/>
                  <p:cNvSpPr txBox="1"/>
                  <p:nvPr/>
                </p:nvSpPr>
                <p:spPr>
                  <a:xfrm>
                    <a:off x="1524000" y="2036802"/>
                    <a:ext cx="23622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it-IT" dirty="0" smtClean="0"/>
                      <a:t>0.005-x</a:t>
                    </a:r>
                    <a:endParaRPr lang="it-IT" dirty="0"/>
                  </a:p>
                </p:txBody>
              </p:sp>
              <p:sp>
                <p:nvSpPr>
                  <p:cNvPr id="172" name="CasellaDiTesto 31"/>
                  <p:cNvSpPr txBox="1"/>
                  <p:nvPr/>
                </p:nvSpPr>
                <p:spPr>
                  <a:xfrm>
                    <a:off x="1547032" y="1789092"/>
                    <a:ext cx="2415368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2000" dirty="0" smtClean="0"/>
                      <a:t>x∙</a:t>
                    </a:r>
                    <a:r>
                      <a:rPr lang="it-IT" sz="2000" dirty="0"/>
                      <a:t>(</a:t>
                    </a:r>
                    <a:r>
                      <a:rPr lang="it-IT" sz="2000" dirty="0" smtClean="0"/>
                      <a:t>0.015+2x)</a:t>
                    </a:r>
                    <a:r>
                      <a:rPr lang="it-IT" sz="2000" baseline="30000" dirty="0" smtClean="0"/>
                      <a:t>2</a:t>
                    </a:r>
                    <a:endParaRPr lang="it-IT" sz="2000" baseline="30000" dirty="0"/>
                  </a:p>
                </p:txBody>
              </p:sp>
            </p:grpSp>
          </p:grpSp>
          <p:cxnSp>
            <p:nvCxnSpPr>
              <p:cNvPr id="168" name="Connettore 1 167"/>
              <p:cNvCxnSpPr/>
              <p:nvPr/>
            </p:nvCxnSpPr>
            <p:spPr>
              <a:xfrm>
                <a:off x="6096000" y="4419600"/>
                <a:ext cx="210312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7" name="Connettore 1 176"/>
            <p:cNvCxnSpPr/>
            <p:nvPr/>
          </p:nvCxnSpPr>
          <p:spPr>
            <a:xfrm>
              <a:off x="3200400" y="5715000"/>
              <a:ext cx="1371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CasellaDiTesto 31"/>
            <p:cNvSpPr txBox="1"/>
            <p:nvPr/>
          </p:nvSpPr>
          <p:spPr>
            <a:xfrm>
              <a:off x="3200400" y="5410200"/>
              <a:ext cx="2133600" cy="605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/>
                <a:t>x</a:t>
              </a:r>
              <a:r>
                <a:rPr lang="it-IT" sz="2000" dirty="0" smtClean="0"/>
                <a:t>∙0.015</a:t>
              </a:r>
              <a:r>
                <a:rPr lang="it-IT" sz="2000" baseline="30000" dirty="0" smtClean="0"/>
                <a:t>2</a:t>
              </a:r>
              <a:endParaRPr lang="it-IT" sz="2000" baseline="30000" dirty="0"/>
            </a:p>
            <a:p>
              <a:endParaRPr lang="it-IT" sz="2000" i="1" baseline="-25000" dirty="0"/>
            </a:p>
          </p:txBody>
        </p:sp>
        <p:sp>
          <p:nvSpPr>
            <p:cNvPr id="179" name="CasellaDiTesto 30"/>
            <p:cNvSpPr txBox="1"/>
            <p:nvPr/>
          </p:nvSpPr>
          <p:spPr>
            <a:xfrm>
              <a:off x="3124200" y="56388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000" dirty="0" smtClean="0"/>
                <a:t>0.005</a:t>
              </a:r>
              <a:endParaRPr lang="it-IT" sz="2000" dirty="0"/>
            </a:p>
          </p:txBody>
        </p:sp>
      </p:grpSp>
      <p:sp>
        <p:nvSpPr>
          <p:cNvPr id="180" name="CasellaDiTesto 179"/>
          <p:cNvSpPr txBox="1"/>
          <p:nvPr/>
        </p:nvSpPr>
        <p:spPr>
          <a:xfrm>
            <a:off x="381000" y="5867400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000" dirty="0" smtClean="0"/>
          </a:p>
          <a:p>
            <a:r>
              <a:rPr lang="it-IT" sz="2000" dirty="0" smtClean="0"/>
              <a:t> x = 2.2∙10</a:t>
            </a:r>
            <a:r>
              <a:rPr lang="it-IT" sz="2000" baseline="30000" dirty="0" smtClean="0"/>
              <a:t>-6</a:t>
            </a:r>
            <a:r>
              <a:rPr lang="it-IT" sz="2000" dirty="0" smtClean="0"/>
              <a:t> = [Ag</a:t>
            </a:r>
            <a:r>
              <a:rPr lang="it-IT" sz="2000" baseline="30000" dirty="0" smtClean="0"/>
              <a:t>+</a:t>
            </a:r>
            <a:r>
              <a:rPr lang="it-IT" sz="2000" dirty="0" smtClean="0"/>
              <a:t>]</a:t>
            </a:r>
            <a:r>
              <a:rPr lang="it-IT" sz="2000" baseline="-25000" dirty="0" err="1" smtClean="0"/>
              <a:t>eq</a:t>
            </a:r>
            <a:endParaRPr lang="it-IT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132053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93" grpId="0"/>
      <p:bldP spid="95" grpId="0"/>
      <p:bldP spid="98" grpId="0"/>
      <p:bldP spid="99" grpId="0"/>
      <p:bldP spid="112" grpId="0"/>
      <p:bldP spid="139" grpId="0"/>
      <p:bldP spid="151" grpId="0"/>
      <p:bldP spid="152" grpId="0"/>
      <p:bldP spid="153" grpId="0"/>
      <p:bldP spid="155" grpId="0"/>
      <p:bldP spid="173" grpId="0"/>
      <p:bldP spid="1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457200" y="533400"/>
            <a:ext cx="7927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800" b="1" dirty="0" smtClean="0"/>
              <a:t>Quoziente di reazione, Q:</a:t>
            </a:r>
          </a:p>
        </p:txBody>
      </p:sp>
      <p:grpSp>
        <p:nvGrpSpPr>
          <p:cNvPr id="5" name="Gruppo 4"/>
          <p:cNvGrpSpPr/>
          <p:nvPr/>
        </p:nvGrpSpPr>
        <p:grpSpPr>
          <a:xfrm>
            <a:off x="4876800" y="304800"/>
            <a:ext cx="2819400" cy="1071265"/>
            <a:chOff x="5562600" y="3810000"/>
            <a:chExt cx="2819400" cy="1071265"/>
          </a:xfrm>
        </p:grpSpPr>
        <p:grpSp>
          <p:nvGrpSpPr>
            <p:cNvPr id="10" name="Gruppo 25"/>
            <p:cNvGrpSpPr/>
            <p:nvPr/>
          </p:nvGrpSpPr>
          <p:grpSpPr>
            <a:xfrm>
              <a:off x="5562600" y="3810000"/>
              <a:ext cx="2819400" cy="1071265"/>
              <a:chOff x="457200" y="1743670"/>
              <a:chExt cx="2819400" cy="1071265"/>
            </a:xfrm>
          </p:grpSpPr>
          <p:sp>
            <p:nvSpPr>
              <p:cNvPr id="12" name="CasellaDiTesto 11"/>
              <p:cNvSpPr txBox="1"/>
              <p:nvPr/>
            </p:nvSpPr>
            <p:spPr>
              <a:xfrm>
                <a:off x="457200" y="1743670"/>
                <a:ext cx="76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it-IT" sz="2400" b="1" dirty="0" smtClean="0"/>
              </a:p>
              <a:p>
                <a:r>
                  <a:rPr lang="it-IT" sz="2400" b="1" dirty="0" smtClean="0"/>
                  <a:t>Q =</a:t>
                </a:r>
                <a:endParaRPr lang="it-IT" sz="2400" b="1" baseline="30000" dirty="0"/>
              </a:p>
            </p:txBody>
          </p:sp>
          <p:grpSp>
            <p:nvGrpSpPr>
              <p:cNvPr id="13" name="Gruppo 19"/>
              <p:cNvGrpSpPr/>
              <p:nvPr/>
            </p:nvGrpSpPr>
            <p:grpSpPr>
              <a:xfrm>
                <a:off x="914400" y="1900296"/>
                <a:ext cx="2362200" cy="914639"/>
                <a:chOff x="1524000" y="1660028"/>
                <a:chExt cx="2362200" cy="914639"/>
              </a:xfrm>
            </p:grpSpPr>
            <p:sp>
              <p:nvSpPr>
                <p:cNvPr id="14" name="CasellaDiTesto 30"/>
                <p:cNvSpPr txBox="1"/>
                <p:nvPr/>
              </p:nvSpPr>
              <p:spPr>
                <a:xfrm>
                  <a:off x="1524000" y="2113002"/>
                  <a:ext cx="2362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400" b="1" dirty="0" smtClean="0"/>
                    <a:t>[A]</a:t>
                  </a:r>
                  <a:r>
                    <a:rPr lang="it-IT" sz="2400" b="1" i="1" baseline="30000" dirty="0" err="1" smtClean="0"/>
                    <a:t>a</a:t>
                  </a:r>
                  <a:r>
                    <a:rPr lang="it-IT" sz="2400" b="1" dirty="0" err="1" smtClean="0"/>
                    <a:t>∙</a:t>
                  </a:r>
                  <a:r>
                    <a:rPr lang="it-IT" sz="2400" b="1" dirty="0" smtClean="0"/>
                    <a:t> [B]</a:t>
                  </a:r>
                  <a:r>
                    <a:rPr lang="it-IT" sz="2400" b="1" i="1" baseline="30000" dirty="0" err="1" smtClean="0"/>
                    <a:t>b</a:t>
                  </a:r>
                  <a:endParaRPr lang="it-IT" sz="2400" b="1" i="1" baseline="30000" dirty="0"/>
                </a:p>
              </p:txBody>
            </p:sp>
            <p:sp>
              <p:nvSpPr>
                <p:cNvPr id="15" name="CasellaDiTesto 31"/>
                <p:cNvSpPr txBox="1"/>
                <p:nvPr/>
              </p:nvSpPr>
              <p:spPr>
                <a:xfrm>
                  <a:off x="1524000" y="1660028"/>
                  <a:ext cx="2286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400" b="1" dirty="0" smtClean="0"/>
                    <a:t>[C]</a:t>
                  </a:r>
                  <a:r>
                    <a:rPr lang="it-IT" sz="2400" b="1" i="1" baseline="30000" dirty="0" err="1" smtClean="0"/>
                    <a:t>c</a:t>
                  </a:r>
                  <a:r>
                    <a:rPr lang="it-IT" sz="2400" b="1" dirty="0" err="1" smtClean="0"/>
                    <a:t>∙</a:t>
                  </a:r>
                  <a:r>
                    <a:rPr lang="it-IT" sz="2400" b="1" dirty="0" smtClean="0"/>
                    <a:t> [D]</a:t>
                  </a:r>
                  <a:r>
                    <a:rPr lang="it-IT" sz="2400" b="1" i="1" baseline="30000" dirty="0" err="1" smtClean="0"/>
                    <a:t>d</a:t>
                  </a:r>
                  <a:endParaRPr lang="it-IT" sz="2400" b="1" i="1" baseline="30000" dirty="0"/>
                </a:p>
              </p:txBody>
            </p:sp>
          </p:grpSp>
        </p:grpSp>
        <p:cxnSp>
          <p:nvCxnSpPr>
            <p:cNvPr id="7" name="Connettore 1 6"/>
            <p:cNvCxnSpPr/>
            <p:nvPr/>
          </p:nvCxnSpPr>
          <p:spPr>
            <a:xfrm>
              <a:off x="6096000" y="4419600"/>
              <a:ext cx="109728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CasellaDiTesto 15"/>
          <p:cNvSpPr txBox="1"/>
          <p:nvPr/>
        </p:nvSpPr>
        <p:spPr>
          <a:xfrm>
            <a:off x="304800" y="1642408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it-IT" sz="2000" dirty="0" smtClean="0"/>
              <a:t>Da non confondere con K, che vale SOLO all’equilibrio:</a:t>
            </a:r>
          </a:p>
        </p:txBody>
      </p:sp>
      <p:grpSp>
        <p:nvGrpSpPr>
          <p:cNvPr id="17" name="Gruppo 16"/>
          <p:cNvGrpSpPr/>
          <p:nvPr/>
        </p:nvGrpSpPr>
        <p:grpSpPr>
          <a:xfrm>
            <a:off x="5943600" y="1524000"/>
            <a:ext cx="2819400" cy="1071265"/>
            <a:chOff x="5562600" y="3810000"/>
            <a:chExt cx="2819400" cy="1071265"/>
          </a:xfrm>
        </p:grpSpPr>
        <p:grpSp>
          <p:nvGrpSpPr>
            <p:cNvPr id="21" name="Gruppo 25"/>
            <p:cNvGrpSpPr/>
            <p:nvPr/>
          </p:nvGrpSpPr>
          <p:grpSpPr>
            <a:xfrm>
              <a:off x="5562600" y="3810000"/>
              <a:ext cx="2819400" cy="1071265"/>
              <a:chOff x="457200" y="1743670"/>
              <a:chExt cx="2819400" cy="1071265"/>
            </a:xfrm>
          </p:grpSpPr>
          <p:sp>
            <p:nvSpPr>
              <p:cNvPr id="23" name="CasellaDiTesto 22"/>
              <p:cNvSpPr txBox="1"/>
              <p:nvPr/>
            </p:nvSpPr>
            <p:spPr>
              <a:xfrm>
                <a:off x="457200" y="1743670"/>
                <a:ext cx="76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it-IT" sz="2400" dirty="0" smtClean="0"/>
              </a:p>
              <a:p>
                <a:r>
                  <a:rPr lang="it-IT" sz="2400" dirty="0" smtClean="0"/>
                  <a:t>K =</a:t>
                </a:r>
                <a:endParaRPr lang="it-IT" sz="2400" baseline="30000" dirty="0"/>
              </a:p>
            </p:txBody>
          </p:sp>
          <p:grpSp>
            <p:nvGrpSpPr>
              <p:cNvPr id="24" name="Gruppo 19"/>
              <p:cNvGrpSpPr/>
              <p:nvPr/>
            </p:nvGrpSpPr>
            <p:grpSpPr>
              <a:xfrm>
                <a:off x="914400" y="1900296"/>
                <a:ext cx="2362200" cy="914639"/>
                <a:chOff x="1524000" y="1660028"/>
                <a:chExt cx="2362200" cy="914639"/>
              </a:xfrm>
            </p:grpSpPr>
            <p:sp>
              <p:nvSpPr>
                <p:cNvPr id="25" name="CasellaDiTesto 30"/>
                <p:cNvSpPr txBox="1"/>
                <p:nvPr/>
              </p:nvSpPr>
              <p:spPr>
                <a:xfrm>
                  <a:off x="1524000" y="2113002"/>
                  <a:ext cx="2362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400" dirty="0" smtClean="0"/>
                    <a:t>[A]</a:t>
                  </a:r>
                  <a:r>
                    <a:rPr lang="it-IT" sz="2400" baseline="-25000" dirty="0" err="1" smtClean="0"/>
                    <a:t>eq</a:t>
                  </a:r>
                  <a:r>
                    <a:rPr lang="it-IT" sz="2400" i="1" baseline="30000" dirty="0" err="1" smtClean="0"/>
                    <a:t>a</a:t>
                  </a:r>
                  <a:r>
                    <a:rPr lang="it-IT" sz="2400" dirty="0" err="1" smtClean="0"/>
                    <a:t>∙</a:t>
                  </a:r>
                  <a:r>
                    <a:rPr lang="it-IT" sz="2400" dirty="0" smtClean="0"/>
                    <a:t> [B]</a:t>
                  </a:r>
                  <a:r>
                    <a:rPr lang="it-IT" sz="2400" baseline="-25000" dirty="0" err="1" smtClean="0"/>
                    <a:t>eq</a:t>
                  </a:r>
                  <a:r>
                    <a:rPr lang="it-IT" sz="2400" i="1" baseline="30000" dirty="0" err="1" smtClean="0"/>
                    <a:t>b</a:t>
                  </a:r>
                  <a:endParaRPr lang="it-IT" sz="2400" i="1" baseline="30000" dirty="0"/>
                </a:p>
              </p:txBody>
            </p:sp>
            <p:sp>
              <p:nvSpPr>
                <p:cNvPr id="26" name="CasellaDiTesto 31"/>
                <p:cNvSpPr txBox="1"/>
                <p:nvPr/>
              </p:nvSpPr>
              <p:spPr>
                <a:xfrm>
                  <a:off x="1524000" y="1660028"/>
                  <a:ext cx="2286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400" dirty="0" smtClean="0"/>
                    <a:t>[C]</a:t>
                  </a:r>
                  <a:r>
                    <a:rPr lang="it-IT" sz="2400" baseline="-25000" dirty="0" err="1" smtClean="0"/>
                    <a:t>eq</a:t>
                  </a:r>
                  <a:r>
                    <a:rPr lang="it-IT" sz="2400" i="1" baseline="30000" dirty="0" err="1" smtClean="0"/>
                    <a:t>c</a:t>
                  </a:r>
                  <a:r>
                    <a:rPr lang="it-IT" sz="2400" dirty="0" err="1" smtClean="0"/>
                    <a:t>∙</a:t>
                  </a:r>
                  <a:r>
                    <a:rPr lang="it-IT" sz="2400" dirty="0" smtClean="0"/>
                    <a:t> [D]</a:t>
                  </a:r>
                  <a:r>
                    <a:rPr lang="it-IT" sz="2400" baseline="-25000" dirty="0" err="1" smtClean="0"/>
                    <a:t>eq</a:t>
                  </a:r>
                  <a:r>
                    <a:rPr lang="it-IT" sz="2400" i="1" baseline="30000" dirty="0" err="1" smtClean="0"/>
                    <a:t>d</a:t>
                  </a:r>
                  <a:endParaRPr lang="it-IT" sz="2400" i="1" baseline="30000" dirty="0"/>
                </a:p>
              </p:txBody>
            </p:sp>
          </p:grpSp>
        </p:grpSp>
        <p:cxnSp>
          <p:nvCxnSpPr>
            <p:cNvPr id="19" name="Connettore 1 18"/>
            <p:cNvCxnSpPr/>
            <p:nvPr/>
          </p:nvCxnSpPr>
          <p:spPr>
            <a:xfrm>
              <a:off x="6096000" y="4419600"/>
              <a:ext cx="155448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CasellaDiTesto 26"/>
          <p:cNvSpPr txBox="1"/>
          <p:nvPr/>
        </p:nvSpPr>
        <p:spPr>
          <a:xfrm>
            <a:off x="304800" y="3852208"/>
            <a:ext cx="4343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Se Q &lt; K, la reazione procede verso destra:</a:t>
            </a:r>
            <a:r>
              <a:rPr lang="it-IT" sz="2400" b="1" dirty="0" smtClean="0"/>
              <a:t> </a:t>
            </a:r>
          </a:p>
          <a:p>
            <a:pPr lvl="0">
              <a:defRPr/>
            </a:pPr>
            <a:r>
              <a:rPr lang="it-IT" sz="2400" dirty="0" smtClean="0"/>
              <a:t>la reazione diretta è più veloce e si forma una maggior quantità di prodotti rispetto a quella che viene consumata dalla reazione inversa.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4572000" y="3875544"/>
            <a:ext cx="4343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Se Q &gt; K, la reazione procede verso sinistra: </a:t>
            </a:r>
          </a:p>
          <a:p>
            <a:pPr lvl="0">
              <a:defRPr/>
            </a:pPr>
            <a:r>
              <a:rPr lang="it-IT" sz="2400" dirty="0" smtClean="0"/>
              <a:t>la reazione inversa è più veloce </a:t>
            </a:r>
            <a:r>
              <a:rPr lang="it-IT" sz="2400" smtClean="0"/>
              <a:t>e consuma </a:t>
            </a:r>
            <a:r>
              <a:rPr lang="it-IT" sz="2400" dirty="0" smtClean="0"/>
              <a:t>una maggior quantità di prodotti rispetto a quella che viene prodotta dalla reazione diretta.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2057400" y="2514600"/>
            <a:ext cx="457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200" b="1" dirty="0" smtClean="0">
              <a:solidFill>
                <a:srgbClr val="0070C0"/>
              </a:solidFill>
            </a:endParaRPr>
          </a:p>
          <a:p>
            <a:r>
              <a:rPr lang="it-IT" sz="3200" dirty="0" err="1" smtClean="0"/>
              <a:t>aA</a:t>
            </a:r>
            <a:r>
              <a:rPr lang="it-IT" sz="3200" dirty="0" smtClean="0"/>
              <a:t> + </a:t>
            </a:r>
            <a:r>
              <a:rPr lang="it-IT" sz="3200" dirty="0" err="1" smtClean="0"/>
              <a:t>bB</a:t>
            </a:r>
            <a:r>
              <a:rPr lang="it-IT" sz="3200" dirty="0" smtClean="0"/>
              <a:t>                </a:t>
            </a:r>
            <a:r>
              <a:rPr lang="it-IT" sz="3200" dirty="0" err="1" smtClean="0"/>
              <a:t>cC</a:t>
            </a:r>
            <a:r>
              <a:rPr lang="it-IT" sz="3200" dirty="0" smtClean="0"/>
              <a:t> + </a:t>
            </a:r>
            <a:r>
              <a:rPr lang="it-IT" sz="3200" dirty="0" err="1" smtClean="0"/>
              <a:t>dD</a:t>
            </a:r>
            <a:endParaRPr lang="it-IT" sz="3200" dirty="0"/>
          </a:p>
        </p:txBody>
      </p:sp>
      <p:grpSp>
        <p:nvGrpSpPr>
          <p:cNvPr id="30" name="Gruppo 101"/>
          <p:cNvGrpSpPr/>
          <p:nvPr/>
        </p:nvGrpSpPr>
        <p:grpSpPr>
          <a:xfrm>
            <a:off x="3810000" y="3276600"/>
            <a:ext cx="762000" cy="76200"/>
            <a:chOff x="6653782" y="2325623"/>
            <a:chExt cx="548641" cy="76200"/>
          </a:xfrm>
        </p:grpSpPr>
        <p:cxnSp>
          <p:nvCxnSpPr>
            <p:cNvPr id="31" name="Connettore 2 30"/>
            <p:cNvCxnSpPr/>
            <p:nvPr/>
          </p:nvCxnSpPr>
          <p:spPr>
            <a:xfrm>
              <a:off x="6653782" y="2325623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2 31"/>
            <p:cNvCxnSpPr/>
            <p:nvPr/>
          </p:nvCxnSpPr>
          <p:spPr>
            <a:xfrm rot="10800000">
              <a:off x="6653783" y="2400235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ttangolo 32"/>
            <p:cNvSpPr/>
            <p:nvPr/>
          </p:nvSpPr>
          <p:spPr>
            <a:xfrm>
              <a:off x="6653783" y="2337815"/>
              <a:ext cx="548640" cy="4572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400"/>
            </a:p>
          </p:txBody>
        </p:sp>
      </p:grpSp>
      <p:sp>
        <p:nvSpPr>
          <p:cNvPr id="34" name="Freccia a destra 33"/>
          <p:cNvSpPr/>
          <p:nvPr/>
        </p:nvSpPr>
        <p:spPr>
          <a:xfrm>
            <a:off x="3733800" y="2819400"/>
            <a:ext cx="9144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Freccia a destra 34"/>
          <p:cNvSpPr/>
          <p:nvPr/>
        </p:nvSpPr>
        <p:spPr>
          <a:xfrm rot="10800000">
            <a:off x="3657600" y="3276600"/>
            <a:ext cx="914400" cy="53340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7" grpId="0"/>
      <p:bldP spid="28" grpId="0"/>
      <p:bldP spid="29" grpId="0"/>
      <p:bldP spid="34" grpId="0" animBg="1"/>
      <p:bldP spid="34" grpId="1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riangolo isoscele 153"/>
          <p:cNvSpPr/>
          <p:nvPr/>
        </p:nvSpPr>
        <p:spPr>
          <a:xfrm>
            <a:off x="1653601" y="6172200"/>
            <a:ext cx="457200" cy="38100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5" name="Connettore 1 154"/>
          <p:cNvCxnSpPr/>
          <p:nvPr/>
        </p:nvCxnSpPr>
        <p:spPr>
          <a:xfrm>
            <a:off x="510601" y="6172200"/>
            <a:ext cx="27432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o 155"/>
          <p:cNvGrpSpPr/>
          <p:nvPr/>
        </p:nvGrpSpPr>
        <p:grpSpPr>
          <a:xfrm>
            <a:off x="510601" y="5818632"/>
            <a:ext cx="762000" cy="304800"/>
            <a:chOff x="5257800" y="3886200"/>
            <a:chExt cx="762000" cy="304800"/>
          </a:xfrm>
        </p:grpSpPr>
        <p:sp>
          <p:nvSpPr>
            <p:cNvPr id="157" name="Ovale 156"/>
            <p:cNvSpPr/>
            <p:nvPr/>
          </p:nvSpPr>
          <p:spPr>
            <a:xfrm>
              <a:off x="5257800" y="4038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8" name="Ovale 157"/>
            <p:cNvSpPr/>
            <p:nvPr/>
          </p:nvSpPr>
          <p:spPr>
            <a:xfrm>
              <a:off x="5410200" y="4038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9" name="Ovale 158"/>
            <p:cNvSpPr/>
            <p:nvPr/>
          </p:nvSpPr>
          <p:spPr>
            <a:xfrm>
              <a:off x="57912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0" name="Ovale 159"/>
            <p:cNvSpPr/>
            <p:nvPr/>
          </p:nvSpPr>
          <p:spPr>
            <a:xfrm>
              <a:off x="56388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1" name="Ovale 160"/>
            <p:cNvSpPr/>
            <p:nvPr/>
          </p:nvSpPr>
          <p:spPr>
            <a:xfrm>
              <a:off x="54864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2" name="Ovale 161"/>
            <p:cNvSpPr/>
            <p:nvPr/>
          </p:nvSpPr>
          <p:spPr>
            <a:xfrm>
              <a:off x="53340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3" name="Ovale 162"/>
            <p:cNvSpPr/>
            <p:nvPr/>
          </p:nvSpPr>
          <p:spPr>
            <a:xfrm>
              <a:off x="5867400" y="4038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4" name="Ovale 163"/>
            <p:cNvSpPr/>
            <p:nvPr/>
          </p:nvSpPr>
          <p:spPr>
            <a:xfrm>
              <a:off x="5715000" y="4038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5" name="Ovale 164"/>
            <p:cNvSpPr/>
            <p:nvPr/>
          </p:nvSpPr>
          <p:spPr>
            <a:xfrm>
              <a:off x="5562600" y="4038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" name="Gruppo 165"/>
          <p:cNvGrpSpPr/>
          <p:nvPr/>
        </p:nvGrpSpPr>
        <p:grpSpPr>
          <a:xfrm>
            <a:off x="2613721" y="5818632"/>
            <a:ext cx="609600" cy="304800"/>
            <a:chOff x="7239000" y="3886200"/>
            <a:chExt cx="609600" cy="304800"/>
          </a:xfrm>
        </p:grpSpPr>
        <p:sp>
          <p:nvSpPr>
            <p:cNvPr id="167" name="Ovale 166"/>
            <p:cNvSpPr/>
            <p:nvPr/>
          </p:nvSpPr>
          <p:spPr>
            <a:xfrm>
              <a:off x="7620000" y="38862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8" name="Ovale 167"/>
            <p:cNvSpPr/>
            <p:nvPr/>
          </p:nvSpPr>
          <p:spPr>
            <a:xfrm>
              <a:off x="7467600" y="38862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9" name="Ovale 168"/>
            <p:cNvSpPr/>
            <p:nvPr/>
          </p:nvSpPr>
          <p:spPr>
            <a:xfrm>
              <a:off x="7315200" y="38862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0" name="Ovale 169"/>
            <p:cNvSpPr/>
            <p:nvPr/>
          </p:nvSpPr>
          <p:spPr>
            <a:xfrm>
              <a:off x="7696200" y="40386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1" name="Ovale 170"/>
            <p:cNvSpPr/>
            <p:nvPr/>
          </p:nvSpPr>
          <p:spPr>
            <a:xfrm>
              <a:off x="7543800" y="40386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2" name="Ovale 171"/>
            <p:cNvSpPr/>
            <p:nvPr/>
          </p:nvSpPr>
          <p:spPr>
            <a:xfrm>
              <a:off x="7391400" y="40386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3" name="Ovale 172"/>
            <p:cNvSpPr/>
            <p:nvPr/>
          </p:nvSpPr>
          <p:spPr>
            <a:xfrm>
              <a:off x="7239000" y="40386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6" name="Gruppo 180"/>
          <p:cNvGrpSpPr/>
          <p:nvPr/>
        </p:nvGrpSpPr>
        <p:grpSpPr>
          <a:xfrm>
            <a:off x="510601" y="5669280"/>
            <a:ext cx="2743200" cy="883920"/>
            <a:chOff x="5257800" y="5440680"/>
            <a:chExt cx="2743200" cy="883920"/>
          </a:xfrm>
        </p:grpSpPr>
        <p:sp>
          <p:nvSpPr>
            <p:cNvPr id="182" name="Triangolo isoscele 181"/>
            <p:cNvSpPr/>
            <p:nvPr/>
          </p:nvSpPr>
          <p:spPr>
            <a:xfrm>
              <a:off x="6400800" y="5943600"/>
              <a:ext cx="457200" cy="381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83" name="Connettore 1 182"/>
            <p:cNvCxnSpPr/>
            <p:nvPr/>
          </p:nvCxnSpPr>
          <p:spPr>
            <a:xfrm>
              <a:off x="5257800" y="5943600"/>
              <a:ext cx="274320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uppo 105"/>
            <p:cNvGrpSpPr/>
            <p:nvPr/>
          </p:nvGrpSpPr>
          <p:grpSpPr>
            <a:xfrm>
              <a:off x="5257800" y="5590032"/>
              <a:ext cx="762000" cy="304800"/>
              <a:chOff x="5257800" y="3886200"/>
              <a:chExt cx="762000" cy="304800"/>
            </a:xfrm>
          </p:grpSpPr>
          <p:sp>
            <p:nvSpPr>
              <p:cNvPr id="196" name="Ovale 195"/>
              <p:cNvSpPr/>
              <p:nvPr/>
            </p:nvSpPr>
            <p:spPr>
              <a:xfrm>
                <a:off x="5257800" y="4038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97" name="Ovale 196"/>
              <p:cNvSpPr/>
              <p:nvPr/>
            </p:nvSpPr>
            <p:spPr>
              <a:xfrm>
                <a:off x="5410200" y="4038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98" name="Ovale 197"/>
              <p:cNvSpPr/>
              <p:nvPr/>
            </p:nvSpPr>
            <p:spPr>
              <a:xfrm>
                <a:off x="57912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99" name="Ovale 198"/>
              <p:cNvSpPr/>
              <p:nvPr/>
            </p:nvSpPr>
            <p:spPr>
              <a:xfrm>
                <a:off x="56388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00" name="Ovale 199"/>
              <p:cNvSpPr/>
              <p:nvPr/>
            </p:nvSpPr>
            <p:spPr>
              <a:xfrm>
                <a:off x="54864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01" name="Ovale 200"/>
              <p:cNvSpPr/>
              <p:nvPr/>
            </p:nvSpPr>
            <p:spPr>
              <a:xfrm>
                <a:off x="53340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02" name="Ovale 201"/>
              <p:cNvSpPr/>
              <p:nvPr/>
            </p:nvSpPr>
            <p:spPr>
              <a:xfrm>
                <a:off x="5867400" y="4038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03" name="Ovale 202"/>
              <p:cNvSpPr/>
              <p:nvPr/>
            </p:nvSpPr>
            <p:spPr>
              <a:xfrm>
                <a:off x="5715000" y="4038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04" name="Ovale 203"/>
              <p:cNvSpPr/>
              <p:nvPr/>
            </p:nvSpPr>
            <p:spPr>
              <a:xfrm>
                <a:off x="5562600" y="4038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9" name="Gruppo 115"/>
            <p:cNvGrpSpPr/>
            <p:nvPr/>
          </p:nvGrpSpPr>
          <p:grpSpPr>
            <a:xfrm>
              <a:off x="7360920" y="5590032"/>
              <a:ext cx="609600" cy="304800"/>
              <a:chOff x="7239000" y="3886200"/>
              <a:chExt cx="609600" cy="304800"/>
            </a:xfrm>
          </p:grpSpPr>
          <p:sp>
            <p:nvSpPr>
              <p:cNvPr id="189" name="Ovale 188"/>
              <p:cNvSpPr/>
              <p:nvPr/>
            </p:nvSpPr>
            <p:spPr>
              <a:xfrm>
                <a:off x="7620000" y="38862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90" name="Ovale 189"/>
              <p:cNvSpPr/>
              <p:nvPr/>
            </p:nvSpPr>
            <p:spPr>
              <a:xfrm>
                <a:off x="7467600" y="38862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91" name="Ovale 190"/>
              <p:cNvSpPr/>
              <p:nvPr/>
            </p:nvSpPr>
            <p:spPr>
              <a:xfrm>
                <a:off x="7315200" y="38862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92" name="Ovale 191"/>
              <p:cNvSpPr/>
              <p:nvPr/>
            </p:nvSpPr>
            <p:spPr>
              <a:xfrm>
                <a:off x="7696200" y="40386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93" name="Ovale 192"/>
              <p:cNvSpPr/>
              <p:nvPr/>
            </p:nvSpPr>
            <p:spPr>
              <a:xfrm>
                <a:off x="7543800" y="40386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94" name="Ovale 193"/>
              <p:cNvSpPr/>
              <p:nvPr/>
            </p:nvSpPr>
            <p:spPr>
              <a:xfrm>
                <a:off x="7391400" y="40386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95" name="Ovale 194"/>
              <p:cNvSpPr/>
              <p:nvPr/>
            </p:nvSpPr>
            <p:spPr>
              <a:xfrm>
                <a:off x="7239000" y="40386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186" name="Ovale 185"/>
            <p:cNvSpPr/>
            <p:nvPr/>
          </p:nvSpPr>
          <p:spPr>
            <a:xfrm>
              <a:off x="7516368" y="544068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7" name="Ovale 186"/>
            <p:cNvSpPr/>
            <p:nvPr/>
          </p:nvSpPr>
          <p:spPr>
            <a:xfrm>
              <a:off x="5562600" y="5440680"/>
              <a:ext cx="152400" cy="15240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8" name="Ovale 187"/>
            <p:cNvSpPr/>
            <p:nvPr/>
          </p:nvSpPr>
          <p:spPr>
            <a:xfrm>
              <a:off x="5715000" y="5440680"/>
              <a:ext cx="152400" cy="15240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0" name="Gruppo 70"/>
          <p:cNvGrpSpPr/>
          <p:nvPr/>
        </p:nvGrpSpPr>
        <p:grpSpPr>
          <a:xfrm>
            <a:off x="5715000" y="3758184"/>
            <a:ext cx="2743200" cy="1042416"/>
            <a:chOff x="5294528" y="3738340"/>
            <a:chExt cx="2743200" cy="1042416"/>
          </a:xfrm>
        </p:grpSpPr>
        <p:sp>
          <p:nvSpPr>
            <p:cNvPr id="45" name="Triangolo isoscele 44"/>
            <p:cNvSpPr/>
            <p:nvPr/>
          </p:nvSpPr>
          <p:spPr>
            <a:xfrm>
              <a:off x="6437528" y="4399756"/>
              <a:ext cx="457200" cy="381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11" name="Gruppo 68"/>
            <p:cNvGrpSpPr/>
            <p:nvPr/>
          </p:nvGrpSpPr>
          <p:grpSpPr>
            <a:xfrm rot="600000">
              <a:off x="5294528" y="3738340"/>
              <a:ext cx="2743200" cy="663004"/>
              <a:chOff x="4953000" y="4443984"/>
              <a:chExt cx="2743200" cy="663004"/>
            </a:xfrm>
          </p:grpSpPr>
          <p:cxnSp>
            <p:nvCxnSpPr>
              <p:cNvPr id="46" name="Connettore 1 45"/>
              <p:cNvCxnSpPr/>
              <p:nvPr/>
            </p:nvCxnSpPr>
            <p:spPr>
              <a:xfrm>
                <a:off x="4953000" y="5105400"/>
                <a:ext cx="2743200" cy="15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uppo 46"/>
              <p:cNvGrpSpPr/>
              <p:nvPr/>
            </p:nvGrpSpPr>
            <p:grpSpPr>
              <a:xfrm>
                <a:off x="4953000" y="4751832"/>
                <a:ext cx="762000" cy="304800"/>
                <a:chOff x="5257800" y="3886200"/>
                <a:chExt cx="762000" cy="304800"/>
              </a:xfrm>
            </p:grpSpPr>
            <p:sp>
              <p:nvSpPr>
                <p:cNvPr id="48" name="Ovale 47"/>
                <p:cNvSpPr/>
                <p:nvPr/>
              </p:nvSpPr>
              <p:spPr>
                <a:xfrm>
                  <a:off x="5257800" y="4038600"/>
                  <a:ext cx="152400" cy="1524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49" name="Ovale 48"/>
                <p:cNvSpPr/>
                <p:nvPr/>
              </p:nvSpPr>
              <p:spPr>
                <a:xfrm>
                  <a:off x="5410200" y="4038600"/>
                  <a:ext cx="152400" cy="1524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50" name="Ovale 49"/>
                <p:cNvSpPr/>
                <p:nvPr/>
              </p:nvSpPr>
              <p:spPr>
                <a:xfrm>
                  <a:off x="5791200" y="3886200"/>
                  <a:ext cx="152400" cy="1524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51" name="Ovale 50"/>
                <p:cNvSpPr/>
                <p:nvPr/>
              </p:nvSpPr>
              <p:spPr>
                <a:xfrm>
                  <a:off x="5638800" y="3886200"/>
                  <a:ext cx="152400" cy="1524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52" name="Ovale 51"/>
                <p:cNvSpPr/>
                <p:nvPr/>
              </p:nvSpPr>
              <p:spPr>
                <a:xfrm>
                  <a:off x="5486400" y="3886200"/>
                  <a:ext cx="152400" cy="1524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53" name="Ovale 52"/>
                <p:cNvSpPr/>
                <p:nvPr/>
              </p:nvSpPr>
              <p:spPr>
                <a:xfrm>
                  <a:off x="5334000" y="3886200"/>
                  <a:ext cx="152400" cy="1524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54" name="Ovale 53"/>
                <p:cNvSpPr/>
                <p:nvPr/>
              </p:nvSpPr>
              <p:spPr>
                <a:xfrm>
                  <a:off x="5867400" y="4038600"/>
                  <a:ext cx="152400" cy="1524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55" name="Ovale 54"/>
                <p:cNvSpPr/>
                <p:nvPr/>
              </p:nvSpPr>
              <p:spPr>
                <a:xfrm>
                  <a:off x="5715000" y="4038600"/>
                  <a:ext cx="152400" cy="1524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56" name="Ovale 55"/>
                <p:cNvSpPr/>
                <p:nvPr/>
              </p:nvSpPr>
              <p:spPr>
                <a:xfrm>
                  <a:off x="5562600" y="4038600"/>
                  <a:ext cx="152400" cy="1524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grpSp>
            <p:nvGrpSpPr>
              <p:cNvPr id="13" name="Gruppo 56"/>
              <p:cNvGrpSpPr/>
              <p:nvPr/>
            </p:nvGrpSpPr>
            <p:grpSpPr>
              <a:xfrm>
                <a:off x="7056120" y="4751832"/>
                <a:ext cx="609600" cy="304800"/>
                <a:chOff x="7239000" y="3886200"/>
                <a:chExt cx="609600" cy="304800"/>
              </a:xfrm>
            </p:grpSpPr>
            <p:sp>
              <p:nvSpPr>
                <p:cNvPr id="58" name="Ovale 57"/>
                <p:cNvSpPr/>
                <p:nvPr/>
              </p:nvSpPr>
              <p:spPr>
                <a:xfrm>
                  <a:off x="7620000" y="38862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59" name="Ovale 58"/>
                <p:cNvSpPr/>
                <p:nvPr/>
              </p:nvSpPr>
              <p:spPr>
                <a:xfrm>
                  <a:off x="7467600" y="38862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60" name="Ovale 59"/>
                <p:cNvSpPr/>
                <p:nvPr/>
              </p:nvSpPr>
              <p:spPr>
                <a:xfrm>
                  <a:off x="7315200" y="38862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61" name="Ovale 60"/>
                <p:cNvSpPr/>
                <p:nvPr/>
              </p:nvSpPr>
              <p:spPr>
                <a:xfrm>
                  <a:off x="7696200" y="40386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62" name="Ovale 61"/>
                <p:cNvSpPr/>
                <p:nvPr/>
              </p:nvSpPr>
              <p:spPr>
                <a:xfrm>
                  <a:off x="7543800" y="40386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63" name="Ovale 62"/>
                <p:cNvSpPr/>
                <p:nvPr/>
              </p:nvSpPr>
              <p:spPr>
                <a:xfrm>
                  <a:off x="7391400" y="40386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64" name="Ovale 63"/>
                <p:cNvSpPr/>
                <p:nvPr/>
              </p:nvSpPr>
              <p:spPr>
                <a:xfrm>
                  <a:off x="7239000" y="40386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grpSp>
            <p:nvGrpSpPr>
              <p:cNvPr id="18" name="Gruppo 67"/>
              <p:cNvGrpSpPr/>
              <p:nvPr/>
            </p:nvGrpSpPr>
            <p:grpSpPr>
              <a:xfrm>
                <a:off x="7223760" y="4443984"/>
                <a:ext cx="304800" cy="304800"/>
                <a:chOff x="7239000" y="4419600"/>
                <a:chExt cx="304800" cy="304800"/>
              </a:xfrm>
            </p:grpSpPr>
            <p:sp>
              <p:nvSpPr>
                <p:cNvPr id="65" name="Ovale 64"/>
                <p:cNvSpPr/>
                <p:nvPr/>
              </p:nvSpPr>
              <p:spPr>
                <a:xfrm>
                  <a:off x="7391400" y="45720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66" name="Ovale 65"/>
                <p:cNvSpPr/>
                <p:nvPr/>
              </p:nvSpPr>
              <p:spPr>
                <a:xfrm>
                  <a:off x="7239000" y="45720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67" name="Ovale 66"/>
                <p:cNvSpPr/>
                <p:nvPr/>
              </p:nvSpPr>
              <p:spPr>
                <a:xfrm>
                  <a:off x="7315200" y="44196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</p:grpSp>
      </p:grpSp>
      <p:pic>
        <p:nvPicPr>
          <p:cNvPr id="15" name="Immagine 14" descr="lecha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228600"/>
            <a:ext cx="2552700" cy="15367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5181600" cy="41116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Principio di Le </a:t>
            </a:r>
            <a:r>
              <a:rPr lang="it-IT" dirty="0" err="1" smtClean="0"/>
              <a:t>Châtelier</a:t>
            </a:r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76200" y="914400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1200"/>
              </a:spcAft>
              <a:buClrTx/>
              <a:buSzTx/>
              <a:tabLst/>
              <a:defRPr/>
            </a:pPr>
            <a:r>
              <a:rPr lang="it-IT" sz="2400" dirty="0" smtClean="0"/>
              <a:t>Come reagisce un equilibrio alle perturbazioni?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447800"/>
            <a:ext cx="861060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Aft>
                <a:spcPts val="600"/>
              </a:spcAft>
              <a:defRPr/>
            </a:pPr>
            <a:r>
              <a:rPr lang="it-IT" sz="2800" b="1" dirty="0" smtClean="0"/>
              <a:t>Principio di Le </a:t>
            </a:r>
            <a:r>
              <a:rPr lang="it-IT" sz="2800" b="1" dirty="0" err="1" smtClean="0"/>
              <a:t>Châtelier</a:t>
            </a:r>
            <a:r>
              <a:rPr lang="it-IT" sz="2800" b="1" dirty="0" smtClean="0"/>
              <a:t>:</a:t>
            </a:r>
            <a:endParaRPr lang="it-IT" sz="2800" dirty="0" smtClean="0"/>
          </a:p>
          <a:p>
            <a:pPr lvl="0" algn="ctr">
              <a:spcAft>
                <a:spcPts val="1200"/>
              </a:spcAft>
              <a:defRPr/>
            </a:pPr>
            <a:r>
              <a:rPr lang="it-IT" sz="2800" b="1" i="1" dirty="0" smtClean="0"/>
              <a:t>Se è applicata una perturbazione ad un sistema all’equilibrio, esso cambierà in modo da minimizzare la perturbazione.</a:t>
            </a:r>
            <a:endParaRPr lang="en-US" sz="2800" b="1" i="1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304800" y="3319046"/>
            <a:ext cx="510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Consideriamo una reazione all’equilibrio:</a:t>
            </a:r>
            <a:endParaRPr lang="it-IT" sz="2000" dirty="0"/>
          </a:p>
        </p:txBody>
      </p:sp>
      <p:sp>
        <p:nvSpPr>
          <p:cNvPr id="17" name="Triangolo isoscele 16"/>
          <p:cNvSpPr/>
          <p:nvPr/>
        </p:nvSpPr>
        <p:spPr>
          <a:xfrm>
            <a:off x="6858000" y="4419600"/>
            <a:ext cx="457200" cy="38100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" name="Connettore 1 24"/>
          <p:cNvCxnSpPr/>
          <p:nvPr/>
        </p:nvCxnSpPr>
        <p:spPr>
          <a:xfrm>
            <a:off x="5715000" y="4419600"/>
            <a:ext cx="27432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po 35"/>
          <p:cNvGrpSpPr/>
          <p:nvPr/>
        </p:nvGrpSpPr>
        <p:grpSpPr>
          <a:xfrm>
            <a:off x="5715000" y="4066032"/>
            <a:ext cx="762000" cy="304800"/>
            <a:chOff x="5257800" y="3886200"/>
            <a:chExt cx="762000" cy="304800"/>
          </a:xfrm>
        </p:grpSpPr>
        <p:sp>
          <p:nvSpPr>
            <p:cNvPr id="26" name="Ovale 25"/>
            <p:cNvSpPr/>
            <p:nvPr/>
          </p:nvSpPr>
          <p:spPr>
            <a:xfrm>
              <a:off x="5257800" y="4038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7" name="Ovale 26"/>
            <p:cNvSpPr/>
            <p:nvPr/>
          </p:nvSpPr>
          <p:spPr>
            <a:xfrm>
              <a:off x="5410200" y="4038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9" name="Ovale 28"/>
            <p:cNvSpPr/>
            <p:nvPr/>
          </p:nvSpPr>
          <p:spPr>
            <a:xfrm>
              <a:off x="57912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" name="Ovale 29"/>
            <p:cNvSpPr/>
            <p:nvPr/>
          </p:nvSpPr>
          <p:spPr>
            <a:xfrm>
              <a:off x="56388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1" name="Ovale 30"/>
            <p:cNvSpPr/>
            <p:nvPr/>
          </p:nvSpPr>
          <p:spPr>
            <a:xfrm>
              <a:off x="54864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Ovale 31"/>
            <p:cNvSpPr/>
            <p:nvPr/>
          </p:nvSpPr>
          <p:spPr>
            <a:xfrm>
              <a:off x="5334000" y="3886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Ovale 32"/>
            <p:cNvSpPr/>
            <p:nvPr/>
          </p:nvSpPr>
          <p:spPr>
            <a:xfrm>
              <a:off x="5867400" y="4038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Ovale 33"/>
            <p:cNvSpPr/>
            <p:nvPr/>
          </p:nvSpPr>
          <p:spPr>
            <a:xfrm>
              <a:off x="5715000" y="4038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Ovale 34"/>
            <p:cNvSpPr/>
            <p:nvPr/>
          </p:nvSpPr>
          <p:spPr>
            <a:xfrm>
              <a:off x="5562600" y="4038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0" name="Gruppo 42"/>
          <p:cNvGrpSpPr/>
          <p:nvPr/>
        </p:nvGrpSpPr>
        <p:grpSpPr>
          <a:xfrm>
            <a:off x="7818120" y="4066032"/>
            <a:ext cx="609600" cy="304800"/>
            <a:chOff x="7239000" y="3886200"/>
            <a:chExt cx="609600" cy="304800"/>
          </a:xfrm>
        </p:grpSpPr>
        <p:sp>
          <p:nvSpPr>
            <p:cNvPr id="28" name="Ovale 27"/>
            <p:cNvSpPr/>
            <p:nvPr/>
          </p:nvSpPr>
          <p:spPr>
            <a:xfrm>
              <a:off x="7620000" y="38862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Ovale 36"/>
            <p:cNvSpPr/>
            <p:nvPr/>
          </p:nvSpPr>
          <p:spPr>
            <a:xfrm>
              <a:off x="7467600" y="38862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Ovale 37"/>
            <p:cNvSpPr/>
            <p:nvPr/>
          </p:nvSpPr>
          <p:spPr>
            <a:xfrm>
              <a:off x="7315200" y="38862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Ovale 38"/>
            <p:cNvSpPr/>
            <p:nvPr/>
          </p:nvSpPr>
          <p:spPr>
            <a:xfrm>
              <a:off x="7696200" y="40386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Ovale 39"/>
            <p:cNvSpPr/>
            <p:nvPr/>
          </p:nvSpPr>
          <p:spPr>
            <a:xfrm>
              <a:off x="7543800" y="40386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" name="Ovale 40"/>
            <p:cNvSpPr/>
            <p:nvPr/>
          </p:nvSpPr>
          <p:spPr>
            <a:xfrm>
              <a:off x="7391400" y="40386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2" name="Ovale 41"/>
            <p:cNvSpPr/>
            <p:nvPr/>
          </p:nvSpPr>
          <p:spPr>
            <a:xfrm>
              <a:off x="7239000" y="403860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44" name="CasellaDiTesto 43"/>
          <p:cNvSpPr txBox="1"/>
          <p:nvPr/>
        </p:nvSpPr>
        <p:spPr>
          <a:xfrm>
            <a:off x="304800" y="3776246"/>
            <a:ext cx="510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Cosa succede se aggiungo prodotti di reazione?</a:t>
            </a:r>
            <a:endParaRPr lang="it-IT" sz="2000" dirty="0"/>
          </a:p>
        </p:txBody>
      </p:sp>
      <p:sp>
        <p:nvSpPr>
          <p:cNvPr id="70" name="CasellaDiTesto 69"/>
          <p:cNvSpPr txBox="1"/>
          <p:nvPr/>
        </p:nvSpPr>
        <p:spPr>
          <a:xfrm>
            <a:off x="304800" y="4168914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Come di comporta il sistema per riportare l’equilibrio?</a:t>
            </a:r>
            <a:endParaRPr lang="it-IT" sz="2000" dirty="0"/>
          </a:p>
        </p:txBody>
      </p:sp>
      <p:grpSp>
        <p:nvGrpSpPr>
          <p:cNvPr id="21" name="Gruppo 80"/>
          <p:cNvGrpSpPr/>
          <p:nvPr/>
        </p:nvGrpSpPr>
        <p:grpSpPr>
          <a:xfrm>
            <a:off x="8153400" y="3276600"/>
            <a:ext cx="403799" cy="644381"/>
            <a:chOff x="8001000" y="3546619"/>
            <a:chExt cx="403799" cy="644381"/>
          </a:xfrm>
        </p:grpSpPr>
        <p:cxnSp>
          <p:nvCxnSpPr>
            <p:cNvPr id="77" name="Connettore 7 76"/>
            <p:cNvCxnSpPr/>
            <p:nvPr/>
          </p:nvCxnSpPr>
          <p:spPr>
            <a:xfrm rot="5400000">
              <a:off x="8001000" y="3810000"/>
              <a:ext cx="381000" cy="381000"/>
            </a:xfrm>
            <a:prstGeom prst="curvedConnector3">
              <a:avLst>
                <a:gd name="adj1" fmla="val 2500"/>
              </a:avLst>
            </a:prstGeom>
            <a:ln w="22225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uppo 74"/>
            <p:cNvGrpSpPr/>
            <p:nvPr/>
          </p:nvGrpSpPr>
          <p:grpSpPr>
            <a:xfrm rot="21000000">
              <a:off x="8102315" y="3546619"/>
              <a:ext cx="302484" cy="315716"/>
              <a:chOff x="8219841" y="3517275"/>
              <a:chExt cx="302484" cy="315716"/>
            </a:xfrm>
          </p:grpSpPr>
          <p:sp>
            <p:nvSpPr>
              <p:cNvPr id="72" name="Ovale 71"/>
              <p:cNvSpPr/>
              <p:nvPr/>
            </p:nvSpPr>
            <p:spPr>
              <a:xfrm rot="600000">
                <a:off x="8369925" y="3680591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73" name="Ovale 72"/>
              <p:cNvSpPr/>
              <p:nvPr/>
            </p:nvSpPr>
            <p:spPr>
              <a:xfrm rot="600000">
                <a:off x="8219841" y="3654127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74" name="Ovale 73"/>
              <p:cNvSpPr/>
              <p:nvPr/>
            </p:nvSpPr>
            <p:spPr>
              <a:xfrm rot="600000">
                <a:off x="8321347" y="3517275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82" name="Freccia a sinistra 81"/>
          <p:cNvSpPr/>
          <p:nvPr/>
        </p:nvSpPr>
        <p:spPr>
          <a:xfrm rot="600000">
            <a:off x="6571560" y="4052708"/>
            <a:ext cx="1066800" cy="304800"/>
          </a:xfrm>
          <a:prstGeom prst="leftArrow">
            <a:avLst>
              <a:gd name="adj1" fmla="val 41675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3" name="Gruppo 126"/>
          <p:cNvGrpSpPr/>
          <p:nvPr/>
        </p:nvGrpSpPr>
        <p:grpSpPr>
          <a:xfrm>
            <a:off x="5715000" y="3916680"/>
            <a:ext cx="2743200" cy="883920"/>
            <a:chOff x="5257800" y="5440680"/>
            <a:chExt cx="2743200" cy="883920"/>
          </a:xfrm>
        </p:grpSpPr>
        <p:sp>
          <p:nvSpPr>
            <p:cNvPr id="104" name="Triangolo isoscele 103"/>
            <p:cNvSpPr/>
            <p:nvPr/>
          </p:nvSpPr>
          <p:spPr>
            <a:xfrm>
              <a:off x="6400800" y="5943600"/>
              <a:ext cx="457200" cy="381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05" name="Connettore 1 104"/>
            <p:cNvCxnSpPr/>
            <p:nvPr/>
          </p:nvCxnSpPr>
          <p:spPr>
            <a:xfrm>
              <a:off x="5257800" y="5943600"/>
              <a:ext cx="2743200" cy="158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uppo 105"/>
            <p:cNvGrpSpPr/>
            <p:nvPr/>
          </p:nvGrpSpPr>
          <p:grpSpPr>
            <a:xfrm>
              <a:off x="5257800" y="5590032"/>
              <a:ext cx="762000" cy="304800"/>
              <a:chOff x="5257800" y="3886200"/>
              <a:chExt cx="762000" cy="304800"/>
            </a:xfrm>
          </p:grpSpPr>
          <p:sp>
            <p:nvSpPr>
              <p:cNvPr id="107" name="Ovale 106"/>
              <p:cNvSpPr/>
              <p:nvPr/>
            </p:nvSpPr>
            <p:spPr>
              <a:xfrm>
                <a:off x="5257800" y="4038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8" name="Ovale 107"/>
              <p:cNvSpPr/>
              <p:nvPr/>
            </p:nvSpPr>
            <p:spPr>
              <a:xfrm>
                <a:off x="5410200" y="4038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9" name="Ovale 108"/>
              <p:cNvSpPr/>
              <p:nvPr/>
            </p:nvSpPr>
            <p:spPr>
              <a:xfrm>
                <a:off x="57912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0" name="Ovale 109"/>
              <p:cNvSpPr/>
              <p:nvPr/>
            </p:nvSpPr>
            <p:spPr>
              <a:xfrm>
                <a:off x="56388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1" name="Ovale 110"/>
              <p:cNvSpPr/>
              <p:nvPr/>
            </p:nvSpPr>
            <p:spPr>
              <a:xfrm>
                <a:off x="54864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2" name="Ovale 111"/>
              <p:cNvSpPr/>
              <p:nvPr/>
            </p:nvSpPr>
            <p:spPr>
              <a:xfrm>
                <a:off x="5334000" y="38862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3" name="Ovale 112"/>
              <p:cNvSpPr/>
              <p:nvPr/>
            </p:nvSpPr>
            <p:spPr>
              <a:xfrm>
                <a:off x="5867400" y="4038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4" name="Ovale 113"/>
              <p:cNvSpPr/>
              <p:nvPr/>
            </p:nvSpPr>
            <p:spPr>
              <a:xfrm>
                <a:off x="5715000" y="4038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5" name="Ovale 114"/>
              <p:cNvSpPr/>
              <p:nvPr/>
            </p:nvSpPr>
            <p:spPr>
              <a:xfrm>
                <a:off x="5562600" y="4038600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36" name="Gruppo 115"/>
            <p:cNvGrpSpPr/>
            <p:nvPr/>
          </p:nvGrpSpPr>
          <p:grpSpPr>
            <a:xfrm>
              <a:off x="7360920" y="5590032"/>
              <a:ext cx="609600" cy="304800"/>
              <a:chOff x="7239000" y="3886200"/>
              <a:chExt cx="609600" cy="304800"/>
            </a:xfrm>
          </p:grpSpPr>
          <p:sp>
            <p:nvSpPr>
              <p:cNvPr id="117" name="Ovale 116"/>
              <p:cNvSpPr/>
              <p:nvPr/>
            </p:nvSpPr>
            <p:spPr>
              <a:xfrm>
                <a:off x="7620000" y="38862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8" name="Ovale 117"/>
              <p:cNvSpPr/>
              <p:nvPr/>
            </p:nvSpPr>
            <p:spPr>
              <a:xfrm>
                <a:off x="7467600" y="38862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9" name="Ovale 118"/>
              <p:cNvSpPr/>
              <p:nvPr/>
            </p:nvSpPr>
            <p:spPr>
              <a:xfrm>
                <a:off x="7315200" y="38862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20" name="Ovale 119"/>
              <p:cNvSpPr/>
              <p:nvPr/>
            </p:nvSpPr>
            <p:spPr>
              <a:xfrm>
                <a:off x="7696200" y="40386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21" name="Ovale 120"/>
              <p:cNvSpPr/>
              <p:nvPr/>
            </p:nvSpPr>
            <p:spPr>
              <a:xfrm>
                <a:off x="7543800" y="40386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22" name="Ovale 121"/>
              <p:cNvSpPr/>
              <p:nvPr/>
            </p:nvSpPr>
            <p:spPr>
              <a:xfrm>
                <a:off x="7391400" y="40386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23" name="Ovale 122"/>
              <p:cNvSpPr/>
              <p:nvPr/>
            </p:nvSpPr>
            <p:spPr>
              <a:xfrm>
                <a:off x="7239000" y="40386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124" name="Ovale 123"/>
            <p:cNvSpPr/>
            <p:nvPr/>
          </p:nvSpPr>
          <p:spPr>
            <a:xfrm>
              <a:off x="7516368" y="5440680"/>
              <a:ext cx="152400" cy="1524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5" name="Ovale 124"/>
            <p:cNvSpPr/>
            <p:nvPr/>
          </p:nvSpPr>
          <p:spPr>
            <a:xfrm>
              <a:off x="5562600" y="5440680"/>
              <a:ext cx="152400" cy="15240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6" name="Ovale 125"/>
            <p:cNvSpPr/>
            <p:nvPr/>
          </p:nvSpPr>
          <p:spPr>
            <a:xfrm>
              <a:off x="5715000" y="5440680"/>
              <a:ext cx="152400" cy="15240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3" name="Gruppo 173"/>
          <p:cNvGrpSpPr/>
          <p:nvPr/>
        </p:nvGrpSpPr>
        <p:grpSpPr>
          <a:xfrm>
            <a:off x="762000" y="4953000"/>
            <a:ext cx="403799" cy="644379"/>
            <a:chOff x="8001000" y="3546621"/>
            <a:chExt cx="403799" cy="644379"/>
          </a:xfrm>
        </p:grpSpPr>
        <p:cxnSp>
          <p:nvCxnSpPr>
            <p:cNvPr id="175" name="Connettore 7 174"/>
            <p:cNvCxnSpPr/>
            <p:nvPr/>
          </p:nvCxnSpPr>
          <p:spPr>
            <a:xfrm rot="5400000">
              <a:off x="8001000" y="3810000"/>
              <a:ext cx="381000" cy="381000"/>
            </a:xfrm>
            <a:prstGeom prst="curvedConnector3">
              <a:avLst>
                <a:gd name="adj1" fmla="val 2500"/>
              </a:avLst>
            </a:prstGeom>
            <a:ln w="22225">
              <a:solidFill>
                <a:schemeClr val="accent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7" name="Gruppo 74"/>
            <p:cNvGrpSpPr/>
            <p:nvPr/>
          </p:nvGrpSpPr>
          <p:grpSpPr>
            <a:xfrm rot="21000000">
              <a:off x="8102315" y="3546621"/>
              <a:ext cx="302484" cy="315716"/>
              <a:chOff x="8219841" y="3517275"/>
              <a:chExt cx="302484" cy="315716"/>
            </a:xfrm>
          </p:grpSpPr>
          <p:sp>
            <p:nvSpPr>
              <p:cNvPr id="177" name="Ovale 176"/>
              <p:cNvSpPr/>
              <p:nvPr/>
            </p:nvSpPr>
            <p:spPr>
              <a:xfrm rot="600000">
                <a:off x="8369925" y="3680591"/>
                <a:ext cx="152400" cy="152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78" name="Ovale 177"/>
              <p:cNvSpPr/>
              <p:nvPr/>
            </p:nvSpPr>
            <p:spPr>
              <a:xfrm rot="600000">
                <a:off x="8219841" y="3654127"/>
                <a:ext cx="152400" cy="152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79" name="Ovale 178"/>
              <p:cNvSpPr/>
              <p:nvPr/>
            </p:nvSpPr>
            <p:spPr>
              <a:xfrm rot="600000">
                <a:off x="8321347" y="3517275"/>
                <a:ext cx="152400" cy="152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180" name="Freccia a sinistra 179"/>
          <p:cNvSpPr/>
          <p:nvPr/>
        </p:nvSpPr>
        <p:spPr>
          <a:xfrm rot="10200000">
            <a:off x="1367161" y="5805308"/>
            <a:ext cx="1066800" cy="304800"/>
          </a:xfrm>
          <a:prstGeom prst="leftArrow">
            <a:avLst>
              <a:gd name="adj1" fmla="val 41675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5" name="CasellaDiTesto 204"/>
          <p:cNvSpPr txBox="1"/>
          <p:nvPr/>
        </p:nvSpPr>
        <p:spPr>
          <a:xfrm>
            <a:off x="3733800" y="5071646"/>
            <a:ext cx="510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E se invece aggiungo reagenti?</a:t>
            </a:r>
            <a:endParaRPr lang="it-IT" sz="2000" dirty="0"/>
          </a:p>
        </p:txBody>
      </p:sp>
      <p:sp>
        <p:nvSpPr>
          <p:cNvPr id="206" name="CasellaDiTesto 205"/>
          <p:cNvSpPr txBox="1"/>
          <p:nvPr/>
        </p:nvSpPr>
        <p:spPr>
          <a:xfrm>
            <a:off x="3733800" y="5464314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Come di comporta il sistema per riportare l’equilibrio?</a:t>
            </a:r>
            <a:endParaRPr lang="it-IT" sz="2000" dirty="0"/>
          </a:p>
        </p:txBody>
      </p:sp>
      <p:grpSp>
        <p:nvGrpSpPr>
          <p:cNvPr id="57" name="Gruppo 209"/>
          <p:cNvGrpSpPr/>
          <p:nvPr/>
        </p:nvGrpSpPr>
        <p:grpSpPr>
          <a:xfrm>
            <a:off x="537330" y="5692009"/>
            <a:ext cx="2743200" cy="861191"/>
            <a:chOff x="537330" y="5692009"/>
            <a:chExt cx="2743200" cy="861191"/>
          </a:xfrm>
        </p:grpSpPr>
        <p:sp>
          <p:nvSpPr>
            <p:cNvPr id="129" name="Triangolo isoscele 128"/>
            <p:cNvSpPr/>
            <p:nvPr/>
          </p:nvSpPr>
          <p:spPr>
            <a:xfrm>
              <a:off x="1653601" y="6172200"/>
              <a:ext cx="457200" cy="381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68" name="Gruppo 68"/>
            <p:cNvGrpSpPr/>
            <p:nvPr/>
          </p:nvGrpSpPr>
          <p:grpSpPr>
            <a:xfrm rot="21000000">
              <a:off x="537330" y="5816294"/>
              <a:ext cx="2743200" cy="355156"/>
              <a:chOff x="4953000" y="4751832"/>
              <a:chExt cx="2743200" cy="355156"/>
            </a:xfrm>
          </p:grpSpPr>
          <p:cxnSp>
            <p:nvCxnSpPr>
              <p:cNvPr id="131" name="Connettore 1 130"/>
              <p:cNvCxnSpPr/>
              <p:nvPr/>
            </p:nvCxnSpPr>
            <p:spPr>
              <a:xfrm>
                <a:off x="4953000" y="5105400"/>
                <a:ext cx="2743200" cy="1588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9" name="Gruppo 46"/>
              <p:cNvGrpSpPr/>
              <p:nvPr/>
            </p:nvGrpSpPr>
            <p:grpSpPr>
              <a:xfrm>
                <a:off x="4953000" y="4751832"/>
                <a:ext cx="762000" cy="304800"/>
                <a:chOff x="5257800" y="3886200"/>
                <a:chExt cx="762000" cy="304800"/>
              </a:xfrm>
            </p:grpSpPr>
            <p:sp>
              <p:nvSpPr>
                <p:cNvPr id="145" name="Ovale 144"/>
                <p:cNvSpPr/>
                <p:nvPr/>
              </p:nvSpPr>
              <p:spPr>
                <a:xfrm>
                  <a:off x="5257800" y="4038600"/>
                  <a:ext cx="152400" cy="1524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46" name="Ovale 145"/>
                <p:cNvSpPr/>
                <p:nvPr/>
              </p:nvSpPr>
              <p:spPr>
                <a:xfrm>
                  <a:off x="5410200" y="4038600"/>
                  <a:ext cx="152400" cy="1524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47" name="Ovale 146"/>
                <p:cNvSpPr/>
                <p:nvPr/>
              </p:nvSpPr>
              <p:spPr>
                <a:xfrm>
                  <a:off x="5791200" y="3886200"/>
                  <a:ext cx="152400" cy="1524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48" name="Ovale 147"/>
                <p:cNvSpPr/>
                <p:nvPr/>
              </p:nvSpPr>
              <p:spPr>
                <a:xfrm>
                  <a:off x="5638800" y="3886200"/>
                  <a:ext cx="152400" cy="1524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49" name="Ovale 148"/>
                <p:cNvSpPr/>
                <p:nvPr/>
              </p:nvSpPr>
              <p:spPr>
                <a:xfrm>
                  <a:off x="5486400" y="3886200"/>
                  <a:ext cx="152400" cy="1524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50" name="Ovale 149"/>
                <p:cNvSpPr/>
                <p:nvPr/>
              </p:nvSpPr>
              <p:spPr>
                <a:xfrm>
                  <a:off x="5334000" y="3886200"/>
                  <a:ext cx="152400" cy="1524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51" name="Ovale 150"/>
                <p:cNvSpPr/>
                <p:nvPr/>
              </p:nvSpPr>
              <p:spPr>
                <a:xfrm>
                  <a:off x="5867400" y="4038600"/>
                  <a:ext cx="152400" cy="1524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52" name="Ovale 151"/>
                <p:cNvSpPr/>
                <p:nvPr/>
              </p:nvSpPr>
              <p:spPr>
                <a:xfrm>
                  <a:off x="5715000" y="4038600"/>
                  <a:ext cx="152400" cy="1524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53" name="Ovale 152"/>
                <p:cNvSpPr/>
                <p:nvPr/>
              </p:nvSpPr>
              <p:spPr>
                <a:xfrm>
                  <a:off x="5562600" y="4038600"/>
                  <a:ext cx="152400" cy="1524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grpSp>
            <p:nvGrpSpPr>
              <p:cNvPr id="71" name="Gruppo 56"/>
              <p:cNvGrpSpPr/>
              <p:nvPr/>
            </p:nvGrpSpPr>
            <p:grpSpPr>
              <a:xfrm>
                <a:off x="7056120" y="4751832"/>
                <a:ext cx="609600" cy="304800"/>
                <a:chOff x="7239000" y="3886200"/>
                <a:chExt cx="609600" cy="304800"/>
              </a:xfrm>
            </p:grpSpPr>
            <p:sp>
              <p:nvSpPr>
                <p:cNvPr id="138" name="Ovale 137"/>
                <p:cNvSpPr/>
                <p:nvPr/>
              </p:nvSpPr>
              <p:spPr>
                <a:xfrm>
                  <a:off x="7620000" y="38862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39" name="Ovale 138"/>
                <p:cNvSpPr/>
                <p:nvPr/>
              </p:nvSpPr>
              <p:spPr>
                <a:xfrm>
                  <a:off x="7467600" y="38862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40" name="Ovale 139"/>
                <p:cNvSpPr/>
                <p:nvPr/>
              </p:nvSpPr>
              <p:spPr>
                <a:xfrm>
                  <a:off x="7315200" y="38862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41" name="Ovale 140"/>
                <p:cNvSpPr/>
                <p:nvPr/>
              </p:nvSpPr>
              <p:spPr>
                <a:xfrm>
                  <a:off x="7696200" y="40386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42" name="Ovale 141"/>
                <p:cNvSpPr/>
                <p:nvPr/>
              </p:nvSpPr>
              <p:spPr>
                <a:xfrm>
                  <a:off x="7543800" y="40386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43" name="Ovale 142"/>
                <p:cNvSpPr/>
                <p:nvPr/>
              </p:nvSpPr>
              <p:spPr>
                <a:xfrm>
                  <a:off x="7391400" y="40386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44" name="Ovale 143"/>
                <p:cNvSpPr/>
                <p:nvPr/>
              </p:nvSpPr>
              <p:spPr>
                <a:xfrm>
                  <a:off x="7239000" y="4038600"/>
                  <a:ext cx="152400" cy="1524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</p:grpSp>
        <p:sp>
          <p:nvSpPr>
            <p:cNvPr id="207" name="Ovale 206"/>
            <p:cNvSpPr/>
            <p:nvPr/>
          </p:nvSpPr>
          <p:spPr>
            <a:xfrm rot="21000000">
              <a:off x="676041" y="5855325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8" name="Ovale 207"/>
            <p:cNvSpPr/>
            <p:nvPr/>
          </p:nvSpPr>
          <p:spPr>
            <a:xfrm rot="21000000">
              <a:off x="826125" y="5828861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9" name="Ovale 208"/>
            <p:cNvSpPr/>
            <p:nvPr/>
          </p:nvSpPr>
          <p:spPr>
            <a:xfrm rot="21000000">
              <a:off x="724619" y="5692009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11" name="CasellaDiTesto 210"/>
          <p:cNvSpPr txBox="1"/>
          <p:nvPr/>
        </p:nvSpPr>
        <p:spPr>
          <a:xfrm>
            <a:off x="3733800" y="6183868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L’equilibrio finale è sempre uguale!!</a:t>
            </a:r>
            <a:endParaRPr lang="it-I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 animBg="1"/>
      <p:bldP spid="154" grpId="1" animBg="1"/>
      <p:bldP spid="5" grpId="0" uiExpand="1"/>
      <p:bldP spid="16" grpId="0"/>
      <p:bldP spid="17" grpId="0" animBg="1"/>
      <p:bldP spid="17" grpId="1" animBg="1"/>
      <p:bldP spid="44" grpId="0"/>
      <p:bldP spid="70" grpId="0"/>
      <p:bldP spid="82" grpId="0" animBg="1"/>
      <p:bldP spid="82" grpId="1" animBg="1"/>
      <p:bldP spid="180" grpId="0" animBg="1"/>
      <p:bldP spid="180" grpId="1" animBg="1"/>
      <p:bldP spid="205" grpId="0"/>
      <p:bldP spid="206" grpId="0"/>
      <p:bldP spid="2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magine 51" descr="43885633-Due-termometri-alte-e-basse-temperature-Sole-e-fiocco-di-neve-con-un-sorriso-Immagine-vettoriale--Archivio-Fotografico.jpg"/>
          <p:cNvPicPr>
            <a:picLocks noChangeAspect="1"/>
          </p:cNvPicPr>
          <p:nvPr/>
        </p:nvPicPr>
        <p:blipFill>
          <a:blip r:embed="rId3" cstate="print"/>
          <a:srcRect r="52174"/>
          <a:stretch>
            <a:fillRect/>
          </a:stretch>
        </p:blipFill>
        <p:spPr>
          <a:xfrm>
            <a:off x="1752600" y="2438400"/>
            <a:ext cx="838200" cy="1752600"/>
          </a:xfrm>
          <a:prstGeom prst="rect">
            <a:avLst/>
          </a:prstGeom>
        </p:spPr>
      </p:pic>
      <p:pic>
        <p:nvPicPr>
          <p:cNvPr id="51" name="Immagine 50" descr="43885633-Due-termometri-alte-e-basse-temperature-Sole-e-fiocco-di-neve-con-un-sorriso-Immagine-vettoriale--Archivio-Fotografico.jpg"/>
          <p:cNvPicPr>
            <a:picLocks noChangeAspect="1"/>
          </p:cNvPicPr>
          <p:nvPr/>
        </p:nvPicPr>
        <p:blipFill>
          <a:blip r:embed="rId3" cstate="print"/>
          <a:srcRect l="47826"/>
          <a:stretch>
            <a:fillRect/>
          </a:stretch>
        </p:blipFill>
        <p:spPr>
          <a:xfrm>
            <a:off x="1752600" y="2438400"/>
            <a:ext cx="914400" cy="1752600"/>
          </a:xfrm>
          <a:prstGeom prst="rect">
            <a:avLst/>
          </a:prstGeom>
        </p:spPr>
      </p:pic>
      <p:pic>
        <p:nvPicPr>
          <p:cNvPr id="50" name="Immagine 49" descr="43885633-Due-termometri-alte-e-basse-temperature-Sole-e-fiocco-di-neve-con-un-sorriso-Immagine-vettoriale--Archivio-Fotografic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0"/>
            <a:ext cx="1752600" cy="1752600"/>
          </a:xfrm>
          <a:prstGeom prst="rect">
            <a:avLst/>
          </a:prstGeom>
        </p:spPr>
      </p:pic>
      <p:sp>
        <p:nvSpPr>
          <p:cNvPr id="89" name="TextBox 4"/>
          <p:cNvSpPr txBox="1"/>
          <p:nvPr/>
        </p:nvSpPr>
        <p:spPr>
          <a:xfrm>
            <a:off x="228600" y="1905000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it-IT" sz="2000" dirty="0" smtClean="0"/>
              <a:t>La sintesi dell’ammoniaca è una reazione esotermica. In questo caso il calore può essere indicato tra i prodotti della reazione:   3H</a:t>
            </a:r>
            <a:r>
              <a:rPr lang="it-IT" sz="2000" baseline="-25000" dirty="0" smtClean="0"/>
              <a:t>2(g)</a:t>
            </a:r>
            <a:r>
              <a:rPr lang="it-IT" sz="2000" dirty="0" smtClean="0"/>
              <a:t> + N</a:t>
            </a:r>
            <a:r>
              <a:rPr lang="it-IT" sz="2000" baseline="-25000" dirty="0" smtClean="0"/>
              <a:t>2(g)</a:t>
            </a:r>
            <a:r>
              <a:rPr lang="it-IT" sz="2000" dirty="0" smtClean="0"/>
              <a:t>              2NH</a:t>
            </a:r>
            <a:r>
              <a:rPr lang="it-IT" sz="2000" baseline="-25000" dirty="0" smtClean="0"/>
              <a:t>3(g)</a:t>
            </a:r>
            <a:r>
              <a:rPr lang="it-IT" sz="2000" dirty="0" smtClean="0"/>
              <a:t> + calore    </a:t>
            </a:r>
          </a:p>
        </p:txBody>
      </p:sp>
      <p:sp>
        <p:nvSpPr>
          <p:cNvPr id="84" name="TextBox 4"/>
          <p:cNvSpPr txBox="1"/>
          <p:nvPr/>
        </p:nvSpPr>
        <p:spPr>
          <a:xfrm>
            <a:off x="2590800" y="2983468"/>
            <a:ext cx="419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it-IT" sz="2000" dirty="0" smtClean="0"/>
              <a:t>3H</a:t>
            </a:r>
            <a:r>
              <a:rPr lang="it-IT" sz="2000" baseline="-25000" dirty="0" smtClean="0"/>
              <a:t>2(g)</a:t>
            </a:r>
            <a:r>
              <a:rPr lang="it-IT" sz="2000" dirty="0" smtClean="0"/>
              <a:t> + N</a:t>
            </a:r>
            <a:r>
              <a:rPr lang="it-IT" sz="2000" baseline="-25000" dirty="0" smtClean="0"/>
              <a:t>2(g)</a:t>
            </a:r>
            <a:r>
              <a:rPr lang="it-IT" sz="2000" dirty="0" smtClean="0"/>
              <a:t>              2NH</a:t>
            </a:r>
            <a:r>
              <a:rPr lang="it-IT" sz="2000" baseline="-25000" dirty="0" smtClean="0"/>
              <a:t>3(g)</a:t>
            </a:r>
            <a:r>
              <a:rPr lang="it-IT" sz="2000" dirty="0" smtClean="0"/>
              <a:t> + calore    </a:t>
            </a:r>
          </a:p>
        </p:txBody>
      </p:sp>
      <p:grpSp>
        <p:nvGrpSpPr>
          <p:cNvPr id="3" name="Gruppo 27"/>
          <p:cNvGrpSpPr/>
          <p:nvPr/>
        </p:nvGrpSpPr>
        <p:grpSpPr>
          <a:xfrm>
            <a:off x="4114800" y="3124200"/>
            <a:ext cx="457201" cy="76200"/>
            <a:chOff x="6995159" y="4952999"/>
            <a:chExt cx="457201" cy="76200"/>
          </a:xfrm>
        </p:grpSpPr>
        <p:cxnSp>
          <p:nvCxnSpPr>
            <p:cNvPr id="86" name="Connettore 2 85"/>
            <p:cNvCxnSpPr/>
            <p:nvPr/>
          </p:nvCxnSpPr>
          <p:spPr>
            <a:xfrm>
              <a:off x="6995159" y="4952999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2 86"/>
            <p:cNvCxnSpPr/>
            <p:nvPr/>
          </p:nvCxnSpPr>
          <p:spPr>
            <a:xfrm rot="10800000">
              <a:off x="6995160" y="5027611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ettangolo 87"/>
            <p:cNvSpPr/>
            <p:nvPr/>
          </p:nvSpPr>
          <p:spPr>
            <a:xfrm>
              <a:off x="6995160" y="4965191"/>
              <a:ext cx="457200" cy="4572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95400" y="122238"/>
            <a:ext cx="7696200" cy="563562"/>
          </a:xfrm>
        </p:spPr>
        <p:txBody>
          <a:bodyPr>
            <a:noAutofit/>
          </a:bodyPr>
          <a:lstStyle/>
          <a:p>
            <a:r>
              <a:rPr lang="it-IT" sz="3200" dirty="0" smtClean="0"/>
              <a:t>Effetto della temperatura sull’equilibrio</a:t>
            </a:r>
            <a:endParaRPr lang="it-IT" sz="3200" dirty="0"/>
          </a:p>
        </p:txBody>
      </p:sp>
      <p:sp>
        <p:nvSpPr>
          <p:cNvPr id="15" name="Segnaposto contenuto 2"/>
          <p:cNvSpPr txBox="1">
            <a:spLocks/>
          </p:cNvSpPr>
          <p:nvPr/>
        </p:nvSpPr>
        <p:spPr>
          <a:xfrm>
            <a:off x="2057400" y="828526"/>
            <a:ext cx="6705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endParaRPr lang="it-IT" dirty="0" smtClean="0"/>
          </a:p>
        </p:txBody>
      </p:sp>
      <p:sp>
        <p:nvSpPr>
          <p:cNvPr id="16" name="TextBox 4"/>
          <p:cNvSpPr txBox="1"/>
          <p:nvPr/>
        </p:nvSpPr>
        <p:spPr>
          <a:xfrm>
            <a:off x="1676400" y="685801"/>
            <a:ext cx="73914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it-IT" sz="2000" dirty="0" smtClean="0"/>
              <a:t>Per il principio di Le </a:t>
            </a:r>
            <a:r>
              <a:rPr lang="it-IT" sz="2000" dirty="0" err="1" smtClean="0"/>
              <a:t>Châtelier</a:t>
            </a:r>
            <a:r>
              <a:rPr lang="it-IT" sz="2000" dirty="0" smtClean="0"/>
              <a:t>: Se la temperatura del sistema viene aumentata, il sistema risponde in modo da diminuire la temperatura</a:t>
            </a:r>
          </a:p>
          <a:p>
            <a:pPr lvl="0" algn="ctr">
              <a:spcAft>
                <a:spcPts val="1200"/>
              </a:spcAft>
              <a:defRPr/>
            </a:pPr>
            <a:endParaRPr lang="it-IT" sz="2000" dirty="0" smtClean="0"/>
          </a:p>
        </p:txBody>
      </p:sp>
      <p:sp>
        <p:nvSpPr>
          <p:cNvPr id="25" name="TextBox 4"/>
          <p:cNvSpPr txBox="1"/>
          <p:nvPr/>
        </p:nvSpPr>
        <p:spPr>
          <a:xfrm>
            <a:off x="2057400" y="1447800"/>
            <a:ext cx="678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it-IT" sz="2000" dirty="0" smtClean="0"/>
              <a:t>Una reazione si definisce </a:t>
            </a:r>
            <a:r>
              <a:rPr lang="it-IT" sz="2000" b="1" dirty="0" smtClean="0"/>
              <a:t>esotermica</a:t>
            </a:r>
            <a:r>
              <a:rPr lang="it-IT" sz="2000" dirty="0" smtClean="0"/>
              <a:t> quando libera calore.  </a:t>
            </a:r>
          </a:p>
        </p:txBody>
      </p:sp>
      <p:grpSp>
        <p:nvGrpSpPr>
          <p:cNvPr id="4" name="Gruppo 27"/>
          <p:cNvGrpSpPr/>
          <p:nvPr/>
        </p:nvGrpSpPr>
        <p:grpSpPr>
          <a:xfrm>
            <a:off x="6400800" y="2362200"/>
            <a:ext cx="457201" cy="76200"/>
            <a:chOff x="6995159" y="4952999"/>
            <a:chExt cx="457201" cy="76200"/>
          </a:xfrm>
        </p:grpSpPr>
        <p:cxnSp>
          <p:nvCxnSpPr>
            <p:cNvPr id="34" name="Connettore 2 33"/>
            <p:cNvCxnSpPr/>
            <p:nvPr/>
          </p:nvCxnSpPr>
          <p:spPr>
            <a:xfrm>
              <a:off x="6995159" y="4952999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2 34"/>
            <p:cNvCxnSpPr/>
            <p:nvPr/>
          </p:nvCxnSpPr>
          <p:spPr>
            <a:xfrm rot="10800000">
              <a:off x="6995160" y="5027611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ttangolo 35"/>
            <p:cNvSpPr/>
            <p:nvPr/>
          </p:nvSpPr>
          <p:spPr>
            <a:xfrm>
              <a:off x="6995160" y="4965191"/>
              <a:ext cx="457200" cy="4572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81" name="Freccia in giù 80"/>
          <p:cNvSpPr/>
          <p:nvPr/>
        </p:nvSpPr>
        <p:spPr>
          <a:xfrm>
            <a:off x="5791200" y="2666999"/>
            <a:ext cx="228600" cy="381000"/>
          </a:xfrm>
          <a:prstGeom prst="downArrow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2" name="Freccia a destra 81"/>
          <p:cNvSpPr/>
          <p:nvPr/>
        </p:nvSpPr>
        <p:spPr>
          <a:xfrm rot="10800000">
            <a:off x="3962400" y="3047999"/>
            <a:ext cx="609600" cy="228600"/>
          </a:xfrm>
          <a:prstGeom prst="rightArrow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2" name="TextBox 4"/>
          <p:cNvSpPr txBox="1"/>
          <p:nvPr/>
        </p:nvSpPr>
        <p:spPr>
          <a:xfrm>
            <a:off x="2667000" y="5634335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it-IT" dirty="0" smtClean="0"/>
              <a:t>CaCO</a:t>
            </a:r>
            <a:r>
              <a:rPr lang="it-IT" baseline="-25000" dirty="0" smtClean="0"/>
              <a:t>3(s)</a:t>
            </a:r>
            <a:r>
              <a:rPr lang="it-IT" dirty="0" smtClean="0"/>
              <a:t> + calore              </a:t>
            </a:r>
            <a:r>
              <a:rPr lang="it-IT" dirty="0" err="1" smtClean="0"/>
              <a:t>CaO</a:t>
            </a:r>
            <a:r>
              <a:rPr lang="it-IT" baseline="-25000" dirty="0" smtClean="0"/>
              <a:t>(s)</a:t>
            </a:r>
            <a:r>
              <a:rPr lang="it-IT" dirty="0" smtClean="0"/>
              <a:t> + CO</a:t>
            </a:r>
            <a:r>
              <a:rPr lang="it-IT" baseline="-25000" dirty="0" smtClean="0"/>
              <a:t>2(g)</a:t>
            </a:r>
            <a:endParaRPr lang="it-IT" dirty="0" smtClean="0"/>
          </a:p>
        </p:txBody>
      </p:sp>
      <p:grpSp>
        <p:nvGrpSpPr>
          <p:cNvPr id="8" name="Gruppo 27"/>
          <p:cNvGrpSpPr/>
          <p:nvPr/>
        </p:nvGrpSpPr>
        <p:grpSpPr>
          <a:xfrm>
            <a:off x="4419600" y="5791200"/>
            <a:ext cx="457201" cy="76200"/>
            <a:chOff x="6995159" y="4952999"/>
            <a:chExt cx="457201" cy="76200"/>
          </a:xfrm>
        </p:grpSpPr>
        <p:cxnSp>
          <p:nvCxnSpPr>
            <p:cNvPr id="94" name="Connettore 2 93"/>
            <p:cNvCxnSpPr/>
            <p:nvPr/>
          </p:nvCxnSpPr>
          <p:spPr>
            <a:xfrm>
              <a:off x="6995159" y="4952999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2 94"/>
            <p:cNvCxnSpPr/>
            <p:nvPr/>
          </p:nvCxnSpPr>
          <p:spPr>
            <a:xfrm rot="10800000">
              <a:off x="6995160" y="5027611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Rettangolo 95"/>
            <p:cNvSpPr/>
            <p:nvPr/>
          </p:nvSpPr>
          <p:spPr>
            <a:xfrm>
              <a:off x="6995160" y="4965191"/>
              <a:ext cx="457200" cy="4572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9" name="Gruppo 27"/>
          <p:cNvGrpSpPr/>
          <p:nvPr/>
        </p:nvGrpSpPr>
        <p:grpSpPr>
          <a:xfrm>
            <a:off x="6019800" y="4983480"/>
            <a:ext cx="457201" cy="76200"/>
            <a:chOff x="6995159" y="4952999"/>
            <a:chExt cx="457201" cy="76200"/>
          </a:xfrm>
        </p:grpSpPr>
        <p:cxnSp>
          <p:nvCxnSpPr>
            <p:cNvPr id="99" name="Connettore 2 98"/>
            <p:cNvCxnSpPr/>
            <p:nvPr/>
          </p:nvCxnSpPr>
          <p:spPr>
            <a:xfrm>
              <a:off x="6995159" y="4952999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2 99"/>
            <p:cNvCxnSpPr/>
            <p:nvPr/>
          </p:nvCxnSpPr>
          <p:spPr>
            <a:xfrm rot="10800000">
              <a:off x="6995160" y="5027611"/>
              <a:ext cx="457200" cy="1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ettangolo 100"/>
            <p:cNvSpPr/>
            <p:nvPr/>
          </p:nvSpPr>
          <p:spPr>
            <a:xfrm>
              <a:off x="6995160" y="4965191"/>
              <a:ext cx="457200" cy="4572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2" name="Freccia in giù 101"/>
          <p:cNvSpPr/>
          <p:nvPr/>
        </p:nvSpPr>
        <p:spPr>
          <a:xfrm>
            <a:off x="3886200" y="5334000"/>
            <a:ext cx="228600" cy="381000"/>
          </a:xfrm>
          <a:prstGeom prst="downArrow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3" name="Freccia a destra 102"/>
          <p:cNvSpPr/>
          <p:nvPr/>
        </p:nvSpPr>
        <p:spPr>
          <a:xfrm>
            <a:off x="4343400" y="5715000"/>
            <a:ext cx="609600" cy="228600"/>
          </a:xfrm>
          <a:prstGeom prst="rightArrow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8" name="Freccia in giù 107"/>
          <p:cNvSpPr/>
          <p:nvPr/>
        </p:nvSpPr>
        <p:spPr>
          <a:xfrm rot="10800000">
            <a:off x="5791200" y="2666999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9" name="Freccia a destra 108"/>
          <p:cNvSpPr/>
          <p:nvPr/>
        </p:nvSpPr>
        <p:spPr>
          <a:xfrm>
            <a:off x="3962400" y="3048000"/>
            <a:ext cx="609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0" name="Freccia in giù 109"/>
          <p:cNvSpPr/>
          <p:nvPr/>
        </p:nvSpPr>
        <p:spPr>
          <a:xfrm rot="10800000">
            <a:off x="3886200" y="5334000"/>
            <a:ext cx="228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1" name="Freccia a destra 110"/>
          <p:cNvSpPr/>
          <p:nvPr/>
        </p:nvSpPr>
        <p:spPr>
          <a:xfrm rot="10800000">
            <a:off x="4343400" y="5715000"/>
            <a:ext cx="609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3" name="Immagine 52" descr="43885633-Due-termometri-alte-e-basse-temperature-Sole-e-fiocco-di-neve-con-un-sorriso-Immagine-vettoriale--Archivio-Fotografico.jpg"/>
          <p:cNvPicPr>
            <a:picLocks noChangeAspect="1"/>
          </p:cNvPicPr>
          <p:nvPr/>
        </p:nvPicPr>
        <p:blipFill>
          <a:blip r:embed="rId3" cstate="print"/>
          <a:srcRect r="52174"/>
          <a:stretch>
            <a:fillRect/>
          </a:stretch>
        </p:blipFill>
        <p:spPr>
          <a:xfrm>
            <a:off x="1676400" y="5029200"/>
            <a:ext cx="838200" cy="1752600"/>
          </a:xfrm>
          <a:prstGeom prst="rect">
            <a:avLst/>
          </a:prstGeom>
        </p:spPr>
      </p:pic>
      <p:pic>
        <p:nvPicPr>
          <p:cNvPr id="54" name="Immagine 53" descr="43885633-Due-termometri-alte-e-basse-temperature-Sole-e-fiocco-di-neve-con-un-sorriso-Immagine-vettoriale--Archivio-Fotografico.jpg"/>
          <p:cNvPicPr>
            <a:picLocks noChangeAspect="1"/>
          </p:cNvPicPr>
          <p:nvPr/>
        </p:nvPicPr>
        <p:blipFill>
          <a:blip r:embed="rId3" cstate="print"/>
          <a:srcRect l="47826"/>
          <a:stretch>
            <a:fillRect/>
          </a:stretch>
        </p:blipFill>
        <p:spPr>
          <a:xfrm>
            <a:off x="1676400" y="5029200"/>
            <a:ext cx="914400" cy="1752600"/>
          </a:xfrm>
          <a:prstGeom prst="rect">
            <a:avLst/>
          </a:prstGeom>
        </p:spPr>
      </p:pic>
      <p:sp>
        <p:nvSpPr>
          <p:cNvPr id="91" name="TextBox 4"/>
          <p:cNvSpPr txBox="1"/>
          <p:nvPr/>
        </p:nvSpPr>
        <p:spPr>
          <a:xfrm>
            <a:off x="228600" y="4572000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it-IT" dirty="0" smtClean="0"/>
              <a:t>La decomposizione del carbonato di calcio ad alta temperatura è una reazione endotermica. Il calore può essere indicato tra i reagenti:   CaCO</a:t>
            </a:r>
            <a:r>
              <a:rPr lang="it-IT" baseline="-25000" dirty="0" smtClean="0"/>
              <a:t>3(s)</a:t>
            </a:r>
            <a:r>
              <a:rPr lang="it-IT" dirty="0" smtClean="0"/>
              <a:t> + calore              </a:t>
            </a:r>
            <a:r>
              <a:rPr lang="it-IT" dirty="0" err="1" smtClean="0"/>
              <a:t>CaO</a:t>
            </a:r>
            <a:r>
              <a:rPr lang="it-IT" baseline="-25000" dirty="0" smtClean="0"/>
              <a:t>(s)</a:t>
            </a:r>
            <a:r>
              <a:rPr lang="it-IT" dirty="0" smtClean="0"/>
              <a:t> + CO</a:t>
            </a:r>
            <a:r>
              <a:rPr lang="it-IT" baseline="-25000" dirty="0" smtClean="0"/>
              <a:t>2(g)</a:t>
            </a:r>
            <a:endParaRPr lang="it-IT" dirty="0" smtClean="0"/>
          </a:p>
        </p:txBody>
      </p:sp>
      <p:sp>
        <p:nvSpPr>
          <p:cNvPr id="97" name="TextBox 4"/>
          <p:cNvSpPr txBox="1"/>
          <p:nvPr/>
        </p:nvSpPr>
        <p:spPr>
          <a:xfrm>
            <a:off x="1143000" y="4191000"/>
            <a:ext cx="716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it-IT" sz="2000" dirty="0" smtClean="0"/>
              <a:t>Una reazione si definisce </a:t>
            </a:r>
            <a:r>
              <a:rPr lang="it-IT" sz="2000" b="1" dirty="0" smtClean="0"/>
              <a:t>endotermica</a:t>
            </a:r>
            <a:r>
              <a:rPr lang="it-IT" sz="2000" dirty="0" smtClean="0"/>
              <a:t> quando assorbe calore.  </a:t>
            </a:r>
          </a:p>
        </p:txBody>
      </p:sp>
    </p:spTree>
    <p:extLst>
      <p:ext uri="{BB962C8B-B14F-4D97-AF65-F5344CB8AC3E}">
        <p14:creationId xmlns:p14="http://schemas.microsoft.com/office/powerpoint/2010/main" val="285077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6" presetClass="entr" presetSubtype="2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6" presetClass="entr" presetSubtype="2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6" presetClass="entr" presetSubtype="2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9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build="p"/>
      <p:bldP spid="84" grpId="0" build="p"/>
      <p:bldP spid="25" grpId="0" build="p"/>
      <p:bldP spid="81" grpId="0" animBg="1"/>
      <p:bldP spid="81" grpId="1" animBg="1"/>
      <p:bldP spid="82" grpId="0" animBg="1"/>
      <p:bldP spid="82" grpId="1" animBg="1"/>
      <p:bldP spid="92" grpId="0" build="p"/>
      <p:bldP spid="102" grpId="0" animBg="1"/>
      <p:bldP spid="102" grpId="1" animBg="1"/>
      <p:bldP spid="103" grpId="0" animBg="1"/>
      <p:bldP spid="103" grpId="1" animBg="1"/>
      <p:bldP spid="108" grpId="0" animBg="1"/>
      <p:bldP spid="109" grpId="0" animBg="1"/>
      <p:bldP spid="110" grpId="0" animBg="1"/>
      <p:bldP spid="111" grpId="0" animBg="1"/>
      <p:bldP spid="91" grpId="0" build="p"/>
      <p:bldP spid="97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3160</TotalTime>
  <Words>1378</Words>
  <Application>Microsoft Office PowerPoint</Application>
  <PresentationFormat>Presentazione su schermo (4:3)</PresentationFormat>
  <Paragraphs>262</Paragraphs>
  <Slides>18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Arial</vt:lpstr>
      <vt:lpstr>Blackadder ITC</vt:lpstr>
      <vt:lpstr>Calibri</vt:lpstr>
      <vt:lpstr>Symbol</vt:lpstr>
      <vt:lpstr>Wingdings</vt:lpstr>
      <vt:lpstr>Tema di Office</vt:lpstr>
      <vt:lpstr>Esperienza 2: Equilibri in soluzione</vt:lpstr>
      <vt:lpstr>Presentazione standard di PowerPoint</vt:lpstr>
      <vt:lpstr>Esempio: Vengono mescolati 250 mL di una soluzione 0.010 M di AgNO3 con 250 mL di una soluzione 0.050 M di NH3. Calcolare le concentrazioni delle varie specie all’equilibrio, considerando la reazione:    con costante di equilibrio pari a K =  1∙10-7.    NOTA. Non è importante per le reazioni di equilibrio quali specie metto a destra o sinistra delle frecce. Ma è importante scrivere la costante di equilibrio nel modo giusto!!!</vt:lpstr>
      <vt:lpstr>Esempio: Vengono mescolati 250 mL di una soluzione 0.010 M di AgNO3 con 250 mL di una soluzione 0.050 M di NH3. Calcolare le concentrazioni delle varie specie all’equilibrio, considerando la reazione:   con costante di equilibrio pari a K =  1∙10-7.</vt:lpstr>
      <vt:lpstr>Esempio: Vengono mescolati 250 mL di una soluzione 0.010 M di AgNO3 con 250 mL di una soluzione 0.050 M di NH3. Calcolare le concentrazioni delle varie specie all’equilibrio, considerando la reazione:   con costante di equilibrio pari a K =  1∙10-7.</vt:lpstr>
      <vt:lpstr>Esempio: Vengono mescolati 250 mL di una soluzione 0.010 M di AgNO3 con 250 mL di una soluzione 0.050 M di NH3. Calcolare le concentrazioni delle varie specie all’equilibrio, considerando la reazione:   con costante di equilibrio pari a K =  1∙10-7.</vt:lpstr>
      <vt:lpstr>Presentazione standard di PowerPoint</vt:lpstr>
      <vt:lpstr>Principio di Le Châtelier</vt:lpstr>
      <vt:lpstr>Effetto della temperatura sull’equilibrio</vt:lpstr>
      <vt:lpstr>Esperienza: equilibri in soluzione</vt:lpstr>
      <vt:lpstr>Prima parte: Equilibrio di idrolisi acida di [Fe(H2O)6]3+</vt:lpstr>
      <vt:lpstr>Prima parte: analisi dei risultati</vt:lpstr>
      <vt:lpstr>Seconda parte: Equilibrio di formazione di [Fe(SCN)]2+</vt:lpstr>
      <vt:lpstr>Seconda parte: analisi dei risultati</vt:lpstr>
      <vt:lpstr>Terza parte: Equilibrio di formazione di [Co(H2O)6]2+</vt:lpstr>
      <vt:lpstr>Terza parte: analisi dei risultati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Laboratorio di  Chimica Generale</dc:title>
  <dc:creator>Rita</dc:creator>
  <cp:lastModifiedBy>Michele</cp:lastModifiedBy>
  <cp:revision>255</cp:revision>
  <dcterms:created xsi:type="dcterms:W3CDTF">2017-09-26T16:06:41Z</dcterms:created>
  <dcterms:modified xsi:type="dcterms:W3CDTF">2020-12-03T14:28:30Z</dcterms:modified>
</cp:coreProperties>
</file>