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1" r:id="rId2"/>
    <p:sldId id="258" r:id="rId3"/>
    <p:sldId id="31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214"/>
    <a:srgbClr val="B0C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34"/>
    <p:restoredTop sz="93209"/>
  </p:normalViewPr>
  <p:slideViewPr>
    <p:cSldViewPr snapToGrid="0" snapToObjects="1">
      <p:cViewPr varScale="1">
        <p:scale>
          <a:sx n="122" d="100"/>
          <a:sy n="122" d="100"/>
        </p:scale>
        <p:origin x="21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4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5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2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5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4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2F6E-56DF-CF4E-AE37-FC63771B8641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F63C-64D2-6945-B2D5-1B41FB112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.malvestuto@elettra.eu" TargetMode="External"/><Relationship Id="rId2" Type="http://schemas.openxmlformats.org/officeDocument/2006/relationships/hyperlink" Target="mailto:mmalvestuto@units.i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2039" y="2444115"/>
            <a:ext cx="641085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err="1">
                <a:latin typeface="Chalkboard" panose="03050602040202020205" pitchFamily="66" charset="77"/>
              </a:rPr>
              <a:t>Codice</a:t>
            </a:r>
            <a:r>
              <a:rPr lang="en-GB" b="1" dirty="0">
                <a:latin typeface="Chalkboard" panose="03050602040202020205" pitchFamily="66" charset="77"/>
              </a:rPr>
              <a:t> Teams: 8k2h49g</a:t>
            </a:r>
          </a:p>
          <a:p>
            <a:pPr algn="ctr"/>
            <a:endParaRPr lang="en-GB" b="1" dirty="0">
              <a:latin typeface="Chalkboard" panose="03050602040202020205" pitchFamily="66" charset="77"/>
              <a:cs typeface="Bradley Hand Bold"/>
            </a:endParaRPr>
          </a:p>
          <a:p>
            <a:pPr algn="ctr"/>
            <a:r>
              <a:rPr lang="en-GB" b="1" dirty="0" err="1">
                <a:latin typeface="Chalkboard" panose="03050602040202020205" pitchFamily="66" charset="77"/>
                <a:cs typeface="Bradley Hand Bold"/>
              </a:rPr>
              <a:t>Materiale</a:t>
            </a:r>
            <a:r>
              <a:rPr lang="en-GB" b="1" dirty="0">
                <a:latin typeface="Chalkboard" panose="03050602040202020205" pitchFamily="66" charset="77"/>
                <a:cs typeface="Bradley Hand Bold"/>
              </a:rPr>
              <a:t> </a:t>
            </a:r>
            <a:r>
              <a:rPr lang="en-GB" b="1" dirty="0" err="1">
                <a:latin typeface="Chalkboard" panose="03050602040202020205" pitchFamily="66" charset="77"/>
                <a:cs typeface="Bradley Hand Bold"/>
              </a:rPr>
              <a:t>su</a:t>
            </a:r>
            <a:r>
              <a:rPr lang="en-GB" b="1" dirty="0">
                <a:latin typeface="Chalkboard" panose="03050602040202020205" pitchFamily="66" charset="77"/>
                <a:cs typeface="Bradley Hand Bold"/>
              </a:rPr>
              <a:t> Teams e Moodle</a:t>
            </a:r>
          </a:p>
          <a:p>
            <a:pPr algn="ctr"/>
            <a:endParaRPr lang="en-GB" b="1" dirty="0">
              <a:latin typeface="Chalkboard" panose="03050602040202020205" pitchFamily="66" charset="77"/>
              <a:cs typeface="Bradley Hand Bold"/>
            </a:endParaRPr>
          </a:p>
          <a:p>
            <a:pPr algn="ctr"/>
            <a:r>
              <a:rPr lang="en-GB" b="1" dirty="0" err="1">
                <a:latin typeface="Chalkboard" panose="03050602040202020205" pitchFamily="66" charset="77"/>
                <a:cs typeface="Bradley Hand Bold"/>
              </a:rPr>
              <a:t>Contatti</a:t>
            </a:r>
            <a:r>
              <a:rPr lang="en-GB" b="1" dirty="0">
                <a:latin typeface="Chalkboard" panose="03050602040202020205" pitchFamily="66" charset="77"/>
                <a:cs typeface="Bradley Hand Bold"/>
              </a:rPr>
              <a:t>:</a:t>
            </a:r>
          </a:p>
          <a:p>
            <a:pPr algn="ctr"/>
            <a:r>
              <a:rPr lang="en-GB" b="1" dirty="0">
                <a:latin typeface="Chalkboard" panose="03050602040202020205" pitchFamily="66" charset="77"/>
                <a:cs typeface="Bradley Hand Bold"/>
              </a:rPr>
              <a:t>Email: </a:t>
            </a:r>
            <a:r>
              <a:rPr lang="en-GB" b="1" dirty="0">
                <a:latin typeface="Chalkboard" panose="03050602040202020205" pitchFamily="66" charset="77"/>
                <a:cs typeface="Bradley Hand Bold"/>
                <a:hlinkClick r:id="rId2"/>
              </a:rPr>
              <a:t>mmalvestuto@units.it</a:t>
            </a:r>
            <a:r>
              <a:rPr lang="en-GB" b="1" dirty="0">
                <a:latin typeface="Chalkboard" panose="03050602040202020205" pitchFamily="66" charset="77"/>
                <a:cs typeface="Bradley Hand Bold"/>
              </a:rPr>
              <a:t>, </a:t>
            </a:r>
            <a:r>
              <a:rPr lang="en-GB" b="1" dirty="0">
                <a:latin typeface="Chalkboard" panose="03050602040202020205" pitchFamily="66" charset="77"/>
                <a:cs typeface="Bradley Hand Bold"/>
                <a:hlinkClick r:id="rId3"/>
              </a:rPr>
              <a:t>marco.malvestuto@elettra.eu</a:t>
            </a:r>
            <a:endParaRPr lang="en-GB" b="1" dirty="0">
              <a:latin typeface="Chalkboard" panose="03050602040202020205" pitchFamily="66" charset="77"/>
              <a:cs typeface="Bradley Hand Bold"/>
            </a:endParaRPr>
          </a:p>
          <a:p>
            <a:pPr algn="ctr"/>
            <a:r>
              <a:rPr lang="en-GB" b="1" dirty="0">
                <a:latin typeface="Chalkboard" panose="03050602040202020205" pitchFamily="66" charset="77"/>
                <a:cs typeface="Bradley Hand Bold"/>
              </a:rPr>
              <a:t>Tel: 366 9628838</a:t>
            </a:r>
            <a:endParaRPr lang="en-US" dirty="0">
              <a:latin typeface="Chalkboard" panose="03050602040202020205" pitchFamily="66" charset="77"/>
              <a:cs typeface="Bradley Hand Bol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0152" y="1326549"/>
            <a:ext cx="329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halkboard" panose="03050602040202020205" pitchFamily="66" charset="77"/>
                <a:cs typeface="Bradley Hand Bold"/>
              </a:rPr>
              <a:t>Esame</a:t>
            </a:r>
            <a:r>
              <a:rPr lang="en-US" sz="2400" dirty="0">
                <a:latin typeface="Chalkboard" panose="03050602040202020205" pitchFamily="66" charset="77"/>
                <a:cs typeface="Bradley Hand Bold"/>
              </a:rPr>
              <a:t> </a:t>
            </a:r>
            <a:r>
              <a:rPr lang="en-US" sz="2400" dirty="0" err="1">
                <a:latin typeface="Chalkboard" panose="03050602040202020205" pitchFamily="66" charset="77"/>
                <a:cs typeface="Bradley Hand Bold"/>
              </a:rPr>
              <a:t>Fisica</a:t>
            </a:r>
            <a:r>
              <a:rPr lang="en-US" sz="2400" dirty="0">
                <a:latin typeface="Chalkboard" panose="03050602040202020205" pitchFamily="66" charset="77"/>
                <a:cs typeface="Bradley Hand Bold"/>
              </a:rPr>
              <a:t> </a:t>
            </a:r>
            <a:r>
              <a:rPr lang="en-US" sz="2400" dirty="0" err="1">
                <a:latin typeface="Chalkboard" panose="03050602040202020205" pitchFamily="66" charset="77"/>
                <a:cs typeface="Bradley Hand Bold"/>
              </a:rPr>
              <a:t>moderna</a:t>
            </a:r>
            <a:r>
              <a:rPr lang="en-US" sz="2400" dirty="0">
                <a:latin typeface="Chalkboard" panose="03050602040202020205" pitchFamily="66" charset="77"/>
                <a:cs typeface="Bradley Hand Bold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1574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9382" y="1068779"/>
            <a:ext cx="8596520" cy="5006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dirty="0" err="1">
                <a:latin typeface="Chalkduster" panose="03050602040202020205" pitchFamily="66" charset="77"/>
                <a:cs typeface="Bradley Hand Bold"/>
              </a:rPr>
              <a:t>Argomenti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d’esame</a:t>
            </a:r>
            <a:endParaRPr lang="en-US" dirty="0">
              <a:latin typeface="Chalkduster" panose="03050602040202020205" pitchFamily="66" charset="77"/>
              <a:cs typeface="Bradley Hand Bold"/>
            </a:endParaRP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endParaRPr lang="en-US" dirty="0">
              <a:latin typeface="Chalkduster" panose="03050602040202020205" pitchFamily="66" charset="77"/>
              <a:cs typeface="Bradley Hand Bold"/>
            </a:endParaRP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 err="1">
                <a:latin typeface="Chalkduster" panose="03050602040202020205" pitchFamily="66" charset="77"/>
                <a:cs typeface="Bradley Hand Bold"/>
              </a:rPr>
              <a:t>Corpo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nero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/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Modelli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di Planck e Einstein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 err="1">
                <a:latin typeface="Chalkduster" panose="03050602040202020205" pitchFamily="66" charset="77"/>
                <a:cs typeface="Bradley Hand Bold"/>
              </a:rPr>
              <a:t>calore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specifico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dei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corpi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Modelli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di Planck e Debye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Scattering Compton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Principio di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indeterminazione</a:t>
            </a:r>
            <a:endParaRPr lang="en-US" dirty="0">
              <a:latin typeface="Chalkduster" panose="03050602040202020205" pitchFamily="66" charset="77"/>
              <a:cs typeface="Bradley Hand Bold"/>
            </a:endParaRP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 err="1">
                <a:latin typeface="Chalkduster" panose="03050602040202020205" pitchFamily="66" charset="77"/>
                <a:cs typeface="Bradley Hand Bold"/>
              </a:rPr>
              <a:t>Esperimento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di Davisson e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Germer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Entanglement, EPR “paradox”, qubit,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coerenza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,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logica</a:t>
            </a:r>
            <a:endParaRPr lang="en-US" dirty="0">
              <a:latin typeface="Chalkduster" panose="03050602040202020205" pitchFamily="66" charset="77"/>
              <a:cs typeface="Bradley Hand Bold"/>
            </a:endParaRP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Scattering Rutherford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La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natura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dell’atomo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: </a:t>
            </a:r>
            <a:r>
              <a:rPr lang="en-US" dirty="0" err="1">
                <a:latin typeface="Chalkduster" panose="03050602040202020205" pitchFamily="66" charset="77"/>
                <a:cs typeface="Bradley Hand Bold"/>
              </a:rPr>
              <a:t>esperimenti</a:t>
            </a:r>
            <a:r>
              <a:rPr lang="en-US" dirty="0">
                <a:latin typeface="Chalkduster" panose="03050602040202020205" pitchFamily="66" charset="77"/>
                <a:cs typeface="Bradley Hand Bold"/>
              </a:rPr>
              <a:t> Lenard, Frank Hertz</a:t>
            </a:r>
            <a:r>
              <a:rPr lang="is-IS" dirty="0">
                <a:latin typeface="Chalkduster" panose="03050602040202020205" pitchFamily="66" charset="77"/>
                <a:cs typeface="Bradley Hand Bold"/>
              </a:rPr>
              <a:t>…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Esperimento di De Haas - Einstein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Esperimento di Stern-Gerlach e il problema della misura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Quantum Zeno effect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en-US" dirty="0">
                <a:latin typeface="Chalkduster" panose="03050602040202020205" pitchFamily="66" charset="77"/>
                <a:cs typeface="Bradley Hand Bold"/>
              </a:rPr>
              <a:t>M</a:t>
            </a:r>
            <a:r>
              <a:rPr lang="is-IS" dirty="0">
                <a:latin typeface="Chalkduster" panose="03050602040202020205" pitchFamily="66" charset="77"/>
                <a:cs typeface="Bradley Hand Bold"/>
              </a:rPr>
              <a:t>isura del Lamb-Shift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Spin resonance ed esperimento di Rabi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Magnetismo negli atomi</a:t>
            </a:r>
          </a:p>
          <a:p>
            <a:pPr marL="640080" indent="-731520">
              <a:spcBef>
                <a:spcPts val="100"/>
              </a:spcBef>
              <a:buFont typeface="+mj-lt"/>
              <a:buAutoNum type="arabicPeriod"/>
            </a:pPr>
            <a:r>
              <a:rPr lang="is-IS" dirty="0">
                <a:latin typeface="Chalkduster" panose="03050602040202020205" pitchFamily="66" charset="77"/>
                <a:cs typeface="Bradley Hand Bold"/>
              </a:rPr>
              <a:t>Lo spin del fotone e l’esperimento di Beth.</a:t>
            </a:r>
          </a:p>
        </p:txBody>
      </p:sp>
    </p:spTree>
    <p:extLst>
      <p:ext uri="{BB962C8B-B14F-4D97-AF65-F5344CB8AC3E}">
        <p14:creationId xmlns:p14="http://schemas.microsoft.com/office/powerpoint/2010/main" val="78964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888177"/>
            <a:ext cx="9061198" cy="2828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dirty="0" err="1">
                <a:latin typeface="Chalkduster" panose="03050602040202020205" pitchFamily="66" charset="77"/>
              </a:rPr>
              <a:t>Testi</a:t>
            </a:r>
            <a:r>
              <a:rPr lang="en-GB" sz="2000" dirty="0">
                <a:latin typeface="Chalkduster" panose="03050602040202020205" pitchFamily="66" charset="77"/>
              </a:rPr>
              <a:t> di </a:t>
            </a:r>
            <a:r>
              <a:rPr lang="en-GB" sz="2000" dirty="0" err="1">
                <a:latin typeface="Chalkduster" panose="03050602040202020205" pitchFamily="66" charset="77"/>
              </a:rPr>
              <a:t>riferimento</a:t>
            </a:r>
            <a:r>
              <a:rPr lang="en-GB" sz="2000" i="1" dirty="0">
                <a:latin typeface="Chalkduster" panose="03050602040202020205" pitchFamily="66" charset="77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i="1" dirty="0">
                <a:solidFill>
                  <a:srgbClr val="0000FF"/>
                </a:solidFill>
                <a:latin typeface="Chalkduster" panose="03050602040202020205" pitchFamily="66" charset="77"/>
              </a:rPr>
              <a:t>Atomic and Quantum Physics</a:t>
            </a: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, Haken-Wolf, Springer Verlag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Modern Physics, Tipler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Advanced Modern Physics, </a:t>
            </a:r>
            <a:r>
              <a:rPr lang="en-GB" sz="2000" dirty="0" err="1">
                <a:solidFill>
                  <a:srgbClr val="0000FF"/>
                </a:solidFill>
                <a:latin typeface="Chalkduster" panose="03050602040202020205" pitchFamily="66" charset="77"/>
              </a:rPr>
              <a:t>Walecka</a:t>
            </a:r>
            <a:endParaRPr lang="en-GB" sz="2000" dirty="0">
              <a:solidFill>
                <a:srgbClr val="0000FF"/>
              </a:solidFill>
              <a:latin typeface="Chalkduster" panose="03050602040202020205" pitchFamily="66" charset="7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0000FF"/>
                </a:solidFill>
                <a:latin typeface="Chalkduster" panose="03050602040202020205" pitchFamily="66" charset="77"/>
              </a:rPr>
              <a:t>Pagine</a:t>
            </a: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 </a:t>
            </a:r>
            <a:r>
              <a:rPr lang="en-GB" sz="2000" dirty="0" err="1">
                <a:solidFill>
                  <a:srgbClr val="0000FF"/>
                </a:solidFill>
                <a:latin typeface="Chalkduster" panose="03050602040202020205" pitchFamily="66" charset="77"/>
              </a:rPr>
              <a:t>dalle</a:t>
            </a: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 </a:t>
            </a:r>
            <a:r>
              <a:rPr lang="en-GB" sz="2000" i="1" dirty="0" err="1">
                <a:solidFill>
                  <a:srgbClr val="0000FF"/>
                </a:solidFill>
                <a:latin typeface="Chalkduster" panose="03050602040202020205" pitchFamily="66" charset="77"/>
              </a:rPr>
              <a:t>Lezioni</a:t>
            </a:r>
            <a:r>
              <a:rPr lang="en-GB" sz="2000" dirty="0">
                <a:solidFill>
                  <a:srgbClr val="0000FF"/>
                </a:solidFill>
                <a:latin typeface="Chalkduster" panose="03050602040202020205" pitchFamily="66" charset="77"/>
              </a:rPr>
              <a:t> di </a:t>
            </a:r>
            <a:r>
              <a:rPr lang="en-GB" sz="2000" dirty="0" err="1">
                <a:solidFill>
                  <a:srgbClr val="0000FF"/>
                </a:solidFill>
                <a:latin typeface="Chalkduster" panose="03050602040202020205" pitchFamily="66" charset="77"/>
              </a:rPr>
              <a:t>Feyman</a:t>
            </a:r>
            <a:endParaRPr lang="en-US" sz="2000" dirty="0">
              <a:solidFill>
                <a:srgbClr val="0000FF"/>
              </a:solidFill>
              <a:latin typeface="Chalkduster" panose="03050602040202020205" pitchFamily="66" charset="77"/>
            </a:endParaRPr>
          </a:p>
          <a:p>
            <a:pPr marL="640080" indent="-457200">
              <a:lnSpc>
                <a:spcPct val="150000"/>
              </a:lnSpc>
              <a:spcBef>
                <a:spcPts val="100"/>
              </a:spcBef>
              <a:buAutoNum type="arabicParenR"/>
            </a:pPr>
            <a:endParaRPr lang="en-US" sz="2000" dirty="0">
              <a:latin typeface="Chalkduster" panose="03050602040202020205" pitchFamily="66" charset="77"/>
              <a:cs typeface="Bradley Hand Bold"/>
            </a:endParaRPr>
          </a:p>
        </p:txBody>
      </p:sp>
    </p:spTree>
    <p:extLst>
      <p:ext uri="{BB962C8B-B14F-4D97-AF65-F5344CB8AC3E}">
        <p14:creationId xmlns:p14="http://schemas.microsoft.com/office/powerpoint/2010/main" val="336976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2736" y="2277716"/>
            <a:ext cx="93094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Due </a:t>
            </a:r>
            <a:r>
              <a:rPr lang="en-US" sz="2000" dirty="0" err="1">
                <a:latin typeface="Chalkduster" panose="03050602040202020205" pitchFamily="66" charset="77"/>
                <a:cs typeface="Bradley Hand Bold"/>
              </a:rPr>
              <a:t>argomenti</a:t>
            </a:r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 a </a:t>
            </a:r>
            <a:r>
              <a:rPr lang="en-US" sz="2000" dirty="0" err="1">
                <a:latin typeface="Chalkduster" panose="03050602040202020205" pitchFamily="66" charset="77"/>
                <a:cs typeface="Bradley Hand Bold"/>
              </a:rPr>
              <a:t>scelta</a:t>
            </a:r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 da </a:t>
            </a:r>
            <a:r>
              <a:rPr lang="en-US" sz="2000" u="sng" dirty="0" err="1">
                <a:latin typeface="Chalkduster" panose="03050602040202020205" pitchFamily="66" charset="77"/>
                <a:cs typeface="Bradley Hand Bold"/>
              </a:rPr>
              <a:t>discutere</a:t>
            </a:r>
            <a:r>
              <a:rPr lang="en-US" sz="2000" u="sng" dirty="0">
                <a:latin typeface="Chalkduster" panose="03050602040202020205" pitchFamily="66" charset="77"/>
                <a:cs typeface="Bradley Hand Bold"/>
              </a:rPr>
              <a:t> in </a:t>
            </a:r>
            <a:r>
              <a:rPr lang="en-US" sz="2000" u="sng" dirty="0" err="1">
                <a:latin typeface="Chalkduster" panose="03050602040202020205" pitchFamily="66" charset="77"/>
                <a:cs typeface="Bradley Hand Bold"/>
              </a:rPr>
              <a:t>sede</a:t>
            </a:r>
            <a:r>
              <a:rPr lang="en-US" sz="2000" u="sng" dirty="0">
                <a:latin typeface="Chalkduster" panose="03050602040202020205" pitchFamily="66" charset="77"/>
                <a:cs typeface="Bradley Hand Bold"/>
              </a:rPr>
              <a:t> di </a:t>
            </a:r>
            <a:r>
              <a:rPr lang="en-US" sz="2000" u="sng" dirty="0" err="1">
                <a:latin typeface="Chalkduster" panose="03050602040202020205" pitchFamily="66" charset="77"/>
                <a:cs typeface="Bradley Hand Bold"/>
              </a:rPr>
              <a:t>esame</a:t>
            </a:r>
            <a:r>
              <a:rPr lang="en-US" sz="2000" u="sng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di cui:</a:t>
            </a:r>
          </a:p>
          <a:p>
            <a:pPr algn="ctr"/>
            <a:endParaRPr lang="en-US" sz="2000" dirty="0">
              <a:latin typeface="Chalkduster" panose="03050602040202020205" pitchFamily="66" charset="77"/>
              <a:cs typeface="Bradley Hand Bold"/>
            </a:endParaRPr>
          </a:p>
          <a:p>
            <a:pPr algn="ctr"/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1 TESINA</a:t>
            </a:r>
          </a:p>
          <a:p>
            <a:pPr algn="ctr"/>
            <a:r>
              <a:rPr lang="en-US" sz="2000" dirty="0">
                <a:latin typeface="Chalkduster" panose="03050602040202020205" pitchFamily="66" charset="77"/>
                <a:cs typeface="Bradley Hand Bold"/>
              </a:rPr>
              <a:t>1 ORALE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5964" y="1337060"/>
            <a:ext cx="429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halkduster" panose="03050602040202020205" pitchFamily="66" charset="77"/>
                <a:cs typeface="Bradley Hand Bold"/>
              </a:rPr>
              <a:t>Esame</a:t>
            </a:r>
            <a:r>
              <a:rPr lang="en-US" sz="2400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sz="2400" dirty="0" err="1">
                <a:latin typeface="Chalkduster" panose="03050602040202020205" pitchFamily="66" charset="77"/>
                <a:cs typeface="Bradley Hand Bold"/>
              </a:rPr>
              <a:t>Fisica</a:t>
            </a:r>
            <a:r>
              <a:rPr lang="en-US" sz="2400" dirty="0">
                <a:latin typeface="Chalkduster" panose="03050602040202020205" pitchFamily="66" charset="77"/>
                <a:cs typeface="Bradley Hand Bold"/>
              </a:rPr>
              <a:t> </a:t>
            </a:r>
            <a:r>
              <a:rPr lang="en-US" sz="2400" dirty="0" err="1">
                <a:latin typeface="Chalkduster" panose="03050602040202020205" pitchFamily="66" charset="77"/>
                <a:cs typeface="Bradley Hand Bold"/>
              </a:rPr>
              <a:t>moderna</a:t>
            </a:r>
            <a:r>
              <a:rPr lang="en-US" sz="2400" dirty="0">
                <a:latin typeface="Chalkduster" panose="03050602040202020205" pitchFamily="66" charset="77"/>
                <a:cs typeface="Bradley Hand Bold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7742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173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Chalkboard</vt:lpstr>
      <vt:lpstr>Chalkduster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</dc:creator>
  <cp:lastModifiedBy>MALVESTUTO MARCO</cp:lastModifiedBy>
  <cp:revision>21</cp:revision>
  <dcterms:created xsi:type="dcterms:W3CDTF">2018-01-18T16:04:00Z</dcterms:created>
  <dcterms:modified xsi:type="dcterms:W3CDTF">2021-10-11T12:50:19Z</dcterms:modified>
</cp:coreProperties>
</file>