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0" r:id="rId3"/>
    <p:sldId id="261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0E6D-7433-4DE3-AFF2-78AD0A4965BA}" type="datetimeFigureOut">
              <a:rPr lang="it-IT" smtClean="0"/>
              <a:t>05/10/2020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DA13-EE5E-43BE-B5EC-73B5C66D0F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36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0E6D-7433-4DE3-AFF2-78AD0A4965BA}" type="datetimeFigureOut">
              <a:rPr lang="it-IT" smtClean="0"/>
              <a:t>05/10/2020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DA13-EE5E-43BE-B5EC-73B5C66D0F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93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0E6D-7433-4DE3-AFF2-78AD0A4965BA}" type="datetimeFigureOut">
              <a:rPr lang="it-IT" smtClean="0"/>
              <a:t>05/10/2020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DA13-EE5E-43BE-B5EC-73B5C66D0F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21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0E6D-7433-4DE3-AFF2-78AD0A4965BA}" type="datetimeFigureOut">
              <a:rPr lang="it-IT" smtClean="0"/>
              <a:t>05/10/2020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DA13-EE5E-43BE-B5EC-73B5C66D0F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13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0E6D-7433-4DE3-AFF2-78AD0A4965BA}" type="datetimeFigureOut">
              <a:rPr lang="it-IT" smtClean="0"/>
              <a:t>05/10/2020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DA13-EE5E-43BE-B5EC-73B5C66D0F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40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0E6D-7433-4DE3-AFF2-78AD0A4965BA}" type="datetimeFigureOut">
              <a:rPr lang="it-IT" smtClean="0"/>
              <a:t>05/10/2020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DA13-EE5E-43BE-B5EC-73B5C66D0F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50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0E6D-7433-4DE3-AFF2-78AD0A4965BA}" type="datetimeFigureOut">
              <a:rPr lang="it-IT" smtClean="0"/>
              <a:t>05/10/2020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DA13-EE5E-43BE-B5EC-73B5C66D0F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36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0E6D-7433-4DE3-AFF2-78AD0A4965BA}" type="datetimeFigureOut">
              <a:rPr lang="it-IT" smtClean="0"/>
              <a:t>05/10/2020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DA13-EE5E-43BE-B5EC-73B5C66D0F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40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0E6D-7433-4DE3-AFF2-78AD0A4965BA}" type="datetimeFigureOut">
              <a:rPr lang="it-IT" smtClean="0"/>
              <a:t>05/10/2020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DA13-EE5E-43BE-B5EC-73B5C66D0F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80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0E6D-7433-4DE3-AFF2-78AD0A4965BA}" type="datetimeFigureOut">
              <a:rPr lang="it-IT" smtClean="0"/>
              <a:t>05/10/2020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DA13-EE5E-43BE-B5EC-73B5C66D0F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37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0E6D-7433-4DE3-AFF2-78AD0A4965BA}" type="datetimeFigureOut">
              <a:rPr lang="it-IT" smtClean="0"/>
              <a:t>05/10/2020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DA13-EE5E-43BE-B5EC-73B5C66D0F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32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10E6D-7433-4DE3-AFF2-78AD0A4965BA}" type="datetimeFigureOut">
              <a:rPr lang="it-IT" smtClean="0"/>
              <a:t>05/10/2020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FDA13-EE5E-43BE-B5EC-73B5C66D0F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44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8100" y="29689"/>
            <a:ext cx="4278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FF0000"/>
                </a:solidFill>
              </a:rPr>
              <a:t>Course of Geodynamics </a:t>
            </a:r>
            <a:endParaRPr lang="de-DE" sz="32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55091"/>
            <a:ext cx="115832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Course Outline:</a:t>
            </a:r>
          </a:p>
          <a:p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Thermo-physical structure of the continental and oceanic crust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Thermo-physical structure of the continental lithosphere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Thermo-physical structure of the oceanic lithosphere and oceanic ridges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Rheology and mechanics of the lithosphere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Plate </a:t>
            </a:r>
            <a:r>
              <a:rPr lang="en-US" sz="2000" dirty="0">
                <a:solidFill>
                  <a:srgbClr val="002060"/>
                </a:solidFill>
              </a:rPr>
              <a:t>tectonics and boundary forces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Hot spots, plumes, and convection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Subduction zones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rgbClr val="002060"/>
                </a:solidFill>
              </a:rPr>
              <a:t>Orogens</a:t>
            </a:r>
            <a:r>
              <a:rPr lang="en-US" sz="2000" dirty="0">
                <a:solidFill>
                  <a:srgbClr val="002060"/>
                </a:solidFill>
              </a:rPr>
              <a:t> formation and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Sedimentary basins formation and evolution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1111" y="780016"/>
            <a:ext cx="3772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nl-NL" sz="3200" b="1" dirty="0">
                <a:solidFill>
                  <a:srgbClr val="0070C0"/>
                </a:solidFill>
              </a:rPr>
              <a:t>Dr. </a:t>
            </a:r>
            <a:r>
              <a:rPr lang="nl-NL" sz="3200" b="1" dirty="0" err="1">
                <a:solidFill>
                  <a:srgbClr val="0070C0"/>
                </a:solidFill>
              </a:rPr>
              <a:t>Magdala</a:t>
            </a:r>
            <a:r>
              <a:rPr lang="nl-NL" sz="3200" b="1" dirty="0">
                <a:solidFill>
                  <a:srgbClr val="0070C0"/>
                </a:solidFill>
              </a:rPr>
              <a:t> </a:t>
            </a:r>
            <a:r>
              <a:rPr lang="nl-NL" sz="3200" b="1" dirty="0" err="1">
                <a:solidFill>
                  <a:srgbClr val="0070C0"/>
                </a:solidFill>
              </a:rPr>
              <a:t>Tesauro</a:t>
            </a:r>
            <a:endParaRPr lang="nl-NL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5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0996" y="40821"/>
            <a:ext cx="2326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nl-NL" sz="2400" b="1" dirty="0">
                <a:solidFill>
                  <a:srgbClr val="FF0000"/>
                </a:solidFill>
              </a:rPr>
              <a:t>Books </a:t>
            </a:r>
            <a:r>
              <a:rPr lang="nl-NL" sz="2400" b="1" dirty="0" err="1">
                <a:solidFill>
                  <a:srgbClr val="FF0000"/>
                </a:solidFill>
              </a:rPr>
              <a:t>Suggested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3" y="686799"/>
            <a:ext cx="3717613" cy="4833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80" y="686799"/>
            <a:ext cx="3245152" cy="4943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2319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8642" y="612319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2)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77" y="718168"/>
            <a:ext cx="3707085" cy="4911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05394" y="655431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6338" y="5860472"/>
            <a:ext cx="3663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4) </a:t>
            </a:r>
            <a:r>
              <a:rPr lang="nl-NL" dirty="0" err="1"/>
              <a:t>Treatise</a:t>
            </a:r>
            <a:r>
              <a:rPr lang="nl-NL" dirty="0"/>
              <a:t> on </a:t>
            </a:r>
            <a:r>
              <a:rPr lang="nl-NL" dirty="0" err="1"/>
              <a:t>Geophysics</a:t>
            </a:r>
            <a:r>
              <a:rPr lang="nl-NL" dirty="0"/>
              <a:t>, volume 6</a:t>
            </a:r>
          </a:p>
          <a:p>
            <a:r>
              <a:rPr lang="nl-NL" b="1" dirty="0"/>
              <a:t>5) </a:t>
            </a:r>
            <a:r>
              <a:rPr lang="nl-NL" dirty="0" err="1"/>
              <a:t>Basin</a:t>
            </a:r>
            <a:r>
              <a:rPr lang="nl-NL" dirty="0"/>
              <a:t> Analysis, P.A. Allen, J.R. Allen</a:t>
            </a:r>
          </a:p>
        </p:txBody>
      </p:sp>
    </p:spTree>
    <p:extLst>
      <p:ext uri="{BB962C8B-B14F-4D97-AF65-F5344CB8AC3E}">
        <p14:creationId xmlns:p14="http://schemas.microsoft.com/office/powerpoint/2010/main" val="63776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160900" y="120877"/>
            <a:ext cx="3588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</a:rPr>
              <a:t>How </a:t>
            </a:r>
            <a:r>
              <a:rPr lang="it-IT" sz="2800" b="1" dirty="0" err="1">
                <a:solidFill>
                  <a:srgbClr val="FF0000"/>
                </a:solidFill>
              </a:rPr>
              <a:t>Should</a:t>
            </a:r>
            <a:r>
              <a:rPr lang="it-IT" sz="2800" b="1" dirty="0">
                <a:solidFill>
                  <a:srgbClr val="FF0000"/>
                </a:solidFill>
              </a:rPr>
              <a:t> I </a:t>
            </a:r>
            <a:r>
              <a:rPr lang="it-IT" sz="2800" b="1" dirty="0" err="1">
                <a:solidFill>
                  <a:srgbClr val="FF0000"/>
                </a:solidFill>
              </a:rPr>
              <a:t>Study</a:t>
            </a:r>
            <a:r>
              <a:rPr lang="it-IT" sz="28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3" name="Rettangolo 2"/>
          <p:cNvSpPr/>
          <p:nvPr/>
        </p:nvSpPr>
        <p:spPr>
          <a:xfrm>
            <a:off x="3650345" y="5832995"/>
            <a:ext cx="3863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Good</a:t>
            </a:r>
            <a:r>
              <a:rPr lang="it-IT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Luck!!!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08" y="18752"/>
            <a:ext cx="819686" cy="8088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766" y="5922574"/>
            <a:ext cx="747493" cy="74417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24" y="45553"/>
            <a:ext cx="1153983" cy="782003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0" y="902880"/>
            <a:ext cx="11862262" cy="5244544"/>
            <a:chOff x="0" y="827556"/>
            <a:chExt cx="11862262" cy="5244544"/>
          </a:xfrm>
        </p:grpSpPr>
        <p:sp>
          <p:nvSpPr>
            <p:cNvPr id="7" name="CasellaDiTesto 6"/>
            <p:cNvSpPr txBox="1"/>
            <p:nvPr/>
          </p:nvSpPr>
          <p:spPr>
            <a:xfrm>
              <a:off x="0" y="827556"/>
              <a:ext cx="11862262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it-IT" sz="1900" dirty="0">
                  <a:solidFill>
                    <a:srgbClr val="002060"/>
                  </a:solidFill>
                </a:rPr>
                <a:t>The </a:t>
              </a:r>
              <a:r>
                <a:rPr lang="it-IT" sz="1900" dirty="0" err="1">
                  <a:solidFill>
                    <a:srgbClr val="002060"/>
                  </a:solidFill>
                </a:rPr>
                <a:t>contents</a:t>
              </a:r>
              <a:r>
                <a:rPr lang="it-IT" sz="1900" dirty="0">
                  <a:solidFill>
                    <a:srgbClr val="002060"/>
                  </a:solidFill>
                </a:rPr>
                <a:t> of the </a:t>
              </a:r>
              <a:r>
                <a:rPr lang="it-IT" sz="1900" dirty="0" err="1">
                  <a:solidFill>
                    <a:srgbClr val="002060"/>
                  </a:solidFill>
                </a:rPr>
                <a:t>lectures</a:t>
              </a:r>
              <a:r>
                <a:rPr lang="it-IT" sz="1900" dirty="0">
                  <a:solidFill>
                    <a:srgbClr val="002060"/>
                  </a:solidFill>
                </a:rPr>
                <a:t> </a:t>
              </a:r>
              <a:r>
                <a:rPr lang="it-IT" sz="1900" dirty="0" err="1">
                  <a:solidFill>
                    <a:srgbClr val="002060"/>
                  </a:solidFill>
                </a:rPr>
                <a:t>will</a:t>
              </a:r>
              <a:r>
                <a:rPr lang="it-IT" sz="1900" dirty="0">
                  <a:solidFill>
                    <a:srgbClr val="002060"/>
                  </a:solidFill>
                </a:rPr>
                <a:t> be </a:t>
              </a:r>
              <a:r>
                <a:rPr lang="it-IT" sz="1900" dirty="0" err="1">
                  <a:solidFill>
                    <a:srgbClr val="002060"/>
                  </a:solidFill>
                </a:rPr>
                <a:t>released</a:t>
              </a:r>
              <a:r>
                <a:rPr lang="it-IT" sz="1900" dirty="0">
                  <a:solidFill>
                    <a:srgbClr val="002060"/>
                  </a:solidFill>
                </a:rPr>
                <a:t> on </a:t>
              </a:r>
              <a:r>
                <a:rPr lang="it-IT" sz="1900" dirty="0" err="1">
                  <a:solidFill>
                    <a:srgbClr val="002060"/>
                  </a:solidFill>
                </a:rPr>
                <a:t>moodle</a:t>
              </a:r>
              <a:r>
                <a:rPr lang="it-IT" sz="1900" dirty="0">
                  <a:solidFill>
                    <a:srgbClr val="002060"/>
                  </a:solidFill>
                </a:rPr>
                <a:t> </a:t>
              </a:r>
              <a:r>
                <a:rPr lang="it-IT" sz="1900" dirty="0" err="1">
                  <a:solidFill>
                    <a:srgbClr val="002060"/>
                  </a:solidFill>
                </a:rPr>
                <a:t>platform</a:t>
              </a:r>
              <a:r>
                <a:rPr lang="it-IT" sz="1900" dirty="0">
                  <a:solidFill>
                    <a:srgbClr val="002060"/>
                  </a:solidFill>
                </a:rPr>
                <a:t> (https://moodle2.units.it/) </a:t>
              </a:r>
              <a:r>
                <a:rPr lang="it-IT" sz="1900" dirty="0" err="1">
                  <a:solidFill>
                    <a:srgbClr val="002060"/>
                  </a:solidFill>
                </a:rPr>
                <a:t>as</a:t>
              </a:r>
              <a:r>
                <a:rPr lang="it-IT" sz="1900" dirty="0">
                  <a:solidFill>
                    <a:srgbClr val="002060"/>
                  </a:solidFill>
                </a:rPr>
                <a:t> </a:t>
              </a:r>
              <a:r>
                <a:rPr lang="it-IT" sz="1900" dirty="0" err="1">
                  <a:solidFill>
                    <a:srgbClr val="002060"/>
                  </a:solidFill>
                </a:rPr>
                <a:t>slides</a:t>
              </a:r>
              <a:r>
                <a:rPr lang="it-IT" sz="1900" dirty="0">
                  <a:solidFill>
                    <a:srgbClr val="002060"/>
                  </a:solidFill>
                </a:rPr>
                <a:t>, </a:t>
              </a:r>
              <a:r>
                <a:rPr lang="it-IT" sz="1900" dirty="0" err="1">
                  <a:solidFill>
                    <a:srgbClr val="002060"/>
                  </a:solidFill>
                </a:rPr>
                <a:t>chapters</a:t>
              </a:r>
              <a:r>
                <a:rPr lang="it-IT" sz="1900" dirty="0">
                  <a:solidFill>
                    <a:srgbClr val="002060"/>
                  </a:solidFill>
                </a:rPr>
                <a:t> of books, and </a:t>
              </a:r>
              <a:r>
                <a:rPr lang="it-IT" sz="1900" dirty="0" err="1">
                  <a:solidFill>
                    <a:srgbClr val="002060"/>
                  </a:solidFill>
                </a:rPr>
                <a:t>articles</a:t>
              </a:r>
              <a:r>
                <a:rPr lang="it-IT" sz="1900" dirty="0">
                  <a:solidFill>
                    <a:srgbClr val="002060"/>
                  </a:solidFill>
                </a:rPr>
                <a:t> </a:t>
              </a:r>
              <a:r>
                <a:rPr lang="it-IT" sz="1900" dirty="0" err="1">
                  <a:solidFill>
                    <a:srgbClr val="002060"/>
                  </a:solidFill>
                </a:rPr>
                <a:t>at</a:t>
              </a:r>
              <a:r>
                <a:rPr lang="it-IT" sz="1900" dirty="0">
                  <a:solidFill>
                    <a:srgbClr val="002060"/>
                  </a:solidFill>
                </a:rPr>
                <a:t> the end of </a:t>
              </a:r>
              <a:r>
                <a:rPr lang="it-IT" sz="1900" dirty="0" err="1">
                  <a:solidFill>
                    <a:srgbClr val="002060"/>
                  </a:solidFill>
                </a:rPr>
                <a:t>each</a:t>
              </a:r>
              <a:r>
                <a:rPr lang="it-IT" sz="1900" dirty="0">
                  <a:solidFill>
                    <a:srgbClr val="002060"/>
                  </a:solidFill>
                </a:rPr>
                <a:t> </a:t>
              </a:r>
              <a:r>
                <a:rPr lang="it-IT" sz="1900" dirty="0" err="1">
                  <a:solidFill>
                    <a:srgbClr val="002060"/>
                  </a:solidFill>
                </a:rPr>
                <a:t>topic</a:t>
              </a:r>
              <a:r>
                <a:rPr lang="it-IT" sz="1900" dirty="0">
                  <a:solidFill>
                    <a:srgbClr val="002060"/>
                  </a:solidFill>
                </a:rPr>
                <a:t> </a:t>
              </a:r>
              <a:r>
                <a:rPr lang="it-IT" sz="1900" dirty="0" err="1">
                  <a:solidFill>
                    <a:srgbClr val="002060"/>
                  </a:solidFill>
                </a:rPr>
                <a:t>discussed</a:t>
              </a:r>
              <a:r>
                <a:rPr lang="it-IT" sz="1900" dirty="0">
                  <a:solidFill>
                    <a:srgbClr val="002060"/>
                  </a:solidFill>
                </a:rPr>
                <a:t> </a:t>
              </a:r>
              <a:r>
                <a:rPr lang="it-IT" sz="1900" dirty="0" err="1">
                  <a:solidFill>
                    <a:srgbClr val="002060"/>
                  </a:solidFill>
                </a:rPr>
                <a:t>during</a:t>
              </a:r>
              <a:r>
                <a:rPr lang="it-IT" sz="1900" dirty="0">
                  <a:solidFill>
                    <a:srgbClr val="002060"/>
                  </a:solidFill>
                </a:rPr>
                <a:t> the </a:t>
              </a:r>
              <a:r>
                <a:rPr lang="it-IT" sz="1900" dirty="0" err="1">
                  <a:solidFill>
                    <a:srgbClr val="002060"/>
                  </a:solidFill>
                </a:rPr>
                <a:t>course</a:t>
              </a:r>
              <a:r>
                <a:rPr lang="it-IT" sz="1900" dirty="0">
                  <a:solidFill>
                    <a:srgbClr val="002060"/>
                  </a:solidFill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endParaRPr lang="it-IT" sz="1900" dirty="0">
                <a:solidFill>
                  <a:srgbClr val="002060"/>
                </a:solidFill>
              </a:endParaRP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900" dirty="0">
                  <a:solidFill>
                    <a:srgbClr val="002060"/>
                  </a:solidFill>
                </a:rPr>
                <a:t>The exam (oral) will consist of questions about all the topics presented in the course and comprehensive of a Power Point presentation illustrating a thematic research.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endParaRPr lang="en-US" sz="1900" dirty="0">
                <a:solidFill>
                  <a:srgbClr val="002060"/>
                </a:solidFill>
              </a:endParaRP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endParaRPr lang="en-US" sz="1900" u="sng" dirty="0">
                <a:solidFill>
                  <a:srgbClr val="002060"/>
                </a:solidFill>
              </a:endParaRP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endParaRPr lang="en-US" sz="1900" u="sng" dirty="0">
                <a:solidFill>
                  <a:srgbClr val="002060"/>
                </a:solidFill>
              </a:endParaRP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endParaRPr lang="en-US" sz="1900" u="sng" dirty="0">
                <a:solidFill>
                  <a:srgbClr val="002060"/>
                </a:solidFill>
              </a:endParaRP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900" u="sng" dirty="0">
                  <a:solidFill>
                    <a:srgbClr val="002060"/>
                  </a:solidFill>
                </a:rPr>
                <a:t>Reading only the slides is not sufficient to pass the exam</a:t>
              </a:r>
              <a:r>
                <a:rPr lang="en-US" sz="1900" dirty="0">
                  <a:solidFill>
                    <a:srgbClr val="002060"/>
                  </a:solidFill>
                </a:rPr>
                <a:t>. </a:t>
              </a:r>
              <a:r>
                <a:rPr lang="en-US" sz="1900" u="sng" dirty="0">
                  <a:solidFill>
                    <a:srgbClr val="002060"/>
                  </a:solidFill>
                </a:rPr>
                <a:t>You need to study using all the material released</a:t>
              </a:r>
              <a:r>
                <a:rPr lang="en-US" sz="1900" dirty="0">
                  <a:solidFill>
                    <a:srgbClr val="002060"/>
                  </a:solidFill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endParaRPr lang="en-US" sz="1900" dirty="0">
                <a:solidFill>
                  <a:srgbClr val="002060"/>
                </a:solidFill>
              </a:endParaRP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900" dirty="0">
                  <a:solidFill>
                    <a:srgbClr val="002060"/>
                  </a:solidFill>
                </a:rPr>
                <a:t>The slides released are useful to review the lessons and find the topics discussed in books and articles suggested.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endParaRPr lang="en-US" sz="1900" dirty="0">
                <a:solidFill>
                  <a:srgbClr val="002060"/>
                </a:solidFill>
              </a:endParaRP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900" dirty="0">
                  <a:solidFill>
                    <a:srgbClr val="002060"/>
                  </a:solidFill>
                </a:rPr>
                <a:t>Recording the lessons is allowed, but not recommended.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endParaRPr lang="en-US" sz="1900" dirty="0">
                <a:solidFill>
                  <a:srgbClr val="002060"/>
                </a:solidFill>
              </a:endParaRP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1900" dirty="0">
                  <a:solidFill>
                    <a:srgbClr val="002060"/>
                  </a:solidFill>
                </a:rPr>
                <a:t>You will save a lot of time paying attention to the lectures and taking notes instead of recording.</a:t>
              </a:r>
              <a:endParaRPr lang="it-IT" sz="1900" dirty="0">
                <a:solidFill>
                  <a:srgbClr val="002060"/>
                </a:solidFill>
              </a:endParaRPr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246" y="2512079"/>
              <a:ext cx="961071" cy="929837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1023" y="2560370"/>
              <a:ext cx="1556977" cy="871907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5401" y="2462500"/>
              <a:ext cx="1025428" cy="929837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115" y="4363753"/>
              <a:ext cx="856742" cy="856742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6948" y="4363753"/>
              <a:ext cx="1162644" cy="766672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9270" y="5225852"/>
              <a:ext cx="835015" cy="846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2982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235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magdala_tesauro@yahoo.it</dc:creator>
  <cp:lastModifiedBy>magdala_tesauro@yahoo.it</cp:lastModifiedBy>
  <cp:revision>17</cp:revision>
  <dcterms:created xsi:type="dcterms:W3CDTF">2018-09-21T08:10:55Z</dcterms:created>
  <dcterms:modified xsi:type="dcterms:W3CDTF">2020-10-05T16:30:10Z</dcterms:modified>
</cp:coreProperties>
</file>