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A84C-EC96-48D8-8BF5-22A8BDA70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2F0BC-8AC8-4C7C-ACAA-CD8D80CA5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69FA4-693E-48D4-AA93-C8963267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32A70-C817-435C-9CD5-CA5C7396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EBD3E-F1C2-479D-A9D2-1C0A7381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2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BE6E-05C0-4886-8ECF-290A009D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8C974-7FED-4FD5-89DE-E9A1A117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F3722-7352-44CB-A0A6-5603C267E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8A0AB-73E2-4A71-BE1D-F4037F0F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A09D9-3632-45F8-9CF2-2634669A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92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2E5B02-1991-40DC-A74B-452ADC4A3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6C8F0-257B-4C44-A7B1-958177C9D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EFFAF-7EB9-4CAC-B714-761F778F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CDB51-A39C-4B1B-A3DA-F9AF103A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D2AC8-7BC8-469F-929E-16E4866A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26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B21AE-A65E-4A1D-8948-4BB56FBAC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76D10-2616-4F44-A875-327038C27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07717-1FF8-4E3C-88B2-DB855F37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0831A-701C-4D53-80A4-657E30BC7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5A431-C15E-4C4F-8336-A6DCAA59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1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E94EE-802A-4CE8-989F-FC4055FF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A36E0-8895-4A45-AAC6-62D4B7123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89DE1-F48C-454C-BE8A-A8D30F92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F6767-EE1E-42B0-81F9-44DEB80F7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5B911-AC64-480E-A133-D5077EE7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02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B9939-98F8-481B-838C-D9403CB9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5CE0-BCEE-4D80-986E-23E23273E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F2142-58DB-4F36-8CCD-279A6CD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B238F-0601-4CFE-BC82-3080B596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14E42-211C-4200-A002-32B7A4BA0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E19FE-9029-44CD-8628-B5F944EB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1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78A3B-7371-40E4-A37A-B2E254B42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475E0-CDD1-488B-B08A-1DBFDCED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AD014-F63D-4A42-9813-020F69702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BB2EAA-399D-46BF-9033-7221F1811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3BAF3C-ECCF-44ED-9C64-A8AE8DA75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491468-FCE8-44D4-BE7B-64DB3603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295B-3EBB-415C-84C8-CF01C8E6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FA9F0-C002-4332-9F91-8018A082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53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17F4F-7E82-4668-AB95-497E88F3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B319DE-98A4-4F5F-A09F-0A2555C9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27E98-5C5C-4A14-ADBC-18E75C58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41ED1-4B4E-4536-A841-87163D2DC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15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530E7-596F-42F9-B011-AFD7CB23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20683A-B29C-4E4A-BFF0-766197CD2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4346B-C0CE-475F-9161-542A2976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06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C910-B946-4B7F-B9A2-BAF4FB0B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3CFA5-497C-4AF4-AB69-229C8D03F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FB5CA-7012-4F7D-8060-A56F54248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33EE2-D2B1-4CBE-BEB2-D2A49F70D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66B45-8A8F-44B5-B52D-35D5EC16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A2A44-D1CB-4FBD-824D-51EE2ECA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3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4788-D78A-436D-A328-9DC0EECF2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C37774-6369-44DE-927A-EE160714B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F0B0D-0B32-45DC-9CEB-B07DF279C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6ED9F-34AE-4514-9E75-8929C77F2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28C33-5179-4A69-A2F6-A68592C3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22708-5087-4949-93F2-0C6DBFF5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56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95290-16E2-4FA0-B4FA-88433A1C5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65232-2699-411E-95EE-6D05B5AD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8B419-F086-4FC1-A587-2E405A45B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8245B-7A12-4B50-9836-7AAE39150C61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7A736-EB20-437E-9AD9-37E21FB3A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F3B31-F76E-413C-A1E2-A94F057C4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BB79-755C-4CAB-AFFC-5035C169E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53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514108-D5D6-4013-B48F-BEBD9B22B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792" y="220624"/>
            <a:ext cx="9144000" cy="522093"/>
          </a:xfrm>
        </p:spPr>
        <p:txBody>
          <a:bodyPr/>
          <a:lstStyle/>
          <a:p>
            <a:r>
              <a:rPr lang="it-IT" b="1" u="sng" dirty="0">
                <a:solidFill>
                  <a:schemeClr val="bg1"/>
                </a:solidFill>
              </a:rPr>
              <a:t>Journal club </a:t>
            </a:r>
            <a:r>
              <a:rPr lang="it-IT" b="1" u="sng" dirty="0" err="1">
                <a:solidFill>
                  <a:schemeClr val="bg1"/>
                </a:solidFill>
              </a:rPr>
              <a:t>topics</a:t>
            </a:r>
            <a:r>
              <a:rPr lang="it-IT" b="1" u="sng" dirty="0">
                <a:solidFill>
                  <a:schemeClr val="bg1"/>
                </a:solidFill>
              </a:rPr>
              <a:t>:</a:t>
            </a:r>
            <a:endParaRPr lang="en-GB" b="1" u="sng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12B40AC-2685-406C-9524-0178DD29E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93361"/>
              </p:ext>
            </p:extLst>
          </p:nvPr>
        </p:nvGraphicFramePr>
        <p:xfrm>
          <a:off x="2221516" y="818717"/>
          <a:ext cx="9778481" cy="5746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3191">
                  <a:extLst>
                    <a:ext uri="{9D8B030D-6E8A-4147-A177-3AD203B41FA5}">
                      <a16:colId xmlns:a16="http://schemas.microsoft.com/office/drawing/2014/main" val="2401517602"/>
                    </a:ext>
                  </a:extLst>
                </a:gridCol>
                <a:gridCol w="2435290">
                  <a:extLst>
                    <a:ext uri="{9D8B030D-6E8A-4147-A177-3AD203B41FA5}">
                      <a16:colId xmlns:a16="http://schemas.microsoft.com/office/drawing/2014/main" val="2760552952"/>
                    </a:ext>
                  </a:extLst>
                </a:gridCol>
              </a:tblGrid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Humnst777 Cn BT" panose="020B0506030504020204" pitchFamily="34" charset="0"/>
                        </a:rPr>
                        <a:t>Title and </a:t>
                      </a:r>
                      <a:r>
                        <a:rPr lang="it-IT" dirty="0" err="1">
                          <a:latin typeface="Humnst777 Cn BT" panose="020B0506030504020204" pitchFamily="34" charset="0"/>
                        </a:rPr>
                        <a:t>references</a:t>
                      </a:r>
                      <a:endParaRPr lang="en-GB" dirty="0">
                        <a:latin typeface="Humnst777 Cn BT" panose="020B0506030504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Humnst777 Cn BT" panose="020B0506030504020204" pitchFamily="34" charset="0"/>
                        </a:rPr>
                        <a:t> </a:t>
                      </a:r>
                      <a:r>
                        <a:rPr lang="it-IT" dirty="0" err="1">
                          <a:latin typeface="Humnst777 Cn BT" panose="020B0506030504020204" pitchFamily="34" charset="0"/>
                        </a:rPr>
                        <a:t>Student</a:t>
                      </a:r>
                      <a:endParaRPr lang="en-GB" dirty="0">
                        <a:latin typeface="Humnst777 Cn BT" panose="020B0506030504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874578"/>
                  </a:ext>
                </a:extLst>
              </a:tr>
              <a:tr h="69749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New developments in the field of genomic technologies and their relevance to conservation management. https://doi.org/10.1007/s10592-021-01415-5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Matteo M.</a:t>
                      </a:r>
                      <a:endParaRPr lang="en-GB" dirty="0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505389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it-IT" dirty="0" err="1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Chapter</a:t>
                      </a:r>
                      <a:r>
                        <a:rPr lang="it-IT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 7, case study: The </a:t>
                      </a:r>
                      <a:r>
                        <a:rPr lang="it-IT" dirty="0" err="1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Hawaiian</a:t>
                      </a:r>
                      <a:r>
                        <a:rPr lang="it-IT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 </a:t>
                      </a:r>
                      <a:r>
                        <a:rPr lang="it-IT" dirty="0" err="1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Islands</a:t>
                      </a:r>
                      <a:endParaRPr lang="en-GB" dirty="0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Emelie</a:t>
                      </a:r>
                      <a:endParaRPr lang="en-GB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571516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Life history, climate and biogeography interactively affect worldwide genetic diversity of plant and animal populations.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https://www.nature.com/articles/s41467-021-20958-2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Sara</a:t>
                      </a:r>
                      <a:endParaRPr lang="en-GB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55031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Animal invaders threaten protected areas worldwide.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https://doi.org/10.1038/s41467-020-16719-2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Aurora</a:t>
                      </a:r>
                      <a:endParaRPr lang="en-GB" dirty="0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9824665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Urbanization and agricultural intensification destabilize animal communities differently than diversity loss.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https://doi.org/10.1038/s41467-020-16240-6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Fabio</a:t>
                      </a:r>
                      <a:endParaRPr lang="en-GB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385480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Low level of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anthropization</a:t>
                      </a:r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 linked to harsh vertebrate biodiversity declines in Amazonia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https://doi.org/10.1038/s41467-022-30842-2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Matteo</a:t>
                      </a:r>
                      <a:endParaRPr lang="en-GB" dirty="0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1994985"/>
                  </a:ext>
                </a:extLst>
              </a:tr>
              <a:tr h="37553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Factors shaping the abundance and diversity of the gut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archaeome</a:t>
                      </a:r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 across the animal kingdom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  <a:latin typeface="Humnst777 Cn BT" panose="020B0506030504020204" pitchFamily="34" charset="0"/>
                        </a:rPr>
                        <a:t>https://doi.org/10.1038/s41467-022-31038-4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  <a:latin typeface="Humnst777 Cn BT" panose="020B0506030504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784552"/>
                  </a:ext>
                </a:extLst>
              </a:tr>
            </a:tbl>
          </a:graphicData>
        </a:graphic>
      </p:graphicFrame>
      <p:pic>
        <p:nvPicPr>
          <p:cNvPr id="1026" name="Picture 2" descr="10 Journal Club Tips: How to Run, Lead, and Present Like a Pro">
            <a:extLst>
              <a:ext uri="{FF2B5EF4-FFF2-40B4-BE49-F238E27FC236}">
                <a16:creationId xmlns:a16="http://schemas.microsoft.com/office/drawing/2014/main" id="{59309EBD-4B18-41C1-9031-74EC74390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8963" y="2108807"/>
            <a:ext cx="1984830" cy="113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pe : JournalClubBasedLearning">
            <a:extLst>
              <a:ext uri="{FF2B5EF4-FFF2-40B4-BE49-F238E27FC236}">
                <a16:creationId xmlns:a16="http://schemas.microsoft.com/office/drawing/2014/main" id="{6627B515-F660-44EB-A187-20A523302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221516" cy="166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79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Humnst777 Cn BT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MANFRIN CHIARA</dc:creator>
  <cp:lastModifiedBy>MANFRIN CHIARA</cp:lastModifiedBy>
  <cp:revision>6</cp:revision>
  <dcterms:created xsi:type="dcterms:W3CDTF">2022-11-21T15:57:27Z</dcterms:created>
  <dcterms:modified xsi:type="dcterms:W3CDTF">2022-11-24T08:11:12Z</dcterms:modified>
</cp:coreProperties>
</file>