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4" r:id="rId33"/>
    <p:sldId id="296" r:id="rId34"/>
    <p:sldId id="287" r:id="rId35"/>
    <p:sldId id="295" r:id="rId36"/>
    <p:sldId id="288" r:id="rId37"/>
    <p:sldId id="289" r:id="rId38"/>
    <p:sldId id="297" r:id="rId39"/>
    <p:sldId id="290" r:id="rId40"/>
    <p:sldId id="291" r:id="rId41"/>
    <p:sldId id="292" r:id="rId42"/>
    <p:sldId id="298" r:id="rId43"/>
    <p:sldId id="293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upload.wikimedia.org/wikipedia/commons/c/c2/Lipids_peroxides_ox_initiat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d/Lipids_peroxides_ox_termination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e/e5/Lipids_peroxides_ox_propagation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3716" y="1628800"/>
            <a:ext cx="7772400" cy="36004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it-IT" sz="58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Sono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costituiti da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una classe di sostanze alquanto eterogenea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per cui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non esiste una classificazione univoca. Una delle più semplici e razionali li suddivide in i </a:t>
            </a:r>
            <a:r>
              <a:rPr lang="it-IT" sz="5800" b="1" u="sng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lipidi complessi </a:t>
            </a:r>
            <a:r>
              <a:rPr lang="it-IT" sz="5800" b="1" u="sng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5800" b="1" u="sng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saponificabili</a:t>
            </a:r>
            <a:r>
              <a:rPr lang="it-IT" sz="5800" b="1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e</a:t>
            </a:r>
            <a:r>
              <a:rPr lang="it-IT" sz="5800" b="1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 </a:t>
            </a:r>
            <a:r>
              <a:rPr lang="it-IT" sz="5800" b="1" u="sng" dirty="0">
                <a:solidFill>
                  <a:srgbClr val="CC3300"/>
                </a:solidFill>
                <a:latin typeface="Arial Black" panose="020B0A04020102020204" pitchFamily="34" charset="0"/>
                <a:cs typeface="Arial" charset="0"/>
              </a:rPr>
              <a:t>semplici </a:t>
            </a:r>
            <a:r>
              <a:rPr lang="it-IT" sz="5800" b="1" u="sng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5800" b="1" u="sng" dirty="0">
                <a:solidFill>
                  <a:srgbClr val="CC3300"/>
                </a:solidFill>
                <a:latin typeface="Arial Black" panose="020B0A04020102020204" pitchFamily="34" charset="0"/>
                <a:cs typeface="Arial" charset="0"/>
              </a:rPr>
              <a:t> insaponificabili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in relazione al fatto che </a:t>
            </a:r>
            <a:r>
              <a:rPr lang="it-IT" sz="5800" b="1" dirty="0">
                <a:solidFill>
                  <a:schemeClr val="accent1"/>
                </a:solidFill>
                <a:latin typeface="Arial Black" panose="020B0A04020102020204" pitchFamily="34" charset="0"/>
                <a:cs typeface="Arial" charset="0"/>
              </a:rPr>
              <a:t>sottoposti a reazione di saponificazione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, essi </a:t>
            </a:r>
            <a:r>
              <a:rPr lang="it-IT" sz="5800" b="1" dirty="0">
                <a:solidFill>
                  <a:schemeClr val="accent1"/>
                </a:solidFill>
                <a:latin typeface="Arial Black" panose="020B0A04020102020204" pitchFamily="34" charset="0"/>
                <a:cs typeface="Arial" charset="0"/>
              </a:rPr>
              <a:t>diano origine o meno a più molecole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. </a:t>
            </a:r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3421" y="476672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Gli acidi grassi monoinsaturi possono andare incontro ad ulteriori reazioni di deidrogenazione, con formazione di acidi grassi 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poliinsaturi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polienoici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).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Alcuni di essi a parità di lunghezza di catena e di numero di insaturazioni, possono differenziarsi per la posizione dei doppi legami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polinsaturi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Gli acidi grassi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polinsaturi n-3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ed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n-6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essenziali perché il nostro organismo non è in grado di sintetizzarli non disponendo di </a:t>
            </a:r>
            <a:r>
              <a:rPr lang="it-IT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desaturasi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capaci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di agire sui primi 7 legami dal CH3. Gli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n-3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si trovano ampiamente rappresentati negli organismi marini, gli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n-6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oltre che nel mondo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animale,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diffusi in tutto il regno vegetale.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 doppi legami degli acidi grassi </a:t>
            </a:r>
            <a:r>
              <a:rPr lang="it-IT" sz="2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polinsaturi </a:t>
            </a:r>
            <a:r>
              <a:rPr lang="it-IT" sz="2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possono presentarsi isolati o coniugati: in natura in genere sono isolati. La coniugazione dei doppi legami è una conseguenza di trattamenti tecnologici come la decolorazione e una delle poche fonti naturali è rappresentata dal grasso del latte in cui è presente un acido linoleico a doppi legami coniugati (CLA). </a:t>
            </a:r>
            <a:endParaRPr lang="it-IT" sz="2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5"/>
            <a:ext cx="7272808" cy="5832648"/>
          </a:xfrm>
        </p:spPr>
      </p:pic>
    </p:spTree>
    <p:extLst>
      <p:ext uri="{BB962C8B-B14F-4D97-AF65-F5344CB8AC3E}">
        <p14:creationId xmlns:p14="http://schemas.microsoft.com/office/powerpoint/2010/main" val="32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424847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Biosintesi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eicosanoidi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Diversi composti biologicamente attivi in piccole quantità, che derivano dagli AGPI essenziali della serie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n)-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 ed (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n)-3 a 20 atomi di C, si trovano in numerosi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tessuti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Favoriscono la contrazione della muscolatura liscia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Influenzano l’aggregazione piastrinica. </a:t>
            </a: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Modulano la pressione sanguigna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Intervengono nei processi infiammatori 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26563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Nei substrati lipidici naturali gli acidi grassi si trovano legati tramite un legame estereo ad altre molecole, quella quantitativamente più rappresentativa è il 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polialcole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glicerolo (1,2,3-propan-triolo), ne derivano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triacilgliceroli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 o trigliceridi (per completa esterificazione delle funzioni ossidriliche con acidi grassi)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 e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monoacilgliceroli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”, sono riunibili sotto la denominazione comune di “gliceridi</a:t>
            </a:r>
            <a:r>
              <a:rPr lang="it-IT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”</a:t>
            </a:r>
            <a:r>
              <a:rPr lang="it-IT" sz="3200" dirty="0">
                <a:latin typeface="Arial Black" panose="020B0A04020102020204" pitchFamily="34" charset="0"/>
              </a:rPr>
              <a:t> </a:t>
            </a:r>
            <a:endParaRPr lang="it-IT" sz="3200" dirty="0" smtClean="0">
              <a:latin typeface="Arial Black" panose="020B0A04020102020204" pitchFamily="34" charset="0"/>
            </a:endParaRPr>
          </a:p>
          <a:p>
            <a:pPr algn="ctr"/>
            <a:endParaRPr lang="it-IT" sz="32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Mono </a:t>
            </a:r>
            <a:r>
              <a:rPr lang="it-IT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 di-gliceridi vengono impiegati nell’industria alimentare come emulsionanti </a:t>
            </a:r>
            <a:r>
              <a:rPr lang="it-IT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 </a:t>
            </a:r>
            <a:r>
              <a:rPr lang="it-IT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quanto le (o la) code non polari (rappresentate dalle catene alifatiche degli acidi grassi) si legano alla fase lipidica, mentre la parte polare della molecola (rappresentata da uno o due ossidrili), si posizionano verso la fase acquosa] </a:t>
            </a: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93610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rigliceridi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F394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04664"/>
            <a:ext cx="69847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64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mages3K1NJS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248472" cy="20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764704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Sono i derivati dell’acido glicerofosforico, in cui residui ossidrilici del glicerolo sono esterificati con acidi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grassi,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 genere a lunga catena</a:t>
            </a:r>
            <a:r>
              <a:rPr lang="it-IT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3588" y="4629035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Gli acidi </a:t>
            </a:r>
            <a:r>
              <a:rPr lang="it-IT" sz="20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fosfatidici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sono la forma più semplice dei “fosfolipidi” l’ossidrile libero dell’acido fosforico può essere esterificato con un alcol la cui natura varia </a:t>
            </a:r>
            <a:r>
              <a:rPr lang="it-IT" sz="20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diversicando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i fosfogliceridi tra loro. </a:t>
            </a:r>
          </a:p>
        </p:txBody>
      </p:sp>
    </p:spTree>
    <p:extLst>
      <p:ext uri="{BB962C8B-B14F-4D97-AF65-F5344CB8AC3E}">
        <p14:creationId xmlns:p14="http://schemas.microsoft.com/office/powerpoint/2010/main" val="1469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1" cy="576064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2" descr="auto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502637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Questi lipidi complessi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contengono la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sfingosina, un amminoalcol a lunga catena, al cui </a:t>
            </a:r>
            <a:r>
              <a:rPr lang="it-IT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amminogruppo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è legato (con legame ammidico) un acido grasso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saturo.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In tal modo, si viene a costituire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</a:t>
            </a:r>
            <a:r>
              <a:rPr lang="it-IT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ceramide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, che rappresenta la porzione idrofobica degli </a:t>
            </a:r>
            <a:r>
              <a:rPr lang="it-IT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sfingolipidi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 stessi. I derivati possono contenere un fosfato ed essere pertanto inclusi nei fosfolipidi. A questo gruppo appartengono le sfingomieline.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Sfingolipidi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16824" cy="554461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Sfingomieline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200800" cy="307503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lipidico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6322" y="548680"/>
            <a:ext cx="865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Idrolisi o inacidimento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1" y="1916832"/>
            <a:ext cx="7920880" cy="3312368"/>
          </a:xfrm>
        </p:spPr>
      </p:pic>
    </p:spTree>
    <p:extLst>
      <p:ext uri="{BB962C8B-B14F-4D97-AF65-F5344CB8AC3E}">
        <p14:creationId xmlns:p14="http://schemas.microsoft.com/office/powerpoint/2010/main" val="1315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16824" cy="352839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Irrancidimento chetonico</a:t>
            </a:r>
            <a:endParaRPr lang="it-IT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00881" y="260648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Ossidazione lipidica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75856" y="1772816"/>
            <a:ext cx="4543425" cy="396876"/>
            <a:chOff x="2517" y="572"/>
            <a:chExt cx="2862" cy="250"/>
          </a:xfrm>
        </p:grpSpPr>
        <p:pic>
          <p:nvPicPr>
            <p:cNvPr id="7" name="Picture 6" descr="File:Lipids peroxides ox initiati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62"/>
            <a:stretch>
              <a:fillRect/>
            </a:stretch>
          </p:blipFill>
          <p:spPr bwMode="auto">
            <a:xfrm>
              <a:off x="2517" y="572"/>
              <a:ext cx="286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032" y="572"/>
              <a:ext cx="12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it-IT" altLang="it-IT" i="1" dirty="0">
                  <a:solidFill>
                    <a:schemeClr val="accent2"/>
                  </a:solidFill>
                </a:rPr>
                <a:t>Luce/calore/metalli</a:t>
              </a:r>
            </a:p>
          </p:txBody>
        </p:sp>
      </p:grpSp>
      <p:pic>
        <p:nvPicPr>
          <p:cNvPr id="10" name="Picture 10" descr="File:Lipids peroxides ox propag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6458"/>
            <a:ext cx="542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File:Lipids peroxides ox termin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7"/>
          <a:stretch>
            <a:fillRect/>
          </a:stretch>
        </p:blipFill>
        <p:spPr bwMode="auto">
          <a:xfrm>
            <a:off x="2737179" y="4210291"/>
            <a:ext cx="1873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File:Lipids peroxides ox termin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>
            <a:fillRect/>
          </a:stretch>
        </p:blipFill>
        <p:spPr bwMode="auto">
          <a:xfrm>
            <a:off x="3750519" y="4210292"/>
            <a:ext cx="4524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31162" y="1800360"/>
            <a:ext cx="239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Iniziazione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3441" y="2508071"/>
            <a:ext cx="21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Propagazione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440" y="4195943"/>
            <a:ext cx="207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Terminazione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monoenico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Oleic-ox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7" y="1052736"/>
            <a:ext cx="5795071" cy="14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leic-oxd-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84076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monoenico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Oleic-Oxid-9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886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dienico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Linol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046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L’idrolisi dei trigliceridi porta alla formazione di glicerolo e acidi grassi.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La nomenclatura degli acidi grassi fa riferimento ad una denominazione cosiddetta “comune</a:t>
            </a:r>
            <a:r>
              <a:rPr lang="it-IT" sz="2800" b="1" dirty="0" smtClean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” che </a:t>
            </a:r>
            <a:r>
              <a:rPr lang="it-IT" sz="2800" b="1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è quella più antica e nella quale </a:t>
            </a:r>
            <a:r>
              <a:rPr lang="it-IT" sz="2800" b="1" dirty="0">
                <a:solidFill>
                  <a:srgbClr val="D60093"/>
                </a:solidFill>
                <a:latin typeface="Arial Black" panose="020B0A04020102020204" pitchFamily="34" charset="0"/>
                <a:cs typeface="Times New Roman" pitchFamily="18" charset="0"/>
              </a:rPr>
              <a:t>il nome dell’acido grasso deriva dalla fonte naturale dalla quale fu isolato per la prima volta, o nella quale è o  era ritenuto predominante.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denominazione scientifica, relativamente più recente, attribuisce i nomi in rispetto delle regole stabilite dalla 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IUPAC (International Union Pure and </a:t>
            </a:r>
            <a:r>
              <a:rPr lang="it-IT" sz="2800" b="1" dirty="0" err="1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Applied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Chemistry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),</a:t>
            </a: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ovvero in base al numero di atomi di carbonio ed alla presenza e numero di eventuali insaturazioni. </a:t>
            </a: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Gli acidi grassi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dienico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Linol-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44824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Sostituti dei grassi</a:t>
            </a:r>
          </a:p>
          <a:p>
            <a:endParaRPr lang="it-IT" dirty="0"/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Polisaccaridi</a:t>
            </a: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Proteine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Analoghi dei grassi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Esteri del saccarosio</a:t>
            </a:r>
          </a:p>
          <a:p>
            <a:pPr marL="109728" indent="0" algn="ctr">
              <a:buNone/>
            </a:pPr>
            <a:r>
              <a:rPr lang="it-IT" sz="35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Polioli</a:t>
            </a:r>
            <a:endParaRPr lang="it-IT" sz="35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Lipidi modificati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9294"/>
            <a:ext cx="8229600" cy="764704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Queste sostanze non sono grassi ma sono costituite da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basi proteiche </a:t>
            </a:r>
            <a:r>
              <a:rPr lang="it-IT" sz="2400" dirty="0" smtClean="0">
                <a:latin typeface="Arial Black" panose="020B0A04020102020204" pitchFamily="34" charset="0"/>
              </a:rPr>
              <a:t>e da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carboidrati</a:t>
            </a:r>
            <a:r>
              <a:rPr lang="it-IT" sz="2400" dirty="0" smtClean="0">
                <a:latin typeface="Arial Black" panose="020B0A04020102020204" pitchFamily="34" charset="0"/>
              </a:rPr>
              <a:t>,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 natura per lo più </a:t>
            </a:r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vegetale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i cui comportamenti chimico-fisici imitano le proprietà dei grassi.</a:t>
            </a:r>
          </a:p>
          <a:p>
            <a:pPr marL="109728" indent="0" algn="ctr">
              <a:buNone/>
            </a:pPr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Tali sostanze sono in grado di riprodurre la consistenza e la </a:t>
            </a:r>
            <a:r>
              <a:rPr lang="it-IT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palatabilità</a:t>
            </a:r>
            <a:r>
              <a:rPr lang="it-IT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di un grasso,     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 non le calorie apportate</a:t>
            </a:r>
            <a:r>
              <a:rPr lang="it-IT" sz="2400" dirty="0" smtClean="0"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 prodotti a base di cellulosa, gomme e pectine sono privi di contenuto calorico, mentre quelli costituiti da amidi o proteine apportano circa 4 kcal/g.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343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Sostituti dei grassi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Questi prodotti si ottengono per parziale idrolisi chimica e enzimatica fino a raggiungere le dimensioni </a:t>
            </a:r>
            <a:r>
              <a:rPr lang="it-IT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microparticellari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dei grassi.</a:t>
            </a:r>
          </a:p>
          <a:p>
            <a:pPr algn="ctr"/>
            <a:endParaRPr lang="it-IT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Polidestrosio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polisaccaride ottenuto per polimerizzazione del glucosio con sorbitolo ed acido citrico: si usa nei prodotti da forno.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Il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Raftline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è un frutto-oligosaccaride (FOS) a base di inulina. Ad elevate concentrazioni tende a gelificare.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carboidrati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328591" cy="6336704"/>
          </a:xfrm>
        </p:spPr>
      </p:pic>
    </p:spTree>
    <p:extLst>
      <p:ext uri="{BB962C8B-B14F-4D97-AF65-F5344CB8AC3E}">
        <p14:creationId xmlns:p14="http://schemas.microsoft.com/office/powerpoint/2010/main" val="771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Sulle proteine si attua la tecnica della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microparticolazione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Le proteine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microparticolate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sono piuttosto termoresistenti.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microparticelle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sono in grado di dare risposte sensoriali di cremosità, consistenza e rotondità simili a quelle dei grassi.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Condizione necessaria per l’utilizzo di tali molecole è un contenuto d’acqua elevato nell’alimento.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4464496"/>
          </a:xfrm>
        </p:spPr>
      </p:pic>
    </p:spTree>
    <p:extLst>
      <p:ext uri="{BB962C8B-B14F-4D97-AF65-F5344CB8AC3E}">
        <p14:creationId xmlns:p14="http://schemas.microsoft.com/office/powerpoint/2010/main" val="35020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92687" cy="6264696"/>
          </a:xfrm>
        </p:spPr>
      </p:pic>
    </p:spTree>
    <p:extLst>
      <p:ext uri="{BB962C8B-B14F-4D97-AF65-F5344CB8AC3E}">
        <p14:creationId xmlns:p14="http://schemas.microsoft.com/office/powerpoint/2010/main" val="211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Gli analoghi dei lipidi possono essere classificati sulla base della digeribilità e della struttura chimica.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Gli esteri del saccarosio sono classificati in base al grado do di sostituzione (D.S.) ed al bilancio idrofilo-lipofilo (HLB).</a:t>
            </a:r>
          </a:p>
          <a:p>
            <a:pPr algn="ctr"/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molecole con D.S. 1-3 (SFE) sono altamente idrofile ed hanno alto HLB (5-16); le molecole con D.S.&gt;3 (SPE) sono poco idrofili ed hanno HLB basso (2-6).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Analoghi dei 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616625" cy="6120680"/>
          </a:xfrm>
        </p:spPr>
      </p:pic>
    </p:spTree>
    <p:extLst>
      <p:ext uri="{BB962C8B-B14F-4D97-AF65-F5344CB8AC3E}">
        <p14:creationId xmlns:p14="http://schemas.microsoft.com/office/powerpoint/2010/main" val="2847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109728" indent="0" algn="ctr">
              <a:spcBef>
                <a:spcPct val="50000"/>
              </a:spcBef>
              <a:buNone/>
            </a:pP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Gli atomi di carbonio vengono numerati da 1 a  partire dal gruppo carbossilico verso l’estremità CH</a:t>
            </a:r>
            <a:r>
              <a:rPr lang="it-IT" altLang="it-IT" sz="2000" b="1" baseline="-25000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. </a:t>
            </a:r>
            <a:r>
              <a:rPr lang="it-IT" altLang="it-IT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Oppure la numerazione può iniziare dal metile; in tal caso si usa indifferentemente la lettera </a:t>
            </a:r>
            <a:r>
              <a:rPr lang="it-IT" altLang="it-IT" sz="2000" b="1" dirty="0">
                <a:solidFill>
                  <a:srgbClr val="CC3300"/>
                </a:solidFill>
                <a:latin typeface="Arial Black" panose="020B0A04020102020204" pitchFamily="34" charset="0"/>
              </a:rPr>
              <a:t>n</a:t>
            </a:r>
            <a:r>
              <a:rPr lang="it-IT" altLang="it-IT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o </a:t>
            </a:r>
            <a:r>
              <a:rPr lang="it-IT" altLang="it-IT" sz="2000" b="1" dirty="0">
                <a:solidFill>
                  <a:srgbClr val="CC3300"/>
                </a:solidFill>
                <a:latin typeface="Arial Black" panose="020B0A04020102020204" pitchFamily="34" charset="0"/>
                <a:sym typeface="Symbol" pitchFamily="18" charset="2"/>
              </a:rPr>
              <a:t></a:t>
            </a: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 Ad esempio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it-IT" altLang="it-IT" sz="1600" b="1" baseline="-25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65000"/>
              </a:lnSpc>
              <a:spcBef>
                <a:spcPct val="50000"/>
              </a:spcBef>
              <a:buNone/>
            </a:pPr>
            <a:r>
              <a:rPr lang="it-IT" altLang="it-IT" sz="2000" b="1" u="sng" dirty="0">
                <a:solidFill>
                  <a:srgbClr val="008000"/>
                </a:solidFill>
                <a:latin typeface="Algerian" panose="04020705040A02060702" pitchFamily="82" charset="0"/>
              </a:rPr>
              <a:t>acido linolenico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3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-CH=CH-(CH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)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7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-COOH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2"/>
                </a:solidFill>
              </a:rPr>
              <a:t>    </a:t>
            </a:r>
            <a:r>
              <a:rPr lang="it-IT" altLang="it-IT" sz="1600" b="1" dirty="0" smtClean="0">
                <a:solidFill>
                  <a:schemeClr val="accent2"/>
                </a:solidFill>
              </a:rPr>
              <a:t>       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18    17   </a:t>
            </a:r>
            <a:r>
              <a:rPr lang="it-IT" altLang="it-IT" sz="1600" b="1" dirty="0">
                <a:solidFill>
                  <a:schemeClr val="accent1"/>
                </a:solidFill>
              </a:rPr>
              <a:t>16 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15   14   13   </a:t>
            </a:r>
            <a:r>
              <a:rPr lang="it-IT" altLang="it-IT" sz="1600" b="1" dirty="0">
                <a:solidFill>
                  <a:schemeClr val="accent1"/>
                </a:solidFill>
              </a:rPr>
              <a:t>12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11    10    </a:t>
            </a:r>
            <a:r>
              <a:rPr lang="it-IT" altLang="it-IT" sz="1600" b="1" dirty="0">
                <a:solidFill>
                  <a:schemeClr val="accent1"/>
                </a:solidFill>
              </a:rPr>
              <a:t>9     8-2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    </a:t>
            </a:r>
            <a:r>
              <a:rPr lang="it-IT" altLang="it-IT" sz="1600" b="1" dirty="0">
                <a:solidFill>
                  <a:schemeClr val="accent1"/>
                </a:solidFill>
              </a:rPr>
              <a:t>1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1"/>
                </a:solidFill>
              </a:rPr>
              <a:t>       </a:t>
            </a:r>
            <a:r>
              <a:rPr lang="it-IT" altLang="it-IT" sz="1600" b="1" dirty="0">
                <a:solidFill>
                  <a:srgbClr val="D60093"/>
                </a:solidFill>
              </a:rPr>
              <a:t>n  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 n-1  n-2 n-3  </a:t>
            </a:r>
            <a:r>
              <a:rPr lang="it-IT" altLang="it-IT" sz="1600" b="1" dirty="0">
                <a:solidFill>
                  <a:srgbClr val="D60093"/>
                </a:solidFill>
              </a:rPr>
              <a:t>n-4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 </a:t>
            </a:r>
            <a:r>
              <a:rPr lang="it-IT" altLang="it-IT" sz="1600" b="1" dirty="0">
                <a:solidFill>
                  <a:srgbClr val="D60093"/>
                </a:solidFill>
              </a:rPr>
              <a:t>n-5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n-6 </a:t>
            </a:r>
            <a:r>
              <a:rPr lang="it-IT" altLang="it-IT" sz="1600" b="1" dirty="0">
                <a:solidFill>
                  <a:srgbClr val="D60093"/>
                </a:solidFill>
              </a:rPr>
              <a:t>n-7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n-8 n-9         </a:t>
            </a:r>
            <a:r>
              <a:rPr lang="it-IT" altLang="it-IT" sz="1600" b="1" dirty="0">
                <a:solidFill>
                  <a:srgbClr val="D60093"/>
                </a:solidFill>
              </a:rPr>
              <a:t>n-17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La posizione dei doppi legami può essere segnata in vari modi: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it-IT" altLang="it-IT" sz="1800" b="1" dirty="0">
                <a:solidFill>
                  <a:srgbClr val="FF9900"/>
                </a:solidFill>
                <a:latin typeface="Arial Black" panose="020B0A04020102020204" pitchFamily="34" charset="0"/>
              </a:rPr>
              <a:t>con la numerazione che parte dal  gruppo carbossilico si usa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2000" b="1" dirty="0" smtClean="0">
                <a:solidFill>
                  <a:srgbClr val="FF9900"/>
                </a:solidFill>
                <a:latin typeface="Arial Black" panose="020B0A04020102020204" pitchFamily="34" charset="0"/>
                <a:sym typeface="Symbol" pitchFamily="18" charset="2"/>
              </a:rPr>
              <a:t> </a:t>
            </a:r>
            <a:r>
              <a:rPr lang="it-IT" altLang="it-IT" sz="2000" b="1" dirty="0">
                <a:solidFill>
                  <a:srgbClr val="FF9900"/>
                </a:solidFill>
                <a:latin typeface="Arial Black" panose="020B0A04020102020204" pitchFamily="34" charset="0"/>
                <a:sym typeface="Symbol" pitchFamily="18" charset="2"/>
              </a:rPr>
              <a:t>con indice il numero che corrisponde al C insaturo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 </a:t>
            </a:r>
            <a:r>
              <a:rPr lang="it-IT" altLang="it-IT" sz="2000" b="1" dirty="0" err="1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ac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. linolenico 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  </a:t>
            </a:r>
            <a:r>
              <a:rPr lang="it-IT" altLang="it-IT" sz="2000" b="1" dirty="0" smtClean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</a:t>
            </a:r>
            <a:r>
              <a:rPr lang="it-IT" altLang="it-IT" sz="2000" b="1" baseline="30000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9,12,15</a:t>
            </a:r>
            <a:r>
              <a:rPr lang="it-IT" altLang="it-IT" sz="2000" b="1" dirty="0">
                <a:solidFill>
                  <a:srgbClr val="FF9900"/>
                </a:solidFill>
                <a:latin typeface="Algerian" panose="04020705040A02060702" pitchFamily="82" charset="0"/>
                <a:sym typeface="Symbol" pitchFamily="18" charset="2"/>
              </a:rPr>
              <a:t> </a:t>
            </a:r>
            <a:endParaRPr lang="it-IT" altLang="it-IT" sz="2000" b="1" dirty="0" smtClean="0">
              <a:solidFill>
                <a:srgbClr val="FF9900"/>
              </a:solidFill>
              <a:latin typeface="Algerian" panose="04020705040A02060702" pitchFamily="82" charset="0"/>
              <a:sym typeface="Symbol" pitchFamily="18" charset="2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it-IT" altLang="it-IT" sz="2000" b="1" dirty="0">
              <a:solidFill>
                <a:srgbClr val="FF9900"/>
              </a:solidFill>
              <a:latin typeface="Algerian" panose="04020705040A02060702" pitchFamily="82" charset="0"/>
              <a:sym typeface="Symbol" pitchFamily="18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it-IT" altLang="it-IT" sz="1800" b="1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con 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la numerazione che parte dal  gruppo metilico si usa: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la lettera </a:t>
            </a:r>
            <a:r>
              <a:rPr lang="it-IT" altLang="it-IT" sz="1800" b="1" dirty="0">
                <a:solidFill>
                  <a:srgbClr val="D60093"/>
                </a:solidFill>
                <a:latin typeface="Arial Black" panose="020B0A04020102020204" pitchFamily="34" charset="0"/>
              </a:rPr>
              <a:t>n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 o </a:t>
            </a:r>
            <a:r>
              <a:rPr lang="it-IT" altLang="it-IT" sz="18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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 seguita dal numero di carbonio interessato al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doppio legame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000" b="1" dirty="0" err="1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ac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. linolenico   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n-3 </a:t>
            </a:r>
            <a:r>
              <a:rPr lang="it-IT" altLang="it-IT" sz="20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oppure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-3 </a:t>
            </a:r>
          </a:p>
        </p:txBody>
      </p:sp>
    </p:spTree>
    <p:extLst>
      <p:ext uri="{BB962C8B-B14F-4D97-AF65-F5344CB8AC3E}">
        <p14:creationId xmlns:p14="http://schemas.microsoft.com/office/powerpoint/2010/main" val="3790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5328592" cy="6264696"/>
          </a:xfrm>
        </p:spPr>
      </p:pic>
    </p:spTree>
    <p:extLst>
      <p:ext uri="{BB962C8B-B14F-4D97-AF65-F5344CB8AC3E}">
        <p14:creationId xmlns:p14="http://schemas.microsoft.com/office/powerpoint/2010/main" val="22913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60840" cy="5472608"/>
          </a:xfrm>
        </p:spPr>
      </p:pic>
    </p:spTree>
    <p:extLst>
      <p:ext uri="{BB962C8B-B14F-4D97-AF65-F5344CB8AC3E}">
        <p14:creationId xmlns:p14="http://schemas.microsoft.com/office/powerpoint/2010/main" val="3109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Gli MCT contengono C8 (65-75%)e C10 (25%-35%). Sono ottenuti da fonti naturali o per sintesi enzimatica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Gli SL sono trigliceridi ottenuti per sintesi chimica o enzimatica nella cui molecola coesistono AG a catena lunga e corta.</a:t>
            </a: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Caprenina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C6, C8 e C22 produce 5 kcal/g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Gli esteri degli acidi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policarbossilici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contengono acidi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plicarbossilici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esterificati con alcoli alifatici. Sono stati proposti come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insieme ai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trialcossiglicerileteri</a:t>
            </a:r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Analoghi dei 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256584" cy="6048672"/>
          </a:xfrm>
        </p:spPr>
      </p:pic>
    </p:spTree>
    <p:extLst>
      <p:ext uri="{BB962C8B-B14F-4D97-AF65-F5344CB8AC3E}">
        <p14:creationId xmlns:p14="http://schemas.microsoft.com/office/powerpoint/2010/main" val="35444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1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332737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SOXHLET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oxhlet_mechanis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5922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FISICHE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Peso Specifico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Intervallo di fusione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algn="ctr">
              <a:buFontTx/>
              <a:buChar char="-"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CHIMICHE</a:t>
            </a:r>
          </a:p>
          <a:p>
            <a:pPr algn="ctr">
              <a:buFontTx/>
              <a:buChar char="-"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N° di 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N° di iodio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N° di perossidi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pic>
        <p:nvPicPr>
          <p:cNvPr id="3074" name="Picture 2" descr="C:\Users\Procida Giuseppe\Desktop\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5446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91680" y="8939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1831948" y="-460501"/>
            <a:ext cx="6453187" cy="79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17187" y="223949"/>
            <a:ext cx="543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17454" y="-961044"/>
            <a:ext cx="6853110" cy="87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59879" y="17848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Procida Giuseppe\Desktop\Scansioni\img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510" y="-1224756"/>
            <a:ext cx="6675438" cy="91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30619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rappresentati sia nei grassi di origine animale sia in quelli di origine vegetale. Dai valori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del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punto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fusione si può evincere come essi possano influenzare notevolmente le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proprietà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fisiche di un alimento: elevate concentrazioni di acidi saturi con 16-18 atomi di C conferiscono maggiore consistenza al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grasso 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Viceversa </a:t>
            </a:r>
            <a:r>
              <a:rPr lang="it-IT" sz="2000" b="1" dirty="0">
                <a:solidFill>
                  <a:srgbClr val="00B0F0"/>
                </a:solidFill>
                <a:latin typeface="Arial Black" panose="020B0A04020102020204" pitchFamily="34" charset="0"/>
              </a:rPr>
              <a:t>un grasso ha concentrazioni più elevate di acidi grassi con 12- 14 atomi di C assumerà caratteristiche di maggiore fluidità.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 C 4 a C 6 sono parzialmente idrofili, i termini superiori sono a mano a mano più idrofobici. </a:t>
            </a:r>
          </a:p>
          <a:p>
            <a:endParaRPr lang="it-IT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21100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saturi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mg di KOH necessari per neutralizzare gli acidi grassi liberi (acidità) presenti in 1 g di grasso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una beuta da 200 ml si pesano esattamente 10 g di grasso, si aggiungono 100 ml di miscela etanolo (95°)-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etiletere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1:2, si addizionano alcune gocce di fenolftaleina e si titola fino a viraggio con una soluzione di KOH 0.1 N</a:t>
            </a:r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04344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DELL’ACIDITA’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numero di iodio si definisce come quantità di alogeno, espressa in grammi di iodio, fissata da 100 g di sostanza grassa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una beuta da 300 ml si pesa esattamente una quantità di grasso in funzione del presunto numero di iodio (0,2-10)g.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aggiungono 20 ml di CHCl</a:t>
            </a:r>
            <a:r>
              <a:rPr lang="it-IT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 25 ml del reattivo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Wijs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ICl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Dopo circa 1 h, si aggiungono 20 ml di una soluzione di KI (10%), 100 ml di H</a:t>
            </a:r>
            <a:r>
              <a:rPr lang="it-IT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 e si titola con una soluzione di tiosolfato sodico 0.1 N, utilizzando quale indicatore salda d’amido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883599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NUMERO DI IODIO (SECONDO WIJS)</a:t>
            </a:r>
            <a:endParaRPr lang="it-IT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numero di perossidi (N.P.) si esprime come numero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meq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di ossigeno attivo (o mg 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mmol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per kg di grasso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 una beuta da 300 ml si pesa esattamente una quantità di grasso (0.3-5.0)g in funzione del presunto N.P., si aggiungono 25 ml della miscela acido acetico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galciale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/cloroformio 3:2 e 0.5 ml di una soluzione acquosa satura di KI.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Dopo 5 </a:t>
            </a:r>
            <a:r>
              <a:rPr lang="it-IT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, si diluisce la miscela con 75 ml di acqua e si titola con tiosolfato di sodio 0.01 N, utilizzando salda d’amido quale indicatore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5400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NUMERO DI PEROSSIDI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saturi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07494"/>
              </p:ext>
            </p:extLst>
          </p:nvPr>
        </p:nvGraphicFramePr>
        <p:xfrm>
          <a:off x="1259632" y="1268760"/>
          <a:ext cx="6624736" cy="510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6419360" imgH="5866866" progId="Word.Document.8">
                  <p:embed/>
                </p:oleObj>
              </mc:Choice>
              <mc:Fallback>
                <p:oleObj name="Document" r:id="rId4" imgW="6419360" imgH="586686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6624736" cy="510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8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monoinsaturi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08720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D79BAF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BAE971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53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1620</Words>
  <Application>Microsoft Office PowerPoint</Application>
  <PresentationFormat>Presentazione su schermo (4:3)</PresentationFormat>
  <Paragraphs>157</Paragraphs>
  <Slides>52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4" baseType="lpstr">
      <vt:lpstr>Algerian</vt:lpstr>
      <vt:lpstr>Arial</vt:lpstr>
      <vt:lpstr>Arial Black</vt:lpstr>
      <vt:lpstr>Arial Narrow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Document</vt:lpstr>
      <vt:lpstr>Presentazione standard di PowerPoint</vt:lpstr>
      <vt:lpstr>Presentazione standard di PowerPoint</vt:lpstr>
      <vt:lpstr>Gli acidi grassi</vt:lpstr>
      <vt:lpstr>Presentazione standard di PowerPoint</vt:lpstr>
      <vt:lpstr>Presentazione standard di PowerPoint</vt:lpstr>
      <vt:lpstr>Acidi grassi saturi</vt:lpstr>
      <vt:lpstr>Acidi grassi monoinsaturi</vt:lpstr>
      <vt:lpstr>Presentazione standard di PowerPoint</vt:lpstr>
      <vt:lpstr>Presentazione standard di PowerPoint</vt:lpstr>
      <vt:lpstr>Acidi grassi polinsaturi</vt:lpstr>
      <vt:lpstr>Presentazione standard di PowerPoint</vt:lpstr>
      <vt:lpstr>Presentazione standard di PowerPoint</vt:lpstr>
      <vt:lpstr>Biosintesi eicosanoidi</vt:lpstr>
      <vt:lpstr>Presentazione standard di PowerPoint</vt:lpstr>
      <vt:lpstr>Trigliceridi</vt:lpstr>
      <vt:lpstr>Presentazione standard di PowerPoint</vt:lpstr>
      <vt:lpstr>Presentazione standard di PowerPoint</vt:lpstr>
      <vt:lpstr>Fosfolipidi</vt:lpstr>
      <vt:lpstr>Fosfolipidi</vt:lpstr>
      <vt:lpstr>Fosfolipidi</vt:lpstr>
      <vt:lpstr>Sfingolipidi</vt:lpstr>
      <vt:lpstr>Sfingomieline</vt:lpstr>
      <vt:lpstr>Metabolismo lipidico</vt:lpstr>
      <vt:lpstr>Presentazione standard di PowerPoint</vt:lpstr>
      <vt:lpstr>Irrancidimento chetonico</vt:lpstr>
      <vt:lpstr>Presentazione standard di PowerPoint</vt:lpstr>
      <vt:lpstr>Sistema monoenico</vt:lpstr>
      <vt:lpstr>Sistema monoenico</vt:lpstr>
      <vt:lpstr>Sistema dienico</vt:lpstr>
      <vt:lpstr>Sistema dienico</vt:lpstr>
      <vt:lpstr>Lipomimetici</vt:lpstr>
      <vt:lpstr>Sostituti dei grassi</vt:lpstr>
      <vt:lpstr>Lipomimetici: carboidrati</vt:lpstr>
      <vt:lpstr>Presentazione standard di PowerPoint</vt:lpstr>
      <vt:lpstr>Lipomimetici: proteine</vt:lpstr>
      <vt:lpstr>Presentazione standard di PowerPoint</vt:lpstr>
      <vt:lpstr>Presentazione standard di PowerPoint</vt:lpstr>
      <vt:lpstr>Analoghi dei lipidi</vt:lpstr>
      <vt:lpstr>Presentazione standard di PowerPoint</vt:lpstr>
      <vt:lpstr>Presentazione standard di PowerPoint</vt:lpstr>
      <vt:lpstr>Presentazione standard di PowerPoint</vt:lpstr>
      <vt:lpstr>Analoghi dei lipidi</vt:lpstr>
      <vt:lpstr>Presentazione standard di PowerPoint</vt:lpstr>
      <vt:lpstr>Analisi dei grassi</vt:lpstr>
      <vt:lpstr>Analisi dei grassi</vt:lpstr>
      <vt:lpstr>Analisi dei grassi</vt:lpstr>
      <vt:lpstr>Presentazione standard di PowerPoint</vt:lpstr>
      <vt:lpstr>Presentazione standard di PowerPoint</vt:lpstr>
      <vt:lpstr>Presentazione standard di PowerPoint</vt:lpstr>
      <vt:lpstr>Analisi dei grassi</vt:lpstr>
      <vt:lpstr>Analisi dei grassi</vt:lpstr>
      <vt:lpstr>Analisi dei grassi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47</cp:revision>
  <dcterms:created xsi:type="dcterms:W3CDTF">2015-05-22T07:42:48Z</dcterms:created>
  <dcterms:modified xsi:type="dcterms:W3CDTF">2016-01-28T08:35:33Z</dcterms:modified>
</cp:coreProperties>
</file>