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3" r:id="rId6"/>
    <p:sldId id="264" r:id="rId7"/>
    <p:sldId id="265" r:id="rId8"/>
    <p:sldId id="261" r:id="rId9"/>
    <p:sldId id="262" r:id="rId10"/>
    <p:sldId id="267" r:id="rId11"/>
    <p:sldId id="266" r:id="rId12"/>
    <p:sldId id="269" r:id="rId13"/>
    <p:sldId id="270"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snapToGrid="0" snapToObjects="1">
      <p:cViewPr varScale="1">
        <p:scale>
          <a:sx n="98" d="100"/>
          <a:sy n="98" d="100"/>
        </p:scale>
        <p:origin x="10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5259C4-71E9-4C49-9AE2-EA2913759B08}" type="datetimeFigureOut">
              <a:rPr lang="it-IT" smtClean="0"/>
              <a:t>02/10/22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B04F6E-B7C5-434A-BB34-F90F0886D516}" type="slidenum">
              <a:rPr lang="it-IT" smtClean="0"/>
              <a:t>‹N›</a:t>
            </a:fld>
            <a:endParaRPr lang="it-IT"/>
          </a:p>
        </p:txBody>
      </p:sp>
    </p:spTree>
    <p:extLst>
      <p:ext uri="{BB962C8B-B14F-4D97-AF65-F5344CB8AC3E}">
        <p14:creationId xmlns:p14="http://schemas.microsoft.com/office/powerpoint/2010/main" val="3228907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1B04F6E-B7C5-434A-BB34-F90F0886D516}" type="slidenum">
              <a:rPr lang="it-IT" smtClean="0"/>
              <a:t>12</a:t>
            </a:fld>
            <a:endParaRPr lang="it-IT"/>
          </a:p>
        </p:txBody>
      </p:sp>
    </p:spTree>
    <p:extLst>
      <p:ext uri="{BB962C8B-B14F-4D97-AF65-F5344CB8AC3E}">
        <p14:creationId xmlns:p14="http://schemas.microsoft.com/office/powerpoint/2010/main" val="1152574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D87B7-D416-6845-98AC-9CBF7AD5C85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4907AF2-4A10-6F4D-9F15-AB4CB0DBBE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FF23CDD-6957-5547-A44E-D9E074CA9A79}"/>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5" name="Segnaposto piè di pagina 4">
            <a:extLst>
              <a:ext uri="{FF2B5EF4-FFF2-40B4-BE49-F238E27FC236}">
                <a16:creationId xmlns:a16="http://schemas.microsoft.com/office/drawing/2014/main" id="{25A7DC11-D519-DF42-93B6-C69A695CE09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E9FD428-1D5A-464B-BD53-A1123B2D1F3F}"/>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137346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E17EAE-A86F-6742-BAC4-B3B514F4D04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2579591-A38E-0C44-A74A-F20B1F0B391C}"/>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F009D4F-1E88-EB4E-A249-21A506878E42}"/>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5" name="Segnaposto piè di pagina 4">
            <a:extLst>
              <a:ext uri="{FF2B5EF4-FFF2-40B4-BE49-F238E27FC236}">
                <a16:creationId xmlns:a16="http://schemas.microsoft.com/office/drawing/2014/main" id="{9DB3811B-81D4-6F4D-B7EB-A55D525A78D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403745A-4218-ED4A-88F5-C8362275BDD4}"/>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300054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5812962-E243-014C-A9BB-9C7D41DE65D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0B360B1-FB38-704C-A428-21883F8AF15D}"/>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982F8DD-1738-194B-9527-3519233A5C3A}"/>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5" name="Segnaposto piè di pagina 4">
            <a:extLst>
              <a:ext uri="{FF2B5EF4-FFF2-40B4-BE49-F238E27FC236}">
                <a16:creationId xmlns:a16="http://schemas.microsoft.com/office/drawing/2014/main" id="{36190A5A-C6EF-AB4D-A62A-B940AD661D6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54F2F25-52F2-0241-97A1-664E977F3F7D}"/>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3232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83D139-685E-3A41-9A4E-2794AEE04A7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47C5FDF-C967-1647-B597-1926B37D142E}"/>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332F334-3AA4-F14D-A78E-5158E8230F7A}"/>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5" name="Segnaposto piè di pagina 4">
            <a:extLst>
              <a:ext uri="{FF2B5EF4-FFF2-40B4-BE49-F238E27FC236}">
                <a16:creationId xmlns:a16="http://schemas.microsoft.com/office/drawing/2014/main" id="{1BF2A4EE-F061-7846-AF48-33142E62AB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F34BB2-220B-EF46-B9E8-173D99AA57C2}"/>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177375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C30C71-B2FA-1244-A901-FAF8CB8C5BE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717479E-04DB-3A44-9035-788854C7FA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83A0D52A-76A7-D246-BF94-23E78DBECED6}"/>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5" name="Segnaposto piè di pagina 4">
            <a:extLst>
              <a:ext uri="{FF2B5EF4-FFF2-40B4-BE49-F238E27FC236}">
                <a16:creationId xmlns:a16="http://schemas.microsoft.com/office/drawing/2014/main" id="{77F94238-E21B-154B-BECC-1838127C70F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568790C-8475-AC46-870D-98AB67C874DB}"/>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643691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998A7A-EBD7-F542-A884-9040FC79010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2C71D4E-36B7-C841-BEE8-997DE7F1FD1A}"/>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971B330B-BA34-3842-9CA5-80920FF1BE6B}"/>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786C5060-61CA-D249-B672-34F7074ECE75}"/>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6" name="Segnaposto piè di pagina 5">
            <a:extLst>
              <a:ext uri="{FF2B5EF4-FFF2-40B4-BE49-F238E27FC236}">
                <a16:creationId xmlns:a16="http://schemas.microsoft.com/office/drawing/2014/main" id="{06ACDA1B-917C-3940-A58D-518DDC7875C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F811B9A-E0A6-1049-BD14-6FEB6DCC7674}"/>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1965175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8CBA42-C084-A749-A57B-FED8F5AF1D2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E3C5BB8-B3E2-4044-BBDB-F873F369F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FD5F1E9C-9D09-C949-B736-6E3B73187E26}"/>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03E05964-8032-F241-B8E2-E36BAD451F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7E4D95E9-962D-C443-AAD3-FAD923346ADC}"/>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FFF330AC-F4B1-7B4F-9DA6-E80BE04B7C85}"/>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8" name="Segnaposto piè di pagina 7">
            <a:extLst>
              <a:ext uri="{FF2B5EF4-FFF2-40B4-BE49-F238E27FC236}">
                <a16:creationId xmlns:a16="http://schemas.microsoft.com/office/drawing/2014/main" id="{40738A8B-E156-2F4E-87FA-F04EB38D7E0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CD83F41-3AF0-8A43-9901-597F866B123E}"/>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3707467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791C26-22D3-3F4E-9EFE-DCCD86AD62B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BF8ACAE-89D7-A84C-B211-959939B7B4AF}"/>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4" name="Segnaposto piè di pagina 3">
            <a:extLst>
              <a:ext uri="{FF2B5EF4-FFF2-40B4-BE49-F238E27FC236}">
                <a16:creationId xmlns:a16="http://schemas.microsoft.com/office/drawing/2014/main" id="{B578B838-B96E-E546-A50A-B39FA9820F8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B52C305-9087-0C49-8AD0-C3C1344F0628}"/>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425585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AE7AD86-12E0-774A-9BDA-CC524BE52FE0}"/>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3" name="Segnaposto piè di pagina 2">
            <a:extLst>
              <a:ext uri="{FF2B5EF4-FFF2-40B4-BE49-F238E27FC236}">
                <a16:creationId xmlns:a16="http://schemas.microsoft.com/office/drawing/2014/main" id="{C94E76F5-CBAB-1343-93E5-99F08E8C9E3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7CF5E3D-BC1B-6241-8A5A-AC8581810B03}"/>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1883463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286890-90B4-974A-A55D-55ACC5A28EB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5B52320-DC3F-7244-9A47-9EDD8AF63F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CFA59F7B-72C9-DE4D-9E86-1A7FC2133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0C67B19-EDA2-0F40-81A6-F9E7FE5D94B5}"/>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6" name="Segnaposto piè di pagina 5">
            <a:extLst>
              <a:ext uri="{FF2B5EF4-FFF2-40B4-BE49-F238E27FC236}">
                <a16:creationId xmlns:a16="http://schemas.microsoft.com/office/drawing/2014/main" id="{658EC32E-C7B3-0D49-AC9C-727CD27F6F7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405E769-6EED-714A-8F1C-B0A1535D45E9}"/>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2272784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600E5B-52BA-774B-9E88-FAB08261802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7A7F46B-8A7E-F247-BC66-257CAAD872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D26D7EE-C661-B14A-A4AE-4B10FB9A98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A3F65693-97A9-5B43-82DA-58D54B6CC629}"/>
              </a:ext>
            </a:extLst>
          </p:cNvPr>
          <p:cNvSpPr>
            <a:spLocks noGrp="1"/>
          </p:cNvSpPr>
          <p:nvPr>
            <p:ph type="dt" sz="half" idx="10"/>
          </p:nvPr>
        </p:nvSpPr>
        <p:spPr/>
        <p:txBody>
          <a:bodyPr/>
          <a:lstStyle/>
          <a:p>
            <a:fld id="{BD158A43-200F-FF47-91E2-3006F735022B}" type="datetimeFigureOut">
              <a:rPr lang="it-IT" smtClean="0"/>
              <a:t>02/10/22</a:t>
            </a:fld>
            <a:endParaRPr lang="it-IT"/>
          </a:p>
        </p:txBody>
      </p:sp>
      <p:sp>
        <p:nvSpPr>
          <p:cNvPr id="6" name="Segnaposto piè di pagina 5">
            <a:extLst>
              <a:ext uri="{FF2B5EF4-FFF2-40B4-BE49-F238E27FC236}">
                <a16:creationId xmlns:a16="http://schemas.microsoft.com/office/drawing/2014/main" id="{3CD98FC1-0F0E-C147-8376-21D070B5A29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3215BF5-D00F-0943-A64F-312AC55B1C23}"/>
              </a:ext>
            </a:extLst>
          </p:cNvPr>
          <p:cNvSpPr>
            <a:spLocks noGrp="1"/>
          </p:cNvSpPr>
          <p:nvPr>
            <p:ph type="sldNum" sz="quarter" idx="12"/>
          </p:nvPr>
        </p:nvSpPr>
        <p:spPr/>
        <p:txBody>
          <a:bodyPr/>
          <a:lstStyle/>
          <a:p>
            <a:fld id="{96EF1CCF-95A5-5A42-900D-1C228C16E919}" type="slidenum">
              <a:rPr lang="it-IT" smtClean="0"/>
              <a:t>‹N›</a:t>
            </a:fld>
            <a:endParaRPr lang="it-IT"/>
          </a:p>
        </p:txBody>
      </p:sp>
    </p:spTree>
    <p:extLst>
      <p:ext uri="{BB962C8B-B14F-4D97-AF65-F5344CB8AC3E}">
        <p14:creationId xmlns:p14="http://schemas.microsoft.com/office/powerpoint/2010/main" val="380666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40DBF64-7AA2-1D48-BEF3-E5E5184E4F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9A5C5F7-BBB6-AD4C-8840-ABC5193649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DBA8940-E2E3-7F49-A784-BB8DB62311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58A43-200F-FF47-91E2-3006F735022B}" type="datetimeFigureOut">
              <a:rPr lang="it-IT" smtClean="0"/>
              <a:t>02/10/22</a:t>
            </a:fld>
            <a:endParaRPr lang="it-IT"/>
          </a:p>
        </p:txBody>
      </p:sp>
      <p:sp>
        <p:nvSpPr>
          <p:cNvPr id="5" name="Segnaposto piè di pagina 4">
            <a:extLst>
              <a:ext uri="{FF2B5EF4-FFF2-40B4-BE49-F238E27FC236}">
                <a16:creationId xmlns:a16="http://schemas.microsoft.com/office/drawing/2014/main" id="{37F72681-0EF4-1A4A-9118-B9DF278C5F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E6B379B-38E2-1B48-BAB7-DFFBDC2A01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F1CCF-95A5-5A42-900D-1C228C16E919}" type="slidenum">
              <a:rPr lang="it-IT" smtClean="0"/>
              <a:t>‹N›</a:t>
            </a:fld>
            <a:endParaRPr lang="it-IT"/>
          </a:p>
        </p:txBody>
      </p:sp>
    </p:spTree>
    <p:extLst>
      <p:ext uri="{BB962C8B-B14F-4D97-AF65-F5344CB8AC3E}">
        <p14:creationId xmlns:p14="http://schemas.microsoft.com/office/powerpoint/2010/main" val="184580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E5585F-0A1D-9241-B740-39949B910CD0}"/>
              </a:ext>
            </a:extLst>
          </p:cNvPr>
          <p:cNvSpPr>
            <a:spLocks noGrp="1"/>
          </p:cNvSpPr>
          <p:nvPr>
            <p:ph type="ctrTitle"/>
          </p:nvPr>
        </p:nvSpPr>
        <p:spPr/>
        <p:txBody>
          <a:bodyPr>
            <a:normAutofit fontScale="90000"/>
          </a:bodyPr>
          <a:lstStyle/>
          <a:p>
            <a:r>
              <a:rPr lang="it-IT" b="1" dirty="0"/>
              <a:t>Geografia storica dell’odierno Friuli Venezia Giulia</a:t>
            </a:r>
            <a:br>
              <a:rPr lang="it-IT" dirty="0"/>
            </a:br>
            <a:r>
              <a:rPr lang="it-IT" sz="4900" dirty="0"/>
              <a:t>641LM</a:t>
            </a:r>
            <a:r>
              <a:rPr lang="it-IT" dirty="0"/>
              <a:t> </a:t>
            </a:r>
          </a:p>
        </p:txBody>
      </p:sp>
      <p:sp>
        <p:nvSpPr>
          <p:cNvPr id="3" name="Sottotitolo 2">
            <a:extLst>
              <a:ext uri="{FF2B5EF4-FFF2-40B4-BE49-F238E27FC236}">
                <a16:creationId xmlns:a16="http://schemas.microsoft.com/office/drawing/2014/main" id="{782CE514-46D1-3544-8779-F18C2BF8B5F2}"/>
              </a:ext>
            </a:extLst>
          </p:cNvPr>
          <p:cNvSpPr>
            <a:spLocks noGrp="1"/>
          </p:cNvSpPr>
          <p:nvPr>
            <p:ph type="subTitle" idx="1"/>
          </p:nvPr>
        </p:nvSpPr>
        <p:spPr/>
        <p:txBody>
          <a:bodyPr>
            <a:normAutofit lnSpcReduction="10000"/>
          </a:bodyPr>
          <a:lstStyle/>
          <a:p>
            <a:endParaRPr lang="it-IT" dirty="0"/>
          </a:p>
          <a:p>
            <a:r>
              <a:rPr lang="it-IT" dirty="0"/>
              <a:t>M-GGR/01 GEOGRAFIA</a:t>
            </a:r>
          </a:p>
          <a:p>
            <a:r>
              <a:rPr lang="it-IT" b="1" dirty="0"/>
              <a:t>LE65 - STUDI STORICI. DALL'ANTICO AL CONTEMPORANEO </a:t>
            </a:r>
            <a:endParaRPr lang="it-IT" dirty="0"/>
          </a:p>
          <a:p>
            <a:r>
              <a:rPr lang="it-IT" dirty="0"/>
              <a:t>A.A. 2022-2023</a:t>
            </a:r>
          </a:p>
        </p:txBody>
      </p:sp>
      <p:sp>
        <p:nvSpPr>
          <p:cNvPr id="4" name="CasellaDiTesto 3">
            <a:extLst>
              <a:ext uri="{FF2B5EF4-FFF2-40B4-BE49-F238E27FC236}">
                <a16:creationId xmlns:a16="http://schemas.microsoft.com/office/drawing/2014/main" id="{56ABF38B-071B-294F-A1E5-7BC0BBE4FCC1}"/>
              </a:ext>
            </a:extLst>
          </p:cNvPr>
          <p:cNvSpPr txBox="1"/>
          <p:nvPr/>
        </p:nvSpPr>
        <p:spPr>
          <a:xfrm>
            <a:off x="4689565" y="5603966"/>
            <a:ext cx="3278778" cy="769441"/>
          </a:xfrm>
          <a:prstGeom prst="rect">
            <a:avLst/>
          </a:prstGeom>
          <a:noFill/>
        </p:spPr>
        <p:txBody>
          <a:bodyPr wrap="square" rtlCol="0">
            <a:spAutoFit/>
          </a:bodyPr>
          <a:lstStyle/>
          <a:p>
            <a:pPr algn="ctr"/>
            <a:r>
              <a:rPr lang="it-IT" sz="4400" dirty="0"/>
              <a:t>SERGIO ZILLI</a:t>
            </a:r>
          </a:p>
        </p:txBody>
      </p:sp>
    </p:spTree>
    <p:extLst>
      <p:ext uri="{BB962C8B-B14F-4D97-AF65-F5344CB8AC3E}">
        <p14:creationId xmlns:p14="http://schemas.microsoft.com/office/powerpoint/2010/main" val="1229580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B2D5A8-C8BA-D040-84ED-92E252CFB80F}"/>
              </a:ext>
            </a:extLst>
          </p:cNvPr>
          <p:cNvSpPr>
            <a:spLocks noGrp="1"/>
          </p:cNvSpPr>
          <p:nvPr>
            <p:ph type="title"/>
          </p:nvPr>
        </p:nvSpPr>
        <p:spPr/>
        <p:txBody>
          <a:bodyPr/>
          <a:lstStyle/>
          <a:p>
            <a:r>
              <a:rPr lang="it-IT" dirty="0"/>
              <a:t>Organizzazione del lavoro interno</a:t>
            </a:r>
          </a:p>
        </p:txBody>
      </p:sp>
      <p:sp>
        <p:nvSpPr>
          <p:cNvPr id="3" name="Segnaposto contenuto 2">
            <a:extLst>
              <a:ext uri="{FF2B5EF4-FFF2-40B4-BE49-F238E27FC236}">
                <a16:creationId xmlns:a16="http://schemas.microsoft.com/office/drawing/2014/main" id="{B4126FDD-93D7-794C-94B1-73E416D87252}"/>
              </a:ext>
            </a:extLst>
          </p:cNvPr>
          <p:cNvSpPr>
            <a:spLocks noGrp="1"/>
          </p:cNvSpPr>
          <p:nvPr>
            <p:ph idx="1"/>
          </p:nvPr>
        </p:nvSpPr>
        <p:spPr/>
        <p:txBody>
          <a:bodyPr/>
          <a:lstStyle/>
          <a:p>
            <a:r>
              <a:rPr lang="it-IT" dirty="0"/>
              <a:t>Si richiede una frequenza attiva, critica e partecipativa. </a:t>
            </a:r>
          </a:p>
          <a:p>
            <a:r>
              <a:rPr lang="it-IT" dirty="0"/>
              <a:t>Le lezioni si terranno in presenza a meno di indicazione contraria da parte dell’amministrazione dell’ateneo. </a:t>
            </a:r>
          </a:p>
          <a:p>
            <a:r>
              <a:rPr lang="it-IT" dirty="0"/>
              <a:t>Solamente gli studenti presenti in aula saranno considerati frequentanti. </a:t>
            </a:r>
          </a:p>
          <a:p>
            <a:r>
              <a:rPr lang="it-IT" dirty="0"/>
              <a:t>La disponibilità della registrazione delle lezioni è gestita dalle linee guida dell'ateneo. </a:t>
            </a:r>
          </a:p>
          <a:p>
            <a:r>
              <a:rPr lang="it-IT" dirty="0"/>
              <a:t>I materiali usati nel corso delle lezioni saranno disponibili sulle piattaforme </a:t>
            </a:r>
            <a:r>
              <a:rPr lang="it-IT" dirty="0" err="1"/>
              <a:t>Moodle</a:t>
            </a:r>
            <a:r>
              <a:rPr lang="it-IT" dirty="0"/>
              <a:t> e Teams a seconda del loro contenuto</a:t>
            </a:r>
          </a:p>
        </p:txBody>
      </p:sp>
    </p:spTree>
    <p:extLst>
      <p:ext uri="{BB962C8B-B14F-4D97-AF65-F5344CB8AC3E}">
        <p14:creationId xmlns:p14="http://schemas.microsoft.com/office/powerpoint/2010/main" val="2236786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1DA68C-89F7-1249-AFA0-9AAF7ECEF05A}"/>
              </a:ext>
            </a:extLst>
          </p:cNvPr>
          <p:cNvSpPr>
            <a:spLocks noGrp="1"/>
          </p:cNvSpPr>
          <p:nvPr>
            <p:ph type="title"/>
          </p:nvPr>
        </p:nvSpPr>
        <p:spPr/>
        <p:txBody>
          <a:bodyPr/>
          <a:lstStyle/>
          <a:p>
            <a:r>
              <a:rPr lang="it-IT" dirty="0"/>
              <a:t>Organizzazione del lavoro interno /2</a:t>
            </a:r>
          </a:p>
        </p:txBody>
      </p:sp>
      <p:sp>
        <p:nvSpPr>
          <p:cNvPr id="3" name="Segnaposto contenuto 2">
            <a:extLst>
              <a:ext uri="{FF2B5EF4-FFF2-40B4-BE49-F238E27FC236}">
                <a16:creationId xmlns:a16="http://schemas.microsoft.com/office/drawing/2014/main" id="{5CFD744D-D987-7A4A-A01B-0B4D6F99E1E7}"/>
              </a:ext>
            </a:extLst>
          </p:cNvPr>
          <p:cNvSpPr>
            <a:spLocks noGrp="1"/>
          </p:cNvSpPr>
          <p:nvPr>
            <p:ph idx="1"/>
          </p:nvPr>
        </p:nvSpPr>
        <p:spPr/>
        <p:txBody>
          <a:bodyPr/>
          <a:lstStyle/>
          <a:p>
            <a:r>
              <a:rPr lang="it-IT" dirty="0"/>
              <a:t>Lezioni frontali  (30 ore, 15 lezioni)</a:t>
            </a:r>
          </a:p>
          <a:p>
            <a:r>
              <a:rPr lang="it-IT" dirty="0"/>
              <a:t>Proiezioni di presentazioni </a:t>
            </a:r>
            <a:r>
              <a:rPr lang="it-IT" dirty="0" err="1"/>
              <a:t>power</a:t>
            </a:r>
            <a:r>
              <a:rPr lang="it-IT" dirty="0"/>
              <a:t> </a:t>
            </a:r>
            <a:r>
              <a:rPr lang="it-IT" dirty="0" err="1"/>
              <a:t>point</a:t>
            </a:r>
            <a:r>
              <a:rPr lang="it-IT" dirty="0"/>
              <a:t> </a:t>
            </a:r>
          </a:p>
          <a:p>
            <a:r>
              <a:rPr lang="it-IT" dirty="0"/>
              <a:t>Conferenze di relatori esterni </a:t>
            </a:r>
          </a:p>
          <a:p>
            <a:pPr marL="0" indent="0">
              <a:buNone/>
            </a:pPr>
            <a:r>
              <a:rPr lang="it-IT" dirty="0"/>
              <a:t>(se possibile</a:t>
            </a:r>
            <a:r>
              <a:rPr lang="it-IT" dirty="0">
                <a:sym typeface="Wingdings" pitchFamily="2" charset="2"/>
              </a:rPr>
              <a:t>:)</a:t>
            </a:r>
            <a:r>
              <a:rPr lang="it-IT" dirty="0"/>
              <a:t> </a:t>
            </a:r>
          </a:p>
          <a:p>
            <a:r>
              <a:rPr lang="it-IT" dirty="0"/>
              <a:t>Escursioni </a:t>
            </a:r>
          </a:p>
          <a:p>
            <a:r>
              <a:rPr lang="it-IT" dirty="0"/>
              <a:t>Visione di film </a:t>
            </a:r>
          </a:p>
          <a:p>
            <a:r>
              <a:rPr lang="it-IT" dirty="0"/>
              <a:t>Seminario</a:t>
            </a:r>
          </a:p>
          <a:p>
            <a:endParaRPr lang="it-IT" dirty="0"/>
          </a:p>
        </p:txBody>
      </p:sp>
    </p:spTree>
    <p:extLst>
      <p:ext uri="{BB962C8B-B14F-4D97-AF65-F5344CB8AC3E}">
        <p14:creationId xmlns:p14="http://schemas.microsoft.com/office/powerpoint/2010/main" val="3116395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F97E58-B2B2-634D-9581-52E2D4D3CE66}"/>
              </a:ext>
            </a:extLst>
          </p:cNvPr>
          <p:cNvSpPr>
            <a:spLocks noGrp="1"/>
          </p:cNvSpPr>
          <p:nvPr>
            <p:ph type="title"/>
          </p:nvPr>
        </p:nvSpPr>
        <p:spPr/>
        <p:txBody>
          <a:bodyPr/>
          <a:lstStyle/>
          <a:p>
            <a:r>
              <a:rPr lang="it-IT" dirty="0"/>
              <a:t>Programma per non frequentanti</a:t>
            </a:r>
          </a:p>
        </p:txBody>
      </p:sp>
      <p:sp>
        <p:nvSpPr>
          <p:cNvPr id="3" name="Segnaposto contenuto 2">
            <a:extLst>
              <a:ext uri="{FF2B5EF4-FFF2-40B4-BE49-F238E27FC236}">
                <a16:creationId xmlns:a16="http://schemas.microsoft.com/office/drawing/2014/main" id="{C9B68D5D-3C4C-B14E-BA65-FA953D2291E3}"/>
              </a:ext>
            </a:extLst>
          </p:cNvPr>
          <p:cNvSpPr>
            <a:spLocks noGrp="1"/>
          </p:cNvSpPr>
          <p:nvPr>
            <p:ph idx="1"/>
          </p:nvPr>
        </p:nvSpPr>
        <p:spPr>
          <a:xfrm>
            <a:off x="627016" y="1463040"/>
            <a:ext cx="10726783" cy="5394959"/>
          </a:xfrm>
        </p:spPr>
        <p:txBody>
          <a:bodyPr>
            <a:normAutofit fontScale="62500" lnSpcReduction="20000"/>
          </a:bodyPr>
          <a:lstStyle/>
          <a:p>
            <a:r>
              <a:rPr lang="it-IT" dirty="0"/>
              <a:t>Conoscenza delle vicende dell’Italia repubblicana </a:t>
            </a:r>
            <a:r>
              <a:rPr lang="it-IT" i="1" dirty="0"/>
              <a:t>(</a:t>
            </a:r>
            <a:r>
              <a:rPr lang="it-IT" dirty="0"/>
              <a:t>ad esempio: Paul </a:t>
            </a:r>
            <a:r>
              <a:rPr lang="it-IT" dirty="0" err="1"/>
              <a:t>Ginsborg</a:t>
            </a:r>
            <a:r>
              <a:rPr lang="it-IT" dirty="0"/>
              <a:t>, </a:t>
            </a:r>
            <a:r>
              <a:rPr lang="it-IT" i="1" dirty="0"/>
              <a:t>Storia d’Italia dal dopo guerra a oggi. Società e politica 1943-1988</a:t>
            </a:r>
            <a:r>
              <a:rPr lang="it-IT" dirty="0"/>
              <a:t>, Torino, Einaudi, 1989; Guido </a:t>
            </a:r>
            <a:r>
              <a:rPr lang="it-IT" dirty="0" err="1"/>
              <a:t>Crainz</a:t>
            </a:r>
            <a:r>
              <a:rPr lang="it-IT" dirty="0"/>
              <a:t>, </a:t>
            </a:r>
            <a:r>
              <a:rPr lang="it-IT" i="1" dirty="0"/>
              <a:t> Storia </a:t>
            </a:r>
            <a:r>
              <a:rPr lang="it-IT" i="1" dirty="0" err="1"/>
              <a:t>dell’italia</a:t>
            </a:r>
            <a:r>
              <a:rPr lang="it-IT" i="1" dirty="0"/>
              <a:t> repubblicana, </a:t>
            </a:r>
            <a:r>
              <a:rPr lang="it-IT" dirty="0"/>
              <a:t>Roma, Donzelli 2016</a:t>
            </a:r>
            <a:endParaRPr lang="it-IT" i="1" dirty="0"/>
          </a:p>
          <a:p>
            <a:r>
              <a:rPr lang="it-IT" i="1" dirty="0"/>
              <a:t>I caratteri geografici del territorio </a:t>
            </a:r>
            <a:r>
              <a:rPr lang="it-IT" dirty="0"/>
              <a:t>(pp. 28-66),</a:t>
            </a:r>
            <a:r>
              <a:rPr lang="it-IT" i="1" dirty="0"/>
              <a:t> Il quadro demografico ed economico </a:t>
            </a:r>
            <a:r>
              <a:rPr lang="it-IT" dirty="0"/>
              <a:t>(pp. 110-129)</a:t>
            </a:r>
            <a:r>
              <a:rPr lang="it-IT" i="1" dirty="0"/>
              <a:t>, </a:t>
            </a:r>
            <a:r>
              <a:rPr lang="it-IT" dirty="0"/>
              <a:t>in Touring Club Italiano, </a:t>
            </a:r>
            <a:r>
              <a:rPr lang="it-IT" i="1" dirty="0"/>
              <a:t>Guide d’Italia. Friuli Venezia Giulia</a:t>
            </a:r>
            <a:r>
              <a:rPr lang="it-IT" dirty="0"/>
              <a:t>, Milano, TCI, 2021</a:t>
            </a:r>
          </a:p>
          <a:p>
            <a:r>
              <a:rPr lang="it-IT" dirty="0"/>
              <a:t>Sergio Zilli</a:t>
            </a:r>
            <a:r>
              <a:rPr lang="it-IT" cap="small" dirty="0"/>
              <a:t>, </a:t>
            </a:r>
            <a:r>
              <a:rPr lang="it-IT" i="1" dirty="0"/>
              <a:t>Il confine del Novecento. Ascesa e declino della frontiera orientale italiana tra prima guerra mondiale e allargamento dell’Unione Europea, </a:t>
            </a:r>
            <a:r>
              <a:rPr lang="it-IT" dirty="0"/>
              <a:t>in O. Selva, D. </a:t>
            </a:r>
            <a:r>
              <a:rPr lang="it-IT" dirty="0" err="1"/>
              <a:t>Umek</a:t>
            </a:r>
            <a:r>
              <a:rPr lang="it-IT" dirty="0"/>
              <a:t>, </a:t>
            </a:r>
            <a:r>
              <a:rPr lang="it-IT" i="1" dirty="0"/>
              <a:t>Confini nel tempo. Un viaggio nella storia dell’Alto Adriatico attraverso le carte geografiche (</a:t>
            </a:r>
            <a:r>
              <a:rPr lang="it-IT" i="1" dirty="0" err="1"/>
              <a:t>secc</a:t>
            </a:r>
            <a:r>
              <a:rPr lang="it-IT" i="1" dirty="0"/>
              <a:t>. XVI-XXI)</a:t>
            </a:r>
            <a:r>
              <a:rPr lang="it-IT" dirty="0"/>
              <a:t>, Trieste, EUT, 2013, pp.30-43.</a:t>
            </a:r>
          </a:p>
          <a:p>
            <a:pPr marL="271463" indent="0">
              <a:buNone/>
            </a:pPr>
            <a:r>
              <a:rPr lang="it-IT" dirty="0"/>
              <a:t> </a:t>
            </a:r>
            <a:r>
              <a:rPr lang="it-IT" sz="2500" dirty="0" err="1">
                <a:solidFill>
                  <a:srgbClr val="FF0000"/>
                </a:solidFill>
              </a:rPr>
              <a:t>https</a:t>
            </a:r>
            <a:r>
              <a:rPr lang="it-IT" sz="2500" dirty="0">
                <a:solidFill>
                  <a:srgbClr val="FF0000"/>
                </a:solidFill>
              </a:rPr>
              <a:t>://</a:t>
            </a:r>
            <a:r>
              <a:rPr lang="it-IT" sz="2500" dirty="0" err="1">
                <a:solidFill>
                  <a:srgbClr val="FF0000"/>
                </a:solidFill>
              </a:rPr>
              <a:t>eut.units.it</a:t>
            </a:r>
            <a:r>
              <a:rPr lang="it-IT" sz="2500" dirty="0">
                <a:solidFill>
                  <a:srgbClr val="FF0000"/>
                </a:solidFill>
              </a:rPr>
              <a:t>/</a:t>
            </a:r>
            <a:r>
              <a:rPr lang="it-IT" sz="2500" dirty="0" err="1">
                <a:solidFill>
                  <a:srgbClr val="FF0000"/>
                </a:solidFill>
              </a:rPr>
              <a:t>it</a:t>
            </a:r>
            <a:r>
              <a:rPr lang="it-IT" sz="2500" dirty="0">
                <a:solidFill>
                  <a:srgbClr val="FF0000"/>
                </a:solidFill>
              </a:rPr>
              <a:t>/catalogo/confini-nel-tempo-un-viaggio-nella-storia-dellalto-adriatico-attraverso-le-carte-geografiche-secoli-/1</a:t>
            </a:r>
            <a:endParaRPr lang="it-IT" sz="2500" b="1" dirty="0">
              <a:solidFill>
                <a:srgbClr val="FF0000"/>
              </a:solidFill>
            </a:endParaRPr>
          </a:p>
          <a:p>
            <a:r>
              <a:rPr lang="it-IT" dirty="0"/>
              <a:t>Sergio Zilli</a:t>
            </a:r>
            <a:r>
              <a:rPr lang="it-IT" cap="small" dirty="0"/>
              <a:t>, </a:t>
            </a:r>
            <a:r>
              <a:rPr lang="it-IT" i="1" dirty="0"/>
              <a:t>Dal nome composto alla Città metropolitana. Le condizioni del diversificato sviluppo territoriale del Friuli Venezia Giulia </a:t>
            </a:r>
            <a:r>
              <a:rPr lang="it-IT" dirty="0"/>
              <a:t>in S. Zilli (a cura di)</a:t>
            </a:r>
            <a:r>
              <a:rPr lang="it-IT" i="1" dirty="0"/>
              <a:t> Territorio e consumo in una regione composita. Il Friuli Venezia Giulia fra grande distribuzione organizzata e </a:t>
            </a:r>
            <a:r>
              <a:rPr lang="it-IT" i="1" dirty="0" err="1"/>
              <a:t>Barcolana</a:t>
            </a:r>
            <a:r>
              <a:rPr lang="it-IT" dirty="0"/>
              <a:t>, Milano, </a:t>
            </a:r>
            <a:r>
              <a:rPr lang="it-IT" dirty="0" err="1"/>
              <a:t>FrancoAngeli</a:t>
            </a:r>
            <a:r>
              <a:rPr lang="it-IT" dirty="0"/>
              <a:t>, 2019, pp.15-40. </a:t>
            </a:r>
          </a:p>
          <a:p>
            <a:pPr marL="323850" indent="0">
              <a:buNone/>
            </a:pPr>
            <a:r>
              <a:rPr lang="it-IT" dirty="0" err="1">
                <a:solidFill>
                  <a:srgbClr val="FF0000"/>
                </a:solidFill>
              </a:rPr>
              <a:t>https</a:t>
            </a:r>
            <a:r>
              <a:rPr lang="it-IT" dirty="0">
                <a:solidFill>
                  <a:srgbClr val="FF0000"/>
                </a:solidFill>
              </a:rPr>
              <a:t>://</a:t>
            </a:r>
            <a:r>
              <a:rPr lang="it-IT" dirty="0" err="1">
                <a:solidFill>
                  <a:srgbClr val="FF0000"/>
                </a:solidFill>
              </a:rPr>
              <a:t>series.francoangeli.it</a:t>
            </a:r>
            <a:r>
              <a:rPr lang="it-IT" dirty="0">
                <a:solidFill>
                  <a:srgbClr val="FF0000"/>
                </a:solidFill>
              </a:rPr>
              <a:t>/</a:t>
            </a:r>
            <a:r>
              <a:rPr lang="it-IT" dirty="0" err="1">
                <a:solidFill>
                  <a:srgbClr val="FF0000"/>
                </a:solidFill>
              </a:rPr>
              <a:t>index.php</a:t>
            </a:r>
            <a:r>
              <a:rPr lang="it-IT" dirty="0">
                <a:solidFill>
                  <a:srgbClr val="FF0000"/>
                </a:solidFill>
              </a:rPr>
              <a:t>/</a:t>
            </a:r>
            <a:r>
              <a:rPr lang="it-IT" dirty="0" err="1">
                <a:solidFill>
                  <a:srgbClr val="FF0000"/>
                </a:solidFill>
              </a:rPr>
              <a:t>oa</a:t>
            </a:r>
            <a:r>
              <a:rPr lang="it-IT" dirty="0">
                <a:solidFill>
                  <a:srgbClr val="FF0000"/>
                </a:solidFill>
              </a:rPr>
              <a:t>/</a:t>
            </a:r>
            <a:r>
              <a:rPr lang="it-IT" dirty="0" err="1">
                <a:solidFill>
                  <a:srgbClr val="FF0000"/>
                </a:solidFill>
              </a:rPr>
              <a:t>catalog</a:t>
            </a:r>
            <a:r>
              <a:rPr lang="it-IT" dirty="0">
                <a:solidFill>
                  <a:srgbClr val="FF0000"/>
                </a:solidFill>
              </a:rPr>
              <a:t>/book/490</a:t>
            </a:r>
          </a:p>
          <a:p>
            <a:r>
              <a:rPr lang="it-IT" dirty="0"/>
              <a:t>Francesca Longo, Matteo </a:t>
            </a:r>
            <a:r>
              <a:rPr lang="it-IT" dirty="0" err="1"/>
              <a:t>Moder</a:t>
            </a:r>
            <a:r>
              <a:rPr lang="it-IT" dirty="0"/>
              <a:t>, </a:t>
            </a:r>
            <a:r>
              <a:rPr lang="it-IT" i="1" dirty="0"/>
              <a:t>Storia delle Venezia Giulia (1918-1998). Da Francesco Giuseppe all'incontro Fini-Violante</a:t>
            </a:r>
            <a:r>
              <a:rPr lang="it-IT" dirty="0"/>
              <a:t>, Milano, Baldini </a:t>
            </a:r>
            <a:r>
              <a:rPr lang="it-IT" dirty="0" err="1"/>
              <a:t>Castoldi</a:t>
            </a:r>
            <a:r>
              <a:rPr lang="it-IT" dirty="0"/>
              <a:t> Dalai, 2004  in particolare pp. 64-143.</a:t>
            </a:r>
          </a:p>
          <a:p>
            <a:r>
              <a:rPr lang="it-IT" dirty="0"/>
              <a:t>Roberta </a:t>
            </a:r>
            <a:r>
              <a:rPr lang="it-IT" dirty="0" err="1"/>
              <a:t>Michieli</a:t>
            </a:r>
            <a:r>
              <a:rPr lang="it-IT" dirty="0"/>
              <a:t>, Giuliano </a:t>
            </a:r>
            <a:r>
              <a:rPr lang="it-IT" dirty="0" err="1"/>
              <a:t>Zelco</a:t>
            </a:r>
            <a:r>
              <a:rPr lang="it-IT" dirty="0"/>
              <a:t> (a cura di),</a:t>
            </a:r>
            <a:r>
              <a:rPr lang="it-IT" i="1" dirty="0"/>
              <a:t> Venezia Giulia. La regione inventata</a:t>
            </a:r>
            <a:r>
              <a:rPr lang="it-IT" dirty="0"/>
              <a:t>, Udine, </a:t>
            </a:r>
            <a:r>
              <a:rPr lang="it-IT" dirty="0" err="1"/>
              <a:t>Kappavu</a:t>
            </a:r>
            <a:r>
              <a:rPr lang="it-IT" dirty="0"/>
              <a:t>, 2008, in particolare pp. 179-250</a:t>
            </a:r>
            <a:endParaRPr lang="it-IT" b="1" dirty="0"/>
          </a:p>
          <a:p>
            <a:r>
              <a:rPr lang="it-IT" dirty="0"/>
              <a:t>Marina </a:t>
            </a:r>
            <a:r>
              <a:rPr lang="it-IT" dirty="0" err="1"/>
              <a:t>Cattaruzza</a:t>
            </a:r>
            <a:r>
              <a:rPr lang="it-IT" dirty="0"/>
              <a:t>, </a:t>
            </a:r>
            <a:r>
              <a:rPr lang="it-IT" i="1" dirty="0"/>
              <a:t>L’Italia e il confine orientale,</a:t>
            </a:r>
            <a:r>
              <a:rPr lang="it-IT" dirty="0"/>
              <a:t> Bologna, Il Mulino, 2007, in particolare pp. 283-379.</a:t>
            </a:r>
            <a:endParaRPr lang="it-IT" b="1" dirty="0"/>
          </a:p>
        </p:txBody>
      </p:sp>
    </p:spTree>
    <p:extLst>
      <p:ext uri="{BB962C8B-B14F-4D97-AF65-F5344CB8AC3E}">
        <p14:creationId xmlns:p14="http://schemas.microsoft.com/office/powerpoint/2010/main" val="3504153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9301D-51C1-384B-9FAF-9790A37C9336}"/>
              </a:ext>
            </a:extLst>
          </p:cNvPr>
          <p:cNvSpPr>
            <a:spLocks noGrp="1"/>
          </p:cNvSpPr>
          <p:nvPr>
            <p:ph type="title"/>
          </p:nvPr>
        </p:nvSpPr>
        <p:spPr/>
        <p:txBody>
          <a:bodyPr/>
          <a:lstStyle/>
          <a:p>
            <a:r>
              <a:rPr lang="it-IT" dirty="0"/>
              <a:t>Programma per frequentanti</a:t>
            </a:r>
          </a:p>
        </p:txBody>
      </p:sp>
      <p:sp>
        <p:nvSpPr>
          <p:cNvPr id="3" name="Segnaposto contenuto 2">
            <a:extLst>
              <a:ext uri="{FF2B5EF4-FFF2-40B4-BE49-F238E27FC236}">
                <a16:creationId xmlns:a16="http://schemas.microsoft.com/office/drawing/2014/main" id="{0C060C1F-05DF-624B-A1B3-8A782551810A}"/>
              </a:ext>
            </a:extLst>
          </p:cNvPr>
          <p:cNvSpPr>
            <a:spLocks noGrp="1"/>
          </p:cNvSpPr>
          <p:nvPr>
            <p:ph idx="1"/>
          </p:nvPr>
        </p:nvSpPr>
        <p:spPr/>
        <p:txBody>
          <a:bodyPr/>
          <a:lstStyle/>
          <a:p>
            <a:r>
              <a:rPr lang="it-IT" dirty="0"/>
              <a:t>«Solamente gli studenti presenti in aula saranno considerati frequentanti». </a:t>
            </a:r>
            <a:r>
              <a:rPr lang="it-IT" dirty="0">
                <a:sym typeface="Wingdings" pitchFamily="2" charset="2"/>
              </a:rPr>
              <a:t> raccolta firme / 75% di presenze</a:t>
            </a:r>
            <a:endParaRPr lang="it-IT" dirty="0"/>
          </a:p>
          <a:p>
            <a:r>
              <a:rPr lang="it-IT" dirty="0"/>
              <a:t>Conoscenza dei temi discussi nel corso delle lezioni.</a:t>
            </a:r>
          </a:p>
          <a:p>
            <a:r>
              <a:rPr lang="it-IT" dirty="0"/>
              <a:t>Appunti delle lezioni</a:t>
            </a:r>
          </a:p>
          <a:p>
            <a:r>
              <a:rPr lang="it-IT" dirty="0"/>
              <a:t>A ogni lezione verrà indicata la bibliografia di riferimento (che comprende anche quella indicata nel programma per non frequentanti, usata come riferimento generale)</a:t>
            </a:r>
          </a:p>
          <a:p>
            <a:endParaRPr lang="it-IT" dirty="0"/>
          </a:p>
        </p:txBody>
      </p:sp>
    </p:spTree>
    <p:extLst>
      <p:ext uri="{BB962C8B-B14F-4D97-AF65-F5344CB8AC3E}">
        <p14:creationId xmlns:p14="http://schemas.microsoft.com/office/powerpoint/2010/main" val="369615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599E39-D4A9-A547-90F6-F549BE0961EA}"/>
              </a:ext>
            </a:extLst>
          </p:cNvPr>
          <p:cNvSpPr>
            <a:spLocks noGrp="1"/>
          </p:cNvSpPr>
          <p:nvPr>
            <p:ph type="title"/>
          </p:nvPr>
        </p:nvSpPr>
        <p:spPr/>
        <p:txBody>
          <a:bodyPr>
            <a:normAutofit/>
          </a:bodyPr>
          <a:lstStyle/>
          <a:p>
            <a:r>
              <a:rPr lang="it-IT" dirty="0"/>
              <a:t>L’Italia repubblicana e i territori al confine orientale</a:t>
            </a:r>
          </a:p>
        </p:txBody>
      </p:sp>
      <p:sp>
        <p:nvSpPr>
          <p:cNvPr id="3" name="Segnaposto contenuto 2">
            <a:extLst>
              <a:ext uri="{FF2B5EF4-FFF2-40B4-BE49-F238E27FC236}">
                <a16:creationId xmlns:a16="http://schemas.microsoft.com/office/drawing/2014/main" id="{953FC84B-C213-9546-95EA-9CF0312368C2}"/>
              </a:ext>
            </a:extLst>
          </p:cNvPr>
          <p:cNvSpPr>
            <a:spLocks noGrp="1"/>
          </p:cNvSpPr>
          <p:nvPr>
            <p:ph idx="1"/>
          </p:nvPr>
        </p:nvSpPr>
        <p:spPr/>
        <p:txBody>
          <a:bodyPr>
            <a:normAutofit lnSpcReduction="10000"/>
          </a:bodyPr>
          <a:lstStyle/>
          <a:p>
            <a:r>
              <a:rPr lang="it-IT" dirty="0"/>
              <a:t>L’area al confine orientale dell’Italia coincide con quella dell’odierno Friuli Venezia Giulia e costituisce la parte più recente – sotto l’aspetto formale - del territorio nazionale. Nel corso della fase repubblicana lo sviluppo di questo spazio dipende sia dalle eredità del passato sia dalle vicende che segnano le tappe della trasformazione del Paese. Durante la fase repubblicana la gestione del rapporto con il confine a Est rappresenta un elemento determinante nella costruzione dello spazio e nell’evoluzione delle relazioni fra le comunità umane presenti.</a:t>
            </a:r>
          </a:p>
          <a:p>
            <a:r>
              <a:rPr lang="it-IT" dirty="0"/>
              <a:t>Il corso vuole discutere l’evoluzione della Regione e dello Stato e delle reciproche relazioni, seguendo i cambiamenti della società fino alla condizione odierna attraverso il confronto con il territorio.  </a:t>
            </a:r>
          </a:p>
          <a:p>
            <a:endParaRPr lang="it-IT" dirty="0"/>
          </a:p>
        </p:txBody>
      </p:sp>
    </p:spTree>
    <p:extLst>
      <p:ext uri="{BB962C8B-B14F-4D97-AF65-F5344CB8AC3E}">
        <p14:creationId xmlns:p14="http://schemas.microsoft.com/office/powerpoint/2010/main" val="1193029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65FDCD-8FB5-BC48-8C2D-D80D80CDFC76}"/>
              </a:ext>
            </a:extLst>
          </p:cNvPr>
          <p:cNvSpPr>
            <a:spLocks noGrp="1"/>
          </p:cNvSpPr>
          <p:nvPr>
            <p:ph type="title"/>
          </p:nvPr>
        </p:nvSpPr>
        <p:spPr/>
        <p:txBody>
          <a:bodyPr/>
          <a:lstStyle/>
          <a:p>
            <a:r>
              <a:rPr lang="it-IT" dirty="0"/>
              <a:t>TRE GRANDI TEMI</a:t>
            </a:r>
          </a:p>
        </p:txBody>
      </p:sp>
      <p:sp>
        <p:nvSpPr>
          <p:cNvPr id="3" name="Segnaposto contenuto 2">
            <a:extLst>
              <a:ext uri="{FF2B5EF4-FFF2-40B4-BE49-F238E27FC236}">
                <a16:creationId xmlns:a16="http://schemas.microsoft.com/office/drawing/2014/main" id="{D982CEFB-4415-2445-8C99-CE5465ABC6DC}"/>
              </a:ext>
            </a:extLst>
          </p:cNvPr>
          <p:cNvSpPr>
            <a:spLocks noGrp="1"/>
          </p:cNvSpPr>
          <p:nvPr>
            <p:ph idx="1"/>
          </p:nvPr>
        </p:nvSpPr>
        <p:spPr>
          <a:xfrm>
            <a:off x="979714" y="2625633"/>
            <a:ext cx="10374086" cy="3551329"/>
          </a:xfrm>
        </p:spPr>
        <p:txBody>
          <a:bodyPr/>
          <a:lstStyle/>
          <a:p>
            <a:r>
              <a:rPr lang="it-IT" dirty="0"/>
              <a:t>Confine orientale</a:t>
            </a:r>
          </a:p>
          <a:p>
            <a:r>
              <a:rPr lang="it-IT" dirty="0"/>
              <a:t>Italia repubblicana</a:t>
            </a:r>
          </a:p>
          <a:p>
            <a:r>
              <a:rPr lang="it-IT" dirty="0"/>
              <a:t>Regione Friuli Venezia Giulia</a:t>
            </a:r>
          </a:p>
        </p:txBody>
      </p:sp>
      <p:pic>
        <p:nvPicPr>
          <p:cNvPr id="5" name="Immagine 4">
            <a:extLst>
              <a:ext uri="{FF2B5EF4-FFF2-40B4-BE49-F238E27FC236}">
                <a16:creationId xmlns:a16="http://schemas.microsoft.com/office/drawing/2014/main" id="{7B42F282-B68C-BB45-A8BE-BF101B5A4F76}"/>
              </a:ext>
            </a:extLst>
          </p:cNvPr>
          <p:cNvPicPr>
            <a:picLocks noChangeAspect="1"/>
          </p:cNvPicPr>
          <p:nvPr/>
        </p:nvPicPr>
        <p:blipFill>
          <a:blip r:embed="rId2"/>
          <a:stretch>
            <a:fillRect/>
          </a:stretch>
        </p:blipFill>
        <p:spPr>
          <a:xfrm>
            <a:off x="6269264" y="792525"/>
            <a:ext cx="5084536" cy="4330517"/>
          </a:xfrm>
          <a:prstGeom prst="rect">
            <a:avLst/>
          </a:prstGeom>
        </p:spPr>
      </p:pic>
    </p:spTree>
    <p:extLst>
      <p:ext uri="{BB962C8B-B14F-4D97-AF65-F5344CB8AC3E}">
        <p14:creationId xmlns:p14="http://schemas.microsoft.com/office/powerpoint/2010/main" val="2642162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D8CF69-7E13-0E44-94E1-CC21C66F4940}"/>
              </a:ext>
            </a:extLst>
          </p:cNvPr>
          <p:cNvSpPr>
            <a:spLocks noGrp="1"/>
          </p:cNvSpPr>
          <p:nvPr>
            <p:ph type="title"/>
          </p:nvPr>
        </p:nvSpPr>
        <p:spPr/>
        <p:txBody>
          <a:bodyPr/>
          <a:lstStyle/>
          <a:p>
            <a:r>
              <a:rPr lang="it-IT" dirty="0"/>
              <a:t>Temi 2</a:t>
            </a:r>
          </a:p>
        </p:txBody>
      </p:sp>
      <p:sp>
        <p:nvSpPr>
          <p:cNvPr id="3" name="Segnaposto contenuto 2">
            <a:extLst>
              <a:ext uri="{FF2B5EF4-FFF2-40B4-BE49-F238E27FC236}">
                <a16:creationId xmlns:a16="http://schemas.microsoft.com/office/drawing/2014/main" id="{1F87966F-1A82-F948-B3EF-AAA5522213E6}"/>
              </a:ext>
            </a:extLst>
          </p:cNvPr>
          <p:cNvSpPr>
            <a:spLocks noGrp="1"/>
          </p:cNvSpPr>
          <p:nvPr>
            <p:ph idx="1"/>
          </p:nvPr>
        </p:nvSpPr>
        <p:spPr/>
        <p:txBody>
          <a:bodyPr/>
          <a:lstStyle/>
          <a:p>
            <a:pPr marL="0" indent="0">
              <a:buNone/>
            </a:pPr>
            <a:r>
              <a:rPr lang="it-IT" b="1" dirty="0"/>
              <a:t>Confine orientale</a:t>
            </a:r>
          </a:p>
          <a:p>
            <a:r>
              <a:rPr lang="it-IT" dirty="0"/>
              <a:t>L’idea del confine per l’Italia</a:t>
            </a:r>
          </a:p>
          <a:p>
            <a:r>
              <a:rPr lang="it-IT" dirty="0"/>
              <a:t>La condizione delle comunità che vivono nell’area </a:t>
            </a:r>
          </a:p>
          <a:p>
            <a:r>
              <a:rPr lang="it-IT" dirty="0"/>
              <a:t>Gli spostamenti del confine nel XX secolo</a:t>
            </a:r>
          </a:p>
          <a:p>
            <a:r>
              <a:rPr lang="it-IT" dirty="0"/>
              <a:t>Il rilievo del confine nelle relazioni interne e internazionali</a:t>
            </a:r>
          </a:p>
          <a:p>
            <a:r>
              <a:rPr lang="it-IT" dirty="0"/>
              <a:t>La guerra fredda</a:t>
            </a:r>
          </a:p>
          <a:p>
            <a:r>
              <a:rPr lang="it-IT" dirty="0"/>
              <a:t>Il crollo della cortina</a:t>
            </a:r>
          </a:p>
          <a:p>
            <a:r>
              <a:rPr lang="it-IT" dirty="0"/>
              <a:t>L’allargamento della Unione Europea</a:t>
            </a:r>
          </a:p>
          <a:p>
            <a:pPr marL="0" indent="0">
              <a:buNone/>
            </a:pPr>
            <a:endParaRPr lang="it-IT" dirty="0"/>
          </a:p>
        </p:txBody>
      </p:sp>
    </p:spTree>
    <p:extLst>
      <p:ext uri="{BB962C8B-B14F-4D97-AF65-F5344CB8AC3E}">
        <p14:creationId xmlns:p14="http://schemas.microsoft.com/office/powerpoint/2010/main" val="280835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65FDCD-8FB5-BC48-8C2D-D80D80CDFC76}"/>
              </a:ext>
            </a:extLst>
          </p:cNvPr>
          <p:cNvSpPr>
            <a:spLocks noGrp="1"/>
          </p:cNvSpPr>
          <p:nvPr>
            <p:ph type="title"/>
          </p:nvPr>
        </p:nvSpPr>
        <p:spPr/>
        <p:txBody>
          <a:bodyPr/>
          <a:lstStyle/>
          <a:p>
            <a:r>
              <a:rPr lang="it-IT" dirty="0"/>
              <a:t>TEMI 3</a:t>
            </a:r>
          </a:p>
        </p:txBody>
      </p:sp>
      <p:sp>
        <p:nvSpPr>
          <p:cNvPr id="3" name="Segnaposto contenuto 2">
            <a:extLst>
              <a:ext uri="{FF2B5EF4-FFF2-40B4-BE49-F238E27FC236}">
                <a16:creationId xmlns:a16="http://schemas.microsoft.com/office/drawing/2014/main" id="{D982CEFB-4415-2445-8C99-CE5465ABC6DC}"/>
              </a:ext>
            </a:extLst>
          </p:cNvPr>
          <p:cNvSpPr>
            <a:spLocks noGrp="1"/>
          </p:cNvSpPr>
          <p:nvPr>
            <p:ph idx="1"/>
          </p:nvPr>
        </p:nvSpPr>
        <p:spPr>
          <a:xfrm>
            <a:off x="940526" y="2076995"/>
            <a:ext cx="10413274" cy="4099968"/>
          </a:xfrm>
        </p:spPr>
        <p:txBody>
          <a:bodyPr/>
          <a:lstStyle/>
          <a:p>
            <a:pPr marL="0" indent="0">
              <a:buNone/>
            </a:pPr>
            <a:r>
              <a:rPr lang="it-IT" b="1" dirty="0"/>
              <a:t>Italia repubblicana</a:t>
            </a:r>
          </a:p>
          <a:p>
            <a:r>
              <a:rPr lang="it-IT" dirty="0"/>
              <a:t>L’Italia non repubblicana</a:t>
            </a:r>
          </a:p>
          <a:p>
            <a:r>
              <a:rPr lang="it-IT" dirty="0"/>
              <a:t>La guerra (militare e civile)</a:t>
            </a:r>
          </a:p>
          <a:p>
            <a:r>
              <a:rPr lang="it-IT" dirty="0"/>
              <a:t>Il trattato di pace 1947</a:t>
            </a:r>
          </a:p>
          <a:p>
            <a:r>
              <a:rPr lang="it-IT" dirty="0"/>
              <a:t>L’evoluzione del confine</a:t>
            </a:r>
          </a:p>
          <a:p>
            <a:r>
              <a:rPr lang="it-IT" dirty="0"/>
              <a:t>Il rapporto fra il Paese e lo spazio «in fondo a destra»</a:t>
            </a:r>
          </a:p>
          <a:p>
            <a:r>
              <a:rPr lang="it-IT" dirty="0"/>
              <a:t>Mercato nazionale e mercato locale</a:t>
            </a:r>
          </a:p>
          <a:p>
            <a:r>
              <a:rPr lang="it-IT" dirty="0"/>
              <a:t>La presenza delle forze armate</a:t>
            </a:r>
          </a:p>
          <a:p>
            <a:endParaRPr lang="it-IT" dirty="0"/>
          </a:p>
        </p:txBody>
      </p:sp>
    </p:spTree>
    <p:extLst>
      <p:ext uri="{BB962C8B-B14F-4D97-AF65-F5344CB8AC3E}">
        <p14:creationId xmlns:p14="http://schemas.microsoft.com/office/powerpoint/2010/main" val="378959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65FDCD-8FB5-BC48-8C2D-D80D80CDFC76}"/>
              </a:ext>
            </a:extLst>
          </p:cNvPr>
          <p:cNvSpPr>
            <a:spLocks noGrp="1"/>
          </p:cNvSpPr>
          <p:nvPr>
            <p:ph type="title"/>
          </p:nvPr>
        </p:nvSpPr>
        <p:spPr/>
        <p:txBody>
          <a:bodyPr/>
          <a:lstStyle/>
          <a:p>
            <a:r>
              <a:rPr lang="it-IT" dirty="0"/>
              <a:t>TEMI /4</a:t>
            </a:r>
          </a:p>
        </p:txBody>
      </p:sp>
      <p:sp>
        <p:nvSpPr>
          <p:cNvPr id="3" name="Segnaposto contenuto 2">
            <a:extLst>
              <a:ext uri="{FF2B5EF4-FFF2-40B4-BE49-F238E27FC236}">
                <a16:creationId xmlns:a16="http://schemas.microsoft.com/office/drawing/2014/main" id="{D982CEFB-4415-2445-8C99-CE5465ABC6DC}"/>
              </a:ext>
            </a:extLst>
          </p:cNvPr>
          <p:cNvSpPr>
            <a:spLocks noGrp="1"/>
          </p:cNvSpPr>
          <p:nvPr>
            <p:ph idx="1"/>
          </p:nvPr>
        </p:nvSpPr>
        <p:spPr>
          <a:xfrm>
            <a:off x="908957" y="1985553"/>
            <a:ext cx="10374086" cy="3551329"/>
          </a:xfrm>
        </p:spPr>
        <p:txBody>
          <a:bodyPr/>
          <a:lstStyle/>
          <a:p>
            <a:pPr marL="0" indent="0">
              <a:buNone/>
            </a:pPr>
            <a:r>
              <a:rPr lang="it-IT" b="1" dirty="0"/>
              <a:t>Regione Friuli Venezia Giulia</a:t>
            </a:r>
          </a:p>
          <a:p>
            <a:r>
              <a:rPr lang="it-IT" dirty="0"/>
              <a:t>La condizione pregressa</a:t>
            </a:r>
          </a:p>
          <a:p>
            <a:r>
              <a:rPr lang="it-IT" dirty="0"/>
              <a:t>La sua individuazione (il trattino)</a:t>
            </a:r>
          </a:p>
          <a:p>
            <a:r>
              <a:rPr lang="it-IT" dirty="0"/>
              <a:t>Le due parti</a:t>
            </a:r>
          </a:p>
          <a:p>
            <a:r>
              <a:rPr lang="it-IT" dirty="0"/>
              <a:t>La regione autonoma</a:t>
            </a:r>
          </a:p>
          <a:p>
            <a:r>
              <a:rPr lang="it-IT" dirty="0"/>
              <a:t>Le «pietre miliari», i momenti di svolta </a:t>
            </a:r>
          </a:p>
          <a:p>
            <a:r>
              <a:rPr lang="it-IT" dirty="0"/>
              <a:t>Le trasformazioni della società e del territorio</a:t>
            </a:r>
          </a:p>
          <a:p>
            <a:endParaRPr lang="it-IT" dirty="0"/>
          </a:p>
          <a:p>
            <a:endParaRPr lang="it-IT" dirty="0"/>
          </a:p>
        </p:txBody>
      </p:sp>
    </p:spTree>
    <p:extLst>
      <p:ext uri="{BB962C8B-B14F-4D97-AF65-F5344CB8AC3E}">
        <p14:creationId xmlns:p14="http://schemas.microsoft.com/office/powerpoint/2010/main" val="1719675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65FDCD-8FB5-BC48-8C2D-D80D80CDFC76}"/>
              </a:ext>
            </a:extLst>
          </p:cNvPr>
          <p:cNvSpPr>
            <a:spLocks noGrp="1"/>
          </p:cNvSpPr>
          <p:nvPr>
            <p:ph type="title"/>
          </p:nvPr>
        </p:nvSpPr>
        <p:spPr/>
        <p:txBody>
          <a:bodyPr/>
          <a:lstStyle/>
          <a:p>
            <a:r>
              <a:rPr lang="it-IT" dirty="0"/>
              <a:t>TEMI /5</a:t>
            </a:r>
          </a:p>
        </p:txBody>
      </p:sp>
      <p:sp>
        <p:nvSpPr>
          <p:cNvPr id="3" name="Segnaposto contenuto 2">
            <a:extLst>
              <a:ext uri="{FF2B5EF4-FFF2-40B4-BE49-F238E27FC236}">
                <a16:creationId xmlns:a16="http://schemas.microsoft.com/office/drawing/2014/main" id="{D982CEFB-4415-2445-8C99-CE5465ABC6DC}"/>
              </a:ext>
            </a:extLst>
          </p:cNvPr>
          <p:cNvSpPr>
            <a:spLocks noGrp="1"/>
          </p:cNvSpPr>
          <p:nvPr>
            <p:ph idx="1"/>
          </p:nvPr>
        </p:nvSpPr>
        <p:spPr>
          <a:xfrm>
            <a:off x="838200" y="2240482"/>
            <a:ext cx="4831080" cy="2194561"/>
          </a:xfrm>
        </p:spPr>
        <p:txBody>
          <a:bodyPr/>
          <a:lstStyle/>
          <a:p>
            <a:r>
              <a:rPr lang="it-IT" dirty="0"/>
              <a:t>Confine orientale</a:t>
            </a:r>
          </a:p>
          <a:p>
            <a:r>
              <a:rPr lang="it-IT" dirty="0"/>
              <a:t>Italia repubblicana</a:t>
            </a:r>
          </a:p>
          <a:p>
            <a:r>
              <a:rPr lang="it-IT" dirty="0"/>
              <a:t>Regione Friuli Venezia Giulia</a:t>
            </a:r>
          </a:p>
        </p:txBody>
      </p:sp>
      <p:sp>
        <p:nvSpPr>
          <p:cNvPr id="4" name="CasellaDiTesto 3">
            <a:extLst>
              <a:ext uri="{FF2B5EF4-FFF2-40B4-BE49-F238E27FC236}">
                <a16:creationId xmlns:a16="http://schemas.microsoft.com/office/drawing/2014/main" id="{50932032-3465-5345-9C82-53F003F494AF}"/>
              </a:ext>
            </a:extLst>
          </p:cNvPr>
          <p:cNvSpPr txBox="1"/>
          <p:nvPr/>
        </p:nvSpPr>
        <p:spPr>
          <a:xfrm>
            <a:off x="6701246" y="2482798"/>
            <a:ext cx="4049486" cy="954107"/>
          </a:xfrm>
          <a:prstGeom prst="rect">
            <a:avLst/>
          </a:prstGeom>
          <a:noFill/>
        </p:spPr>
        <p:txBody>
          <a:bodyPr wrap="square" rtlCol="0">
            <a:spAutoFit/>
          </a:bodyPr>
          <a:lstStyle/>
          <a:p>
            <a:r>
              <a:rPr lang="it-IT" sz="2800" dirty="0"/>
              <a:t>L’evoluzione del territorio </a:t>
            </a:r>
          </a:p>
          <a:p>
            <a:r>
              <a:rPr lang="it-IT" sz="2800" dirty="0"/>
              <a:t>La cronologia degli eventi</a:t>
            </a:r>
          </a:p>
        </p:txBody>
      </p:sp>
      <p:sp>
        <p:nvSpPr>
          <p:cNvPr id="5" name="Mostrina 4">
            <a:extLst>
              <a:ext uri="{FF2B5EF4-FFF2-40B4-BE49-F238E27FC236}">
                <a16:creationId xmlns:a16="http://schemas.microsoft.com/office/drawing/2014/main" id="{D7BB28E9-7274-D64B-805A-1A837CD4FEE3}"/>
              </a:ext>
            </a:extLst>
          </p:cNvPr>
          <p:cNvSpPr/>
          <p:nvPr/>
        </p:nvSpPr>
        <p:spPr>
          <a:xfrm>
            <a:off x="5700631" y="2717536"/>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Callout con freccia in giù 5">
            <a:extLst>
              <a:ext uri="{FF2B5EF4-FFF2-40B4-BE49-F238E27FC236}">
                <a16:creationId xmlns:a16="http://schemas.microsoft.com/office/drawing/2014/main" id="{7E47C620-AF48-DF44-883D-4DAAA12BFAAE}"/>
              </a:ext>
            </a:extLst>
          </p:cNvPr>
          <p:cNvSpPr/>
          <p:nvPr/>
        </p:nvSpPr>
        <p:spPr>
          <a:xfrm>
            <a:off x="5028547" y="4070437"/>
            <a:ext cx="2090710" cy="914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8E18C9E0-56E7-124B-8B9F-CBDA009793D0}"/>
              </a:ext>
            </a:extLst>
          </p:cNvPr>
          <p:cNvSpPr txBox="1"/>
          <p:nvPr/>
        </p:nvSpPr>
        <p:spPr>
          <a:xfrm>
            <a:off x="3765042" y="5529940"/>
            <a:ext cx="4617720" cy="646331"/>
          </a:xfrm>
          <a:prstGeom prst="rect">
            <a:avLst/>
          </a:prstGeom>
          <a:noFill/>
        </p:spPr>
        <p:txBody>
          <a:bodyPr wrap="square" rtlCol="0">
            <a:spAutoFit/>
          </a:bodyPr>
          <a:lstStyle/>
          <a:p>
            <a:r>
              <a:rPr lang="it-IT" sz="3600" dirty="0"/>
              <a:t>Le condizioni naturali </a:t>
            </a:r>
          </a:p>
        </p:txBody>
      </p:sp>
    </p:spTree>
    <p:extLst>
      <p:ext uri="{BB962C8B-B14F-4D97-AF65-F5344CB8AC3E}">
        <p14:creationId xmlns:p14="http://schemas.microsoft.com/office/powerpoint/2010/main" val="3134268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64C070-02F8-0140-93D9-F8F13EFAA72E}"/>
              </a:ext>
            </a:extLst>
          </p:cNvPr>
          <p:cNvSpPr>
            <a:spLocks noGrp="1"/>
          </p:cNvSpPr>
          <p:nvPr>
            <p:ph type="title"/>
          </p:nvPr>
        </p:nvSpPr>
        <p:spPr/>
        <p:txBody>
          <a:bodyPr/>
          <a:lstStyle/>
          <a:p>
            <a:r>
              <a:rPr lang="it-IT" dirty="0"/>
              <a:t>Obiettivi formativi</a:t>
            </a:r>
          </a:p>
        </p:txBody>
      </p:sp>
      <p:sp>
        <p:nvSpPr>
          <p:cNvPr id="3" name="Segnaposto contenuto 2">
            <a:extLst>
              <a:ext uri="{FF2B5EF4-FFF2-40B4-BE49-F238E27FC236}">
                <a16:creationId xmlns:a16="http://schemas.microsoft.com/office/drawing/2014/main" id="{BC49914D-EF4A-6A42-87EC-F7E7199BD228}"/>
              </a:ext>
            </a:extLst>
          </p:cNvPr>
          <p:cNvSpPr>
            <a:spLocks noGrp="1"/>
          </p:cNvSpPr>
          <p:nvPr>
            <p:ph idx="1"/>
          </p:nvPr>
        </p:nvSpPr>
        <p:spPr/>
        <p:txBody>
          <a:bodyPr>
            <a:normAutofit fontScale="92500" lnSpcReduction="10000"/>
          </a:bodyPr>
          <a:lstStyle/>
          <a:p>
            <a:r>
              <a:rPr lang="it-IT" dirty="0"/>
              <a:t>Il corso prevede di offrire gli strumenti per acquisire una conoscenza e una capacità di comprensione dei modi e dei temi secondo i quali la geografia discute il rapporto fra persone e territorio e quindi del confronto con la società del Friuli Venezia Giulia dal punto di vista geografico. </a:t>
            </a:r>
          </a:p>
          <a:p>
            <a:endParaRPr lang="it-IT" dirty="0"/>
          </a:p>
          <a:p>
            <a:r>
              <a:rPr lang="it-IT" dirty="0"/>
              <a:t>L’obiettivo è quello di dare agli studenti la capacità di disporre di autonomia di giudizio, di applicare e comunicare le competenze acquisite al loro futuro lavoro, in particolare alle loro future attività di studiosi e insegnanti, e in generale al loro essere cittadini consapevoli.</a:t>
            </a:r>
          </a:p>
          <a:p>
            <a:endParaRPr lang="it-IT" dirty="0"/>
          </a:p>
          <a:p>
            <a:r>
              <a:rPr lang="it-IT" b="1" i="1" dirty="0"/>
              <a:t>Riuscire a leggere lo spazio in cui ci si muove</a:t>
            </a:r>
          </a:p>
          <a:p>
            <a:endParaRPr lang="it-IT" dirty="0"/>
          </a:p>
        </p:txBody>
      </p:sp>
    </p:spTree>
    <p:extLst>
      <p:ext uri="{BB962C8B-B14F-4D97-AF65-F5344CB8AC3E}">
        <p14:creationId xmlns:p14="http://schemas.microsoft.com/office/powerpoint/2010/main" val="1704434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F1110A-48CD-014E-B381-E96FB9D207F4}"/>
              </a:ext>
            </a:extLst>
          </p:cNvPr>
          <p:cNvSpPr>
            <a:spLocks noGrp="1"/>
          </p:cNvSpPr>
          <p:nvPr>
            <p:ph type="title"/>
          </p:nvPr>
        </p:nvSpPr>
        <p:spPr/>
        <p:txBody>
          <a:bodyPr/>
          <a:lstStyle/>
          <a:p>
            <a:r>
              <a:rPr lang="it-IT" dirty="0"/>
              <a:t>Prerequisiti</a:t>
            </a:r>
          </a:p>
        </p:txBody>
      </p:sp>
      <p:sp>
        <p:nvSpPr>
          <p:cNvPr id="3" name="Segnaposto contenuto 2">
            <a:extLst>
              <a:ext uri="{FF2B5EF4-FFF2-40B4-BE49-F238E27FC236}">
                <a16:creationId xmlns:a16="http://schemas.microsoft.com/office/drawing/2014/main" id="{4D98CEEE-9BEF-674C-9FDD-D60A7004E78E}"/>
              </a:ext>
            </a:extLst>
          </p:cNvPr>
          <p:cNvSpPr>
            <a:spLocks noGrp="1"/>
          </p:cNvSpPr>
          <p:nvPr>
            <p:ph idx="1"/>
          </p:nvPr>
        </p:nvSpPr>
        <p:spPr/>
        <p:txBody>
          <a:bodyPr/>
          <a:lstStyle/>
          <a:p>
            <a:pPr marL="0" indent="0">
              <a:buNone/>
            </a:pPr>
            <a:r>
              <a:rPr lang="it-IT" dirty="0"/>
              <a:t>Sono richieste:</a:t>
            </a:r>
          </a:p>
          <a:p>
            <a:r>
              <a:rPr lang="it-IT" dirty="0"/>
              <a:t>una conoscenza delle vicende principali dell'Italia e dell’Europa nei secoli XIX e XX e</a:t>
            </a:r>
          </a:p>
          <a:p>
            <a:endParaRPr lang="it-IT" dirty="0"/>
          </a:p>
          <a:p>
            <a:r>
              <a:rPr lang="it-IT" dirty="0"/>
              <a:t>la capacità di individuare anche sommariamente l’organizzazione dello spazio discusso.</a:t>
            </a:r>
          </a:p>
          <a:p>
            <a:endParaRPr lang="it-IT" dirty="0"/>
          </a:p>
        </p:txBody>
      </p:sp>
    </p:spTree>
    <p:extLst>
      <p:ext uri="{BB962C8B-B14F-4D97-AF65-F5344CB8AC3E}">
        <p14:creationId xmlns:p14="http://schemas.microsoft.com/office/powerpoint/2010/main" val="24831207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937</Words>
  <Application>Microsoft Macintosh PowerPoint</Application>
  <PresentationFormat>Widescreen</PresentationFormat>
  <Paragraphs>87</Paragraphs>
  <Slides>13</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Calibri</vt:lpstr>
      <vt:lpstr>Calibri Light</vt:lpstr>
      <vt:lpstr>Wingdings</vt:lpstr>
      <vt:lpstr>Tema di Office</vt:lpstr>
      <vt:lpstr>Geografia storica dell’odierno Friuli Venezia Giulia 641LM </vt:lpstr>
      <vt:lpstr>L’Italia repubblicana e i territori al confine orientale</vt:lpstr>
      <vt:lpstr>TRE GRANDI TEMI</vt:lpstr>
      <vt:lpstr>Temi 2</vt:lpstr>
      <vt:lpstr>TEMI 3</vt:lpstr>
      <vt:lpstr>TEMI /4</vt:lpstr>
      <vt:lpstr>TEMI /5</vt:lpstr>
      <vt:lpstr>Obiettivi formativi</vt:lpstr>
      <vt:lpstr>Prerequisiti</vt:lpstr>
      <vt:lpstr>Organizzazione del lavoro interno</vt:lpstr>
      <vt:lpstr>Organizzazione del lavoro interno /2</vt:lpstr>
      <vt:lpstr>Programma per non frequentanti</vt:lpstr>
      <vt:lpstr>Programma per frequentanti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Geografia storica dell’odierno Friuli Venezia Giulia 641LM </dc:title>
  <dc:creator>sergio zilli</dc:creator>
  <cp:lastModifiedBy>sergio zilli</cp:lastModifiedBy>
  <cp:revision>8</cp:revision>
  <dcterms:created xsi:type="dcterms:W3CDTF">2022-10-02T10:10:34Z</dcterms:created>
  <dcterms:modified xsi:type="dcterms:W3CDTF">2022-10-02T15:27:16Z</dcterms:modified>
</cp:coreProperties>
</file>