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12" r:id="rId4"/>
    <p:sldId id="311" r:id="rId5"/>
    <p:sldId id="315" r:id="rId6"/>
    <p:sldId id="318" r:id="rId7"/>
    <p:sldId id="316" r:id="rId8"/>
    <p:sldId id="317" r:id="rId9"/>
    <p:sldId id="313" r:id="rId10"/>
    <p:sldId id="314"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6216" y="395922"/>
            <a:ext cx="7811566" cy="553998"/>
          </a:xfrm>
        </p:spPr>
        <p:txBody>
          <a:bodyPr lIns="0" tIns="0" rIns="0" bIns="0"/>
          <a:lstStyle>
            <a:lvl1pPr algn="ctr">
              <a:defRPr sz="3600" b="1" i="0">
                <a:solidFill>
                  <a:srgbClr val="FFC000"/>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sz="3000" b="0" i="0">
                <a:solidFill>
                  <a:schemeClr val="bg1"/>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rgbClr val="FFC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rgbClr val="FFC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F81BC"/>
          </a:solidFill>
        </p:spPr>
        <p:txBody>
          <a:bodyPr wrap="square" lIns="0" tIns="0" rIns="0" bIns="0" rtlCol="0"/>
          <a:lstStyle/>
          <a:p>
            <a:endParaRPr/>
          </a:p>
        </p:txBody>
      </p:sp>
      <p:sp>
        <p:nvSpPr>
          <p:cNvPr id="2" name="Holder 2"/>
          <p:cNvSpPr>
            <a:spLocks noGrp="1"/>
          </p:cNvSpPr>
          <p:nvPr>
            <p:ph type="title"/>
          </p:nvPr>
        </p:nvSpPr>
        <p:spPr>
          <a:xfrm>
            <a:off x="666216" y="95199"/>
            <a:ext cx="7811566" cy="1123315"/>
          </a:xfrm>
          <a:prstGeom prst="rect">
            <a:avLst/>
          </a:prstGeom>
        </p:spPr>
        <p:txBody>
          <a:bodyPr wrap="square" lIns="0" tIns="0" rIns="0" bIns="0">
            <a:spAutoFit/>
          </a:bodyPr>
          <a:lstStyle>
            <a:lvl1pPr>
              <a:defRPr sz="3600" b="1" i="1">
                <a:solidFill>
                  <a:srgbClr val="FFC000"/>
                </a:solidFill>
                <a:latin typeface="Calibri"/>
                <a:cs typeface="Calibri"/>
              </a:defRPr>
            </a:lvl1pPr>
          </a:lstStyle>
          <a:p>
            <a:endParaRPr/>
          </a:p>
        </p:txBody>
      </p:sp>
      <p:sp>
        <p:nvSpPr>
          <p:cNvPr id="3" name="Holder 3"/>
          <p:cNvSpPr>
            <a:spLocks noGrp="1"/>
          </p:cNvSpPr>
          <p:nvPr>
            <p:ph type="body" idx="1"/>
          </p:nvPr>
        </p:nvSpPr>
        <p:spPr>
          <a:xfrm>
            <a:off x="503554" y="1376298"/>
            <a:ext cx="8136890" cy="4385310"/>
          </a:xfrm>
          <a:prstGeom prst="rect">
            <a:avLst/>
          </a:prstGeom>
        </p:spPr>
        <p:txBody>
          <a:bodyPr wrap="square" lIns="0" tIns="0" rIns="0" bIns="0">
            <a:spAutoFit/>
          </a:bodyPr>
          <a:lstStyle>
            <a:lvl1pPr>
              <a:defRPr sz="30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a:xfrm>
            <a:off x="8118982" y="6464985"/>
            <a:ext cx="489584" cy="178434"/>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‹N›</a:t>
            </a:fld>
            <a:r>
              <a:rPr dirty="0"/>
              <a:t> /</a:t>
            </a:r>
            <a:r>
              <a:rPr spc="-80" dirty="0"/>
              <a:t> </a:t>
            </a:r>
            <a:r>
              <a:rPr dirty="0"/>
              <a:t>43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oodle.units.it/moodle/course/category.php?id=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urworldindata.org/malar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092" y="1691462"/>
            <a:ext cx="3967479" cy="697230"/>
          </a:xfrm>
          <a:prstGeom prst="rect">
            <a:avLst/>
          </a:prstGeom>
        </p:spPr>
        <p:txBody>
          <a:bodyPr vert="horz" wrap="square" lIns="0" tIns="13335" rIns="0" bIns="0" rtlCol="0">
            <a:spAutoFit/>
          </a:bodyPr>
          <a:lstStyle/>
          <a:p>
            <a:pPr marL="12700">
              <a:lnSpc>
                <a:spcPct val="100000"/>
              </a:lnSpc>
              <a:spcBef>
                <a:spcPts val="105"/>
              </a:spcBef>
            </a:pPr>
            <a:r>
              <a:rPr sz="4400" i="0" spc="-30" dirty="0">
                <a:solidFill>
                  <a:srgbClr val="001F5F"/>
                </a:solidFill>
                <a:latin typeface="Calibri"/>
                <a:cs typeface="Calibri"/>
              </a:rPr>
              <a:t>STORIA</a:t>
            </a:r>
            <a:r>
              <a:rPr sz="4400" i="0" spc="-90" dirty="0">
                <a:solidFill>
                  <a:srgbClr val="001F5F"/>
                </a:solidFill>
                <a:latin typeface="Calibri"/>
                <a:cs typeface="Calibri"/>
              </a:rPr>
              <a:t> </a:t>
            </a:r>
            <a:r>
              <a:rPr sz="4400" i="0" spc="-20" dirty="0">
                <a:solidFill>
                  <a:srgbClr val="001F5F"/>
                </a:solidFill>
                <a:latin typeface="Calibri"/>
                <a:cs typeface="Calibri"/>
              </a:rPr>
              <a:t>GLOBALE</a:t>
            </a:r>
            <a:endParaRPr sz="4400">
              <a:latin typeface="Calibri"/>
              <a:cs typeface="Calibri"/>
            </a:endParaRPr>
          </a:p>
        </p:txBody>
      </p:sp>
      <p:sp>
        <p:nvSpPr>
          <p:cNvPr id="3" name="object 3"/>
          <p:cNvSpPr txBox="1"/>
          <p:nvPr/>
        </p:nvSpPr>
        <p:spPr>
          <a:xfrm>
            <a:off x="1585341" y="3437001"/>
            <a:ext cx="5975350" cy="2165985"/>
          </a:xfrm>
          <a:prstGeom prst="rect">
            <a:avLst/>
          </a:prstGeom>
        </p:spPr>
        <p:txBody>
          <a:bodyPr vert="horz" wrap="square" lIns="0" tIns="13335" rIns="0" bIns="0" rtlCol="0">
            <a:spAutoFit/>
          </a:bodyPr>
          <a:lstStyle/>
          <a:p>
            <a:pPr algn="ctr">
              <a:lnSpc>
                <a:spcPct val="100000"/>
              </a:lnSpc>
              <a:spcBef>
                <a:spcPts val="105"/>
              </a:spcBef>
            </a:pPr>
            <a:r>
              <a:rPr sz="3200" spc="-5" dirty="0">
                <a:solidFill>
                  <a:srgbClr val="FFFFFF"/>
                </a:solidFill>
                <a:latin typeface="Calibri"/>
                <a:cs typeface="Calibri"/>
              </a:rPr>
              <a:t>Guido</a:t>
            </a:r>
            <a:r>
              <a:rPr sz="3200" spc="10" dirty="0">
                <a:solidFill>
                  <a:srgbClr val="FFFFFF"/>
                </a:solidFill>
                <a:latin typeface="Calibri"/>
                <a:cs typeface="Calibri"/>
              </a:rPr>
              <a:t> </a:t>
            </a:r>
            <a:r>
              <a:rPr sz="3200" spc="-20" dirty="0">
                <a:solidFill>
                  <a:srgbClr val="FFFFFF"/>
                </a:solidFill>
                <a:latin typeface="Calibri"/>
                <a:cs typeface="Calibri"/>
              </a:rPr>
              <a:t>Abbattista</a:t>
            </a:r>
            <a:endParaRPr sz="3200" dirty="0">
              <a:latin typeface="Calibri"/>
              <a:cs typeface="Calibri"/>
            </a:endParaRPr>
          </a:p>
          <a:p>
            <a:pPr marL="12700" marR="5080" algn="ctr">
              <a:lnSpc>
                <a:spcPct val="120000"/>
              </a:lnSpc>
              <a:spcBef>
                <a:spcPts val="2125"/>
              </a:spcBef>
            </a:pPr>
            <a:r>
              <a:rPr sz="1400" spc="-10" dirty="0">
                <a:solidFill>
                  <a:srgbClr val="FFFFFF"/>
                </a:solidFill>
                <a:latin typeface="Calibri"/>
                <a:cs typeface="Calibri"/>
              </a:rPr>
              <a:t>Laurea </a:t>
            </a:r>
            <a:r>
              <a:rPr sz="1400" spc="-5" dirty="0">
                <a:solidFill>
                  <a:srgbClr val="FFFFFF"/>
                </a:solidFill>
                <a:latin typeface="Calibri"/>
                <a:cs typeface="Calibri"/>
              </a:rPr>
              <a:t>Magistrale </a:t>
            </a:r>
            <a:r>
              <a:rPr sz="1400" spc="-10" dirty="0">
                <a:solidFill>
                  <a:srgbClr val="FFFFFF"/>
                </a:solidFill>
                <a:latin typeface="Calibri"/>
                <a:cs typeface="Calibri"/>
              </a:rPr>
              <a:t>Interateneo </a:t>
            </a:r>
            <a:r>
              <a:rPr sz="1400" dirty="0">
                <a:solidFill>
                  <a:srgbClr val="FFFFFF"/>
                </a:solidFill>
                <a:latin typeface="Calibri"/>
                <a:cs typeface="Calibri"/>
              </a:rPr>
              <a:t>in </a:t>
            </a:r>
            <a:r>
              <a:rPr sz="1400" spc="-5" dirty="0">
                <a:solidFill>
                  <a:srgbClr val="FFFFFF"/>
                </a:solidFill>
                <a:latin typeface="Calibri"/>
                <a:cs typeface="Calibri"/>
              </a:rPr>
              <a:t>Studi Storici dal Medioevo </a:t>
            </a:r>
            <a:r>
              <a:rPr sz="1400" spc="-20" dirty="0">
                <a:solidFill>
                  <a:srgbClr val="FFFFFF"/>
                </a:solidFill>
                <a:latin typeface="Calibri"/>
                <a:cs typeface="Calibri"/>
              </a:rPr>
              <a:t>all’età </a:t>
            </a:r>
            <a:r>
              <a:rPr sz="1400" spc="-10" dirty="0">
                <a:solidFill>
                  <a:srgbClr val="FFFFFF"/>
                </a:solidFill>
                <a:latin typeface="Calibri"/>
                <a:cs typeface="Calibri"/>
              </a:rPr>
              <a:t>contemporanea  </a:t>
            </a:r>
            <a:r>
              <a:rPr sz="1400" spc="-5" dirty="0">
                <a:solidFill>
                  <a:srgbClr val="FFFFFF"/>
                </a:solidFill>
                <a:latin typeface="Calibri"/>
                <a:cs typeface="Calibri"/>
              </a:rPr>
              <a:t>Anno </a:t>
            </a:r>
            <a:r>
              <a:rPr sz="1400" spc="-10" dirty="0" err="1">
                <a:solidFill>
                  <a:srgbClr val="FFFFFF"/>
                </a:solidFill>
                <a:latin typeface="Calibri"/>
                <a:cs typeface="Calibri"/>
              </a:rPr>
              <a:t>accademico</a:t>
            </a:r>
            <a:r>
              <a:rPr sz="1400" spc="5" dirty="0">
                <a:solidFill>
                  <a:srgbClr val="FFFFFF"/>
                </a:solidFill>
                <a:latin typeface="Calibri"/>
                <a:cs typeface="Calibri"/>
              </a:rPr>
              <a:t> </a:t>
            </a:r>
            <a:r>
              <a:rPr sz="1400" spc="-5" dirty="0">
                <a:solidFill>
                  <a:srgbClr val="FFFFFF"/>
                </a:solidFill>
                <a:latin typeface="Calibri"/>
                <a:cs typeface="Calibri"/>
              </a:rPr>
              <a:t>202</a:t>
            </a:r>
            <a:r>
              <a:rPr lang="it-IT" sz="1400" spc="-5" dirty="0">
                <a:solidFill>
                  <a:srgbClr val="FFFFFF"/>
                </a:solidFill>
                <a:latin typeface="Calibri"/>
                <a:cs typeface="Calibri"/>
              </a:rPr>
              <a:t>2</a:t>
            </a:r>
            <a:r>
              <a:rPr sz="1400" spc="-5" dirty="0">
                <a:solidFill>
                  <a:srgbClr val="FFFFFF"/>
                </a:solidFill>
                <a:latin typeface="Calibri"/>
                <a:cs typeface="Calibri"/>
              </a:rPr>
              <a:t>-202</a:t>
            </a:r>
            <a:r>
              <a:rPr lang="it-IT" sz="1400" spc="-5">
                <a:solidFill>
                  <a:srgbClr val="FFFFFF"/>
                </a:solidFill>
                <a:latin typeface="Calibri"/>
                <a:cs typeface="Calibri"/>
              </a:rPr>
              <a:t>3</a:t>
            </a:r>
            <a:endParaRPr sz="1400">
              <a:latin typeface="Calibri"/>
              <a:cs typeface="Calibri"/>
            </a:endParaRPr>
          </a:p>
          <a:p>
            <a:pPr>
              <a:lnSpc>
                <a:spcPct val="100000"/>
              </a:lnSpc>
            </a:pPr>
            <a:endParaRPr sz="1400" dirty="0">
              <a:latin typeface="Calibri"/>
              <a:cs typeface="Calibri"/>
            </a:endParaRPr>
          </a:p>
          <a:p>
            <a:pPr>
              <a:lnSpc>
                <a:spcPct val="100000"/>
              </a:lnSpc>
            </a:pPr>
            <a:endParaRPr sz="1850" dirty="0">
              <a:latin typeface="Calibri"/>
              <a:cs typeface="Calibri"/>
            </a:endParaRPr>
          </a:p>
          <a:p>
            <a:pPr algn="ctr">
              <a:lnSpc>
                <a:spcPct val="100000"/>
              </a:lnSpc>
            </a:pPr>
            <a:r>
              <a:rPr sz="2400" b="1" u="heavy" spc="-5" dirty="0">
                <a:solidFill>
                  <a:srgbClr val="0000FF"/>
                </a:solidFill>
                <a:uFill>
                  <a:solidFill>
                    <a:srgbClr val="0000FF"/>
                  </a:solidFill>
                </a:uFill>
                <a:latin typeface="Calibri"/>
                <a:cs typeface="Calibri"/>
                <a:hlinkClick r:id="rId2"/>
              </a:rPr>
              <a:t>Moodle</a:t>
            </a:r>
            <a:r>
              <a:rPr sz="2400" b="1" spc="-5" dirty="0">
                <a:solidFill>
                  <a:srgbClr val="0000FF"/>
                </a:solidFill>
                <a:latin typeface="Calibri"/>
                <a:cs typeface="Calibri"/>
                <a:hlinkClick r:id="rId2"/>
              </a:rPr>
              <a:t> </a:t>
            </a:r>
            <a:r>
              <a:rPr sz="2400" spc="-10" dirty="0">
                <a:solidFill>
                  <a:srgbClr val="FFFFFF"/>
                </a:solidFill>
                <a:latin typeface="Calibri"/>
                <a:cs typeface="Calibri"/>
              </a:rPr>
              <a:t>enrolment </a:t>
            </a:r>
            <a:r>
              <a:rPr sz="2400" spc="-25" dirty="0">
                <a:solidFill>
                  <a:srgbClr val="FFFFFF"/>
                </a:solidFill>
                <a:latin typeface="Calibri"/>
                <a:cs typeface="Calibri"/>
              </a:rPr>
              <a:t>key:</a:t>
            </a:r>
            <a:r>
              <a:rPr sz="2400" spc="-55" dirty="0">
                <a:solidFill>
                  <a:srgbClr val="FFFFFF"/>
                </a:solidFill>
                <a:latin typeface="Calibri"/>
                <a:cs typeface="Calibri"/>
              </a:rPr>
              <a:t> </a:t>
            </a:r>
            <a:r>
              <a:rPr sz="2400" b="1" spc="-10" dirty="0">
                <a:solidFill>
                  <a:srgbClr val="FFFF00"/>
                </a:solidFill>
                <a:latin typeface="Calibri"/>
                <a:cs typeface="Calibri"/>
              </a:rPr>
              <a:t>GLOBHIST</a:t>
            </a:r>
            <a:endParaRPr sz="2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115-F40F-F2E2-A30D-30CBE023A1E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A0F5982-401C-E33B-98D3-32BE23C39C1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715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1615186"/>
            <a:ext cx="2182113" cy="629018"/>
          </a:xfrm>
          <a:prstGeom prst="rect">
            <a:avLst/>
          </a:prstGeom>
        </p:spPr>
        <p:txBody>
          <a:bodyPr vert="horz" wrap="square" lIns="0" tIns="13335" rIns="0" bIns="0" rtlCol="0">
            <a:spAutoFit/>
          </a:bodyPr>
          <a:lstStyle/>
          <a:p>
            <a:pPr marL="12700" algn="ctr">
              <a:lnSpc>
                <a:spcPct val="100000"/>
              </a:lnSpc>
              <a:spcBef>
                <a:spcPts val="105"/>
              </a:spcBef>
            </a:pPr>
            <a:r>
              <a:rPr lang="it-IT" sz="4000" i="0" spc="-10" dirty="0">
                <a:latin typeface="Calibri"/>
                <a:cs typeface="Calibri"/>
              </a:rPr>
              <a:t>Premessa</a:t>
            </a:r>
            <a:endParaRPr sz="3200" dirty="0">
              <a:latin typeface="Calibri"/>
              <a:cs typeface="Calibri"/>
            </a:endParaRPr>
          </a:p>
        </p:txBody>
      </p:sp>
      <p:sp>
        <p:nvSpPr>
          <p:cNvPr id="3" name="object 3"/>
          <p:cNvSpPr/>
          <p:nvPr/>
        </p:nvSpPr>
        <p:spPr>
          <a:xfrm>
            <a:off x="457200" y="3904558"/>
            <a:ext cx="8229600" cy="2409825"/>
          </a:xfrm>
          <a:custGeom>
            <a:avLst/>
            <a:gdLst/>
            <a:ahLst/>
            <a:cxnLst/>
            <a:rect l="l" t="t" r="r" b="b"/>
            <a:pathLst>
              <a:path w="8229600" h="2409825">
                <a:moveTo>
                  <a:pt x="0" y="2409444"/>
                </a:moveTo>
                <a:lnTo>
                  <a:pt x="8229600" y="2409444"/>
                </a:lnTo>
                <a:lnTo>
                  <a:pt x="8229600" y="0"/>
                </a:lnTo>
                <a:lnTo>
                  <a:pt x="0" y="0"/>
                </a:lnTo>
                <a:lnTo>
                  <a:pt x="0" y="2409444"/>
                </a:lnTo>
                <a:close/>
              </a:path>
            </a:pathLst>
          </a:custGeom>
          <a:solidFill>
            <a:srgbClr val="4F81BC"/>
          </a:solidFill>
        </p:spPr>
        <p:txBody>
          <a:bodyPr wrap="square" lIns="0" tIns="0" rIns="0" bIns="0" rtlCol="0"/>
          <a:lstStyle/>
          <a:p>
            <a:endParaRPr/>
          </a:p>
        </p:txBody>
      </p:sp>
      <p:sp>
        <p:nvSpPr>
          <p:cNvPr id="4" name="object 4"/>
          <p:cNvSpPr txBox="1"/>
          <p:nvPr/>
        </p:nvSpPr>
        <p:spPr>
          <a:xfrm>
            <a:off x="278319" y="3205242"/>
            <a:ext cx="8330247" cy="752129"/>
          </a:xfrm>
          <a:prstGeom prst="rect">
            <a:avLst/>
          </a:prstGeom>
        </p:spPr>
        <p:txBody>
          <a:bodyPr vert="horz" wrap="square" lIns="0" tIns="13335" rIns="0" bIns="0" rtlCol="0">
            <a:spAutoFit/>
          </a:bodyPr>
          <a:lstStyle/>
          <a:p>
            <a:pPr algn="ctr">
              <a:lnSpc>
                <a:spcPct val="100000"/>
              </a:lnSpc>
              <a:spcBef>
                <a:spcPts val="105"/>
              </a:spcBef>
            </a:pPr>
            <a:r>
              <a:rPr lang="it-IT" sz="4800" b="1" dirty="0">
                <a:solidFill>
                  <a:srgbClr val="FFC000"/>
                </a:solidFill>
                <a:latin typeface="Calibri"/>
                <a:cs typeface="Calibri"/>
              </a:rPr>
              <a:t>La malaria: una malattia globale</a:t>
            </a:r>
            <a:endParaRPr sz="60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r>
              <a:rPr dirty="0"/>
              <a:t> /</a:t>
            </a:r>
            <a:r>
              <a:rPr spc="-80" dirty="0"/>
              <a:t> </a:t>
            </a:r>
            <a:r>
              <a:rPr dirty="0"/>
              <a:t>43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75D8A2-DE6E-9471-D3DC-A4E800079E79}"/>
              </a:ext>
            </a:extLst>
          </p:cNvPr>
          <p:cNvSpPr>
            <a:spLocks noGrp="1"/>
          </p:cNvSpPr>
          <p:nvPr>
            <p:ph type="body" idx="1"/>
          </p:nvPr>
        </p:nvSpPr>
        <p:spPr>
          <a:xfrm>
            <a:off x="503554" y="1828800"/>
            <a:ext cx="8136890" cy="3231654"/>
          </a:xfrm>
        </p:spPr>
        <p:txBody>
          <a:bodyPr/>
          <a:lstStyle/>
          <a:p>
            <a:r>
              <a:rPr lang="fr-FR" dirty="0" smtClean="0"/>
              <a:t>Emmanuel </a:t>
            </a:r>
            <a:r>
              <a:rPr lang="fr-FR" dirty="0"/>
              <a:t>Le Roy </a:t>
            </a:r>
            <a:r>
              <a:rPr lang="fr-FR" dirty="0" err="1" smtClean="0"/>
              <a:t>Ladurie</a:t>
            </a:r>
            <a:endParaRPr lang="fr-FR" dirty="0" smtClean="0"/>
          </a:p>
          <a:p>
            <a:endParaRPr lang="fr-FR" dirty="0" smtClean="0"/>
          </a:p>
          <a:p>
            <a:r>
              <a:rPr lang="fr-FR" dirty="0" smtClean="0"/>
              <a:t>« Un </a:t>
            </a:r>
            <a:r>
              <a:rPr lang="fr-FR" dirty="0"/>
              <a:t>concept: L'unification microbienne du monde (XVIe-XVIIe siècles</a:t>
            </a:r>
            <a:r>
              <a:rPr lang="fr-FR" dirty="0" smtClean="0"/>
              <a:t>) », in </a:t>
            </a:r>
            <a:r>
              <a:rPr lang="de-DE" i="1" dirty="0"/>
              <a:t>Schweizerische Zeitschrift für Geschichte = Revue </a:t>
            </a:r>
            <a:r>
              <a:rPr lang="de-DE" i="1" dirty="0" err="1"/>
              <a:t>suisse</a:t>
            </a:r>
            <a:r>
              <a:rPr lang="de-DE" i="1" dirty="0"/>
              <a:t> </a:t>
            </a:r>
            <a:r>
              <a:rPr lang="de-DE" i="1" dirty="0" err="1"/>
              <a:t>d'histoire</a:t>
            </a:r>
            <a:r>
              <a:rPr lang="de-DE" i="1" dirty="0"/>
              <a:t> = Rivista </a:t>
            </a:r>
            <a:r>
              <a:rPr lang="de-DE" i="1" dirty="0" err="1"/>
              <a:t>storica</a:t>
            </a:r>
            <a:r>
              <a:rPr lang="de-DE" i="1" dirty="0"/>
              <a:t> </a:t>
            </a:r>
            <a:r>
              <a:rPr lang="de-DE" i="1" dirty="0" err="1" smtClean="0"/>
              <a:t>svizzera</a:t>
            </a:r>
            <a:r>
              <a:rPr lang="de-DE" dirty="0" smtClean="0"/>
              <a:t>, </a:t>
            </a:r>
            <a:r>
              <a:rPr lang="en-GB" dirty="0"/>
              <a:t>Band (</a:t>
            </a:r>
            <a:r>
              <a:rPr lang="en-GB" dirty="0" err="1"/>
              <a:t>Jahr</a:t>
            </a:r>
            <a:r>
              <a:rPr lang="en-GB" dirty="0"/>
              <a:t>): 23 (1973</a:t>
            </a:r>
            <a:r>
              <a:rPr lang="en-GB" dirty="0" smtClean="0"/>
              <a:t>), Heft  4</a:t>
            </a:r>
          </a:p>
          <a:p>
            <a:endParaRPr lang="en-GB" dirty="0" smtClean="0"/>
          </a:p>
        </p:txBody>
      </p:sp>
      <p:sp>
        <p:nvSpPr>
          <p:cNvPr id="4" name="Title 1">
            <a:extLst>
              <a:ext uri="{FF2B5EF4-FFF2-40B4-BE49-F238E27FC236}">
                <a16:creationId xmlns:a16="http://schemas.microsoft.com/office/drawing/2014/main" id="{8FCF2D4A-A6B7-4E53-E59D-F7F162B16EB2}"/>
              </a:ext>
            </a:extLst>
          </p:cNvPr>
          <p:cNvSpPr>
            <a:spLocks noGrp="1"/>
          </p:cNvSpPr>
          <p:nvPr>
            <p:ph type="title"/>
          </p:nvPr>
        </p:nvSpPr>
        <p:spPr/>
        <p:txBody>
          <a:bodyPr/>
          <a:lstStyle/>
          <a:p>
            <a:pPr algn="ctr"/>
            <a:r>
              <a:rPr lang="en-GB" dirty="0" err="1" smtClean="0"/>
              <a:t>L’unificazione</a:t>
            </a:r>
            <a:r>
              <a:rPr lang="en-GB" dirty="0" smtClean="0"/>
              <a:t> </a:t>
            </a:r>
            <a:r>
              <a:rPr lang="en-GB" dirty="0" err="1" smtClean="0"/>
              <a:t>microbica</a:t>
            </a:r>
            <a:endParaRPr lang="en-GB" i="0" dirty="0"/>
          </a:p>
        </p:txBody>
      </p:sp>
    </p:spTree>
    <p:extLst>
      <p:ext uri="{BB962C8B-B14F-4D97-AF65-F5344CB8AC3E}">
        <p14:creationId xmlns:p14="http://schemas.microsoft.com/office/powerpoint/2010/main" val="76598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Rettangolo 3"/>
          <p:cNvSpPr/>
          <p:nvPr/>
        </p:nvSpPr>
        <p:spPr>
          <a:xfrm>
            <a:off x="705382" y="1524000"/>
            <a:ext cx="7772400" cy="3970318"/>
          </a:xfrm>
          <a:prstGeom prst="rect">
            <a:avLst/>
          </a:prstGeom>
        </p:spPr>
        <p:txBody>
          <a:bodyPr wrap="square">
            <a:spAutoFit/>
          </a:bodyPr>
          <a:lstStyle/>
          <a:p>
            <a:r>
              <a:rPr lang="fr-FR" dirty="0">
                <a:solidFill>
                  <a:schemeClr val="bg1"/>
                </a:solidFill>
              </a:rPr>
              <a:t>“quand je parle de l'unification microbienne du monde, entre le XIVe et le XVIe </a:t>
            </a:r>
            <a:r>
              <a:rPr lang="fr-FR" dirty="0" err="1">
                <a:solidFill>
                  <a:schemeClr val="bg1"/>
                </a:solidFill>
              </a:rPr>
              <a:t>siecle</a:t>
            </a:r>
            <a:r>
              <a:rPr lang="fr-FR" dirty="0">
                <a:solidFill>
                  <a:schemeClr val="bg1"/>
                </a:solidFill>
              </a:rPr>
              <a:t> […] je ne </a:t>
            </a:r>
            <a:r>
              <a:rPr lang="fr-FR" dirty="0" err="1">
                <a:solidFill>
                  <a:schemeClr val="bg1"/>
                </a:solidFill>
              </a:rPr>
              <a:t>pretends</a:t>
            </a:r>
            <a:r>
              <a:rPr lang="fr-FR" dirty="0">
                <a:solidFill>
                  <a:schemeClr val="bg1"/>
                </a:solidFill>
              </a:rPr>
              <a:t> pas que le processus ait </a:t>
            </a:r>
            <a:r>
              <a:rPr lang="fr-FR" dirty="0" err="1">
                <a:solidFill>
                  <a:schemeClr val="bg1"/>
                </a:solidFill>
              </a:rPr>
              <a:t>commenee</a:t>
            </a:r>
            <a:r>
              <a:rPr lang="fr-FR" dirty="0">
                <a:solidFill>
                  <a:schemeClr val="bg1"/>
                </a:solidFill>
              </a:rPr>
              <a:t> le 1er janvier 1300, ä </a:t>
            </a:r>
            <a:r>
              <a:rPr lang="fr-FR" dirty="0" err="1">
                <a:solidFill>
                  <a:schemeClr val="bg1"/>
                </a:solidFill>
              </a:rPr>
              <a:t>zero</a:t>
            </a:r>
            <a:r>
              <a:rPr lang="fr-FR" dirty="0">
                <a:solidFill>
                  <a:schemeClr val="bg1"/>
                </a:solidFill>
              </a:rPr>
              <a:t> heure! En fait, les grandes </a:t>
            </a:r>
            <a:r>
              <a:rPr lang="fr-FR" dirty="0" err="1">
                <a:solidFill>
                  <a:schemeClr val="bg1"/>
                </a:solidFill>
              </a:rPr>
              <a:t>epidemies</a:t>
            </a:r>
            <a:r>
              <a:rPr lang="fr-FR" dirty="0">
                <a:solidFill>
                  <a:schemeClr val="bg1"/>
                </a:solidFill>
              </a:rPr>
              <a:t> voltigeaient ou voyageaient </a:t>
            </a:r>
            <a:r>
              <a:rPr lang="fr-FR" dirty="0" err="1">
                <a:solidFill>
                  <a:schemeClr val="bg1"/>
                </a:solidFill>
              </a:rPr>
              <a:t>dejä</a:t>
            </a:r>
            <a:r>
              <a:rPr lang="fr-FR" dirty="0">
                <a:solidFill>
                  <a:schemeClr val="bg1"/>
                </a:solidFill>
              </a:rPr>
              <a:t>, bien avant cette date, </a:t>
            </a:r>
            <a:r>
              <a:rPr lang="fr-FR" dirty="0" err="1">
                <a:solidFill>
                  <a:schemeClr val="bg1"/>
                </a:solidFill>
              </a:rPr>
              <a:t>meme</a:t>
            </a:r>
            <a:r>
              <a:rPr lang="fr-FR" dirty="0">
                <a:solidFill>
                  <a:schemeClr val="bg1"/>
                </a:solidFill>
              </a:rPr>
              <a:t> si leur rayon d'action </a:t>
            </a:r>
            <a:r>
              <a:rPr lang="fr-FR" dirty="0" err="1">
                <a:solidFill>
                  <a:schemeClr val="bg1"/>
                </a:solidFill>
              </a:rPr>
              <a:t>etait</a:t>
            </a:r>
            <a:r>
              <a:rPr lang="fr-FR" dirty="0">
                <a:solidFill>
                  <a:schemeClr val="bg1"/>
                </a:solidFill>
              </a:rPr>
              <a:t> </a:t>
            </a:r>
            <a:r>
              <a:rPr lang="fr-FR" dirty="0" err="1">
                <a:solidFill>
                  <a:schemeClr val="bg1"/>
                </a:solidFill>
              </a:rPr>
              <a:t>generalement</a:t>
            </a:r>
            <a:r>
              <a:rPr lang="fr-FR" dirty="0">
                <a:solidFill>
                  <a:schemeClr val="bg1"/>
                </a:solidFill>
              </a:rPr>
              <a:t> moins </a:t>
            </a:r>
            <a:r>
              <a:rPr lang="fr-FR" dirty="0" err="1">
                <a:solidFill>
                  <a:schemeClr val="bg1"/>
                </a:solidFill>
              </a:rPr>
              <a:t>etendu</a:t>
            </a:r>
            <a:r>
              <a:rPr lang="fr-FR" dirty="0">
                <a:solidFill>
                  <a:schemeClr val="bg1"/>
                </a:solidFill>
              </a:rPr>
              <a:t> qu'il ne le sera dans la suite des temps: sans remonter jusqu'ä la peste d'</a:t>
            </a:r>
            <a:r>
              <a:rPr lang="fr-FR" dirty="0" err="1">
                <a:solidFill>
                  <a:schemeClr val="bg1"/>
                </a:solidFill>
              </a:rPr>
              <a:t>Athenes</a:t>
            </a:r>
            <a:r>
              <a:rPr lang="fr-FR" dirty="0">
                <a:solidFill>
                  <a:schemeClr val="bg1"/>
                </a:solidFill>
              </a:rPr>
              <a:t>, il suffirait de rappeler, en deux mots, la </a:t>
            </a:r>
            <a:r>
              <a:rPr lang="fr-FR" dirty="0" err="1">
                <a:solidFill>
                  <a:schemeClr val="bg1"/>
                </a:solidFill>
              </a:rPr>
              <a:t>pandemie</a:t>
            </a:r>
            <a:r>
              <a:rPr lang="fr-FR" dirty="0">
                <a:solidFill>
                  <a:schemeClr val="bg1"/>
                </a:solidFill>
              </a:rPr>
              <a:t> du </a:t>
            </a:r>
            <a:r>
              <a:rPr lang="fr-FR" dirty="0" err="1">
                <a:solidFill>
                  <a:schemeClr val="bg1"/>
                </a:solidFill>
              </a:rPr>
              <a:t>VTe</a:t>
            </a:r>
            <a:r>
              <a:rPr lang="fr-FR" dirty="0">
                <a:solidFill>
                  <a:schemeClr val="bg1"/>
                </a:solidFill>
              </a:rPr>
              <a:t> </a:t>
            </a:r>
            <a:r>
              <a:rPr lang="fr-FR" dirty="0" err="1">
                <a:solidFill>
                  <a:schemeClr val="bg1"/>
                </a:solidFill>
              </a:rPr>
              <a:t>siecle</a:t>
            </a:r>
            <a:r>
              <a:rPr lang="fr-FR" dirty="0">
                <a:solidFill>
                  <a:schemeClr val="bg1"/>
                </a:solidFill>
              </a:rPr>
              <a:t>, </a:t>
            </a:r>
            <a:r>
              <a:rPr lang="fr-FR" dirty="0" err="1">
                <a:solidFill>
                  <a:schemeClr val="bg1"/>
                </a:solidFill>
              </a:rPr>
              <a:t>teile</a:t>
            </a:r>
            <a:r>
              <a:rPr lang="fr-FR" dirty="0">
                <a:solidFill>
                  <a:schemeClr val="bg1"/>
                </a:solidFill>
              </a:rPr>
              <a:t> que Font </a:t>
            </a:r>
            <a:r>
              <a:rPr lang="fr-FR" dirty="0" err="1">
                <a:solidFill>
                  <a:schemeClr val="bg1"/>
                </a:solidFill>
              </a:rPr>
              <a:t>etudiee</a:t>
            </a:r>
            <a:r>
              <a:rPr lang="fr-FR" dirty="0">
                <a:solidFill>
                  <a:schemeClr val="bg1"/>
                </a:solidFill>
              </a:rPr>
              <a:t> le docteur </a:t>
            </a:r>
            <a:r>
              <a:rPr lang="fr-FR" dirty="0" err="1">
                <a:solidFill>
                  <a:schemeClr val="bg1"/>
                </a:solidFill>
              </a:rPr>
              <a:t>Biraben</a:t>
            </a:r>
            <a:r>
              <a:rPr lang="fr-FR" dirty="0">
                <a:solidFill>
                  <a:schemeClr val="bg1"/>
                </a:solidFill>
              </a:rPr>
              <a:t> et Jacques Le Goff1. II n'est pas question non plus d'affirmer que le processus «d'unification» se termine vers 1600, ou </a:t>
            </a:r>
            <a:r>
              <a:rPr lang="fr-FR" dirty="0" err="1">
                <a:solidFill>
                  <a:schemeClr val="bg1"/>
                </a:solidFill>
              </a:rPr>
              <a:t>meme</a:t>
            </a:r>
            <a:r>
              <a:rPr lang="fr-FR" dirty="0">
                <a:solidFill>
                  <a:schemeClr val="bg1"/>
                </a:solidFill>
              </a:rPr>
              <a:t> 1700: la diffusion du cholera, au XIXe </a:t>
            </a:r>
            <a:r>
              <a:rPr lang="fr-FR" dirty="0" err="1">
                <a:solidFill>
                  <a:schemeClr val="bg1"/>
                </a:solidFill>
              </a:rPr>
              <a:t>siecle</a:t>
            </a:r>
            <a:r>
              <a:rPr lang="fr-FR" dirty="0">
                <a:solidFill>
                  <a:schemeClr val="bg1"/>
                </a:solidFill>
              </a:rPr>
              <a:t>, suffirait ä </a:t>
            </a:r>
            <a:r>
              <a:rPr lang="fr-FR" dirty="0" err="1">
                <a:solidFill>
                  <a:schemeClr val="bg1"/>
                </a:solidFill>
              </a:rPr>
              <a:t>refuter</a:t>
            </a:r>
            <a:r>
              <a:rPr lang="fr-FR" dirty="0">
                <a:solidFill>
                  <a:schemeClr val="bg1"/>
                </a:solidFill>
              </a:rPr>
              <a:t> cette </a:t>
            </a:r>
            <a:r>
              <a:rPr lang="fr-FR" dirty="0" err="1">
                <a:solidFill>
                  <a:schemeClr val="bg1"/>
                </a:solidFill>
              </a:rPr>
              <a:t>absurdite</a:t>
            </a:r>
            <a:r>
              <a:rPr lang="fr-FR" dirty="0">
                <a:solidFill>
                  <a:schemeClr val="bg1"/>
                </a:solidFill>
              </a:rPr>
              <a:t>. Je voudrais simplement, dans cet expose, souligner l'existence d'un paroxysme: en bref, l'unification microbienne du monde, ou encore, la </a:t>
            </a:r>
            <a:r>
              <a:rPr lang="fr-FR" dirty="0" err="1">
                <a:solidFill>
                  <a:schemeClr val="bg1"/>
                </a:solidFill>
              </a:rPr>
              <a:t>creation</a:t>
            </a:r>
            <a:r>
              <a:rPr lang="fr-FR" dirty="0">
                <a:solidFill>
                  <a:schemeClr val="bg1"/>
                </a:solidFill>
              </a:rPr>
              <a:t>, ä </a:t>
            </a:r>
            <a:r>
              <a:rPr lang="fr-FR" dirty="0" err="1">
                <a:solidFill>
                  <a:schemeClr val="bg1"/>
                </a:solidFill>
              </a:rPr>
              <a:t>Fechelle</a:t>
            </a:r>
            <a:r>
              <a:rPr lang="fr-FR" dirty="0">
                <a:solidFill>
                  <a:schemeClr val="bg1"/>
                </a:solidFill>
              </a:rPr>
              <a:t> de </a:t>
            </a:r>
            <a:r>
              <a:rPr lang="fr-FR" dirty="0" err="1">
                <a:solidFill>
                  <a:schemeClr val="bg1"/>
                </a:solidFill>
              </a:rPr>
              <a:t>FEurasie</a:t>
            </a:r>
            <a:r>
              <a:rPr lang="fr-FR" dirty="0">
                <a:solidFill>
                  <a:schemeClr val="bg1"/>
                </a:solidFill>
              </a:rPr>
              <a:t>, puis de </a:t>
            </a:r>
            <a:r>
              <a:rPr lang="fr-FR" dirty="0" err="1">
                <a:solidFill>
                  <a:schemeClr val="bg1"/>
                </a:solidFill>
              </a:rPr>
              <a:t>FAtlantique</a:t>
            </a:r>
            <a:r>
              <a:rPr lang="fr-FR" dirty="0">
                <a:solidFill>
                  <a:schemeClr val="bg1"/>
                </a:solidFill>
              </a:rPr>
              <a:t>, d'un marche commun des microbes, est </a:t>
            </a:r>
            <a:r>
              <a:rPr lang="fr-FR" dirty="0" err="1">
                <a:solidFill>
                  <a:schemeClr val="bg1"/>
                </a:solidFill>
              </a:rPr>
              <a:t>passee</a:t>
            </a:r>
            <a:r>
              <a:rPr lang="fr-FR" dirty="0">
                <a:solidFill>
                  <a:schemeClr val="bg1"/>
                </a:solidFill>
              </a:rPr>
              <a:t>, entre 1300 et 1600 (dates rondes) par une phase </a:t>
            </a:r>
            <a:r>
              <a:rPr lang="fr-FR" dirty="0" err="1">
                <a:solidFill>
                  <a:schemeClr val="bg1"/>
                </a:solidFill>
              </a:rPr>
              <a:t>specialement</a:t>
            </a:r>
            <a:r>
              <a:rPr lang="fr-FR" dirty="0">
                <a:solidFill>
                  <a:schemeClr val="bg1"/>
                </a:solidFill>
              </a:rPr>
              <a:t> intense, rapide, dramatique, et pourquoi ne pas le dire, apocalyptique.</a:t>
            </a:r>
          </a:p>
        </p:txBody>
      </p:sp>
    </p:spTree>
    <p:extLst>
      <p:ext uri="{BB962C8B-B14F-4D97-AF65-F5344CB8AC3E}">
        <p14:creationId xmlns:p14="http://schemas.microsoft.com/office/powerpoint/2010/main" val="216356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955D2-A3BD-ECEB-74C2-9D147D0C94ED}"/>
              </a:ext>
            </a:extLst>
          </p:cNvPr>
          <p:cNvPicPr>
            <a:picLocks noChangeAspect="1"/>
          </p:cNvPicPr>
          <p:nvPr/>
        </p:nvPicPr>
        <p:blipFill>
          <a:blip r:embed="rId2"/>
          <a:stretch>
            <a:fillRect/>
          </a:stretch>
        </p:blipFill>
        <p:spPr>
          <a:xfrm>
            <a:off x="228600" y="152400"/>
            <a:ext cx="4319588" cy="6477000"/>
          </a:xfrm>
          <a:prstGeom prst="rect">
            <a:avLst/>
          </a:prstGeom>
        </p:spPr>
      </p:pic>
      <p:sp>
        <p:nvSpPr>
          <p:cNvPr id="7" name="TextBox 6">
            <a:extLst>
              <a:ext uri="{FF2B5EF4-FFF2-40B4-BE49-F238E27FC236}">
                <a16:creationId xmlns:a16="http://schemas.microsoft.com/office/drawing/2014/main" id="{F94918AF-A4D0-11CE-87B9-1627F321DAB8}"/>
              </a:ext>
            </a:extLst>
          </p:cNvPr>
          <p:cNvSpPr txBox="1"/>
          <p:nvPr/>
        </p:nvSpPr>
        <p:spPr>
          <a:xfrm>
            <a:off x="4595814" y="304800"/>
            <a:ext cx="4572000" cy="3416320"/>
          </a:xfrm>
          <a:prstGeom prst="rect">
            <a:avLst/>
          </a:prstGeom>
          <a:noFill/>
        </p:spPr>
        <p:txBody>
          <a:bodyPr wrap="square">
            <a:spAutoFit/>
          </a:bodyPr>
          <a:lstStyle/>
          <a:p>
            <a:r>
              <a:rPr lang="en-GB" dirty="0">
                <a:solidFill>
                  <a:schemeClr val="bg1"/>
                </a:solidFill>
              </a:rPr>
              <a:t>“Where malaria prospers most, human societies have prospered least. The global distribution of per-capita gross domestic product shows a striking correlation between malaria and poverty, and malaria-endemic countries also have lower rates of economic growth. There are multiple channels by which malaria impedes development, including effects on fertility, population growth, saving and investment, worker productivity, absenteeism, premature mortality and medical costs.”</a:t>
            </a:r>
          </a:p>
        </p:txBody>
      </p:sp>
      <p:sp>
        <p:nvSpPr>
          <p:cNvPr id="8" name="TextBox 7">
            <a:extLst>
              <a:ext uri="{FF2B5EF4-FFF2-40B4-BE49-F238E27FC236}">
                <a16:creationId xmlns:a16="http://schemas.microsoft.com/office/drawing/2014/main" id="{5F81A3E0-BAF3-A3CD-B4DA-D2CEAB31ABED}"/>
              </a:ext>
            </a:extLst>
          </p:cNvPr>
          <p:cNvSpPr txBox="1"/>
          <p:nvPr/>
        </p:nvSpPr>
        <p:spPr>
          <a:xfrm>
            <a:off x="1219200" y="6260068"/>
            <a:ext cx="1905000" cy="369332"/>
          </a:xfrm>
          <a:prstGeom prst="rect">
            <a:avLst/>
          </a:prstGeom>
          <a:noFill/>
        </p:spPr>
        <p:txBody>
          <a:bodyPr wrap="square" rtlCol="0">
            <a:spAutoFit/>
          </a:bodyPr>
          <a:lstStyle/>
          <a:p>
            <a:pPr algn="ctr"/>
            <a:r>
              <a:rPr lang="it-IT" dirty="0">
                <a:solidFill>
                  <a:schemeClr val="bg1"/>
                </a:solidFill>
              </a:rPr>
              <a:t>2009</a:t>
            </a:r>
            <a:endParaRPr lang="en-GB" dirty="0">
              <a:solidFill>
                <a:schemeClr val="bg1"/>
              </a:solidFill>
            </a:endParaRPr>
          </a:p>
        </p:txBody>
      </p:sp>
    </p:spTree>
    <p:extLst>
      <p:ext uri="{BB962C8B-B14F-4D97-AF65-F5344CB8AC3E}">
        <p14:creationId xmlns:p14="http://schemas.microsoft.com/office/powerpoint/2010/main" val="23913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63B-B89C-0C0F-F0D7-7D160E796AD8}"/>
              </a:ext>
            </a:extLst>
          </p:cNvPr>
          <p:cNvSpPr>
            <a:spLocks noGrp="1"/>
          </p:cNvSpPr>
          <p:nvPr>
            <p:ph type="title"/>
          </p:nvPr>
        </p:nvSpPr>
        <p:spPr>
          <a:xfrm>
            <a:off x="666217" y="186623"/>
            <a:ext cx="7811566" cy="553998"/>
          </a:xfrm>
        </p:spPr>
        <p:txBody>
          <a:bodyPr/>
          <a:lstStyle/>
          <a:p>
            <a:r>
              <a:rPr lang="it-IT" dirty="0"/>
              <a:t>Malaria nel mondo intorno al 1920</a:t>
            </a:r>
            <a:endParaRPr lang="en-GB" dirty="0"/>
          </a:p>
        </p:txBody>
      </p:sp>
      <p:pic>
        <p:nvPicPr>
          <p:cNvPr id="5" name="Picture 4">
            <a:extLst>
              <a:ext uri="{FF2B5EF4-FFF2-40B4-BE49-F238E27FC236}">
                <a16:creationId xmlns:a16="http://schemas.microsoft.com/office/drawing/2014/main" id="{4DD47A26-F23C-8BF0-7CD7-9D3540293699}"/>
              </a:ext>
            </a:extLst>
          </p:cNvPr>
          <p:cNvPicPr>
            <a:picLocks noChangeAspect="1"/>
          </p:cNvPicPr>
          <p:nvPr/>
        </p:nvPicPr>
        <p:blipFill>
          <a:blip r:embed="rId2"/>
          <a:stretch>
            <a:fillRect/>
          </a:stretch>
        </p:blipFill>
        <p:spPr>
          <a:xfrm>
            <a:off x="85201" y="1056747"/>
            <a:ext cx="3916388" cy="5588016"/>
          </a:xfrm>
          <a:prstGeom prst="rect">
            <a:avLst/>
          </a:prstGeom>
        </p:spPr>
      </p:pic>
      <p:pic>
        <p:nvPicPr>
          <p:cNvPr id="7" name="Picture 6">
            <a:extLst>
              <a:ext uri="{FF2B5EF4-FFF2-40B4-BE49-F238E27FC236}">
                <a16:creationId xmlns:a16="http://schemas.microsoft.com/office/drawing/2014/main" id="{5AEB3C43-E34C-8647-2C64-67261E15091B}"/>
              </a:ext>
            </a:extLst>
          </p:cNvPr>
          <p:cNvPicPr>
            <a:picLocks noChangeAspect="1"/>
          </p:cNvPicPr>
          <p:nvPr/>
        </p:nvPicPr>
        <p:blipFill rotWithShape="1">
          <a:blip r:embed="rId3"/>
          <a:srcRect l="3097" t="2848" r="5285" b="2882"/>
          <a:stretch/>
        </p:blipFill>
        <p:spPr>
          <a:xfrm>
            <a:off x="4087135" y="1056747"/>
            <a:ext cx="4916334" cy="3911616"/>
          </a:xfrm>
          <a:prstGeom prst="rect">
            <a:avLst/>
          </a:prstGeom>
        </p:spPr>
      </p:pic>
      <p:pic>
        <p:nvPicPr>
          <p:cNvPr id="9" name="Picture 8">
            <a:extLst>
              <a:ext uri="{FF2B5EF4-FFF2-40B4-BE49-F238E27FC236}">
                <a16:creationId xmlns:a16="http://schemas.microsoft.com/office/drawing/2014/main" id="{BC3D7765-7FC6-4108-E458-8466E196BA92}"/>
              </a:ext>
            </a:extLst>
          </p:cNvPr>
          <p:cNvPicPr>
            <a:picLocks noChangeAspect="1"/>
          </p:cNvPicPr>
          <p:nvPr/>
        </p:nvPicPr>
        <p:blipFill>
          <a:blip r:embed="rId4"/>
          <a:stretch>
            <a:fillRect/>
          </a:stretch>
        </p:blipFill>
        <p:spPr>
          <a:xfrm>
            <a:off x="4038600" y="5029200"/>
            <a:ext cx="5029200" cy="1615563"/>
          </a:xfrm>
          <a:prstGeom prst="rect">
            <a:avLst/>
          </a:prstGeom>
        </p:spPr>
      </p:pic>
    </p:spTree>
    <p:extLst>
      <p:ext uri="{BB962C8B-B14F-4D97-AF65-F5344CB8AC3E}">
        <p14:creationId xmlns:p14="http://schemas.microsoft.com/office/powerpoint/2010/main" val="289666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90EE-94EF-FE6A-9287-B6742778D6D8}"/>
              </a:ext>
            </a:extLst>
          </p:cNvPr>
          <p:cNvSpPr>
            <a:spLocks noGrp="1"/>
          </p:cNvSpPr>
          <p:nvPr>
            <p:ph type="title"/>
          </p:nvPr>
        </p:nvSpPr>
        <p:spPr/>
        <p:txBody>
          <a:bodyPr/>
          <a:lstStyle/>
          <a:p>
            <a:endParaRPr lang="en-GB"/>
          </a:p>
        </p:txBody>
      </p:sp>
      <p:pic>
        <p:nvPicPr>
          <p:cNvPr id="4" name="Picture 3">
            <a:hlinkClick r:id="rId2"/>
            <a:extLst>
              <a:ext uri="{FF2B5EF4-FFF2-40B4-BE49-F238E27FC236}">
                <a16:creationId xmlns:a16="http://schemas.microsoft.com/office/drawing/2014/main" id="{5DA9407B-8BB5-8486-3EE6-643639C0E983}"/>
              </a:ext>
            </a:extLst>
          </p:cNvPr>
          <p:cNvPicPr>
            <a:picLocks noChangeAspect="1"/>
          </p:cNvPicPr>
          <p:nvPr/>
        </p:nvPicPr>
        <p:blipFill>
          <a:blip r:embed="rId3"/>
          <a:stretch>
            <a:fillRect/>
          </a:stretch>
        </p:blipFill>
        <p:spPr>
          <a:xfrm>
            <a:off x="76200" y="304800"/>
            <a:ext cx="9009072" cy="4360983"/>
          </a:xfrm>
          <a:prstGeom prst="rect">
            <a:avLst/>
          </a:prstGeom>
        </p:spPr>
      </p:pic>
      <p:sp>
        <p:nvSpPr>
          <p:cNvPr id="6" name="TextBox 5">
            <a:extLst>
              <a:ext uri="{FF2B5EF4-FFF2-40B4-BE49-F238E27FC236}">
                <a16:creationId xmlns:a16="http://schemas.microsoft.com/office/drawing/2014/main" id="{5CEC8A0B-844D-BCE8-22AE-39E8A9A198A3}"/>
              </a:ext>
            </a:extLst>
          </p:cNvPr>
          <p:cNvSpPr txBox="1"/>
          <p:nvPr/>
        </p:nvSpPr>
        <p:spPr>
          <a:xfrm>
            <a:off x="190499" y="4864188"/>
            <a:ext cx="8763000" cy="1754326"/>
          </a:xfrm>
          <a:prstGeom prst="rect">
            <a:avLst/>
          </a:prstGeom>
          <a:noFill/>
        </p:spPr>
        <p:txBody>
          <a:bodyPr wrap="square">
            <a:spAutoFit/>
          </a:bodyPr>
          <a:lstStyle/>
          <a:p>
            <a:r>
              <a:rPr lang="en-GB" sz="1200" dirty="0">
                <a:solidFill>
                  <a:schemeClr val="bg1"/>
                </a:solidFill>
              </a:rPr>
              <a:t>Malaria is a disease that is transmitted from person to person by infected mosquitoes. The bite of an infected Anopheles mosquito transmits a parasite that enters the victim’s blood system and travels into the person’s liver where the parasite reproduces. There the parasite causes a high fever that involves shaking chills and pain. In the worst cases malaria leads to coma and death. </a:t>
            </a:r>
          </a:p>
          <a:p>
            <a:r>
              <a:rPr lang="en-GB" sz="1200" dirty="0">
                <a:solidFill>
                  <a:schemeClr val="bg1"/>
                </a:solidFill>
              </a:rPr>
              <a:t>The parasites are single-celled microorganisms of the Plasmodium group. Plasmodium falciparum is by far the most lethal in humans and responsible for most deaths. </a:t>
            </a:r>
          </a:p>
          <a:p>
            <a:r>
              <a:rPr lang="en-GB" sz="1200" dirty="0">
                <a:solidFill>
                  <a:schemeClr val="bg1"/>
                </a:solidFill>
              </a:rPr>
              <a:t>The annual death toll is certainly in the hundreds of thousands, but estimates differ between different global health organizations: The World Health Organization (WHO) estimates that 558,000 people died because of malaria in 2019; the Institute of Health Metrics and Evaluation (IHME) puts this estimate at 643,000. </a:t>
            </a:r>
          </a:p>
          <a:p>
            <a:r>
              <a:rPr lang="en-GB" sz="1200" dirty="0">
                <a:solidFill>
                  <a:schemeClr val="bg1"/>
                </a:solidFill>
              </a:rPr>
              <a:t>Most victims are children. It is one of the leading causes of child mortality. Every twelfth child that died in 2017, died because of malaria.1</a:t>
            </a:r>
          </a:p>
        </p:txBody>
      </p:sp>
    </p:spTree>
    <p:extLst>
      <p:ext uri="{BB962C8B-B14F-4D97-AF65-F5344CB8AC3E}">
        <p14:creationId xmlns:p14="http://schemas.microsoft.com/office/powerpoint/2010/main" val="147431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716E-2F6A-771B-CC4D-9D0227A137CE}"/>
              </a:ext>
            </a:extLst>
          </p:cNvPr>
          <p:cNvSpPr>
            <a:spLocks noGrp="1"/>
          </p:cNvSpPr>
          <p:nvPr>
            <p:ph type="title"/>
          </p:nvPr>
        </p:nvSpPr>
        <p:spPr>
          <a:xfrm>
            <a:off x="875531" y="0"/>
            <a:ext cx="7811566" cy="553998"/>
          </a:xfrm>
        </p:spPr>
        <p:txBody>
          <a:bodyPr/>
          <a:lstStyle/>
          <a:p>
            <a:r>
              <a:rPr lang="it-IT" dirty="0"/>
              <a:t>Italia</a:t>
            </a:r>
            <a:endParaRPr lang="en-GB" dirty="0"/>
          </a:p>
        </p:txBody>
      </p:sp>
      <p:pic>
        <p:nvPicPr>
          <p:cNvPr id="5" name="Picture 4">
            <a:extLst>
              <a:ext uri="{FF2B5EF4-FFF2-40B4-BE49-F238E27FC236}">
                <a16:creationId xmlns:a16="http://schemas.microsoft.com/office/drawing/2014/main" id="{C2B903F3-A3D2-DA84-0711-CC1BF6A27E98}"/>
              </a:ext>
            </a:extLst>
          </p:cNvPr>
          <p:cNvPicPr>
            <a:picLocks noChangeAspect="1"/>
          </p:cNvPicPr>
          <p:nvPr/>
        </p:nvPicPr>
        <p:blipFill>
          <a:blip r:embed="rId2"/>
          <a:stretch>
            <a:fillRect/>
          </a:stretch>
        </p:blipFill>
        <p:spPr>
          <a:xfrm>
            <a:off x="152400" y="533400"/>
            <a:ext cx="4533428" cy="6172200"/>
          </a:xfrm>
          <a:prstGeom prst="rect">
            <a:avLst/>
          </a:prstGeom>
        </p:spPr>
      </p:pic>
      <p:pic>
        <p:nvPicPr>
          <p:cNvPr id="7" name="Picture 6">
            <a:extLst>
              <a:ext uri="{FF2B5EF4-FFF2-40B4-BE49-F238E27FC236}">
                <a16:creationId xmlns:a16="http://schemas.microsoft.com/office/drawing/2014/main" id="{4CE02210-D97A-BC3D-38B1-39A653484187}"/>
              </a:ext>
            </a:extLst>
          </p:cNvPr>
          <p:cNvPicPr>
            <a:picLocks noChangeAspect="1"/>
          </p:cNvPicPr>
          <p:nvPr/>
        </p:nvPicPr>
        <p:blipFill>
          <a:blip r:embed="rId3"/>
          <a:stretch>
            <a:fillRect/>
          </a:stretch>
        </p:blipFill>
        <p:spPr>
          <a:xfrm>
            <a:off x="4785668" y="529046"/>
            <a:ext cx="1981372" cy="2950720"/>
          </a:xfrm>
          <a:prstGeom prst="rect">
            <a:avLst/>
          </a:prstGeom>
        </p:spPr>
      </p:pic>
      <p:pic>
        <p:nvPicPr>
          <p:cNvPr id="8" name="Picture 7">
            <a:extLst>
              <a:ext uri="{FF2B5EF4-FFF2-40B4-BE49-F238E27FC236}">
                <a16:creationId xmlns:a16="http://schemas.microsoft.com/office/drawing/2014/main" id="{F4EBC393-B5AF-96CB-64B6-33275FED8C2A}"/>
              </a:ext>
            </a:extLst>
          </p:cNvPr>
          <p:cNvPicPr>
            <a:picLocks noChangeAspect="1"/>
          </p:cNvPicPr>
          <p:nvPr/>
        </p:nvPicPr>
        <p:blipFill>
          <a:blip r:embed="rId4"/>
          <a:stretch>
            <a:fillRect/>
          </a:stretch>
        </p:blipFill>
        <p:spPr>
          <a:xfrm>
            <a:off x="7074241" y="516853"/>
            <a:ext cx="1932599" cy="2962913"/>
          </a:xfrm>
          <a:prstGeom prst="rect">
            <a:avLst/>
          </a:prstGeom>
        </p:spPr>
      </p:pic>
      <p:pic>
        <p:nvPicPr>
          <p:cNvPr id="9" name="Picture 8">
            <a:extLst>
              <a:ext uri="{FF2B5EF4-FFF2-40B4-BE49-F238E27FC236}">
                <a16:creationId xmlns:a16="http://schemas.microsoft.com/office/drawing/2014/main" id="{5AF4D998-E95A-C41B-312E-DA4569121FFC}"/>
              </a:ext>
            </a:extLst>
          </p:cNvPr>
          <p:cNvPicPr>
            <a:picLocks noChangeAspect="1"/>
          </p:cNvPicPr>
          <p:nvPr/>
        </p:nvPicPr>
        <p:blipFill>
          <a:blip r:embed="rId5"/>
          <a:stretch>
            <a:fillRect/>
          </a:stretch>
        </p:blipFill>
        <p:spPr>
          <a:xfrm>
            <a:off x="4807440" y="3630386"/>
            <a:ext cx="1938696" cy="2944623"/>
          </a:xfrm>
          <a:prstGeom prst="rect">
            <a:avLst/>
          </a:prstGeom>
        </p:spPr>
      </p:pic>
      <p:pic>
        <p:nvPicPr>
          <p:cNvPr id="10" name="Picture 9">
            <a:extLst>
              <a:ext uri="{FF2B5EF4-FFF2-40B4-BE49-F238E27FC236}">
                <a16:creationId xmlns:a16="http://schemas.microsoft.com/office/drawing/2014/main" id="{2FE7F281-6E89-EE22-98CD-9534122C4819}"/>
              </a:ext>
            </a:extLst>
          </p:cNvPr>
          <p:cNvPicPr>
            <a:picLocks noChangeAspect="1"/>
          </p:cNvPicPr>
          <p:nvPr/>
        </p:nvPicPr>
        <p:blipFill>
          <a:blip r:embed="rId6"/>
          <a:stretch>
            <a:fillRect/>
          </a:stretch>
        </p:blipFill>
        <p:spPr>
          <a:xfrm>
            <a:off x="7074240" y="3652578"/>
            <a:ext cx="2007929" cy="2922431"/>
          </a:xfrm>
          <a:prstGeom prst="rect">
            <a:avLst/>
          </a:prstGeom>
        </p:spPr>
      </p:pic>
    </p:spTree>
    <p:extLst>
      <p:ext uri="{BB962C8B-B14F-4D97-AF65-F5344CB8AC3E}">
        <p14:creationId xmlns:p14="http://schemas.microsoft.com/office/powerpoint/2010/main" val="364363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3D86-1BE2-FC39-D19A-26C719B9340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2BB1913-295F-8D9E-43F7-8D7E1365966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895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513</Words>
  <Application>Microsoft Office PowerPoint</Application>
  <PresentationFormat>Presentazione su schermo (4:3)</PresentationFormat>
  <Paragraphs>22</Paragraphs>
  <Slides>10</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10</vt:i4>
      </vt:variant>
    </vt:vector>
  </HeadingPairs>
  <TitlesOfParts>
    <vt:vector size="12" baseType="lpstr">
      <vt:lpstr>Calibri</vt:lpstr>
      <vt:lpstr>Office Theme</vt:lpstr>
      <vt:lpstr>STORIA GLOBALE</vt:lpstr>
      <vt:lpstr>Premessa</vt:lpstr>
      <vt:lpstr>L’unificazione microbica</vt:lpstr>
      <vt:lpstr>Presentazione standard di PowerPoint</vt:lpstr>
      <vt:lpstr>Presentazione standard di PowerPoint</vt:lpstr>
      <vt:lpstr>Malaria nel mondo intorno al 1920</vt:lpstr>
      <vt:lpstr>Presentazione standard di PowerPoint</vt:lpstr>
      <vt:lpstr>Italia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11</cp:revision>
  <dcterms:created xsi:type="dcterms:W3CDTF">2022-10-01T17:05:43Z</dcterms:created>
  <dcterms:modified xsi:type="dcterms:W3CDTF">2022-10-03T11:41:39Z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2021-12-01T00:00:00Z</vt:filetime>
  </property>
  <property fmtid="{D5CDD505-2E9C-101B-9397-08002B2CF9AE}" pid="3" name="Creator">
    <vt:lpwstr>Microsoft® PowerPoint® 2016</vt:lpwstr>
  </property>
  <property fmtid="{D5CDD505-2E9C-101B-9397-08002B2CF9AE}" pid="4" name="LastSaved">
    <vt:filetime>2022-10-01T00:00:00Z</vt:filetime>
  </property>
</Properties>
</file>