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365" r:id="rId2"/>
    <p:sldId id="366" r:id="rId3"/>
    <p:sldId id="406" r:id="rId4"/>
    <p:sldId id="380" r:id="rId5"/>
    <p:sldId id="384" r:id="rId6"/>
    <p:sldId id="388" r:id="rId7"/>
    <p:sldId id="405" r:id="rId8"/>
    <p:sldId id="386" r:id="rId9"/>
    <p:sldId id="382" r:id="rId10"/>
    <p:sldId id="407" r:id="rId11"/>
    <p:sldId id="390" r:id="rId12"/>
    <p:sldId id="387" r:id="rId13"/>
    <p:sldId id="385" r:id="rId14"/>
    <p:sldId id="381" r:id="rId15"/>
    <p:sldId id="376" r:id="rId16"/>
    <p:sldId id="379" r:id="rId17"/>
    <p:sldId id="383" r:id="rId18"/>
    <p:sldId id="4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3"/>
    <p:restoredTop sz="94666"/>
  </p:normalViewPr>
  <p:slideViewPr>
    <p:cSldViewPr snapToGrid="0" snapToObjects="1">
      <p:cViewPr varScale="1">
        <p:scale>
          <a:sx n="108" d="100"/>
          <a:sy n="108" d="100"/>
        </p:scale>
        <p:origin x="1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91254-D43F-5549-92C7-01B8D5718ADC}" type="datetimeFigureOut">
              <a:rPr lang="it-IT" smtClean="0"/>
              <a:t>03/10/22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F59A-6E3E-8C43-BC9C-D72808076EA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8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AFA2A4AB-44BD-1B4C-8A44-29B76911BA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62CA4A7C-AFF6-1846-A2C7-842F785CF3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8F80391F-79A2-1642-AED0-217694A46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DB11961-F3B8-5047-B067-5222F6B15737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31307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C0BF1F33-06E2-5247-875F-F2142E8E23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B7279FE3-B0C6-0340-99BD-56D361A71D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F59071AB-59F0-304D-B91B-AE6A2FC16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872C4E1-C60D-E848-9E82-FF5E78D8139E}" type="slidenum">
              <a:rPr lang="it-IT" altLang="it-IT" sz="1200" smtClean="0"/>
              <a:pPr/>
              <a:t>8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89882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19DDB0CA-2901-A144-8119-DABEB8C1A8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D8133EEB-88B4-1A41-B738-127D1D40D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B3AD127B-6BCF-6242-A195-0FCCB4DE2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46B21F7-DDF4-7B40-A2E6-6C3C078A86FE}" type="slidenum">
              <a:rPr lang="it-IT" altLang="it-IT" sz="1200" smtClean="0"/>
              <a:pPr/>
              <a:t>13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69576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97AC-477C-9647-82AD-DF18BFAF287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5">
            <a:extLst>
              <a:ext uri="{FF2B5EF4-FFF2-40B4-BE49-F238E27FC236}">
                <a16:creationId xmlns:a16="http://schemas.microsoft.com/office/drawing/2014/main" id="{02D059AC-FDC1-1049-98B2-8FEB48167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2005013"/>
            <a:ext cx="6381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/>
              <a:t>FONDAMENTI D’INFORMATICA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i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12 cfu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corso annuale</a:t>
            </a: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60BC9EF6-F87A-C54E-808D-FB60ABFB1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347663"/>
            <a:ext cx="450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CORSO DI LAUREA IN INGEGNERIA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ELETTRONICA E INFORMATICA</a:t>
            </a:r>
          </a:p>
        </p:txBody>
      </p:sp>
    </p:spTree>
    <p:extLst>
      <p:ext uri="{BB962C8B-B14F-4D97-AF65-F5344CB8AC3E}">
        <p14:creationId xmlns:p14="http://schemas.microsoft.com/office/powerpoint/2010/main" val="22657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44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22642-9601-9040-9963-F63D88F5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2" y="163102"/>
            <a:ext cx="7548399" cy="64997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1BE066-6EAA-7541-8B94-F551A0680BE5}"/>
              </a:ext>
            </a:extLst>
          </p:cNvPr>
          <p:cNvSpPr/>
          <p:nvPr/>
        </p:nvSpPr>
        <p:spPr>
          <a:xfrm>
            <a:off x="6311196" y="597425"/>
            <a:ext cx="825873" cy="5989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8F5443-7109-DF4A-AEC2-1A3612DED449}"/>
              </a:ext>
            </a:extLst>
          </p:cNvPr>
          <p:cNvSpPr/>
          <p:nvPr/>
        </p:nvSpPr>
        <p:spPr>
          <a:xfrm>
            <a:off x="7137069" y="597425"/>
            <a:ext cx="356261" cy="5989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DF91DB-CBFB-5E43-A3A0-3A89335D8CE6}"/>
              </a:ext>
            </a:extLst>
          </p:cNvPr>
          <p:cNvSpPr/>
          <p:nvPr/>
        </p:nvSpPr>
        <p:spPr>
          <a:xfrm>
            <a:off x="7493330" y="597425"/>
            <a:ext cx="469612" cy="5989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3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A2F505-4F6C-6C4A-9F61-FC157EFDAB1F}"/>
              </a:ext>
            </a:extLst>
          </p:cNvPr>
          <p:cNvSpPr txBox="1"/>
          <p:nvPr/>
        </p:nvSpPr>
        <p:spPr>
          <a:xfrm>
            <a:off x="1995054" y="486890"/>
            <a:ext cx="5684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Lezioni in presenza o a distanza?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3D002-839E-0C47-B9E2-8954E3FD4672}"/>
              </a:ext>
            </a:extLst>
          </p:cNvPr>
          <p:cNvSpPr txBox="1"/>
          <p:nvPr/>
        </p:nvSpPr>
        <p:spPr>
          <a:xfrm>
            <a:off x="2355376" y="1745672"/>
            <a:ext cx="4966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In presenza in aula.</a:t>
            </a:r>
          </a:p>
          <a:p>
            <a:r>
              <a:rPr lang="it-IT" sz="2400"/>
              <a:t>A distanza sulla piattaforma </a:t>
            </a:r>
            <a:r>
              <a:rPr lang="it-IT" sz="2400" i="1"/>
              <a:t>MS Teams</a:t>
            </a:r>
          </a:p>
          <a:p>
            <a:r>
              <a:rPr lang="it-IT" sz="2400"/>
              <a:t>Registrazione delle lezioni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B5EE6-3D0E-E34C-8C2F-F87C1190605A}"/>
              </a:ext>
            </a:extLst>
          </p:cNvPr>
          <p:cNvSpPr txBox="1"/>
          <p:nvPr/>
        </p:nvSpPr>
        <p:spPr>
          <a:xfrm>
            <a:off x="2612571" y="3325091"/>
            <a:ext cx="348185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Supporto didattico:</a:t>
            </a:r>
          </a:p>
          <a:p>
            <a:endParaRPr lang="it-IT" sz="3200" b="1"/>
          </a:p>
          <a:p>
            <a:pPr algn="ctr"/>
            <a:r>
              <a:rPr lang="it-IT" sz="2400"/>
              <a:t>piattaforma </a:t>
            </a:r>
            <a:r>
              <a:rPr lang="it-IT" sz="2400" i="1"/>
              <a:t>Moodle:</a:t>
            </a:r>
          </a:p>
          <a:p>
            <a:pPr algn="ctr"/>
            <a:r>
              <a:rPr lang="it-IT" sz="2400"/>
              <a:t>dispensa</a:t>
            </a:r>
          </a:p>
          <a:p>
            <a:pPr algn="ctr"/>
            <a:r>
              <a:rPr lang="it-IT" sz="2400"/>
              <a:t>file ppt delle lezioni</a:t>
            </a:r>
          </a:p>
        </p:txBody>
      </p:sp>
    </p:spTree>
    <p:extLst>
      <p:ext uri="{BB962C8B-B14F-4D97-AF65-F5344CB8AC3E}">
        <p14:creationId xmlns:p14="http://schemas.microsoft.com/office/powerpoint/2010/main" val="372151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>
            <a:extLst>
              <a:ext uri="{FF2B5EF4-FFF2-40B4-BE49-F238E27FC236}">
                <a16:creationId xmlns:a16="http://schemas.microsoft.com/office/drawing/2014/main" id="{D885ADE4-466B-A247-9126-5AED3E6BD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235" y="1955656"/>
            <a:ext cx="48958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       Orario</a:t>
            </a:r>
            <a:r>
              <a:rPr lang="en-US" altLang="en-US" sz="2400"/>
              <a:t> AA 2022/23: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Lunedì</a:t>
            </a:r>
            <a:r>
              <a:rPr lang="en-US" altLang="en-US" sz="2400" dirty="0"/>
              <a:t> 09-11, aula Ciamician Ed B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Martedì</a:t>
            </a:r>
            <a:r>
              <a:rPr lang="en-US" altLang="en-US" sz="2400" dirty="0"/>
              <a:t> 14-16, aula T</a:t>
            </a:r>
            <a:r>
              <a:rPr lang="en-US" altLang="en-US" sz="2400" dirty="0" err="1"/>
              <a:t>A</a:t>
            </a:r>
            <a:r>
              <a:rPr lang="en-US" altLang="en-US" sz="2400" dirty="0"/>
              <a:t> Ed 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 err="1"/>
              <a:t>Giovedì</a:t>
            </a:r>
            <a:r>
              <a:rPr lang="en-US" altLang="en-US" sz="2400" dirty="0"/>
              <a:t> 10-12, aula 2A Ed 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orario</a:t>
            </a:r>
            <a:r>
              <a:rPr lang="en-US" altLang="en-US" sz="2400" dirty="0"/>
              <a:t> da </a:t>
            </a:r>
            <a:r>
              <a:rPr lang="en-US" altLang="en-US" sz="2400" dirty="0" err="1"/>
              <a:t>definire</a:t>
            </a:r>
            <a:r>
              <a:rPr lang="en-US" altLang="en-US" sz="2400" dirty="0"/>
              <a:t> per le </a:t>
            </a:r>
            <a:r>
              <a:rPr lang="en-US" altLang="en-US" sz="2400" dirty="0" err="1"/>
              <a:t>esercitazioni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di programmazione (II semestre)</a:t>
            </a:r>
            <a:endParaRPr lang="en-US" altLang="en-US" sz="2400" dirty="0"/>
          </a:p>
        </p:txBody>
      </p:sp>
      <p:sp>
        <p:nvSpPr>
          <p:cNvPr id="22530" name="TextBox 5">
            <a:extLst>
              <a:ext uri="{FF2B5EF4-FFF2-40B4-BE49-F238E27FC236}">
                <a16:creationId xmlns:a16="http://schemas.microsoft.com/office/drawing/2014/main" id="{CF278803-CA37-9F4D-A246-E9A1B67FE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836613"/>
            <a:ext cx="638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/>
              <a:t>FONDAMENTI D’INFORMATICA</a:t>
            </a:r>
          </a:p>
        </p:txBody>
      </p:sp>
    </p:spTree>
    <p:extLst>
      <p:ext uri="{BB962C8B-B14F-4D97-AF65-F5344CB8AC3E}">
        <p14:creationId xmlns:p14="http://schemas.microsoft.com/office/powerpoint/2010/main" val="38694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>
            <a:extLst>
              <a:ext uri="{FF2B5EF4-FFF2-40B4-BE49-F238E27FC236}">
                <a16:creationId xmlns:a16="http://schemas.microsoft.com/office/drawing/2014/main" id="{A2E04396-D164-DC42-8F28-71986BD8B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28775"/>
            <a:ext cx="79930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Introduzione all’algebra Booleana e alle architetture degli elaboratori</a:t>
            </a:r>
            <a:r>
              <a:rPr lang="en-US" altLang="en-US" sz="2400"/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lezioni frontali in aula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Programmazione Java</a:t>
            </a:r>
            <a:r>
              <a:rPr lang="en-US" altLang="en-US" sz="2400"/>
              <a:t>: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lezioni frontali in aula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esercitazioni al computer	(prof.ssa Castellarin Cudia)</a:t>
            </a:r>
          </a:p>
        </p:txBody>
      </p:sp>
    </p:spTree>
    <p:extLst>
      <p:ext uri="{BB962C8B-B14F-4D97-AF65-F5344CB8AC3E}">
        <p14:creationId xmlns:p14="http://schemas.microsoft.com/office/powerpoint/2010/main" val="177091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5">
            <a:extLst>
              <a:ext uri="{FF2B5EF4-FFF2-40B4-BE49-F238E27FC236}">
                <a16:creationId xmlns:a16="http://schemas.microsoft.com/office/drawing/2014/main" id="{DDB3FBE4-CB6A-594B-804E-246B9FBCB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712419"/>
            <a:ext cx="48688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/>
              <a:t>Fondamenti d’Informatica</a:t>
            </a:r>
          </a:p>
        </p:txBody>
      </p:sp>
      <p:sp>
        <p:nvSpPr>
          <p:cNvPr id="26626" name="Rectangle 4">
            <a:extLst>
              <a:ext uri="{FF2B5EF4-FFF2-40B4-BE49-F238E27FC236}">
                <a16:creationId xmlns:a16="http://schemas.microsoft.com/office/drawing/2014/main" id="{F4CB8157-810C-4741-AC57-B7B37D631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2118944"/>
            <a:ext cx="188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Programmazione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CEF85176-4AB1-C04A-A3CC-73941AE4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804482"/>
            <a:ext cx="3820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Introduzione all’algebra Booleana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e alle architetture degli elaboratori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CEA4E69E-8F9B-024F-9734-012AA5423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77" y="3388364"/>
            <a:ext cx="1819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Programmazione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avanzata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5A5EB1E-E649-7244-ABAD-188473728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4689536"/>
            <a:ext cx="176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Programmazione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Web</a:t>
            </a:r>
          </a:p>
        </p:txBody>
      </p:sp>
      <p:sp>
        <p:nvSpPr>
          <p:cNvPr id="26630" name="Rectangle 8">
            <a:extLst>
              <a:ext uri="{FF2B5EF4-FFF2-40B4-BE49-F238E27FC236}">
                <a16:creationId xmlns:a16="http://schemas.microsoft.com/office/drawing/2014/main" id="{3623596F-D693-274E-B73B-B4E037B3C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76898"/>
            <a:ext cx="2303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Complessità 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Crittografia</a:t>
            </a:r>
          </a:p>
        </p:txBody>
      </p:sp>
      <p:sp>
        <p:nvSpPr>
          <p:cNvPr id="26631" name="Rectangle 9">
            <a:extLst>
              <a:ext uri="{FF2B5EF4-FFF2-40B4-BE49-F238E27FC236}">
                <a16:creationId xmlns:a16="http://schemas.microsoft.com/office/drawing/2014/main" id="{45ACD567-5F20-6745-9CD9-56E57AF38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154" y="5377749"/>
            <a:ext cx="3455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800"/>
              <a:t>Progettazione del software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800"/>
              <a:t>e dei sistemi informativi</a:t>
            </a:r>
          </a:p>
        </p:txBody>
      </p:sp>
      <p:cxnSp>
        <p:nvCxnSpPr>
          <p:cNvPr id="26632" name="Straight Arrow Connector 11">
            <a:extLst>
              <a:ext uri="{FF2B5EF4-FFF2-40B4-BE49-F238E27FC236}">
                <a16:creationId xmlns:a16="http://schemas.microsoft.com/office/drawing/2014/main" id="{CB21C7D3-5729-6D47-B947-49952525029A}"/>
              </a:ext>
            </a:extLst>
          </p:cNvPr>
          <p:cNvCxnSpPr>
            <a:cxnSpLocks noChangeShapeType="1"/>
            <a:endCxn id="26627" idx="0"/>
          </p:cNvCxnSpPr>
          <p:nvPr/>
        </p:nvCxnSpPr>
        <p:spPr bwMode="auto">
          <a:xfrm flipH="1">
            <a:off x="2881623" y="1242644"/>
            <a:ext cx="479094" cy="561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Arrow Connector 12">
            <a:extLst>
              <a:ext uri="{FF2B5EF4-FFF2-40B4-BE49-F238E27FC236}">
                <a16:creationId xmlns:a16="http://schemas.microsoft.com/office/drawing/2014/main" id="{F2747BF0-0C68-E244-B0C4-B066C808D0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65663" y="2686475"/>
            <a:ext cx="512350" cy="4024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TextBox 13">
            <a:extLst>
              <a:ext uri="{FF2B5EF4-FFF2-40B4-BE49-F238E27FC236}">
                <a16:creationId xmlns:a16="http://schemas.microsoft.com/office/drawing/2014/main" id="{023920BC-0D5A-C345-892E-CA073E1EE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075" y="3088906"/>
            <a:ext cx="180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Sistemi Operativi</a:t>
            </a:r>
          </a:p>
        </p:txBody>
      </p:sp>
      <p:cxnSp>
        <p:nvCxnSpPr>
          <p:cNvPr id="26635" name="Straight Arrow Connector 14">
            <a:extLst>
              <a:ext uri="{FF2B5EF4-FFF2-40B4-BE49-F238E27FC236}">
                <a16:creationId xmlns:a16="http://schemas.microsoft.com/office/drawing/2014/main" id="{9FF7F8D6-10AC-E24C-B49C-CDC0AFCD2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2305" y="2647107"/>
            <a:ext cx="22860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Straight Arrow Connector 16">
            <a:extLst>
              <a:ext uri="{FF2B5EF4-FFF2-40B4-BE49-F238E27FC236}">
                <a16:creationId xmlns:a16="http://schemas.microsoft.com/office/drawing/2014/main" id="{200C263A-873D-1B42-964D-88C2767E3E05}"/>
              </a:ext>
            </a:extLst>
          </p:cNvPr>
          <p:cNvCxnSpPr>
            <a:cxnSpLocks noChangeShapeType="1"/>
            <a:endCxn id="26626" idx="0"/>
          </p:cNvCxnSpPr>
          <p:nvPr/>
        </p:nvCxnSpPr>
        <p:spPr bwMode="auto">
          <a:xfrm>
            <a:off x="6011863" y="1242644"/>
            <a:ext cx="61595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Straight Arrow Connector 20">
            <a:extLst>
              <a:ext uri="{FF2B5EF4-FFF2-40B4-BE49-F238E27FC236}">
                <a16:creationId xmlns:a16="http://schemas.microsoft.com/office/drawing/2014/main" id="{AF4C2909-705F-424C-9AA5-A11154407D4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95948" y="2778000"/>
            <a:ext cx="315916" cy="5982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8" name="Straight Arrow Connector 25">
            <a:extLst>
              <a:ext uri="{FF2B5EF4-FFF2-40B4-BE49-F238E27FC236}">
                <a16:creationId xmlns:a16="http://schemas.microsoft.com/office/drawing/2014/main" id="{B453D2A0-C6D5-FF41-A248-267B7620BE1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81148" y="2733306"/>
            <a:ext cx="87940" cy="244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Straight Arrow Connector 27">
            <a:extLst>
              <a:ext uri="{FF2B5EF4-FFF2-40B4-BE49-F238E27FC236}">
                <a16:creationId xmlns:a16="http://schemas.microsoft.com/office/drawing/2014/main" id="{94667EA0-BDB7-3446-96B5-833F334E20CC}"/>
              </a:ext>
            </a:extLst>
          </p:cNvPr>
          <p:cNvCxnSpPr>
            <a:cxnSpLocks noChangeShapeType="1"/>
            <a:endCxn id="26629" idx="0"/>
          </p:cNvCxnSpPr>
          <p:nvPr/>
        </p:nvCxnSpPr>
        <p:spPr bwMode="auto">
          <a:xfrm>
            <a:off x="7235825" y="2733306"/>
            <a:ext cx="881063" cy="19562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0" name="Rectangle 35">
            <a:extLst>
              <a:ext uri="{FF2B5EF4-FFF2-40B4-BE49-F238E27FC236}">
                <a16:creationId xmlns:a16="http://schemas.microsoft.com/office/drawing/2014/main" id="{5C81A3E0-3542-2443-ACC7-EB1C755C1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5081"/>
            <a:ext cx="6696075" cy="21304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en-US" sz="2400"/>
          </a:p>
        </p:txBody>
      </p:sp>
      <p:cxnSp>
        <p:nvCxnSpPr>
          <p:cNvPr id="26641" name="Straight Connector 47">
            <a:extLst>
              <a:ext uri="{FF2B5EF4-FFF2-40B4-BE49-F238E27FC236}">
                <a16:creationId xmlns:a16="http://schemas.microsoft.com/office/drawing/2014/main" id="{B29A6A8D-5E89-A947-BDE0-386A309D67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413" y="4087628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2" name="TextBox 48">
            <a:extLst>
              <a:ext uri="{FF2B5EF4-FFF2-40B4-BE49-F238E27FC236}">
                <a16:creationId xmlns:a16="http://schemas.microsoft.com/office/drawing/2014/main" id="{0151DA05-F61C-C542-9E22-4676F863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1085481"/>
            <a:ext cx="531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/>
              <a:t>LT</a:t>
            </a:r>
          </a:p>
        </p:txBody>
      </p:sp>
      <p:sp>
        <p:nvSpPr>
          <p:cNvPr id="26643" name="TextBox 49">
            <a:extLst>
              <a:ext uri="{FF2B5EF4-FFF2-40B4-BE49-F238E27FC236}">
                <a16:creationId xmlns:a16="http://schemas.microsoft.com/office/drawing/2014/main" id="{809B40B5-FC0E-B242-9D30-906C9E183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4643498"/>
            <a:ext cx="646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/>
              <a:t>LM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899CB-3A22-FD4B-8193-2973805FD9F3}"/>
              </a:ext>
            </a:extLst>
          </p:cNvPr>
          <p:cNvSpPr txBox="1"/>
          <p:nvPr/>
        </p:nvSpPr>
        <p:spPr>
          <a:xfrm>
            <a:off x="431874" y="3075690"/>
            <a:ext cx="1716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Times" pitchFamily="2" charset="0"/>
              </a:rPr>
              <a:t>Architetture dei </a:t>
            </a:r>
          </a:p>
          <a:p>
            <a:r>
              <a:rPr lang="it-IT">
                <a:latin typeface="Times" pitchFamily="2" charset="0"/>
              </a:rPr>
              <a:t>sistemi digitali</a:t>
            </a:r>
          </a:p>
        </p:txBody>
      </p:sp>
      <p:cxnSp>
        <p:nvCxnSpPr>
          <p:cNvPr id="24" name="Straight Arrow Connector 11">
            <a:extLst>
              <a:ext uri="{FF2B5EF4-FFF2-40B4-BE49-F238E27FC236}">
                <a16:creationId xmlns:a16="http://schemas.microsoft.com/office/drawing/2014/main" id="{FF23A79E-6B5E-5C48-A446-146CC9072C2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48305" y="2686475"/>
            <a:ext cx="295627" cy="24189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12">
            <a:extLst>
              <a:ext uri="{FF2B5EF4-FFF2-40B4-BE49-F238E27FC236}">
                <a16:creationId xmlns:a16="http://schemas.microsoft.com/office/drawing/2014/main" id="{0A0A928B-D072-A447-BB82-E26E542A72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2337" y="2733306"/>
            <a:ext cx="0" cy="7708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72EC88-A080-364A-BC54-4786D2C84139}"/>
              </a:ext>
            </a:extLst>
          </p:cNvPr>
          <p:cNvSpPr txBox="1"/>
          <p:nvPr/>
        </p:nvSpPr>
        <p:spPr>
          <a:xfrm>
            <a:off x="2266033" y="3573676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Times" pitchFamily="2" charset="0"/>
              </a:rPr>
              <a:t>Reti logiche</a:t>
            </a:r>
          </a:p>
        </p:txBody>
      </p:sp>
    </p:spTree>
    <p:extLst>
      <p:ext uri="{BB962C8B-B14F-4D97-AF65-F5344CB8AC3E}">
        <p14:creationId xmlns:p14="http://schemas.microsoft.com/office/powerpoint/2010/main" val="935513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721F6B-E988-664C-8001-0CC54B462569}"/>
              </a:ext>
            </a:extLst>
          </p:cNvPr>
          <p:cNvSpPr txBox="1"/>
          <p:nvPr/>
        </p:nvSpPr>
        <p:spPr>
          <a:xfrm>
            <a:off x="1527695" y="1248700"/>
            <a:ext cx="6175858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>
                <a:latin typeface="Times" charset="0"/>
                <a:ea typeface="ＭＳ Ｐゴシック" charset="-128"/>
              </a:rPr>
              <a:t>Struttura dell’esame</a:t>
            </a:r>
          </a:p>
          <a:p>
            <a:pPr>
              <a:defRPr/>
            </a:pPr>
            <a:endParaRPr lang="it-IT">
              <a:latin typeface="Times" charset="0"/>
              <a:ea typeface="ＭＳ Ｐゴシック" charset="-128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it-IT">
                <a:latin typeface="Times" charset="0"/>
                <a:ea typeface="ＭＳ Ｐゴシック" charset="-128"/>
              </a:rPr>
              <a:t>progetto fatto a casa sulle reti logiche e trasmesso</a:t>
            </a:r>
            <a:br>
              <a:rPr lang="it-IT">
                <a:latin typeface="Times" charset="0"/>
                <a:ea typeface="ＭＳ Ｐゴシック" charset="-128"/>
              </a:rPr>
            </a:br>
            <a:r>
              <a:rPr lang="it-IT">
                <a:latin typeface="Times" charset="0"/>
                <a:ea typeface="ＭＳ Ｐゴシック" charset="-128"/>
              </a:rPr>
              <a:t>entro date prestabilite, in funzione della data dell’appello </a:t>
            </a:r>
            <a:br>
              <a:rPr lang="it-IT">
                <a:latin typeface="Times" charset="0"/>
                <a:ea typeface="ＭＳ Ｐゴシック" charset="-128"/>
              </a:rPr>
            </a:br>
            <a:r>
              <a:rPr lang="it-IT">
                <a:latin typeface="Times" charset="0"/>
                <a:ea typeface="ＭＳ Ｐゴシック" charset="-128"/>
              </a:rPr>
              <a:t>scelto;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>
                <a:latin typeface="Times" charset="0"/>
                <a:ea typeface="ＭＳ Ｐゴシック" charset="-128"/>
              </a:rPr>
              <a:t>approvazione del progetto;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>
                <a:latin typeface="Times" charset="0"/>
                <a:ea typeface="ＭＳ Ｐゴシック" charset="-128"/>
              </a:rPr>
              <a:t>l’approvazione di cui sopra è condizione necessaria</a:t>
            </a:r>
            <a:br>
              <a:rPr lang="it-IT">
                <a:latin typeface="Times" charset="0"/>
                <a:ea typeface="ＭＳ Ｐゴシック" charset="-128"/>
              </a:rPr>
            </a:br>
            <a:r>
              <a:rPr lang="it-IT">
                <a:latin typeface="Times" charset="0"/>
                <a:ea typeface="ＭＳ Ｐゴシック" charset="-128"/>
              </a:rPr>
              <a:t>per potersi iscrivere all’esame;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>
                <a:latin typeface="Times" charset="0"/>
                <a:ea typeface="ＭＳ Ｐゴシック" charset="-128"/>
              </a:rPr>
              <a:t>provette in itinere;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>
                <a:latin typeface="Times" charset="0"/>
                <a:ea typeface="ＭＳ Ｐゴシック" charset="-128"/>
              </a:rPr>
              <a:t>esame scritto;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>
                <a:latin typeface="Times" charset="0"/>
                <a:ea typeface="ＭＳ Ｐゴシック" charset="-128"/>
              </a:rPr>
              <a:t>il superamento dello scritto dà accesso alla/e prova/e</a:t>
            </a:r>
            <a:br>
              <a:rPr lang="it-IT">
                <a:latin typeface="Times" charset="0"/>
                <a:ea typeface="ＭＳ Ｐゴシック" charset="-128"/>
              </a:rPr>
            </a:br>
            <a:r>
              <a:rPr lang="it-IT">
                <a:latin typeface="Times" charset="0"/>
                <a:ea typeface="ＭＳ Ｐゴシック" charset="-128"/>
              </a:rPr>
              <a:t>orali;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>
                <a:latin typeface="Times" charset="0"/>
                <a:ea typeface="ＭＳ Ｐゴシック" charset="-128"/>
              </a:rPr>
              <a:t>se anche le prove orali sono sufficienti si supera l’esame </a:t>
            </a:r>
            <a:br>
              <a:rPr lang="it-IT">
                <a:latin typeface="Times" charset="0"/>
                <a:ea typeface="ＭＳ Ｐゴシック" charset="-128"/>
              </a:rPr>
            </a:br>
            <a:r>
              <a:rPr lang="it-IT">
                <a:latin typeface="Times" charset="0"/>
                <a:ea typeface="ＭＳ Ｐゴシック" charset="-128"/>
              </a:rPr>
              <a:t>con un voto che tiene conto di tutti i punti precedenti</a:t>
            </a:r>
          </a:p>
        </p:txBody>
      </p:sp>
    </p:spTree>
    <p:extLst>
      <p:ext uri="{BB962C8B-B14F-4D97-AF65-F5344CB8AC3E}">
        <p14:creationId xmlns:p14="http://schemas.microsoft.com/office/powerpoint/2010/main" val="7845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>
            <a:extLst>
              <a:ext uri="{FF2B5EF4-FFF2-40B4-BE49-F238E27FC236}">
                <a16:creationId xmlns:a16="http://schemas.microsoft.com/office/drawing/2014/main" id="{FF2B27E2-D6A9-1A41-9E9D-32D641BE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49275"/>
            <a:ext cx="1304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Progetto</a:t>
            </a:r>
          </a:p>
        </p:txBody>
      </p:sp>
      <p:sp>
        <p:nvSpPr>
          <p:cNvPr id="28674" name="TextBox 4">
            <a:extLst>
              <a:ext uri="{FF2B5EF4-FFF2-40B4-BE49-F238E27FC236}">
                <a16:creationId xmlns:a16="http://schemas.microsoft.com/office/drawing/2014/main" id="{9B778A8E-19AE-3842-BA12-E83E10194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773238"/>
            <a:ext cx="75485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*) Progettazione di una rete logica a partire dal calcolo 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una funzione Booleana ricavata dalla matricola dello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studente/ssa;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*) si useranno le tecniche di semplificazione della funzione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Booleana imparate a lezione col fine di rendere minima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la complessità della rete a parità di funzione calcolata;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*) Il progetto va redatto in linguaggio Latex (che </a:t>
            </a:r>
            <a:r>
              <a:rPr lang="it-IT" altLang="it-IT" sz="2400" i="1"/>
              <a:t>non</a:t>
            </a:r>
            <a:r>
              <a:rPr lang="it-IT" altLang="it-IT" sz="2400"/>
              <a:t> 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un programma WYSIWYG)</a:t>
            </a:r>
          </a:p>
        </p:txBody>
      </p:sp>
    </p:spTree>
    <p:extLst>
      <p:ext uri="{BB962C8B-B14F-4D97-AF65-F5344CB8AC3E}">
        <p14:creationId xmlns:p14="http://schemas.microsoft.com/office/powerpoint/2010/main" val="279260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A6D007-ABD7-3140-A928-606BEC58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1" y="1233377"/>
            <a:ext cx="3751901" cy="3366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ED2A2F-3B98-DE47-B28A-3F1A56063728}"/>
              </a:ext>
            </a:extLst>
          </p:cNvPr>
          <p:cNvSpPr txBox="1"/>
          <p:nvPr/>
        </p:nvSpPr>
        <p:spPr>
          <a:xfrm>
            <a:off x="4198086" y="1070343"/>
            <a:ext cx="487024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\documentclass[12pt]{article}</a:t>
            </a:r>
          </a:p>
          <a:p>
            <a:r>
              <a:rPr lang="it-IT" sz="800"/>
              <a:t>\usepackage{geometry}</a:t>
            </a:r>
          </a:p>
          <a:p>
            <a:r>
              <a:rPr lang="it-IT" sz="800"/>
              <a:t>\usepackage{graphicx}</a:t>
            </a:r>
          </a:p>
          <a:p>
            <a:r>
              <a:rPr lang="it-IT" sz="800"/>
              <a:t>\usepackage{amssymb}</a:t>
            </a:r>
          </a:p>
          <a:p>
            <a:r>
              <a:rPr lang="it-IT" sz="800"/>
              <a:t>\usepackage{amsmath}</a:t>
            </a:r>
          </a:p>
          <a:p>
            <a:r>
              <a:rPr lang="it-IT" sz="800"/>
              <a:t>\usepackage{epstopdf}</a:t>
            </a:r>
          </a:p>
          <a:p>
            <a:r>
              <a:rPr lang="it-IT" sz="800"/>
              <a:t>\usepackage{askmaps}</a:t>
            </a:r>
          </a:p>
          <a:p>
            <a:r>
              <a:rPr lang="it-IT" sz="800"/>
              <a:t>\usepackage{color}</a:t>
            </a:r>
          </a:p>
          <a:p>
            <a:r>
              <a:rPr lang="it-IT" sz="800"/>
              <a:t>\usepackage{pgfplots}</a:t>
            </a:r>
          </a:p>
          <a:p>
            <a:r>
              <a:rPr lang="it-IT" sz="800"/>
              <a:t>\usepackage{subfigure}</a:t>
            </a:r>
          </a:p>
          <a:p>
            <a:r>
              <a:rPr lang="it-IT" sz="800"/>
              <a:t>\usepackage[italian]{babel}</a:t>
            </a:r>
          </a:p>
          <a:p>
            <a:r>
              <a:rPr lang="it-IT" sz="800"/>
              <a:t>\usepackage{geometry}</a:t>
            </a:r>
          </a:p>
          <a:p>
            <a:r>
              <a:rPr lang="it-IT" sz="800"/>
              <a:t>\geometry{a4paper,top=2.5cm,bottom=2cm,left=2.6cm,right=2.6cm}</a:t>
            </a:r>
          </a:p>
          <a:p>
            <a:r>
              <a:rPr lang="it-IT" sz="800"/>
              <a:t>\usepackage[utf8]{inputenc}</a:t>
            </a:r>
          </a:p>
          <a:p>
            <a:r>
              <a:rPr lang="it-IT" sz="800"/>
              <a:t>\usepackage{tikz}</a:t>
            </a:r>
          </a:p>
          <a:p>
            <a:r>
              <a:rPr lang="it-IT" sz="800"/>
              <a:t>\usetikzlibrary{circuits.logic.US}</a:t>
            </a:r>
          </a:p>
          <a:p>
            <a:r>
              <a:rPr lang="it-IT" sz="800"/>
              <a:t>\tikzset{branch/.style={fill,shape=circle,minimum size=3pt, inner sep=0pt}}</a:t>
            </a:r>
          </a:p>
          <a:p>
            <a:r>
              <a:rPr lang="it-IT" sz="800"/>
              <a:t>\newcommand{\horrule}[1]{\rule{\linewidth}{#1}} % Create horizontal rule command with 1 argument of height</a:t>
            </a:r>
          </a:p>
          <a:p>
            <a:r>
              <a:rPr lang="it-IT" sz="800"/>
              <a:t>\title{ </a:t>
            </a:r>
          </a:p>
          <a:p>
            <a:r>
              <a:rPr lang="it-IT" sz="800"/>
              <a:t>\normalfont \normalsize </a:t>
            </a:r>
          </a:p>
          <a:p>
            <a:r>
              <a:rPr lang="it-IT" sz="800"/>
              <a:t>\textsc{Universit\`a degli Studi di Trieste - Dipartimento di Ingegneria e Architettura} \\ [25pt]</a:t>
            </a:r>
          </a:p>
          <a:p>
            <a:r>
              <a:rPr lang="it-IT" sz="800"/>
              <a:t>\horrule{0.5pt} \\[0.4cm] % Thin top horizontal rule</a:t>
            </a:r>
          </a:p>
          <a:p>
            <a:r>
              <a:rPr lang="it-IT" sz="800"/>
              <a:t>\huge Progetto Fondamenti d'Informatica  \\ % The assignment title</a:t>
            </a:r>
          </a:p>
          <a:p>
            <a:r>
              <a:rPr lang="it-IT" sz="800"/>
              <a:t>\horrule{2pt} \\[0.5cm] % Thick bottom horizontal rule</a:t>
            </a:r>
          </a:p>
          <a:p>
            <a:r>
              <a:rPr lang="it-IT" sz="800"/>
              <a:t>}</a:t>
            </a:r>
          </a:p>
          <a:p>
            <a:r>
              <a:rPr lang="it-IT" sz="800"/>
              <a:t>\author{Nome Cognome - Matricola IN0500308}</a:t>
            </a:r>
          </a:p>
          <a:p>
            <a:r>
              <a:rPr lang="it-IT" sz="800"/>
              <a:t>\date{\normalsize\today} % Today's date or a custom date</a:t>
            </a:r>
          </a:p>
          <a:p>
            <a:r>
              <a:rPr lang="it-IT" sz="800"/>
              <a:t>\begin{document}</a:t>
            </a:r>
          </a:p>
          <a:p>
            <a:r>
              <a:rPr lang="it-IT" sz="800"/>
              <a:t>\maketitle</a:t>
            </a:r>
          </a:p>
          <a:p>
            <a:r>
              <a:rPr lang="it-IT" sz="800"/>
              <a:t>\noindent \textbf{Identificazione della propria matricola} - IN0500308</a:t>
            </a:r>
          </a:p>
          <a:p>
            <a:r>
              <a:rPr lang="it-IT" sz="800"/>
              <a:t>\bigskip</a:t>
            </a:r>
          </a:p>
          <a:p>
            <a:r>
              <a:rPr lang="it-IT" sz="800"/>
              <a:t>\noindent \textbf{Individuazione della funzione Booleana associata alla propria matricola} -</a:t>
            </a:r>
          </a:p>
          <a:p>
            <a:r>
              <a:rPr lang="it-IT" sz="800"/>
              <a:t>\noindent Acquisito il numero di matricola devo costruire la forma tabellare della funzione </a:t>
            </a:r>
          </a:p>
          <a:p>
            <a:r>
              <a:rPr lang="it-IT" sz="800"/>
              <a:t>Booleana a 4 variabili a essa associata:</a:t>
            </a:r>
          </a:p>
          <a:p>
            <a:r>
              <a:rPr lang="it-IT" sz="800"/>
              <a:t>\begin{enumerate}</a:t>
            </a:r>
          </a:p>
          <a:p>
            <a:r>
              <a:rPr lang="it-IT" sz="800"/>
              <a:t>\item Estraggo la parte numerica, elidendo il prefisso IN:</a:t>
            </a:r>
          </a:p>
          <a:p>
            <a:r>
              <a:rPr lang="it-IT" sz="800"/>
              <a:t>$0500308$</a:t>
            </a:r>
          </a:p>
          <a:p>
            <a:r>
              <a:rPr lang="it-IT" sz="800"/>
              <a:t>\item Divido tale numero per $2^{2^4}$ e ne ricavo il resto:</a:t>
            </a:r>
          </a:p>
          <a:p>
            <a:r>
              <a:rPr lang="it-IT" sz="800"/>
              <a:t>$0500308=7\cdot 65536+\bf{41556}$</a:t>
            </a:r>
          </a:p>
          <a:p>
            <a:r>
              <a:rPr lang="it-IT" sz="800"/>
              <a:t>\item Codifico il resto in binario, usando 16 bit, tramite successive divisioni del numero ottenuto </a:t>
            </a:r>
          </a:p>
          <a:p>
            <a:r>
              <a:rPr lang="it-IT" sz="800"/>
              <a:t>per $2$. Il numero binario sar\`a dato leggendo i resti delle divisioni dal basso verso l'alto, ovvero </a:t>
            </a:r>
          </a:p>
          <a:p>
            <a:r>
              <a:rPr lang="it-IT" sz="800"/>
              <a:t>dal bit pi\`u significativo a quello meno significativo.</a:t>
            </a:r>
          </a:p>
          <a:p>
            <a:endParaRPr lang="it-IT" sz="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1CB324-B9A0-4640-A9E6-1F6738A3E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246" y="214456"/>
            <a:ext cx="1544084" cy="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4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>
            <a:extLst>
              <a:ext uri="{FF2B5EF4-FFF2-40B4-BE49-F238E27FC236}">
                <a16:creationId xmlns:a16="http://schemas.microsoft.com/office/drawing/2014/main" id="{46A14F3E-5C96-4645-A6FC-D5F9CB5D4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08050"/>
            <a:ext cx="716438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Fondamenti d’Informatica - I sem (6 cfu)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prof. FRANCESCO FABRIS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DIPARTIMENTO DI MATEMATICA E GEOSCIENZE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SEZIONE DI MATEMATICA E INFORMATICA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III piano, Ed H2bis, stanza 325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040 558 2625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ffabris@units.it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Orario di ricevimento: su appuntamento</a:t>
            </a:r>
          </a:p>
        </p:txBody>
      </p:sp>
    </p:spTree>
    <p:extLst>
      <p:ext uri="{BB962C8B-B14F-4D97-AF65-F5344CB8AC3E}">
        <p14:creationId xmlns:p14="http://schemas.microsoft.com/office/powerpoint/2010/main" val="349608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EB19F-50E5-604E-AF9D-AC91BBAD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17"/>
            <a:ext cx="9144000" cy="64616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CD2A05-6D2E-3E4B-BBF7-675382F23D43}"/>
              </a:ext>
            </a:extLst>
          </p:cNvPr>
          <p:cNvGrpSpPr/>
          <p:nvPr/>
        </p:nvGrpSpPr>
        <p:grpSpPr>
          <a:xfrm>
            <a:off x="3688275" y="4255000"/>
            <a:ext cx="1881980" cy="1156732"/>
            <a:chOff x="3581400" y="4445000"/>
            <a:chExt cx="1881980" cy="11567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DB11E8-EFC4-A441-B2C3-FA7FFCB7DEE9}"/>
                </a:ext>
              </a:extLst>
            </p:cNvPr>
            <p:cNvSpPr txBox="1"/>
            <p:nvPr/>
          </p:nvSpPr>
          <p:spPr>
            <a:xfrm>
              <a:off x="3937000" y="5232400"/>
              <a:ext cx="1526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b="1">
                  <a:solidFill>
                    <a:srgbClr val="1712FF"/>
                  </a:solidFill>
                </a:rPr>
                <a:t>noi siamo qua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F011D0-80DB-9B4E-A2B5-D0268D162259}"/>
                </a:ext>
              </a:extLst>
            </p:cNvPr>
            <p:cNvCxnSpPr>
              <a:stCxn id="4" idx="1"/>
            </p:cNvCxnSpPr>
            <p:nvPr/>
          </p:nvCxnSpPr>
          <p:spPr>
            <a:xfrm flipH="1" flipV="1">
              <a:off x="3581400" y="4445000"/>
              <a:ext cx="355600" cy="972066"/>
            </a:xfrm>
            <a:prstGeom prst="straightConnector1">
              <a:avLst/>
            </a:prstGeom>
            <a:ln w="41275">
              <a:solidFill>
                <a:srgbClr val="171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CF32F64-4682-5649-A941-93935768A67E}"/>
              </a:ext>
            </a:extLst>
          </p:cNvPr>
          <p:cNvGrpSpPr/>
          <p:nvPr/>
        </p:nvGrpSpPr>
        <p:grpSpPr>
          <a:xfrm>
            <a:off x="4866575" y="3217018"/>
            <a:ext cx="1562982" cy="1156732"/>
            <a:chOff x="3581400" y="4445000"/>
            <a:chExt cx="1562982" cy="1156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27A379-1C34-B546-AD36-9F7EF6F27EE6}"/>
                </a:ext>
              </a:extLst>
            </p:cNvPr>
            <p:cNvSpPr txBox="1"/>
            <p:nvPr/>
          </p:nvSpPr>
          <p:spPr>
            <a:xfrm>
              <a:off x="3937000" y="5232400"/>
              <a:ext cx="12073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b="1">
                  <a:solidFill>
                    <a:srgbClr val="1712FF"/>
                  </a:solidFill>
                </a:rPr>
                <a:t>mio ufficio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83C8399-9F7A-3940-902D-947321DDD54D}"/>
                </a:ext>
              </a:extLst>
            </p:cNvPr>
            <p:cNvCxnSpPr>
              <a:stCxn id="9" idx="1"/>
            </p:cNvCxnSpPr>
            <p:nvPr/>
          </p:nvCxnSpPr>
          <p:spPr>
            <a:xfrm flipH="1" flipV="1">
              <a:off x="3581400" y="4445000"/>
              <a:ext cx="355600" cy="972066"/>
            </a:xfrm>
            <a:prstGeom prst="straightConnector1">
              <a:avLst/>
            </a:prstGeom>
            <a:ln w="41275">
              <a:solidFill>
                <a:srgbClr val="171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>
            <a:extLst>
              <a:ext uri="{FF2B5EF4-FFF2-40B4-BE49-F238E27FC236}">
                <a16:creationId xmlns:a16="http://schemas.microsoft.com/office/drawing/2014/main" id="{E427EE1D-10EA-5545-A4BE-FA11A8138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08050"/>
            <a:ext cx="716438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Fondamenti d’Informatica - II sem (6 cfu)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prof.  SYLVIO BARBON JR.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DIPARTIMENTO DI MATEMATICA E GEOSCIENZE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SEZIONE DI MATEMATICA E INFORMATICA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Ed C2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040 558 26XX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SYLVIO.BARBONJUNIOR@units.it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Orario di ricevimento: su appuntamento</a:t>
            </a:r>
          </a:p>
        </p:txBody>
      </p:sp>
    </p:spTree>
    <p:extLst>
      <p:ext uri="{BB962C8B-B14F-4D97-AF65-F5344CB8AC3E}">
        <p14:creationId xmlns:p14="http://schemas.microsoft.com/office/powerpoint/2010/main" val="160432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>
            <a:extLst>
              <a:ext uri="{FF2B5EF4-FFF2-40B4-BE49-F238E27FC236}">
                <a16:creationId xmlns:a16="http://schemas.microsoft.com/office/drawing/2014/main" id="{0C3DAFBF-B991-3141-9695-BFD62C563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08050"/>
            <a:ext cx="74898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Coordinatore del corso di studi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prof. SERGIO CARRATO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DIPARTIMENTO DI INGEGNERIA E ARCHITETTURA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 piano, Ed C2, stanza 220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040 558 7147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carrato@units.it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Orario di ricevimento: 11-13</a:t>
            </a:r>
          </a:p>
        </p:txBody>
      </p:sp>
    </p:spTree>
    <p:extLst>
      <p:ext uri="{BB962C8B-B14F-4D97-AF65-F5344CB8AC3E}">
        <p14:creationId xmlns:p14="http://schemas.microsoft.com/office/powerpoint/2010/main" val="295868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097ED-B76E-8E4A-A750-2E945897D674}"/>
              </a:ext>
            </a:extLst>
          </p:cNvPr>
          <p:cNvSpPr txBox="1"/>
          <p:nvPr/>
        </p:nvSpPr>
        <p:spPr>
          <a:xfrm>
            <a:off x="2995222" y="175697"/>
            <a:ext cx="2132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Dove mi trovo?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06B95-0F9D-3C44-805A-2B910D1E7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657" y="721316"/>
            <a:ext cx="3568233" cy="1434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C08F3A-35D5-C64C-99AD-4D46B4CB1C7A}"/>
              </a:ext>
            </a:extLst>
          </p:cNvPr>
          <p:cNvSpPr txBox="1"/>
          <p:nvPr/>
        </p:nvSpPr>
        <p:spPr>
          <a:xfrm>
            <a:off x="2423526" y="2316854"/>
            <a:ext cx="327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Rettore: prof. </a:t>
            </a:r>
            <a:r>
              <a:rPr lang="it-IT" i="1"/>
              <a:t>Roberto Di Lenarda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07686-CFC6-C749-BC93-8B1DE10A9CE0}"/>
              </a:ext>
            </a:extLst>
          </p:cNvPr>
          <p:cNvSpPr txBox="1"/>
          <p:nvPr/>
        </p:nvSpPr>
        <p:spPr>
          <a:xfrm>
            <a:off x="6692728" y="838239"/>
            <a:ext cx="2015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Senato Accademico</a:t>
            </a:r>
          </a:p>
          <a:p>
            <a:endParaRPr lang="it-IT"/>
          </a:p>
          <a:p>
            <a:r>
              <a:rPr lang="it-IT"/>
              <a:t>Consiglio di </a:t>
            </a:r>
          </a:p>
          <a:p>
            <a:r>
              <a:rPr lang="it-IT"/>
              <a:t>Amministrazione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84199-C4FB-8644-9D9A-12F60A7E882A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772890" y="1054645"/>
            <a:ext cx="857912" cy="38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DBF8EF-1973-3040-B1B4-164B6F436B1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772890" y="1438405"/>
            <a:ext cx="857912" cy="31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4F3F98-BC73-CF48-A064-65D88F5E2F8E}"/>
              </a:ext>
            </a:extLst>
          </p:cNvPr>
          <p:cNvGrpSpPr/>
          <p:nvPr/>
        </p:nvGrpSpPr>
        <p:grpSpPr>
          <a:xfrm>
            <a:off x="1475575" y="2719964"/>
            <a:ext cx="5026395" cy="977024"/>
            <a:chOff x="1733433" y="2686186"/>
            <a:chExt cx="4540211" cy="9770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A2C99B-4034-A541-8335-C57B122225A9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4061314" y="2686186"/>
              <a:ext cx="1" cy="3655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C06910-5DFD-5D4C-858F-336BDA5A9160}"/>
                </a:ext>
              </a:extLst>
            </p:cNvPr>
            <p:cNvCxnSpPr>
              <a:cxnSpLocks/>
            </p:cNvCxnSpPr>
            <p:nvPr/>
          </p:nvCxnSpPr>
          <p:spPr>
            <a:xfrm>
              <a:off x="1733433" y="3051740"/>
              <a:ext cx="4538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297CC52-3479-9549-851A-EC0D93E56105}"/>
                </a:ext>
              </a:extLst>
            </p:cNvPr>
            <p:cNvCxnSpPr>
              <a:cxnSpLocks/>
            </p:cNvCxnSpPr>
            <p:nvPr/>
          </p:nvCxnSpPr>
          <p:spPr>
            <a:xfrm>
              <a:off x="1733433" y="3051740"/>
              <a:ext cx="0" cy="611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237B676-40E9-0340-986A-9DED8C7F8295}"/>
                </a:ext>
              </a:extLst>
            </p:cNvPr>
            <p:cNvCxnSpPr>
              <a:cxnSpLocks/>
            </p:cNvCxnSpPr>
            <p:nvPr/>
          </p:nvCxnSpPr>
          <p:spPr>
            <a:xfrm>
              <a:off x="2626329" y="3049870"/>
              <a:ext cx="0" cy="611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60EA601-90BA-CF4C-B92F-6771C781DD50}"/>
                </a:ext>
              </a:extLst>
            </p:cNvPr>
            <p:cNvCxnSpPr>
              <a:cxnSpLocks/>
            </p:cNvCxnSpPr>
            <p:nvPr/>
          </p:nvCxnSpPr>
          <p:spPr>
            <a:xfrm>
              <a:off x="6273644" y="3049870"/>
              <a:ext cx="0" cy="611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C1F106D-5A09-834C-80E6-0982A534D914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3049870"/>
              <a:ext cx="0" cy="611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50B023-163F-484A-9D3B-3D844C7505AC}"/>
              </a:ext>
            </a:extLst>
          </p:cNvPr>
          <p:cNvSpPr txBox="1"/>
          <p:nvPr/>
        </p:nvSpPr>
        <p:spPr>
          <a:xfrm>
            <a:off x="2760030" y="3696430"/>
            <a:ext cx="3293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Dip. di Ingegneria e Architettura - DIA</a:t>
            </a:r>
          </a:p>
          <a:p>
            <a:pPr algn="ctr"/>
            <a:r>
              <a:rPr lang="it-IT" sz="1600"/>
              <a:t> Direttore: prof. </a:t>
            </a:r>
            <a:r>
              <a:rPr lang="it-IT" sz="1600" i="1"/>
              <a:t>Alfredo Contin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6D20F5-C9E8-5D4A-A0F8-5A177844250A}"/>
              </a:ext>
            </a:extLst>
          </p:cNvPr>
          <p:cNvSpPr txBox="1"/>
          <p:nvPr/>
        </p:nvSpPr>
        <p:spPr>
          <a:xfrm>
            <a:off x="7014202" y="3220106"/>
            <a:ext cx="1237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Dipartimenti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A5D6C1-DF6A-A042-AF6D-D48AF29D112E}"/>
              </a:ext>
            </a:extLst>
          </p:cNvPr>
          <p:cNvGrpSpPr/>
          <p:nvPr/>
        </p:nvGrpSpPr>
        <p:grpSpPr>
          <a:xfrm>
            <a:off x="2760030" y="4300232"/>
            <a:ext cx="3054545" cy="977024"/>
            <a:chOff x="1733433" y="2686186"/>
            <a:chExt cx="4540211" cy="97702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3D83A4-385C-2546-8986-F580C0E1F70C}"/>
                </a:ext>
              </a:extLst>
            </p:cNvPr>
            <p:cNvCxnSpPr/>
            <p:nvPr/>
          </p:nvCxnSpPr>
          <p:spPr>
            <a:xfrm flipH="1">
              <a:off x="4061314" y="2686186"/>
              <a:ext cx="1" cy="3655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C518541-7624-484D-ACAC-73F84C3BC4EE}"/>
                </a:ext>
              </a:extLst>
            </p:cNvPr>
            <p:cNvCxnSpPr>
              <a:cxnSpLocks/>
            </p:cNvCxnSpPr>
            <p:nvPr/>
          </p:nvCxnSpPr>
          <p:spPr>
            <a:xfrm>
              <a:off x="1733433" y="3051740"/>
              <a:ext cx="4538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CD42114-33DF-7944-8C05-0A906FBA6785}"/>
                </a:ext>
              </a:extLst>
            </p:cNvPr>
            <p:cNvCxnSpPr>
              <a:cxnSpLocks/>
            </p:cNvCxnSpPr>
            <p:nvPr/>
          </p:nvCxnSpPr>
          <p:spPr>
            <a:xfrm>
              <a:off x="1733433" y="3051740"/>
              <a:ext cx="0" cy="611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0066665-698E-ED40-8901-21BBDF555E17}"/>
                </a:ext>
              </a:extLst>
            </p:cNvPr>
            <p:cNvCxnSpPr>
              <a:cxnSpLocks/>
            </p:cNvCxnSpPr>
            <p:nvPr/>
          </p:nvCxnSpPr>
          <p:spPr>
            <a:xfrm>
              <a:off x="2626329" y="3049870"/>
              <a:ext cx="0" cy="611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4280C7E-1592-9D40-BF4B-4F1A506935E1}"/>
                </a:ext>
              </a:extLst>
            </p:cNvPr>
            <p:cNvCxnSpPr>
              <a:cxnSpLocks/>
            </p:cNvCxnSpPr>
            <p:nvPr/>
          </p:nvCxnSpPr>
          <p:spPr>
            <a:xfrm>
              <a:off x="6273644" y="3049870"/>
              <a:ext cx="0" cy="611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E3D7552-E5B8-A54D-AE6E-6FC4260F30B8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3049870"/>
              <a:ext cx="0" cy="611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DD2C466-648F-D04D-B3F6-DFEDDE04EEF0}"/>
              </a:ext>
            </a:extLst>
          </p:cNvPr>
          <p:cNvSpPr txBox="1"/>
          <p:nvPr/>
        </p:nvSpPr>
        <p:spPr>
          <a:xfrm>
            <a:off x="7014202" y="4740198"/>
            <a:ext cx="1378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Corsi di Studio</a:t>
            </a:r>
          </a:p>
          <a:p>
            <a:endParaRPr lang="it-IT" sz="1600"/>
          </a:p>
          <a:p>
            <a:r>
              <a:rPr lang="it-IT" sz="1600"/>
              <a:t>LT   LM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AF24E-CBD0-734C-B3E9-FDC2BBD60961}"/>
              </a:ext>
            </a:extLst>
          </p:cNvPr>
          <p:cNvSpPr txBox="1"/>
          <p:nvPr/>
        </p:nvSpPr>
        <p:spPr>
          <a:xfrm>
            <a:off x="3097175" y="5307827"/>
            <a:ext cx="3017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/>
              <a:t>Ing. Elettronica e </a:t>
            </a:r>
          </a:p>
          <a:p>
            <a:pPr algn="ctr"/>
            <a:r>
              <a:rPr lang="it-IT" sz="1600"/>
              <a:t>Informatica</a:t>
            </a:r>
          </a:p>
          <a:p>
            <a:pPr algn="ctr"/>
            <a:r>
              <a:rPr lang="it-IT" sz="1600"/>
              <a:t>Coordinatore: prof. </a:t>
            </a:r>
            <a:r>
              <a:rPr lang="it-IT" sz="1600" i="1"/>
              <a:t>Sergio Carrato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137146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E32C1-DE9C-1C4A-973C-77E6945D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59" y="3585407"/>
            <a:ext cx="3727120" cy="3272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44325-8E29-FD48-8BF4-19B5ABA2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794" y="-3198"/>
            <a:ext cx="4017076" cy="3546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A1ED98-9525-F248-ACAB-753232FB1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57" y="1"/>
            <a:ext cx="3998697" cy="3542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6D3007-F228-D041-8BC9-B171DE8E49EE}"/>
              </a:ext>
            </a:extLst>
          </p:cNvPr>
          <p:cNvGrpSpPr/>
          <p:nvPr/>
        </p:nvGrpSpPr>
        <p:grpSpPr>
          <a:xfrm>
            <a:off x="360385" y="2007094"/>
            <a:ext cx="5386626" cy="3358337"/>
            <a:chOff x="360385" y="2007094"/>
            <a:chExt cx="5386626" cy="33583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F68A33-E36A-4841-99CD-EC02E4F4E290}"/>
                </a:ext>
              </a:extLst>
            </p:cNvPr>
            <p:cNvSpPr/>
            <p:nvPr/>
          </p:nvSpPr>
          <p:spPr>
            <a:xfrm>
              <a:off x="360385" y="2007094"/>
              <a:ext cx="733168" cy="1121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7DB7D7-6985-B048-A0CD-B14D985C8CA8}"/>
                </a:ext>
              </a:extLst>
            </p:cNvPr>
            <p:cNvSpPr/>
            <p:nvPr/>
          </p:nvSpPr>
          <p:spPr>
            <a:xfrm>
              <a:off x="5013843" y="2007094"/>
              <a:ext cx="733168" cy="1121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D66D30-258D-C34F-B8C1-123C7C3DC0B9}"/>
                </a:ext>
              </a:extLst>
            </p:cNvPr>
            <p:cNvSpPr/>
            <p:nvPr/>
          </p:nvSpPr>
          <p:spPr>
            <a:xfrm>
              <a:off x="2867953" y="5253235"/>
              <a:ext cx="733168" cy="1121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14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5">
            <a:extLst>
              <a:ext uri="{FF2B5EF4-FFF2-40B4-BE49-F238E27FC236}">
                <a16:creationId xmlns:a16="http://schemas.microsoft.com/office/drawing/2014/main" id="{4D585799-11BE-D641-B733-C2A5005D0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517650"/>
            <a:ext cx="1312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/>
              <a:t>I anno</a:t>
            </a:r>
          </a:p>
        </p:txBody>
      </p:sp>
      <p:sp>
        <p:nvSpPr>
          <p:cNvPr id="20482" name="TextBox 1">
            <a:extLst>
              <a:ext uri="{FF2B5EF4-FFF2-40B4-BE49-F238E27FC236}">
                <a16:creationId xmlns:a16="http://schemas.microsoft.com/office/drawing/2014/main" id="{F4DDA8C1-6081-3742-82C0-80A7D518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347663"/>
            <a:ext cx="450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CORSO DI LAUREA IN INGEGNERIA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ELETTRONICA E INFORMATICA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E2BA28-B5E2-BE48-9CBA-B63FAF45D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416975"/>
              </p:ext>
            </p:extLst>
          </p:nvPr>
        </p:nvGraphicFramePr>
        <p:xfrm>
          <a:off x="1763713" y="2565400"/>
          <a:ext cx="6096000" cy="3234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cfu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Semestre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it-IT" sz="1800"/>
                        <a:t>Analisi I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9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I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/>
                        <a:t>Geometria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9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I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/>
                        <a:t>Fondamenti d’Informatica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I</a:t>
                      </a:r>
                    </a:p>
                    <a:p>
                      <a:pPr algn="ctr"/>
                      <a:endParaRPr lang="it-IT" sz="180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/>
                        <a:t>Fisica generale I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9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II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/>
                        <a:t>Probabilità e statistica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II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/>
                        <a:t>Reti logiche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II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/>
                        <a:t>Fondamenti d’Informatica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II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63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6D2F6C-FA7F-2741-A171-BF4255D8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684053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/>
              <a:t>scuola superiore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/>
              <a:t>figura professionale dell’ingegnere (responsabilità sociale)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/>
              <a:t>formazione mentale dell’ingegnere (metodo scientifico o ipotetico-deduttivo)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 i="1"/>
              <a:t>imprinting</a:t>
            </a:r>
            <a:r>
              <a:rPr lang="it-IT" altLang="it-IT" sz="2000"/>
              <a:t> dell’ingegnere si acquisisce con le materie di base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 b="1"/>
              <a:t>studiare subito analisi e geometria!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/>
              <a:t>cambiare subito CdS se ingegneria non fa per me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/>
              <a:t>studiare quello che piace, non quello imposto dai genitori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/>
              <a:t>doti nascoste delle persone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/>
              <a:t>privilegio di poter studiare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/>
              <a:t>studiare fin che si può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/>
              <a:t>andare all’estero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/>
              <a:t>studiare le lingue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it-IT" sz="2000"/>
              <a:t>CFU, TAF e SSDA: tipologia crediti e settori disciplinari</a:t>
            </a:r>
          </a:p>
        </p:txBody>
      </p:sp>
      <p:sp>
        <p:nvSpPr>
          <p:cNvPr id="24578" name="TextBox 4">
            <a:extLst>
              <a:ext uri="{FF2B5EF4-FFF2-40B4-BE49-F238E27FC236}">
                <a16:creationId xmlns:a16="http://schemas.microsoft.com/office/drawing/2014/main" id="{D74AFC49-04CC-524B-86BF-05AFC5C3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44450"/>
            <a:ext cx="3514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Consigli e riflessioni varie</a:t>
            </a:r>
          </a:p>
        </p:txBody>
      </p:sp>
    </p:spTree>
    <p:extLst>
      <p:ext uri="{BB962C8B-B14F-4D97-AF65-F5344CB8AC3E}">
        <p14:creationId xmlns:p14="http://schemas.microsoft.com/office/powerpoint/2010/main" val="4850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01A8469-4ABE-C349-8604-DDFA66561FA0}" vid="{3DE8DD89-8E96-7D45-8D8A-48E3201CD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3591</TotalTime>
  <Words>1010</Words>
  <Application>Microsoft Macintosh PowerPoint</Application>
  <PresentationFormat>On-screen Show (4:3)</PresentationFormat>
  <Paragraphs>215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Times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Fabris</dc:creator>
  <cp:lastModifiedBy>Francesco Fabris</cp:lastModifiedBy>
  <cp:revision>102</cp:revision>
  <dcterms:created xsi:type="dcterms:W3CDTF">2020-12-01T10:28:46Z</dcterms:created>
  <dcterms:modified xsi:type="dcterms:W3CDTF">2022-10-03T16:53:31Z</dcterms:modified>
</cp:coreProperties>
</file>