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19" r:id="rId2"/>
    <p:sldId id="262" r:id="rId3"/>
    <p:sldId id="309" r:id="rId4"/>
    <p:sldId id="281" r:id="rId5"/>
    <p:sldId id="304" r:id="rId6"/>
    <p:sldId id="317" r:id="rId7"/>
    <p:sldId id="305" r:id="rId8"/>
    <p:sldId id="318" r:id="rId9"/>
    <p:sldId id="306" r:id="rId10"/>
    <p:sldId id="307" r:id="rId11"/>
    <p:sldId id="267" r:id="rId12"/>
    <p:sldId id="308" r:id="rId13"/>
    <p:sldId id="284" r:id="rId14"/>
    <p:sldId id="297" r:id="rId15"/>
    <p:sldId id="311" r:id="rId16"/>
    <p:sldId id="310" r:id="rId17"/>
    <p:sldId id="312" r:id="rId18"/>
    <p:sldId id="313" r:id="rId19"/>
    <p:sldId id="316" r:id="rId20"/>
    <p:sldId id="287" r:id="rId21"/>
    <p:sldId id="298" r:id="rId22"/>
    <p:sldId id="302" r:id="rId23"/>
    <p:sldId id="314" r:id="rId24"/>
    <p:sldId id="303" r:id="rId25"/>
    <p:sldId id="315" r:id="rId26"/>
    <p:sldId id="288" r:id="rId27"/>
    <p:sldId id="286"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64"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BC813-4D75-4780-9425-A1A9DA1D7367}" type="datetimeFigureOut">
              <a:rPr lang="it-IT" smtClean="0"/>
              <a:t>04/10/2022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F2C10-2B2A-4629-B3B9-E1CA27913257}" type="slidenum">
              <a:rPr lang="it-IT" smtClean="0"/>
              <a:t>‹N›</a:t>
            </a:fld>
            <a:endParaRPr lang="it-IT"/>
          </a:p>
        </p:txBody>
      </p:sp>
    </p:spTree>
    <p:extLst>
      <p:ext uri="{BB962C8B-B14F-4D97-AF65-F5344CB8AC3E}">
        <p14:creationId xmlns:p14="http://schemas.microsoft.com/office/powerpoint/2010/main" val="333482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19</a:t>
            </a:fld>
            <a:endParaRPr lang="it-IT"/>
          </a:p>
        </p:txBody>
      </p:sp>
    </p:spTree>
    <p:extLst>
      <p:ext uri="{BB962C8B-B14F-4D97-AF65-F5344CB8AC3E}">
        <p14:creationId xmlns:p14="http://schemas.microsoft.com/office/powerpoint/2010/main" val="270953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04/10/2022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04/10/2022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04/10/2022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04/10/2022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04/10/2022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04/10/2022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04/10/2022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04/10/2022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04/10/2022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04/10/2022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04/10/2022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04/10/2022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26"/>
          <p:cNvGrpSpPr>
            <a:grpSpLocks/>
          </p:cNvGrpSpPr>
          <p:nvPr/>
        </p:nvGrpSpPr>
        <p:grpSpPr bwMode="auto">
          <a:xfrm>
            <a:off x="3342149" y="1990997"/>
            <a:ext cx="2040469" cy="703610"/>
            <a:chOff x="4416" y="1296"/>
            <a:chExt cx="1392" cy="480"/>
          </a:xfrm>
        </p:grpSpPr>
        <p:sp>
          <p:nvSpPr>
            <p:cNvPr id="12329" name="AutoShape 1027"/>
            <p:cNvSpPr>
              <a:spLocks noChangeArrowheads="1"/>
            </p:cNvSpPr>
            <p:nvPr/>
          </p:nvSpPr>
          <p:spPr bwMode="auto">
            <a:xfrm>
              <a:off x="4416" y="1296"/>
              <a:ext cx="1392" cy="480"/>
            </a:xfrm>
            <a:prstGeom prst="roundRect">
              <a:avLst>
                <a:gd name="adj" fmla="val 16667"/>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2216">
                <a:latin typeface="Comic Sans MS" panose="030F0702030302020204" pitchFamily="66" charset="0"/>
              </a:endParaRPr>
            </a:p>
          </p:txBody>
        </p:sp>
        <p:sp>
          <p:nvSpPr>
            <p:cNvPr id="12330" name="Text Box 1028"/>
            <p:cNvSpPr txBox="1">
              <a:spLocks noChangeArrowheads="1"/>
            </p:cNvSpPr>
            <p:nvPr/>
          </p:nvSpPr>
          <p:spPr bwMode="auto">
            <a:xfrm>
              <a:off x="4704" y="1392"/>
              <a:ext cx="816" cy="29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216" b="1">
                  <a:latin typeface="Comic Sans MS" panose="030F0702030302020204" pitchFamily="66" charset="0"/>
                </a:rPr>
                <a:t>Miscela</a:t>
              </a:r>
            </a:p>
          </p:txBody>
        </p:sp>
      </p:grpSp>
      <p:sp>
        <p:nvSpPr>
          <p:cNvPr id="11269" name="Rectangle 1029"/>
          <p:cNvSpPr>
            <a:spLocks noChangeArrowheads="1"/>
          </p:cNvSpPr>
          <p:nvPr/>
        </p:nvSpPr>
        <p:spPr bwMode="auto">
          <a:xfrm>
            <a:off x="1372040" y="865221"/>
            <a:ext cx="2673718" cy="492527"/>
          </a:xfrm>
          <a:prstGeom prst="rect">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MATERIA</a:t>
            </a:r>
          </a:p>
        </p:txBody>
      </p:sp>
      <p:sp>
        <p:nvSpPr>
          <p:cNvPr id="11270" name="AutoShape 1030"/>
          <p:cNvSpPr>
            <a:spLocks noChangeArrowheads="1"/>
          </p:cNvSpPr>
          <p:nvPr/>
        </p:nvSpPr>
        <p:spPr bwMode="auto">
          <a:xfrm>
            <a:off x="316625" y="1920636"/>
            <a:ext cx="2321913" cy="844332"/>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1271" name="Text Box 1031"/>
          <p:cNvSpPr txBox="1">
            <a:spLocks noChangeArrowheads="1"/>
          </p:cNvSpPr>
          <p:nvPr/>
        </p:nvSpPr>
        <p:spPr bwMode="auto">
          <a:xfrm>
            <a:off x="369304" y="2131719"/>
            <a:ext cx="2140331"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Sostanza pura</a:t>
            </a:r>
          </a:p>
        </p:txBody>
      </p:sp>
      <p:grpSp>
        <p:nvGrpSpPr>
          <p:cNvPr id="13" name="Group 1032"/>
          <p:cNvGrpSpPr>
            <a:grpSpLocks/>
          </p:cNvGrpSpPr>
          <p:nvPr/>
        </p:nvGrpSpPr>
        <p:grpSpPr bwMode="auto">
          <a:xfrm>
            <a:off x="316625" y="4299717"/>
            <a:ext cx="1618303" cy="809152"/>
            <a:chOff x="96" y="3000"/>
            <a:chExt cx="1104" cy="552"/>
          </a:xfrm>
        </p:grpSpPr>
        <p:sp>
          <p:nvSpPr>
            <p:cNvPr id="12327" name="Text Box 1033"/>
            <p:cNvSpPr txBox="1">
              <a:spLocks noChangeArrowheads="1"/>
            </p:cNvSpPr>
            <p:nvPr/>
          </p:nvSpPr>
          <p:spPr bwMode="auto">
            <a:xfrm>
              <a:off x="170" y="3072"/>
              <a:ext cx="91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Elementi</a:t>
              </a:r>
            </a:p>
            <a:p>
              <a:pPr algn="ctr">
                <a:spcBef>
                  <a:spcPct val="0"/>
                </a:spcBef>
                <a:buFontTx/>
                <a:buNone/>
              </a:pPr>
              <a:r>
                <a:rPr lang="it-IT" altLang="it-IT" sz="1662" b="1">
                  <a:latin typeface="Comic Sans MS" panose="030F0702030302020204" pitchFamily="66" charset="0"/>
                </a:rPr>
                <a:t>atomici</a:t>
              </a:r>
              <a:endParaRPr lang="it-IT" altLang="it-IT" sz="2216">
                <a:latin typeface="Comic Sans MS" panose="030F0702030302020204" pitchFamily="66" charset="0"/>
              </a:endParaRPr>
            </a:p>
          </p:txBody>
        </p:sp>
        <p:sp>
          <p:nvSpPr>
            <p:cNvPr id="12328" name="AutoShape 1034"/>
            <p:cNvSpPr>
              <a:spLocks noChangeArrowheads="1"/>
            </p:cNvSpPr>
            <p:nvPr/>
          </p:nvSpPr>
          <p:spPr bwMode="auto">
            <a:xfrm>
              <a:off x="96" y="3000"/>
              <a:ext cx="1104" cy="552"/>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it-IT" altLang="it-IT" sz="2216">
                <a:latin typeface="Comic Sans MS" panose="030F0702030302020204" pitchFamily="66" charset="0"/>
              </a:endParaRPr>
            </a:p>
          </p:txBody>
        </p:sp>
      </p:grpSp>
      <p:grpSp>
        <p:nvGrpSpPr>
          <p:cNvPr id="14" name="Group 1035"/>
          <p:cNvGrpSpPr>
            <a:grpSpLocks/>
          </p:cNvGrpSpPr>
          <p:nvPr/>
        </p:nvGrpSpPr>
        <p:grpSpPr bwMode="auto">
          <a:xfrm>
            <a:off x="2427456" y="4299717"/>
            <a:ext cx="1688664" cy="809152"/>
            <a:chOff x="1440" y="3000"/>
            <a:chExt cx="1152" cy="552"/>
          </a:xfrm>
        </p:grpSpPr>
        <p:sp>
          <p:nvSpPr>
            <p:cNvPr id="12325" name="Text Box 1036"/>
            <p:cNvSpPr txBox="1">
              <a:spLocks noChangeArrowheads="1"/>
            </p:cNvSpPr>
            <p:nvPr/>
          </p:nvSpPr>
          <p:spPr bwMode="auto">
            <a:xfrm>
              <a:off x="1534" y="3072"/>
              <a:ext cx="91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Elementi</a:t>
              </a:r>
            </a:p>
            <a:p>
              <a:pPr algn="ctr">
                <a:spcBef>
                  <a:spcPct val="0"/>
                </a:spcBef>
                <a:buFontTx/>
                <a:buNone/>
              </a:pPr>
              <a:r>
                <a:rPr lang="it-IT" altLang="it-IT" sz="1662" b="1">
                  <a:latin typeface="Comic Sans MS" panose="030F0702030302020204" pitchFamily="66" charset="0"/>
                </a:rPr>
                <a:t>molecolari</a:t>
              </a:r>
              <a:endParaRPr lang="it-IT" altLang="it-IT" sz="2216">
                <a:latin typeface="Comic Sans MS" panose="030F0702030302020204" pitchFamily="66" charset="0"/>
              </a:endParaRPr>
            </a:p>
          </p:txBody>
        </p:sp>
        <p:sp>
          <p:nvSpPr>
            <p:cNvPr id="12326" name="AutoShape 1037"/>
            <p:cNvSpPr>
              <a:spLocks noChangeArrowheads="1"/>
            </p:cNvSpPr>
            <p:nvPr/>
          </p:nvSpPr>
          <p:spPr bwMode="auto">
            <a:xfrm>
              <a:off x="1440" y="3000"/>
              <a:ext cx="1152" cy="552"/>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grpSp>
      <p:sp>
        <p:nvSpPr>
          <p:cNvPr id="11278" name="Line 1038"/>
          <p:cNvSpPr>
            <a:spLocks noChangeShapeType="1"/>
          </p:cNvSpPr>
          <p:nvPr/>
        </p:nvSpPr>
        <p:spPr bwMode="auto">
          <a:xfrm flipH="1">
            <a:off x="1160957" y="3961106"/>
            <a:ext cx="1615372" cy="3386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79" name="Line 1039"/>
          <p:cNvSpPr>
            <a:spLocks noChangeShapeType="1"/>
          </p:cNvSpPr>
          <p:nvPr/>
        </p:nvSpPr>
        <p:spPr bwMode="auto">
          <a:xfrm>
            <a:off x="2975685" y="3961106"/>
            <a:ext cx="436825" cy="3386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80" name="Line 1040"/>
          <p:cNvSpPr>
            <a:spLocks noChangeShapeType="1"/>
          </p:cNvSpPr>
          <p:nvPr/>
        </p:nvSpPr>
        <p:spPr bwMode="auto">
          <a:xfrm flipH="1">
            <a:off x="1231318" y="1498470"/>
            <a:ext cx="1336859" cy="3518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81" name="Line 1041"/>
          <p:cNvSpPr>
            <a:spLocks noChangeShapeType="1"/>
          </p:cNvSpPr>
          <p:nvPr/>
        </p:nvSpPr>
        <p:spPr bwMode="auto">
          <a:xfrm>
            <a:off x="3342149" y="1498470"/>
            <a:ext cx="1407220" cy="422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grpSp>
        <p:nvGrpSpPr>
          <p:cNvPr id="15" name="Group 1042"/>
          <p:cNvGrpSpPr>
            <a:grpSpLocks/>
          </p:cNvGrpSpPr>
          <p:nvPr/>
        </p:nvGrpSpPr>
        <p:grpSpPr bwMode="auto">
          <a:xfrm>
            <a:off x="1273829" y="3116774"/>
            <a:ext cx="2321913" cy="844332"/>
            <a:chOff x="480" y="2016"/>
            <a:chExt cx="1584" cy="576"/>
          </a:xfrm>
        </p:grpSpPr>
        <p:sp>
          <p:nvSpPr>
            <p:cNvPr id="12323" name="AutoShape 1043"/>
            <p:cNvSpPr>
              <a:spLocks noChangeArrowheads="1"/>
            </p:cNvSpPr>
            <p:nvPr/>
          </p:nvSpPr>
          <p:spPr bwMode="auto">
            <a:xfrm>
              <a:off x="480" y="2016"/>
              <a:ext cx="1584" cy="576"/>
            </a:xfrm>
            <a:prstGeom prst="roundRect">
              <a:avLst>
                <a:gd name="adj" fmla="val 16667"/>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2324" name="Text Box 1044"/>
            <p:cNvSpPr txBox="1">
              <a:spLocks noChangeArrowheads="1"/>
            </p:cNvSpPr>
            <p:nvPr/>
          </p:nvSpPr>
          <p:spPr bwMode="auto">
            <a:xfrm>
              <a:off x="806" y="2160"/>
              <a:ext cx="917"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Elementi</a:t>
              </a:r>
            </a:p>
          </p:txBody>
        </p:sp>
      </p:grpSp>
      <p:grpSp>
        <p:nvGrpSpPr>
          <p:cNvPr id="16" name="Group 1045"/>
          <p:cNvGrpSpPr>
            <a:grpSpLocks/>
          </p:cNvGrpSpPr>
          <p:nvPr/>
        </p:nvGrpSpPr>
        <p:grpSpPr bwMode="auto">
          <a:xfrm>
            <a:off x="4111723" y="3116774"/>
            <a:ext cx="2321913" cy="844332"/>
            <a:chOff x="2400" y="2016"/>
            <a:chExt cx="1584" cy="576"/>
          </a:xfrm>
        </p:grpSpPr>
        <p:sp>
          <p:nvSpPr>
            <p:cNvPr id="12321" name="AutoShape 1046"/>
            <p:cNvSpPr>
              <a:spLocks noChangeArrowheads="1"/>
            </p:cNvSpPr>
            <p:nvPr/>
          </p:nvSpPr>
          <p:spPr bwMode="auto">
            <a:xfrm>
              <a:off x="2400" y="2016"/>
              <a:ext cx="1584" cy="576"/>
            </a:xfrm>
            <a:prstGeom prst="roundRect">
              <a:avLst>
                <a:gd name="adj" fmla="val 16667"/>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2322" name="Text Box 1047"/>
            <p:cNvSpPr txBox="1">
              <a:spLocks noChangeArrowheads="1"/>
            </p:cNvSpPr>
            <p:nvPr/>
          </p:nvSpPr>
          <p:spPr bwMode="auto">
            <a:xfrm>
              <a:off x="2679" y="2160"/>
              <a:ext cx="94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Composti</a:t>
              </a:r>
            </a:p>
          </p:txBody>
        </p:sp>
      </p:grpSp>
      <p:sp>
        <p:nvSpPr>
          <p:cNvPr id="11288" name="Line 1048"/>
          <p:cNvSpPr>
            <a:spLocks noChangeShapeType="1"/>
          </p:cNvSpPr>
          <p:nvPr/>
        </p:nvSpPr>
        <p:spPr bwMode="auto">
          <a:xfrm flipH="1" flipV="1">
            <a:off x="1231319" y="2835329"/>
            <a:ext cx="414837" cy="2228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89" name="Line 1049"/>
          <p:cNvSpPr>
            <a:spLocks noChangeShapeType="1"/>
          </p:cNvSpPr>
          <p:nvPr/>
        </p:nvSpPr>
        <p:spPr bwMode="auto">
          <a:xfrm>
            <a:off x="1864568" y="2835329"/>
            <a:ext cx="2840826" cy="2228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grpSp>
        <p:nvGrpSpPr>
          <p:cNvPr id="17" name="Group 1050"/>
          <p:cNvGrpSpPr>
            <a:grpSpLocks/>
          </p:cNvGrpSpPr>
          <p:nvPr/>
        </p:nvGrpSpPr>
        <p:grpSpPr bwMode="auto">
          <a:xfrm>
            <a:off x="4679008" y="4370078"/>
            <a:ext cx="1688664" cy="809152"/>
            <a:chOff x="2784" y="3072"/>
            <a:chExt cx="1152" cy="552"/>
          </a:xfrm>
        </p:grpSpPr>
        <p:sp>
          <p:nvSpPr>
            <p:cNvPr id="12319" name="Text Box 1051"/>
            <p:cNvSpPr txBox="1">
              <a:spLocks noChangeArrowheads="1"/>
            </p:cNvSpPr>
            <p:nvPr/>
          </p:nvSpPr>
          <p:spPr bwMode="auto">
            <a:xfrm>
              <a:off x="2904" y="3120"/>
              <a:ext cx="94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Composti</a:t>
              </a:r>
            </a:p>
            <a:p>
              <a:pPr algn="ctr">
                <a:spcBef>
                  <a:spcPct val="0"/>
                </a:spcBef>
                <a:buFontTx/>
                <a:buNone/>
              </a:pPr>
              <a:r>
                <a:rPr lang="it-IT" altLang="it-IT" sz="1662" b="1">
                  <a:latin typeface="Comic Sans MS" panose="030F0702030302020204" pitchFamily="66" charset="0"/>
                </a:rPr>
                <a:t>molecolari</a:t>
              </a:r>
              <a:endParaRPr lang="it-IT" altLang="it-IT" sz="2216">
                <a:latin typeface="Comic Sans MS" panose="030F0702030302020204" pitchFamily="66" charset="0"/>
              </a:endParaRPr>
            </a:p>
          </p:txBody>
        </p:sp>
        <p:sp>
          <p:nvSpPr>
            <p:cNvPr id="12320" name="AutoShape 1052"/>
            <p:cNvSpPr>
              <a:spLocks noChangeArrowheads="1"/>
            </p:cNvSpPr>
            <p:nvPr/>
          </p:nvSpPr>
          <p:spPr bwMode="auto">
            <a:xfrm>
              <a:off x="2784" y="3072"/>
              <a:ext cx="1152" cy="552"/>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grpSp>
      <p:grpSp>
        <p:nvGrpSpPr>
          <p:cNvPr id="18" name="Group 1053"/>
          <p:cNvGrpSpPr>
            <a:grpSpLocks/>
          </p:cNvGrpSpPr>
          <p:nvPr/>
        </p:nvGrpSpPr>
        <p:grpSpPr bwMode="auto">
          <a:xfrm>
            <a:off x="7000921" y="4370078"/>
            <a:ext cx="1688664" cy="809152"/>
            <a:chOff x="4272" y="3072"/>
            <a:chExt cx="1152" cy="552"/>
          </a:xfrm>
        </p:grpSpPr>
        <p:sp>
          <p:nvSpPr>
            <p:cNvPr id="12317" name="Text Box 1054"/>
            <p:cNvSpPr txBox="1">
              <a:spLocks noChangeArrowheads="1"/>
            </p:cNvSpPr>
            <p:nvPr/>
          </p:nvSpPr>
          <p:spPr bwMode="auto">
            <a:xfrm>
              <a:off x="4352" y="3144"/>
              <a:ext cx="942"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a:latin typeface="Comic Sans MS" panose="030F0702030302020204" pitchFamily="66" charset="0"/>
                </a:rPr>
                <a:t>Composti</a:t>
              </a:r>
            </a:p>
            <a:p>
              <a:pPr algn="ctr">
                <a:spcBef>
                  <a:spcPct val="0"/>
                </a:spcBef>
                <a:buFontTx/>
                <a:buNone/>
              </a:pPr>
              <a:r>
                <a:rPr lang="it-IT" altLang="it-IT" sz="1662" b="1">
                  <a:latin typeface="Comic Sans MS" panose="030F0702030302020204" pitchFamily="66" charset="0"/>
                </a:rPr>
                <a:t>ionici</a:t>
              </a:r>
              <a:endParaRPr lang="it-IT" altLang="it-IT" sz="2216">
                <a:latin typeface="Comic Sans MS" panose="030F0702030302020204" pitchFamily="66" charset="0"/>
              </a:endParaRPr>
            </a:p>
          </p:txBody>
        </p:sp>
        <p:sp>
          <p:nvSpPr>
            <p:cNvPr id="12318" name="AutoShape 1055"/>
            <p:cNvSpPr>
              <a:spLocks noChangeArrowheads="1"/>
            </p:cNvSpPr>
            <p:nvPr/>
          </p:nvSpPr>
          <p:spPr bwMode="auto">
            <a:xfrm>
              <a:off x="4272" y="3072"/>
              <a:ext cx="1152" cy="552"/>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grpSp>
      <p:sp>
        <p:nvSpPr>
          <p:cNvPr id="11296" name="Line 1056"/>
          <p:cNvSpPr>
            <a:spLocks noChangeShapeType="1"/>
          </p:cNvSpPr>
          <p:nvPr/>
        </p:nvSpPr>
        <p:spPr bwMode="auto">
          <a:xfrm flipH="1">
            <a:off x="5523340" y="4027069"/>
            <a:ext cx="577547" cy="272649"/>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97" name="Line 1057"/>
          <p:cNvSpPr>
            <a:spLocks noChangeShapeType="1"/>
          </p:cNvSpPr>
          <p:nvPr/>
        </p:nvSpPr>
        <p:spPr bwMode="auto">
          <a:xfrm>
            <a:off x="6367672" y="4027069"/>
            <a:ext cx="1336859" cy="20228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298" name="Text Box 1058"/>
          <p:cNvSpPr txBox="1">
            <a:spLocks noChangeArrowheads="1"/>
          </p:cNvSpPr>
          <p:nvPr/>
        </p:nvSpPr>
        <p:spPr bwMode="auto">
          <a:xfrm>
            <a:off x="848731" y="5545694"/>
            <a:ext cx="7645897" cy="689099"/>
          </a:xfrm>
          <a:prstGeom prst="rect">
            <a:avLst/>
          </a:prstGeom>
          <a:noFill/>
          <a:ln>
            <a:noFill/>
          </a:ln>
          <a:effectLst/>
          <a:extLst/>
        </p:spPr>
        <p:txBody>
          <a:bodyPr>
            <a:spAutoFit/>
          </a:bodyPr>
          <a:lstStyle/>
          <a:p>
            <a:pPr>
              <a:defRPr/>
            </a:pPr>
            <a:r>
              <a:rPr lang="it-IT" altLang="it-IT" sz="2216">
                <a:solidFill>
                  <a:srgbClr val="FF0000"/>
                </a:solidFill>
                <a:effectLst>
                  <a:outerShdw blurRad="38100" dist="38100" dir="2700000" algn="tl">
                    <a:srgbClr val="C0C0C0"/>
                  </a:outerShdw>
                </a:effectLst>
              </a:rPr>
              <a:t>fase:</a:t>
            </a:r>
            <a:r>
              <a:rPr lang="it-IT" altLang="it-IT" sz="1662"/>
              <a:t> porzione di un sistema in cui le proprietà fisiche sono identiche in ogni punto, separata dal resto da superfici limitanti</a:t>
            </a:r>
          </a:p>
        </p:txBody>
      </p:sp>
      <p:grpSp>
        <p:nvGrpSpPr>
          <p:cNvPr id="19" name="Group 1059"/>
          <p:cNvGrpSpPr>
            <a:grpSpLocks/>
          </p:cNvGrpSpPr>
          <p:nvPr/>
        </p:nvGrpSpPr>
        <p:grpSpPr bwMode="auto">
          <a:xfrm>
            <a:off x="6499599" y="702511"/>
            <a:ext cx="2321913" cy="844332"/>
            <a:chOff x="480" y="2016"/>
            <a:chExt cx="1584" cy="576"/>
          </a:xfrm>
        </p:grpSpPr>
        <p:sp>
          <p:nvSpPr>
            <p:cNvPr id="12315" name="AutoShape 1060"/>
            <p:cNvSpPr>
              <a:spLocks noChangeArrowheads="1"/>
            </p:cNvSpPr>
            <p:nvPr/>
          </p:nvSpPr>
          <p:spPr bwMode="auto">
            <a:xfrm>
              <a:off x="480" y="2016"/>
              <a:ext cx="1584" cy="576"/>
            </a:xfrm>
            <a:prstGeom prst="roundRect">
              <a:avLst>
                <a:gd name="adj" fmla="val 16667"/>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2316" name="Text Box 1061"/>
            <p:cNvSpPr txBox="1">
              <a:spLocks noChangeArrowheads="1"/>
            </p:cNvSpPr>
            <p:nvPr/>
          </p:nvSpPr>
          <p:spPr bwMode="auto">
            <a:xfrm>
              <a:off x="736" y="2160"/>
              <a:ext cx="106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Omogenee</a:t>
              </a:r>
            </a:p>
          </p:txBody>
        </p:sp>
      </p:grpSp>
      <p:grpSp>
        <p:nvGrpSpPr>
          <p:cNvPr id="20" name="Group 1062"/>
          <p:cNvGrpSpPr>
            <a:grpSpLocks/>
          </p:cNvGrpSpPr>
          <p:nvPr/>
        </p:nvGrpSpPr>
        <p:grpSpPr bwMode="auto">
          <a:xfrm>
            <a:off x="6499599" y="1900114"/>
            <a:ext cx="2321913" cy="844332"/>
            <a:chOff x="480" y="2016"/>
            <a:chExt cx="1584" cy="576"/>
          </a:xfrm>
        </p:grpSpPr>
        <p:sp>
          <p:nvSpPr>
            <p:cNvPr id="12313" name="AutoShape 1063"/>
            <p:cNvSpPr>
              <a:spLocks noChangeArrowheads="1"/>
            </p:cNvSpPr>
            <p:nvPr/>
          </p:nvSpPr>
          <p:spPr bwMode="auto">
            <a:xfrm>
              <a:off x="480" y="2016"/>
              <a:ext cx="1584" cy="576"/>
            </a:xfrm>
            <a:prstGeom prst="roundRect">
              <a:avLst>
                <a:gd name="adj" fmla="val 16667"/>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it-IT" altLang="it-IT" sz="1847">
                <a:latin typeface="Comic Sans MS" panose="030F0702030302020204" pitchFamily="66" charset="0"/>
              </a:endParaRPr>
            </a:p>
          </p:txBody>
        </p:sp>
        <p:sp>
          <p:nvSpPr>
            <p:cNvPr id="12314" name="Text Box 1064"/>
            <p:cNvSpPr txBox="1">
              <a:spLocks noChangeArrowheads="1"/>
            </p:cNvSpPr>
            <p:nvPr/>
          </p:nvSpPr>
          <p:spPr bwMode="auto">
            <a:xfrm>
              <a:off x="681" y="2160"/>
              <a:ext cx="117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216" b="1">
                  <a:latin typeface="Comic Sans MS" panose="030F0702030302020204" pitchFamily="66" charset="0"/>
                </a:rPr>
                <a:t>Eterogenee</a:t>
              </a:r>
            </a:p>
          </p:txBody>
        </p:sp>
      </p:grpSp>
      <p:sp>
        <p:nvSpPr>
          <p:cNvPr id="11305" name="Line 1065"/>
          <p:cNvSpPr>
            <a:spLocks noChangeShapeType="1"/>
          </p:cNvSpPr>
          <p:nvPr/>
        </p:nvSpPr>
        <p:spPr bwMode="auto">
          <a:xfrm flipV="1">
            <a:off x="5502819" y="1433973"/>
            <a:ext cx="930818" cy="6654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
        <p:nvSpPr>
          <p:cNvPr id="11306" name="Line 1066"/>
          <p:cNvSpPr>
            <a:spLocks noChangeShapeType="1"/>
          </p:cNvSpPr>
          <p:nvPr/>
        </p:nvSpPr>
        <p:spPr bwMode="auto">
          <a:xfrm>
            <a:off x="5502819" y="2364790"/>
            <a:ext cx="9308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sz="1662"/>
          </a:p>
        </p:txBody>
      </p:sp>
    </p:spTree>
    <p:extLst>
      <p:ext uri="{BB962C8B-B14F-4D97-AF65-F5344CB8AC3E}">
        <p14:creationId xmlns:p14="http://schemas.microsoft.com/office/powerpoint/2010/main" val="2088917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ppt_x"/>
                                          </p:val>
                                        </p:tav>
                                        <p:tav tm="100000">
                                          <p:val>
                                            <p:strVal val="#ppt_x"/>
                                          </p:val>
                                        </p:tav>
                                      </p:tavLst>
                                    </p:anim>
                                    <p:anim calcmode="lin" valueType="num">
                                      <p:cBhvr additive="base">
                                        <p:cTn id="8" dur="500" fill="hold"/>
                                        <p:tgtEl>
                                          <p:spTgt spid="112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71"/>
                                        </p:tgtEl>
                                        <p:attrNameLst>
                                          <p:attrName>style.visibility</p:attrName>
                                        </p:attrNameLst>
                                      </p:cBhvr>
                                      <p:to>
                                        <p:strVal val="visible"/>
                                      </p:to>
                                    </p:set>
                                    <p:anim calcmode="lin" valueType="num">
                                      <p:cBhvr additive="base">
                                        <p:cTn id="11" dur="500" fill="hold"/>
                                        <p:tgtEl>
                                          <p:spTgt spid="11271"/>
                                        </p:tgtEl>
                                        <p:attrNameLst>
                                          <p:attrName>ppt_x</p:attrName>
                                        </p:attrNameLst>
                                      </p:cBhvr>
                                      <p:tavLst>
                                        <p:tav tm="0">
                                          <p:val>
                                            <p:strVal val="#ppt_x"/>
                                          </p:val>
                                        </p:tav>
                                        <p:tav tm="100000">
                                          <p:val>
                                            <p:strVal val="#ppt_x"/>
                                          </p:val>
                                        </p:tav>
                                      </p:tavLst>
                                    </p:anim>
                                    <p:anim calcmode="lin" valueType="num">
                                      <p:cBhvr additive="base">
                                        <p:cTn id="12" dur="500" fill="hold"/>
                                        <p:tgtEl>
                                          <p:spTgt spid="1127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additive="base">
                                        <p:cTn id="19" dur="500" fill="hold"/>
                                        <p:tgtEl>
                                          <p:spTgt spid="11269"/>
                                        </p:tgtEl>
                                        <p:attrNameLst>
                                          <p:attrName>ppt_x</p:attrName>
                                        </p:attrNameLst>
                                      </p:cBhvr>
                                      <p:tavLst>
                                        <p:tav tm="0">
                                          <p:val>
                                            <p:strVal val="#ppt_x"/>
                                          </p:val>
                                        </p:tav>
                                        <p:tav tm="100000">
                                          <p:val>
                                            <p:strVal val="#ppt_x"/>
                                          </p:val>
                                        </p:tav>
                                      </p:tavLst>
                                    </p:anim>
                                    <p:anim calcmode="lin" valueType="num">
                                      <p:cBhvr additive="base">
                                        <p:cTn id="20" dur="500" fill="hold"/>
                                        <p:tgtEl>
                                          <p:spTgt spid="1126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81"/>
                                        </p:tgtEl>
                                        <p:attrNameLst>
                                          <p:attrName>style.visibility</p:attrName>
                                        </p:attrNameLst>
                                      </p:cBhvr>
                                      <p:to>
                                        <p:strVal val="visible"/>
                                      </p:to>
                                    </p:set>
                                    <p:anim calcmode="lin" valueType="num">
                                      <p:cBhvr additive="base">
                                        <p:cTn id="23" dur="500" fill="hold"/>
                                        <p:tgtEl>
                                          <p:spTgt spid="11281"/>
                                        </p:tgtEl>
                                        <p:attrNameLst>
                                          <p:attrName>ppt_x</p:attrName>
                                        </p:attrNameLst>
                                      </p:cBhvr>
                                      <p:tavLst>
                                        <p:tav tm="0">
                                          <p:val>
                                            <p:strVal val="#ppt_x"/>
                                          </p:val>
                                        </p:tav>
                                        <p:tav tm="100000">
                                          <p:val>
                                            <p:strVal val="#ppt_x"/>
                                          </p:val>
                                        </p:tav>
                                      </p:tavLst>
                                    </p:anim>
                                    <p:anim calcmode="lin" valueType="num">
                                      <p:cBhvr additive="base">
                                        <p:cTn id="24" dur="500" fill="hold"/>
                                        <p:tgtEl>
                                          <p:spTgt spid="1128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280"/>
                                        </p:tgtEl>
                                        <p:attrNameLst>
                                          <p:attrName>style.visibility</p:attrName>
                                        </p:attrNameLst>
                                      </p:cBhvr>
                                      <p:to>
                                        <p:strVal val="visible"/>
                                      </p:to>
                                    </p:set>
                                    <p:anim calcmode="lin" valueType="num">
                                      <p:cBhvr additive="base">
                                        <p:cTn id="27" dur="500" fill="hold"/>
                                        <p:tgtEl>
                                          <p:spTgt spid="11280"/>
                                        </p:tgtEl>
                                        <p:attrNameLst>
                                          <p:attrName>ppt_x</p:attrName>
                                        </p:attrNameLst>
                                      </p:cBhvr>
                                      <p:tavLst>
                                        <p:tav tm="0">
                                          <p:val>
                                            <p:strVal val="#ppt_x"/>
                                          </p:val>
                                        </p:tav>
                                        <p:tav tm="100000">
                                          <p:val>
                                            <p:strVal val="#ppt_x"/>
                                          </p:val>
                                        </p:tav>
                                      </p:tavLst>
                                    </p:anim>
                                    <p:anim calcmode="lin" valueType="num">
                                      <p:cBhvr additive="base">
                                        <p:cTn id="28"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1288"/>
                                        </p:tgtEl>
                                        <p:attrNameLst>
                                          <p:attrName>style.visibility</p:attrName>
                                        </p:attrNameLst>
                                      </p:cBhvr>
                                      <p:to>
                                        <p:strVal val="visible"/>
                                      </p:to>
                                    </p:set>
                                    <p:animEffect transition="in" filter="fade">
                                      <p:cBhvr>
                                        <p:cTn id="33" dur="2000"/>
                                        <p:tgtEl>
                                          <p:spTgt spid="11288"/>
                                        </p:tgtEl>
                                      </p:cBhvr>
                                    </p:animEffect>
                                  </p:childTnLst>
                                </p:cTn>
                              </p:par>
                              <p:par>
                                <p:cTn id="34" presetID="10" presetClass="entr" presetSubtype="0" fill="hold" nodeType="withEffect">
                                  <p:stCondLst>
                                    <p:cond delay="0"/>
                                  </p:stCondLst>
                                  <p:childTnLst>
                                    <p:set>
                                      <p:cBhvr>
                                        <p:cTn id="35" dur="1" fill="hold">
                                          <p:stCondLst>
                                            <p:cond delay="0"/>
                                          </p:stCondLst>
                                        </p:cTn>
                                        <p:tgtEl>
                                          <p:spTgt spid="11289"/>
                                        </p:tgtEl>
                                        <p:attrNameLst>
                                          <p:attrName>style.visibility</p:attrName>
                                        </p:attrNameLst>
                                      </p:cBhvr>
                                      <p:to>
                                        <p:strVal val="visible"/>
                                      </p:to>
                                    </p:set>
                                    <p:animEffect transition="in" filter="fade">
                                      <p:cBhvr>
                                        <p:cTn id="36" dur="2000"/>
                                        <p:tgtEl>
                                          <p:spTgt spid="11289"/>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childTnLst>
                                </p:cTn>
                              </p:par>
                              <p:par>
                                <p:cTn id="51" presetID="10" presetClass="entr" presetSubtype="0" fill="hold" nodeType="withEffect">
                                  <p:stCondLst>
                                    <p:cond delay="0"/>
                                  </p:stCondLst>
                                  <p:childTnLst>
                                    <p:set>
                                      <p:cBhvr>
                                        <p:cTn id="52" dur="1" fill="hold">
                                          <p:stCondLst>
                                            <p:cond delay="0"/>
                                          </p:stCondLst>
                                        </p:cTn>
                                        <p:tgtEl>
                                          <p:spTgt spid="11279"/>
                                        </p:tgtEl>
                                        <p:attrNameLst>
                                          <p:attrName>style.visibility</p:attrName>
                                        </p:attrNameLst>
                                      </p:cBhvr>
                                      <p:to>
                                        <p:strVal val="visible"/>
                                      </p:to>
                                    </p:set>
                                    <p:animEffect transition="in" filter="fade">
                                      <p:cBhvr>
                                        <p:cTn id="53" dur="2000"/>
                                        <p:tgtEl>
                                          <p:spTgt spid="11279"/>
                                        </p:tgtEl>
                                      </p:cBhvr>
                                    </p:animEffect>
                                  </p:childTnLst>
                                </p:cTn>
                              </p:par>
                              <p:par>
                                <p:cTn id="54" presetID="10" presetClass="entr" presetSubtype="0" fill="hold" nodeType="withEffect">
                                  <p:stCondLst>
                                    <p:cond delay="0"/>
                                  </p:stCondLst>
                                  <p:childTnLst>
                                    <p:set>
                                      <p:cBhvr>
                                        <p:cTn id="55" dur="1" fill="hold">
                                          <p:stCondLst>
                                            <p:cond delay="0"/>
                                          </p:stCondLst>
                                        </p:cTn>
                                        <p:tgtEl>
                                          <p:spTgt spid="11278"/>
                                        </p:tgtEl>
                                        <p:attrNameLst>
                                          <p:attrName>style.visibility</p:attrName>
                                        </p:attrNameLst>
                                      </p:cBhvr>
                                      <p:to>
                                        <p:strVal val="visible"/>
                                      </p:to>
                                    </p:set>
                                    <p:animEffect transition="in" filter="fade">
                                      <p:cBhvr>
                                        <p:cTn id="56" dur="2000"/>
                                        <p:tgtEl>
                                          <p:spTgt spid="11278"/>
                                        </p:tgtEl>
                                      </p:cBhvr>
                                    </p:animEffect>
                                  </p:childTnLst>
                                </p:cTn>
                              </p:par>
                              <p:par>
                                <p:cTn id="57" presetID="10" presetClass="entr" presetSubtype="0" fill="hold" nodeType="withEffect">
                                  <p:stCondLst>
                                    <p:cond delay="0"/>
                                  </p:stCondLst>
                                  <p:childTnLst>
                                    <p:set>
                                      <p:cBhvr>
                                        <p:cTn id="58" dur="1" fill="hold">
                                          <p:stCondLst>
                                            <p:cond delay="0"/>
                                          </p:stCondLst>
                                        </p:cTn>
                                        <p:tgtEl>
                                          <p:spTgt spid="11296"/>
                                        </p:tgtEl>
                                        <p:attrNameLst>
                                          <p:attrName>style.visibility</p:attrName>
                                        </p:attrNameLst>
                                      </p:cBhvr>
                                      <p:to>
                                        <p:strVal val="visible"/>
                                      </p:to>
                                    </p:set>
                                    <p:animEffect transition="in" filter="fade">
                                      <p:cBhvr>
                                        <p:cTn id="59" dur="2000"/>
                                        <p:tgtEl>
                                          <p:spTgt spid="11296"/>
                                        </p:tgtEl>
                                      </p:cBhvr>
                                    </p:animEffect>
                                  </p:childTnLst>
                                </p:cTn>
                              </p:par>
                              <p:par>
                                <p:cTn id="60" presetID="10" presetClass="entr" presetSubtype="0" fill="hold" nodeType="withEffect">
                                  <p:stCondLst>
                                    <p:cond delay="0"/>
                                  </p:stCondLst>
                                  <p:childTnLst>
                                    <p:set>
                                      <p:cBhvr>
                                        <p:cTn id="61" dur="1" fill="hold">
                                          <p:stCondLst>
                                            <p:cond delay="0"/>
                                          </p:stCondLst>
                                        </p:cTn>
                                        <p:tgtEl>
                                          <p:spTgt spid="11297"/>
                                        </p:tgtEl>
                                        <p:attrNameLst>
                                          <p:attrName>style.visibility</p:attrName>
                                        </p:attrNameLst>
                                      </p:cBhvr>
                                      <p:to>
                                        <p:strVal val="visible"/>
                                      </p:to>
                                    </p:set>
                                    <p:animEffect transition="in" filter="fade">
                                      <p:cBhvr>
                                        <p:cTn id="62" dur="2000"/>
                                        <p:tgtEl>
                                          <p:spTgt spid="11297"/>
                                        </p:tgtEl>
                                      </p:cBhvr>
                                    </p:animEffect>
                                  </p:childTnLst>
                                </p:cTn>
                              </p:par>
                              <p:par>
                                <p:cTn id="63" presetID="10"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childTnLst>
                                </p:cTn>
                              </p:par>
                              <p:par>
                                <p:cTn id="66" presetID="10"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000"/>
                                        <p:tgtEl>
                                          <p:spTgt spid="1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000"/>
                                        <p:tgtEl>
                                          <p:spTgt spid="19"/>
                                        </p:tgtEl>
                                      </p:cBhvr>
                                    </p:animEffect>
                                  </p:childTnLst>
                                </p:cTn>
                              </p:par>
                              <p:par>
                                <p:cTn id="74" presetID="10" presetClass="entr" presetSubtype="0"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2000"/>
                                        <p:tgtEl>
                                          <p:spTgt spid="20"/>
                                        </p:tgtEl>
                                      </p:cBhvr>
                                    </p:animEffect>
                                  </p:childTnLst>
                                </p:cTn>
                              </p:par>
                              <p:par>
                                <p:cTn id="77" presetID="10" presetClass="entr" presetSubtype="0" fill="hold" nodeType="withEffect">
                                  <p:stCondLst>
                                    <p:cond delay="0"/>
                                  </p:stCondLst>
                                  <p:childTnLst>
                                    <p:set>
                                      <p:cBhvr>
                                        <p:cTn id="78" dur="1" fill="hold">
                                          <p:stCondLst>
                                            <p:cond delay="0"/>
                                          </p:stCondLst>
                                        </p:cTn>
                                        <p:tgtEl>
                                          <p:spTgt spid="11306"/>
                                        </p:tgtEl>
                                        <p:attrNameLst>
                                          <p:attrName>style.visibility</p:attrName>
                                        </p:attrNameLst>
                                      </p:cBhvr>
                                      <p:to>
                                        <p:strVal val="visible"/>
                                      </p:to>
                                    </p:set>
                                    <p:animEffect transition="in" filter="fade">
                                      <p:cBhvr>
                                        <p:cTn id="79" dur="2000"/>
                                        <p:tgtEl>
                                          <p:spTgt spid="11306"/>
                                        </p:tgtEl>
                                      </p:cBhvr>
                                    </p:animEffect>
                                  </p:childTnLst>
                                </p:cTn>
                              </p:par>
                              <p:par>
                                <p:cTn id="80" presetID="10" presetClass="entr" presetSubtype="0" fill="hold" nodeType="withEffect">
                                  <p:stCondLst>
                                    <p:cond delay="0"/>
                                  </p:stCondLst>
                                  <p:childTnLst>
                                    <p:set>
                                      <p:cBhvr>
                                        <p:cTn id="81" dur="1" fill="hold">
                                          <p:stCondLst>
                                            <p:cond delay="0"/>
                                          </p:stCondLst>
                                        </p:cTn>
                                        <p:tgtEl>
                                          <p:spTgt spid="11305"/>
                                        </p:tgtEl>
                                        <p:attrNameLst>
                                          <p:attrName>style.visibility</p:attrName>
                                        </p:attrNameLst>
                                      </p:cBhvr>
                                      <p:to>
                                        <p:strVal val="visible"/>
                                      </p:to>
                                    </p:set>
                                    <p:animEffect transition="in" filter="fade">
                                      <p:cBhvr>
                                        <p:cTn id="82" dur="2000"/>
                                        <p:tgtEl>
                                          <p:spTgt spid="1130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1298"/>
                                        </p:tgtEl>
                                        <p:attrNameLst>
                                          <p:attrName>style.visibility</p:attrName>
                                        </p:attrNameLst>
                                      </p:cBhvr>
                                      <p:to>
                                        <p:strVal val="visible"/>
                                      </p:to>
                                    </p:set>
                                    <p:anim calcmode="lin" valueType="num">
                                      <p:cBhvr additive="base">
                                        <p:cTn id="87" dur="500" fill="hold"/>
                                        <p:tgtEl>
                                          <p:spTgt spid="11298"/>
                                        </p:tgtEl>
                                        <p:attrNameLst>
                                          <p:attrName>ppt_x</p:attrName>
                                        </p:attrNameLst>
                                      </p:cBhvr>
                                      <p:tavLst>
                                        <p:tav tm="0">
                                          <p:val>
                                            <p:strVal val="#ppt_x"/>
                                          </p:val>
                                        </p:tav>
                                        <p:tav tm="100000">
                                          <p:val>
                                            <p:strVal val="#ppt_x"/>
                                          </p:val>
                                        </p:tav>
                                      </p:tavLst>
                                    </p:anim>
                                    <p:anim calcmode="lin" valueType="num">
                                      <p:cBhvr additive="base">
                                        <p:cTn id="88" dur="500" fill="hold"/>
                                        <p:tgtEl>
                                          <p:spTgt spid="11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71" grpId="0"/>
      <p:bldP spid="112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0"/>
            <a:ext cx="8503920" cy="2817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it-IT" sz="2400" b="1" dirty="0" smtClean="0"/>
              <a:t>Legge delle proporzioni multiple:</a:t>
            </a:r>
          </a:p>
          <a:p>
            <a:pPr marL="0" indent="0">
              <a:lnSpc>
                <a:spcPct val="110000"/>
              </a:lnSpc>
              <a:spcBef>
                <a:spcPts val="600"/>
              </a:spcBef>
              <a:buFont typeface="Arial" panose="020B0604020202020204" pitchFamily="34" charset="0"/>
              <a:buNone/>
            </a:pPr>
            <a:r>
              <a:rPr lang="it-IT" sz="2000" dirty="0" smtClean="0"/>
              <a:t>Se un elemento può combinarsi con un secondo in proporzioni diverse, le masse del primo elemento che si combinano con una stessa quantità del secondo stanno tra loro in proporzioni definite da numeri piccoli. </a:t>
            </a:r>
          </a:p>
        </p:txBody>
      </p:sp>
      <p:sp>
        <p:nvSpPr>
          <p:cNvPr id="8" name="CasellaDiTesto 7"/>
          <p:cNvSpPr txBox="1"/>
          <p:nvPr/>
        </p:nvSpPr>
        <p:spPr>
          <a:xfrm>
            <a:off x="738909" y="1653309"/>
            <a:ext cx="1157689" cy="369332"/>
          </a:xfrm>
          <a:prstGeom prst="rect">
            <a:avLst/>
          </a:prstGeom>
          <a:noFill/>
        </p:spPr>
        <p:txBody>
          <a:bodyPr wrap="none" rtlCol="0">
            <a:spAutoFit/>
          </a:bodyPr>
          <a:lstStyle/>
          <a:p>
            <a:r>
              <a:rPr lang="it-IT" b="1" i="1" dirty="0" smtClean="0"/>
              <a:t>Esempio 2</a:t>
            </a:r>
            <a:endParaRPr lang="it-IT" b="1" i="1" dirty="0"/>
          </a:p>
        </p:txBody>
      </p:sp>
      <p:pic>
        <p:nvPicPr>
          <p:cNvPr id="2" name="Immagine 1"/>
          <p:cNvPicPr>
            <a:picLocks noChangeAspect="1"/>
          </p:cNvPicPr>
          <p:nvPr/>
        </p:nvPicPr>
        <p:blipFill rotWithShape="1">
          <a:blip r:embed="rId2"/>
          <a:srcRect l="27263" t="54000" r="45053" b="11286"/>
          <a:stretch/>
        </p:blipFill>
        <p:spPr>
          <a:xfrm>
            <a:off x="2141085" y="1577571"/>
            <a:ext cx="3944281" cy="2781993"/>
          </a:xfrm>
          <a:prstGeom prst="rect">
            <a:avLst/>
          </a:prstGeom>
        </p:spPr>
      </p:pic>
      <p:sp>
        <p:nvSpPr>
          <p:cNvPr id="3" name="CasellaDiTesto 2"/>
          <p:cNvSpPr txBox="1"/>
          <p:nvPr/>
        </p:nvSpPr>
        <p:spPr>
          <a:xfrm>
            <a:off x="147782" y="4918527"/>
            <a:ext cx="9212778" cy="1477328"/>
          </a:xfrm>
          <a:prstGeom prst="rect">
            <a:avLst/>
          </a:prstGeom>
          <a:noFill/>
        </p:spPr>
        <p:txBody>
          <a:bodyPr wrap="none" rtlCol="0">
            <a:spAutoFit/>
          </a:bodyPr>
          <a:lstStyle/>
          <a:p>
            <a:r>
              <a:rPr lang="it-IT" sz="2000" i="1" dirty="0" smtClean="0"/>
              <a:t>Le 3 leggi permisero a Dalton di formulare una nuova teoria della materia, ma ancora</a:t>
            </a:r>
          </a:p>
          <a:p>
            <a:r>
              <a:rPr lang="it-IT" sz="2000" i="1" dirty="0"/>
              <a:t>n</a:t>
            </a:r>
            <a:r>
              <a:rPr lang="it-IT" sz="2000" i="1" dirty="0" smtClean="0"/>
              <a:t>on rispondeva ad una domanda importante:</a:t>
            </a:r>
          </a:p>
          <a:p>
            <a:endParaRPr lang="it-IT" b="1" dirty="0"/>
          </a:p>
          <a:p>
            <a:r>
              <a:rPr lang="it-IT" sz="3200" b="1" dirty="0" smtClean="0"/>
              <a:t>Di cosa è fatto un atomo?</a:t>
            </a:r>
            <a:endParaRPr lang="it-IT" b="1" dirty="0"/>
          </a:p>
        </p:txBody>
      </p:sp>
    </p:spTree>
    <p:extLst>
      <p:ext uri="{BB962C8B-B14F-4D97-AF65-F5344CB8AC3E}">
        <p14:creationId xmlns:p14="http://schemas.microsoft.com/office/powerpoint/2010/main" val="23317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4407"/>
            <a:ext cx="7996518" cy="809251"/>
          </a:xfrm>
        </p:spPr>
        <p:txBody>
          <a:bodyPr>
            <a:normAutofit/>
          </a:bodyPr>
          <a:lstStyle/>
          <a:p>
            <a:r>
              <a:rPr lang="it-IT" sz="3200" dirty="0" smtClean="0">
                <a:solidFill>
                  <a:srgbClr val="0070C0"/>
                </a:solidFill>
              </a:rPr>
              <a:t>Struttura degli atomi</a:t>
            </a:r>
            <a:endParaRPr lang="it-IT" sz="3200" dirty="0">
              <a:solidFill>
                <a:srgbClr val="0070C0"/>
              </a:solidFill>
            </a:endParaRPr>
          </a:p>
        </p:txBody>
      </p:sp>
      <p:sp>
        <p:nvSpPr>
          <p:cNvPr id="3" name="Content Placeholder 2"/>
          <p:cNvSpPr>
            <a:spLocks noGrp="1"/>
          </p:cNvSpPr>
          <p:nvPr>
            <p:ph idx="1"/>
          </p:nvPr>
        </p:nvSpPr>
        <p:spPr>
          <a:xfrm>
            <a:off x="0" y="593913"/>
            <a:ext cx="9021452" cy="974768"/>
          </a:xfrm>
        </p:spPr>
        <p:txBody>
          <a:bodyPr>
            <a:noAutofit/>
          </a:bodyPr>
          <a:lstStyle/>
          <a:p>
            <a:pPr marL="0" indent="0">
              <a:lnSpc>
                <a:spcPct val="120000"/>
              </a:lnSpc>
              <a:spcBef>
                <a:spcPts val="0"/>
              </a:spcBef>
              <a:spcAft>
                <a:spcPts val="600"/>
              </a:spcAft>
              <a:buNone/>
            </a:pPr>
            <a:r>
              <a:rPr lang="it-IT" sz="2000" dirty="0" smtClean="0"/>
              <a:t>Dalla fine del XIX secolo, la fisica ha cominciato a studiare la struttura interna degli atomi, scoprendo l’esistenza di </a:t>
            </a:r>
            <a:r>
              <a:rPr lang="it-IT" sz="2000" i="1" dirty="0" smtClean="0"/>
              <a:t>particelle subatomiche</a:t>
            </a:r>
            <a:r>
              <a:rPr lang="it-IT" sz="2000" dirty="0" smtClean="0"/>
              <a:t>.</a:t>
            </a:r>
            <a:endParaRPr lang="it-IT" sz="2000" dirty="0"/>
          </a:p>
        </p:txBody>
      </p:sp>
      <p:sp>
        <p:nvSpPr>
          <p:cNvPr id="4" name="TextBox 3"/>
          <p:cNvSpPr txBox="1"/>
          <p:nvPr/>
        </p:nvSpPr>
        <p:spPr>
          <a:xfrm>
            <a:off x="795362" y="1392269"/>
            <a:ext cx="2686245" cy="735586"/>
          </a:xfrm>
          <a:prstGeom prst="rect">
            <a:avLst/>
          </a:prstGeom>
          <a:noFill/>
        </p:spPr>
        <p:txBody>
          <a:bodyPr wrap="square" rtlCol="0">
            <a:spAutoFit/>
          </a:bodyPr>
          <a:lstStyle/>
          <a:p>
            <a:pPr>
              <a:lnSpc>
                <a:spcPct val="110000"/>
              </a:lnSpc>
            </a:pPr>
            <a:r>
              <a:rPr lang="it-IT" sz="1900" i="1" dirty="0" smtClean="0"/>
              <a:t>Esperimento con il tubo a raggi catodici (1890):</a:t>
            </a:r>
          </a:p>
        </p:txBody>
      </p:sp>
      <p:sp>
        <p:nvSpPr>
          <p:cNvPr id="16" name="Content Placeholder 2"/>
          <p:cNvSpPr txBox="1">
            <a:spLocks/>
          </p:cNvSpPr>
          <p:nvPr/>
        </p:nvSpPr>
        <p:spPr>
          <a:xfrm>
            <a:off x="66260" y="4645490"/>
            <a:ext cx="8924736" cy="576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dirty="0" smtClean="0"/>
              <a:t>Individuazione di una particella con carica negativa e massa, chiamata </a:t>
            </a:r>
            <a:r>
              <a:rPr lang="it-IT" sz="2000" b="1" dirty="0" smtClean="0"/>
              <a:t>elettrone</a:t>
            </a:r>
            <a:r>
              <a:rPr lang="it-IT" sz="2000" dirty="0" smtClean="0"/>
              <a:t>, con le stesse caratteristiche indipendentemente dal catodo che viene utilizzato.</a:t>
            </a:r>
            <a:endParaRPr lang="it-IT" sz="2000" dirty="0"/>
          </a:p>
        </p:txBody>
      </p:sp>
      <p:pic>
        <p:nvPicPr>
          <p:cNvPr id="1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39056" r="16764"/>
          <a:stretch/>
        </p:blipFill>
        <p:spPr bwMode="auto">
          <a:xfrm>
            <a:off x="897227" y="2126961"/>
            <a:ext cx="2066364" cy="213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4010181" y="1206029"/>
            <a:ext cx="5011271" cy="3042219"/>
            <a:chOff x="3594847" y="1995203"/>
            <a:chExt cx="5011271" cy="3042219"/>
          </a:xfrm>
        </p:grpSpPr>
        <p:grpSp>
          <p:nvGrpSpPr>
            <p:cNvPr id="15" name="Group 14"/>
            <p:cNvGrpSpPr/>
            <p:nvPr/>
          </p:nvGrpSpPr>
          <p:grpSpPr>
            <a:xfrm>
              <a:off x="3594847" y="1995203"/>
              <a:ext cx="5011271" cy="3042219"/>
              <a:chOff x="449800" y="1750857"/>
              <a:chExt cx="5613511" cy="3493495"/>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00" y="1837449"/>
                <a:ext cx="5613511" cy="3406903"/>
              </a:xfrm>
              <a:prstGeom prst="rect">
                <a:avLst/>
              </a:prstGeom>
            </p:spPr>
          </p:pic>
          <p:sp>
            <p:nvSpPr>
              <p:cNvPr id="7" name="TextBox 6"/>
              <p:cNvSpPr txBox="1"/>
              <p:nvPr/>
            </p:nvSpPr>
            <p:spPr>
              <a:xfrm>
                <a:off x="1074469" y="4160582"/>
                <a:ext cx="1119047" cy="494804"/>
              </a:xfrm>
              <a:prstGeom prst="rect">
                <a:avLst/>
              </a:prstGeom>
              <a:noFill/>
            </p:spPr>
            <p:txBody>
              <a:bodyPr wrap="none" rtlCol="0">
                <a:spAutoFit/>
              </a:bodyPr>
              <a:lstStyle/>
              <a:p>
                <a:r>
                  <a:rPr lang="it-IT" sz="2200" dirty="0" smtClean="0">
                    <a:latin typeface="Times New Roman" panose="02020603050405020304" pitchFamily="18" charset="0"/>
                    <a:cs typeface="Times New Roman" panose="02020603050405020304" pitchFamily="18" charset="0"/>
                  </a:rPr>
                  <a:t>Catodo</a:t>
                </a:r>
                <a:endParaRPr lang="it-IT" sz="2200"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H="1" flipV="1">
                <a:off x="1963272" y="2689412"/>
                <a:ext cx="99208" cy="6837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33993" y="2227747"/>
                <a:ext cx="1066974" cy="494804"/>
              </a:xfrm>
              <a:prstGeom prst="rect">
                <a:avLst/>
              </a:prstGeom>
              <a:noFill/>
            </p:spPr>
            <p:txBody>
              <a:bodyPr wrap="none" rtlCol="0">
                <a:spAutoFit/>
              </a:bodyPr>
              <a:lstStyle/>
              <a:p>
                <a:r>
                  <a:rPr lang="it-IT" sz="2200" dirty="0" smtClean="0">
                    <a:latin typeface="Times New Roman" panose="02020603050405020304" pitchFamily="18" charset="0"/>
                    <a:cs typeface="Times New Roman" panose="02020603050405020304" pitchFamily="18" charset="0"/>
                  </a:rPr>
                  <a:t>Anodo</a:t>
                </a:r>
                <a:endParaRPr lang="it-IT" sz="2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604248" y="1750857"/>
                <a:ext cx="2268261" cy="494804"/>
              </a:xfrm>
              <a:prstGeom prst="rect">
                <a:avLst/>
              </a:prstGeom>
              <a:noFill/>
            </p:spPr>
            <p:txBody>
              <a:bodyPr wrap="none" rtlCol="0">
                <a:spAutoFit/>
              </a:bodyPr>
              <a:lstStyle/>
              <a:p>
                <a:r>
                  <a:rPr lang="it-IT" sz="2200" dirty="0" smtClean="0">
                    <a:latin typeface="Times New Roman" panose="02020603050405020304" pitchFamily="18" charset="0"/>
                    <a:cs typeface="Times New Roman" panose="02020603050405020304" pitchFamily="18" charset="0"/>
                  </a:rPr>
                  <a:t>Raggio catodico</a:t>
                </a:r>
                <a:endParaRPr lang="it-IT" sz="2200" dirty="0">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6581205" y="4524536"/>
              <a:ext cx="1994457" cy="430887"/>
            </a:xfrm>
            <a:prstGeom prst="rect">
              <a:avLst/>
            </a:prstGeom>
            <a:solidFill>
              <a:schemeClr val="bg1"/>
            </a:solidFill>
          </p:spPr>
          <p:txBody>
            <a:bodyPr wrap="none" rtlCol="0">
              <a:spAutoFit/>
            </a:bodyPr>
            <a:lstStyle/>
            <a:p>
              <a:r>
                <a:rPr lang="it-IT" sz="2200" dirty="0" smtClean="0">
                  <a:latin typeface="Times New Roman" panose="02020603050405020304" pitchFamily="18" charset="0"/>
                  <a:cs typeface="Times New Roman" panose="02020603050405020304" pitchFamily="18" charset="0"/>
                </a:rPr>
                <a:t>Campo elettrico</a:t>
              </a:r>
              <a:endParaRPr lang="it-IT" sz="2200" dirty="0">
                <a:latin typeface="Times New Roman" panose="02020603050405020304" pitchFamily="18" charset="0"/>
                <a:cs typeface="Times New Roman" panose="02020603050405020304" pitchFamily="18" charset="0"/>
              </a:endParaRPr>
            </a:p>
          </p:txBody>
        </p:sp>
      </p:grpSp>
      <p:sp>
        <p:nvSpPr>
          <p:cNvPr id="6" name="Rettangolo 5"/>
          <p:cNvSpPr/>
          <p:nvPr/>
        </p:nvSpPr>
        <p:spPr>
          <a:xfrm>
            <a:off x="795362" y="4166249"/>
            <a:ext cx="2313454" cy="369332"/>
          </a:xfrm>
          <a:prstGeom prst="rect">
            <a:avLst/>
          </a:prstGeom>
        </p:spPr>
        <p:txBody>
          <a:bodyPr wrap="none">
            <a:spAutoFit/>
          </a:bodyPr>
          <a:lstStyle/>
          <a:p>
            <a:r>
              <a:rPr lang="it-IT" dirty="0"/>
              <a:t>Joseph John </a:t>
            </a:r>
            <a:r>
              <a:rPr lang="it-IT" b="1" dirty="0"/>
              <a:t>Thomson</a:t>
            </a:r>
            <a:r>
              <a:rPr lang="it-IT" dirty="0"/>
              <a:t> </a:t>
            </a:r>
          </a:p>
        </p:txBody>
      </p:sp>
      <p:sp>
        <p:nvSpPr>
          <p:cNvPr id="9" name="CasellaDiTesto 8"/>
          <p:cNvSpPr txBox="1"/>
          <p:nvPr/>
        </p:nvSpPr>
        <p:spPr>
          <a:xfrm>
            <a:off x="188536" y="5872899"/>
            <a:ext cx="8442952" cy="707886"/>
          </a:xfrm>
          <a:prstGeom prst="rect">
            <a:avLst/>
          </a:prstGeom>
          <a:noFill/>
        </p:spPr>
        <p:txBody>
          <a:bodyPr wrap="none" rtlCol="0">
            <a:spAutoFit/>
          </a:bodyPr>
          <a:lstStyle/>
          <a:p>
            <a:r>
              <a:rPr lang="it-IT" sz="2000" dirty="0" smtClean="0"/>
              <a:t>Thomson riuscì a risalire al valore </a:t>
            </a:r>
            <a:r>
              <a:rPr lang="it-IT" sz="2000" i="1" dirty="0" smtClean="0"/>
              <a:t>e/m </a:t>
            </a:r>
            <a:r>
              <a:rPr lang="it-IT" sz="2000" dirty="0" smtClean="0"/>
              <a:t>(carica dell’elettrone diviso la sua massa)</a:t>
            </a:r>
          </a:p>
          <a:p>
            <a:r>
              <a:rPr lang="it-IT" sz="2000" dirty="0" smtClean="0"/>
              <a:t>Successivamente </a:t>
            </a:r>
            <a:r>
              <a:rPr lang="it-IT" sz="2000" b="1" dirty="0" err="1" smtClean="0">
                <a:solidFill>
                  <a:srgbClr val="FF0000"/>
                </a:solidFill>
              </a:rPr>
              <a:t>Millikan</a:t>
            </a:r>
            <a:r>
              <a:rPr lang="it-IT" sz="2000" dirty="0" smtClean="0"/>
              <a:t> definì il valore della carica dell’elettrone</a:t>
            </a:r>
            <a:endParaRPr lang="it-IT" sz="2000" dirty="0"/>
          </a:p>
        </p:txBody>
      </p:sp>
    </p:spTree>
    <p:extLst>
      <p:ext uri="{BB962C8B-B14F-4D97-AF65-F5344CB8AC3E}">
        <p14:creationId xmlns:p14="http://schemas.microsoft.com/office/powerpoint/2010/main" val="22703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p:cNvGrpSpPr/>
          <p:nvPr/>
        </p:nvGrpSpPr>
        <p:grpSpPr>
          <a:xfrm>
            <a:off x="3962400" y="595194"/>
            <a:ext cx="4622800" cy="4267200"/>
            <a:chOff x="3962400" y="990600"/>
            <a:chExt cx="4622800" cy="4267200"/>
          </a:xfrm>
        </p:grpSpPr>
        <p:pic>
          <p:nvPicPr>
            <p:cNvPr id="10" name="Immagine 9" descr="rutherfordexp1.jpg"/>
            <p:cNvPicPr>
              <a:picLocks noChangeAspect="1"/>
            </p:cNvPicPr>
            <p:nvPr/>
          </p:nvPicPr>
          <p:blipFill>
            <a:blip r:embed="rId2" cstate="print"/>
            <a:stretch>
              <a:fillRect/>
            </a:stretch>
          </p:blipFill>
          <p:spPr>
            <a:xfrm>
              <a:off x="3962400" y="990600"/>
              <a:ext cx="4622800" cy="3909516"/>
            </a:xfrm>
            <a:prstGeom prst="rect">
              <a:avLst/>
            </a:prstGeom>
          </p:spPr>
        </p:pic>
        <p:sp>
          <p:nvSpPr>
            <p:cNvPr id="17" name="CasellaDiTesto 16"/>
            <p:cNvSpPr txBox="1"/>
            <p:nvPr/>
          </p:nvSpPr>
          <p:spPr>
            <a:xfrm>
              <a:off x="6781800" y="2394228"/>
              <a:ext cx="1219200" cy="584775"/>
            </a:xfrm>
            <a:prstGeom prst="rect">
              <a:avLst/>
            </a:prstGeom>
            <a:noFill/>
          </p:spPr>
          <p:txBody>
            <a:bodyPr wrap="square" rtlCol="0">
              <a:spAutoFit/>
            </a:bodyPr>
            <a:lstStyle/>
            <a:p>
              <a:r>
                <a:rPr lang="it-IT" sz="1600" dirty="0" smtClean="0"/>
                <a:t>Sottile lamina d’oro</a:t>
              </a:r>
              <a:endParaRPr lang="it-IT" sz="1600" dirty="0"/>
            </a:p>
          </p:txBody>
        </p:sp>
        <p:sp>
          <p:nvSpPr>
            <p:cNvPr id="18" name="CasellaDiTesto 17"/>
            <p:cNvSpPr txBox="1"/>
            <p:nvPr/>
          </p:nvSpPr>
          <p:spPr>
            <a:xfrm>
              <a:off x="6172200" y="4198203"/>
              <a:ext cx="1219200" cy="830997"/>
            </a:xfrm>
            <a:prstGeom prst="rect">
              <a:avLst/>
            </a:prstGeom>
            <a:noFill/>
          </p:spPr>
          <p:txBody>
            <a:bodyPr wrap="square" rtlCol="0">
              <a:spAutoFit/>
            </a:bodyPr>
            <a:lstStyle/>
            <a:p>
              <a:pPr algn="ctr"/>
              <a:r>
                <a:rPr lang="it-IT" sz="1600" dirty="0" smtClean="0"/>
                <a:t>Schermo fluorescente circolare</a:t>
              </a:r>
              <a:endParaRPr lang="it-IT" sz="1600" dirty="0"/>
            </a:p>
          </p:txBody>
        </p:sp>
        <p:sp>
          <p:nvSpPr>
            <p:cNvPr id="19" name="CasellaDiTesto 18"/>
            <p:cNvSpPr txBox="1"/>
            <p:nvPr/>
          </p:nvSpPr>
          <p:spPr>
            <a:xfrm>
              <a:off x="4648200" y="2521803"/>
              <a:ext cx="1219200" cy="584775"/>
            </a:xfrm>
            <a:prstGeom prst="rect">
              <a:avLst/>
            </a:prstGeom>
            <a:noFill/>
          </p:spPr>
          <p:txBody>
            <a:bodyPr wrap="square" rtlCol="0">
              <a:spAutoFit/>
            </a:bodyPr>
            <a:lstStyle/>
            <a:p>
              <a:pPr algn="ctr"/>
              <a:r>
                <a:rPr lang="it-IT" sz="1600" dirty="0" smtClean="0"/>
                <a:t>Raggio di particelle</a:t>
              </a:r>
              <a:endParaRPr lang="it-IT" sz="1600" dirty="0"/>
            </a:p>
          </p:txBody>
        </p:sp>
        <p:sp>
          <p:nvSpPr>
            <p:cNvPr id="20" name="CasellaDiTesto 19"/>
            <p:cNvSpPr txBox="1"/>
            <p:nvPr/>
          </p:nvSpPr>
          <p:spPr>
            <a:xfrm>
              <a:off x="4800600" y="4426803"/>
              <a:ext cx="1524000" cy="830997"/>
            </a:xfrm>
            <a:prstGeom prst="rect">
              <a:avLst/>
            </a:prstGeom>
            <a:noFill/>
          </p:spPr>
          <p:txBody>
            <a:bodyPr wrap="square" rtlCol="0">
              <a:spAutoFit/>
            </a:bodyPr>
            <a:lstStyle/>
            <a:p>
              <a:r>
                <a:rPr lang="it-IT" sz="1600" dirty="0" smtClean="0"/>
                <a:t>Sorgente di particelle </a:t>
              </a:r>
              <a:r>
                <a:rPr lang="it-IT" sz="1600" dirty="0" smtClean="0">
                  <a:latin typeface="Symbol" pitchFamily="18" charset="2"/>
                </a:rPr>
                <a:t>a </a:t>
              </a:r>
              <a:r>
                <a:rPr lang="it-IT" sz="1600" dirty="0" smtClean="0"/>
                <a:t>(carica positiva)</a:t>
              </a:r>
              <a:endParaRPr lang="it-IT" sz="1600" dirty="0"/>
            </a:p>
          </p:txBody>
        </p:sp>
      </p:grpSp>
      <p:grpSp>
        <p:nvGrpSpPr>
          <p:cNvPr id="24" name="Gruppo 23"/>
          <p:cNvGrpSpPr/>
          <p:nvPr/>
        </p:nvGrpSpPr>
        <p:grpSpPr>
          <a:xfrm>
            <a:off x="3962400" y="228600"/>
            <a:ext cx="4800600" cy="4633794"/>
            <a:chOff x="3962400" y="616803"/>
            <a:chExt cx="4800600" cy="4633794"/>
          </a:xfrm>
        </p:grpSpPr>
        <p:pic>
          <p:nvPicPr>
            <p:cNvPr id="16" name="Immagine 15" descr="rutherfordexp1.jpg"/>
            <p:cNvPicPr>
              <a:picLocks noChangeAspect="1"/>
            </p:cNvPicPr>
            <p:nvPr/>
          </p:nvPicPr>
          <p:blipFill>
            <a:blip r:embed="rId3" cstate="print"/>
            <a:stretch>
              <a:fillRect/>
            </a:stretch>
          </p:blipFill>
          <p:spPr>
            <a:xfrm>
              <a:off x="3962400" y="990600"/>
              <a:ext cx="4616704" cy="3904361"/>
            </a:xfrm>
            <a:prstGeom prst="rect">
              <a:avLst/>
            </a:prstGeom>
          </p:spPr>
        </p:pic>
        <p:sp>
          <p:nvSpPr>
            <p:cNvPr id="11" name="CasellaDiTesto 10"/>
            <p:cNvSpPr txBox="1"/>
            <p:nvPr/>
          </p:nvSpPr>
          <p:spPr>
            <a:xfrm>
              <a:off x="6781800" y="2387025"/>
              <a:ext cx="1219200" cy="584775"/>
            </a:xfrm>
            <a:prstGeom prst="rect">
              <a:avLst/>
            </a:prstGeom>
            <a:noFill/>
          </p:spPr>
          <p:txBody>
            <a:bodyPr wrap="square" rtlCol="0">
              <a:spAutoFit/>
            </a:bodyPr>
            <a:lstStyle/>
            <a:p>
              <a:r>
                <a:rPr lang="it-IT" sz="1600" dirty="0" smtClean="0"/>
                <a:t>Sottile lamina d’oro</a:t>
              </a:r>
              <a:endParaRPr lang="it-IT" sz="1600" dirty="0"/>
            </a:p>
          </p:txBody>
        </p:sp>
        <p:sp>
          <p:nvSpPr>
            <p:cNvPr id="12" name="CasellaDiTesto 11"/>
            <p:cNvSpPr txBox="1"/>
            <p:nvPr/>
          </p:nvSpPr>
          <p:spPr>
            <a:xfrm>
              <a:off x="6172200" y="4191000"/>
              <a:ext cx="1219200" cy="830997"/>
            </a:xfrm>
            <a:prstGeom prst="rect">
              <a:avLst/>
            </a:prstGeom>
            <a:noFill/>
          </p:spPr>
          <p:txBody>
            <a:bodyPr wrap="square" rtlCol="0">
              <a:spAutoFit/>
            </a:bodyPr>
            <a:lstStyle/>
            <a:p>
              <a:pPr algn="ctr"/>
              <a:r>
                <a:rPr lang="it-IT" sz="1600" dirty="0" smtClean="0"/>
                <a:t>Schermo fluorescente circolare</a:t>
              </a:r>
              <a:endParaRPr lang="it-IT" sz="1600" dirty="0"/>
            </a:p>
          </p:txBody>
        </p:sp>
        <p:sp>
          <p:nvSpPr>
            <p:cNvPr id="13" name="CasellaDiTesto 12"/>
            <p:cNvSpPr txBox="1"/>
            <p:nvPr/>
          </p:nvSpPr>
          <p:spPr>
            <a:xfrm>
              <a:off x="4648200" y="2514600"/>
              <a:ext cx="1219200" cy="584775"/>
            </a:xfrm>
            <a:prstGeom prst="rect">
              <a:avLst/>
            </a:prstGeom>
            <a:noFill/>
          </p:spPr>
          <p:txBody>
            <a:bodyPr wrap="square" rtlCol="0">
              <a:spAutoFit/>
            </a:bodyPr>
            <a:lstStyle/>
            <a:p>
              <a:pPr algn="ctr"/>
              <a:r>
                <a:rPr lang="it-IT" sz="1600" dirty="0" smtClean="0"/>
                <a:t>Raggio di particelle</a:t>
              </a:r>
              <a:endParaRPr lang="it-IT" sz="1600" dirty="0"/>
            </a:p>
          </p:txBody>
        </p:sp>
        <p:sp>
          <p:nvSpPr>
            <p:cNvPr id="14" name="CasellaDiTesto 13"/>
            <p:cNvSpPr txBox="1"/>
            <p:nvPr/>
          </p:nvSpPr>
          <p:spPr>
            <a:xfrm>
              <a:off x="4800600" y="4419600"/>
              <a:ext cx="1524000" cy="830997"/>
            </a:xfrm>
            <a:prstGeom prst="rect">
              <a:avLst/>
            </a:prstGeom>
            <a:noFill/>
          </p:spPr>
          <p:txBody>
            <a:bodyPr wrap="square" rtlCol="0">
              <a:spAutoFit/>
            </a:bodyPr>
            <a:lstStyle/>
            <a:p>
              <a:r>
                <a:rPr lang="it-IT" sz="1600" dirty="0" smtClean="0"/>
                <a:t>Sorgente di particelle </a:t>
              </a:r>
              <a:r>
                <a:rPr lang="it-IT" sz="1600" dirty="0" smtClean="0">
                  <a:latin typeface="Symbol" pitchFamily="18" charset="2"/>
                </a:rPr>
                <a:t>a </a:t>
              </a:r>
              <a:r>
                <a:rPr lang="it-IT" sz="1600" dirty="0" smtClean="0"/>
                <a:t>(carica positiva)</a:t>
              </a:r>
              <a:endParaRPr lang="it-IT" sz="1600" dirty="0"/>
            </a:p>
          </p:txBody>
        </p:sp>
        <p:sp>
          <p:nvSpPr>
            <p:cNvPr id="22" name="CasellaDiTesto 21"/>
            <p:cNvSpPr txBox="1"/>
            <p:nvPr/>
          </p:nvSpPr>
          <p:spPr>
            <a:xfrm>
              <a:off x="6934200" y="616803"/>
              <a:ext cx="1828800" cy="830997"/>
            </a:xfrm>
            <a:prstGeom prst="rect">
              <a:avLst/>
            </a:prstGeom>
            <a:noFill/>
          </p:spPr>
          <p:txBody>
            <a:bodyPr wrap="square" rtlCol="0">
              <a:spAutoFit/>
            </a:bodyPr>
            <a:lstStyle/>
            <a:p>
              <a:r>
                <a:rPr lang="it-IT" sz="1600" dirty="0" smtClean="0"/>
                <a:t>La maggior parte delle particelle non viene deviata</a:t>
              </a:r>
              <a:endParaRPr lang="it-IT" sz="1600" dirty="0"/>
            </a:p>
          </p:txBody>
        </p:sp>
        <p:sp>
          <p:nvSpPr>
            <p:cNvPr id="23" name="CasellaDiTesto 22"/>
            <p:cNvSpPr txBox="1"/>
            <p:nvPr/>
          </p:nvSpPr>
          <p:spPr>
            <a:xfrm>
              <a:off x="4800600" y="956846"/>
              <a:ext cx="1828800" cy="338554"/>
            </a:xfrm>
            <a:prstGeom prst="rect">
              <a:avLst/>
            </a:prstGeom>
            <a:noFill/>
          </p:spPr>
          <p:txBody>
            <a:bodyPr wrap="square" rtlCol="0">
              <a:spAutoFit/>
            </a:bodyPr>
            <a:lstStyle/>
            <a:p>
              <a:pPr algn="ctr"/>
              <a:r>
                <a:rPr lang="it-IT" sz="1600" dirty="0" smtClean="0"/>
                <a:t>Particelle deflesse</a:t>
              </a:r>
              <a:endParaRPr lang="it-IT" sz="1600" dirty="0"/>
            </a:p>
          </p:txBody>
        </p:sp>
      </p:gr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6554"/>
          <a:stretch/>
        </p:blipFill>
        <p:spPr>
          <a:xfrm>
            <a:off x="220712" y="228600"/>
            <a:ext cx="1455688" cy="1629383"/>
          </a:xfrm>
          <a:prstGeom prst="rect">
            <a:avLst/>
          </a:prstGeom>
        </p:spPr>
      </p:pic>
      <p:sp>
        <p:nvSpPr>
          <p:cNvPr id="8" name="Segnaposto contenuto 2"/>
          <p:cNvSpPr txBox="1">
            <a:spLocks/>
          </p:cNvSpPr>
          <p:nvPr/>
        </p:nvSpPr>
        <p:spPr>
          <a:xfrm>
            <a:off x="1796375" y="228600"/>
            <a:ext cx="2623225" cy="381000"/>
          </a:xfrm>
          <a:prstGeom prst="rect">
            <a:avLst/>
          </a:prstGeom>
        </p:spPr>
        <p:txBody>
          <a:bodyPr vert="horz" lIns="91440" tIns="45720" rIns="91440" bIns="45720" rtlCol="0">
            <a:noAutofit/>
          </a:bodyPr>
          <a:lstStyle/>
          <a:p>
            <a:pPr marL="342900" indent="-342900">
              <a:buFont typeface="Arial" pitchFamily="34" charset="0"/>
              <a:buChar char="•"/>
              <a:defRPr/>
            </a:pPr>
            <a:r>
              <a:rPr lang="en-US" sz="2000" dirty="0"/>
              <a:t>Ernest </a:t>
            </a:r>
            <a:r>
              <a:rPr lang="en-US" sz="2000" b="1" dirty="0" smtClean="0"/>
              <a:t>Rutherford </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(1871-1937) </a:t>
            </a:r>
          </a:p>
          <a:p>
            <a:pPr marL="342900" lvl="0" indent="-342900">
              <a:defRPr/>
            </a:pPr>
            <a:r>
              <a:rPr kumimoji="0" lang="it-IT" sz="2000" b="0" i="1" u="none" strike="noStrike" kern="1200" cap="none" spc="0" normalizeH="0" baseline="0" noProof="0" dirty="0" smtClean="0">
                <a:ln>
                  <a:noFill/>
                </a:ln>
                <a:solidFill>
                  <a:schemeClr val="tx1"/>
                </a:solidFill>
                <a:effectLst/>
                <a:uLnTx/>
                <a:uFillTx/>
                <a:latin typeface="+mn-lt"/>
                <a:ea typeface="+mn-ea"/>
                <a:cs typeface="+mn-cs"/>
              </a:rPr>
              <a:t>	</a:t>
            </a:r>
            <a:endParaRPr kumimoji="0" lang="it-IT" sz="2000" i="1" u="none" strike="noStrike" kern="1200" cap="none" spc="0" normalizeH="0" baseline="0" noProof="0" dirty="0">
              <a:ln>
                <a:noFill/>
              </a:ln>
              <a:solidFill>
                <a:schemeClr val="tx1"/>
              </a:solidFill>
              <a:effectLst/>
              <a:uLnTx/>
              <a:uFillTx/>
              <a:latin typeface="+mn-lt"/>
              <a:ea typeface="+mn-ea"/>
              <a:cs typeface="+mn-cs"/>
            </a:endParaRPr>
          </a:p>
        </p:txBody>
      </p:sp>
      <p:sp>
        <p:nvSpPr>
          <p:cNvPr id="9" name="Segnaposto contenuto 2"/>
          <p:cNvSpPr txBox="1">
            <a:spLocks/>
          </p:cNvSpPr>
          <p:nvPr/>
        </p:nvSpPr>
        <p:spPr>
          <a:xfrm>
            <a:off x="3505200" y="4959072"/>
            <a:ext cx="5388094" cy="1143000"/>
          </a:xfrm>
          <a:prstGeom prst="rect">
            <a:avLst/>
          </a:prstGeom>
        </p:spPr>
        <p:txBody>
          <a:bodyPr vert="horz" lIns="91440" tIns="45720" rIns="91440" bIns="45720" rtlCol="0">
            <a:noAutofit/>
          </a:bodyPr>
          <a:lstStyle/>
          <a:p>
            <a:pPr marL="144000" lvl="0">
              <a:defRPr/>
            </a:pPr>
            <a:r>
              <a:rPr lang="it-IT" sz="2000" i="1" dirty="0" smtClean="0"/>
              <a:t>La carica positiva dell’atomo (</a:t>
            </a:r>
            <a:r>
              <a:rPr lang="it-IT" sz="2000" b="1" i="1" dirty="0" smtClean="0"/>
              <a:t>protoni</a:t>
            </a:r>
            <a:r>
              <a:rPr lang="it-IT" sz="2000" i="1" dirty="0" smtClean="0"/>
              <a:t>) è concentrata al centro, in un volume molto piccolo (</a:t>
            </a:r>
            <a:r>
              <a:rPr lang="it-IT" sz="2000" b="1" i="1" dirty="0" smtClean="0"/>
              <a:t>nucleo</a:t>
            </a:r>
            <a:r>
              <a:rPr lang="it-IT" sz="2000" i="1" dirty="0" smtClean="0"/>
              <a:t>). </a:t>
            </a:r>
            <a:endParaRPr kumimoji="0" lang="it-IT" sz="2000" i="1" u="none" strike="noStrike" kern="1200" cap="none" spc="0" normalizeH="0" baseline="0" noProof="0" dirty="0">
              <a:ln>
                <a:noFill/>
              </a:ln>
              <a:solidFill>
                <a:schemeClr val="tx1"/>
              </a:solidFill>
              <a:effectLst/>
              <a:uLnTx/>
              <a:uFillTx/>
              <a:latin typeface="+mn-lt"/>
              <a:ea typeface="+mn-ea"/>
              <a:cs typeface="+mn-cs"/>
            </a:endParaRPr>
          </a:p>
        </p:txBody>
      </p:sp>
      <p:pic>
        <p:nvPicPr>
          <p:cNvPr id="25" name="Immagine 24" descr="atomo_nucleare_3_orbite.gif"/>
          <p:cNvPicPr>
            <a:picLocks noChangeAspect="1"/>
          </p:cNvPicPr>
          <p:nvPr/>
        </p:nvPicPr>
        <p:blipFill>
          <a:blip r:embed="rId5" cstate="print"/>
          <a:stretch>
            <a:fillRect/>
          </a:stretch>
        </p:blipFill>
        <p:spPr>
          <a:xfrm>
            <a:off x="304800" y="4211782"/>
            <a:ext cx="2465155" cy="2624541"/>
          </a:xfrm>
          <a:prstGeom prst="rect">
            <a:avLst/>
          </a:prstGeom>
        </p:spPr>
      </p:pic>
      <p:sp>
        <p:nvSpPr>
          <p:cNvPr id="26" name="TextBox 24"/>
          <p:cNvSpPr txBox="1"/>
          <p:nvPr/>
        </p:nvSpPr>
        <p:spPr>
          <a:xfrm>
            <a:off x="3690015" y="5852994"/>
            <a:ext cx="5537112" cy="1015663"/>
          </a:xfrm>
          <a:prstGeom prst="rect">
            <a:avLst/>
          </a:prstGeom>
          <a:noFill/>
        </p:spPr>
        <p:txBody>
          <a:bodyPr wrap="square" rtlCol="0">
            <a:spAutoFit/>
          </a:bodyPr>
          <a:lstStyle/>
          <a:p>
            <a:r>
              <a:rPr lang="en-US" sz="2000" dirty="0" err="1" smtClean="0"/>
              <a:t>Modello</a:t>
            </a:r>
            <a:r>
              <a:rPr lang="en-US" sz="2000" dirty="0" smtClean="0"/>
              <a:t> </a:t>
            </a:r>
            <a:r>
              <a:rPr lang="en-US" sz="2000" dirty="0" err="1" smtClean="0"/>
              <a:t>atomico</a:t>
            </a:r>
            <a:r>
              <a:rPr lang="en-US" sz="2000" dirty="0" smtClean="0"/>
              <a:t> </a:t>
            </a:r>
            <a:r>
              <a:rPr lang="en-US" sz="2000" dirty="0" err="1" smtClean="0"/>
              <a:t>planetario</a:t>
            </a:r>
            <a:r>
              <a:rPr lang="en-US" sz="2000" dirty="0" smtClean="0"/>
              <a:t>:</a:t>
            </a:r>
          </a:p>
          <a:p>
            <a:r>
              <a:rPr lang="en-US" sz="2000" dirty="0" smtClean="0"/>
              <a:t>Il </a:t>
            </a:r>
            <a:r>
              <a:rPr lang="en-US" sz="2000" dirty="0" err="1" smtClean="0"/>
              <a:t>nucleo</a:t>
            </a:r>
            <a:r>
              <a:rPr lang="en-US" sz="2000" dirty="0" smtClean="0"/>
              <a:t> </a:t>
            </a:r>
            <a:r>
              <a:rPr lang="en-US" sz="2000" dirty="0" err="1" smtClean="0"/>
              <a:t>dell’atomo</a:t>
            </a:r>
            <a:r>
              <a:rPr lang="en-US" sz="2000" dirty="0" smtClean="0"/>
              <a:t>, </a:t>
            </a:r>
            <a:r>
              <a:rPr lang="en-US" sz="2000" dirty="0" err="1" smtClean="0"/>
              <a:t>positivo</a:t>
            </a:r>
            <a:r>
              <a:rPr lang="en-US" sz="2000" dirty="0" smtClean="0"/>
              <a:t>, </a:t>
            </a:r>
            <a:r>
              <a:rPr lang="en-US" sz="2000" dirty="0" err="1" smtClean="0"/>
              <a:t>si</a:t>
            </a:r>
            <a:r>
              <a:rPr lang="en-US" sz="2000" dirty="0" smtClean="0"/>
              <a:t> </a:t>
            </a:r>
            <a:r>
              <a:rPr lang="en-US" sz="2000" dirty="0" err="1" smtClean="0"/>
              <a:t>trova</a:t>
            </a:r>
            <a:r>
              <a:rPr lang="en-US" sz="2000" dirty="0" smtClean="0"/>
              <a:t> al </a:t>
            </a:r>
            <a:r>
              <a:rPr lang="en-US" sz="2000" dirty="0" err="1" smtClean="0"/>
              <a:t>centro</a:t>
            </a:r>
            <a:r>
              <a:rPr lang="en-US" sz="2000" dirty="0" smtClean="0"/>
              <a:t>. </a:t>
            </a:r>
            <a:r>
              <a:rPr lang="en-US" sz="2000" dirty="0" err="1" smtClean="0"/>
              <a:t>Gli</a:t>
            </a:r>
            <a:r>
              <a:rPr lang="en-US" sz="2000" dirty="0" smtClean="0"/>
              <a:t> </a:t>
            </a:r>
            <a:r>
              <a:rPr lang="en-US" sz="2000" dirty="0" err="1" smtClean="0"/>
              <a:t>elettroni</a:t>
            </a:r>
            <a:r>
              <a:rPr lang="en-US" sz="2000" dirty="0" smtClean="0"/>
              <a:t>, </a:t>
            </a:r>
            <a:r>
              <a:rPr lang="en-US" sz="2000" dirty="0" err="1" smtClean="0"/>
              <a:t>negativi</a:t>
            </a:r>
            <a:r>
              <a:rPr lang="en-US" sz="2000" dirty="0" smtClean="0"/>
              <a:t>, </a:t>
            </a:r>
            <a:r>
              <a:rPr lang="en-US" sz="2000" dirty="0" err="1" smtClean="0"/>
              <a:t>girano</a:t>
            </a:r>
            <a:r>
              <a:rPr lang="en-US" sz="2000" dirty="0" smtClean="0"/>
              <a:t> </a:t>
            </a:r>
            <a:r>
              <a:rPr lang="en-US" sz="2000" dirty="0" err="1" smtClean="0"/>
              <a:t>attorno</a:t>
            </a:r>
            <a:r>
              <a:rPr lang="en-US" sz="2000" dirty="0" smtClean="0"/>
              <a:t> al </a:t>
            </a:r>
            <a:r>
              <a:rPr lang="en-US" sz="2000" dirty="0" err="1" smtClean="0"/>
              <a:t>nucleo</a:t>
            </a:r>
            <a:r>
              <a:rPr lang="en-US" sz="2000" dirty="0" smtClean="0"/>
              <a:t>.</a:t>
            </a:r>
            <a:endParaRPr lang="en-US" sz="2000" dirty="0"/>
          </a:p>
        </p:txBody>
      </p:sp>
      <p:sp>
        <p:nvSpPr>
          <p:cNvPr id="2" name="Rettangolo 1"/>
          <p:cNvSpPr/>
          <p:nvPr/>
        </p:nvSpPr>
        <p:spPr>
          <a:xfrm>
            <a:off x="50800" y="1999774"/>
            <a:ext cx="3733800" cy="2237536"/>
          </a:xfrm>
          <a:prstGeom prst="rect">
            <a:avLst/>
          </a:prstGeom>
        </p:spPr>
        <p:txBody>
          <a:bodyPr wrap="square">
            <a:spAutoFit/>
          </a:bodyPr>
          <a:lstStyle/>
          <a:p>
            <a:pPr>
              <a:lnSpc>
                <a:spcPct val="120000"/>
              </a:lnSpc>
              <a:spcAft>
                <a:spcPts val="600"/>
              </a:spcAft>
            </a:pPr>
            <a:r>
              <a:rPr lang="it-IT" sz="1600" dirty="0"/>
              <a:t>La maggior parte delle particelle </a:t>
            </a:r>
            <a:r>
              <a:rPr lang="it-IT" sz="1600" dirty="0">
                <a:latin typeface="Symbol" panose="05050102010706020507" pitchFamily="18" charset="2"/>
              </a:rPr>
              <a:t>a</a:t>
            </a:r>
            <a:r>
              <a:rPr lang="it-IT" sz="1600" dirty="0"/>
              <a:t>, particelle positive dotate di massa, attraversa la sottile lamina senza che la sua posizione sia variata. </a:t>
            </a:r>
          </a:p>
          <a:p>
            <a:pPr>
              <a:lnSpc>
                <a:spcPct val="120000"/>
              </a:lnSpc>
              <a:spcAft>
                <a:spcPts val="600"/>
              </a:spcAft>
            </a:pPr>
            <a:r>
              <a:rPr lang="it-IT" sz="1600" dirty="0"/>
              <a:t>Volume vuoto nell’atomo! Il nucleo, positivo, al centro ha la dimensione di una biglia rispetto ad un campo di calcio.</a:t>
            </a:r>
          </a:p>
        </p:txBody>
      </p:sp>
    </p:spTree>
    <p:extLst>
      <p:ext uri="{BB962C8B-B14F-4D97-AF65-F5344CB8AC3E}">
        <p14:creationId xmlns:p14="http://schemas.microsoft.com/office/powerpoint/2010/main" val="375971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0948"/>
            <a:ext cx="6021351" cy="4923595"/>
          </a:xfrm>
        </p:spPr>
        <p:txBody>
          <a:bodyPr>
            <a:normAutofit/>
          </a:bodyPr>
          <a:lstStyle/>
          <a:p>
            <a:pPr marL="0" indent="0">
              <a:lnSpc>
                <a:spcPct val="120000"/>
              </a:lnSpc>
              <a:spcBef>
                <a:spcPts val="0"/>
              </a:spcBef>
              <a:spcAft>
                <a:spcPts val="600"/>
              </a:spcAft>
              <a:buNone/>
            </a:pPr>
            <a:r>
              <a:rPr lang="it-IT" sz="1900" dirty="0" smtClean="0"/>
              <a:t>Nel nucleo, particelle con carica positiva, ma massa molto maggiore dell’elettrone: </a:t>
            </a:r>
            <a:r>
              <a:rPr lang="it-IT" sz="1900" b="1" dirty="0" smtClean="0"/>
              <a:t>protoni</a:t>
            </a:r>
            <a:r>
              <a:rPr lang="it-IT" sz="1900" dirty="0" smtClean="0"/>
              <a:t>.</a:t>
            </a:r>
          </a:p>
          <a:p>
            <a:pPr marL="0" indent="0">
              <a:lnSpc>
                <a:spcPct val="120000"/>
              </a:lnSpc>
              <a:spcBef>
                <a:spcPts val="0"/>
              </a:spcBef>
              <a:spcAft>
                <a:spcPts val="600"/>
              </a:spcAft>
              <a:buNone/>
            </a:pPr>
            <a:r>
              <a:rPr lang="it-IT" sz="1900" dirty="0" smtClean="0"/>
              <a:t>Raggio </a:t>
            </a:r>
            <a:r>
              <a:rPr lang="it-IT" sz="1900" dirty="0" smtClean="0"/>
              <a:t>atomico </a:t>
            </a:r>
            <a:r>
              <a:rPr lang="it-IT" sz="1900" dirty="0" smtClean="0">
                <a:latin typeface="Times New Roman" panose="02020603050405020304" pitchFamily="18" charset="0"/>
                <a:cs typeface="Times New Roman" panose="02020603050405020304" pitchFamily="18" charset="0"/>
              </a:rPr>
              <a:t>~</a:t>
            </a:r>
            <a:r>
              <a:rPr lang="it-IT" sz="1900" dirty="0" smtClean="0"/>
              <a:t> </a:t>
            </a:r>
            <a:r>
              <a:rPr lang="it-IT" sz="1900" dirty="0" smtClean="0"/>
              <a:t>100 pm = 10</a:t>
            </a:r>
            <a:r>
              <a:rPr lang="it-IT" sz="1900" baseline="30000" dirty="0" smtClean="0"/>
              <a:t>-10</a:t>
            </a:r>
            <a:r>
              <a:rPr lang="it-IT" sz="1900" dirty="0" smtClean="0"/>
              <a:t> m = 1 Å</a:t>
            </a:r>
          </a:p>
          <a:p>
            <a:pPr marL="0" indent="0">
              <a:lnSpc>
                <a:spcPct val="120000"/>
              </a:lnSpc>
              <a:spcBef>
                <a:spcPts val="0"/>
              </a:spcBef>
              <a:spcAft>
                <a:spcPts val="1800"/>
              </a:spcAft>
              <a:buNone/>
            </a:pPr>
            <a:r>
              <a:rPr lang="it-IT" sz="1900" dirty="0" smtClean="0"/>
              <a:t>Raggio del nucleo </a:t>
            </a:r>
            <a:r>
              <a:rPr lang="it-IT" sz="1900" dirty="0" smtClean="0"/>
              <a:t>atomico </a:t>
            </a:r>
            <a:r>
              <a:rPr lang="it-IT" sz="1900" dirty="0" smtClean="0">
                <a:latin typeface="Times New Roman" panose="02020603050405020304" pitchFamily="18" charset="0"/>
                <a:cs typeface="Times New Roman" panose="02020603050405020304" pitchFamily="18" charset="0"/>
              </a:rPr>
              <a:t>~</a:t>
            </a:r>
            <a:r>
              <a:rPr lang="it-IT" sz="1900" dirty="0" smtClean="0"/>
              <a:t> </a:t>
            </a:r>
            <a:r>
              <a:rPr lang="it-IT" sz="1900" dirty="0" smtClean="0"/>
              <a:t>5·10</a:t>
            </a:r>
            <a:r>
              <a:rPr lang="it-IT" sz="1900" baseline="30000" dirty="0" smtClean="0"/>
              <a:t>-3</a:t>
            </a:r>
            <a:r>
              <a:rPr lang="it-IT" sz="1900" dirty="0" smtClean="0"/>
              <a:t> pm </a:t>
            </a:r>
            <a:r>
              <a:rPr lang="it-IT" sz="1900" dirty="0"/>
              <a:t>= </a:t>
            </a:r>
            <a:r>
              <a:rPr lang="it-IT" sz="1900" dirty="0" smtClean="0"/>
              <a:t>5·10</a:t>
            </a:r>
            <a:r>
              <a:rPr lang="it-IT" sz="1900" baseline="30000" dirty="0" smtClean="0"/>
              <a:t>-15</a:t>
            </a:r>
            <a:r>
              <a:rPr lang="it-IT" sz="1900" dirty="0" smtClean="0"/>
              <a:t> m </a:t>
            </a:r>
          </a:p>
          <a:p>
            <a:pPr marL="0" indent="0">
              <a:lnSpc>
                <a:spcPct val="120000"/>
              </a:lnSpc>
              <a:spcBef>
                <a:spcPts val="0"/>
              </a:spcBef>
              <a:buNone/>
            </a:pPr>
            <a:r>
              <a:rPr lang="it-IT" sz="1900" dirty="0" smtClean="0"/>
              <a:t>Dal confronto tra:</a:t>
            </a:r>
          </a:p>
          <a:p>
            <a:pPr>
              <a:lnSpc>
                <a:spcPct val="120000"/>
              </a:lnSpc>
              <a:spcBef>
                <a:spcPts val="0"/>
              </a:spcBef>
              <a:buFontTx/>
              <a:buChar char="-"/>
            </a:pPr>
            <a:r>
              <a:rPr lang="it-IT" sz="1900" dirty="0" smtClean="0"/>
              <a:t>Idrogeno: 1 protone</a:t>
            </a:r>
          </a:p>
          <a:p>
            <a:pPr>
              <a:lnSpc>
                <a:spcPct val="120000"/>
              </a:lnSpc>
              <a:spcBef>
                <a:spcPts val="0"/>
              </a:spcBef>
              <a:buFontTx/>
              <a:buChar char="-"/>
            </a:pPr>
            <a:r>
              <a:rPr lang="it-IT" sz="1900" dirty="0" smtClean="0"/>
              <a:t>Elio: 2 protoni, ma circa 4 volte il peso dell’idrogeno!</a:t>
            </a:r>
          </a:p>
          <a:p>
            <a:pPr marL="0" indent="0">
              <a:lnSpc>
                <a:spcPct val="120000"/>
              </a:lnSpc>
              <a:spcBef>
                <a:spcPts val="0"/>
              </a:spcBef>
              <a:spcAft>
                <a:spcPts val="600"/>
              </a:spcAft>
              <a:buNone/>
            </a:pPr>
            <a:r>
              <a:rPr lang="it-IT" sz="1900" dirty="0"/>
              <a:t>i</a:t>
            </a:r>
            <a:r>
              <a:rPr lang="it-IT" sz="1900" dirty="0" smtClean="0"/>
              <a:t>ndividuazione di un’altra particella subatomica, con massa simile a quella del protone, ma senza carica elettrica: il </a:t>
            </a:r>
            <a:r>
              <a:rPr lang="it-IT" sz="1900" b="1" dirty="0" smtClean="0"/>
              <a:t>neutrone</a:t>
            </a:r>
            <a:r>
              <a:rPr lang="it-IT" sz="1900" dirty="0" smtClean="0"/>
              <a:t> (Chadwick)</a:t>
            </a:r>
          </a:p>
        </p:txBody>
      </p:sp>
      <p:graphicFrame>
        <p:nvGraphicFramePr>
          <p:cNvPr id="4" name="Table 3"/>
          <p:cNvGraphicFramePr>
            <a:graphicFrameLocks noGrp="1"/>
          </p:cNvGraphicFramePr>
          <p:nvPr>
            <p:extLst>
              <p:ext uri="{D42A27DB-BD31-4B8C-83A1-F6EECF244321}">
                <p14:modId xmlns:p14="http://schemas.microsoft.com/office/powerpoint/2010/main" val="3293645014"/>
              </p:ext>
            </p:extLst>
          </p:nvPr>
        </p:nvGraphicFramePr>
        <p:xfrm>
          <a:off x="360219" y="4984543"/>
          <a:ext cx="7093527" cy="1621536"/>
        </p:xfrm>
        <a:graphic>
          <a:graphicData uri="http://schemas.openxmlformats.org/drawingml/2006/table">
            <a:tbl>
              <a:tblPr/>
              <a:tblGrid>
                <a:gridCol w="1237672">
                  <a:extLst>
                    <a:ext uri="{9D8B030D-6E8A-4147-A177-3AD203B41FA5}">
                      <a16:colId xmlns:a16="http://schemas.microsoft.com/office/drawing/2014/main" val="1917599744"/>
                    </a:ext>
                  </a:extLst>
                </a:gridCol>
                <a:gridCol w="2216727">
                  <a:extLst>
                    <a:ext uri="{9D8B030D-6E8A-4147-A177-3AD203B41FA5}">
                      <a16:colId xmlns:a16="http://schemas.microsoft.com/office/drawing/2014/main" val="1259494270"/>
                    </a:ext>
                  </a:extLst>
                </a:gridCol>
                <a:gridCol w="2373746">
                  <a:extLst>
                    <a:ext uri="{9D8B030D-6E8A-4147-A177-3AD203B41FA5}">
                      <a16:colId xmlns:a16="http://schemas.microsoft.com/office/drawing/2014/main" val="2460938168"/>
                    </a:ext>
                  </a:extLst>
                </a:gridCol>
                <a:gridCol w="1265382">
                  <a:extLst>
                    <a:ext uri="{9D8B030D-6E8A-4147-A177-3AD203B41FA5}">
                      <a16:colId xmlns:a16="http://schemas.microsoft.com/office/drawing/2014/main" val="3810253208"/>
                    </a:ext>
                  </a:extLst>
                </a:gridCol>
              </a:tblGrid>
              <a:tr h="0">
                <a:tc>
                  <a:txBody>
                    <a:bodyPr/>
                    <a:lstStyle/>
                    <a:p>
                      <a:pPr algn="l" rtl="0">
                        <a:lnSpc>
                          <a:spcPct val="120000"/>
                        </a:lnSpc>
                      </a:pPr>
                      <a:r>
                        <a:rPr lang="en-US" sz="1800" b="1" i="0" u="none" strike="noStrike">
                          <a:effectLst/>
                          <a:latin typeface="+mn-lt"/>
                        </a:rPr>
                        <a:t>Particella</a:t>
                      </a:r>
                      <a:endParaRPr lang="en-US" sz="1800" i="0" u="none" strike="noStrike">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1" i="0" u="none" strike="noStrike" dirty="0">
                          <a:effectLst/>
                          <a:latin typeface="+mn-lt"/>
                        </a:rPr>
                        <a:t>Massa in </a:t>
                      </a:r>
                      <a:r>
                        <a:rPr lang="en-US" sz="1800" b="1" i="0" u="none" strike="noStrike" dirty="0" err="1" smtClean="0">
                          <a:effectLst/>
                          <a:latin typeface="+mn-lt"/>
                        </a:rPr>
                        <a:t>grammi</a:t>
                      </a:r>
                      <a:r>
                        <a:rPr lang="en-US" sz="1800" b="1" i="0" u="none" strike="noStrike" dirty="0" smtClean="0">
                          <a:effectLst/>
                          <a:latin typeface="+mn-lt"/>
                        </a:rPr>
                        <a:t> (g)</a:t>
                      </a:r>
                      <a:endParaRPr lang="en-US" sz="180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1" i="0" u="none" strike="noStrike" dirty="0" err="1" smtClean="0">
                          <a:effectLst/>
                          <a:latin typeface="+mn-lt"/>
                        </a:rPr>
                        <a:t>Carica</a:t>
                      </a:r>
                      <a:r>
                        <a:rPr lang="en-US" sz="1800" b="1" i="0" u="none" strike="noStrike" dirty="0" smtClean="0">
                          <a:effectLst/>
                          <a:latin typeface="+mn-lt"/>
                        </a:rPr>
                        <a:t> in Coulomb (C)</a:t>
                      </a:r>
                      <a:endParaRPr lang="en-US" sz="1800" b="1"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1" i="0" u="none" strike="noStrike" dirty="0" err="1">
                          <a:effectLst/>
                          <a:latin typeface="+mn-lt"/>
                        </a:rPr>
                        <a:t>Simbolo</a:t>
                      </a:r>
                      <a:endParaRPr lang="en-US" sz="180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440647"/>
                  </a:ext>
                </a:extLst>
              </a:tr>
              <a:tr h="0">
                <a:tc>
                  <a:txBody>
                    <a:bodyPr/>
                    <a:lstStyle/>
                    <a:p>
                      <a:pPr algn="l" rtl="0">
                        <a:lnSpc>
                          <a:spcPct val="120000"/>
                        </a:lnSpc>
                      </a:pPr>
                      <a:r>
                        <a:rPr lang="en-US" sz="1800" b="0" i="0" u="none" strike="noStrike" dirty="0" err="1">
                          <a:effectLst/>
                          <a:latin typeface="+mn-lt"/>
                        </a:rPr>
                        <a:t>Elettrone</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it-IT" sz="1800" b="0" i="0" u="none" strike="noStrike" dirty="0">
                          <a:effectLst/>
                          <a:latin typeface="+mn-lt"/>
                        </a:rPr>
                        <a:t>9.109383·10</a:t>
                      </a:r>
                      <a:r>
                        <a:rPr lang="it-IT" sz="1800" b="0" i="0" u="none" strike="noStrike" baseline="30000" dirty="0">
                          <a:effectLst/>
                          <a:latin typeface="+mn-lt"/>
                        </a:rPr>
                        <a:t>-28</a:t>
                      </a:r>
                      <a:endParaRPr lang="it-IT"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0" i="0" u="none" strike="noStrike" dirty="0" smtClean="0">
                          <a:effectLst/>
                          <a:latin typeface="+mn-lt"/>
                        </a:rPr>
                        <a:t>-1.6022</a:t>
                      </a:r>
                      <a:r>
                        <a:rPr lang="it-IT" sz="1800" b="0" i="0" u="none" strike="noStrike" dirty="0" smtClean="0">
                          <a:effectLst/>
                          <a:latin typeface="+mn-lt"/>
                        </a:rPr>
                        <a:t>·10</a:t>
                      </a:r>
                      <a:r>
                        <a:rPr lang="it-IT" sz="1800" b="0" i="0" u="none" strike="noStrike" baseline="30000" dirty="0" smtClean="0">
                          <a:effectLst/>
                          <a:latin typeface="+mn-lt"/>
                        </a:rPr>
                        <a:t>-19</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0" i="0" u="none" strike="noStrike" baseline="-25000" dirty="0">
                          <a:effectLst/>
                          <a:latin typeface="+mn-lt"/>
                        </a:rPr>
                        <a:t>-1</a:t>
                      </a:r>
                      <a:r>
                        <a:rPr lang="en-US" sz="1800" b="0" i="0" u="none" strike="noStrike" baseline="30000" dirty="0">
                          <a:effectLst/>
                          <a:latin typeface="+mn-lt"/>
                        </a:rPr>
                        <a:t>0</a:t>
                      </a:r>
                      <a:r>
                        <a:rPr lang="en-US" sz="1800" b="0" i="0" u="none" strike="noStrike" dirty="0">
                          <a:effectLst/>
                          <a:latin typeface="+mn-lt"/>
                        </a:rPr>
                        <a:t>e o e</a:t>
                      </a:r>
                      <a:r>
                        <a:rPr lang="en-US" sz="1800" b="0" i="0" u="none" strike="noStrike" baseline="30000" dirty="0">
                          <a:effectLst/>
                          <a:latin typeface="+mn-lt"/>
                        </a:rPr>
                        <a:t>-</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416911"/>
                  </a:ext>
                </a:extLst>
              </a:tr>
              <a:tr h="0">
                <a:tc>
                  <a:txBody>
                    <a:bodyPr/>
                    <a:lstStyle/>
                    <a:p>
                      <a:pPr algn="l" rtl="0">
                        <a:lnSpc>
                          <a:spcPct val="120000"/>
                        </a:lnSpc>
                      </a:pPr>
                      <a:r>
                        <a:rPr lang="en-US" sz="1800" b="0" i="0" u="none" strike="noStrike" dirty="0" err="1">
                          <a:effectLst/>
                          <a:latin typeface="+mn-lt"/>
                        </a:rPr>
                        <a:t>Protone</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it-IT" sz="1800" b="0" i="0" u="none" strike="noStrike" dirty="0">
                          <a:effectLst/>
                          <a:latin typeface="+mn-lt"/>
                        </a:rPr>
                        <a:t>1.672622·10</a:t>
                      </a:r>
                      <a:r>
                        <a:rPr lang="it-IT" sz="1800" b="0" i="0" u="none" strike="noStrike" baseline="30000" dirty="0">
                          <a:effectLst/>
                          <a:latin typeface="+mn-lt"/>
                        </a:rPr>
                        <a:t>-24</a:t>
                      </a:r>
                      <a:endParaRPr lang="it-IT"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0" i="0" u="none" strike="noStrike" dirty="0" smtClean="0">
                          <a:effectLst/>
                          <a:latin typeface="+mn-lt"/>
                        </a:rPr>
                        <a:t>+1.6022</a:t>
                      </a:r>
                      <a:r>
                        <a:rPr lang="it-IT" sz="1800" b="0" i="0" u="none" strike="noStrike" dirty="0" smtClean="0">
                          <a:effectLst/>
                          <a:latin typeface="+mn-lt"/>
                        </a:rPr>
                        <a:t>·10</a:t>
                      </a:r>
                      <a:r>
                        <a:rPr lang="it-IT" sz="1800" b="0" i="0" u="none" strike="noStrike" baseline="30000" dirty="0" smtClean="0">
                          <a:effectLst/>
                          <a:latin typeface="+mn-lt"/>
                        </a:rPr>
                        <a:t>-19</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0" i="0" u="none" strike="noStrike" baseline="-25000" dirty="0">
                          <a:effectLst/>
                          <a:latin typeface="+mn-lt"/>
                        </a:rPr>
                        <a:t>1</a:t>
                      </a:r>
                      <a:r>
                        <a:rPr lang="en-US" sz="1800" b="0" i="0" u="none" strike="noStrike" baseline="30000" dirty="0">
                          <a:effectLst/>
                          <a:latin typeface="+mn-lt"/>
                        </a:rPr>
                        <a:t>1</a:t>
                      </a:r>
                      <a:r>
                        <a:rPr lang="en-US" sz="1800" b="0" i="0" u="none" strike="noStrike" dirty="0">
                          <a:effectLst/>
                          <a:latin typeface="+mn-lt"/>
                        </a:rPr>
                        <a:t>p o p</a:t>
                      </a:r>
                      <a:r>
                        <a:rPr lang="en-US" sz="1800" b="0" i="0" u="none" strike="noStrike" baseline="30000" dirty="0">
                          <a:effectLst/>
                          <a:latin typeface="+mn-lt"/>
                        </a:rPr>
                        <a:t>+</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88719"/>
                  </a:ext>
                </a:extLst>
              </a:tr>
              <a:tr h="0">
                <a:tc>
                  <a:txBody>
                    <a:bodyPr/>
                    <a:lstStyle/>
                    <a:p>
                      <a:pPr algn="l" rtl="0">
                        <a:lnSpc>
                          <a:spcPct val="120000"/>
                        </a:lnSpc>
                      </a:pPr>
                      <a:r>
                        <a:rPr lang="en-US" sz="1800" b="0" i="0" u="none" strike="noStrike">
                          <a:effectLst/>
                          <a:latin typeface="+mn-lt"/>
                        </a:rPr>
                        <a:t>Neutrone</a:t>
                      </a: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it-IT" sz="1800" b="0" i="0" u="none" strike="noStrike">
                          <a:effectLst/>
                          <a:latin typeface="+mn-lt"/>
                        </a:rPr>
                        <a:t>1.674927·10</a:t>
                      </a:r>
                      <a:r>
                        <a:rPr lang="it-IT" sz="1800" b="0" i="0" u="none" strike="noStrike" baseline="30000">
                          <a:effectLst/>
                          <a:latin typeface="+mn-lt"/>
                        </a:rPr>
                        <a:t>-24</a:t>
                      </a:r>
                      <a:endParaRPr lang="it-IT" sz="1800" b="0" i="0" u="none" strike="noStrike">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0" i="0" u="none" strike="noStrike" dirty="0" smtClean="0">
                          <a:effectLst/>
                          <a:latin typeface="+mn-lt"/>
                        </a:rPr>
                        <a:t>0</a:t>
                      </a:r>
                      <a:endParaRPr lang="en-US" sz="1800" b="0" i="0" u="none" strike="noStrike" dirty="0">
                        <a:effectLst/>
                        <a:latin typeface="+mn-lt"/>
                      </a:endParaRP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a:lnSpc>
                          <a:spcPct val="120000"/>
                        </a:lnSpc>
                      </a:pPr>
                      <a:r>
                        <a:rPr lang="en-US" sz="1800" b="0" i="0" u="none" strike="noStrike" baseline="-25000" dirty="0">
                          <a:effectLst/>
                          <a:latin typeface="+mn-lt"/>
                        </a:rPr>
                        <a:t>0</a:t>
                      </a:r>
                      <a:r>
                        <a:rPr lang="en-US" sz="1800" b="0" i="0" u="none" strike="noStrike" baseline="30000" dirty="0">
                          <a:effectLst/>
                          <a:latin typeface="+mn-lt"/>
                        </a:rPr>
                        <a:t>1</a:t>
                      </a:r>
                      <a:r>
                        <a:rPr lang="en-US" sz="1800" b="0" i="0" u="none" strike="noStrike" dirty="0">
                          <a:effectLst/>
                          <a:latin typeface="+mn-lt"/>
                        </a:rPr>
                        <a:t>n o n</a:t>
                      </a:r>
                    </a:p>
                  </a:txBody>
                  <a:tcPr marL="38100" marR="38100" marT="38100" marB="381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578601"/>
                  </a:ext>
                </a:extLst>
              </a:tr>
            </a:tbl>
          </a:graphicData>
        </a:graphic>
      </p:graphicFrame>
      <p:sp>
        <p:nvSpPr>
          <p:cNvPr id="6" name="TextBox 5"/>
          <p:cNvSpPr txBox="1"/>
          <p:nvPr/>
        </p:nvSpPr>
        <p:spPr>
          <a:xfrm>
            <a:off x="856799" y="4523867"/>
            <a:ext cx="4222377" cy="430887"/>
          </a:xfrm>
          <a:prstGeom prst="rect">
            <a:avLst/>
          </a:prstGeom>
          <a:noFill/>
        </p:spPr>
        <p:txBody>
          <a:bodyPr wrap="square" rtlCol="0">
            <a:spAutoFit/>
          </a:bodyPr>
          <a:lstStyle/>
          <a:p>
            <a:r>
              <a:rPr lang="it-IT" sz="2200" i="1" dirty="0" smtClean="0"/>
              <a:t>Particelle subatomiche:</a:t>
            </a:r>
            <a:endParaRPr lang="it-IT" sz="2200" i="1" dirty="0"/>
          </a:p>
        </p:txBody>
      </p:sp>
      <p:sp>
        <p:nvSpPr>
          <p:cNvPr id="7" name="Right Brace 6"/>
          <p:cNvSpPr/>
          <p:nvPr/>
        </p:nvSpPr>
        <p:spPr>
          <a:xfrm>
            <a:off x="7558875" y="5754557"/>
            <a:ext cx="127951" cy="772595"/>
          </a:xfrm>
          <a:prstGeom prst="rightBrace">
            <a:avLst>
              <a:gd name="adj1" fmla="val 60507"/>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TextBox 8"/>
          <p:cNvSpPr txBox="1"/>
          <p:nvPr/>
        </p:nvSpPr>
        <p:spPr>
          <a:xfrm>
            <a:off x="7941110" y="5956188"/>
            <a:ext cx="1212128" cy="369332"/>
          </a:xfrm>
          <a:prstGeom prst="rect">
            <a:avLst/>
          </a:prstGeom>
          <a:noFill/>
        </p:spPr>
        <p:txBody>
          <a:bodyPr wrap="square" rtlCol="0">
            <a:spAutoFit/>
          </a:bodyPr>
          <a:lstStyle/>
          <a:p>
            <a:r>
              <a:rPr lang="it-IT" i="1" dirty="0" smtClean="0"/>
              <a:t>nucleoni</a:t>
            </a:r>
            <a:endParaRPr lang="it-IT" i="1" dirty="0"/>
          </a:p>
        </p:txBody>
      </p:sp>
      <p:pic>
        <p:nvPicPr>
          <p:cNvPr id="10" name="Immagine 1"/>
          <p:cNvPicPr>
            <a:picLocks noChangeAspect="1"/>
          </p:cNvPicPr>
          <p:nvPr/>
        </p:nvPicPr>
        <p:blipFill rotWithShape="1">
          <a:blip r:embed="rId2">
            <a:extLst>
              <a:ext uri="{28A0092B-C50C-407E-A947-70E740481C1C}">
                <a14:useLocalDpi xmlns:a14="http://schemas.microsoft.com/office/drawing/2010/main" val="0"/>
              </a:ext>
            </a:extLst>
          </a:blip>
          <a:srcRect l="2254" b="33419"/>
          <a:stretch/>
        </p:blipFill>
        <p:spPr bwMode="auto">
          <a:xfrm>
            <a:off x="6126480" y="481937"/>
            <a:ext cx="2684376" cy="310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57019" y="3960528"/>
            <a:ext cx="8892714" cy="707886"/>
          </a:xfrm>
          <a:prstGeom prst="rect">
            <a:avLst/>
          </a:prstGeom>
          <a:noFill/>
        </p:spPr>
        <p:txBody>
          <a:bodyPr wrap="square" rtlCol="0">
            <a:spAutoFit/>
          </a:bodyPr>
          <a:lstStyle/>
          <a:p>
            <a:r>
              <a:rPr lang="it-IT" sz="2000" i="1" dirty="0" smtClean="0">
                <a:solidFill>
                  <a:srgbClr val="FF0000"/>
                </a:solidFill>
              </a:rPr>
              <a:t>Gli elementi si distinguono gli uni dagli altri in base al </a:t>
            </a:r>
            <a:r>
              <a:rPr lang="it-IT" sz="2000" b="1" i="1" dirty="0" smtClean="0">
                <a:solidFill>
                  <a:srgbClr val="FF0000"/>
                </a:solidFill>
              </a:rPr>
              <a:t>numero di protoni </a:t>
            </a:r>
            <a:r>
              <a:rPr lang="it-IT" sz="2000" i="1" dirty="0" smtClean="0">
                <a:solidFill>
                  <a:srgbClr val="FF0000"/>
                </a:solidFill>
              </a:rPr>
              <a:t>nel nucleo atomico</a:t>
            </a:r>
            <a:endParaRPr lang="it-IT" sz="2000" i="1" dirty="0">
              <a:solidFill>
                <a:srgbClr val="FF0000"/>
              </a:solidFill>
            </a:endParaRPr>
          </a:p>
        </p:txBody>
      </p:sp>
    </p:spTree>
    <p:extLst>
      <p:ext uri="{BB962C8B-B14F-4D97-AF65-F5344CB8AC3E}">
        <p14:creationId xmlns:p14="http://schemas.microsoft.com/office/powerpoint/2010/main" val="262327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679" y="3614550"/>
            <a:ext cx="7996518" cy="809251"/>
          </a:xfrm>
        </p:spPr>
        <p:txBody>
          <a:bodyPr>
            <a:normAutofit/>
          </a:bodyPr>
          <a:lstStyle/>
          <a:p>
            <a:r>
              <a:rPr lang="it-IT" sz="3200" dirty="0" smtClean="0">
                <a:solidFill>
                  <a:srgbClr val="0070C0"/>
                </a:solidFill>
              </a:rPr>
              <a:t>Numero atomico</a:t>
            </a:r>
            <a:endParaRPr lang="it-IT" sz="3200" dirty="0">
              <a:solidFill>
                <a:srgbClr val="0070C0"/>
              </a:solidFill>
            </a:endParaRPr>
          </a:p>
        </p:txBody>
      </p:sp>
      <p:sp>
        <p:nvSpPr>
          <p:cNvPr id="3" name="Content Placeholder 2"/>
          <p:cNvSpPr>
            <a:spLocks noGrp="1"/>
          </p:cNvSpPr>
          <p:nvPr>
            <p:ph idx="1"/>
          </p:nvPr>
        </p:nvSpPr>
        <p:spPr>
          <a:xfrm>
            <a:off x="635679" y="4423801"/>
            <a:ext cx="3851020" cy="2821452"/>
          </a:xfrm>
        </p:spPr>
        <p:txBody>
          <a:bodyPr>
            <a:normAutofit/>
          </a:bodyPr>
          <a:lstStyle/>
          <a:p>
            <a:pPr marL="0" indent="0">
              <a:lnSpc>
                <a:spcPct val="120000"/>
              </a:lnSpc>
              <a:spcBef>
                <a:spcPts val="0"/>
              </a:spcBef>
              <a:spcAft>
                <a:spcPts val="600"/>
              </a:spcAft>
              <a:buNone/>
            </a:pPr>
            <a:r>
              <a:rPr lang="it-IT" sz="2000" dirty="0" smtClean="0"/>
              <a:t>Il numero atomico, o </a:t>
            </a:r>
            <a:r>
              <a:rPr lang="it-IT" sz="2000" u="sng" dirty="0" smtClean="0"/>
              <a:t>numero di protoni </a:t>
            </a:r>
            <a:r>
              <a:rPr lang="it-IT" sz="2000" dirty="0" smtClean="0"/>
              <a:t>all’interno del nucleo, definisce l’elemento a cui l’atomo appartiene: </a:t>
            </a:r>
            <a:r>
              <a:rPr lang="it-IT" sz="2000" i="1" dirty="0" smtClean="0"/>
              <a:t>atomi dello stesso elemento hanno lo stesso numero atomico</a:t>
            </a:r>
            <a:r>
              <a:rPr lang="it-IT" sz="2000" dirty="0" smtClean="0"/>
              <a:t>. Indicato con la lettera </a:t>
            </a:r>
            <a:r>
              <a:rPr lang="it-IT" sz="2000" b="1" dirty="0" smtClean="0"/>
              <a:t>Z</a:t>
            </a:r>
            <a:r>
              <a:rPr lang="it-IT" sz="2000" dirty="0" smtClean="0"/>
              <a:t>.</a:t>
            </a:r>
          </a:p>
        </p:txBody>
      </p:sp>
      <p:sp>
        <p:nvSpPr>
          <p:cNvPr id="5" name="CasellaDiTesto 4"/>
          <p:cNvSpPr txBox="1"/>
          <p:nvPr/>
        </p:nvSpPr>
        <p:spPr>
          <a:xfrm>
            <a:off x="5264727" y="3614550"/>
            <a:ext cx="3569823" cy="3416320"/>
          </a:xfrm>
          <a:prstGeom prst="rect">
            <a:avLst/>
          </a:prstGeom>
          <a:noFill/>
        </p:spPr>
        <p:txBody>
          <a:bodyPr wrap="none" rtlCol="0">
            <a:spAutoFit/>
          </a:bodyPr>
          <a:lstStyle/>
          <a:p>
            <a:r>
              <a:rPr lang="it-IT" dirty="0" smtClean="0"/>
              <a:t>IDROGENO   Simbolo:  </a:t>
            </a:r>
            <a:r>
              <a:rPr lang="it-IT" b="1" dirty="0" smtClean="0">
                <a:solidFill>
                  <a:srgbClr val="FF0000"/>
                </a:solidFill>
              </a:rPr>
              <a:t>H</a:t>
            </a:r>
            <a:r>
              <a:rPr lang="it-IT" dirty="0" smtClean="0"/>
              <a:t>   </a:t>
            </a:r>
          </a:p>
          <a:p>
            <a:r>
              <a:rPr lang="it-IT" dirty="0" smtClean="0"/>
              <a:t>                        Numero atomico (Z): </a:t>
            </a:r>
            <a:r>
              <a:rPr lang="it-IT" b="1" dirty="0" smtClean="0">
                <a:solidFill>
                  <a:srgbClr val="FF0000"/>
                </a:solidFill>
              </a:rPr>
              <a:t>1</a:t>
            </a:r>
          </a:p>
          <a:p>
            <a:endParaRPr lang="it-IT" b="1" dirty="0">
              <a:solidFill>
                <a:srgbClr val="FF0000"/>
              </a:solidFill>
            </a:endParaRPr>
          </a:p>
          <a:p>
            <a:r>
              <a:rPr lang="it-IT" dirty="0" smtClean="0"/>
              <a:t>ELIO               Simbolo: </a:t>
            </a:r>
            <a:r>
              <a:rPr lang="it-IT" b="1" dirty="0" smtClean="0">
                <a:solidFill>
                  <a:srgbClr val="0070C0"/>
                </a:solidFill>
              </a:rPr>
              <a:t>He</a:t>
            </a:r>
          </a:p>
          <a:p>
            <a:r>
              <a:rPr lang="it-IT" dirty="0"/>
              <a:t> </a:t>
            </a:r>
            <a:r>
              <a:rPr lang="it-IT" dirty="0" smtClean="0"/>
              <a:t>                      Z: </a:t>
            </a:r>
            <a:r>
              <a:rPr lang="it-IT" b="1" dirty="0" smtClean="0">
                <a:solidFill>
                  <a:srgbClr val="0070C0"/>
                </a:solidFill>
              </a:rPr>
              <a:t>2</a:t>
            </a:r>
          </a:p>
          <a:p>
            <a:endParaRPr lang="it-IT" b="1" dirty="0">
              <a:solidFill>
                <a:srgbClr val="0070C0"/>
              </a:solidFill>
            </a:endParaRPr>
          </a:p>
          <a:p>
            <a:r>
              <a:rPr lang="it-IT" dirty="0" smtClean="0"/>
              <a:t>CARBONIO    Simbolo: </a:t>
            </a:r>
            <a:r>
              <a:rPr lang="it-IT" b="1" dirty="0" smtClean="0">
                <a:solidFill>
                  <a:srgbClr val="00B050"/>
                </a:solidFill>
              </a:rPr>
              <a:t>C</a:t>
            </a:r>
          </a:p>
          <a:p>
            <a:r>
              <a:rPr lang="it-IT" dirty="0"/>
              <a:t> </a:t>
            </a:r>
            <a:r>
              <a:rPr lang="it-IT" dirty="0" smtClean="0"/>
              <a:t>                      Z: </a:t>
            </a:r>
            <a:r>
              <a:rPr lang="it-IT" b="1" dirty="0" smtClean="0">
                <a:solidFill>
                  <a:srgbClr val="00B050"/>
                </a:solidFill>
              </a:rPr>
              <a:t>6</a:t>
            </a:r>
          </a:p>
          <a:p>
            <a:endParaRPr lang="it-IT" b="1" dirty="0"/>
          </a:p>
          <a:p>
            <a:r>
              <a:rPr lang="it-IT" dirty="0" smtClean="0"/>
              <a:t>ZINCO            Simbolo: </a:t>
            </a:r>
            <a:r>
              <a:rPr lang="it-IT" b="1" dirty="0" smtClean="0">
                <a:solidFill>
                  <a:schemeClr val="accent2">
                    <a:lumMod val="75000"/>
                  </a:schemeClr>
                </a:solidFill>
              </a:rPr>
              <a:t>Zn</a:t>
            </a:r>
          </a:p>
          <a:p>
            <a:r>
              <a:rPr lang="it-IT" dirty="0" smtClean="0"/>
              <a:t>                       Z: </a:t>
            </a:r>
            <a:r>
              <a:rPr lang="it-IT" b="1" dirty="0" smtClean="0">
                <a:solidFill>
                  <a:schemeClr val="accent2">
                    <a:lumMod val="75000"/>
                  </a:schemeClr>
                </a:solidFill>
              </a:rPr>
              <a:t>30</a:t>
            </a:r>
          </a:p>
          <a:p>
            <a:endParaRPr lang="it-IT" b="1" dirty="0">
              <a:solidFill>
                <a:schemeClr val="accent2">
                  <a:lumMod val="75000"/>
                </a:schemeClr>
              </a:solidFill>
            </a:endParaRPr>
          </a:p>
        </p:txBody>
      </p:sp>
      <p:pic>
        <p:nvPicPr>
          <p:cNvPr id="6" name="Immagine 5"/>
          <p:cNvPicPr>
            <a:picLocks noChangeAspect="1"/>
          </p:cNvPicPr>
          <p:nvPr/>
        </p:nvPicPr>
        <p:blipFill rotWithShape="1">
          <a:blip r:embed="rId2"/>
          <a:srcRect l="13114" t="22828" r="20629" b="10915"/>
          <a:stretch/>
        </p:blipFill>
        <p:spPr>
          <a:xfrm>
            <a:off x="259907" y="110260"/>
            <a:ext cx="5867401" cy="3300413"/>
          </a:xfrm>
          <a:prstGeom prst="rect">
            <a:avLst/>
          </a:prstGeom>
        </p:spPr>
      </p:pic>
    </p:spTree>
    <p:extLst>
      <p:ext uri="{BB962C8B-B14F-4D97-AF65-F5344CB8AC3E}">
        <p14:creationId xmlns:p14="http://schemas.microsoft.com/office/powerpoint/2010/main" val="356955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78248"/>
            <a:ext cx="7996518" cy="809251"/>
          </a:xfrm>
        </p:spPr>
        <p:txBody>
          <a:bodyPr>
            <a:normAutofit/>
          </a:bodyPr>
          <a:lstStyle/>
          <a:p>
            <a:r>
              <a:rPr lang="it-IT" sz="3200" dirty="0" smtClean="0">
                <a:solidFill>
                  <a:srgbClr val="0070C0"/>
                </a:solidFill>
              </a:rPr>
              <a:t>Numero atomico</a:t>
            </a:r>
            <a:endParaRPr lang="it-IT" sz="3200" dirty="0">
              <a:solidFill>
                <a:srgbClr val="0070C0"/>
              </a:solidFill>
            </a:endParaRPr>
          </a:p>
        </p:txBody>
      </p:sp>
      <p:sp>
        <p:nvSpPr>
          <p:cNvPr id="3" name="Content Placeholder 2"/>
          <p:cNvSpPr>
            <a:spLocks noGrp="1"/>
          </p:cNvSpPr>
          <p:nvPr>
            <p:ph idx="1"/>
          </p:nvPr>
        </p:nvSpPr>
        <p:spPr>
          <a:xfrm>
            <a:off x="627529" y="1097499"/>
            <a:ext cx="8068235" cy="2821452"/>
          </a:xfrm>
        </p:spPr>
        <p:txBody>
          <a:bodyPr>
            <a:noAutofit/>
          </a:bodyPr>
          <a:lstStyle/>
          <a:p>
            <a:pPr marL="0" indent="0">
              <a:lnSpc>
                <a:spcPct val="120000"/>
              </a:lnSpc>
              <a:spcBef>
                <a:spcPts val="0"/>
              </a:spcBef>
              <a:spcAft>
                <a:spcPts val="600"/>
              </a:spcAft>
              <a:buNone/>
            </a:pPr>
            <a:r>
              <a:rPr lang="it-IT" sz="2400" dirty="0" smtClean="0"/>
              <a:t>Il numero atomico è indicato con la lettera Z.</a:t>
            </a:r>
          </a:p>
          <a:p>
            <a:pPr marL="0" indent="0">
              <a:lnSpc>
                <a:spcPct val="120000"/>
              </a:lnSpc>
              <a:spcBef>
                <a:spcPts val="0"/>
              </a:spcBef>
              <a:buNone/>
            </a:pPr>
            <a:r>
              <a:rPr lang="it-IT" sz="2400" dirty="0" smtClean="0"/>
              <a:t>Se l’atomo è neutro, il numero atomico è anche il numero di elettroni. </a:t>
            </a:r>
            <a:r>
              <a:rPr lang="it-IT" sz="2400" dirty="0" smtClean="0"/>
              <a:t>Un atomo non neutro è chiamato </a:t>
            </a:r>
            <a:r>
              <a:rPr lang="it-IT" sz="2400" b="1" dirty="0" smtClean="0"/>
              <a:t>ione</a:t>
            </a:r>
            <a:endParaRPr lang="it-IT" sz="2400" b="1" dirty="0" smtClean="0"/>
          </a:p>
          <a:p>
            <a:pPr marL="0" indent="0">
              <a:lnSpc>
                <a:spcPct val="120000"/>
              </a:lnSpc>
              <a:spcBef>
                <a:spcPts val="0"/>
              </a:spcBef>
              <a:buNone/>
            </a:pPr>
            <a:endParaRPr lang="it-IT" sz="2400" dirty="0" smtClean="0"/>
          </a:p>
          <a:p>
            <a:pPr marL="0" indent="0">
              <a:lnSpc>
                <a:spcPct val="120000"/>
              </a:lnSpc>
              <a:spcBef>
                <a:spcPts val="0"/>
              </a:spcBef>
              <a:buNone/>
            </a:pPr>
            <a:r>
              <a:rPr lang="it-IT" sz="2400" dirty="0" smtClean="0">
                <a:solidFill>
                  <a:srgbClr val="FF0000"/>
                </a:solidFill>
              </a:rPr>
              <a:t>Se è uno ione positivo (catione): </a:t>
            </a:r>
            <a:r>
              <a:rPr lang="it-IT" sz="2400" dirty="0" smtClean="0"/>
              <a:t>n.e</a:t>
            </a:r>
            <a:r>
              <a:rPr lang="it-IT" sz="2400" baseline="30000" dirty="0" smtClean="0"/>
              <a:t>-</a:t>
            </a:r>
            <a:r>
              <a:rPr lang="it-IT" sz="2400" dirty="0" smtClean="0"/>
              <a:t> &lt; Z.</a:t>
            </a:r>
          </a:p>
          <a:p>
            <a:pPr marL="0" indent="0">
              <a:lnSpc>
                <a:spcPct val="120000"/>
              </a:lnSpc>
              <a:spcBef>
                <a:spcPts val="0"/>
              </a:spcBef>
              <a:buNone/>
            </a:pPr>
            <a:endParaRPr lang="it-IT" sz="2400" dirty="0" smtClean="0"/>
          </a:p>
          <a:p>
            <a:pPr marL="0" indent="0">
              <a:lnSpc>
                <a:spcPct val="120000"/>
              </a:lnSpc>
              <a:spcBef>
                <a:spcPts val="0"/>
              </a:spcBef>
              <a:buNone/>
            </a:pPr>
            <a:r>
              <a:rPr lang="it-IT" sz="2400" dirty="0" smtClean="0">
                <a:solidFill>
                  <a:srgbClr val="0070C0"/>
                </a:solidFill>
              </a:rPr>
              <a:t>Se è uno ione negativo (anione): </a:t>
            </a:r>
            <a:r>
              <a:rPr lang="it-IT" sz="2400" dirty="0" smtClean="0"/>
              <a:t>n.e</a:t>
            </a:r>
            <a:r>
              <a:rPr lang="it-IT" sz="2400" baseline="30000" dirty="0" smtClean="0"/>
              <a:t>-</a:t>
            </a:r>
            <a:r>
              <a:rPr lang="it-IT" sz="2400" dirty="0" smtClean="0"/>
              <a:t> &gt; Z</a:t>
            </a:r>
          </a:p>
          <a:p>
            <a:pPr marL="0" indent="0">
              <a:lnSpc>
                <a:spcPct val="120000"/>
              </a:lnSpc>
              <a:spcBef>
                <a:spcPts val="0"/>
              </a:spcBef>
              <a:buNone/>
            </a:pPr>
            <a:endParaRPr lang="it-IT" sz="2400" dirty="0"/>
          </a:p>
          <a:p>
            <a:pPr marL="0" indent="0">
              <a:lnSpc>
                <a:spcPct val="120000"/>
              </a:lnSpc>
              <a:spcBef>
                <a:spcPts val="0"/>
              </a:spcBef>
              <a:buNone/>
            </a:pPr>
            <a:endParaRPr lang="it-IT" sz="2400" dirty="0" smtClean="0"/>
          </a:p>
          <a:p>
            <a:pPr marL="0" indent="0">
              <a:lnSpc>
                <a:spcPct val="120000"/>
              </a:lnSpc>
              <a:spcBef>
                <a:spcPts val="0"/>
              </a:spcBef>
              <a:buNone/>
            </a:pPr>
            <a:r>
              <a:rPr lang="it-IT" sz="2400" i="1" dirty="0" smtClean="0"/>
              <a:t>	Esempio:     Zn:       Z = 30     Zn</a:t>
            </a:r>
            <a:r>
              <a:rPr lang="it-IT" sz="2400" i="1" baseline="30000" dirty="0" smtClean="0"/>
              <a:t>2+</a:t>
            </a:r>
            <a:r>
              <a:rPr lang="it-IT" sz="2400" i="1" dirty="0" smtClean="0"/>
              <a:t>: 30 p</a:t>
            </a:r>
            <a:r>
              <a:rPr lang="it-IT" sz="2400" i="1" baseline="30000" dirty="0" smtClean="0"/>
              <a:t>+</a:t>
            </a:r>
            <a:r>
              <a:rPr lang="it-IT" sz="2400" i="1" dirty="0" smtClean="0"/>
              <a:t>, 28 e</a:t>
            </a:r>
            <a:r>
              <a:rPr lang="it-IT" sz="2400" i="1" baseline="30000" dirty="0" smtClean="0"/>
              <a:t>-</a:t>
            </a:r>
          </a:p>
          <a:p>
            <a:pPr marL="0" indent="0">
              <a:lnSpc>
                <a:spcPct val="120000"/>
              </a:lnSpc>
              <a:spcBef>
                <a:spcPts val="0"/>
              </a:spcBef>
              <a:buNone/>
            </a:pPr>
            <a:endParaRPr lang="it-IT" sz="2400" i="1" baseline="30000" dirty="0" smtClean="0"/>
          </a:p>
          <a:p>
            <a:pPr marL="0" lvl="0" indent="0">
              <a:lnSpc>
                <a:spcPct val="120000"/>
              </a:lnSpc>
              <a:spcBef>
                <a:spcPts val="0"/>
              </a:spcBef>
              <a:buNone/>
            </a:pPr>
            <a:r>
              <a:rPr lang="it-IT" sz="2400" i="1" dirty="0" smtClean="0">
                <a:solidFill>
                  <a:prstClr val="black"/>
                </a:solidFill>
              </a:rPr>
              <a:t>		   Cl:        Z </a:t>
            </a:r>
            <a:r>
              <a:rPr lang="it-IT" sz="2400" i="1" dirty="0">
                <a:solidFill>
                  <a:prstClr val="black"/>
                </a:solidFill>
              </a:rPr>
              <a:t>= </a:t>
            </a:r>
            <a:r>
              <a:rPr lang="it-IT" sz="2400" i="1" dirty="0" smtClean="0">
                <a:solidFill>
                  <a:prstClr val="black"/>
                </a:solidFill>
              </a:rPr>
              <a:t>17     Cl</a:t>
            </a:r>
            <a:r>
              <a:rPr lang="it-IT" sz="2400" i="1" baseline="30000" dirty="0" smtClean="0">
                <a:solidFill>
                  <a:prstClr val="black"/>
                </a:solidFill>
              </a:rPr>
              <a:t>-</a:t>
            </a:r>
            <a:r>
              <a:rPr lang="it-IT" sz="2400" i="1" dirty="0" smtClean="0">
                <a:solidFill>
                  <a:prstClr val="black"/>
                </a:solidFill>
              </a:rPr>
              <a:t>: 17 </a:t>
            </a:r>
            <a:r>
              <a:rPr lang="it-IT" sz="2400" i="1" dirty="0">
                <a:solidFill>
                  <a:prstClr val="black"/>
                </a:solidFill>
              </a:rPr>
              <a:t>p</a:t>
            </a:r>
            <a:r>
              <a:rPr lang="it-IT" sz="2400" i="1" baseline="30000" dirty="0" smtClean="0">
                <a:solidFill>
                  <a:prstClr val="black"/>
                </a:solidFill>
              </a:rPr>
              <a:t>+</a:t>
            </a:r>
            <a:r>
              <a:rPr lang="it-IT" sz="2400" i="1" dirty="0" smtClean="0">
                <a:solidFill>
                  <a:prstClr val="black"/>
                </a:solidFill>
              </a:rPr>
              <a:t>, 18 </a:t>
            </a:r>
            <a:r>
              <a:rPr lang="it-IT" sz="2400" i="1" dirty="0">
                <a:solidFill>
                  <a:prstClr val="black"/>
                </a:solidFill>
              </a:rPr>
              <a:t>e</a:t>
            </a:r>
            <a:r>
              <a:rPr lang="it-IT" sz="2400" i="1" baseline="30000" dirty="0">
                <a:solidFill>
                  <a:prstClr val="black"/>
                </a:solidFill>
              </a:rPr>
              <a:t>-</a:t>
            </a:r>
          </a:p>
          <a:p>
            <a:pPr marL="0" indent="0">
              <a:lnSpc>
                <a:spcPct val="120000"/>
              </a:lnSpc>
              <a:spcBef>
                <a:spcPts val="0"/>
              </a:spcBef>
              <a:buNone/>
            </a:pPr>
            <a:endParaRPr lang="it-IT" sz="2100" i="1" baseline="30000" dirty="0" smtClean="0"/>
          </a:p>
          <a:p>
            <a:pPr marL="0" indent="0">
              <a:lnSpc>
                <a:spcPct val="120000"/>
              </a:lnSpc>
              <a:spcBef>
                <a:spcPts val="0"/>
              </a:spcBef>
              <a:buNone/>
            </a:pPr>
            <a:r>
              <a:rPr lang="it-IT" sz="2000" i="1" baseline="30000" dirty="0" smtClean="0"/>
              <a:t>                                                       </a:t>
            </a:r>
          </a:p>
        </p:txBody>
      </p:sp>
    </p:spTree>
    <p:extLst>
      <p:ext uri="{BB962C8B-B14F-4D97-AF65-F5344CB8AC3E}">
        <p14:creationId xmlns:p14="http://schemas.microsoft.com/office/powerpoint/2010/main" val="205101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93053" y="0"/>
            <a:ext cx="7996518"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Numero di massa</a:t>
            </a:r>
            <a:endParaRPr lang="it-IT" sz="3200" dirty="0">
              <a:solidFill>
                <a:srgbClr val="0070C0"/>
              </a:solidFill>
            </a:endParaRPr>
          </a:p>
        </p:txBody>
      </p:sp>
      <mc:AlternateContent xmlns:mc="http://schemas.openxmlformats.org/markup-compatibility/2006">
        <mc:Choice xmlns:a14="http://schemas.microsoft.com/office/drawing/2010/main" Requires="a14">
          <p:sp>
            <p:nvSpPr>
              <p:cNvPr id="7" name="Content Placeholder 2"/>
              <p:cNvSpPr txBox="1">
                <a:spLocks/>
              </p:cNvSpPr>
              <p:nvPr/>
            </p:nvSpPr>
            <p:spPr>
              <a:xfrm>
                <a:off x="493053" y="646936"/>
                <a:ext cx="7897906" cy="272528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2000" dirty="0" smtClean="0"/>
                  <a:t>Numero di </a:t>
                </a:r>
                <a:r>
                  <a:rPr lang="it-IT" sz="2000" b="1" dirty="0" smtClean="0"/>
                  <a:t>nucleoni</a:t>
                </a:r>
                <a:r>
                  <a:rPr lang="it-IT" sz="2000" dirty="0" smtClean="0"/>
                  <a:t> presenti nell’atomo: </a:t>
                </a:r>
                <a:r>
                  <a:rPr lang="it-IT" sz="2000" u="sng" dirty="0" smtClean="0"/>
                  <a:t>protoni + neutroni</a:t>
                </a:r>
                <a:r>
                  <a:rPr lang="it-IT" sz="2000" dirty="0" smtClean="0"/>
                  <a:t>. Indicato con la lettera </a:t>
                </a:r>
                <a:r>
                  <a:rPr lang="it-IT" sz="2000" b="1" dirty="0" smtClean="0"/>
                  <a:t>A</a:t>
                </a:r>
                <a:r>
                  <a:rPr lang="it-IT" sz="2000" dirty="0" smtClean="0"/>
                  <a:t>.</a:t>
                </a:r>
              </a:p>
              <a:p>
                <a:pPr marL="0" indent="0">
                  <a:lnSpc>
                    <a:spcPct val="120000"/>
                  </a:lnSpc>
                  <a:spcBef>
                    <a:spcPts val="0"/>
                  </a:spcBef>
                  <a:spcAft>
                    <a:spcPts val="600"/>
                  </a:spcAft>
                  <a:buFont typeface="Arial" panose="020B0604020202020204" pitchFamily="34" charset="0"/>
                  <a:buNone/>
                </a:pPr>
                <a:r>
                  <a:rPr lang="it-IT" sz="2000" dirty="0" smtClean="0"/>
                  <a:t>Numero di neutroni = A – Z </a:t>
                </a:r>
              </a:p>
              <a:p>
                <a:pPr marL="0" indent="0">
                  <a:lnSpc>
                    <a:spcPct val="120000"/>
                  </a:lnSpc>
                  <a:spcBef>
                    <a:spcPts val="0"/>
                  </a:spcBef>
                  <a:spcAft>
                    <a:spcPts val="600"/>
                  </a:spcAft>
                  <a:buFont typeface="Arial" panose="020B0604020202020204" pitchFamily="34" charset="0"/>
                  <a:buNone/>
                </a:pPr>
                <a:r>
                  <a:rPr lang="it-IT" sz="2000" dirty="0" smtClean="0"/>
                  <a:t>Un atomo viene indicato come:</a:t>
                </a:r>
              </a:p>
              <a:p>
                <a:pPr marL="0" indent="0">
                  <a:lnSpc>
                    <a:spcPct val="120000"/>
                  </a:lnSpc>
                  <a:spcBef>
                    <a:spcPts val="0"/>
                  </a:spcBef>
                  <a:spcAft>
                    <a:spcPts val="600"/>
                  </a:spcAft>
                  <a:buFont typeface="Arial" panose="020B0604020202020204" pitchFamily="34" charset="0"/>
                  <a:buNone/>
                </a:pPr>
                <a:r>
                  <a:rPr lang="it-IT" sz="2000" dirty="0" smtClean="0"/>
                  <a:t> </a:t>
                </a:r>
              </a:p>
              <a:p>
                <a:pPr marL="0" indent="0">
                  <a:lnSpc>
                    <a:spcPct val="120000"/>
                  </a:lnSpc>
                  <a:spcBef>
                    <a:spcPts val="0"/>
                  </a:spcBef>
                  <a:spcAft>
                    <a:spcPts val="600"/>
                  </a:spcAft>
                  <a:buNone/>
                </a:pPr>
                <a:r>
                  <a:rPr lang="it-IT" sz="2000" i="1" dirty="0" smtClean="0"/>
                  <a:t>	Esempio</a:t>
                </a:r>
                <a:r>
                  <a:rPr lang="it-IT" sz="2000" i="1" dirty="0"/>
                  <a:t>: 	</a:t>
                </a:r>
                <a14:m>
                  <m:oMath xmlns:m="http://schemas.openxmlformats.org/officeDocument/2006/math">
                    <m:sSup>
                      <m:sSupPr>
                        <m:ctrlPr>
                          <a:rPr lang="it-IT" sz="2000" i="1" dirty="0" smtClean="0">
                            <a:latin typeface="Cambria Math" panose="02040503050406030204" pitchFamily="18" charset="0"/>
                          </a:rPr>
                        </m:ctrlPr>
                      </m:sSupPr>
                      <m:e>
                        <m:sPre>
                          <m:sPrePr>
                            <m:ctrlPr>
                              <a:rPr lang="it-IT" sz="2000" i="1" dirty="0">
                                <a:latin typeface="Cambria Math" panose="02040503050406030204" pitchFamily="18" charset="0"/>
                              </a:rPr>
                            </m:ctrlPr>
                          </m:sPrePr>
                          <m:sub>
                            <m:r>
                              <a:rPr lang="it-IT" sz="2000" b="0" i="1" dirty="0" smtClean="0">
                                <a:latin typeface="Cambria Math" panose="02040503050406030204" pitchFamily="18" charset="0"/>
                              </a:rPr>
                              <m:t>17</m:t>
                            </m:r>
                          </m:sub>
                          <m:sup>
                            <m:r>
                              <a:rPr lang="it-IT" sz="2000" b="0" i="1" dirty="0" smtClean="0">
                                <a:latin typeface="Cambria Math" panose="02040503050406030204" pitchFamily="18" charset="0"/>
                              </a:rPr>
                              <m:t>37</m:t>
                            </m:r>
                          </m:sup>
                          <m:e>
                            <m:r>
                              <a:rPr lang="it-IT" sz="2000" i="1" smtClean="0">
                                <a:latin typeface="Cambria Math" panose="02040503050406030204" pitchFamily="18" charset="0"/>
                              </a:rPr>
                              <m:t>𝐶</m:t>
                            </m:r>
                            <m:r>
                              <a:rPr lang="it-IT" sz="2000" b="0" i="1" smtClean="0">
                                <a:latin typeface="Cambria Math" panose="02040503050406030204" pitchFamily="18" charset="0"/>
                              </a:rPr>
                              <m:t>𝑙</m:t>
                            </m:r>
                          </m:e>
                        </m:sPre>
                      </m:e>
                      <m:sup>
                        <m:r>
                          <a:rPr lang="it-IT" sz="2000" b="0" i="1" dirty="0" smtClean="0">
                            <a:latin typeface="Cambria Math" panose="02040503050406030204" pitchFamily="18" charset="0"/>
                          </a:rPr>
                          <m:t>−</m:t>
                        </m:r>
                      </m:sup>
                    </m:sSup>
                  </m:oMath>
                </a14:m>
                <a:r>
                  <a:rPr lang="it-IT" sz="2000" i="1" dirty="0" smtClean="0"/>
                  <a:t>	17 p</a:t>
                </a:r>
                <a:r>
                  <a:rPr lang="it-IT" sz="2000" i="1" baseline="30000" dirty="0" smtClean="0"/>
                  <a:t>+</a:t>
                </a:r>
                <a:r>
                  <a:rPr lang="it-IT" sz="2000" i="1" dirty="0" smtClean="0"/>
                  <a:t>, 18 e</a:t>
                </a:r>
                <a:r>
                  <a:rPr lang="it-IT" sz="2000" i="1" baseline="30000" dirty="0" smtClean="0"/>
                  <a:t>-</a:t>
                </a:r>
                <a:r>
                  <a:rPr lang="it-IT" sz="2000" i="1" dirty="0" smtClean="0"/>
                  <a:t>, 20 n</a:t>
                </a:r>
              </a:p>
              <a:p>
                <a:pPr marL="0" indent="0">
                  <a:lnSpc>
                    <a:spcPct val="120000"/>
                  </a:lnSpc>
                  <a:spcBef>
                    <a:spcPts val="0"/>
                  </a:spcBef>
                  <a:spcAft>
                    <a:spcPts val="600"/>
                  </a:spcAft>
                  <a:buNone/>
                </a:pPr>
                <a:r>
                  <a:rPr lang="it-IT" sz="2000" i="1" dirty="0"/>
                  <a:t>	</a:t>
                </a:r>
                <a:r>
                  <a:rPr lang="it-IT" sz="2000" i="1" dirty="0" smtClean="0"/>
                  <a:t>		</a:t>
                </a:r>
                <a14:m>
                  <m:oMath xmlns:m="http://schemas.openxmlformats.org/officeDocument/2006/math">
                    <m:sPre>
                      <m:sPrePr>
                        <m:ctrlPr>
                          <a:rPr lang="it-IT" sz="2000" i="1" dirty="0">
                            <a:latin typeface="Cambria Math" panose="02040503050406030204" pitchFamily="18" charset="0"/>
                          </a:rPr>
                        </m:ctrlPr>
                      </m:sPrePr>
                      <m:sub>
                        <m:r>
                          <a:rPr lang="it-IT" sz="2000" b="0" i="1" dirty="0" smtClean="0">
                            <a:latin typeface="Cambria Math" panose="02040503050406030204" pitchFamily="18" charset="0"/>
                          </a:rPr>
                          <m:t>35</m:t>
                        </m:r>
                      </m:sub>
                      <m:sup>
                        <m:r>
                          <a:rPr lang="it-IT" sz="2000" b="0" i="1" dirty="0" smtClean="0">
                            <a:latin typeface="Cambria Math" panose="02040503050406030204" pitchFamily="18" charset="0"/>
                          </a:rPr>
                          <m:t>79</m:t>
                        </m:r>
                      </m:sup>
                      <m:e>
                        <m:r>
                          <a:rPr lang="it-IT" sz="2000" b="0" i="1" smtClean="0">
                            <a:latin typeface="Cambria Math" panose="02040503050406030204" pitchFamily="18" charset="0"/>
                          </a:rPr>
                          <m:t>𝐵𝑟</m:t>
                        </m:r>
                      </m:e>
                    </m:sPre>
                  </m:oMath>
                </a14:m>
                <a:r>
                  <a:rPr lang="it-IT" sz="2000" i="1" dirty="0"/>
                  <a:t>	</a:t>
                </a:r>
                <a:r>
                  <a:rPr lang="it-IT" sz="2000" i="1" dirty="0" smtClean="0"/>
                  <a:t>35 </a:t>
                </a:r>
                <a:r>
                  <a:rPr lang="it-IT" sz="2000" i="1" dirty="0"/>
                  <a:t>p</a:t>
                </a:r>
                <a:r>
                  <a:rPr lang="it-IT" sz="2000" i="1" baseline="30000" dirty="0"/>
                  <a:t>+</a:t>
                </a:r>
                <a:r>
                  <a:rPr lang="it-IT" sz="2000" i="1" dirty="0"/>
                  <a:t>, </a:t>
                </a:r>
                <a:r>
                  <a:rPr lang="it-IT" sz="2000" i="1" dirty="0" smtClean="0"/>
                  <a:t>35 </a:t>
                </a:r>
                <a:r>
                  <a:rPr lang="it-IT" sz="2000" i="1" dirty="0"/>
                  <a:t>e</a:t>
                </a:r>
                <a:r>
                  <a:rPr lang="it-IT" sz="2000" i="1" baseline="30000" dirty="0"/>
                  <a:t>-</a:t>
                </a:r>
                <a:r>
                  <a:rPr lang="it-IT" sz="2000" i="1" dirty="0"/>
                  <a:t>, </a:t>
                </a:r>
                <a:r>
                  <a:rPr lang="it-IT" sz="2000" i="1" dirty="0" smtClean="0"/>
                  <a:t>44 </a:t>
                </a:r>
                <a:r>
                  <a:rPr lang="it-IT" sz="2000" i="1" dirty="0"/>
                  <a:t>n</a:t>
                </a:r>
              </a:p>
              <a:p>
                <a:pPr marL="0" indent="0">
                  <a:lnSpc>
                    <a:spcPct val="120000"/>
                  </a:lnSpc>
                  <a:spcBef>
                    <a:spcPts val="0"/>
                  </a:spcBef>
                  <a:spcAft>
                    <a:spcPts val="600"/>
                  </a:spcAft>
                  <a:buNone/>
                </a:pPr>
                <a:endParaRPr lang="it-IT" sz="2000" i="1" dirty="0"/>
              </a:p>
            </p:txBody>
          </p:sp>
        </mc:Choice>
        <mc:Fallback>
          <p:sp>
            <p:nvSpPr>
              <p:cNvPr id="7" name="Content Placeholder 2"/>
              <p:cNvSpPr txBox="1">
                <a:spLocks noRot="1" noChangeAspect="1" noMove="1" noResize="1" noEditPoints="1" noAdjustHandles="1" noChangeArrowheads="1" noChangeShapeType="1" noTextEdit="1"/>
              </p:cNvSpPr>
              <p:nvPr/>
            </p:nvSpPr>
            <p:spPr>
              <a:xfrm>
                <a:off x="493053" y="646936"/>
                <a:ext cx="7897906" cy="2725280"/>
              </a:xfrm>
              <a:prstGeom prst="rect">
                <a:avLst/>
              </a:prstGeom>
              <a:blipFill>
                <a:blip r:embed="rId2"/>
                <a:stretch>
                  <a:fillRect l="-772" t="-111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891054" y="1529960"/>
                <a:ext cx="1965960" cy="6572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it-IT" sz="3600" i="1" smtClean="0">
                              <a:latin typeface="Cambria Math" panose="02040503050406030204" pitchFamily="18" charset="0"/>
                            </a:rPr>
                          </m:ctrlPr>
                        </m:sPrePr>
                        <m:sub>
                          <m:r>
                            <a:rPr lang="it-IT" sz="3600" b="0" i="1" smtClean="0">
                              <a:latin typeface="Cambria Math" panose="02040503050406030204" pitchFamily="18" charset="0"/>
                            </a:rPr>
                            <m:t>𝑍</m:t>
                          </m:r>
                        </m:sub>
                        <m:sup>
                          <m:r>
                            <a:rPr lang="it-IT" sz="3600" b="0" i="1" smtClean="0">
                              <a:latin typeface="Cambria Math" panose="02040503050406030204" pitchFamily="18" charset="0"/>
                            </a:rPr>
                            <m:t>𝐴</m:t>
                          </m:r>
                        </m:sup>
                        <m:e>
                          <m:r>
                            <a:rPr lang="it-IT" sz="3600" b="0" i="1" smtClean="0">
                              <a:latin typeface="Cambria Math" panose="02040503050406030204" pitchFamily="18" charset="0"/>
                            </a:rPr>
                            <m:t>𝑋</m:t>
                          </m:r>
                        </m:e>
                      </m:sPre>
                    </m:oMath>
                  </m:oMathPara>
                </a14:m>
                <a:endParaRPr lang="it-IT"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3891054" y="1529960"/>
                <a:ext cx="1965960" cy="657296"/>
              </a:xfrm>
              <a:prstGeom prst="rect">
                <a:avLst/>
              </a:prstGeom>
              <a:blipFill>
                <a:blip r:embed="rId3"/>
                <a:stretch>
                  <a:fillRect/>
                </a:stretch>
              </a:blipFill>
            </p:spPr>
            <p:txBody>
              <a:bodyPr/>
              <a:lstStyle/>
              <a:p>
                <a:r>
                  <a:rPr lang="it-IT">
                    <a:noFill/>
                  </a:rPr>
                  <a:t> </a:t>
                </a:r>
              </a:p>
            </p:txBody>
          </p:sp>
        </mc:Fallback>
      </mc:AlternateContent>
      <p:pic>
        <p:nvPicPr>
          <p:cNvPr id="5" name="Immagine 4"/>
          <p:cNvPicPr>
            <a:picLocks noChangeAspect="1"/>
          </p:cNvPicPr>
          <p:nvPr/>
        </p:nvPicPr>
        <p:blipFill rotWithShape="1">
          <a:blip r:embed="rId4"/>
          <a:srcRect l="13114" t="22828" r="20629" b="10915"/>
          <a:stretch/>
        </p:blipFill>
        <p:spPr>
          <a:xfrm>
            <a:off x="258617" y="3785272"/>
            <a:ext cx="5228941" cy="2941279"/>
          </a:xfrm>
          <a:prstGeom prst="rect">
            <a:avLst/>
          </a:prstGeom>
        </p:spPr>
      </p:pic>
    </p:spTree>
    <p:extLst>
      <p:ext uri="{BB962C8B-B14F-4D97-AF65-F5344CB8AC3E}">
        <p14:creationId xmlns:p14="http://schemas.microsoft.com/office/powerpoint/2010/main" val="296372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ella 3"/>
              <p:cNvGraphicFramePr>
                <a:graphicFrameLocks noGrp="1"/>
              </p:cNvGraphicFramePr>
              <p:nvPr>
                <p:extLst>
                  <p:ext uri="{D42A27DB-BD31-4B8C-83A1-F6EECF244321}">
                    <p14:modId xmlns:p14="http://schemas.microsoft.com/office/powerpoint/2010/main" val="230161671"/>
                  </p:ext>
                </p:extLst>
              </p:nvPr>
            </p:nvGraphicFramePr>
            <p:xfrm>
              <a:off x="533400" y="1752600"/>
              <a:ext cx="8229600" cy="402384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155700">
                      <a:extLst>
                        <a:ext uri="{9D8B030D-6E8A-4147-A177-3AD203B41FA5}">
                          <a16:colId xmlns:a16="http://schemas.microsoft.com/office/drawing/2014/main" val="20003"/>
                        </a:ext>
                      </a:extLst>
                    </a:gridCol>
                    <a:gridCol w="11557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155700">
                      <a:extLst>
                        <a:ext uri="{9D8B030D-6E8A-4147-A177-3AD203B41FA5}">
                          <a16:colId xmlns:a16="http://schemas.microsoft.com/office/drawing/2014/main" val="20006"/>
                        </a:ext>
                      </a:extLst>
                    </a:gridCol>
                  </a:tblGrid>
                  <a:tr h="868194">
                    <a:tc>
                      <a:txBody>
                        <a:bodyPr/>
                        <a:lstStyle/>
                        <a:p>
                          <a:pPr algn="ctr"/>
                          <a:endParaRPr lang="it-IT" sz="20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Protoni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Elettroni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Neutroni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atomico, Z</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di massa, 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Carica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0"/>
                      </a:ext>
                    </a:extLst>
                  </a:tr>
                  <a:tr h="503001">
                    <a:tc>
                      <a:txBody>
                        <a:bodyPr/>
                        <a:lstStyle/>
                        <a:p>
                          <a:pPr algn="ctr"/>
                          <a14:m>
                            <m:oMathPara xmlns:m="http://schemas.openxmlformats.org/officeDocument/2006/math">
                              <m:oMathParaPr>
                                <m:jc m:val="centerGroup"/>
                              </m:oMathParaPr>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𝟏𝟓</m:t>
                                    </m:r>
                                  </m:sub>
                                  <m:sup>
                                    <m:r>
                                      <a:rPr lang="it-IT" sz="2000" b="1" i="1" smtClean="0">
                                        <a:solidFill>
                                          <a:schemeClr val="tx1"/>
                                        </a:solidFill>
                                        <a:latin typeface="Cambria Math" panose="02040503050406030204" pitchFamily="18" charset="0"/>
                                      </a:rPr>
                                      <m:t>𝟑𝟏</m:t>
                                    </m:r>
                                  </m:sup>
                                  <m:e>
                                    <m:r>
                                      <a:rPr lang="it-IT" sz="2000" b="1" i="0" smtClean="0">
                                        <a:solidFill>
                                          <a:schemeClr val="tx1"/>
                                        </a:solidFill>
                                        <a:latin typeface="Cambria Math" panose="02040503050406030204" pitchFamily="18" charset="0"/>
                                      </a:rPr>
                                      <m:t>𝐏</m:t>
                                    </m:r>
                                  </m:e>
                                </m:sPre>
                              </m:oMath>
                            </m:oMathPara>
                          </a14:m>
                          <a:endParaRPr lang="it-IT" sz="2000" b="1" baseline="30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1"/>
                      </a:ext>
                    </a:extLst>
                  </a:tr>
                  <a:tr h="503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𝟏𝟑</m:t>
                                  </m:r>
                                </m:sub>
                                <m:sup>
                                  <m:r>
                                    <a:rPr lang="it-IT" sz="2000" b="1" i="1" smtClean="0">
                                      <a:solidFill>
                                        <a:schemeClr val="tx1"/>
                                      </a:solidFill>
                                      <a:latin typeface="Cambria Math" panose="02040503050406030204" pitchFamily="18" charset="0"/>
                                    </a:rPr>
                                    <m:t>𝟐𝟕</m:t>
                                  </m:r>
                                </m:sup>
                                <m:e>
                                  <m:r>
                                    <a:rPr lang="it-IT" sz="2000" b="1" i="0" smtClean="0">
                                      <a:solidFill>
                                        <a:schemeClr val="tx1"/>
                                      </a:solidFill>
                                      <a:latin typeface="Cambria Math" panose="02040503050406030204" pitchFamily="18" charset="0"/>
                                    </a:rPr>
                                    <m:t>𝐀𝐥</m:t>
                                  </m:r>
                                </m:e>
                              </m:sPre>
                            </m:oMath>
                          </a14:m>
                          <a:r>
                            <a:rPr lang="it-IT" sz="2000" b="1" baseline="30000" dirty="0" smtClean="0">
                              <a:solidFill>
                                <a:schemeClr val="tx1"/>
                              </a:solidFill>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2"/>
                      </a:ext>
                    </a:extLst>
                  </a:tr>
                  <a:tr h="5030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𝟑𝟑</m:t>
                                    </m:r>
                                  </m:sub>
                                  <m:sup>
                                    <m:r>
                                      <a:rPr lang="it-IT" sz="2000" b="1" i="1" smtClean="0">
                                        <a:solidFill>
                                          <a:schemeClr val="tx1"/>
                                        </a:solidFill>
                                        <a:latin typeface="Cambria Math" panose="02040503050406030204" pitchFamily="18" charset="0"/>
                                      </a:rPr>
                                      <m:t>𝟕𝟓</m:t>
                                    </m:r>
                                  </m:sup>
                                  <m:e>
                                    <m:r>
                                      <a:rPr lang="it-IT" sz="2000" b="1" i="0" smtClean="0">
                                        <a:solidFill>
                                          <a:schemeClr val="tx1"/>
                                        </a:solidFill>
                                        <a:latin typeface="Cambria Math" panose="02040503050406030204" pitchFamily="18" charset="0"/>
                                      </a:rPr>
                                      <m:t>𝐀𝐬</m:t>
                                    </m:r>
                                  </m:e>
                                </m:sPre>
                              </m:oMath>
                            </m:oMathPara>
                          </a14:m>
                          <a:endParaRPr kumimoji="0" lang="it-IT" sz="20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3"/>
                      </a:ext>
                    </a:extLst>
                  </a:tr>
                  <a:tr h="503001">
                    <a:tc>
                      <a:txBody>
                        <a:bodyPr/>
                        <a:lstStyle/>
                        <a:p>
                          <a:pPr algn="ctr"/>
                          <a14:m>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𝟑𝟓</m:t>
                                  </m:r>
                                </m:sub>
                                <m:sup>
                                  <m:r>
                                    <a:rPr lang="it-IT" sz="2000" b="1" i="1" smtClean="0">
                                      <a:solidFill>
                                        <a:schemeClr val="tx1"/>
                                      </a:solidFill>
                                      <a:latin typeface="Cambria Math" panose="02040503050406030204" pitchFamily="18" charset="0"/>
                                    </a:rPr>
                                    <m:t>𝟖𝟎</m:t>
                                  </m:r>
                                </m:sup>
                                <m:e>
                                  <m:r>
                                    <a:rPr lang="it-IT" sz="2000" b="1" i="0" smtClean="0">
                                      <a:solidFill>
                                        <a:schemeClr val="tx1"/>
                                      </a:solidFill>
                                      <a:latin typeface="Cambria Math" panose="02040503050406030204" pitchFamily="18" charset="0"/>
                                    </a:rPr>
                                    <m:t>𝐁𝐫</m:t>
                                  </m:r>
                                </m:e>
                              </m:sPre>
                            </m:oMath>
                          </a14:m>
                          <a:r>
                            <a:rPr lang="it-IT" sz="2000" b="1" baseline="30000" dirty="0" smtClean="0">
                              <a:solidFill>
                                <a:schemeClr val="tx1"/>
                              </a:solidFill>
                              <a:latin typeface="+mn-lt"/>
                            </a:rPr>
                            <a:t>-</a:t>
                          </a:r>
                          <a:endParaRPr lang="it-IT"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4"/>
                      </a:ext>
                    </a:extLst>
                  </a:tr>
                  <a:tr h="503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𝟐𝟓</m:t>
                                    </m:r>
                                  </m:sub>
                                  <m:sup>
                                    <m:r>
                                      <a:rPr lang="it-IT" sz="2000" b="1" i="1" smtClean="0">
                                        <a:solidFill>
                                          <a:schemeClr val="tx1"/>
                                        </a:solidFill>
                                        <a:latin typeface="Cambria Math" panose="02040503050406030204" pitchFamily="18" charset="0"/>
                                      </a:rPr>
                                      <m:t>𝟓𝟓</m:t>
                                    </m:r>
                                  </m:sup>
                                  <m:e>
                                    <m:r>
                                      <a:rPr lang="it-IT" sz="2000" b="1" i="0" smtClean="0">
                                        <a:solidFill>
                                          <a:schemeClr val="tx1"/>
                                        </a:solidFill>
                                        <a:latin typeface="Cambria Math" panose="02040503050406030204" pitchFamily="18" charset="0"/>
                                      </a:rPr>
                                      <m:t>𝐌𝐧</m:t>
                                    </m:r>
                                  </m:e>
                                </m:sPre>
                              </m:oMath>
                            </m:oMathPara>
                          </a14:m>
                          <a:endParaRPr lang="it-IT" sz="2000" b="1" baseline="30000" dirty="0" smtClean="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5"/>
                      </a:ext>
                    </a:extLst>
                  </a:tr>
                  <a:tr h="503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𝟑𝟕</m:t>
                                  </m:r>
                                </m:sub>
                                <m:sup>
                                  <m:r>
                                    <a:rPr lang="it-IT" sz="2000" b="1" i="1" smtClean="0">
                                      <a:solidFill>
                                        <a:schemeClr val="tx1"/>
                                      </a:solidFill>
                                      <a:latin typeface="Cambria Math" panose="02040503050406030204" pitchFamily="18" charset="0"/>
                                    </a:rPr>
                                    <m:t>𝟖𝟓</m:t>
                                  </m:r>
                                </m:sup>
                                <m:e>
                                  <m:r>
                                    <a:rPr lang="it-IT" sz="2000" b="1" i="0" smtClean="0">
                                      <a:solidFill>
                                        <a:schemeClr val="tx1"/>
                                      </a:solidFill>
                                      <a:latin typeface="Cambria Math" panose="02040503050406030204" pitchFamily="18" charset="0"/>
                                    </a:rPr>
                                    <m:t>𝐑𝐛</m:t>
                                  </m:r>
                                </m:e>
                              </m:sPre>
                            </m:oMath>
                          </a14:m>
                          <a:r>
                            <a:rPr lang="it-IT" sz="2000" b="1" baseline="30000" dirty="0" smtClean="0">
                              <a:solidFill>
                                <a:schemeClr val="tx1"/>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6"/>
                      </a:ext>
                    </a:extLst>
                  </a:tr>
                </a:tbl>
              </a:graphicData>
            </a:graphic>
          </p:graphicFrame>
        </mc:Choice>
        <mc:Fallback xmlns="">
          <p:graphicFrame>
            <p:nvGraphicFramePr>
              <p:cNvPr id="4" name="Tabella 3"/>
              <p:cNvGraphicFramePr>
                <a:graphicFrameLocks noGrp="1"/>
              </p:cNvGraphicFramePr>
              <p:nvPr>
                <p:extLst>
                  <p:ext uri="{D42A27DB-BD31-4B8C-83A1-F6EECF244321}">
                    <p14:modId xmlns:p14="http://schemas.microsoft.com/office/powerpoint/2010/main" val="230161671"/>
                  </p:ext>
                </p:extLst>
              </p:nvPr>
            </p:nvGraphicFramePr>
            <p:xfrm>
              <a:off x="533400" y="1752600"/>
              <a:ext cx="8229600" cy="402384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155700">
                      <a:extLst>
                        <a:ext uri="{9D8B030D-6E8A-4147-A177-3AD203B41FA5}">
                          <a16:colId xmlns:a16="http://schemas.microsoft.com/office/drawing/2014/main" val="20003"/>
                        </a:ext>
                      </a:extLst>
                    </a:gridCol>
                    <a:gridCol w="11557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155700">
                      <a:extLst>
                        <a:ext uri="{9D8B030D-6E8A-4147-A177-3AD203B41FA5}">
                          <a16:colId xmlns:a16="http://schemas.microsoft.com/office/drawing/2014/main" val="20006"/>
                        </a:ext>
                      </a:extLst>
                    </a:gridCol>
                  </a:tblGrid>
                  <a:tr h="1005840">
                    <a:tc>
                      <a:txBody>
                        <a:bodyPr/>
                        <a:lstStyle/>
                        <a:p>
                          <a:pPr algn="ctr"/>
                          <a:endParaRPr lang="it-IT" sz="20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Protoni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Elettroni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Neutroni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atomico, Z</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di massa, 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Carica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0"/>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204819" r="-535211" b="-500000"/>
                          </a:stretch>
                        </a:blip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1"/>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308537" r="-535211" b="-406098"/>
                          </a:stretch>
                        </a:blip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2"/>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403614" r="-535211" b="-301205"/>
                          </a:stretch>
                        </a:blip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3"/>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503614" r="-535211" b="-201205"/>
                          </a:stretch>
                        </a:blip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4"/>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610976" r="-535211" b="-103659"/>
                          </a:stretch>
                        </a:blip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5"/>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702410" r="-535211" b="-2410"/>
                          </a:stretch>
                        </a:blip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483733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ella 3"/>
              <p:cNvGraphicFramePr>
                <a:graphicFrameLocks noGrp="1"/>
              </p:cNvGraphicFramePr>
              <p:nvPr>
                <p:extLst>
                  <p:ext uri="{D42A27DB-BD31-4B8C-83A1-F6EECF244321}">
                    <p14:modId xmlns:p14="http://schemas.microsoft.com/office/powerpoint/2010/main" val="2857937175"/>
                  </p:ext>
                </p:extLst>
              </p:nvPr>
            </p:nvGraphicFramePr>
            <p:xfrm>
              <a:off x="533400" y="1752600"/>
              <a:ext cx="8229600" cy="402384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155700">
                      <a:extLst>
                        <a:ext uri="{9D8B030D-6E8A-4147-A177-3AD203B41FA5}">
                          <a16:colId xmlns:a16="http://schemas.microsoft.com/office/drawing/2014/main" val="20003"/>
                        </a:ext>
                      </a:extLst>
                    </a:gridCol>
                    <a:gridCol w="11557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155700">
                      <a:extLst>
                        <a:ext uri="{9D8B030D-6E8A-4147-A177-3AD203B41FA5}">
                          <a16:colId xmlns:a16="http://schemas.microsoft.com/office/drawing/2014/main" val="20006"/>
                        </a:ext>
                      </a:extLst>
                    </a:gridCol>
                  </a:tblGrid>
                  <a:tr h="868194">
                    <a:tc>
                      <a:txBody>
                        <a:bodyPr/>
                        <a:lstStyle/>
                        <a:p>
                          <a:pPr algn="ctr"/>
                          <a:endParaRPr lang="it-IT" sz="20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Protoni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Elettroni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Neutroni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atomico, Z</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di massa, 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Carica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0"/>
                      </a:ext>
                    </a:extLst>
                  </a:tr>
                  <a:tr h="503001">
                    <a:tc>
                      <a:txBody>
                        <a:bodyPr/>
                        <a:lstStyle/>
                        <a:p>
                          <a:pPr algn="ctr"/>
                          <a14:m>
                            <m:oMathPara xmlns:m="http://schemas.openxmlformats.org/officeDocument/2006/math">
                              <m:oMathParaPr>
                                <m:jc m:val="centerGroup"/>
                              </m:oMathParaPr>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𝟏𝟓</m:t>
                                    </m:r>
                                  </m:sub>
                                  <m:sup>
                                    <m:r>
                                      <a:rPr lang="it-IT" sz="2000" b="1" i="1" smtClean="0">
                                        <a:solidFill>
                                          <a:schemeClr val="tx1"/>
                                        </a:solidFill>
                                        <a:latin typeface="Cambria Math" panose="02040503050406030204" pitchFamily="18" charset="0"/>
                                      </a:rPr>
                                      <m:t>𝟑𝟏</m:t>
                                    </m:r>
                                  </m:sup>
                                  <m:e>
                                    <m:r>
                                      <a:rPr lang="it-IT" sz="2000" b="1" i="0" smtClean="0">
                                        <a:solidFill>
                                          <a:schemeClr val="tx1"/>
                                        </a:solidFill>
                                        <a:latin typeface="Cambria Math" panose="02040503050406030204" pitchFamily="18" charset="0"/>
                                      </a:rPr>
                                      <m:t>𝐏</m:t>
                                    </m:r>
                                  </m:e>
                                </m:sPre>
                              </m:oMath>
                            </m:oMathPara>
                          </a14:m>
                          <a:endParaRPr lang="it-IT" sz="2000" b="1" baseline="30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16</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31</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1"/>
                      </a:ext>
                    </a:extLst>
                  </a:tr>
                  <a:tr h="503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𝟏𝟑</m:t>
                                  </m:r>
                                </m:sub>
                                <m:sup>
                                  <m:r>
                                    <a:rPr lang="it-IT" sz="2000" b="1" i="1" smtClean="0">
                                      <a:solidFill>
                                        <a:schemeClr val="tx1"/>
                                      </a:solidFill>
                                      <a:latin typeface="Cambria Math" panose="02040503050406030204" pitchFamily="18" charset="0"/>
                                    </a:rPr>
                                    <m:t>𝟐𝟕</m:t>
                                  </m:r>
                                </m:sup>
                                <m:e>
                                  <m:r>
                                    <a:rPr lang="it-IT" sz="2000" b="1" i="0" smtClean="0">
                                      <a:solidFill>
                                        <a:schemeClr val="tx1"/>
                                      </a:solidFill>
                                      <a:latin typeface="Cambria Math" panose="02040503050406030204" pitchFamily="18" charset="0"/>
                                    </a:rPr>
                                    <m:t>𝐀𝐥</m:t>
                                  </m:r>
                                </m:e>
                              </m:sPre>
                            </m:oMath>
                          </a14:m>
                          <a:r>
                            <a:rPr lang="it-IT" sz="2000" b="1" baseline="30000" dirty="0" smtClean="0">
                              <a:solidFill>
                                <a:schemeClr val="tx1"/>
                              </a:solidFill>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14</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27</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2"/>
                      </a:ext>
                    </a:extLst>
                  </a:tr>
                  <a:tr h="5030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𝟑𝟑</m:t>
                                    </m:r>
                                  </m:sub>
                                  <m:sup>
                                    <m:r>
                                      <a:rPr lang="it-IT" sz="2000" b="1" i="1" smtClean="0">
                                        <a:solidFill>
                                          <a:schemeClr val="tx1"/>
                                        </a:solidFill>
                                        <a:latin typeface="Cambria Math" panose="02040503050406030204" pitchFamily="18" charset="0"/>
                                      </a:rPr>
                                      <m:t>𝟕𝟓</m:t>
                                    </m:r>
                                  </m:sup>
                                  <m:e>
                                    <m:r>
                                      <a:rPr lang="it-IT" sz="2000" b="1" i="0" smtClean="0">
                                        <a:solidFill>
                                          <a:schemeClr val="tx1"/>
                                        </a:solidFill>
                                        <a:latin typeface="Cambria Math" panose="02040503050406030204" pitchFamily="18" charset="0"/>
                                      </a:rPr>
                                      <m:t>𝐀𝐬</m:t>
                                    </m:r>
                                  </m:e>
                                </m:sPre>
                              </m:oMath>
                            </m:oMathPara>
                          </a14:m>
                          <a:endParaRPr kumimoji="0" lang="it-IT" sz="20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42</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75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3"/>
                      </a:ext>
                    </a:extLst>
                  </a:tr>
                  <a:tr h="503001">
                    <a:tc>
                      <a:txBody>
                        <a:bodyPr/>
                        <a:lstStyle/>
                        <a:p>
                          <a:pPr algn="ctr"/>
                          <a14:m>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𝟑𝟓</m:t>
                                  </m:r>
                                </m:sub>
                                <m:sup>
                                  <m:r>
                                    <a:rPr lang="it-IT" sz="2000" b="1" i="1" smtClean="0">
                                      <a:solidFill>
                                        <a:schemeClr val="tx1"/>
                                      </a:solidFill>
                                      <a:latin typeface="Cambria Math" panose="02040503050406030204" pitchFamily="18" charset="0"/>
                                    </a:rPr>
                                    <m:t>𝟖𝟎</m:t>
                                  </m:r>
                                </m:sup>
                                <m:e>
                                  <m:r>
                                    <a:rPr lang="it-IT" sz="2000" b="1" i="0" smtClean="0">
                                      <a:solidFill>
                                        <a:schemeClr val="tx1"/>
                                      </a:solidFill>
                                      <a:latin typeface="Cambria Math" panose="02040503050406030204" pitchFamily="18" charset="0"/>
                                    </a:rPr>
                                    <m:t>𝐁𝐫</m:t>
                                  </m:r>
                                </m:e>
                              </m:sPre>
                            </m:oMath>
                          </a14:m>
                          <a:r>
                            <a:rPr lang="it-IT" sz="2000" b="1" baseline="30000" dirty="0" smtClean="0">
                              <a:solidFill>
                                <a:schemeClr val="tx1"/>
                              </a:solidFill>
                              <a:latin typeface="+mn-lt"/>
                            </a:rPr>
                            <a:t>-</a:t>
                          </a:r>
                          <a:endParaRPr lang="it-IT"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36</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45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80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4"/>
                      </a:ext>
                    </a:extLst>
                  </a:tr>
                  <a:tr h="503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𝟐𝟓</m:t>
                                    </m:r>
                                  </m:sub>
                                  <m:sup>
                                    <m:r>
                                      <a:rPr lang="it-IT" sz="2000" b="1" i="1" smtClean="0">
                                        <a:solidFill>
                                          <a:schemeClr val="tx1"/>
                                        </a:solidFill>
                                        <a:latin typeface="Cambria Math" panose="02040503050406030204" pitchFamily="18" charset="0"/>
                                      </a:rPr>
                                      <m:t>𝟓𝟓</m:t>
                                    </m:r>
                                  </m:sup>
                                  <m:e>
                                    <m:r>
                                      <a:rPr lang="it-IT" sz="2000" b="1" i="0" smtClean="0">
                                        <a:solidFill>
                                          <a:schemeClr val="tx1"/>
                                        </a:solidFill>
                                        <a:latin typeface="Cambria Math" panose="02040503050406030204" pitchFamily="18" charset="0"/>
                                      </a:rPr>
                                      <m:t>𝐌𝐧</m:t>
                                    </m:r>
                                  </m:e>
                                </m:sPre>
                              </m:oMath>
                            </m:oMathPara>
                          </a14:m>
                          <a:endParaRPr lang="it-IT" sz="2000" b="1" baseline="30000" dirty="0" smtClean="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55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5"/>
                      </a:ext>
                    </a:extLst>
                  </a:tr>
                  <a:tr h="503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Pre>
                                <m:sPrePr>
                                  <m:ctrlPr>
                                    <a:rPr lang="it-IT" sz="2000" b="1" i="1" smtClean="0">
                                      <a:solidFill>
                                        <a:schemeClr val="tx1"/>
                                      </a:solidFill>
                                      <a:latin typeface="Cambria Math" panose="02040503050406030204" pitchFamily="18" charset="0"/>
                                    </a:rPr>
                                  </m:ctrlPr>
                                </m:sPrePr>
                                <m:sub>
                                  <m:r>
                                    <a:rPr lang="it-IT" sz="2000" b="1" i="1" smtClean="0">
                                      <a:solidFill>
                                        <a:schemeClr val="tx1"/>
                                      </a:solidFill>
                                      <a:latin typeface="Cambria Math" panose="02040503050406030204" pitchFamily="18" charset="0"/>
                                    </a:rPr>
                                    <m:t>𝟑𝟕</m:t>
                                  </m:r>
                                </m:sub>
                                <m:sup>
                                  <m:r>
                                    <a:rPr lang="it-IT" sz="2000" b="1" i="1" smtClean="0">
                                      <a:solidFill>
                                        <a:schemeClr val="tx1"/>
                                      </a:solidFill>
                                      <a:latin typeface="Cambria Math" panose="02040503050406030204" pitchFamily="18" charset="0"/>
                                    </a:rPr>
                                    <m:t>𝟖𝟓</m:t>
                                  </m:r>
                                </m:sup>
                                <m:e>
                                  <m:r>
                                    <a:rPr lang="it-IT" sz="2000" b="1" i="0" smtClean="0">
                                      <a:solidFill>
                                        <a:schemeClr val="tx1"/>
                                      </a:solidFill>
                                      <a:latin typeface="Cambria Math" panose="02040503050406030204" pitchFamily="18" charset="0"/>
                                    </a:rPr>
                                    <m:t>𝐑𝐛</m:t>
                                  </m:r>
                                </m:e>
                              </m:sPre>
                            </m:oMath>
                          </a14:m>
                          <a:r>
                            <a:rPr lang="it-IT" sz="2000" b="1" baseline="30000" dirty="0" smtClean="0">
                              <a:solidFill>
                                <a:schemeClr val="tx1"/>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37</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36</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48</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37</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85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6"/>
                      </a:ext>
                    </a:extLst>
                  </a:tr>
                </a:tbl>
              </a:graphicData>
            </a:graphic>
          </p:graphicFrame>
        </mc:Choice>
        <mc:Fallback xmlns="">
          <p:graphicFrame>
            <p:nvGraphicFramePr>
              <p:cNvPr id="4" name="Tabella 3"/>
              <p:cNvGraphicFramePr>
                <a:graphicFrameLocks noGrp="1"/>
              </p:cNvGraphicFramePr>
              <p:nvPr>
                <p:extLst>
                  <p:ext uri="{D42A27DB-BD31-4B8C-83A1-F6EECF244321}">
                    <p14:modId xmlns:p14="http://schemas.microsoft.com/office/powerpoint/2010/main" val="2857937175"/>
                  </p:ext>
                </p:extLst>
              </p:nvPr>
            </p:nvGraphicFramePr>
            <p:xfrm>
              <a:off x="533400" y="1752600"/>
              <a:ext cx="8229600" cy="402384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155700">
                      <a:extLst>
                        <a:ext uri="{9D8B030D-6E8A-4147-A177-3AD203B41FA5}">
                          <a16:colId xmlns:a16="http://schemas.microsoft.com/office/drawing/2014/main" val="20003"/>
                        </a:ext>
                      </a:extLst>
                    </a:gridCol>
                    <a:gridCol w="11557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155700">
                      <a:extLst>
                        <a:ext uri="{9D8B030D-6E8A-4147-A177-3AD203B41FA5}">
                          <a16:colId xmlns:a16="http://schemas.microsoft.com/office/drawing/2014/main" val="20006"/>
                        </a:ext>
                      </a:extLst>
                    </a:gridCol>
                  </a:tblGrid>
                  <a:tr h="1005840">
                    <a:tc>
                      <a:txBody>
                        <a:bodyPr/>
                        <a:lstStyle/>
                        <a:p>
                          <a:pPr algn="ctr"/>
                          <a:endParaRPr lang="it-IT" sz="20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Protoni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Elettroni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Neutroni</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atomico, Z</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Numero di massa, 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Carica</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0"/>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204819" r="-535211" b="-508434"/>
                          </a:stretch>
                        </a:blipFill>
                      </a:tcPr>
                    </a:tc>
                    <a:tc>
                      <a:txBody>
                        <a:bodyPr/>
                        <a:lstStyle/>
                        <a:p>
                          <a:pPr algn="ctr"/>
                          <a:r>
                            <a:rPr lang="it-IT" sz="2000" dirty="0" smtClean="0">
                              <a:solidFill>
                                <a:schemeClr val="accent1">
                                  <a:lumMod val="50000"/>
                                </a:schemeClr>
                              </a:solidFill>
                            </a:rPr>
                            <a:t>15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16</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31</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1"/>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308537" r="-535211" b="-414634"/>
                          </a:stretch>
                        </a:blipFill>
                      </a:tcPr>
                    </a:tc>
                    <a:tc>
                      <a:txBody>
                        <a:bodyPr/>
                        <a:lstStyle/>
                        <a:p>
                          <a:pPr algn="ctr"/>
                          <a:r>
                            <a:rPr lang="it-IT" sz="2000" dirty="0" smtClean="0">
                              <a:solidFill>
                                <a:schemeClr val="accent1">
                                  <a:lumMod val="50000"/>
                                </a:schemeClr>
                              </a:solidFill>
                            </a:rPr>
                            <a:t>13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14</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27</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2"/>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403614" r="-535211" b="-309639"/>
                          </a:stretch>
                        </a:blipFill>
                      </a:tcPr>
                    </a:tc>
                    <a:tc>
                      <a:txBody>
                        <a:bodyPr/>
                        <a:lstStyle/>
                        <a:p>
                          <a:pPr algn="ctr"/>
                          <a:r>
                            <a:rPr lang="it-IT" sz="2000" dirty="0" smtClean="0">
                              <a:solidFill>
                                <a:schemeClr val="accent1">
                                  <a:lumMod val="50000"/>
                                </a:schemeClr>
                              </a:solidFill>
                            </a:rPr>
                            <a:t>33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42</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33</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75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3"/>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503614" r="-535211" b="-209639"/>
                          </a:stretch>
                        </a:blipFill>
                      </a:tcPr>
                    </a:tc>
                    <a:tc>
                      <a:txBody>
                        <a:bodyPr/>
                        <a:lstStyle/>
                        <a:p>
                          <a:pPr algn="ctr"/>
                          <a:r>
                            <a:rPr lang="it-IT" sz="2000" dirty="0" smtClean="0">
                              <a:solidFill>
                                <a:schemeClr val="accent1">
                                  <a:lumMod val="50000"/>
                                </a:schemeClr>
                              </a:solidFill>
                            </a:rPr>
                            <a:t>35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36</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45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80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4"/>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610976" r="-535211" b="-112195"/>
                          </a:stretch>
                        </a:blipFill>
                      </a:tcPr>
                    </a:tc>
                    <a:tc>
                      <a:txBody>
                        <a:bodyPr/>
                        <a:lstStyle/>
                        <a:p>
                          <a:pPr algn="ctr"/>
                          <a:r>
                            <a:rPr lang="it-IT" sz="2000" dirty="0" smtClean="0">
                              <a:solidFill>
                                <a:schemeClr val="accent1">
                                  <a:lumMod val="50000"/>
                                </a:schemeClr>
                              </a:solidFill>
                            </a:rPr>
                            <a:t>25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25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55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0</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5"/>
                      </a:ext>
                    </a:extLst>
                  </a:tr>
                  <a:tr h="503001">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 t="-702410" r="-535211" b="-10843"/>
                          </a:stretch>
                        </a:blipFill>
                      </a:tcPr>
                    </a:tc>
                    <a:tc>
                      <a:txBody>
                        <a:bodyPr/>
                        <a:lstStyle/>
                        <a:p>
                          <a:pPr algn="ctr"/>
                          <a:r>
                            <a:rPr lang="it-IT" sz="2000" dirty="0" smtClean="0">
                              <a:solidFill>
                                <a:schemeClr val="accent1">
                                  <a:lumMod val="50000"/>
                                </a:schemeClr>
                              </a:solidFill>
                            </a:rPr>
                            <a:t>37</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36</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48</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37</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85</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tc>
                      <a:txBody>
                        <a:bodyPr/>
                        <a:lstStyle/>
                        <a:p>
                          <a:pPr algn="ctr"/>
                          <a:r>
                            <a:rPr lang="it-IT" sz="2000" dirty="0" smtClean="0">
                              <a:solidFill>
                                <a:schemeClr val="accent1">
                                  <a:lumMod val="50000"/>
                                </a:schemeClr>
                              </a:solidFill>
                            </a:rPr>
                            <a:t>+1</a:t>
                          </a:r>
                          <a:endParaRPr lang="it-IT" sz="20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8"/>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732551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p:cNvSpPr txBox="1"/>
          <p:nvPr/>
        </p:nvSpPr>
        <p:spPr>
          <a:xfrm>
            <a:off x="152400" y="4258473"/>
            <a:ext cx="7924800" cy="1532727"/>
          </a:xfrm>
          <a:prstGeom prst="rect">
            <a:avLst/>
          </a:prstGeom>
          <a:noFill/>
        </p:spPr>
        <p:txBody>
          <a:bodyPr wrap="square" rtlCol="0">
            <a:spAutoFit/>
          </a:bodyPr>
          <a:lstStyle/>
          <a:p>
            <a:pPr>
              <a:lnSpc>
                <a:spcPct val="130000"/>
              </a:lnSpc>
            </a:pPr>
            <a:r>
              <a:rPr lang="it-IT" baseline="30000" dirty="0" smtClean="0"/>
              <a:t>16</a:t>
            </a:r>
            <a:r>
              <a:rPr lang="it-IT" baseline="-25000" dirty="0" smtClean="0"/>
              <a:t>8</a:t>
            </a:r>
            <a:r>
              <a:rPr lang="it-IT" dirty="0" smtClean="0"/>
              <a:t>O =</a:t>
            </a:r>
          </a:p>
          <a:p>
            <a:pPr>
              <a:lnSpc>
                <a:spcPct val="130000"/>
              </a:lnSpc>
            </a:pPr>
            <a:r>
              <a:rPr lang="it-IT" baseline="30000" dirty="0" smtClean="0"/>
              <a:t>17</a:t>
            </a:r>
            <a:r>
              <a:rPr lang="it-IT" baseline="-25000" dirty="0" smtClean="0"/>
              <a:t>8</a:t>
            </a:r>
            <a:r>
              <a:rPr lang="it-IT" dirty="0" smtClean="0"/>
              <a:t>O =</a:t>
            </a:r>
          </a:p>
          <a:p>
            <a:pPr>
              <a:lnSpc>
                <a:spcPct val="130000"/>
              </a:lnSpc>
            </a:pPr>
            <a:r>
              <a:rPr lang="it-IT" baseline="30000" dirty="0" smtClean="0"/>
              <a:t>18</a:t>
            </a:r>
            <a:r>
              <a:rPr lang="it-IT" baseline="-25000" dirty="0" smtClean="0"/>
              <a:t>8</a:t>
            </a:r>
            <a:r>
              <a:rPr lang="it-IT" dirty="0" smtClean="0"/>
              <a:t>O =</a:t>
            </a:r>
          </a:p>
          <a:p>
            <a:pPr>
              <a:lnSpc>
                <a:spcPct val="130000"/>
              </a:lnSpc>
            </a:pPr>
            <a:endParaRPr lang="it-IT" dirty="0"/>
          </a:p>
        </p:txBody>
      </p:sp>
      <p:sp>
        <p:nvSpPr>
          <p:cNvPr id="22" name="CasellaDiTesto 21"/>
          <p:cNvSpPr txBox="1"/>
          <p:nvPr/>
        </p:nvSpPr>
        <p:spPr>
          <a:xfrm>
            <a:off x="762000" y="4267200"/>
            <a:ext cx="7315200" cy="1532727"/>
          </a:xfrm>
          <a:prstGeom prst="rect">
            <a:avLst/>
          </a:prstGeom>
          <a:noFill/>
        </p:spPr>
        <p:txBody>
          <a:bodyPr wrap="square" rtlCol="0">
            <a:spAutoFit/>
          </a:bodyPr>
          <a:lstStyle/>
          <a:p>
            <a:pPr>
              <a:lnSpc>
                <a:spcPct val="130000"/>
              </a:lnSpc>
            </a:pPr>
            <a:r>
              <a:rPr lang="it-IT" dirty="0" smtClean="0"/>
              <a:t>atomo di ossigeno con 8 protoni e 8 neutroni</a:t>
            </a:r>
          </a:p>
          <a:p>
            <a:pPr>
              <a:lnSpc>
                <a:spcPct val="130000"/>
              </a:lnSpc>
            </a:pPr>
            <a:r>
              <a:rPr lang="it-IT" dirty="0" smtClean="0"/>
              <a:t>atomo di ossigeno con 8 protoni e 9 neutroni</a:t>
            </a:r>
          </a:p>
          <a:p>
            <a:pPr>
              <a:lnSpc>
                <a:spcPct val="130000"/>
              </a:lnSpc>
            </a:pPr>
            <a:r>
              <a:rPr lang="it-IT" dirty="0" smtClean="0"/>
              <a:t>atomo di ossigeno con 8 protoni e 10 neutroni</a:t>
            </a:r>
          </a:p>
          <a:p>
            <a:pPr>
              <a:lnSpc>
                <a:spcPct val="130000"/>
              </a:lnSpc>
            </a:pPr>
            <a:endParaRPr lang="it-IT" dirty="0"/>
          </a:p>
        </p:txBody>
      </p:sp>
      <p:sp>
        <p:nvSpPr>
          <p:cNvPr id="2" name="Titolo 1"/>
          <p:cNvSpPr>
            <a:spLocks noGrp="1"/>
          </p:cNvSpPr>
          <p:nvPr>
            <p:ph type="title"/>
          </p:nvPr>
        </p:nvSpPr>
        <p:spPr>
          <a:xfrm>
            <a:off x="457200" y="198438"/>
            <a:ext cx="3048000" cy="563562"/>
          </a:xfrm>
        </p:spPr>
        <p:txBody>
          <a:bodyPr>
            <a:normAutofit fontScale="90000"/>
          </a:bodyPr>
          <a:lstStyle/>
          <a:p>
            <a:r>
              <a:rPr lang="it-IT" dirty="0" smtClean="0"/>
              <a:t>Isotopi</a:t>
            </a:r>
            <a:endParaRPr lang="it-IT" dirty="0"/>
          </a:p>
        </p:txBody>
      </p:sp>
      <p:sp>
        <p:nvSpPr>
          <p:cNvPr id="4" name="Segnaposto numero diapositiva 3"/>
          <p:cNvSpPr>
            <a:spLocks noGrp="1"/>
          </p:cNvSpPr>
          <p:nvPr>
            <p:ph type="sldNum" sz="quarter" idx="12"/>
          </p:nvPr>
        </p:nvSpPr>
        <p:spPr/>
        <p:txBody>
          <a:bodyPr/>
          <a:lstStyle/>
          <a:p>
            <a:fld id="{A77D6A5A-7EAA-4DB4-B3BA-B3FCA63BD357}" type="slidenum">
              <a:rPr lang="it-IT" smtClean="0"/>
              <a:pPr/>
              <a:t>19</a:t>
            </a:fld>
            <a:endParaRPr lang="it-IT"/>
          </a:p>
        </p:txBody>
      </p:sp>
      <p:sp>
        <p:nvSpPr>
          <p:cNvPr id="6" name="Rettangolo 5"/>
          <p:cNvSpPr/>
          <p:nvPr/>
        </p:nvSpPr>
        <p:spPr>
          <a:xfrm>
            <a:off x="228600" y="762000"/>
            <a:ext cx="3352800" cy="2308324"/>
          </a:xfrm>
          <a:prstGeom prst="rect">
            <a:avLst/>
          </a:prstGeom>
        </p:spPr>
        <p:txBody>
          <a:bodyPr wrap="square">
            <a:spAutoFit/>
          </a:bodyPr>
          <a:lstStyle/>
          <a:p>
            <a:pPr lvl="0">
              <a:defRPr/>
            </a:pPr>
            <a:r>
              <a:rPr lang="it-IT" sz="2400" u="sng" dirty="0" smtClean="0"/>
              <a:t>Isotopi</a:t>
            </a:r>
            <a:r>
              <a:rPr lang="it-IT" sz="2400" dirty="0" smtClean="0"/>
              <a:t>: </a:t>
            </a:r>
          </a:p>
          <a:p>
            <a:pPr lvl="0">
              <a:defRPr/>
            </a:pPr>
            <a:r>
              <a:rPr lang="it-IT" sz="2400" dirty="0" smtClean="0"/>
              <a:t>Atomi dello stesso elemento (con lo </a:t>
            </a:r>
            <a:r>
              <a:rPr lang="it-IT" sz="2400" b="1" dirty="0" smtClean="0"/>
              <a:t>stesso numero di protoni, Z</a:t>
            </a:r>
            <a:r>
              <a:rPr lang="it-IT" sz="2400" dirty="0" smtClean="0"/>
              <a:t>), ma con </a:t>
            </a:r>
            <a:r>
              <a:rPr lang="it-IT" sz="2400" b="1" dirty="0" smtClean="0"/>
              <a:t>diverso numero di neutroni</a:t>
            </a:r>
          </a:p>
        </p:txBody>
      </p:sp>
      <p:sp>
        <p:nvSpPr>
          <p:cNvPr id="7" name="CasellaDiTesto 6"/>
          <p:cNvSpPr txBox="1"/>
          <p:nvPr/>
        </p:nvSpPr>
        <p:spPr>
          <a:xfrm>
            <a:off x="3657600" y="228600"/>
            <a:ext cx="4876800" cy="1143070"/>
          </a:xfrm>
          <a:prstGeom prst="rect">
            <a:avLst/>
          </a:prstGeom>
          <a:noFill/>
          <a:ln>
            <a:solidFill>
              <a:srgbClr val="FF0000"/>
            </a:solidFill>
          </a:ln>
        </p:spPr>
        <p:txBody>
          <a:bodyPr wrap="square" rtlCol="0">
            <a:spAutoFit/>
          </a:bodyPr>
          <a:lstStyle/>
          <a:p>
            <a:pPr algn="ctr">
              <a:lnSpc>
                <a:spcPct val="150000"/>
              </a:lnSpc>
            </a:pPr>
            <a:r>
              <a:rPr lang="it-IT" sz="2400" dirty="0" smtClean="0">
                <a:solidFill>
                  <a:srgbClr val="FF0000"/>
                </a:solidFill>
              </a:rPr>
              <a:t>STESSE PROPRIETA’ CHIMICHE </a:t>
            </a:r>
          </a:p>
          <a:p>
            <a:pPr algn="ctr">
              <a:lnSpc>
                <a:spcPct val="150000"/>
              </a:lnSpc>
            </a:pPr>
            <a:r>
              <a:rPr lang="it-IT" sz="2400" dirty="0" smtClean="0">
                <a:solidFill>
                  <a:srgbClr val="FF0000"/>
                </a:solidFill>
              </a:rPr>
              <a:t>DIVERSE PROPRIETA’ FISICHE</a:t>
            </a:r>
            <a:endParaRPr lang="it-IT" sz="2400" dirty="0">
              <a:solidFill>
                <a:srgbClr val="FF0000"/>
              </a:solidFill>
            </a:endParaRPr>
          </a:p>
        </p:txBody>
      </p:sp>
      <p:sp>
        <p:nvSpPr>
          <p:cNvPr id="9" name="CasellaDiTesto 8"/>
          <p:cNvSpPr txBox="1"/>
          <p:nvPr/>
        </p:nvSpPr>
        <p:spPr>
          <a:xfrm>
            <a:off x="228600" y="3068383"/>
            <a:ext cx="7924800" cy="1503617"/>
          </a:xfrm>
          <a:prstGeom prst="rect">
            <a:avLst/>
          </a:prstGeom>
          <a:noFill/>
        </p:spPr>
        <p:txBody>
          <a:bodyPr wrap="square" rtlCol="0">
            <a:spAutoFit/>
          </a:bodyPr>
          <a:lstStyle/>
          <a:p>
            <a:pPr>
              <a:lnSpc>
                <a:spcPct val="130000"/>
              </a:lnSpc>
            </a:pPr>
            <a:r>
              <a:rPr lang="it-IT" baseline="30000" dirty="0" smtClean="0"/>
              <a:t>1</a:t>
            </a:r>
            <a:r>
              <a:rPr lang="it-IT" baseline="-25000" dirty="0" smtClean="0"/>
              <a:t>1</a:t>
            </a:r>
            <a:r>
              <a:rPr lang="it-IT" dirty="0" smtClean="0"/>
              <a:t>H = atomo di idrogeno con 1 protone e 0 neutroni</a:t>
            </a:r>
          </a:p>
          <a:p>
            <a:pPr>
              <a:lnSpc>
                <a:spcPct val="130000"/>
              </a:lnSpc>
            </a:pPr>
            <a:r>
              <a:rPr lang="it-IT" baseline="30000" dirty="0" smtClean="0"/>
              <a:t>2</a:t>
            </a:r>
            <a:r>
              <a:rPr lang="it-IT" baseline="-25000" dirty="0" smtClean="0"/>
              <a:t>1</a:t>
            </a:r>
            <a:r>
              <a:rPr lang="it-IT" dirty="0" smtClean="0"/>
              <a:t>H = atomo di idrogeno con 1 protone e 1 neutrone (noto come deuterio)</a:t>
            </a:r>
          </a:p>
          <a:p>
            <a:pPr>
              <a:lnSpc>
                <a:spcPct val="130000"/>
              </a:lnSpc>
            </a:pPr>
            <a:r>
              <a:rPr lang="it-IT" baseline="30000" dirty="0" smtClean="0"/>
              <a:t>3</a:t>
            </a:r>
            <a:r>
              <a:rPr lang="it-IT" baseline="-25000" dirty="0" smtClean="0"/>
              <a:t>1</a:t>
            </a:r>
            <a:r>
              <a:rPr lang="it-IT" dirty="0" smtClean="0"/>
              <a:t>H = atomo di idrogeno con 1 protone e 2 neutroni (noto come trizio, radioattivo)</a:t>
            </a:r>
          </a:p>
          <a:p>
            <a:pPr>
              <a:lnSpc>
                <a:spcPct val="130000"/>
              </a:lnSpc>
            </a:pPr>
            <a:endParaRPr lang="it-IT" dirty="0"/>
          </a:p>
        </p:txBody>
      </p:sp>
      <p:sp>
        <p:nvSpPr>
          <p:cNvPr id="10" name="Rettangolo 9"/>
          <p:cNvSpPr/>
          <p:nvPr/>
        </p:nvSpPr>
        <p:spPr>
          <a:xfrm>
            <a:off x="3810000" y="1402140"/>
            <a:ext cx="4495800" cy="1569660"/>
          </a:xfrm>
          <a:prstGeom prst="rect">
            <a:avLst/>
          </a:prstGeom>
        </p:spPr>
        <p:txBody>
          <a:bodyPr wrap="square">
            <a:spAutoFit/>
          </a:bodyPr>
          <a:lstStyle/>
          <a:p>
            <a:pPr lvl="0">
              <a:defRPr/>
            </a:pPr>
            <a:r>
              <a:rPr lang="it-IT" sz="2400" u="sng" dirty="0" smtClean="0"/>
              <a:t>Abbondanza isotopica</a:t>
            </a:r>
            <a:r>
              <a:rPr lang="it-IT" sz="2400" dirty="0" smtClean="0"/>
              <a:t>: </a:t>
            </a:r>
          </a:p>
          <a:p>
            <a:pPr lvl="0">
              <a:defRPr/>
            </a:pPr>
            <a:r>
              <a:rPr lang="it-IT" sz="2400" dirty="0" smtClean="0"/>
              <a:t>Percentuale di atomi di un certo isotopo presenti in un campione o nell’elemento in natura</a:t>
            </a:r>
          </a:p>
        </p:txBody>
      </p:sp>
      <p:sp>
        <p:nvSpPr>
          <p:cNvPr id="11" name="CasellaDiTesto 10"/>
          <p:cNvSpPr txBox="1"/>
          <p:nvPr/>
        </p:nvSpPr>
        <p:spPr>
          <a:xfrm>
            <a:off x="5181600" y="3146309"/>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99.99%</a:t>
            </a:r>
            <a:endParaRPr lang="it-IT" b="1" dirty="0">
              <a:solidFill>
                <a:srgbClr val="FF0000"/>
              </a:solidFill>
              <a:latin typeface="Edwardian Script ITC" pitchFamily="66" charset="0"/>
            </a:endParaRPr>
          </a:p>
        </p:txBody>
      </p:sp>
      <p:sp>
        <p:nvSpPr>
          <p:cNvPr id="12" name="CasellaDiTesto 11"/>
          <p:cNvSpPr txBox="1"/>
          <p:nvPr/>
        </p:nvSpPr>
        <p:spPr>
          <a:xfrm>
            <a:off x="7162800" y="3462777"/>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0.01%</a:t>
            </a:r>
            <a:endParaRPr lang="it-IT" b="1" dirty="0">
              <a:solidFill>
                <a:srgbClr val="FF0000"/>
              </a:solidFill>
              <a:latin typeface="Edwardian Script ITC" pitchFamily="66" charset="0"/>
            </a:endParaRPr>
          </a:p>
        </p:txBody>
      </p:sp>
      <p:sp>
        <p:nvSpPr>
          <p:cNvPr id="13" name="CasellaDiTesto 12"/>
          <p:cNvSpPr txBox="1"/>
          <p:nvPr/>
        </p:nvSpPr>
        <p:spPr>
          <a:xfrm>
            <a:off x="7848600" y="3689889"/>
            <a:ext cx="990600" cy="523220"/>
          </a:xfrm>
          <a:prstGeom prst="rect">
            <a:avLst/>
          </a:prstGeom>
          <a:noFill/>
        </p:spPr>
        <p:txBody>
          <a:bodyPr wrap="square" rtlCol="0">
            <a:spAutoFit/>
          </a:bodyPr>
          <a:lstStyle/>
          <a:p>
            <a:pPr algn="ctr"/>
            <a:r>
              <a:rPr lang="it-IT" sz="2800" dirty="0" smtClean="0">
                <a:solidFill>
                  <a:srgbClr val="FF0000"/>
                </a:solidFill>
                <a:latin typeface="Edwardian Script ITC" pitchFamily="66" charset="0"/>
              </a:rPr>
              <a:t>tracce</a:t>
            </a:r>
            <a:endParaRPr lang="it-IT" sz="2800" dirty="0">
              <a:solidFill>
                <a:srgbClr val="FF0000"/>
              </a:solidFill>
              <a:latin typeface="Edwardian Script ITC" pitchFamily="66" charset="0"/>
            </a:endParaRPr>
          </a:p>
        </p:txBody>
      </p:sp>
      <p:sp>
        <p:nvSpPr>
          <p:cNvPr id="15" name="CasellaDiTesto 14"/>
          <p:cNvSpPr txBox="1"/>
          <p:nvPr/>
        </p:nvSpPr>
        <p:spPr>
          <a:xfrm>
            <a:off x="5181600" y="4334673"/>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99.76%</a:t>
            </a:r>
            <a:endParaRPr lang="it-IT" b="1" dirty="0">
              <a:solidFill>
                <a:srgbClr val="FF0000"/>
              </a:solidFill>
              <a:latin typeface="Edwardian Script ITC" pitchFamily="66" charset="0"/>
            </a:endParaRPr>
          </a:p>
        </p:txBody>
      </p:sp>
      <p:sp>
        <p:nvSpPr>
          <p:cNvPr id="16" name="CasellaDiTesto 15"/>
          <p:cNvSpPr txBox="1"/>
          <p:nvPr/>
        </p:nvSpPr>
        <p:spPr>
          <a:xfrm>
            <a:off x="5181600" y="4651141"/>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0.04%</a:t>
            </a:r>
            <a:endParaRPr lang="it-IT" b="1" dirty="0">
              <a:solidFill>
                <a:srgbClr val="FF0000"/>
              </a:solidFill>
              <a:latin typeface="Edwardian Script ITC" pitchFamily="66" charset="0"/>
            </a:endParaRPr>
          </a:p>
        </p:txBody>
      </p:sp>
      <p:sp>
        <p:nvSpPr>
          <p:cNvPr id="17" name="CasellaDiTesto 16"/>
          <p:cNvSpPr txBox="1"/>
          <p:nvPr/>
        </p:nvSpPr>
        <p:spPr>
          <a:xfrm>
            <a:off x="5181600" y="5032141"/>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0.20%</a:t>
            </a:r>
            <a:endParaRPr lang="it-IT" b="1" dirty="0">
              <a:solidFill>
                <a:srgbClr val="FF0000"/>
              </a:solidFill>
              <a:latin typeface="Edwardian Script ITC" pitchFamily="66" charset="0"/>
            </a:endParaRPr>
          </a:p>
        </p:txBody>
      </p:sp>
      <p:sp>
        <p:nvSpPr>
          <p:cNvPr id="18" name="CasellaDiTesto 17"/>
          <p:cNvSpPr txBox="1"/>
          <p:nvPr/>
        </p:nvSpPr>
        <p:spPr>
          <a:xfrm>
            <a:off x="152400" y="5477673"/>
            <a:ext cx="7924800" cy="1172629"/>
          </a:xfrm>
          <a:prstGeom prst="rect">
            <a:avLst/>
          </a:prstGeom>
          <a:noFill/>
        </p:spPr>
        <p:txBody>
          <a:bodyPr wrap="square" rtlCol="0">
            <a:spAutoFit/>
          </a:bodyPr>
          <a:lstStyle/>
          <a:p>
            <a:pPr>
              <a:lnSpc>
                <a:spcPct val="130000"/>
              </a:lnSpc>
            </a:pPr>
            <a:r>
              <a:rPr lang="it-IT" baseline="30000" dirty="0" smtClean="0"/>
              <a:t>12</a:t>
            </a:r>
            <a:r>
              <a:rPr lang="it-IT" baseline="-25000" dirty="0" smtClean="0"/>
              <a:t>6</a:t>
            </a:r>
            <a:r>
              <a:rPr lang="it-IT" dirty="0" smtClean="0"/>
              <a:t>C = </a:t>
            </a:r>
          </a:p>
          <a:p>
            <a:pPr>
              <a:lnSpc>
                <a:spcPct val="130000"/>
              </a:lnSpc>
            </a:pPr>
            <a:r>
              <a:rPr lang="it-IT" baseline="30000" dirty="0" smtClean="0"/>
              <a:t>13</a:t>
            </a:r>
            <a:r>
              <a:rPr lang="it-IT" baseline="-25000" dirty="0" smtClean="0"/>
              <a:t>6</a:t>
            </a:r>
            <a:r>
              <a:rPr lang="it-IT" dirty="0" smtClean="0"/>
              <a:t>C = </a:t>
            </a:r>
          </a:p>
          <a:p>
            <a:pPr>
              <a:lnSpc>
                <a:spcPct val="130000"/>
              </a:lnSpc>
            </a:pPr>
            <a:r>
              <a:rPr lang="it-IT" baseline="30000" dirty="0" smtClean="0"/>
              <a:t>14</a:t>
            </a:r>
            <a:r>
              <a:rPr lang="it-IT" baseline="-25000" dirty="0" smtClean="0"/>
              <a:t>6</a:t>
            </a:r>
            <a:r>
              <a:rPr lang="it-IT" dirty="0" smtClean="0"/>
              <a:t>C =</a:t>
            </a:r>
            <a:endParaRPr lang="it-IT" dirty="0"/>
          </a:p>
        </p:txBody>
      </p:sp>
      <p:sp>
        <p:nvSpPr>
          <p:cNvPr id="19" name="CasellaDiTesto 18"/>
          <p:cNvSpPr txBox="1"/>
          <p:nvPr/>
        </p:nvSpPr>
        <p:spPr>
          <a:xfrm>
            <a:off x="5181600" y="5562600"/>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98.93%</a:t>
            </a:r>
            <a:endParaRPr lang="it-IT" b="1" dirty="0">
              <a:solidFill>
                <a:srgbClr val="FF0000"/>
              </a:solidFill>
              <a:latin typeface="Edwardian Script ITC" pitchFamily="66" charset="0"/>
            </a:endParaRPr>
          </a:p>
        </p:txBody>
      </p:sp>
      <p:sp>
        <p:nvSpPr>
          <p:cNvPr id="20" name="CasellaDiTesto 19"/>
          <p:cNvSpPr txBox="1"/>
          <p:nvPr/>
        </p:nvSpPr>
        <p:spPr>
          <a:xfrm>
            <a:off x="5181600" y="5879068"/>
            <a:ext cx="990600" cy="369332"/>
          </a:xfrm>
          <a:prstGeom prst="rect">
            <a:avLst/>
          </a:prstGeom>
          <a:noFill/>
        </p:spPr>
        <p:txBody>
          <a:bodyPr wrap="square" rtlCol="0">
            <a:spAutoFit/>
          </a:bodyPr>
          <a:lstStyle/>
          <a:p>
            <a:pPr algn="ctr"/>
            <a:r>
              <a:rPr lang="it-IT" b="1" dirty="0" smtClean="0">
                <a:solidFill>
                  <a:srgbClr val="FF0000"/>
                </a:solidFill>
                <a:latin typeface="Edwardian Script ITC" pitchFamily="66" charset="0"/>
              </a:rPr>
              <a:t>1.07%</a:t>
            </a:r>
            <a:endParaRPr lang="it-IT" b="1" dirty="0">
              <a:solidFill>
                <a:srgbClr val="FF0000"/>
              </a:solidFill>
              <a:latin typeface="Edwardian Script ITC" pitchFamily="66" charset="0"/>
            </a:endParaRPr>
          </a:p>
        </p:txBody>
      </p:sp>
      <p:sp>
        <p:nvSpPr>
          <p:cNvPr id="21" name="CasellaDiTesto 20"/>
          <p:cNvSpPr txBox="1"/>
          <p:nvPr/>
        </p:nvSpPr>
        <p:spPr>
          <a:xfrm>
            <a:off x="6248400" y="6106180"/>
            <a:ext cx="990600" cy="523220"/>
          </a:xfrm>
          <a:prstGeom prst="rect">
            <a:avLst/>
          </a:prstGeom>
          <a:noFill/>
        </p:spPr>
        <p:txBody>
          <a:bodyPr wrap="square" rtlCol="0">
            <a:spAutoFit/>
          </a:bodyPr>
          <a:lstStyle/>
          <a:p>
            <a:pPr algn="ctr"/>
            <a:r>
              <a:rPr lang="it-IT" sz="2800" dirty="0" smtClean="0">
                <a:solidFill>
                  <a:srgbClr val="FF0000"/>
                </a:solidFill>
                <a:latin typeface="Edwardian Script ITC" pitchFamily="66" charset="0"/>
              </a:rPr>
              <a:t>tracce</a:t>
            </a:r>
            <a:endParaRPr lang="it-IT" sz="2800" dirty="0">
              <a:solidFill>
                <a:srgbClr val="FF0000"/>
              </a:solidFill>
              <a:latin typeface="Edwardian Script ITC" pitchFamily="66" charset="0"/>
            </a:endParaRPr>
          </a:p>
        </p:txBody>
      </p:sp>
      <p:sp>
        <p:nvSpPr>
          <p:cNvPr id="23" name="CasellaDiTesto 22"/>
          <p:cNvSpPr txBox="1"/>
          <p:nvPr/>
        </p:nvSpPr>
        <p:spPr>
          <a:xfrm>
            <a:off x="762000" y="5477673"/>
            <a:ext cx="7391400" cy="1532727"/>
          </a:xfrm>
          <a:prstGeom prst="rect">
            <a:avLst/>
          </a:prstGeom>
          <a:noFill/>
        </p:spPr>
        <p:txBody>
          <a:bodyPr wrap="square" rtlCol="0">
            <a:spAutoFit/>
          </a:bodyPr>
          <a:lstStyle/>
          <a:p>
            <a:pPr>
              <a:lnSpc>
                <a:spcPct val="130000"/>
              </a:lnSpc>
            </a:pPr>
            <a:r>
              <a:rPr lang="it-IT" dirty="0" smtClean="0"/>
              <a:t>atomo di carbonio con 6 protoni e 6 neutroni</a:t>
            </a:r>
          </a:p>
          <a:p>
            <a:pPr>
              <a:lnSpc>
                <a:spcPct val="130000"/>
              </a:lnSpc>
            </a:pPr>
            <a:r>
              <a:rPr lang="it-IT" dirty="0" smtClean="0"/>
              <a:t>atomo di carbonio con 6 protoni e 7 neutroni</a:t>
            </a:r>
          </a:p>
          <a:p>
            <a:pPr>
              <a:lnSpc>
                <a:spcPct val="130000"/>
              </a:lnSpc>
            </a:pPr>
            <a:r>
              <a:rPr lang="it-IT" dirty="0" smtClean="0"/>
              <a:t>atomo di carbonio con 6 protoni e 8 neutroni (radioattivo)</a:t>
            </a:r>
          </a:p>
          <a:p>
            <a:pPr>
              <a:lnSpc>
                <a:spcPct val="130000"/>
              </a:lnSpc>
            </a:pPr>
            <a:endParaRPr lang="it-IT" dirty="0"/>
          </a:p>
        </p:txBody>
      </p:sp>
    </p:spTree>
    <p:extLst>
      <p:ext uri="{BB962C8B-B14F-4D97-AF65-F5344CB8AC3E}">
        <p14:creationId xmlns:p14="http://schemas.microsoft.com/office/powerpoint/2010/main" val="81364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9" grpId="0"/>
      <p:bldP spid="10" grpId="0"/>
      <p:bldP spid="11" grpId="0"/>
      <p:bldP spid="12" grpId="0"/>
      <p:bldP spid="13" grpId="0"/>
      <p:bldP spid="15" grpId="0"/>
      <p:bldP spid="16" grpId="0"/>
      <p:bldP spid="17" grpId="0"/>
      <p:bldP spid="18" grpId="0"/>
      <p:bldP spid="19" grpId="0"/>
      <p:bldP spid="20" grpId="0"/>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365126"/>
            <a:ext cx="7996518" cy="809251"/>
          </a:xfrm>
        </p:spPr>
        <p:txBody>
          <a:bodyPr>
            <a:normAutofit/>
          </a:bodyPr>
          <a:lstStyle/>
          <a:p>
            <a:r>
              <a:rPr lang="it-IT" sz="3800" b="1" dirty="0" smtClean="0">
                <a:solidFill>
                  <a:srgbClr val="0070C0"/>
                </a:solidFill>
              </a:rPr>
              <a:t>La teoria atomica</a:t>
            </a:r>
            <a:endParaRPr lang="it-IT" sz="3800" b="1" dirty="0">
              <a:solidFill>
                <a:srgbClr val="0070C0"/>
              </a:solidFill>
            </a:endParaRPr>
          </a:p>
        </p:txBody>
      </p:sp>
      <p:sp>
        <p:nvSpPr>
          <p:cNvPr id="3" name="Content Placeholder 2"/>
          <p:cNvSpPr>
            <a:spLocks noGrp="1"/>
          </p:cNvSpPr>
          <p:nvPr>
            <p:ph idx="1"/>
          </p:nvPr>
        </p:nvSpPr>
        <p:spPr>
          <a:xfrm>
            <a:off x="591668" y="1093690"/>
            <a:ext cx="7897906" cy="1308851"/>
          </a:xfrm>
        </p:spPr>
        <p:txBody>
          <a:bodyPr>
            <a:normAutofit/>
          </a:bodyPr>
          <a:lstStyle/>
          <a:p>
            <a:pPr marL="0" indent="0">
              <a:lnSpc>
                <a:spcPct val="110000"/>
              </a:lnSpc>
              <a:buNone/>
            </a:pPr>
            <a:r>
              <a:rPr lang="it-IT" sz="2400" dirty="0" smtClean="0"/>
              <a:t>Prime ipotesi dell’esistenza di atomi: Democrito, V secolo a.C.</a:t>
            </a:r>
          </a:p>
          <a:p>
            <a:pPr marL="0" indent="0">
              <a:lnSpc>
                <a:spcPct val="110000"/>
              </a:lnSpc>
              <a:buNone/>
            </a:pPr>
            <a:r>
              <a:rPr lang="it-IT" sz="2400" dirty="0"/>
              <a:t>Teoria scientifica: Dalton, inizio del XIX secolo d.C</a:t>
            </a:r>
            <a:r>
              <a:rPr lang="it-IT" sz="2400" dirty="0" smtClean="0"/>
              <a:t>.</a:t>
            </a:r>
            <a:endParaRPr lang="it-IT" sz="2400" dirty="0"/>
          </a:p>
        </p:txBody>
      </p:sp>
      <p:pic>
        <p:nvPicPr>
          <p:cNvPr id="5" name="Immagine 1"/>
          <p:cNvPicPr>
            <a:picLocks noChangeAspect="1"/>
          </p:cNvPicPr>
          <p:nvPr/>
        </p:nvPicPr>
        <p:blipFill rotWithShape="1">
          <a:blip r:embed="rId2">
            <a:extLst>
              <a:ext uri="{28A0092B-C50C-407E-A947-70E740481C1C}">
                <a14:useLocalDpi xmlns:a14="http://schemas.microsoft.com/office/drawing/2010/main" val="0"/>
              </a:ext>
            </a:extLst>
          </a:blip>
          <a:srcRect t="-293" b="29717"/>
          <a:stretch/>
        </p:blipFill>
        <p:spPr bwMode="auto">
          <a:xfrm>
            <a:off x="5436814" y="2110351"/>
            <a:ext cx="3362325" cy="432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591668" y="2247105"/>
            <a:ext cx="4674814" cy="4338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buFontTx/>
              <a:buChar char="-"/>
            </a:pPr>
            <a:r>
              <a:rPr lang="it-IT" sz="2100" dirty="0" smtClean="0"/>
              <a:t>Materia formata da atomi (indivisibili).</a:t>
            </a:r>
          </a:p>
          <a:p>
            <a:pPr>
              <a:lnSpc>
                <a:spcPct val="110000"/>
              </a:lnSpc>
              <a:spcBef>
                <a:spcPts val="600"/>
              </a:spcBef>
              <a:buFontTx/>
              <a:buChar char="-"/>
            </a:pPr>
            <a:r>
              <a:rPr lang="it-IT" sz="2100" dirty="0" smtClean="0"/>
              <a:t>Atomi dello stesso elemento sono tra loro uguali per dimensioni e proprietà.</a:t>
            </a:r>
          </a:p>
          <a:p>
            <a:pPr>
              <a:lnSpc>
                <a:spcPct val="110000"/>
              </a:lnSpc>
              <a:spcBef>
                <a:spcPts val="600"/>
              </a:spcBef>
              <a:buFontTx/>
              <a:buChar char="-"/>
            </a:pPr>
            <a:r>
              <a:rPr lang="it-IT" sz="2100" dirty="0" smtClean="0"/>
              <a:t>Sostanze diverse sono formate da atomi diversi.</a:t>
            </a:r>
          </a:p>
          <a:p>
            <a:pPr>
              <a:lnSpc>
                <a:spcPct val="110000"/>
              </a:lnSpc>
              <a:spcBef>
                <a:spcPts val="600"/>
              </a:spcBef>
              <a:buFontTx/>
              <a:buChar char="-"/>
            </a:pPr>
            <a:r>
              <a:rPr lang="it-IT" sz="2100" dirty="0" smtClean="0"/>
              <a:t>Le reazioni chimiche comportano un riarrangimento di atomi, ma </a:t>
            </a:r>
            <a:r>
              <a:rPr lang="it-IT" sz="2100" u="sng" dirty="0" smtClean="0"/>
              <a:t>non</a:t>
            </a:r>
            <a:r>
              <a:rPr lang="it-IT" sz="2100" dirty="0" smtClean="0"/>
              <a:t> la creazione o la distruzione di atomi (</a:t>
            </a:r>
            <a:r>
              <a:rPr lang="it-IT" sz="2100" b="1" dirty="0" smtClean="0"/>
              <a:t>conservazione della massa </a:t>
            </a:r>
            <a:r>
              <a:rPr lang="it-IT" sz="2100" dirty="0" smtClean="0"/>
              <a:t>= conservazione del numero e del tipo di atomi!).</a:t>
            </a:r>
          </a:p>
        </p:txBody>
      </p:sp>
    </p:spTree>
    <p:extLst>
      <p:ext uri="{BB962C8B-B14F-4D97-AF65-F5344CB8AC3E}">
        <p14:creationId xmlns:p14="http://schemas.microsoft.com/office/powerpoint/2010/main" val="69402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2036" y="482873"/>
            <a:ext cx="6107205" cy="3863982"/>
          </a:xfrm>
          <a:prstGeom prst="rect">
            <a:avLst/>
          </a:prstGeom>
        </p:spPr>
      </p:pic>
      <p:sp>
        <p:nvSpPr>
          <p:cNvPr id="2" name="Title 1"/>
          <p:cNvSpPr>
            <a:spLocks noGrp="1"/>
          </p:cNvSpPr>
          <p:nvPr>
            <p:ph type="title"/>
          </p:nvPr>
        </p:nvSpPr>
        <p:spPr>
          <a:xfrm>
            <a:off x="663388" y="78248"/>
            <a:ext cx="7996518" cy="809251"/>
          </a:xfrm>
        </p:spPr>
        <p:txBody>
          <a:bodyPr>
            <a:normAutofit/>
          </a:bodyPr>
          <a:lstStyle/>
          <a:p>
            <a:r>
              <a:rPr lang="it-IT" sz="3200" dirty="0" smtClean="0">
                <a:solidFill>
                  <a:srgbClr val="0070C0"/>
                </a:solidFill>
              </a:rPr>
              <a:t>Isotopi</a:t>
            </a:r>
            <a:endParaRPr lang="it-IT" sz="3200" dirty="0">
              <a:solidFill>
                <a:srgbClr val="0070C0"/>
              </a:solidFill>
            </a:endParaRPr>
          </a:p>
        </p:txBody>
      </p:sp>
      <p:pic>
        <p:nvPicPr>
          <p:cNvPr id="9" name="Immagine 1"/>
          <p:cNvPicPr>
            <a:picLocks noChangeAspect="1"/>
          </p:cNvPicPr>
          <p:nvPr/>
        </p:nvPicPr>
        <p:blipFill rotWithShape="1">
          <a:blip r:embed="rId3">
            <a:extLst>
              <a:ext uri="{28A0092B-C50C-407E-A947-70E740481C1C}">
                <a14:useLocalDpi xmlns:a14="http://schemas.microsoft.com/office/drawing/2010/main" val="0"/>
              </a:ext>
            </a:extLst>
          </a:blip>
          <a:srcRect t="13214" r="55896"/>
          <a:stretch/>
        </p:blipFill>
        <p:spPr bwMode="auto">
          <a:xfrm>
            <a:off x="4218800" y="4562856"/>
            <a:ext cx="3937648" cy="19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64236" y="955997"/>
            <a:ext cx="3239668" cy="2895600"/>
          </a:xfrm>
        </p:spPr>
        <p:txBody>
          <a:bodyPr>
            <a:normAutofit/>
          </a:bodyPr>
          <a:lstStyle/>
          <a:p>
            <a:pPr marL="0" indent="0">
              <a:lnSpc>
                <a:spcPct val="120000"/>
              </a:lnSpc>
              <a:spcBef>
                <a:spcPts val="0"/>
              </a:spcBef>
              <a:spcAft>
                <a:spcPts val="600"/>
              </a:spcAft>
              <a:buNone/>
            </a:pPr>
            <a:r>
              <a:rPr lang="it-IT" sz="2000" i="1" dirty="0" smtClean="0"/>
              <a:t>Spettrometro di massa:</a:t>
            </a:r>
          </a:p>
        </p:txBody>
      </p:sp>
    </p:spTree>
    <p:extLst>
      <p:ext uri="{BB962C8B-B14F-4D97-AF65-F5344CB8AC3E}">
        <p14:creationId xmlns:p14="http://schemas.microsoft.com/office/powerpoint/2010/main" val="254661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8" descr="tavola periodica.jpg"/>
          <p:cNvPicPr>
            <a:picLocks noChangeAspect="1"/>
          </p:cNvPicPr>
          <p:nvPr/>
        </p:nvPicPr>
        <p:blipFill>
          <a:blip r:embed="rId2" cstate="print"/>
          <a:stretch>
            <a:fillRect/>
          </a:stretch>
        </p:blipFill>
        <p:spPr>
          <a:xfrm>
            <a:off x="0" y="473908"/>
            <a:ext cx="7003724" cy="4133951"/>
          </a:xfrm>
          <a:prstGeom prst="rect">
            <a:avLst/>
          </a:prstGeom>
        </p:spPr>
      </p:pic>
      <p:sp>
        <p:nvSpPr>
          <p:cNvPr id="2" name="Title 1"/>
          <p:cNvSpPr>
            <a:spLocks noGrp="1"/>
          </p:cNvSpPr>
          <p:nvPr>
            <p:ph type="title"/>
          </p:nvPr>
        </p:nvSpPr>
        <p:spPr>
          <a:xfrm>
            <a:off x="878540" y="78248"/>
            <a:ext cx="5280212" cy="809251"/>
          </a:xfrm>
          <a:solidFill>
            <a:schemeClr val="bg1"/>
          </a:solidFill>
        </p:spPr>
        <p:txBody>
          <a:bodyPr>
            <a:normAutofit/>
          </a:bodyPr>
          <a:lstStyle/>
          <a:p>
            <a:r>
              <a:rPr lang="it-IT" sz="3200" dirty="0" smtClean="0">
                <a:solidFill>
                  <a:srgbClr val="0070C0"/>
                </a:solidFill>
              </a:rPr>
              <a:t>Tavola Periodica degli Elementi</a:t>
            </a:r>
            <a:endParaRPr lang="it-IT" sz="3200" dirty="0">
              <a:solidFill>
                <a:srgbClr val="0070C0"/>
              </a:solidFill>
            </a:endParaRPr>
          </a:p>
        </p:txBody>
      </p:sp>
      <p:sp>
        <p:nvSpPr>
          <p:cNvPr id="3" name="Content Placeholder 2"/>
          <p:cNvSpPr>
            <a:spLocks noGrp="1"/>
          </p:cNvSpPr>
          <p:nvPr>
            <p:ph idx="1"/>
          </p:nvPr>
        </p:nvSpPr>
        <p:spPr>
          <a:xfrm>
            <a:off x="403479" y="4778687"/>
            <a:ext cx="6078073" cy="1541930"/>
          </a:xfrm>
        </p:spPr>
        <p:txBody>
          <a:bodyPr>
            <a:normAutofit/>
          </a:bodyPr>
          <a:lstStyle/>
          <a:p>
            <a:pPr marL="0" indent="0">
              <a:lnSpc>
                <a:spcPct val="120000"/>
              </a:lnSpc>
              <a:spcBef>
                <a:spcPts val="0"/>
              </a:spcBef>
              <a:spcAft>
                <a:spcPts val="600"/>
              </a:spcAft>
              <a:buNone/>
            </a:pPr>
            <a:r>
              <a:rPr lang="it-IT" sz="1900" dirty="0" smtClean="0"/>
              <a:t>E’ un catalogo di tutti gli elementi noti, ordinati secondo le loro caratteristiche. Elementi simili venivano posti nella stessa colonna, elementi con una massa crescente venivano posti uno di seguito all’altro. </a:t>
            </a:r>
            <a:endParaRPr lang="it-IT" sz="1900" i="1" dirty="0" smtClean="0"/>
          </a:p>
        </p:txBody>
      </p:sp>
      <p:pic>
        <p:nvPicPr>
          <p:cNvPr id="9" name="Immagine 1"/>
          <p:cNvPicPr>
            <a:picLocks noChangeAspect="1"/>
          </p:cNvPicPr>
          <p:nvPr/>
        </p:nvPicPr>
        <p:blipFill rotWithShape="1">
          <a:blip r:embed="rId3">
            <a:extLst>
              <a:ext uri="{28A0092B-C50C-407E-A947-70E740481C1C}">
                <a14:useLocalDpi xmlns:a14="http://schemas.microsoft.com/office/drawing/2010/main" val="0"/>
              </a:ext>
            </a:extLst>
          </a:blip>
          <a:srcRect l="20803" t="-1" b="17053"/>
          <a:stretch/>
        </p:blipFill>
        <p:spPr bwMode="auto">
          <a:xfrm>
            <a:off x="7055221" y="208318"/>
            <a:ext cx="2008096" cy="493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974543" y="5141340"/>
            <a:ext cx="2151529" cy="1569660"/>
          </a:xfrm>
          <a:prstGeom prst="rect">
            <a:avLst/>
          </a:prstGeom>
          <a:noFill/>
        </p:spPr>
        <p:txBody>
          <a:bodyPr wrap="square" rtlCol="0">
            <a:spAutoFit/>
          </a:bodyPr>
          <a:lstStyle/>
          <a:p>
            <a:pPr algn="ctr"/>
            <a:r>
              <a:rPr lang="it-IT" sz="1600" dirty="0"/>
              <a:t>Dmitri </a:t>
            </a:r>
            <a:r>
              <a:rPr lang="it-IT" sz="1600" dirty="0" smtClean="0"/>
              <a:t>Mendeleev e Lothar Meyer catalogarono contemporaneamente ma indipendentemente gli elementi noti </a:t>
            </a:r>
            <a:endParaRPr lang="it-IT" sz="1600" dirty="0"/>
          </a:p>
        </p:txBody>
      </p:sp>
    </p:spTree>
    <p:extLst>
      <p:ext uri="{BB962C8B-B14F-4D97-AF65-F5344CB8AC3E}">
        <p14:creationId xmlns:p14="http://schemas.microsoft.com/office/powerpoint/2010/main" val="536167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7935905_orig.gif"/>
          <p:cNvPicPr>
            <a:picLocks noChangeAspect="1"/>
          </p:cNvPicPr>
          <p:nvPr/>
        </p:nvPicPr>
        <p:blipFill>
          <a:blip r:embed="rId2" cstate="print"/>
          <a:stretch>
            <a:fillRect/>
          </a:stretch>
        </p:blipFill>
        <p:spPr>
          <a:xfrm>
            <a:off x="0" y="1295400"/>
            <a:ext cx="9165944" cy="5410200"/>
          </a:xfrm>
          <a:prstGeom prst="rect">
            <a:avLst/>
          </a:prstGeom>
        </p:spPr>
      </p:pic>
      <p:sp>
        <p:nvSpPr>
          <p:cNvPr id="3" name="Segnaposto contenuto 2"/>
          <p:cNvSpPr>
            <a:spLocks noGrp="1"/>
          </p:cNvSpPr>
          <p:nvPr>
            <p:ph idx="1"/>
          </p:nvPr>
        </p:nvSpPr>
        <p:spPr>
          <a:xfrm>
            <a:off x="152400" y="224110"/>
            <a:ext cx="4013200" cy="838200"/>
          </a:xfrm>
        </p:spPr>
        <p:txBody>
          <a:bodyPr>
            <a:noAutofit/>
          </a:bodyPr>
          <a:lstStyle/>
          <a:p>
            <a:pPr>
              <a:buNone/>
            </a:pPr>
            <a:r>
              <a:rPr lang="it-IT" sz="2300" b="1" dirty="0" smtClean="0"/>
              <a:t>Periodi: orizzontali</a:t>
            </a:r>
          </a:p>
          <a:p>
            <a:pPr>
              <a:buNone/>
            </a:pPr>
            <a:r>
              <a:rPr lang="it-IT" sz="2300" dirty="0" smtClean="0"/>
              <a:t>Dimensioni crescenti</a:t>
            </a:r>
          </a:p>
        </p:txBody>
      </p:sp>
      <p:sp>
        <p:nvSpPr>
          <p:cNvPr id="10" name="Segnaposto contenuto 2"/>
          <p:cNvSpPr txBox="1">
            <a:spLocks/>
          </p:cNvSpPr>
          <p:nvPr/>
        </p:nvSpPr>
        <p:spPr>
          <a:xfrm>
            <a:off x="838200" y="914400"/>
            <a:ext cx="7924800" cy="762000"/>
          </a:xfrm>
          <a:prstGeom prst="rect">
            <a:avLst/>
          </a:prstGeom>
        </p:spPr>
        <p:txBody>
          <a:bodyPr vert="horz" lIns="91440" tIns="45720" rIns="91440" bIns="45720" rtlCol="0">
            <a:noAutofit/>
          </a:bodyPr>
          <a:lstStyle/>
          <a:p>
            <a:pPr marL="342900" lvl="0" indent="-342900" algn="ctr"/>
            <a:r>
              <a:rPr lang="it-IT" sz="2300" b="1" dirty="0" smtClean="0"/>
              <a:t>Gruppi: verticali</a:t>
            </a:r>
          </a:p>
          <a:p>
            <a:pPr marL="342900" lvl="0" indent="-342900" algn="ctr"/>
            <a:r>
              <a:rPr lang="it-IT" sz="2300" dirty="0" smtClean="0"/>
              <a:t>Proprietà chimiche (stato di aggregazione, reattività, …) simili </a:t>
            </a:r>
            <a:endParaRPr kumimoji="0" lang="it-IT" sz="2300" b="0" i="0" u="none" strike="noStrike" kern="1200" cap="none" spc="0" normalizeH="0" baseline="0" noProof="0" dirty="0" smtClean="0">
              <a:ln>
                <a:noFill/>
              </a:ln>
              <a:solidFill>
                <a:schemeClr val="tx1"/>
              </a:solidFill>
              <a:effectLst/>
              <a:uLnTx/>
              <a:uFillTx/>
            </a:endParaRPr>
          </a:p>
        </p:txBody>
      </p:sp>
      <p:sp>
        <p:nvSpPr>
          <p:cNvPr id="8" name="CasellaDiTesto 7"/>
          <p:cNvSpPr txBox="1"/>
          <p:nvPr/>
        </p:nvSpPr>
        <p:spPr>
          <a:xfrm>
            <a:off x="304800" y="1143000"/>
            <a:ext cx="457200" cy="369332"/>
          </a:xfrm>
          <a:prstGeom prst="rect">
            <a:avLst/>
          </a:prstGeom>
          <a:solidFill>
            <a:schemeClr val="bg1"/>
          </a:solidFill>
        </p:spPr>
        <p:txBody>
          <a:bodyPr wrap="square" rtlCol="0">
            <a:spAutoFit/>
          </a:bodyPr>
          <a:lstStyle/>
          <a:p>
            <a:pPr algn="ctr"/>
            <a:r>
              <a:rPr lang="it-IT" dirty="0" smtClean="0"/>
              <a:t>1</a:t>
            </a:r>
            <a:endParaRPr lang="it-IT" dirty="0"/>
          </a:p>
        </p:txBody>
      </p:sp>
      <p:sp>
        <p:nvSpPr>
          <p:cNvPr id="11" name="CasellaDiTesto 10"/>
          <p:cNvSpPr txBox="1"/>
          <p:nvPr/>
        </p:nvSpPr>
        <p:spPr>
          <a:xfrm>
            <a:off x="838200" y="1688068"/>
            <a:ext cx="381000" cy="369332"/>
          </a:xfrm>
          <a:prstGeom prst="rect">
            <a:avLst/>
          </a:prstGeom>
          <a:solidFill>
            <a:schemeClr val="bg1"/>
          </a:solidFill>
        </p:spPr>
        <p:txBody>
          <a:bodyPr wrap="square" rtlCol="0">
            <a:spAutoFit/>
          </a:bodyPr>
          <a:lstStyle/>
          <a:p>
            <a:pPr algn="ctr"/>
            <a:r>
              <a:rPr lang="it-IT" dirty="0" smtClean="0"/>
              <a:t>2</a:t>
            </a:r>
            <a:endParaRPr lang="it-IT" dirty="0"/>
          </a:p>
        </p:txBody>
      </p:sp>
      <p:sp>
        <p:nvSpPr>
          <p:cNvPr id="16" name="CasellaDiTesto 15"/>
          <p:cNvSpPr txBox="1"/>
          <p:nvPr/>
        </p:nvSpPr>
        <p:spPr>
          <a:xfrm>
            <a:off x="8534400" y="1143000"/>
            <a:ext cx="457200" cy="369332"/>
          </a:xfrm>
          <a:prstGeom prst="rect">
            <a:avLst/>
          </a:prstGeom>
          <a:solidFill>
            <a:schemeClr val="bg1"/>
          </a:solidFill>
        </p:spPr>
        <p:txBody>
          <a:bodyPr wrap="square" rtlCol="0">
            <a:spAutoFit/>
          </a:bodyPr>
          <a:lstStyle/>
          <a:p>
            <a:pPr algn="ctr"/>
            <a:r>
              <a:rPr lang="it-IT" dirty="0" smtClean="0"/>
              <a:t>18</a:t>
            </a:r>
            <a:endParaRPr lang="it-IT" dirty="0"/>
          </a:p>
        </p:txBody>
      </p:sp>
      <p:sp>
        <p:nvSpPr>
          <p:cNvPr id="18" name="CasellaDiTesto 17"/>
          <p:cNvSpPr txBox="1"/>
          <p:nvPr/>
        </p:nvSpPr>
        <p:spPr>
          <a:xfrm>
            <a:off x="0" y="1676400"/>
            <a:ext cx="304800" cy="369332"/>
          </a:xfrm>
          <a:prstGeom prst="rect">
            <a:avLst/>
          </a:prstGeom>
          <a:solidFill>
            <a:schemeClr val="bg1"/>
          </a:solidFill>
        </p:spPr>
        <p:txBody>
          <a:bodyPr wrap="square" rtlCol="0">
            <a:spAutoFit/>
          </a:bodyPr>
          <a:lstStyle/>
          <a:p>
            <a:pPr algn="r"/>
            <a:r>
              <a:rPr lang="it-IT" dirty="0" smtClean="0"/>
              <a:t>I</a:t>
            </a:r>
            <a:endParaRPr lang="it-IT" dirty="0"/>
          </a:p>
        </p:txBody>
      </p:sp>
      <p:sp>
        <p:nvSpPr>
          <p:cNvPr id="19" name="CasellaDiTesto 18"/>
          <p:cNvSpPr txBox="1"/>
          <p:nvPr/>
        </p:nvSpPr>
        <p:spPr>
          <a:xfrm>
            <a:off x="0" y="2209800"/>
            <a:ext cx="304800" cy="369332"/>
          </a:xfrm>
          <a:prstGeom prst="rect">
            <a:avLst/>
          </a:prstGeom>
          <a:solidFill>
            <a:schemeClr val="bg1"/>
          </a:solidFill>
        </p:spPr>
        <p:txBody>
          <a:bodyPr wrap="square" rtlCol="0">
            <a:spAutoFit/>
          </a:bodyPr>
          <a:lstStyle/>
          <a:p>
            <a:pPr algn="r"/>
            <a:r>
              <a:rPr lang="it-IT" dirty="0" smtClean="0"/>
              <a:t>II</a:t>
            </a:r>
            <a:endParaRPr lang="it-IT" dirty="0"/>
          </a:p>
        </p:txBody>
      </p:sp>
      <p:sp>
        <p:nvSpPr>
          <p:cNvPr id="20" name="CasellaDiTesto 19"/>
          <p:cNvSpPr txBox="1"/>
          <p:nvPr/>
        </p:nvSpPr>
        <p:spPr>
          <a:xfrm>
            <a:off x="0" y="2754868"/>
            <a:ext cx="304800" cy="369332"/>
          </a:xfrm>
          <a:prstGeom prst="rect">
            <a:avLst/>
          </a:prstGeom>
          <a:solidFill>
            <a:schemeClr val="bg1"/>
          </a:solidFill>
        </p:spPr>
        <p:txBody>
          <a:bodyPr wrap="square" lIns="0" rIns="45720" rtlCol="0">
            <a:spAutoFit/>
          </a:bodyPr>
          <a:lstStyle/>
          <a:p>
            <a:pPr algn="r"/>
            <a:r>
              <a:rPr lang="it-IT" dirty="0" smtClean="0"/>
              <a:t>III</a:t>
            </a:r>
            <a:endParaRPr lang="it-IT" dirty="0"/>
          </a:p>
        </p:txBody>
      </p:sp>
      <p:sp>
        <p:nvSpPr>
          <p:cNvPr id="21" name="CasellaDiTesto 20"/>
          <p:cNvSpPr txBox="1"/>
          <p:nvPr/>
        </p:nvSpPr>
        <p:spPr>
          <a:xfrm>
            <a:off x="0" y="3288268"/>
            <a:ext cx="304800" cy="369332"/>
          </a:xfrm>
          <a:prstGeom prst="rect">
            <a:avLst/>
          </a:prstGeom>
          <a:solidFill>
            <a:schemeClr val="bg1"/>
          </a:solidFill>
        </p:spPr>
        <p:txBody>
          <a:bodyPr wrap="square" lIns="0" rIns="45720" rtlCol="0">
            <a:spAutoFit/>
          </a:bodyPr>
          <a:lstStyle/>
          <a:p>
            <a:pPr algn="r"/>
            <a:r>
              <a:rPr lang="it-IT" dirty="0" smtClean="0"/>
              <a:t>IV</a:t>
            </a:r>
            <a:endParaRPr lang="it-IT" dirty="0"/>
          </a:p>
        </p:txBody>
      </p:sp>
      <p:sp>
        <p:nvSpPr>
          <p:cNvPr id="22" name="CasellaDiTesto 21"/>
          <p:cNvSpPr txBox="1"/>
          <p:nvPr/>
        </p:nvSpPr>
        <p:spPr>
          <a:xfrm>
            <a:off x="0" y="3897868"/>
            <a:ext cx="304800" cy="369332"/>
          </a:xfrm>
          <a:prstGeom prst="rect">
            <a:avLst/>
          </a:prstGeom>
          <a:solidFill>
            <a:schemeClr val="bg1"/>
          </a:solidFill>
        </p:spPr>
        <p:txBody>
          <a:bodyPr wrap="square" rtlCol="0">
            <a:spAutoFit/>
          </a:bodyPr>
          <a:lstStyle/>
          <a:p>
            <a:pPr algn="r"/>
            <a:r>
              <a:rPr lang="it-IT" dirty="0" smtClean="0"/>
              <a:t>V</a:t>
            </a:r>
            <a:endParaRPr lang="it-IT" dirty="0"/>
          </a:p>
        </p:txBody>
      </p:sp>
      <p:sp>
        <p:nvSpPr>
          <p:cNvPr id="23" name="CasellaDiTesto 22"/>
          <p:cNvSpPr txBox="1"/>
          <p:nvPr/>
        </p:nvSpPr>
        <p:spPr>
          <a:xfrm>
            <a:off x="0" y="4419600"/>
            <a:ext cx="304800" cy="369332"/>
          </a:xfrm>
          <a:prstGeom prst="rect">
            <a:avLst/>
          </a:prstGeom>
          <a:solidFill>
            <a:schemeClr val="bg1"/>
          </a:solidFill>
        </p:spPr>
        <p:txBody>
          <a:bodyPr wrap="square" lIns="0" rIns="45720" rtlCol="0">
            <a:spAutoFit/>
          </a:bodyPr>
          <a:lstStyle/>
          <a:p>
            <a:pPr algn="r"/>
            <a:r>
              <a:rPr lang="it-IT" dirty="0" err="1" smtClean="0"/>
              <a:t>VI</a:t>
            </a:r>
            <a:endParaRPr lang="it-IT" dirty="0"/>
          </a:p>
        </p:txBody>
      </p:sp>
      <p:sp>
        <p:nvSpPr>
          <p:cNvPr id="24" name="CasellaDiTesto 23"/>
          <p:cNvSpPr txBox="1"/>
          <p:nvPr/>
        </p:nvSpPr>
        <p:spPr>
          <a:xfrm>
            <a:off x="0" y="4953000"/>
            <a:ext cx="304800" cy="369332"/>
          </a:xfrm>
          <a:prstGeom prst="rect">
            <a:avLst/>
          </a:prstGeom>
          <a:solidFill>
            <a:schemeClr val="bg1"/>
          </a:solidFill>
        </p:spPr>
        <p:txBody>
          <a:bodyPr wrap="square" lIns="0" rIns="45720" rtlCol="0">
            <a:spAutoFit/>
          </a:bodyPr>
          <a:lstStyle/>
          <a:p>
            <a:pPr algn="r"/>
            <a:r>
              <a:rPr lang="it-IT" dirty="0" smtClean="0"/>
              <a:t>VII</a:t>
            </a:r>
            <a:endParaRPr lang="it-IT" dirty="0"/>
          </a:p>
        </p:txBody>
      </p:sp>
      <p:sp>
        <p:nvSpPr>
          <p:cNvPr id="26" name="CasellaDiTesto 25"/>
          <p:cNvSpPr txBox="1"/>
          <p:nvPr/>
        </p:nvSpPr>
        <p:spPr>
          <a:xfrm>
            <a:off x="1778000" y="2819400"/>
            <a:ext cx="457200" cy="369332"/>
          </a:xfrm>
          <a:prstGeom prst="rect">
            <a:avLst/>
          </a:prstGeom>
          <a:solidFill>
            <a:schemeClr val="bg1"/>
          </a:solidFill>
        </p:spPr>
        <p:txBody>
          <a:bodyPr wrap="square" rtlCol="0">
            <a:spAutoFit/>
          </a:bodyPr>
          <a:lstStyle/>
          <a:p>
            <a:pPr algn="ctr"/>
            <a:r>
              <a:rPr lang="it-IT" dirty="0" smtClean="0"/>
              <a:t>4</a:t>
            </a:r>
            <a:endParaRPr lang="it-IT" dirty="0"/>
          </a:p>
        </p:txBody>
      </p:sp>
      <p:sp>
        <p:nvSpPr>
          <p:cNvPr id="27" name="CasellaDiTesto 26"/>
          <p:cNvSpPr txBox="1"/>
          <p:nvPr/>
        </p:nvSpPr>
        <p:spPr>
          <a:xfrm>
            <a:off x="1295400" y="2819400"/>
            <a:ext cx="457200" cy="369332"/>
          </a:xfrm>
          <a:prstGeom prst="rect">
            <a:avLst/>
          </a:prstGeom>
          <a:solidFill>
            <a:schemeClr val="bg1"/>
          </a:solidFill>
        </p:spPr>
        <p:txBody>
          <a:bodyPr wrap="square" rtlCol="0">
            <a:spAutoFit/>
          </a:bodyPr>
          <a:lstStyle/>
          <a:p>
            <a:pPr algn="ctr"/>
            <a:r>
              <a:rPr lang="it-IT" dirty="0" smtClean="0"/>
              <a:t>3</a:t>
            </a:r>
            <a:endParaRPr lang="it-IT" dirty="0"/>
          </a:p>
        </p:txBody>
      </p:sp>
      <p:sp>
        <p:nvSpPr>
          <p:cNvPr id="28" name="CasellaDiTesto 27"/>
          <p:cNvSpPr txBox="1"/>
          <p:nvPr/>
        </p:nvSpPr>
        <p:spPr>
          <a:xfrm>
            <a:off x="5638800" y="2819400"/>
            <a:ext cx="457200" cy="369332"/>
          </a:xfrm>
          <a:prstGeom prst="rect">
            <a:avLst/>
          </a:prstGeom>
          <a:solidFill>
            <a:schemeClr val="bg1"/>
          </a:solidFill>
        </p:spPr>
        <p:txBody>
          <a:bodyPr wrap="square" rtlCol="0">
            <a:spAutoFit/>
          </a:bodyPr>
          <a:lstStyle/>
          <a:p>
            <a:pPr algn="ctr"/>
            <a:r>
              <a:rPr lang="it-IT" dirty="0" smtClean="0"/>
              <a:t>12</a:t>
            </a:r>
            <a:endParaRPr lang="it-IT" dirty="0"/>
          </a:p>
        </p:txBody>
      </p:sp>
      <p:sp>
        <p:nvSpPr>
          <p:cNvPr id="29" name="CasellaDiTesto 28"/>
          <p:cNvSpPr txBox="1"/>
          <p:nvPr/>
        </p:nvSpPr>
        <p:spPr>
          <a:xfrm>
            <a:off x="2260600" y="2819400"/>
            <a:ext cx="457200" cy="369332"/>
          </a:xfrm>
          <a:prstGeom prst="rect">
            <a:avLst/>
          </a:prstGeom>
          <a:solidFill>
            <a:schemeClr val="bg1"/>
          </a:solidFill>
        </p:spPr>
        <p:txBody>
          <a:bodyPr wrap="square" rtlCol="0">
            <a:spAutoFit/>
          </a:bodyPr>
          <a:lstStyle/>
          <a:p>
            <a:pPr algn="ctr"/>
            <a:r>
              <a:rPr lang="it-IT" dirty="0" smtClean="0"/>
              <a:t>5</a:t>
            </a:r>
            <a:endParaRPr lang="it-IT" dirty="0"/>
          </a:p>
        </p:txBody>
      </p:sp>
      <p:sp>
        <p:nvSpPr>
          <p:cNvPr id="30" name="CasellaDiTesto 29"/>
          <p:cNvSpPr txBox="1"/>
          <p:nvPr/>
        </p:nvSpPr>
        <p:spPr>
          <a:xfrm>
            <a:off x="2743200" y="2819400"/>
            <a:ext cx="457200" cy="369332"/>
          </a:xfrm>
          <a:prstGeom prst="rect">
            <a:avLst/>
          </a:prstGeom>
          <a:solidFill>
            <a:schemeClr val="bg1"/>
          </a:solidFill>
        </p:spPr>
        <p:txBody>
          <a:bodyPr wrap="square" rtlCol="0">
            <a:spAutoFit/>
          </a:bodyPr>
          <a:lstStyle/>
          <a:p>
            <a:pPr algn="ctr"/>
            <a:r>
              <a:rPr lang="it-IT" dirty="0" smtClean="0"/>
              <a:t>6</a:t>
            </a:r>
            <a:endParaRPr lang="it-IT" dirty="0"/>
          </a:p>
        </p:txBody>
      </p:sp>
      <p:sp>
        <p:nvSpPr>
          <p:cNvPr id="31" name="CasellaDiTesto 30"/>
          <p:cNvSpPr txBox="1"/>
          <p:nvPr/>
        </p:nvSpPr>
        <p:spPr>
          <a:xfrm>
            <a:off x="3225800" y="2819400"/>
            <a:ext cx="457200" cy="369332"/>
          </a:xfrm>
          <a:prstGeom prst="rect">
            <a:avLst/>
          </a:prstGeom>
          <a:solidFill>
            <a:schemeClr val="bg1"/>
          </a:solidFill>
        </p:spPr>
        <p:txBody>
          <a:bodyPr wrap="square" rtlCol="0">
            <a:spAutoFit/>
          </a:bodyPr>
          <a:lstStyle/>
          <a:p>
            <a:pPr algn="ctr"/>
            <a:r>
              <a:rPr lang="it-IT" dirty="0" smtClean="0"/>
              <a:t>7</a:t>
            </a:r>
            <a:endParaRPr lang="it-IT" dirty="0"/>
          </a:p>
        </p:txBody>
      </p:sp>
      <p:sp>
        <p:nvSpPr>
          <p:cNvPr id="32" name="CasellaDiTesto 31"/>
          <p:cNvSpPr txBox="1"/>
          <p:nvPr/>
        </p:nvSpPr>
        <p:spPr>
          <a:xfrm>
            <a:off x="3708400" y="2819400"/>
            <a:ext cx="457200" cy="369332"/>
          </a:xfrm>
          <a:prstGeom prst="rect">
            <a:avLst/>
          </a:prstGeom>
          <a:solidFill>
            <a:schemeClr val="bg1"/>
          </a:solidFill>
        </p:spPr>
        <p:txBody>
          <a:bodyPr wrap="square" lIns="0" rIns="0" rtlCol="0">
            <a:spAutoFit/>
          </a:bodyPr>
          <a:lstStyle/>
          <a:p>
            <a:pPr algn="ctr"/>
            <a:r>
              <a:rPr lang="it-IT" dirty="0" smtClean="0"/>
              <a:t>8</a:t>
            </a:r>
            <a:endParaRPr lang="it-IT" dirty="0"/>
          </a:p>
        </p:txBody>
      </p:sp>
      <p:sp>
        <p:nvSpPr>
          <p:cNvPr id="33" name="CasellaDiTesto 32"/>
          <p:cNvSpPr txBox="1"/>
          <p:nvPr/>
        </p:nvSpPr>
        <p:spPr>
          <a:xfrm>
            <a:off x="4191000" y="2819400"/>
            <a:ext cx="457200" cy="369332"/>
          </a:xfrm>
          <a:prstGeom prst="rect">
            <a:avLst/>
          </a:prstGeom>
          <a:solidFill>
            <a:schemeClr val="bg1"/>
          </a:solidFill>
        </p:spPr>
        <p:txBody>
          <a:bodyPr wrap="square" rtlCol="0">
            <a:spAutoFit/>
          </a:bodyPr>
          <a:lstStyle/>
          <a:p>
            <a:pPr algn="ctr"/>
            <a:r>
              <a:rPr lang="it-IT" dirty="0" smtClean="0"/>
              <a:t>9</a:t>
            </a:r>
            <a:endParaRPr lang="it-IT" dirty="0"/>
          </a:p>
        </p:txBody>
      </p:sp>
      <p:sp>
        <p:nvSpPr>
          <p:cNvPr id="34" name="CasellaDiTesto 33"/>
          <p:cNvSpPr txBox="1"/>
          <p:nvPr/>
        </p:nvSpPr>
        <p:spPr>
          <a:xfrm>
            <a:off x="4673600" y="2819400"/>
            <a:ext cx="457200" cy="369332"/>
          </a:xfrm>
          <a:prstGeom prst="rect">
            <a:avLst/>
          </a:prstGeom>
          <a:solidFill>
            <a:schemeClr val="bg1"/>
          </a:solidFill>
        </p:spPr>
        <p:txBody>
          <a:bodyPr wrap="square" rtlCol="0">
            <a:spAutoFit/>
          </a:bodyPr>
          <a:lstStyle/>
          <a:p>
            <a:pPr algn="ctr"/>
            <a:r>
              <a:rPr lang="it-IT" dirty="0" smtClean="0"/>
              <a:t>10</a:t>
            </a:r>
            <a:endParaRPr lang="it-IT" dirty="0"/>
          </a:p>
        </p:txBody>
      </p:sp>
      <p:sp>
        <p:nvSpPr>
          <p:cNvPr id="35" name="CasellaDiTesto 34"/>
          <p:cNvSpPr txBox="1"/>
          <p:nvPr/>
        </p:nvSpPr>
        <p:spPr>
          <a:xfrm>
            <a:off x="5156200" y="2819400"/>
            <a:ext cx="457200" cy="369332"/>
          </a:xfrm>
          <a:prstGeom prst="rect">
            <a:avLst/>
          </a:prstGeom>
          <a:solidFill>
            <a:schemeClr val="bg1"/>
          </a:solidFill>
        </p:spPr>
        <p:txBody>
          <a:bodyPr wrap="square" rtlCol="0">
            <a:spAutoFit/>
          </a:bodyPr>
          <a:lstStyle/>
          <a:p>
            <a:pPr algn="ctr"/>
            <a:r>
              <a:rPr lang="it-IT" dirty="0" smtClean="0"/>
              <a:t>11</a:t>
            </a:r>
            <a:endParaRPr lang="it-IT" dirty="0"/>
          </a:p>
        </p:txBody>
      </p:sp>
      <p:sp>
        <p:nvSpPr>
          <p:cNvPr id="36" name="CasellaDiTesto 35"/>
          <p:cNvSpPr txBox="1"/>
          <p:nvPr/>
        </p:nvSpPr>
        <p:spPr>
          <a:xfrm>
            <a:off x="8026400" y="1688068"/>
            <a:ext cx="457200" cy="369332"/>
          </a:xfrm>
          <a:prstGeom prst="rect">
            <a:avLst/>
          </a:prstGeom>
          <a:solidFill>
            <a:schemeClr val="bg1"/>
          </a:solidFill>
        </p:spPr>
        <p:txBody>
          <a:bodyPr wrap="square" rtlCol="0">
            <a:spAutoFit/>
          </a:bodyPr>
          <a:lstStyle/>
          <a:p>
            <a:pPr algn="ctr"/>
            <a:r>
              <a:rPr lang="it-IT" dirty="0" smtClean="0"/>
              <a:t>17</a:t>
            </a:r>
            <a:endParaRPr lang="it-IT" dirty="0"/>
          </a:p>
        </p:txBody>
      </p:sp>
      <p:sp>
        <p:nvSpPr>
          <p:cNvPr id="37" name="CasellaDiTesto 36"/>
          <p:cNvSpPr txBox="1"/>
          <p:nvPr/>
        </p:nvSpPr>
        <p:spPr>
          <a:xfrm>
            <a:off x="6096000" y="1688068"/>
            <a:ext cx="457200" cy="369332"/>
          </a:xfrm>
          <a:prstGeom prst="rect">
            <a:avLst/>
          </a:prstGeom>
          <a:solidFill>
            <a:schemeClr val="bg1"/>
          </a:solidFill>
        </p:spPr>
        <p:txBody>
          <a:bodyPr wrap="square" lIns="0" rIns="0" rtlCol="0">
            <a:spAutoFit/>
          </a:bodyPr>
          <a:lstStyle/>
          <a:p>
            <a:pPr algn="ctr"/>
            <a:r>
              <a:rPr lang="it-IT" dirty="0" smtClean="0"/>
              <a:t>13</a:t>
            </a:r>
            <a:endParaRPr lang="it-IT" dirty="0"/>
          </a:p>
        </p:txBody>
      </p:sp>
      <p:sp>
        <p:nvSpPr>
          <p:cNvPr id="38" name="CasellaDiTesto 37"/>
          <p:cNvSpPr txBox="1"/>
          <p:nvPr/>
        </p:nvSpPr>
        <p:spPr>
          <a:xfrm>
            <a:off x="6578600" y="1688068"/>
            <a:ext cx="457200" cy="369332"/>
          </a:xfrm>
          <a:prstGeom prst="rect">
            <a:avLst/>
          </a:prstGeom>
          <a:solidFill>
            <a:schemeClr val="bg1"/>
          </a:solidFill>
        </p:spPr>
        <p:txBody>
          <a:bodyPr wrap="square" rtlCol="0">
            <a:spAutoFit/>
          </a:bodyPr>
          <a:lstStyle/>
          <a:p>
            <a:pPr algn="ctr"/>
            <a:r>
              <a:rPr lang="it-IT" dirty="0" smtClean="0"/>
              <a:t>14</a:t>
            </a:r>
            <a:endParaRPr lang="it-IT" dirty="0"/>
          </a:p>
        </p:txBody>
      </p:sp>
      <p:sp>
        <p:nvSpPr>
          <p:cNvPr id="39" name="CasellaDiTesto 38"/>
          <p:cNvSpPr txBox="1"/>
          <p:nvPr/>
        </p:nvSpPr>
        <p:spPr>
          <a:xfrm>
            <a:off x="7061200" y="1688068"/>
            <a:ext cx="457200" cy="369332"/>
          </a:xfrm>
          <a:prstGeom prst="rect">
            <a:avLst/>
          </a:prstGeom>
          <a:solidFill>
            <a:schemeClr val="bg1"/>
          </a:solidFill>
        </p:spPr>
        <p:txBody>
          <a:bodyPr wrap="square" rtlCol="0">
            <a:spAutoFit/>
          </a:bodyPr>
          <a:lstStyle/>
          <a:p>
            <a:pPr algn="ctr"/>
            <a:r>
              <a:rPr lang="it-IT" dirty="0" smtClean="0"/>
              <a:t>15</a:t>
            </a:r>
            <a:endParaRPr lang="it-IT" dirty="0"/>
          </a:p>
        </p:txBody>
      </p:sp>
      <p:sp>
        <p:nvSpPr>
          <p:cNvPr id="40" name="CasellaDiTesto 39"/>
          <p:cNvSpPr txBox="1"/>
          <p:nvPr/>
        </p:nvSpPr>
        <p:spPr>
          <a:xfrm>
            <a:off x="7543800" y="1688068"/>
            <a:ext cx="457200" cy="369332"/>
          </a:xfrm>
          <a:prstGeom prst="rect">
            <a:avLst/>
          </a:prstGeom>
          <a:solidFill>
            <a:schemeClr val="bg1"/>
          </a:solidFill>
        </p:spPr>
        <p:txBody>
          <a:bodyPr wrap="square" rtlCol="0">
            <a:spAutoFit/>
          </a:bodyPr>
          <a:lstStyle/>
          <a:p>
            <a:pPr algn="ctr"/>
            <a:r>
              <a:rPr lang="it-IT" dirty="0" smtClean="0"/>
              <a:t>16</a:t>
            </a:r>
            <a:endParaRPr lang="it-IT" dirty="0"/>
          </a:p>
        </p:txBody>
      </p:sp>
    </p:spTree>
    <p:extLst>
      <p:ext uri="{BB962C8B-B14F-4D97-AF65-F5344CB8AC3E}">
        <p14:creationId xmlns:p14="http://schemas.microsoft.com/office/powerpoint/2010/main" val="296862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dir="cw">
                                      <p:cBhvr override="childStyle">
                                        <p:cTn id="8" dur="2000" fill="hold"/>
                                        <p:tgtEl>
                                          <p:spTgt spid="8"/>
                                        </p:tgtEl>
                                        <p:attrNameLst>
                                          <p:attrName>style.color</p:attrName>
                                        </p:attrNameLst>
                                      </p:cBhvr>
                                      <p:to>
                                        <a:srgbClr val="FD1111"/>
                                      </p:to>
                                    </p:animClr>
                                  </p:childTnLst>
                                </p:cTn>
                              </p:par>
                              <p:par>
                                <p:cTn id="9" presetID="3" presetClass="emph" presetSubtype="2" fill="hold" grpId="0" nodeType="withEffect">
                                  <p:stCondLst>
                                    <p:cond delay="0"/>
                                  </p:stCondLst>
                                  <p:childTnLst>
                                    <p:animClr clrSpc="rgb" dir="cw">
                                      <p:cBhvr override="childStyle">
                                        <p:cTn id="10" dur="2000" fill="hold"/>
                                        <p:tgtEl>
                                          <p:spTgt spid="11"/>
                                        </p:tgtEl>
                                        <p:attrNameLst>
                                          <p:attrName>style.color</p:attrName>
                                        </p:attrNameLst>
                                      </p:cBhvr>
                                      <p:to>
                                        <a:srgbClr val="FD1111"/>
                                      </p:to>
                                    </p:animClr>
                                  </p:childTnLst>
                                </p:cTn>
                              </p:par>
                              <p:par>
                                <p:cTn id="11" presetID="3" presetClass="emph" presetSubtype="2" fill="hold" grpId="0" nodeType="withEffect">
                                  <p:stCondLst>
                                    <p:cond delay="0"/>
                                  </p:stCondLst>
                                  <p:childTnLst>
                                    <p:animClr clrSpc="rgb" dir="cw">
                                      <p:cBhvr override="childStyle">
                                        <p:cTn id="12" dur="2000" fill="hold"/>
                                        <p:tgtEl>
                                          <p:spTgt spid="16"/>
                                        </p:tgtEl>
                                        <p:attrNameLst>
                                          <p:attrName>style.color</p:attrName>
                                        </p:attrNameLst>
                                      </p:cBhvr>
                                      <p:to>
                                        <a:srgbClr val="FD1111"/>
                                      </p:to>
                                    </p:animClr>
                                  </p:childTnLst>
                                </p:cTn>
                              </p:par>
                              <p:par>
                                <p:cTn id="13" presetID="3" presetClass="emph" presetSubtype="2" fill="hold" grpId="0" nodeType="withEffect">
                                  <p:stCondLst>
                                    <p:cond delay="0"/>
                                  </p:stCondLst>
                                  <p:childTnLst>
                                    <p:animClr clrSpc="rgb" dir="cw">
                                      <p:cBhvr override="childStyle">
                                        <p:cTn id="14" dur="2000" fill="hold"/>
                                        <p:tgtEl>
                                          <p:spTgt spid="26"/>
                                        </p:tgtEl>
                                        <p:attrNameLst>
                                          <p:attrName>style.color</p:attrName>
                                        </p:attrNameLst>
                                      </p:cBhvr>
                                      <p:to>
                                        <a:srgbClr val="FD1111"/>
                                      </p:to>
                                    </p:animClr>
                                  </p:childTnLst>
                                </p:cTn>
                              </p:par>
                              <p:par>
                                <p:cTn id="15" presetID="3" presetClass="emph" presetSubtype="2" fill="hold" grpId="0" nodeType="withEffect">
                                  <p:stCondLst>
                                    <p:cond delay="0"/>
                                  </p:stCondLst>
                                  <p:childTnLst>
                                    <p:animClr clrSpc="rgb" dir="cw">
                                      <p:cBhvr override="childStyle">
                                        <p:cTn id="16" dur="2000" fill="hold"/>
                                        <p:tgtEl>
                                          <p:spTgt spid="27"/>
                                        </p:tgtEl>
                                        <p:attrNameLst>
                                          <p:attrName>style.color</p:attrName>
                                        </p:attrNameLst>
                                      </p:cBhvr>
                                      <p:to>
                                        <a:srgbClr val="FD1111"/>
                                      </p:to>
                                    </p:animClr>
                                  </p:childTnLst>
                                </p:cTn>
                              </p:par>
                              <p:par>
                                <p:cTn id="17" presetID="3" presetClass="emph" presetSubtype="2" fill="hold" grpId="0" nodeType="withEffect">
                                  <p:stCondLst>
                                    <p:cond delay="0"/>
                                  </p:stCondLst>
                                  <p:childTnLst>
                                    <p:animClr clrSpc="rgb" dir="cw">
                                      <p:cBhvr override="childStyle">
                                        <p:cTn id="18" dur="2000" fill="hold"/>
                                        <p:tgtEl>
                                          <p:spTgt spid="28"/>
                                        </p:tgtEl>
                                        <p:attrNameLst>
                                          <p:attrName>style.color</p:attrName>
                                        </p:attrNameLst>
                                      </p:cBhvr>
                                      <p:to>
                                        <a:srgbClr val="FD1111"/>
                                      </p:to>
                                    </p:animClr>
                                  </p:childTnLst>
                                </p:cTn>
                              </p:par>
                              <p:par>
                                <p:cTn id="19" presetID="3" presetClass="emph" presetSubtype="2" fill="hold" grpId="0" nodeType="withEffect">
                                  <p:stCondLst>
                                    <p:cond delay="0"/>
                                  </p:stCondLst>
                                  <p:childTnLst>
                                    <p:animClr clrSpc="rgb" dir="cw">
                                      <p:cBhvr override="childStyle">
                                        <p:cTn id="20" dur="2000" fill="hold"/>
                                        <p:tgtEl>
                                          <p:spTgt spid="29"/>
                                        </p:tgtEl>
                                        <p:attrNameLst>
                                          <p:attrName>style.color</p:attrName>
                                        </p:attrNameLst>
                                      </p:cBhvr>
                                      <p:to>
                                        <a:srgbClr val="FD1111"/>
                                      </p:to>
                                    </p:animClr>
                                  </p:childTnLst>
                                </p:cTn>
                              </p:par>
                              <p:par>
                                <p:cTn id="21" presetID="3" presetClass="emph" presetSubtype="2" fill="hold" grpId="0" nodeType="withEffect">
                                  <p:stCondLst>
                                    <p:cond delay="0"/>
                                  </p:stCondLst>
                                  <p:childTnLst>
                                    <p:animClr clrSpc="rgb" dir="cw">
                                      <p:cBhvr override="childStyle">
                                        <p:cTn id="22" dur="2000" fill="hold"/>
                                        <p:tgtEl>
                                          <p:spTgt spid="30"/>
                                        </p:tgtEl>
                                        <p:attrNameLst>
                                          <p:attrName>style.color</p:attrName>
                                        </p:attrNameLst>
                                      </p:cBhvr>
                                      <p:to>
                                        <a:srgbClr val="FD1111"/>
                                      </p:to>
                                    </p:animClr>
                                  </p:childTnLst>
                                </p:cTn>
                              </p:par>
                              <p:par>
                                <p:cTn id="23" presetID="3" presetClass="emph" presetSubtype="2" fill="hold" grpId="0" nodeType="withEffect">
                                  <p:stCondLst>
                                    <p:cond delay="0"/>
                                  </p:stCondLst>
                                  <p:childTnLst>
                                    <p:animClr clrSpc="rgb" dir="cw">
                                      <p:cBhvr override="childStyle">
                                        <p:cTn id="24" dur="2000" fill="hold"/>
                                        <p:tgtEl>
                                          <p:spTgt spid="31"/>
                                        </p:tgtEl>
                                        <p:attrNameLst>
                                          <p:attrName>style.color</p:attrName>
                                        </p:attrNameLst>
                                      </p:cBhvr>
                                      <p:to>
                                        <a:srgbClr val="FD1111"/>
                                      </p:to>
                                    </p:animClr>
                                  </p:childTnLst>
                                </p:cTn>
                              </p:par>
                              <p:par>
                                <p:cTn id="25" presetID="3" presetClass="emph" presetSubtype="2" fill="hold" grpId="0" nodeType="withEffect">
                                  <p:stCondLst>
                                    <p:cond delay="0"/>
                                  </p:stCondLst>
                                  <p:childTnLst>
                                    <p:animClr clrSpc="rgb" dir="cw">
                                      <p:cBhvr override="childStyle">
                                        <p:cTn id="26" dur="2000" fill="hold"/>
                                        <p:tgtEl>
                                          <p:spTgt spid="32"/>
                                        </p:tgtEl>
                                        <p:attrNameLst>
                                          <p:attrName>style.color</p:attrName>
                                        </p:attrNameLst>
                                      </p:cBhvr>
                                      <p:to>
                                        <a:srgbClr val="FD1111"/>
                                      </p:to>
                                    </p:animClr>
                                  </p:childTnLst>
                                </p:cTn>
                              </p:par>
                              <p:par>
                                <p:cTn id="27" presetID="3" presetClass="emph" presetSubtype="2" fill="hold" grpId="0" nodeType="withEffect">
                                  <p:stCondLst>
                                    <p:cond delay="0"/>
                                  </p:stCondLst>
                                  <p:childTnLst>
                                    <p:animClr clrSpc="rgb" dir="cw">
                                      <p:cBhvr override="childStyle">
                                        <p:cTn id="28" dur="2000" fill="hold"/>
                                        <p:tgtEl>
                                          <p:spTgt spid="33"/>
                                        </p:tgtEl>
                                        <p:attrNameLst>
                                          <p:attrName>style.color</p:attrName>
                                        </p:attrNameLst>
                                      </p:cBhvr>
                                      <p:to>
                                        <a:srgbClr val="FD1111"/>
                                      </p:to>
                                    </p:animClr>
                                  </p:childTnLst>
                                </p:cTn>
                              </p:par>
                              <p:par>
                                <p:cTn id="29" presetID="3" presetClass="emph" presetSubtype="2" fill="hold" grpId="0" nodeType="withEffect">
                                  <p:stCondLst>
                                    <p:cond delay="0"/>
                                  </p:stCondLst>
                                  <p:childTnLst>
                                    <p:animClr clrSpc="rgb" dir="cw">
                                      <p:cBhvr override="childStyle">
                                        <p:cTn id="30" dur="2000" fill="hold"/>
                                        <p:tgtEl>
                                          <p:spTgt spid="34"/>
                                        </p:tgtEl>
                                        <p:attrNameLst>
                                          <p:attrName>style.color</p:attrName>
                                        </p:attrNameLst>
                                      </p:cBhvr>
                                      <p:to>
                                        <a:srgbClr val="FD1111"/>
                                      </p:to>
                                    </p:animClr>
                                  </p:childTnLst>
                                </p:cTn>
                              </p:par>
                              <p:par>
                                <p:cTn id="31" presetID="3" presetClass="emph" presetSubtype="2" fill="hold" grpId="0" nodeType="withEffect">
                                  <p:stCondLst>
                                    <p:cond delay="0"/>
                                  </p:stCondLst>
                                  <p:childTnLst>
                                    <p:animClr clrSpc="rgb" dir="cw">
                                      <p:cBhvr override="childStyle">
                                        <p:cTn id="32" dur="2000" fill="hold"/>
                                        <p:tgtEl>
                                          <p:spTgt spid="35"/>
                                        </p:tgtEl>
                                        <p:attrNameLst>
                                          <p:attrName>style.color</p:attrName>
                                        </p:attrNameLst>
                                      </p:cBhvr>
                                      <p:to>
                                        <a:srgbClr val="FD1111"/>
                                      </p:to>
                                    </p:animClr>
                                  </p:childTnLst>
                                </p:cTn>
                              </p:par>
                              <p:par>
                                <p:cTn id="33" presetID="3" presetClass="emph" presetSubtype="2" fill="hold" grpId="0" nodeType="withEffect">
                                  <p:stCondLst>
                                    <p:cond delay="0"/>
                                  </p:stCondLst>
                                  <p:childTnLst>
                                    <p:animClr clrSpc="rgb" dir="cw">
                                      <p:cBhvr override="childStyle">
                                        <p:cTn id="34" dur="2000" fill="hold"/>
                                        <p:tgtEl>
                                          <p:spTgt spid="36"/>
                                        </p:tgtEl>
                                        <p:attrNameLst>
                                          <p:attrName>style.color</p:attrName>
                                        </p:attrNameLst>
                                      </p:cBhvr>
                                      <p:to>
                                        <a:srgbClr val="FD1111"/>
                                      </p:to>
                                    </p:animClr>
                                  </p:childTnLst>
                                </p:cTn>
                              </p:par>
                              <p:par>
                                <p:cTn id="35" presetID="3" presetClass="emph" presetSubtype="2" fill="hold" grpId="0" nodeType="withEffect">
                                  <p:stCondLst>
                                    <p:cond delay="0"/>
                                  </p:stCondLst>
                                  <p:childTnLst>
                                    <p:animClr clrSpc="rgb" dir="cw">
                                      <p:cBhvr override="childStyle">
                                        <p:cTn id="36" dur="2000" fill="hold"/>
                                        <p:tgtEl>
                                          <p:spTgt spid="37"/>
                                        </p:tgtEl>
                                        <p:attrNameLst>
                                          <p:attrName>style.color</p:attrName>
                                        </p:attrNameLst>
                                      </p:cBhvr>
                                      <p:to>
                                        <a:srgbClr val="FD1111"/>
                                      </p:to>
                                    </p:animClr>
                                  </p:childTnLst>
                                </p:cTn>
                              </p:par>
                              <p:par>
                                <p:cTn id="37" presetID="3" presetClass="emph" presetSubtype="2" fill="hold" grpId="0" nodeType="withEffect">
                                  <p:stCondLst>
                                    <p:cond delay="0"/>
                                  </p:stCondLst>
                                  <p:childTnLst>
                                    <p:animClr clrSpc="rgb" dir="cw">
                                      <p:cBhvr override="childStyle">
                                        <p:cTn id="38" dur="2000" fill="hold"/>
                                        <p:tgtEl>
                                          <p:spTgt spid="38"/>
                                        </p:tgtEl>
                                        <p:attrNameLst>
                                          <p:attrName>style.color</p:attrName>
                                        </p:attrNameLst>
                                      </p:cBhvr>
                                      <p:to>
                                        <a:srgbClr val="FD1111"/>
                                      </p:to>
                                    </p:animClr>
                                  </p:childTnLst>
                                </p:cTn>
                              </p:par>
                              <p:par>
                                <p:cTn id="39" presetID="3" presetClass="emph" presetSubtype="2" fill="hold" grpId="0" nodeType="withEffect">
                                  <p:stCondLst>
                                    <p:cond delay="0"/>
                                  </p:stCondLst>
                                  <p:childTnLst>
                                    <p:animClr clrSpc="rgb" dir="cw">
                                      <p:cBhvr override="childStyle">
                                        <p:cTn id="40" dur="2000" fill="hold"/>
                                        <p:tgtEl>
                                          <p:spTgt spid="39"/>
                                        </p:tgtEl>
                                        <p:attrNameLst>
                                          <p:attrName>style.color</p:attrName>
                                        </p:attrNameLst>
                                      </p:cBhvr>
                                      <p:to>
                                        <a:srgbClr val="FD1111"/>
                                      </p:to>
                                    </p:animClr>
                                  </p:childTnLst>
                                </p:cTn>
                              </p:par>
                              <p:par>
                                <p:cTn id="41" presetID="3" presetClass="emph" presetSubtype="2" fill="hold" grpId="0" nodeType="withEffect">
                                  <p:stCondLst>
                                    <p:cond delay="0"/>
                                  </p:stCondLst>
                                  <p:childTnLst>
                                    <p:animClr clrSpc="rgb" dir="cw">
                                      <p:cBhvr override="childStyle">
                                        <p:cTn id="42" dur="2000" fill="hold"/>
                                        <p:tgtEl>
                                          <p:spTgt spid="40"/>
                                        </p:tgtEl>
                                        <p:attrNameLst>
                                          <p:attrName>style.color</p:attrName>
                                        </p:attrNameLst>
                                      </p:cBhvr>
                                      <p:to>
                                        <a:srgbClr val="FD1111"/>
                                      </p:to>
                                    </p:animClr>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3" presetClass="emph" presetSubtype="2" fill="hold" grpId="0" nodeType="withEffect">
                                  <p:stCondLst>
                                    <p:cond delay="0"/>
                                  </p:stCondLst>
                                  <p:childTnLst>
                                    <p:animClr clrSpc="rgb" dir="cw">
                                      <p:cBhvr override="childStyle">
                                        <p:cTn id="48" dur="2000" fill="hold"/>
                                        <p:tgtEl>
                                          <p:spTgt spid="18"/>
                                        </p:tgtEl>
                                        <p:attrNameLst>
                                          <p:attrName>style.color</p:attrName>
                                        </p:attrNameLst>
                                      </p:cBhvr>
                                      <p:to>
                                        <a:srgbClr val="FD1111"/>
                                      </p:to>
                                    </p:animClr>
                                  </p:childTnLst>
                                </p:cTn>
                              </p:par>
                              <p:par>
                                <p:cTn id="49" presetID="3" presetClass="emph" presetSubtype="2" fill="hold" grpId="0" nodeType="withEffect">
                                  <p:stCondLst>
                                    <p:cond delay="0"/>
                                  </p:stCondLst>
                                  <p:childTnLst>
                                    <p:animClr clrSpc="rgb" dir="cw">
                                      <p:cBhvr override="childStyle">
                                        <p:cTn id="50" dur="2000" fill="hold"/>
                                        <p:tgtEl>
                                          <p:spTgt spid="19"/>
                                        </p:tgtEl>
                                        <p:attrNameLst>
                                          <p:attrName>style.color</p:attrName>
                                        </p:attrNameLst>
                                      </p:cBhvr>
                                      <p:to>
                                        <a:srgbClr val="FD1111"/>
                                      </p:to>
                                    </p:animClr>
                                  </p:childTnLst>
                                </p:cTn>
                              </p:par>
                              <p:par>
                                <p:cTn id="51" presetID="3" presetClass="emph" presetSubtype="2" fill="hold" grpId="0" nodeType="withEffect">
                                  <p:stCondLst>
                                    <p:cond delay="0"/>
                                  </p:stCondLst>
                                  <p:childTnLst>
                                    <p:animClr clrSpc="rgb" dir="cw">
                                      <p:cBhvr override="childStyle">
                                        <p:cTn id="52" dur="2000" fill="hold"/>
                                        <p:tgtEl>
                                          <p:spTgt spid="20"/>
                                        </p:tgtEl>
                                        <p:attrNameLst>
                                          <p:attrName>style.color</p:attrName>
                                        </p:attrNameLst>
                                      </p:cBhvr>
                                      <p:to>
                                        <a:srgbClr val="FD1111"/>
                                      </p:to>
                                    </p:animClr>
                                  </p:childTnLst>
                                </p:cTn>
                              </p:par>
                              <p:par>
                                <p:cTn id="53" presetID="3" presetClass="emph" presetSubtype="2" fill="hold" grpId="0" nodeType="withEffect">
                                  <p:stCondLst>
                                    <p:cond delay="0"/>
                                  </p:stCondLst>
                                  <p:childTnLst>
                                    <p:animClr clrSpc="rgb" dir="cw">
                                      <p:cBhvr override="childStyle">
                                        <p:cTn id="54" dur="2000" fill="hold"/>
                                        <p:tgtEl>
                                          <p:spTgt spid="21"/>
                                        </p:tgtEl>
                                        <p:attrNameLst>
                                          <p:attrName>style.color</p:attrName>
                                        </p:attrNameLst>
                                      </p:cBhvr>
                                      <p:to>
                                        <a:srgbClr val="FD1111"/>
                                      </p:to>
                                    </p:animClr>
                                  </p:childTnLst>
                                </p:cTn>
                              </p:par>
                              <p:par>
                                <p:cTn id="55" presetID="3" presetClass="emph" presetSubtype="2" fill="hold" grpId="0" nodeType="withEffect">
                                  <p:stCondLst>
                                    <p:cond delay="0"/>
                                  </p:stCondLst>
                                  <p:childTnLst>
                                    <p:animClr clrSpc="rgb" dir="cw">
                                      <p:cBhvr override="childStyle">
                                        <p:cTn id="56" dur="2000" fill="hold"/>
                                        <p:tgtEl>
                                          <p:spTgt spid="22"/>
                                        </p:tgtEl>
                                        <p:attrNameLst>
                                          <p:attrName>style.color</p:attrName>
                                        </p:attrNameLst>
                                      </p:cBhvr>
                                      <p:to>
                                        <a:srgbClr val="FD1111"/>
                                      </p:to>
                                    </p:animClr>
                                  </p:childTnLst>
                                </p:cTn>
                              </p:par>
                              <p:par>
                                <p:cTn id="57" presetID="3" presetClass="emph" presetSubtype="2" fill="hold" grpId="0" nodeType="withEffect">
                                  <p:stCondLst>
                                    <p:cond delay="0"/>
                                  </p:stCondLst>
                                  <p:childTnLst>
                                    <p:animClr clrSpc="rgb" dir="cw">
                                      <p:cBhvr override="childStyle">
                                        <p:cTn id="58" dur="2000" fill="hold"/>
                                        <p:tgtEl>
                                          <p:spTgt spid="23"/>
                                        </p:tgtEl>
                                        <p:attrNameLst>
                                          <p:attrName>style.color</p:attrName>
                                        </p:attrNameLst>
                                      </p:cBhvr>
                                      <p:to>
                                        <a:srgbClr val="FD1111"/>
                                      </p:to>
                                    </p:animClr>
                                  </p:childTnLst>
                                </p:cTn>
                              </p:par>
                              <p:par>
                                <p:cTn id="59" presetID="3" presetClass="emph" presetSubtype="2" fill="hold" grpId="0" nodeType="withEffect">
                                  <p:stCondLst>
                                    <p:cond delay="0"/>
                                  </p:stCondLst>
                                  <p:childTnLst>
                                    <p:animClr clrSpc="rgb" dir="cw">
                                      <p:cBhvr override="childStyle">
                                        <p:cTn id="60" dur="2000" fill="hold"/>
                                        <p:tgtEl>
                                          <p:spTgt spid="24"/>
                                        </p:tgtEl>
                                        <p:attrNameLst>
                                          <p:attrName>style.color</p:attrName>
                                        </p:attrNameLst>
                                      </p:cBhvr>
                                      <p:to>
                                        <a:srgbClr val="FD11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8" grpId="0" animBg="1"/>
      <p:bldP spid="11" grpId="0" animBg="1"/>
      <p:bldP spid="16"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tavola periodica2.png"/>
          <p:cNvPicPr>
            <a:picLocks noChangeAspect="1"/>
          </p:cNvPicPr>
          <p:nvPr/>
        </p:nvPicPr>
        <p:blipFill>
          <a:blip r:embed="rId2" cstate="print"/>
          <a:stretch>
            <a:fillRect/>
          </a:stretch>
        </p:blipFill>
        <p:spPr>
          <a:xfrm>
            <a:off x="0" y="1447800"/>
            <a:ext cx="9144000" cy="5397249"/>
          </a:xfrm>
          <a:prstGeom prst="rect">
            <a:avLst/>
          </a:prstGeom>
        </p:spPr>
      </p:pic>
      <p:sp>
        <p:nvSpPr>
          <p:cNvPr id="2" name="Titolo 1"/>
          <p:cNvSpPr>
            <a:spLocks noGrp="1"/>
          </p:cNvSpPr>
          <p:nvPr>
            <p:ph type="title"/>
          </p:nvPr>
        </p:nvSpPr>
        <p:spPr>
          <a:xfrm>
            <a:off x="152400" y="381000"/>
            <a:ext cx="3657600" cy="609600"/>
          </a:xfrm>
        </p:spPr>
        <p:txBody>
          <a:bodyPr>
            <a:normAutofit fontScale="90000"/>
          </a:bodyPr>
          <a:lstStyle/>
          <a:p>
            <a:r>
              <a:rPr lang="it-IT" sz="3200" dirty="0" smtClean="0"/>
              <a:t>Metalli, non metalli, semimetalli</a:t>
            </a:r>
            <a:endParaRPr lang="it-IT" sz="3200" dirty="0"/>
          </a:p>
        </p:txBody>
      </p:sp>
      <p:sp>
        <p:nvSpPr>
          <p:cNvPr id="3" name="Segnaposto contenuto 2"/>
          <p:cNvSpPr>
            <a:spLocks noGrp="1"/>
          </p:cNvSpPr>
          <p:nvPr>
            <p:ph idx="1"/>
          </p:nvPr>
        </p:nvSpPr>
        <p:spPr>
          <a:xfrm>
            <a:off x="1371600" y="1447800"/>
            <a:ext cx="2971800" cy="1600200"/>
          </a:xfrm>
          <a:ln w="76200">
            <a:solidFill>
              <a:srgbClr val="18F3F8"/>
            </a:solidFill>
          </a:ln>
        </p:spPr>
        <p:txBody>
          <a:bodyPr>
            <a:noAutofit/>
          </a:bodyPr>
          <a:lstStyle/>
          <a:p>
            <a:pPr>
              <a:buNone/>
            </a:pPr>
            <a:r>
              <a:rPr lang="it-IT" sz="1600" dirty="0" smtClean="0"/>
              <a:t>Metalli:</a:t>
            </a:r>
          </a:p>
          <a:p>
            <a:pPr marL="182880" indent="-182880">
              <a:spcBef>
                <a:spcPts val="0"/>
              </a:spcBef>
            </a:pPr>
            <a:r>
              <a:rPr lang="it-IT" sz="1600" dirty="0" smtClean="0"/>
              <a:t>Solidi a temperatura ambiente</a:t>
            </a:r>
          </a:p>
          <a:p>
            <a:pPr marL="182880" indent="-182880">
              <a:spcBef>
                <a:spcPts val="0"/>
              </a:spcBef>
            </a:pPr>
            <a:r>
              <a:rPr lang="it-IT" sz="1600" dirty="0" smtClean="0"/>
              <a:t>Buoni conduttori di elettricità</a:t>
            </a:r>
          </a:p>
          <a:p>
            <a:pPr marL="182880" indent="-182880">
              <a:spcBef>
                <a:spcPts val="0"/>
              </a:spcBef>
            </a:pPr>
            <a:r>
              <a:rPr lang="it-IT" sz="1600" dirty="0" smtClean="0"/>
              <a:t>Malleabili e lucenti</a:t>
            </a:r>
          </a:p>
          <a:p>
            <a:pPr marL="182880" indent="-182880">
              <a:spcBef>
                <a:spcPts val="0"/>
              </a:spcBef>
            </a:pPr>
            <a:r>
              <a:rPr lang="it-IT" sz="1600" dirty="0" smtClean="0"/>
              <a:t>Quando reagiscono, producono ioni con carica positiva</a:t>
            </a:r>
          </a:p>
        </p:txBody>
      </p:sp>
      <p:sp>
        <p:nvSpPr>
          <p:cNvPr id="4" name="Segnaposto numero diapositiva 3"/>
          <p:cNvSpPr>
            <a:spLocks noGrp="1"/>
          </p:cNvSpPr>
          <p:nvPr>
            <p:ph type="sldNum" sz="quarter" idx="12"/>
          </p:nvPr>
        </p:nvSpPr>
        <p:spPr/>
        <p:txBody>
          <a:bodyPr/>
          <a:lstStyle/>
          <a:p>
            <a:fld id="{A77D6A5A-7EAA-4DB4-B3BA-B3FCA63BD357}" type="slidenum">
              <a:rPr lang="it-IT" smtClean="0"/>
              <a:pPr/>
              <a:t>23</a:t>
            </a:fld>
            <a:endParaRPr lang="it-IT"/>
          </a:p>
        </p:txBody>
      </p:sp>
      <p:sp>
        <p:nvSpPr>
          <p:cNvPr id="11" name="Segnaposto contenuto 2"/>
          <p:cNvSpPr txBox="1">
            <a:spLocks/>
          </p:cNvSpPr>
          <p:nvPr/>
        </p:nvSpPr>
        <p:spPr>
          <a:xfrm>
            <a:off x="3810000" y="76200"/>
            <a:ext cx="5181600" cy="1066800"/>
          </a:xfrm>
          <a:prstGeom prst="rect">
            <a:avLst/>
          </a:prstGeom>
          <a:ln w="76200">
            <a:solidFill>
              <a:srgbClr val="15FB15"/>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Non-metalli:</a:t>
            </a:r>
          </a:p>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Gas o solidi opachi a temperatura ambiente</a:t>
            </a:r>
          </a:p>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Cattivi conduttori di elettricità</a:t>
            </a:r>
          </a:p>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Quando reagiscono, producono ioni con carica negativa</a:t>
            </a:r>
          </a:p>
        </p:txBody>
      </p:sp>
      <p:sp>
        <p:nvSpPr>
          <p:cNvPr id="12" name="Segnaposto contenuto 2"/>
          <p:cNvSpPr txBox="1">
            <a:spLocks/>
          </p:cNvSpPr>
          <p:nvPr/>
        </p:nvSpPr>
        <p:spPr>
          <a:xfrm>
            <a:off x="4419600" y="1219200"/>
            <a:ext cx="3200400" cy="1066800"/>
          </a:xfrm>
          <a:prstGeom prst="rect">
            <a:avLst/>
          </a:prstGeom>
          <a:solidFill>
            <a:schemeClr val="bg1"/>
          </a:solidFill>
          <a:ln w="28575" cmpd="dbl">
            <a:solidFill>
              <a:schemeClr val="tx1"/>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Semi-metalli:</a:t>
            </a:r>
          </a:p>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err="1" smtClean="0">
                <a:ln>
                  <a:noFill/>
                </a:ln>
                <a:solidFill>
                  <a:schemeClr val="tx1"/>
                </a:solidFill>
                <a:effectLst/>
                <a:uLnTx/>
                <a:uFillTx/>
                <a:latin typeface="+mn-lt"/>
                <a:ea typeface="+mn-ea"/>
                <a:cs typeface="+mn-cs"/>
              </a:rPr>
              <a:t>Hann</a:t>
            </a:r>
            <a:r>
              <a:rPr lang="it-IT" sz="1600" dirty="0" smtClean="0"/>
              <a:t>o proprietà intermedie</a:t>
            </a:r>
          </a:p>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it-IT" sz="1600" b="0" i="0" u="none" strike="noStrike" kern="1200" cap="none" spc="0" normalizeH="0" baseline="0" noProof="0" dirty="0" smtClean="0">
                <a:ln>
                  <a:noFill/>
                </a:ln>
                <a:solidFill>
                  <a:schemeClr val="tx1"/>
                </a:solidFill>
                <a:effectLst/>
                <a:uLnTx/>
                <a:uFillTx/>
                <a:latin typeface="+mn-lt"/>
                <a:ea typeface="+mn-ea"/>
                <a:cs typeface="+mn-cs"/>
              </a:rPr>
              <a:t>Semiconduttori, molto</a:t>
            </a:r>
            <a:r>
              <a:rPr kumimoji="0" lang="it-IT" sz="1600" b="0" i="0" u="none" strike="noStrike" kern="1200" cap="none" spc="0" normalizeH="0" noProof="0" dirty="0" smtClean="0">
                <a:ln>
                  <a:noFill/>
                </a:ln>
                <a:solidFill>
                  <a:schemeClr val="tx1"/>
                </a:solidFill>
                <a:effectLst/>
                <a:uLnTx/>
                <a:uFillTx/>
                <a:latin typeface="+mn-lt"/>
                <a:ea typeface="+mn-ea"/>
                <a:cs typeface="+mn-cs"/>
              </a:rPr>
              <a:t> utilizzati in applicazioni tecnologiche</a:t>
            </a:r>
            <a:endParaRPr kumimoji="0" lang="it-IT"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33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46" y="-149805"/>
            <a:ext cx="8641977" cy="7199482"/>
          </a:xfrm>
          <a:prstGeom prst="rect">
            <a:avLst/>
          </a:prstGeom>
        </p:spPr>
      </p:pic>
    </p:spTree>
    <p:extLst>
      <p:ext uri="{BB962C8B-B14F-4D97-AF65-F5344CB8AC3E}">
        <p14:creationId xmlns:p14="http://schemas.microsoft.com/office/powerpoint/2010/main" val="433330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77D6A5A-7EAA-4DB4-B3BA-B3FCA63BD357}" type="slidenum">
              <a:rPr lang="it-IT" smtClean="0"/>
              <a:pPr/>
              <a:t>25</a:t>
            </a:fld>
            <a:endParaRPr lang="it-IT" dirty="0"/>
          </a:p>
        </p:txBody>
      </p:sp>
      <p:sp>
        <p:nvSpPr>
          <p:cNvPr id="7" name="Segnaposto contenuto 2"/>
          <p:cNvSpPr txBox="1">
            <a:spLocks/>
          </p:cNvSpPr>
          <p:nvPr/>
        </p:nvSpPr>
        <p:spPr>
          <a:xfrm>
            <a:off x="152400" y="273176"/>
            <a:ext cx="8382000" cy="2667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it-IT" sz="2400" b="1" i="0" strike="noStrike" kern="1200" cap="none" spc="3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n-lt"/>
                <a:ea typeface="+mn-ea"/>
                <a:cs typeface="+mn-cs"/>
              </a:rPr>
              <a:t>Numero atomico, Z</a:t>
            </a:r>
            <a:r>
              <a:rPr kumimoji="0" lang="it-IT" sz="2400" b="0" i="0" u="none" strike="noStrike" kern="1200" cap="none" spc="30" normalizeH="0" baseline="0" noProof="0" dirty="0" smtClean="0">
                <a:ln>
                  <a:noFill/>
                </a:ln>
                <a:solidFill>
                  <a:schemeClr val="accent4">
                    <a:lumMod val="75000"/>
                  </a:schemeClr>
                </a:solidFill>
                <a:effectLst/>
                <a:uLnTx/>
                <a:uFillTx/>
                <a:latin typeface="+mn-lt"/>
                <a:ea typeface="+mn-ea"/>
                <a:cs typeface="+mn-cs"/>
              </a:rPr>
              <a:t>:</a:t>
            </a:r>
            <a:r>
              <a:rPr kumimoji="0" lang="it-IT" sz="2400" b="0" i="0" u="none" strike="noStrike" kern="1200" cap="none" spc="30" normalizeH="0" noProof="0" dirty="0" smtClean="0">
                <a:ln>
                  <a:noFill/>
                </a:ln>
                <a:solidFill>
                  <a:schemeClr val="accent4">
                    <a:lumMod val="75000"/>
                  </a:schemeClr>
                </a:solidFill>
                <a:effectLst/>
                <a:uLnTx/>
                <a:uFillTx/>
                <a:latin typeface="+mn-lt"/>
                <a:ea typeface="+mn-ea"/>
                <a:cs typeface="+mn-cs"/>
              </a:rPr>
              <a:t> </a:t>
            </a:r>
          </a:p>
          <a:p>
            <a:pPr marL="342900" marR="0" lvl="0" indent="-342900" algn="l" defTabSz="914400" rtl="0" eaLnBrk="1" fontAlgn="auto" latinLnBrk="0" hangingPunct="1">
              <a:lnSpc>
                <a:spcPct val="100000"/>
              </a:lnSpc>
              <a:spcAft>
                <a:spcPts val="0"/>
              </a:spcAft>
              <a:buClrTx/>
              <a:buSzTx/>
              <a:tabLst/>
              <a:defRPr/>
            </a:pPr>
            <a:r>
              <a:rPr lang="it-IT" sz="2200" dirty="0" smtClean="0"/>
              <a:t>	</a:t>
            </a:r>
            <a:r>
              <a:rPr kumimoji="0" lang="it-IT" sz="2200" b="0" i="0" u="none" strike="noStrike" kern="1200" cap="none" spc="0" normalizeH="0" noProof="0" dirty="0" smtClean="0">
                <a:ln>
                  <a:noFill/>
                </a:ln>
                <a:solidFill>
                  <a:schemeClr val="tx1"/>
                </a:solidFill>
                <a:effectLst/>
                <a:uLnTx/>
                <a:uFillTx/>
                <a:latin typeface="+mn-lt"/>
                <a:ea typeface="+mn-ea"/>
                <a:cs typeface="+mn-cs"/>
              </a:rPr>
              <a:t>Numero di protoni nel nucleo dell’atomo (uguale al numero di elettroni attorno al nucleo dell’atomo neutro).</a:t>
            </a:r>
          </a:p>
          <a:p>
            <a:pPr marL="342900" marR="0" lvl="0" indent="-342900" algn="l" defTabSz="914400" rtl="0" eaLnBrk="1" fontAlgn="auto" latinLnBrk="0" hangingPunct="1">
              <a:lnSpc>
                <a:spcPct val="100000"/>
              </a:lnSpc>
              <a:spcAft>
                <a:spcPts val="0"/>
              </a:spcAft>
              <a:buClrTx/>
              <a:buSzTx/>
              <a:tabLst/>
              <a:defRPr/>
            </a:pPr>
            <a:r>
              <a:rPr lang="it-IT" sz="2200" baseline="0" dirty="0" smtClean="0"/>
              <a:t>	Definisce l’elemento a cui</a:t>
            </a:r>
            <a:r>
              <a:rPr lang="it-IT" sz="2200" dirty="0" smtClean="0"/>
              <a:t> un atomo appartiene.</a:t>
            </a:r>
            <a:endParaRPr kumimoji="0" lang="it-IT"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None/>
              <a:tabLst/>
              <a:defRPr/>
            </a:pPr>
            <a:endParaRPr kumimoji="0" lang="it-IT"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2" name="Immagine 11" descr="tavola periodica.jpg"/>
          <p:cNvPicPr>
            <a:picLocks noChangeAspect="1"/>
          </p:cNvPicPr>
          <p:nvPr/>
        </p:nvPicPr>
        <p:blipFill>
          <a:blip r:embed="rId2" cstate="print"/>
          <a:stretch>
            <a:fillRect/>
          </a:stretch>
        </p:blipFill>
        <p:spPr>
          <a:xfrm>
            <a:off x="188290" y="1873376"/>
            <a:ext cx="3926510" cy="2317624"/>
          </a:xfrm>
          <a:prstGeom prst="rect">
            <a:avLst/>
          </a:prstGeom>
          <a:ln>
            <a:solidFill>
              <a:schemeClr val="tx1"/>
            </a:solidFill>
          </a:ln>
        </p:spPr>
      </p:pic>
      <p:pic>
        <p:nvPicPr>
          <p:cNvPr id="13" name="Immagine 12" descr="lente.png"/>
          <p:cNvPicPr>
            <a:picLocks noChangeAspect="1"/>
          </p:cNvPicPr>
          <p:nvPr/>
        </p:nvPicPr>
        <p:blipFill>
          <a:blip r:embed="rId3" cstate="print"/>
          <a:stretch>
            <a:fillRect/>
          </a:stretch>
        </p:blipFill>
        <p:spPr>
          <a:xfrm rot="16042376">
            <a:off x="2847530" y="1857013"/>
            <a:ext cx="1980470" cy="1948003"/>
          </a:xfrm>
          <a:prstGeom prst="rect">
            <a:avLst/>
          </a:prstGeom>
        </p:spPr>
      </p:pic>
      <p:pic>
        <p:nvPicPr>
          <p:cNvPr id="14" name="Immagine 13" descr="tavola periodica.jpg"/>
          <p:cNvPicPr>
            <a:picLocks noChangeAspect="1"/>
          </p:cNvPicPr>
          <p:nvPr/>
        </p:nvPicPr>
        <p:blipFill>
          <a:blip r:embed="rId4" cstate="print"/>
          <a:srcRect l="72158" t="14704" r="12332" b="75413"/>
          <a:stretch>
            <a:fillRect/>
          </a:stretch>
        </p:blipFill>
        <p:spPr>
          <a:xfrm>
            <a:off x="4191000" y="2101976"/>
            <a:ext cx="4619207" cy="1737360"/>
          </a:xfrm>
          <a:prstGeom prst="rect">
            <a:avLst/>
          </a:prstGeom>
          <a:ln>
            <a:solidFill>
              <a:schemeClr val="tx1"/>
            </a:solidFill>
          </a:ln>
        </p:spPr>
      </p:pic>
      <p:sp>
        <p:nvSpPr>
          <p:cNvPr id="15" name="Ovale 14"/>
          <p:cNvSpPr/>
          <p:nvPr/>
        </p:nvSpPr>
        <p:spPr>
          <a:xfrm>
            <a:off x="7178040" y="2025776"/>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5614416" y="2025776"/>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4038600" y="2025776"/>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egnaposto contenuto 2"/>
          <p:cNvSpPr txBox="1">
            <a:spLocks/>
          </p:cNvSpPr>
          <p:nvPr/>
        </p:nvSpPr>
        <p:spPr>
          <a:xfrm>
            <a:off x="152400" y="4343400"/>
            <a:ext cx="8382000" cy="1524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it-IT" sz="2400" b="1" i="0" strike="noStrike" kern="1200" cap="none" spc="3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n-lt"/>
                <a:ea typeface="+mn-ea"/>
                <a:cs typeface="+mn-cs"/>
              </a:rPr>
              <a:t>Numero di massa, A</a:t>
            </a:r>
            <a:r>
              <a:rPr kumimoji="0" lang="it-IT" sz="2400" b="0" i="0" u="none" strike="noStrike" kern="1200" cap="none" spc="30" normalizeH="0" baseline="0" noProof="0" dirty="0" smtClean="0">
                <a:ln>
                  <a:noFill/>
                </a:ln>
                <a:solidFill>
                  <a:schemeClr val="accent4">
                    <a:lumMod val="75000"/>
                  </a:schemeClr>
                </a:solidFill>
                <a:effectLst/>
                <a:uLnTx/>
                <a:uFillTx/>
                <a:latin typeface="+mn-lt"/>
                <a:ea typeface="+mn-ea"/>
                <a:cs typeface="+mn-cs"/>
              </a:rPr>
              <a:t>:</a:t>
            </a:r>
            <a:r>
              <a:rPr kumimoji="0" lang="it-IT" sz="2400" b="0" i="0" u="none" strike="noStrike" kern="1200" cap="none" spc="30" normalizeH="0" noProof="0" dirty="0" smtClean="0">
                <a:ln>
                  <a:noFill/>
                </a:ln>
                <a:solidFill>
                  <a:schemeClr val="accent4">
                    <a:lumMod val="75000"/>
                  </a:schemeClr>
                </a:solidFill>
                <a:effectLst/>
                <a:uLnTx/>
                <a:uFillTx/>
                <a:latin typeface="+mn-lt"/>
                <a:ea typeface="+mn-ea"/>
                <a:cs typeface="+mn-cs"/>
              </a:rPr>
              <a:t> </a:t>
            </a:r>
          </a:p>
          <a:p>
            <a:pPr marL="342900" marR="0" lvl="0" indent="-342900" algn="l" defTabSz="914400" rtl="0" eaLnBrk="1" fontAlgn="auto" latinLnBrk="0" hangingPunct="1">
              <a:lnSpc>
                <a:spcPct val="100000"/>
              </a:lnSpc>
              <a:spcAft>
                <a:spcPts val="0"/>
              </a:spcAft>
              <a:buClrTx/>
              <a:buSzTx/>
              <a:tabLst/>
              <a:defRPr/>
            </a:pPr>
            <a:r>
              <a:rPr lang="it-IT" sz="2200" dirty="0" smtClean="0"/>
              <a:t>	</a:t>
            </a:r>
            <a:r>
              <a:rPr kumimoji="0" lang="it-IT" sz="2200" b="0" i="0" u="none" strike="noStrike" kern="1200" cap="none" spc="0" normalizeH="0" noProof="0" dirty="0" smtClean="0">
                <a:ln>
                  <a:noFill/>
                </a:ln>
                <a:solidFill>
                  <a:schemeClr val="tx1"/>
                </a:solidFill>
                <a:effectLst/>
                <a:uLnTx/>
                <a:uFillTx/>
                <a:latin typeface="+mn-lt"/>
                <a:ea typeface="+mn-ea"/>
                <a:cs typeface="+mn-cs"/>
              </a:rPr>
              <a:t>Numero di protoni e neutroni (nucleoni) nel nucleo dell’atomo.</a:t>
            </a:r>
          </a:p>
          <a:p>
            <a:pPr marL="342900" marR="0" lvl="0" indent="-342900" algn="l" defTabSz="914400" rtl="0" eaLnBrk="1" fontAlgn="auto" latinLnBrk="0" hangingPunct="1">
              <a:lnSpc>
                <a:spcPct val="100000"/>
              </a:lnSpc>
              <a:spcAft>
                <a:spcPts val="0"/>
              </a:spcAft>
              <a:buClrTx/>
              <a:buSzTx/>
              <a:tabLst/>
              <a:defRPr/>
            </a:pPr>
            <a:r>
              <a:rPr lang="it-IT" sz="2200" baseline="0" dirty="0" smtClean="0"/>
              <a:t>	Il numero</a:t>
            </a:r>
            <a:r>
              <a:rPr lang="it-IT" sz="2200" dirty="0" smtClean="0"/>
              <a:t> di neutroni può essere ottenuto dal numero di massa meno il numero atomico:	</a:t>
            </a:r>
            <a:r>
              <a:rPr lang="it-IT" sz="2200" i="1" dirty="0" smtClean="0"/>
              <a:t>n = A - Z</a:t>
            </a:r>
            <a:endParaRPr kumimoji="0" lang="it-IT" sz="22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None/>
              <a:tabLst/>
              <a:defRPr/>
            </a:pPr>
            <a:endParaRPr kumimoji="0" lang="it-IT" sz="2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32" name="Gruppo 31"/>
          <p:cNvGrpSpPr/>
          <p:nvPr/>
        </p:nvGrpSpPr>
        <p:grpSpPr>
          <a:xfrm>
            <a:off x="5562600" y="5631359"/>
            <a:ext cx="1600200" cy="845641"/>
            <a:chOff x="4876800" y="5638800"/>
            <a:chExt cx="1600200" cy="845641"/>
          </a:xfrm>
        </p:grpSpPr>
        <p:grpSp>
          <p:nvGrpSpPr>
            <p:cNvPr id="23" name="Gruppo 22"/>
            <p:cNvGrpSpPr/>
            <p:nvPr/>
          </p:nvGrpSpPr>
          <p:grpSpPr>
            <a:xfrm>
              <a:off x="5486400" y="5715000"/>
              <a:ext cx="990600" cy="769441"/>
              <a:chOff x="6553200" y="5562600"/>
              <a:chExt cx="990600" cy="769441"/>
            </a:xfrm>
          </p:grpSpPr>
          <p:sp>
            <p:nvSpPr>
              <p:cNvPr id="20" name="CasellaDiTesto 19"/>
              <p:cNvSpPr txBox="1"/>
              <p:nvPr/>
            </p:nvSpPr>
            <p:spPr>
              <a:xfrm>
                <a:off x="6781800" y="5562600"/>
                <a:ext cx="762000" cy="769441"/>
              </a:xfrm>
              <a:prstGeom prst="rect">
                <a:avLst/>
              </a:prstGeom>
              <a:noFill/>
            </p:spPr>
            <p:txBody>
              <a:bodyPr wrap="square" rtlCol="0">
                <a:spAutoFit/>
              </a:bodyPr>
              <a:lstStyle/>
              <a:p>
                <a:r>
                  <a:rPr lang="it-IT" sz="4400" dirty="0" smtClean="0"/>
                  <a:t>Li</a:t>
                </a:r>
                <a:endParaRPr lang="it-IT" sz="4400" dirty="0"/>
              </a:p>
            </p:txBody>
          </p:sp>
          <p:sp>
            <p:nvSpPr>
              <p:cNvPr id="21" name="CasellaDiTesto 20"/>
              <p:cNvSpPr txBox="1"/>
              <p:nvPr/>
            </p:nvSpPr>
            <p:spPr>
              <a:xfrm>
                <a:off x="6553200" y="5562600"/>
                <a:ext cx="381000" cy="381000"/>
              </a:xfrm>
              <a:prstGeom prst="rect">
                <a:avLst/>
              </a:prstGeom>
              <a:noFill/>
            </p:spPr>
            <p:txBody>
              <a:bodyPr wrap="square" rtlCol="0">
                <a:spAutoFit/>
              </a:bodyPr>
              <a:lstStyle/>
              <a:p>
                <a:r>
                  <a:rPr lang="it-IT" dirty="0" smtClean="0"/>
                  <a:t>7</a:t>
                </a:r>
                <a:endParaRPr lang="it-IT" dirty="0"/>
              </a:p>
            </p:txBody>
          </p:sp>
          <p:sp>
            <p:nvSpPr>
              <p:cNvPr id="22" name="CasellaDiTesto 21"/>
              <p:cNvSpPr txBox="1"/>
              <p:nvPr/>
            </p:nvSpPr>
            <p:spPr>
              <a:xfrm>
                <a:off x="6553200" y="5943600"/>
                <a:ext cx="381000" cy="381000"/>
              </a:xfrm>
              <a:prstGeom prst="rect">
                <a:avLst/>
              </a:prstGeom>
              <a:noFill/>
            </p:spPr>
            <p:txBody>
              <a:bodyPr wrap="square" rtlCol="0">
                <a:spAutoFit/>
              </a:bodyPr>
              <a:lstStyle/>
              <a:p>
                <a:r>
                  <a:rPr lang="it-IT" dirty="0" smtClean="0"/>
                  <a:t>3</a:t>
                </a:r>
                <a:endParaRPr lang="it-IT" dirty="0"/>
              </a:p>
            </p:txBody>
          </p:sp>
        </p:grpSp>
        <p:sp>
          <p:nvSpPr>
            <p:cNvPr id="24" name="Ovale 23"/>
            <p:cNvSpPr/>
            <p:nvPr/>
          </p:nvSpPr>
          <p:spPr>
            <a:xfrm>
              <a:off x="5486400" y="57150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5486400" y="60960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1 26"/>
            <p:cNvCxnSpPr/>
            <p:nvPr/>
          </p:nvCxnSpPr>
          <p:spPr>
            <a:xfrm rot="10800000">
              <a:off x="5181601" y="5867400"/>
              <a:ext cx="304801"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rot="10800000">
              <a:off x="5181600" y="6248400"/>
              <a:ext cx="304801"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4876800" y="5638800"/>
              <a:ext cx="381000" cy="461665"/>
            </a:xfrm>
            <a:prstGeom prst="rect">
              <a:avLst/>
            </a:prstGeom>
            <a:noFill/>
          </p:spPr>
          <p:txBody>
            <a:bodyPr wrap="square" rtlCol="0">
              <a:spAutoFit/>
            </a:bodyPr>
            <a:lstStyle/>
            <a:p>
              <a:r>
                <a:rPr lang="it-IT" sz="2400" b="1" i="1" dirty="0" smtClean="0">
                  <a:solidFill>
                    <a:schemeClr val="accent1">
                      <a:lumMod val="75000"/>
                    </a:schemeClr>
                  </a:solidFill>
                </a:rPr>
                <a:t>A</a:t>
              </a:r>
              <a:endParaRPr lang="it-IT" sz="2400" b="1" i="1" dirty="0">
                <a:solidFill>
                  <a:schemeClr val="accent1">
                    <a:lumMod val="75000"/>
                  </a:schemeClr>
                </a:solidFill>
              </a:endParaRPr>
            </a:p>
          </p:txBody>
        </p:sp>
        <p:sp>
          <p:nvSpPr>
            <p:cNvPr id="31" name="CasellaDiTesto 30"/>
            <p:cNvSpPr txBox="1"/>
            <p:nvPr/>
          </p:nvSpPr>
          <p:spPr>
            <a:xfrm>
              <a:off x="4876800" y="6015335"/>
              <a:ext cx="381000" cy="461665"/>
            </a:xfrm>
            <a:prstGeom prst="rect">
              <a:avLst/>
            </a:prstGeom>
            <a:noFill/>
          </p:spPr>
          <p:txBody>
            <a:bodyPr wrap="square" rtlCol="0">
              <a:spAutoFit/>
            </a:bodyPr>
            <a:lstStyle/>
            <a:p>
              <a:r>
                <a:rPr lang="it-IT" sz="2400" b="1" i="1" dirty="0" smtClean="0">
                  <a:solidFill>
                    <a:schemeClr val="accent1">
                      <a:lumMod val="75000"/>
                    </a:schemeClr>
                  </a:solidFill>
                </a:rPr>
                <a:t>Z</a:t>
              </a:r>
              <a:endParaRPr lang="it-IT" sz="2400" b="1" i="1" dirty="0">
                <a:solidFill>
                  <a:schemeClr val="accent1">
                    <a:lumMod val="75000"/>
                  </a:schemeClr>
                </a:solidFill>
              </a:endParaRPr>
            </a:p>
          </p:txBody>
        </p:sp>
      </p:grpSp>
    </p:spTree>
    <p:extLst>
      <p:ext uri="{BB962C8B-B14F-4D97-AF65-F5344CB8AC3E}">
        <p14:creationId xmlns:p14="http://schemas.microsoft.com/office/powerpoint/2010/main" val="36640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78248"/>
            <a:ext cx="7996518" cy="809251"/>
          </a:xfrm>
        </p:spPr>
        <p:txBody>
          <a:bodyPr>
            <a:normAutofit/>
          </a:bodyPr>
          <a:lstStyle/>
          <a:p>
            <a:r>
              <a:rPr lang="it-IT" sz="3200" dirty="0" smtClean="0">
                <a:solidFill>
                  <a:srgbClr val="0070C0"/>
                </a:solidFill>
              </a:rPr>
              <a:t>Massa atomica</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1668" y="663388"/>
                <a:ext cx="8068238" cy="6194611"/>
              </a:xfrm>
            </p:spPr>
            <p:txBody>
              <a:bodyPr>
                <a:normAutofit lnSpcReduction="10000"/>
              </a:bodyPr>
              <a:lstStyle/>
              <a:p>
                <a:pPr marL="0" indent="0">
                  <a:lnSpc>
                    <a:spcPct val="120000"/>
                  </a:lnSpc>
                  <a:spcBef>
                    <a:spcPts val="0"/>
                  </a:spcBef>
                  <a:spcAft>
                    <a:spcPts val="1200"/>
                  </a:spcAft>
                  <a:buNone/>
                </a:pPr>
                <a:r>
                  <a:rPr lang="it-IT" sz="1800" dirty="0" smtClean="0"/>
                  <a:t>Riportata nella Tavola Periodica in </a:t>
                </a:r>
                <a:r>
                  <a:rPr lang="it-IT" sz="1800" i="1" dirty="0" smtClean="0"/>
                  <a:t>unità di massa atomica</a:t>
                </a:r>
                <a:r>
                  <a:rPr lang="it-IT" sz="1800" dirty="0" smtClean="0"/>
                  <a:t> (u.m.a.), anche chiamata </a:t>
                </a:r>
                <a:r>
                  <a:rPr lang="it-IT" sz="1800" i="1" dirty="0" smtClean="0"/>
                  <a:t>Dalton</a:t>
                </a:r>
                <a:r>
                  <a:rPr lang="it-IT" sz="1800" dirty="0" smtClean="0"/>
                  <a:t> (Da), come massa atomica relativa. </a:t>
                </a:r>
              </a:p>
              <a:p>
                <a:pPr marL="0" indent="0">
                  <a:lnSpc>
                    <a:spcPct val="120000"/>
                  </a:lnSpc>
                  <a:spcBef>
                    <a:spcPts val="0"/>
                  </a:spcBef>
                  <a:spcAft>
                    <a:spcPts val="1200"/>
                  </a:spcAft>
                  <a:buNone/>
                </a:pPr>
                <a:r>
                  <a:rPr lang="it-IT" sz="1800" dirty="0" smtClean="0"/>
                  <a:t>L’unità di massa atomica, o Dalton, è definita come 1/12 della massa dell’isotopo 12 del carbonio (A = 12</a:t>
                </a:r>
                <a:r>
                  <a:rPr lang="it-IT" sz="1800" dirty="0" smtClean="0">
                    <a:latin typeface="+mj-lt"/>
                  </a:rPr>
                  <a:t>,</a:t>
                </a:r>
                <a14:m>
                  <m:oMath xmlns:m="http://schemas.openxmlformats.org/officeDocument/2006/math">
                    <m:sPre>
                      <m:sPrePr>
                        <m:ctrlPr>
                          <a:rPr lang="it-IT" sz="1800" i="1" smtClean="0">
                            <a:latin typeface="Cambria Math" panose="02040503050406030204" pitchFamily="18" charset="0"/>
                          </a:rPr>
                        </m:ctrlPr>
                      </m:sPrePr>
                      <m:sub>
                        <m:r>
                          <a:rPr lang="it-IT" sz="1800" b="0" i="1" smtClean="0">
                            <a:latin typeface="Cambria Math" panose="02040503050406030204" pitchFamily="18" charset="0"/>
                          </a:rPr>
                          <m:t>6</m:t>
                        </m:r>
                      </m:sub>
                      <m:sup>
                        <m:r>
                          <a:rPr lang="it-IT" sz="1800" b="0" i="1" smtClean="0">
                            <a:latin typeface="Cambria Math" panose="02040503050406030204" pitchFamily="18" charset="0"/>
                          </a:rPr>
                          <m:t>12</m:t>
                        </m:r>
                      </m:sup>
                      <m:e>
                        <m:r>
                          <a:rPr lang="it-IT" sz="1800" b="0" i="1" smtClean="0">
                            <a:latin typeface="Cambria Math" panose="02040503050406030204" pitchFamily="18" charset="0"/>
                          </a:rPr>
                          <m:t>𝐶</m:t>
                        </m:r>
                      </m:e>
                    </m:sPre>
                  </m:oMath>
                </a14:m>
                <a:r>
                  <a:rPr lang="it-IT" sz="1800" dirty="0" smtClean="0"/>
                  <a:t>) </a:t>
                </a:r>
                <a:r>
                  <a:rPr lang="it-IT" sz="1800" dirty="0"/>
                  <a:t>cioè 1.661·10</a:t>
                </a:r>
                <a:r>
                  <a:rPr lang="it-IT" sz="1800" baseline="30000" dirty="0"/>
                  <a:t>-24</a:t>
                </a:r>
                <a:r>
                  <a:rPr lang="it-IT" sz="1800" dirty="0"/>
                  <a:t> g. </a:t>
                </a:r>
                <a:endParaRPr lang="it-IT" sz="1800" dirty="0" smtClean="0"/>
              </a:p>
              <a:p>
                <a:pPr marL="0" indent="0">
                  <a:lnSpc>
                    <a:spcPct val="120000"/>
                  </a:lnSpc>
                  <a:spcBef>
                    <a:spcPts val="0"/>
                  </a:spcBef>
                  <a:spcAft>
                    <a:spcPts val="1200"/>
                  </a:spcAft>
                  <a:buNone/>
                </a:pPr>
                <a:r>
                  <a:rPr lang="it-IT" sz="1800" dirty="0"/>
                  <a:t>Il </a:t>
                </a:r>
                <a:r>
                  <a:rPr lang="it-IT" sz="1800" dirty="0" smtClean="0"/>
                  <a:t>valore della massa atomica indicato sulla Tavola Pariodica </a:t>
                </a:r>
                <a:r>
                  <a:rPr lang="it-IT" sz="1800" dirty="0"/>
                  <a:t>tiene conto della presenza di isotopi con diversa </a:t>
                </a:r>
                <a:r>
                  <a:rPr lang="it-IT" sz="1800" dirty="0" smtClean="0"/>
                  <a:t>massa nei campioni naturali di ciascun elemento (</a:t>
                </a:r>
                <a:r>
                  <a:rPr lang="it-IT" sz="1800" b="1" dirty="0" smtClean="0"/>
                  <a:t>abbondanza isotopica</a:t>
                </a:r>
                <a:r>
                  <a:rPr lang="it-IT" sz="1800" dirty="0" smtClean="0"/>
                  <a:t>). </a:t>
                </a:r>
              </a:p>
              <a:p>
                <a:pPr marL="1524000" indent="-1165225">
                  <a:lnSpc>
                    <a:spcPct val="100000"/>
                  </a:lnSpc>
                  <a:spcBef>
                    <a:spcPts val="0"/>
                  </a:spcBef>
                  <a:buNone/>
                </a:pPr>
                <a:r>
                  <a:rPr lang="it-IT" sz="1800" i="1" dirty="0" smtClean="0"/>
                  <a:t>Ad esempio: il carbonio ha 3 isotopi: </a:t>
                </a:r>
                <a14:m>
                  <m:oMath xmlns:m="http://schemas.openxmlformats.org/officeDocument/2006/math">
                    <m:sPre>
                      <m:sPrePr>
                        <m:ctrlPr>
                          <a:rPr lang="it-IT" sz="1800" i="1" smtClean="0">
                            <a:latin typeface="Cambria Math" panose="02040503050406030204" pitchFamily="18" charset="0"/>
                          </a:rPr>
                        </m:ctrlPr>
                      </m:sPrePr>
                      <m:sub>
                        <m:r>
                          <a:rPr lang="it-IT" sz="1800" b="0" i="1" smtClean="0">
                            <a:latin typeface="Cambria Math" panose="02040503050406030204" pitchFamily="18" charset="0"/>
                          </a:rPr>
                          <m:t>6</m:t>
                        </m:r>
                      </m:sub>
                      <m:sup>
                        <m:r>
                          <a:rPr lang="it-IT" sz="1800" b="0" i="1" smtClean="0">
                            <a:latin typeface="Cambria Math" panose="02040503050406030204" pitchFamily="18" charset="0"/>
                          </a:rPr>
                          <m:t>12</m:t>
                        </m:r>
                      </m:sup>
                      <m:e>
                        <m:r>
                          <a:rPr lang="it-IT" sz="1800" b="0" i="1" smtClean="0">
                            <a:latin typeface="Cambria Math" panose="02040503050406030204" pitchFamily="18" charset="0"/>
                          </a:rPr>
                          <m:t>𝐶</m:t>
                        </m:r>
                      </m:e>
                    </m:sPre>
                  </m:oMath>
                </a14:m>
                <a:r>
                  <a:rPr lang="it-IT" sz="1800" i="1" dirty="0" smtClean="0"/>
                  <a:t>, presente per il 98.89%; </a:t>
                </a:r>
                <a14:m>
                  <m:oMath xmlns:m="http://schemas.openxmlformats.org/officeDocument/2006/math">
                    <m:sPre>
                      <m:sPrePr>
                        <m:ctrlPr>
                          <a:rPr lang="it-IT" sz="1800" i="1">
                            <a:latin typeface="Cambria Math" panose="02040503050406030204" pitchFamily="18" charset="0"/>
                          </a:rPr>
                        </m:ctrlPr>
                      </m:sPrePr>
                      <m:sub>
                        <m:r>
                          <a:rPr lang="it-IT" sz="1800" b="0" i="1" smtClean="0">
                            <a:latin typeface="Cambria Math" panose="02040503050406030204" pitchFamily="18" charset="0"/>
                          </a:rPr>
                          <m:t>6</m:t>
                        </m:r>
                      </m:sub>
                      <m:sup>
                        <m:r>
                          <a:rPr lang="it-IT" sz="1800" i="1">
                            <a:latin typeface="Cambria Math" panose="02040503050406030204" pitchFamily="18" charset="0"/>
                          </a:rPr>
                          <m:t>1</m:t>
                        </m:r>
                        <m:r>
                          <a:rPr lang="it-IT" sz="1800" b="0" i="1" smtClean="0">
                            <a:latin typeface="Cambria Math" panose="02040503050406030204" pitchFamily="18" charset="0"/>
                          </a:rPr>
                          <m:t>3</m:t>
                        </m:r>
                      </m:sup>
                      <m:e>
                        <m:r>
                          <a:rPr lang="it-IT" sz="1800" i="1">
                            <a:latin typeface="Cambria Math" panose="02040503050406030204" pitchFamily="18" charset="0"/>
                          </a:rPr>
                          <m:t>𝐶</m:t>
                        </m:r>
                      </m:e>
                    </m:sPre>
                  </m:oMath>
                </a14:m>
                <a:r>
                  <a:rPr lang="it-IT" sz="1800" i="1" dirty="0"/>
                  <a:t>, presente per </a:t>
                </a:r>
                <a:r>
                  <a:rPr lang="it-IT" sz="1800" i="1" dirty="0" smtClean="0"/>
                  <a:t>l’1.11%; </a:t>
                </a:r>
                <a14:m>
                  <m:oMath xmlns:m="http://schemas.openxmlformats.org/officeDocument/2006/math">
                    <m:sPre>
                      <m:sPrePr>
                        <m:ctrlPr>
                          <a:rPr lang="it-IT" sz="1800" i="1">
                            <a:latin typeface="Cambria Math" panose="02040503050406030204" pitchFamily="18" charset="0"/>
                          </a:rPr>
                        </m:ctrlPr>
                      </m:sPrePr>
                      <m:sub>
                        <m:r>
                          <a:rPr lang="it-IT" sz="1800" b="0" i="1" smtClean="0">
                            <a:latin typeface="Cambria Math" panose="02040503050406030204" pitchFamily="18" charset="0"/>
                          </a:rPr>
                          <m:t>6</m:t>
                        </m:r>
                      </m:sub>
                      <m:sup>
                        <m:r>
                          <a:rPr lang="it-IT" sz="1800" i="1">
                            <a:latin typeface="Cambria Math" panose="02040503050406030204" pitchFamily="18" charset="0"/>
                          </a:rPr>
                          <m:t>1</m:t>
                        </m:r>
                        <m:r>
                          <a:rPr lang="it-IT" sz="1800" b="0" i="1" smtClean="0">
                            <a:latin typeface="Cambria Math" panose="02040503050406030204" pitchFamily="18" charset="0"/>
                          </a:rPr>
                          <m:t>4</m:t>
                        </m:r>
                      </m:sup>
                      <m:e>
                        <m:r>
                          <a:rPr lang="it-IT" sz="1800" i="1">
                            <a:latin typeface="Cambria Math" panose="02040503050406030204" pitchFamily="18" charset="0"/>
                          </a:rPr>
                          <m:t>𝐶</m:t>
                        </m:r>
                      </m:e>
                    </m:sPre>
                  </m:oMath>
                </a14:m>
                <a:r>
                  <a:rPr lang="it-IT" sz="1800" i="1" dirty="0"/>
                  <a:t>, presente </a:t>
                </a:r>
                <a:r>
                  <a:rPr lang="it-IT" sz="1800" i="1" dirty="0" smtClean="0"/>
                  <a:t>solo in tracce.</a:t>
                </a:r>
              </a:p>
              <a:p>
                <a:pPr marL="0" indent="0">
                  <a:lnSpc>
                    <a:spcPct val="120000"/>
                  </a:lnSpc>
                  <a:spcBef>
                    <a:spcPts val="1200"/>
                  </a:spcBef>
                  <a:spcAft>
                    <a:spcPts val="600"/>
                  </a:spcAft>
                  <a:buNone/>
                </a:pPr>
                <a:r>
                  <a:rPr lang="it-IT" sz="1800" dirty="0" smtClean="0"/>
                  <a:t>La massa atomica viene calcolata come </a:t>
                </a:r>
                <a:r>
                  <a:rPr lang="it-IT" sz="1800" u="sng" dirty="0" smtClean="0"/>
                  <a:t>media pesata</a:t>
                </a:r>
                <a:r>
                  <a:rPr lang="it-IT" sz="1800" dirty="0" smtClean="0"/>
                  <a:t> dei diversi isotopi:</a:t>
                </a:r>
              </a:p>
              <a:p>
                <a:pPr marL="0" indent="0" algn="ctr">
                  <a:lnSpc>
                    <a:spcPct val="12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𝑚𝑎𝑠𝑠𝑎</m:t>
                      </m:r>
                      <m:r>
                        <a:rPr lang="it-IT" sz="1800" b="0" i="1" smtClean="0">
                          <a:latin typeface="Cambria Math" panose="02040503050406030204" pitchFamily="18" charset="0"/>
                        </a:rPr>
                        <m:t> </m:t>
                      </m:r>
                      <m:r>
                        <a:rPr lang="it-IT" sz="1800" b="0" i="1" smtClean="0">
                          <a:latin typeface="Cambria Math" panose="02040503050406030204" pitchFamily="18" charset="0"/>
                        </a:rPr>
                        <m:t>𝑎𝑡𝑜𝑚𝑖𝑐𝑎</m:t>
                      </m:r>
                      <m:r>
                        <a:rPr lang="it-IT" sz="1800" b="0" i="1" smtClean="0">
                          <a:latin typeface="Cambria Math" panose="02040503050406030204" pitchFamily="18" charset="0"/>
                        </a:rPr>
                        <m:t>=</m:t>
                      </m:r>
                      <m:f>
                        <m:fPr>
                          <m:ctrlPr>
                            <a:rPr lang="it-IT" sz="1800" b="0" i="1" smtClean="0">
                              <a:latin typeface="Cambria Math" panose="02040503050406030204" pitchFamily="18" charset="0"/>
                            </a:rPr>
                          </m:ctrlPr>
                        </m:fPr>
                        <m:num>
                          <m:d>
                            <m:dPr>
                              <m:ctrlPr>
                                <a:rPr lang="it-IT" sz="1800" i="1">
                                  <a:latin typeface="Cambria Math" panose="02040503050406030204" pitchFamily="18" charset="0"/>
                                </a:rPr>
                              </m:ctrlPr>
                            </m:dPr>
                            <m:e>
                              <m:r>
                                <a:rPr lang="it-IT" sz="1800" i="1">
                                  <a:latin typeface="Cambria Math" panose="02040503050406030204" pitchFamily="18" charset="0"/>
                                </a:rPr>
                                <m:t>𝑚</m:t>
                              </m:r>
                              <m:r>
                                <a:rPr lang="it-IT" sz="1800" b="0" i="1" smtClean="0">
                                  <a:latin typeface="Cambria Math" panose="02040503050406030204" pitchFamily="18" charset="0"/>
                                </a:rPr>
                                <m:t>.</m:t>
                              </m:r>
                              <m:r>
                                <a:rPr lang="it-IT" sz="1800" i="1">
                                  <a:latin typeface="Cambria Math" panose="02040503050406030204" pitchFamily="18" charset="0"/>
                                </a:rPr>
                                <m:t> </m:t>
                              </m:r>
                              <m:r>
                                <a:rPr lang="it-IT" sz="1800" i="1">
                                  <a:latin typeface="Cambria Math" panose="02040503050406030204" pitchFamily="18" charset="0"/>
                                </a:rPr>
                                <m:t>𝑖𝑠𝑜𝑡𝑜𝑝𝑜</m:t>
                              </m:r>
                              <m:r>
                                <a:rPr lang="it-IT" sz="1800" i="1">
                                  <a:latin typeface="Cambria Math" panose="02040503050406030204" pitchFamily="18" charset="0"/>
                                </a:rPr>
                                <m:t>1∙%</m:t>
                              </m:r>
                              <m:r>
                                <a:rPr lang="it-IT" sz="1800" i="1">
                                  <a:latin typeface="Cambria Math" panose="02040503050406030204" pitchFamily="18" charset="0"/>
                                  <a:ea typeface="Cambria Math" panose="02040503050406030204" pitchFamily="18" charset="0"/>
                                </a:rPr>
                                <m:t>𝑖𝑠𝑜𝑡𝑜𝑝𝑜</m:t>
                              </m:r>
                              <m:r>
                                <a:rPr lang="it-IT" sz="1800" i="1">
                                  <a:latin typeface="Cambria Math" panose="02040503050406030204" pitchFamily="18" charset="0"/>
                                  <a:ea typeface="Cambria Math" panose="02040503050406030204" pitchFamily="18" charset="0"/>
                                </a:rPr>
                                <m:t>1</m:t>
                              </m:r>
                            </m:e>
                          </m:d>
                          <m:r>
                            <a:rPr lang="it-IT" sz="1800" i="1">
                              <a:latin typeface="Cambria Math" panose="02040503050406030204" pitchFamily="18" charset="0"/>
                              <a:ea typeface="Cambria Math" panose="02040503050406030204" pitchFamily="18" charset="0"/>
                            </a:rPr>
                            <m:t>+</m:t>
                          </m:r>
                          <m:d>
                            <m:dPr>
                              <m:ctrlPr>
                                <a:rPr lang="it-IT" sz="1800" i="1">
                                  <a:latin typeface="Cambria Math" panose="02040503050406030204" pitchFamily="18" charset="0"/>
                                  <a:ea typeface="Cambria Math" panose="02040503050406030204" pitchFamily="18" charset="0"/>
                                </a:rPr>
                              </m:ctrlPr>
                            </m:dPr>
                            <m:e>
                              <m:r>
                                <a:rPr lang="it-IT" sz="1800" i="1">
                                  <a:latin typeface="Cambria Math" panose="02040503050406030204" pitchFamily="18" charset="0"/>
                                  <a:ea typeface="Cambria Math" panose="02040503050406030204" pitchFamily="18" charset="0"/>
                                </a:rPr>
                                <m:t>𝑚</m:t>
                              </m:r>
                              <m:r>
                                <a:rPr lang="it-IT" sz="1800" b="0" i="1" smtClean="0">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 </m:t>
                              </m:r>
                              <m:r>
                                <a:rPr lang="it-IT" sz="1800" i="1">
                                  <a:latin typeface="Cambria Math" panose="02040503050406030204" pitchFamily="18" charset="0"/>
                                  <a:ea typeface="Cambria Math" panose="02040503050406030204" pitchFamily="18" charset="0"/>
                                </a:rPr>
                                <m:t>𝑖𝑠𝑜𝑡𝑜𝑝𝑜</m:t>
                              </m:r>
                              <m:r>
                                <a:rPr lang="it-IT" sz="1800" i="1">
                                  <a:latin typeface="Cambria Math" panose="02040503050406030204" pitchFamily="18" charset="0"/>
                                  <a:ea typeface="Cambria Math" panose="02040503050406030204" pitchFamily="18" charset="0"/>
                                </a:rPr>
                                <m:t>2∙%</m:t>
                              </m:r>
                              <m:r>
                                <a:rPr lang="it-IT" sz="1800" i="1">
                                  <a:latin typeface="Cambria Math" panose="02040503050406030204" pitchFamily="18" charset="0"/>
                                  <a:ea typeface="Cambria Math" panose="02040503050406030204" pitchFamily="18" charset="0"/>
                                </a:rPr>
                                <m:t>𝑖𝑠𝑜𝑡𝑜𝑝𝑜</m:t>
                              </m:r>
                              <m:r>
                                <a:rPr lang="it-IT" sz="1800" i="1">
                                  <a:latin typeface="Cambria Math" panose="02040503050406030204" pitchFamily="18" charset="0"/>
                                  <a:ea typeface="Cambria Math" panose="02040503050406030204" pitchFamily="18" charset="0"/>
                                </a:rPr>
                                <m:t>2</m:t>
                              </m:r>
                            </m:e>
                          </m:d>
                          <m:r>
                            <a:rPr lang="it-IT" sz="1800" i="1">
                              <a:latin typeface="Cambria Math" panose="02040503050406030204" pitchFamily="18" charset="0"/>
                              <a:ea typeface="Cambria Math" panose="02040503050406030204" pitchFamily="18" charset="0"/>
                            </a:rPr>
                            <m:t>+…</m:t>
                          </m:r>
                        </m:num>
                        <m:den>
                          <m:r>
                            <a:rPr lang="it-IT" sz="1800" b="0" i="1" smtClean="0">
                              <a:latin typeface="Cambria Math" panose="02040503050406030204" pitchFamily="18" charset="0"/>
                            </a:rPr>
                            <m:t>100</m:t>
                          </m:r>
                        </m:den>
                      </m:f>
                    </m:oMath>
                  </m:oMathPara>
                </a14:m>
                <a:endParaRPr lang="it-IT" sz="1800" dirty="0" smtClean="0"/>
              </a:p>
              <a:p>
                <a:pPr marL="358775" indent="0">
                  <a:lnSpc>
                    <a:spcPct val="120000"/>
                  </a:lnSpc>
                  <a:spcBef>
                    <a:spcPts val="0"/>
                  </a:spcBef>
                  <a:buNone/>
                </a:pPr>
                <a:r>
                  <a:rPr lang="it-IT" sz="1800" i="1" dirty="0" smtClean="0"/>
                  <a:t>Ad esempio: </a:t>
                </a:r>
                <a:r>
                  <a:rPr lang="it-IT" sz="1800" i="1" dirty="0"/>
                  <a:t>per </a:t>
                </a:r>
                <a:r>
                  <a:rPr lang="it-IT" sz="1800" i="1" dirty="0" smtClean="0"/>
                  <a:t>il </a:t>
                </a:r>
                <a:r>
                  <a:rPr lang="it-IT" sz="1800" i="1" dirty="0"/>
                  <a:t>boro (Z=5) esistono 2 </a:t>
                </a:r>
                <a:r>
                  <a:rPr lang="it-IT" sz="1800" i="1" dirty="0" smtClean="0"/>
                  <a:t>isotopi: </a:t>
                </a:r>
              </a:p>
              <a:p>
                <a:pPr marL="1524000" indent="0">
                  <a:lnSpc>
                    <a:spcPct val="120000"/>
                  </a:lnSpc>
                  <a:spcBef>
                    <a:spcPts val="0"/>
                  </a:spcBef>
                  <a:buNone/>
                </a:pPr>
                <a:r>
                  <a:rPr lang="it-IT" sz="1800" i="1" dirty="0" smtClean="0"/>
                  <a:t>Isotopo 1: A=10 e abbondanza </a:t>
                </a:r>
                <a:r>
                  <a:rPr lang="it-IT" sz="1800" i="1" dirty="0"/>
                  <a:t>relativa del 19.91%, </a:t>
                </a:r>
                <a:endParaRPr lang="it-IT" sz="1800" i="1" dirty="0" smtClean="0"/>
              </a:p>
              <a:p>
                <a:pPr marL="1524000" indent="0">
                  <a:lnSpc>
                    <a:spcPct val="120000"/>
                  </a:lnSpc>
                  <a:spcBef>
                    <a:spcPts val="0"/>
                  </a:spcBef>
                  <a:buNone/>
                </a:pPr>
                <a:r>
                  <a:rPr lang="it-IT" sz="1800" i="1" dirty="0" smtClean="0"/>
                  <a:t>Isotopo 2: </a:t>
                </a:r>
                <a:r>
                  <a:rPr lang="it-IT" sz="1800" i="1" dirty="0"/>
                  <a:t>A=11 e abbondanza relativa del 80.09</a:t>
                </a:r>
                <a:r>
                  <a:rPr lang="it-IT" sz="1800" i="1" dirty="0" smtClean="0"/>
                  <a:t>%.</a:t>
                </a:r>
              </a:p>
              <a:p>
                <a:pPr marL="1524000" indent="0">
                  <a:lnSpc>
                    <a:spcPct val="120000"/>
                  </a:lnSpc>
                  <a:spcBef>
                    <a:spcPts val="0"/>
                  </a:spcBef>
                  <a:buNone/>
                </a:pPr>
                <a14:m>
                  <m:oMathPara xmlns:m="http://schemas.openxmlformats.org/officeDocument/2006/math">
                    <m:oMathParaPr>
                      <m:jc m:val="left"/>
                    </m:oMathParaPr>
                    <m:oMath xmlns:m="http://schemas.openxmlformats.org/officeDocument/2006/math">
                      <m:r>
                        <a:rPr lang="it-IT" sz="1800" b="0" i="1" smtClean="0">
                          <a:latin typeface="Cambria Math" panose="02040503050406030204" pitchFamily="18" charset="0"/>
                        </a:rPr>
                        <m:t>𝑚𝑎𝑠𝑠𝑎</m:t>
                      </m:r>
                      <m:r>
                        <a:rPr lang="it-IT" sz="1800" b="0" i="1" smtClean="0">
                          <a:latin typeface="Cambria Math" panose="02040503050406030204" pitchFamily="18" charset="0"/>
                        </a:rPr>
                        <m:t> </m:t>
                      </m:r>
                      <m:r>
                        <a:rPr lang="it-IT" sz="1800" b="0" i="1" smtClean="0">
                          <a:latin typeface="Cambria Math" panose="02040503050406030204" pitchFamily="18" charset="0"/>
                        </a:rPr>
                        <m:t>𝐵</m:t>
                      </m:r>
                      <m:r>
                        <a:rPr lang="it-IT" sz="1800" b="0" i="1" smtClean="0">
                          <a:latin typeface="Cambria Math" panose="02040503050406030204" pitchFamily="18" charset="0"/>
                        </a:rPr>
                        <m:t>= </m:t>
                      </m:r>
                      <m:f>
                        <m:fPr>
                          <m:ctrlPr>
                            <a:rPr lang="it-IT" sz="1800" b="0" i="1" smtClean="0">
                              <a:latin typeface="Cambria Math" panose="02040503050406030204" pitchFamily="18" charset="0"/>
                            </a:rPr>
                          </m:ctrlPr>
                        </m:fPr>
                        <m:num>
                          <m:r>
                            <a:rPr lang="it-IT" sz="1800" b="0" i="1" smtClean="0">
                              <a:latin typeface="Cambria Math" panose="02040503050406030204" pitchFamily="18" charset="0"/>
                            </a:rPr>
                            <m:t>10.00</m:t>
                          </m:r>
                          <m:r>
                            <a:rPr lang="it-IT" sz="1800" b="0" i="1" smtClean="0">
                              <a:latin typeface="Cambria Math" panose="02040503050406030204" pitchFamily="18" charset="0"/>
                              <a:ea typeface="Cambria Math" panose="02040503050406030204" pitchFamily="18" charset="0"/>
                            </a:rPr>
                            <m:t>∙19.91+11.00∙80.09</m:t>
                          </m:r>
                        </m:num>
                        <m:den>
                          <m:r>
                            <a:rPr lang="it-IT" sz="1800" b="0" i="1" smtClean="0">
                              <a:latin typeface="Cambria Math" panose="02040503050406030204" pitchFamily="18" charset="0"/>
                            </a:rPr>
                            <m:t>100</m:t>
                          </m:r>
                        </m:den>
                      </m:f>
                      <m:r>
                        <a:rPr lang="it-IT" sz="1800" b="0" i="1" smtClean="0">
                          <a:latin typeface="Cambria Math" panose="02040503050406030204" pitchFamily="18" charset="0"/>
                        </a:rPr>
                        <m:t>=10.80 </m:t>
                      </m:r>
                      <m:r>
                        <a:rPr lang="it-IT" sz="1800" b="0" i="1" smtClean="0">
                          <a:latin typeface="Cambria Math" panose="02040503050406030204" pitchFamily="18" charset="0"/>
                        </a:rPr>
                        <m:t>𝑢</m:t>
                      </m:r>
                      <m:r>
                        <a:rPr lang="it-IT" sz="1800" b="0" i="1" smtClean="0">
                          <a:latin typeface="Cambria Math" panose="02040503050406030204" pitchFamily="18" charset="0"/>
                        </a:rPr>
                        <m:t>.</m:t>
                      </m:r>
                      <m:r>
                        <a:rPr lang="it-IT" sz="1800" b="0" i="1" smtClean="0">
                          <a:latin typeface="Cambria Math" panose="02040503050406030204" pitchFamily="18" charset="0"/>
                        </a:rPr>
                        <m:t>𝑚</m:t>
                      </m:r>
                      <m:r>
                        <a:rPr lang="it-IT" sz="1800" b="0" i="1" smtClean="0">
                          <a:latin typeface="Cambria Math" panose="02040503050406030204" pitchFamily="18" charset="0"/>
                        </a:rPr>
                        <m:t>.</m:t>
                      </m:r>
                      <m:r>
                        <a:rPr lang="it-IT" sz="1800" b="0" i="1" smtClean="0">
                          <a:latin typeface="Cambria Math" panose="02040503050406030204" pitchFamily="18" charset="0"/>
                        </a:rPr>
                        <m:t>𝑎</m:t>
                      </m:r>
                      <m:r>
                        <a:rPr lang="it-IT" sz="1800" b="0" i="1" smtClean="0">
                          <a:latin typeface="Cambria Math" panose="02040503050406030204" pitchFamily="18" charset="0"/>
                        </a:rPr>
                        <m:t>.</m:t>
                      </m:r>
                    </m:oMath>
                  </m:oMathPara>
                </a14:m>
                <a:endParaRPr lang="it-IT" sz="18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1668" y="663388"/>
                <a:ext cx="8068238" cy="6194611"/>
              </a:xfrm>
              <a:blipFill>
                <a:blip r:embed="rId2"/>
                <a:stretch>
                  <a:fillRect l="-604" t="-394"/>
                </a:stretch>
              </a:blipFill>
            </p:spPr>
            <p:txBody>
              <a:bodyPr/>
              <a:lstStyle/>
              <a:p>
                <a:r>
                  <a:rPr lang="it-IT">
                    <a:noFill/>
                  </a:rPr>
                  <a:t> </a:t>
                </a:r>
              </a:p>
            </p:txBody>
          </p:sp>
        </mc:Fallback>
      </mc:AlternateContent>
    </p:spTree>
    <p:extLst>
      <p:ext uri="{BB962C8B-B14F-4D97-AF65-F5344CB8AC3E}">
        <p14:creationId xmlns:p14="http://schemas.microsoft.com/office/powerpoint/2010/main" val="197050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78248"/>
            <a:ext cx="7996518" cy="809251"/>
          </a:xfrm>
        </p:spPr>
        <p:txBody>
          <a:bodyPr>
            <a:normAutofit/>
          </a:bodyPr>
          <a:lstStyle/>
          <a:p>
            <a:r>
              <a:rPr lang="it-IT" sz="3200" dirty="0" smtClean="0">
                <a:solidFill>
                  <a:schemeClr val="accent6">
                    <a:lumMod val="75000"/>
                  </a:schemeClr>
                </a:solidFill>
              </a:rPr>
              <a:t>Esercizi</a:t>
            </a:r>
            <a:endParaRPr lang="it-IT" sz="3200" dirty="0">
              <a:solidFill>
                <a:schemeClr val="accent6">
                  <a:lumMod val="75000"/>
                </a:schemeClr>
              </a:solidFill>
            </a:endParaRPr>
          </a:p>
        </p:txBody>
      </p:sp>
      <p:sp>
        <p:nvSpPr>
          <p:cNvPr id="3" name="Content Placeholder 2"/>
          <p:cNvSpPr>
            <a:spLocks noGrp="1"/>
          </p:cNvSpPr>
          <p:nvPr>
            <p:ph idx="1"/>
          </p:nvPr>
        </p:nvSpPr>
        <p:spPr>
          <a:xfrm>
            <a:off x="582703" y="663389"/>
            <a:ext cx="7897906" cy="1272987"/>
          </a:xfrm>
        </p:spPr>
        <p:txBody>
          <a:bodyPr>
            <a:normAutofit/>
          </a:bodyPr>
          <a:lstStyle/>
          <a:p>
            <a:pPr marL="457200" indent="-457200">
              <a:buFont typeface="+mj-lt"/>
              <a:buAutoNum type="arabicPeriod"/>
            </a:pPr>
            <a:r>
              <a:rPr lang="it-IT" sz="1800" dirty="0" smtClean="0"/>
              <a:t>Calcolare </a:t>
            </a:r>
            <a:r>
              <a:rPr lang="it-IT" sz="1800" dirty="0"/>
              <a:t>la massa atomica dell’Ne, sapendo che un campione di Ne è composto da 3 isotopi: </a:t>
            </a:r>
            <a:r>
              <a:rPr lang="it-IT" sz="1800" baseline="30000" dirty="0"/>
              <a:t>20</a:t>
            </a:r>
            <a:r>
              <a:rPr lang="it-IT" sz="1800" dirty="0"/>
              <a:t>Ne con massa 19.992435 u e abbondanza relativa 90.5%; </a:t>
            </a:r>
            <a:r>
              <a:rPr lang="it-IT" sz="1800" baseline="30000" dirty="0"/>
              <a:t>21</a:t>
            </a:r>
            <a:r>
              <a:rPr lang="it-IT" sz="1800" dirty="0"/>
              <a:t>Ne con massa 20.993843 u e abbondanza relativa 0.27%; infine, </a:t>
            </a:r>
            <a:r>
              <a:rPr lang="it-IT" sz="1800" baseline="30000" dirty="0"/>
              <a:t>22</a:t>
            </a:r>
            <a:r>
              <a:rPr lang="it-IT" sz="1800" dirty="0"/>
              <a:t>Ne con massa 21.991383 u</a:t>
            </a:r>
            <a:r>
              <a:rPr lang="it-IT" sz="1800" dirty="0" smtClean="0"/>
              <a:t>.</a:t>
            </a:r>
            <a:endParaRPr lang="it-IT" sz="1800" dirty="0"/>
          </a:p>
        </p:txBody>
      </p:sp>
      <p:sp>
        <p:nvSpPr>
          <p:cNvPr id="7" name="Content Placeholder 2"/>
          <p:cNvSpPr txBox="1">
            <a:spLocks/>
          </p:cNvSpPr>
          <p:nvPr/>
        </p:nvSpPr>
        <p:spPr>
          <a:xfrm>
            <a:off x="591668" y="3711379"/>
            <a:ext cx="7897906" cy="2519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it-IT" sz="1800" dirty="0" smtClean="0"/>
              <a:t>Il </a:t>
            </a:r>
            <a:r>
              <a:rPr lang="it-IT" sz="1800" dirty="0"/>
              <a:t>rame ha 2 isotopi stabili, </a:t>
            </a:r>
            <a:r>
              <a:rPr lang="it-IT" sz="1800" baseline="30000" dirty="0"/>
              <a:t>63</a:t>
            </a:r>
            <a:r>
              <a:rPr lang="it-IT" sz="1800" dirty="0"/>
              <a:t>Cu con massa 62.9298 u e </a:t>
            </a:r>
            <a:r>
              <a:rPr lang="it-IT" sz="1800" baseline="30000" dirty="0"/>
              <a:t>65</a:t>
            </a:r>
            <a:r>
              <a:rPr lang="it-IT" sz="1800" dirty="0"/>
              <a:t>Cu con massa 64.9278 u. Conoscendo la massa media del rame (dalla Tavola Periodica), valutare l’abbondanza relativa di ciascun isotopo del rame</a:t>
            </a:r>
            <a:r>
              <a:rPr lang="it-IT" sz="1800" dirty="0" smtClean="0"/>
              <a:t>.</a:t>
            </a:r>
            <a:endParaRPr lang="it-IT" sz="1800" dirty="0"/>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591668" y="1667418"/>
                <a:ext cx="7897906" cy="1990167"/>
              </a:xfrm>
              <a:prstGeom prst="rect">
                <a:avLst/>
              </a:prstGeom>
              <a:solidFill>
                <a:schemeClr val="accent6">
                  <a:lumMod val="40000"/>
                  <a:lumOff val="60000"/>
                  <a:alpha val="2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𝑚</m:t>
                          </m:r>
                        </m:e>
                        <m:sub>
                          <m:r>
                            <a:rPr lang="it-IT" sz="1800" b="0" i="1" smtClean="0">
                              <a:latin typeface="Cambria Math" panose="02040503050406030204" pitchFamily="18" charset="0"/>
                              <a:ea typeface="Cambria Math" panose="02040503050406030204" pitchFamily="18" charset="0"/>
                            </a:rPr>
                            <m:t>𝑁𝑒</m:t>
                          </m:r>
                        </m:sub>
                      </m:sSub>
                      <m:r>
                        <a:rPr lang="it-IT" sz="1800" b="0" i="1" smtClean="0">
                          <a:latin typeface="Cambria Math" panose="02040503050406030204" pitchFamily="18" charset="0"/>
                          <a:ea typeface="Cambria Math" panose="02040503050406030204" pitchFamily="18" charset="0"/>
                        </a:rPr>
                        <m:t>=</m:t>
                      </m:r>
                      <m:f>
                        <m:fPr>
                          <m:ctrlPr>
                            <a:rPr lang="it-IT" sz="1800" b="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𝑚</m:t>
                          </m:r>
                          <m:sPre>
                            <m:sPrePr>
                              <m:ctrlPr>
                                <a:rPr lang="it-IT" sz="1800" b="0" i="1" smtClean="0">
                                  <a:latin typeface="Cambria Math" panose="02040503050406030204" pitchFamily="18" charset="0"/>
                                  <a:ea typeface="Cambria Math" panose="02040503050406030204" pitchFamily="18" charset="0"/>
                                </a:rPr>
                              </m:ctrlPr>
                            </m:sPrePr>
                            <m:sub/>
                            <m:sup>
                              <m:r>
                                <a:rPr lang="it-IT" sz="1800" b="0" i="1" smtClean="0">
                                  <a:latin typeface="Cambria Math" panose="02040503050406030204" pitchFamily="18" charset="0"/>
                                  <a:ea typeface="Cambria Math" panose="02040503050406030204" pitchFamily="18" charset="0"/>
                                </a:rPr>
                                <m:t>20</m:t>
                              </m:r>
                            </m:sup>
                            <m:e>
                              <m:r>
                                <a:rPr lang="it-IT" sz="1800" b="0" i="1" smtClean="0">
                                  <a:latin typeface="Cambria Math" panose="02040503050406030204" pitchFamily="18" charset="0"/>
                                  <a:ea typeface="Cambria Math" panose="02040503050406030204" pitchFamily="18" charset="0"/>
                                </a:rPr>
                                <m:t>𝑁𝑒</m:t>
                              </m:r>
                              <m:r>
                                <a:rPr lang="it-IT" sz="1800" b="0" i="1" smtClean="0">
                                  <a:latin typeface="Cambria Math" panose="02040503050406030204" pitchFamily="18" charset="0"/>
                                  <a:ea typeface="Cambria Math" panose="02040503050406030204" pitchFamily="18" charset="0"/>
                                </a:rPr>
                                <m:t>∙</m:t>
                              </m:r>
                            </m:e>
                          </m:sPre>
                          <m:r>
                            <a:rPr lang="it-IT" sz="1800" b="0" i="1" smtClean="0">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20</m:t>
                              </m:r>
                            </m:sup>
                            <m:e>
                              <m:r>
                                <a:rPr lang="it-IT" sz="1800" i="1">
                                  <a:latin typeface="Cambria Math" panose="02040503050406030204" pitchFamily="18" charset="0"/>
                                  <a:ea typeface="Cambria Math" panose="02040503050406030204" pitchFamily="18" charset="0"/>
                                </a:rPr>
                                <m:t>𝑁𝑒</m:t>
                              </m:r>
                            </m:e>
                          </m:sPre>
                          <m:r>
                            <a:rPr lang="it-IT" sz="1800" b="0" i="1" smtClean="0">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𝑚</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1</m:t>
                              </m:r>
                            </m:sup>
                            <m:e>
                              <m:r>
                                <a:rPr lang="it-IT" sz="1800" i="1">
                                  <a:latin typeface="Cambria Math" panose="02040503050406030204" pitchFamily="18" charset="0"/>
                                  <a:ea typeface="Cambria Math" panose="02040503050406030204" pitchFamily="18" charset="0"/>
                                </a:rPr>
                                <m:t>𝑁𝑒</m:t>
                              </m:r>
                              <m:r>
                                <a:rPr lang="it-IT" sz="1800" i="1">
                                  <a:latin typeface="Cambria Math" panose="02040503050406030204" pitchFamily="18" charset="0"/>
                                  <a:ea typeface="Cambria Math" panose="02040503050406030204" pitchFamily="18" charset="0"/>
                                </a:rPr>
                                <m:t>∙</m:t>
                              </m:r>
                            </m:e>
                          </m:sPre>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1</m:t>
                              </m:r>
                            </m:sup>
                            <m:e>
                              <m:r>
                                <a:rPr lang="it-IT" sz="1800" i="1">
                                  <a:latin typeface="Cambria Math" panose="02040503050406030204" pitchFamily="18" charset="0"/>
                                  <a:ea typeface="Cambria Math" panose="02040503050406030204" pitchFamily="18" charset="0"/>
                                </a:rPr>
                                <m:t>𝑁𝑒</m:t>
                              </m:r>
                            </m:e>
                          </m:sPre>
                          <m:r>
                            <a:rPr lang="it-IT" sz="1800" b="0" i="1" smtClean="0">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𝑚</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2</m:t>
                              </m:r>
                            </m:sup>
                            <m:e>
                              <m:r>
                                <a:rPr lang="it-IT" sz="1800" i="1">
                                  <a:latin typeface="Cambria Math" panose="02040503050406030204" pitchFamily="18" charset="0"/>
                                  <a:ea typeface="Cambria Math" panose="02040503050406030204" pitchFamily="18" charset="0"/>
                                </a:rPr>
                                <m:t>𝑁𝑒</m:t>
                              </m:r>
                              <m:r>
                                <a:rPr lang="it-IT" sz="1800" i="1">
                                  <a:latin typeface="Cambria Math" panose="02040503050406030204" pitchFamily="18" charset="0"/>
                                  <a:ea typeface="Cambria Math" panose="02040503050406030204" pitchFamily="18" charset="0"/>
                                </a:rPr>
                                <m:t>∙</m:t>
                              </m:r>
                            </m:e>
                          </m:sPre>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2</m:t>
                              </m:r>
                            </m:sup>
                            <m:e>
                              <m:r>
                                <a:rPr lang="it-IT" sz="1800" i="1">
                                  <a:latin typeface="Cambria Math" panose="02040503050406030204" pitchFamily="18" charset="0"/>
                                  <a:ea typeface="Cambria Math" panose="02040503050406030204" pitchFamily="18" charset="0"/>
                                </a:rPr>
                                <m:t>𝑁𝑒</m:t>
                              </m:r>
                            </m:e>
                          </m:sPre>
                        </m:num>
                        <m:den>
                          <m:r>
                            <a:rPr lang="it-IT" sz="1800" b="0" i="1" smtClean="0">
                              <a:latin typeface="Cambria Math" panose="02040503050406030204" pitchFamily="18" charset="0"/>
                              <a:ea typeface="Cambria Math" panose="02040503050406030204" pitchFamily="18" charset="0"/>
                            </a:rPr>
                            <m:t>100</m:t>
                          </m:r>
                        </m:den>
                      </m:f>
                    </m:oMath>
                  </m:oMathPara>
                </a14:m>
                <a:endParaRPr lang="it-IT" sz="1800" b="0" dirty="0" smtClean="0">
                  <a:latin typeface="Cambria Math" panose="02040503050406030204" pitchFamily="18" charset="0"/>
                  <a:ea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it-IT" sz="1800" i="1">
                          <a:latin typeface="Cambria Math" panose="02040503050406030204" pitchFamily="18" charset="0"/>
                          <a:ea typeface="Cambria Math" panose="02040503050406030204" pitchFamily="18" charset="0"/>
                        </a:rPr>
                        <m:t>=</m:t>
                      </m:r>
                      <m:f>
                        <m:fPr>
                          <m:ctrlPr>
                            <a:rPr lang="it-IT" sz="1800" i="1">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19.992435</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90.5</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20.993843</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0.27</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21.991383</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(100−90.5−0.27)</m:t>
                          </m:r>
                        </m:num>
                        <m:den>
                          <m:r>
                            <a:rPr lang="it-IT" sz="1800" i="1">
                              <a:latin typeface="Cambria Math" panose="02040503050406030204" pitchFamily="18" charset="0"/>
                              <a:ea typeface="Cambria Math" panose="02040503050406030204" pitchFamily="18" charset="0"/>
                            </a:rPr>
                            <m:t>100</m:t>
                          </m:r>
                        </m:den>
                      </m:f>
                    </m:oMath>
                  </m:oMathPara>
                </a14:m>
                <a:endParaRPr lang="it-IT" sz="1800" dirty="0" smtClean="0">
                  <a:latin typeface="Cambria Math" panose="02040503050406030204" pitchFamily="18" charset="0"/>
                  <a:ea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𝑚</m:t>
                          </m:r>
                        </m:e>
                        <m:sub>
                          <m:r>
                            <a:rPr lang="it-IT" sz="1800" b="0" i="1" smtClean="0">
                              <a:latin typeface="Cambria Math" panose="02040503050406030204" pitchFamily="18" charset="0"/>
                              <a:ea typeface="Cambria Math" panose="02040503050406030204" pitchFamily="18" charset="0"/>
                            </a:rPr>
                            <m:t>𝑁𝑒</m:t>
                          </m:r>
                        </m:sub>
                      </m:sSub>
                      <m:r>
                        <a:rPr lang="it-IT" sz="1800" b="0" i="1" smtClean="0">
                          <a:latin typeface="Cambria Math" panose="02040503050406030204" pitchFamily="18" charset="0"/>
                          <a:ea typeface="Cambria Math" panose="02040503050406030204" pitchFamily="18" charset="0"/>
                        </a:rPr>
                        <m:t>=20.2</m:t>
                      </m:r>
                    </m:oMath>
                  </m:oMathPara>
                </a14:m>
                <a:endParaRPr lang="it-IT" sz="1800" dirty="0" smtClean="0">
                  <a:latin typeface="Cambria Math" panose="02040503050406030204" pitchFamily="18" charset="0"/>
                  <a:ea typeface="Cambria Math" panose="02040503050406030204" pitchFamily="18" charset="0"/>
                </a:endParaRPr>
              </a:p>
              <a:p>
                <a:pPr marL="0" indent="0">
                  <a:lnSpc>
                    <a:spcPct val="120000"/>
                  </a:lnSpc>
                  <a:buNone/>
                </a:pPr>
                <a:endParaRPr lang="it-IT" sz="1800" b="0" dirty="0" smtClean="0">
                  <a:latin typeface="Cambria Math" panose="02040503050406030204" pitchFamily="18" charset="0"/>
                  <a:ea typeface="Cambria Math" panose="02040503050406030204" pitchFamily="18" charset="0"/>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591668" y="1667418"/>
                <a:ext cx="7897906" cy="1990167"/>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591668" y="4542698"/>
                <a:ext cx="7897906" cy="1990167"/>
              </a:xfrm>
              <a:prstGeom prst="rect">
                <a:avLst/>
              </a:prstGeom>
              <a:solidFill>
                <a:schemeClr val="accent6">
                  <a:lumMod val="40000"/>
                  <a:lumOff val="60000"/>
                  <a:alpha val="2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𝑚</m:t>
                          </m:r>
                        </m:e>
                        <m:sub>
                          <m:r>
                            <a:rPr lang="it-IT" sz="1800" b="0" i="1" smtClean="0">
                              <a:latin typeface="Cambria Math" panose="02040503050406030204" pitchFamily="18" charset="0"/>
                              <a:ea typeface="Cambria Math" panose="02040503050406030204" pitchFamily="18" charset="0"/>
                            </a:rPr>
                            <m:t>𝐶𝑢</m:t>
                          </m:r>
                        </m:sub>
                      </m:sSub>
                      <m:r>
                        <a:rPr lang="it-IT" sz="1800" b="0" i="1" smtClean="0">
                          <a:latin typeface="Cambria Math" panose="02040503050406030204" pitchFamily="18" charset="0"/>
                          <a:ea typeface="Cambria Math" panose="02040503050406030204" pitchFamily="18" charset="0"/>
                        </a:rPr>
                        <m:t>=</m:t>
                      </m:r>
                      <m:f>
                        <m:fPr>
                          <m:ctrlPr>
                            <a:rPr lang="it-IT" sz="1800" b="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𝑚</m:t>
                          </m:r>
                          <m:sPre>
                            <m:sPrePr>
                              <m:ctrlPr>
                                <a:rPr lang="it-IT" sz="1800" b="0" i="1" smtClean="0">
                                  <a:latin typeface="Cambria Math" panose="02040503050406030204" pitchFamily="18" charset="0"/>
                                  <a:ea typeface="Cambria Math" panose="02040503050406030204" pitchFamily="18" charset="0"/>
                                </a:rPr>
                              </m:ctrlPr>
                            </m:sPrePr>
                            <m:sub/>
                            <m:sup>
                              <m:r>
                                <a:rPr lang="it-IT" sz="1800" b="0" i="1" smtClean="0">
                                  <a:latin typeface="Cambria Math" panose="02040503050406030204" pitchFamily="18" charset="0"/>
                                  <a:ea typeface="Cambria Math" panose="02040503050406030204" pitchFamily="18" charset="0"/>
                                </a:rPr>
                                <m:t>63</m:t>
                              </m:r>
                            </m:sup>
                            <m:e>
                              <m:r>
                                <a:rPr lang="it-IT" sz="1800" b="0" i="1" smtClean="0">
                                  <a:latin typeface="Cambria Math" panose="02040503050406030204" pitchFamily="18" charset="0"/>
                                  <a:ea typeface="Cambria Math" panose="02040503050406030204" pitchFamily="18" charset="0"/>
                                </a:rPr>
                                <m:t>𝐶𝑢</m:t>
                              </m:r>
                              <m:r>
                                <a:rPr lang="it-IT" sz="1800" b="0" i="1" smtClean="0">
                                  <a:latin typeface="Cambria Math" panose="02040503050406030204" pitchFamily="18" charset="0"/>
                                  <a:ea typeface="Cambria Math" panose="02040503050406030204" pitchFamily="18" charset="0"/>
                                </a:rPr>
                                <m:t>∙</m:t>
                              </m:r>
                            </m:e>
                          </m:sPre>
                          <m:r>
                            <a:rPr lang="it-IT" sz="1800" b="0" i="1" smtClean="0">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b="0" i="1" smtClean="0">
                                  <a:latin typeface="Cambria Math" panose="02040503050406030204" pitchFamily="18" charset="0"/>
                                  <a:ea typeface="Cambria Math" panose="02040503050406030204" pitchFamily="18" charset="0"/>
                                </a:rPr>
                                <m:t>63</m:t>
                              </m:r>
                            </m:sup>
                            <m:e>
                              <m:r>
                                <a:rPr lang="it-IT" sz="1800" b="0" i="1" smtClean="0">
                                  <a:latin typeface="Cambria Math" panose="02040503050406030204" pitchFamily="18" charset="0"/>
                                  <a:ea typeface="Cambria Math" panose="02040503050406030204" pitchFamily="18" charset="0"/>
                                </a:rPr>
                                <m:t>𝐶𝑢</m:t>
                              </m:r>
                            </m:e>
                          </m:sPre>
                          <m:r>
                            <a:rPr lang="it-IT" sz="1800" b="0" i="1" smtClean="0">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𝑚</m:t>
                          </m:r>
                          <m:sPre>
                            <m:sPrePr>
                              <m:ctrlPr>
                                <a:rPr lang="it-IT" sz="1800" i="1">
                                  <a:latin typeface="Cambria Math" panose="02040503050406030204" pitchFamily="18" charset="0"/>
                                  <a:ea typeface="Cambria Math" panose="02040503050406030204" pitchFamily="18" charset="0"/>
                                </a:rPr>
                              </m:ctrlPr>
                            </m:sPrePr>
                            <m:sub/>
                            <m:sup>
                              <m:r>
                                <a:rPr lang="it-IT" sz="1800" b="0" i="1" smtClean="0">
                                  <a:latin typeface="Cambria Math" panose="02040503050406030204" pitchFamily="18" charset="0"/>
                                  <a:ea typeface="Cambria Math" panose="02040503050406030204" pitchFamily="18" charset="0"/>
                                </a:rPr>
                                <m:t>65</m:t>
                              </m:r>
                            </m:sup>
                            <m:e>
                              <m:r>
                                <a:rPr lang="it-IT" sz="1800" b="0" i="1" smtClean="0">
                                  <a:latin typeface="Cambria Math" panose="02040503050406030204" pitchFamily="18" charset="0"/>
                                  <a:ea typeface="Cambria Math" panose="02040503050406030204" pitchFamily="18" charset="0"/>
                                </a:rPr>
                                <m:t>𝐶𝑢</m:t>
                              </m:r>
                              <m:r>
                                <a:rPr lang="it-IT" sz="1800" i="1">
                                  <a:latin typeface="Cambria Math" panose="02040503050406030204" pitchFamily="18" charset="0"/>
                                  <a:ea typeface="Cambria Math" panose="02040503050406030204" pitchFamily="18" charset="0"/>
                                </a:rPr>
                                <m:t>∙</m:t>
                              </m:r>
                            </m:e>
                          </m:sPre>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smtClean="0">
                                  <a:latin typeface="Cambria Math" panose="02040503050406030204" pitchFamily="18" charset="0"/>
                                  <a:ea typeface="Cambria Math" panose="02040503050406030204" pitchFamily="18" charset="0"/>
                                </a:rPr>
                                <m:t>6</m:t>
                              </m:r>
                              <m:r>
                                <a:rPr lang="it-IT" sz="1800" b="0" i="1" smtClean="0">
                                  <a:latin typeface="Cambria Math" panose="02040503050406030204" pitchFamily="18" charset="0"/>
                                  <a:ea typeface="Cambria Math" panose="02040503050406030204" pitchFamily="18" charset="0"/>
                                </a:rPr>
                                <m:t>5</m:t>
                              </m:r>
                            </m:sup>
                            <m:e>
                              <m:r>
                                <a:rPr lang="it-IT" sz="1800" b="0" i="1" smtClean="0">
                                  <a:latin typeface="Cambria Math" panose="02040503050406030204" pitchFamily="18" charset="0"/>
                                  <a:ea typeface="Cambria Math" panose="02040503050406030204" pitchFamily="18" charset="0"/>
                                </a:rPr>
                                <m:t>𝐶𝑢</m:t>
                              </m:r>
                            </m:e>
                          </m:sPre>
                        </m:num>
                        <m:den>
                          <m:r>
                            <a:rPr lang="it-IT" sz="1800" b="0" i="1" smtClean="0">
                              <a:latin typeface="Cambria Math" panose="02040503050406030204" pitchFamily="18" charset="0"/>
                              <a:ea typeface="Cambria Math" panose="02040503050406030204" pitchFamily="18" charset="0"/>
                            </a:rPr>
                            <m:t>100</m:t>
                          </m:r>
                        </m:den>
                      </m:f>
                      <m:r>
                        <a:rPr lang="it-IT" sz="1800" b="0" i="1" smtClean="0">
                          <a:latin typeface="Cambria Math" panose="02040503050406030204" pitchFamily="18" charset="0"/>
                          <a:ea typeface="Cambria Math" panose="02040503050406030204" pitchFamily="18" charset="0"/>
                        </a:rPr>
                        <m:t>=63.546</m:t>
                      </m:r>
                    </m:oMath>
                  </m:oMathPara>
                </a14:m>
                <a:endParaRPr lang="it-IT" sz="1800" b="0" dirty="0" smtClean="0">
                  <a:latin typeface="Cambria Math" panose="02040503050406030204" pitchFamily="18" charset="0"/>
                  <a:ea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it-IT" sz="1800" i="1">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62.9298</m:t>
                          </m:r>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63</m:t>
                              </m:r>
                            </m:sup>
                            <m:e>
                              <m:r>
                                <a:rPr lang="it-IT" sz="1800" i="1">
                                  <a:latin typeface="Cambria Math" panose="02040503050406030204" pitchFamily="18" charset="0"/>
                                  <a:ea typeface="Cambria Math" panose="02040503050406030204" pitchFamily="18" charset="0"/>
                                </a:rPr>
                                <m:t>𝐶𝑢</m:t>
                              </m:r>
                            </m:e>
                          </m:sPre>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64.9278</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(100−</m:t>
                          </m:r>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63</m:t>
                              </m:r>
                            </m:sup>
                            <m:e>
                              <m:r>
                                <a:rPr lang="it-IT" sz="1800" i="1">
                                  <a:latin typeface="Cambria Math" panose="02040503050406030204" pitchFamily="18" charset="0"/>
                                  <a:ea typeface="Cambria Math" panose="02040503050406030204" pitchFamily="18" charset="0"/>
                                </a:rPr>
                                <m:t>𝐶𝑢</m:t>
                              </m:r>
                            </m:e>
                          </m:sPre>
                          <m:r>
                            <a:rPr lang="it-IT" sz="1800" b="0" i="1" smtClean="0">
                              <a:latin typeface="Cambria Math" panose="02040503050406030204" pitchFamily="18" charset="0"/>
                              <a:ea typeface="Cambria Math" panose="02040503050406030204" pitchFamily="18" charset="0"/>
                            </a:rPr>
                            <m:t>)</m:t>
                          </m:r>
                          <m:r>
                            <a:rPr lang="it-IT" sz="1800" i="1" smtClean="0">
                              <a:latin typeface="Cambria Math" panose="02040503050406030204" pitchFamily="18" charset="0"/>
                              <a:ea typeface="Cambria Math" panose="02040503050406030204" pitchFamily="18" charset="0"/>
                            </a:rPr>
                            <m:t> </m:t>
                          </m:r>
                        </m:num>
                        <m:den>
                          <m:r>
                            <a:rPr lang="it-IT" sz="1800" i="1">
                              <a:latin typeface="Cambria Math" panose="02040503050406030204" pitchFamily="18" charset="0"/>
                              <a:ea typeface="Cambria Math" panose="02040503050406030204" pitchFamily="18" charset="0"/>
                            </a:rPr>
                            <m:t>100</m:t>
                          </m:r>
                        </m:den>
                      </m:f>
                      <m:r>
                        <a:rPr lang="it-IT" sz="1800" b="0" i="1" smtClean="0">
                          <a:latin typeface="Cambria Math" panose="02040503050406030204" pitchFamily="18" charset="0"/>
                          <a:ea typeface="Cambria Math" panose="02040503050406030204" pitchFamily="18" charset="0"/>
                        </a:rPr>
                        <m:t>=63.546</m:t>
                      </m:r>
                    </m:oMath>
                  </m:oMathPara>
                </a14:m>
                <a:endParaRPr lang="it-IT" sz="1800" dirty="0" smtClean="0">
                  <a:latin typeface="Cambria Math" panose="02040503050406030204" pitchFamily="18" charset="0"/>
                  <a:ea typeface="Cambria Math" panose="02040503050406030204" pitchFamily="18" charset="0"/>
                </a:endParaRPr>
              </a:p>
              <a:p>
                <a:pPr marL="0" indent="0" algn="ctr">
                  <a:lnSpc>
                    <a:spcPct val="120000"/>
                  </a:lnSpc>
                  <a:buNone/>
                </a:pPr>
                <a14:m>
                  <m:oMath xmlns:m="http://schemas.openxmlformats.org/officeDocument/2006/math">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63</m:t>
                        </m:r>
                      </m:sup>
                      <m:e>
                        <m:r>
                          <a:rPr lang="it-IT" sz="1800" i="1">
                            <a:latin typeface="Cambria Math" panose="02040503050406030204" pitchFamily="18" charset="0"/>
                            <a:ea typeface="Cambria Math" panose="02040503050406030204" pitchFamily="18" charset="0"/>
                          </a:rPr>
                          <m:t>𝐶𝑢</m:t>
                        </m:r>
                      </m:e>
                    </m:sPre>
                    <m:r>
                      <a:rPr lang="it-IT" sz="1800" b="0" i="1" smtClean="0">
                        <a:latin typeface="Cambria Math" panose="02040503050406030204" pitchFamily="18" charset="0"/>
                        <a:ea typeface="Cambria Math" panose="02040503050406030204" pitchFamily="18" charset="0"/>
                      </a:rPr>
                      <m:t>=69.159%</m:t>
                    </m:r>
                  </m:oMath>
                </a14:m>
                <a:r>
                  <a:rPr lang="it-IT" sz="1800" dirty="0" smtClean="0">
                    <a:latin typeface="Cambria Math" panose="02040503050406030204" pitchFamily="18" charset="0"/>
                    <a:ea typeface="Cambria Math" panose="02040503050406030204" pitchFamily="18" charset="0"/>
                  </a:rPr>
                  <a:t>      e     </a:t>
                </a:r>
                <a14:m>
                  <m:oMath xmlns:m="http://schemas.openxmlformats.org/officeDocument/2006/math">
                    <m:r>
                      <a:rPr lang="it-IT" sz="1800" i="1">
                        <a:latin typeface="Cambria Math" panose="02040503050406030204" pitchFamily="18" charset="0"/>
                        <a:ea typeface="Cambria Math" panose="02040503050406030204" pitchFamily="18" charset="0"/>
                      </a:rPr>
                      <m:t>%</m:t>
                    </m:r>
                    <m:sPre>
                      <m:sPrePr>
                        <m:ctrlPr>
                          <a:rPr lang="it-IT" sz="1800" i="1">
                            <a:latin typeface="Cambria Math" panose="02040503050406030204" pitchFamily="18" charset="0"/>
                            <a:ea typeface="Cambria Math" panose="02040503050406030204" pitchFamily="18" charset="0"/>
                          </a:rPr>
                        </m:ctrlPr>
                      </m:sPrePr>
                      <m:sub/>
                      <m:sup>
                        <m:r>
                          <a:rPr lang="it-IT" sz="1800" i="1">
                            <a:latin typeface="Cambria Math" panose="02040503050406030204" pitchFamily="18" charset="0"/>
                            <a:ea typeface="Cambria Math" panose="02040503050406030204" pitchFamily="18" charset="0"/>
                          </a:rPr>
                          <m:t>6</m:t>
                        </m:r>
                        <m:r>
                          <a:rPr lang="it-IT" sz="1800" b="0" i="1" smtClean="0">
                            <a:latin typeface="Cambria Math" panose="02040503050406030204" pitchFamily="18" charset="0"/>
                            <a:ea typeface="Cambria Math" panose="02040503050406030204" pitchFamily="18" charset="0"/>
                          </a:rPr>
                          <m:t>5</m:t>
                        </m:r>
                      </m:sup>
                      <m:e>
                        <m:r>
                          <a:rPr lang="it-IT" sz="1800" i="1">
                            <a:latin typeface="Cambria Math" panose="02040503050406030204" pitchFamily="18" charset="0"/>
                            <a:ea typeface="Cambria Math" panose="02040503050406030204" pitchFamily="18" charset="0"/>
                          </a:rPr>
                          <m:t>𝐶𝑢</m:t>
                        </m:r>
                      </m:e>
                    </m:sPre>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30</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841</m:t>
                    </m:r>
                    <m:r>
                      <a:rPr lang="it-IT" sz="1800" i="1">
                        <a:latin typeface="Cambria Math" panose="02040503050406030204" pitchFamily="18" charset="0"/>
                        <a:ea typeface="Cambria Math" panose="02040503050406030204" pitchFamily="18" charset="0"/>
                      </a:rPr>
                      <m:t>%</m:t>
                    </m:r>
                  </m:oMath>
                </a14:m>
                <a:endParaRPr lang="it-IT" sz="1800" dirty="0" smtClean="0">
                  <a:latin typeface="Cambria Math" panose="02040503050406030204" pitchFamily="18" charset="0"/>
                  <a:ea typeface="Cambria Math" panose="02040503050406030204" pitchFamily="18" charset="0"/>
                </a:endParaRPr>
              </a:p>
              <a:p>
                <a:pPr marL="0" indent="0">
                  <a:lnSpc>
                    <a:spcPct val="120000"/>
                  </a:lnSpc>
                  <a:buNone/>
                </a:pPr>
                <a:endParaRPr lang="it-IT" sz="1800" b="0" dirty="0" smtClean="0">
                  <a:latin typeface="Cambria Math" panose="02040503050406030204" pitchFamily="18" charset="0"/>
                  <a:ea typeface="Cambria Math" panose="02040503050406030204" pitchFamily="18" charset="0"/>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591668" y="4542698"/>
                <a:ext cx="7897906" cy="1990167"/>
              </a:xfrm>
              <a:prstGeom prst="rect">
                <a:avLst/>
              </a:prstGeom>
              <a:blipFill>
                <a:blip r:embed="rId3"/>
                <a:stretch>
                  <a:fillRect b="-917"/>
                </a:stretch>
              </a:blipFill>
            </p:spPr>
            <p:txBody>
              <a:bodyPr/>
              <a:lstStyle/>
              <a:p>
                <a:r>
                  <a:rPr lang="it-IT">
                    <a:noFill/>
                  </a:rPr>
                  <a:t> </a:t>
                </a:r>
              </a:p>
            </p:txBody>
          </p:sp>
        </mc:Fallback>
      </mc:AlternateContent>
    </p:spTree>
    <p:extLst>
      <p:ext uri="{BB962C8B-B14F-4D97-AF65-F5344CB8AC3E}">
        <p14:creationId xmlns:p14="http://schemas.microsoft.com/office/powerpoint/2010/main" val="77536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6" y="112357"/>
            <a:ext cx="8813121" cy="809251"/>
          </a:xfrm>
        </p:spPr>
        <p:txBody>
          <a:bodyPr>
            <a:normAutofit fontScale="90000"/>
          </a:bodyPr>
          <a:lstStyle/>
          <a:p>
            <a:r>
              <a:rPr lang="it-IT" sz="3800" b="1" dirty="0" smtClean="0">
                <a:solidFill>
                  <a:srgbClr val="0070C0"/>
                </a:solidFill>
              </a:rPr>
              <a:t>Legge della conservazione della massa (</a:t>
            </a:r>
            <a:r>
              <a:rPr lang="it-IT" sz="3800" b="1" dirty="0" err="1" smtClean="0">
                <a:solidFill>
                  <a:srgbClr val="0070C0"/>
                </a:solidFill>
              </a:rPr>
              <a:t>Lavoisier</a:t>
            </a:r>
            <a:r>
              <a:rPr lang="it-IT" sz="3800" b="1" dirty="0" smtClean="0">
                <a:solidFill>
                  <a:srgbClr val="0070C0"/>
                </a:solidFill>
              </a:rPr>
              <a:t>)</a:t>
            </a:r>
            <a:endParaRPr lang="it-IT" sz="3800" b="1" dirty="0">
              <a:solidFill>
                <a:srgbClr val="0070C0"/>
              </a:solidFill>
            </a:endParaRPr>
          </a:p>
        </p:txBody>
      </p:sp>
      <p:sp>
        <p:nvSpPr>
          <p:cNvPr id="7" name="Rettangolo 6"/>
          <p:cNvSpPr/>
          <p:nvPr/>
        </p:nvSpPr>
        <p:spPr>
          <a:xfrm>
            <a:off x="81496" y="1563408"/>
            <a:ext cx="9062504" cy="969496"/>
          </a:xfrm>
          <a:prstGeom prst="rect">
            <a:avLst/>
          </a:prstGeom>
        </p:spPr>
        <p:txBody>
          <a:bodyPr wrap="square">
            <a:spAutoFit/>
          </a:bodyPr>
          <a:lstStyle/>
          <a:p>
            <a:r>
              <a:rPr lang="it-IT" sz="1900" dirty="0">
                <a:latin typeface="Arial" panose="020B0604020202020204" pitchFamily="34" charset="0"/>
              </a:rPr>
              <a:t>Candela che brucia</a:t>
            </a:r>
            <a:r>
              <a:rPr lang="it-IT" sz="1900" dirty="0" smtClean="0">
                <a:latin typeface="Arial" panose="020B0604020202020204" pitchFamily="34" charset="0"/>
              </a:rPr>
              <a:t>:</a:t>
            </a:r>
          </a:p>
          <a:p>
            <a:endParaRPr lang="it-IT" sz="1900" dirty="0">
              <a:latin typeface="Arial" panose="020B0604020202020204" pitchFamily="34" charset="0"/>
            </a:endParaRPr>
          </a:p>
          <a:p>
            <a:r>
              <a:rPr lang="it-IT" sz="1900" dirty="0">
                <a:latin typeface="Arial" panose="020B0604020202020204" pitchFamily="34" charset="0"/>
              </a:rPr>
              <a:t>Massa </a:t>
            </a:r>
            <a:r>
              <a:rPr lang="it-IT" sz="1900" dirty="0" smtClean="0">
                <a:latin typeface="Arial" panose="020B0604020202020204" pitchFamily="34" charset="0"/>
              </a:rPr>
              <a:t>cera  </a:t>
            </a:r>
            <a:r>
              <a:rPr lang="it-IT" sz="1900" dirty="0">
                <a:latin typeface="Arial" panose="020B0604020202020204" pitchFamily="34" charset="0"/>
              </a:rPr>
              <a:t>+ </a:t>
            </a:r>
            <a:r>
              <a:rPr lang="it-IT" sz="1900" dirty="0" smtClean="0">
                <a:latin typeface="Arial" panose="020B0604020202020204" pitchFamily="34" charset="0"/>
              </a:rPr>
              <a:t> massa ossigeno  </a:t>
            </a:r>
            <a:r>
              <a:rPr lang="it-IT" sz="1900" dirty="0">
                <a:latin typeface="Arial" panose="020B0604020202020204" pitchFamily="34" charset="0"/>
              </a:rPr>
              <a:t>= </a:t>
            </a:r>
            <a:r>
              <a:rPr lang="it-IT" sz="1900" dirty="0" smtClean="0">
                <a:latin typeface="Arial" panose="020B0604020202020204" pitchFamily="34" charset="0"/>
              </a:rPr>
              <a:t> massa </a:t>
            </a:r>
            <a:r>
              <a:rPr lang="it-IT" sz="1900" dirty="0">
                <a:latin typeface="Arial" panose="020B0604020202020204" pitchFamily="34" charset="0"/>
              </a:rPr>
              <a:t>anidride carbonica + massa di acqua</a:t>
            </a:r>
            <a:endParaRPr lang="it-IT" sz="1900" dirty="0"/>
          </a:p>
        </p:txBody>
      </p:sp>
    </p:spTree>
    <p:extLst>
      <p:ext uri="{BB962C8B-B14F-4D97-AF65-F5344CB8AC3E}">
        <p14:creationId xmlns:p14="http://schemas.microsoft.com/office/powerpoint/2010/main" val="3928600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3054" t="16479" r="24123"/>
          <a:stretch/>
        </p:blipFill>
        <p:spPr>
          <a:xfrm>
            <a:off x="6667055" y="189907"/>
            <a:ext cx="2421055" cy="2146748"/>
          </a:xfrm>
          <a:prstGeom prst="rect">
            <a:avLst/>
          </a:prstGeom>
          <a:solidFill>
            <a:schemeClr val="bg1"/>
          </a:solidFill>
        </p:spPr>
      </p:pic>
      <p:sp>
        <p:nvSpPr>
          <p:cNvPr id="3" name="Content Placeholder 2"/>
          <p:cNvSpPr>
            <a:spLocks noGrp="1"/>
          </p:cNvSpPr>
          <p:nvPr>
            <p:ph idx="1"/>
          </p:nvPr>
        </p:nvSpPr>
        <p:spPr>
          <a:xfrm>
            <a:off x="307188" y="285016"/>
            <a:ext cx="6388252" cy="2026029"/>
          </a:xfrm>
        </p:spPr>
        <p:txBody>
          <a:bodyPr>
            <a:normAutofit/>
          </a:bodyPr>
          <a:lstStyle/>
          <a:p>
            <a:pPr marL="0" indent="0">
              <a:lnSpc>
                <a:spcPct val="110000"/>
              </a:lnSpc>
              <a:buNone/>
            </a:pPr>
            <a:r>
              <a:rPr lang="it-IT" sz="2400" b="1" dirty="0" smtClean="0"/>
              <a:t>Legge di Proust o delle proporzioni definite:</a:t>
            </a:r>
          </a:p>
          <a:p>
            <a:pPr marL="0" indent="0">
              <a:lnSpc>
                <a:spcPct val="110000"/>
              </a:lnSpc>
              <a:spcBef>
                <a:spcPts val="600"/>
              </a:spcBef>
              <a:buNone/>
            </a:pPr>
            <a:r>
              <a:rPr lang="it-IT" sz="2000" dirty="0" smtClean="0"/>
              <a:t>	         Campioni diversi dello stesso composto 	         contengono proporzioni definite degli stessi 	         elementi.</a:t>
            </a:r>
          </a:p>
        </p:txBody>
      </p:sp>
      <p:sp>
        <p:nvSpPr>
          <p:cNvPr id="6" name="Content Placeholder 2"/>
          <p:cNvSpPr txBox="1">
            <a:spLocks/>
          </p:cNvSpPr>
          <p:nvPr/>
        </p:nvSpPr>
        <p:spPr>
          <a:xfrm>
            <a:off x="307188" y="1874809"/>
            <a:ext cx="8503920" cy="2817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endParaRPr lang="it-IT" sz="20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51700">
            <a:off x="522424" y="761464"/>
            <a:ext cx="835154" cy="1289307"/>
          </a:xfrm>
          <a:prstGeom prst="rect">
            <a:avLst/>
          </a:prstGeom>
        </p:spPr>
      </p:pic>
      <p:sp>
        <p:nvSpPr>
          <p:cNvPr id="4" name="CasellaDiTesto 3"/>
          <p:cNvSpPr txBox="1"/>
          <p:nvPr/>
        </p:nvSpPr>
        <p:spPr>
          <a:xfrm>
            <a:off x="175406" y="2349838"/>
            <a:ext cx="9088110" cy="2246769"/>
          </a:xfrm>
          <a:prstGeom prst="rect">
            <a:avLst/>
          </a:prstGeom>
          <a:noFill/>
        </p:spPr>
        <p:txBody>
          <a:bodyPr wrap="square" rtlCol="0">
            <a:spAutoFit/>
          </a:bodyPr>
          <a:lstStyle/>
          <a:p>
            <a:r>
              <a:rPr lang="it-IT" sz="2000" dirty="0" smtClean="0"/>
              <a:t>Es. Ogni campione d’acqua contiene sempre le stesse proporzioni di </a:t>
            </a:r>
            <a:r>
              <a:rPr lang="it-IT" sz="2000" b="1" i="1" dirty="0" smtClean="0"/>
              <a:t>idrogeno</a:t>
            </a:r>
            <a:r>
              <a:rPr lang="it-IT" sz="2000" dirty="0" smtClean="0"/>
              <a:t> e </a:t>
            </a:r>
            <a:r>
              <a:rPr lang="it-IT" sz="2000" b="1" i="1" dirty="0" smtClean="0"/>
              <a:t>ossigeno</a:t>
            </a:r>
          </a:p>
          <a:p>
            <a:endParaRPr lang="it-IT" sz="2000" dirty="0"/>
          </a:p>
          <a:p>
            <a:r>
              <a:rPr lang="it-IT" sz="2000" dirty="0" smtClean="0"/>
              <a:t>In </a:t>
            </a:r>
            <a:r>
              <a:rPr lang="it-IT" sz="2000" b="1" dirty="0" smtClean="0">
                <a:solidFill>
                  <a:srgbClr val="FF0000"/>
                </a:solidFill>
              </a:rPr>
              <a:t>massa</a:t>
            </a:r>
            <a:r>
              <a:rPr lang="it-IT" sz="2000" dirty="0" smtClean="0"/>
              <a:t> risulta sempre: 1 parte di </a:t>
            </a:r>
            <a:r>
              <a:rPr lang="it-IT" sz="2000" b="1" i="1" dirty="0" smtClean="0"/>
              <a:t>idrogeno</a:t>
            </a:r>
            <a:r>
              <a:rPr lang="it-IT" sz="2000" dirty="0" smtClean="0"/>
              <a:t> e 8 parti di </a:t>
            </a:r>
            <a:r>
              <a:rPr lang="it-IT" sz="2000" b="1" i="1" dirty="0" smtClean="0"/>
              <a:t>ossigeno</a:t>
            </a:r>
          </a:p>
          <a:p>
            <a:endParaRPr lang="it-IT" sz="2000" dirty="0"/>
          </a:p>
          <a:p>
            <a:r>
              <a:rPr lang="it-IT" sz="2000" dirty="0" smtClean="0"/>
              <a:t>In </a:t>
            </a:r>
            <a:r>
              <a:rPr lang="it-IT" sz="2000" b="1" dirty="0" smtClean="0">
                <a:solidFill>
                  <a:srgbClr val="0070C0"/>
                </a:solidFill>
              </a:rPr>
              <a:t>numero di atomi </a:t>
            </a:r>
            <a:r>
              <a:rPr lang="it-IT" sz="2000" dirty="0" smtClean="0"/>
              <a:t>risulta sempre: atomi di </a:t>
            </a:r>
            <a:r>
              <a:rPr lang="it-IT" sz="2000" b="1" i="1" dirty="0" smtClean="0"/>
              <a:t>idrogeno</a:t>
            </a:r>
            <a:r>
              <a:rPr lang="it-IT" sz="2000" dirty="0" smtClean="0"/>
              <a:t> sono il doppio di quelli di </a:t>
            </a:r>
            <a:r>
              <a:rPr lang="it-IT" sz="2000" b="1" i="1" dirty="0" smtClean="0"/>
              <a:t>ossigeno</a:t>
            </a:r>
            <a:r>
              <a:rPr lang="it-IT" sz="2000" dirty="0" smtClean="0"/>
              <a:t> </a:t>
            </a:r>
            <a:endParaRPr lang="it-IT" sz="2000" dirty="0"/>
          </a:p>
        </p:txBody>
      </p:sp>
      <p:sp>
        <p:nvSpPr>
          <p:cNvPr id="5" name="CasellaDiTesto 4"/>
          <p:cNvSpPr txBox="1"/>
          <p:nvPr/>
        </p:nvSpPr>
        <p:spPr>
          <a:xfrm>
            <a:off x="347381" y="5514105"/>
            <a:ext cx="8555804" cy="830997"/>
          </a:xfrm>
          <a:prstGeom prst="rect">
            <a:avLst/>
          </a:prstGeom>
          <a:noFill/>
        </p:spPr>
        <p:txBody>
          <a:bodyPr wrap="square" rtlCol="0">
            <a:spAutoFit/>
          </a:bodyPr>
          <a:lstStyle/>
          <a:p>
            <a:pPr algn="ctr"/>
            <a:r>
              <a:rPr lang="it-IT" sz="2400" b="1" i="1" dirty="0" smtClean="0"/>
              <a:t>Nella formazione di composti, gli elementi si combinano in rapporti specifici, non casuali</a:t>
            </a:r>
            <a:endParaRPr lang="it-IT" sz="2400" b="1" i="1" dirty="0"/>
          </a:p>
        </p:txBody>
      </p:sp>
    </p:spTree>
    <p:extLst>
      <p:ext uri="{BB962C8B-B14F-4D97-AF65-F5344CB8AC3E}">
        <p14:creationId xmlns:p14="http://schemas.microsoft.com/office/powerpoint/2010/main" val="19097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188" y="285016"/>
            <a:ext cx="6388252" cy="2026029"/>
          </a:xfrm>
        </p:spPr>
        <p:txBody>
          <a:bodyPr>
            <a:normAutofit/>
          </a:bodyPr>
          <a:lstStyle/>
          <a:p>
            <a:pPr marL="0" indent="0">
              <a:lnSpc>
                <a:spcPct val="110000"/>
              </a:lnSpc>
              <a:buNone/>
            </a:pPr>
            <a:r>
              <a:rPr lang="it-IT" sz="2400" b="1" dirty="0" smtClean="0"/>
              <a:t>Legge di Proust o delle proporzioni definite:</a:t>
            </a:r>
          </a:p>
          <a:p>
            <a:pPr marL="0" indent="0">
              <a:lnSpc>
                <a:spcPct val="110000"/>
              </a:lnSpc>
              <a:spcBef>
                <a:spcPts val="600"/>
              </a:spcBef>
              <a:buNone/>
            </a:pPr>
            <a:r>
              <a:rPr lang="it-IT" sz="2000" dirty="0" smtClean="0"/>
              <a:t>	</a:t>
            </a:r>
          </a:p>
        </p:txBody>
      </p:sp>
      <p:pic>
        <p:nvPicPr>
          <p:cNvPr id="5" name="Immagine 4"/>
          <p:cNvPicPr>
            <a:picLocks noChangeAspect="1"/>
          </p:cNvPicPr>
          <p:nvPr/>
        </p:nvPicPr>
        <p:blipFill rotWithShape="1">
          <a:blip r:embed="rId2"/>
          <a:srcRect l="22842" t="36596" r="27158" b="15742"/>
          <a:stretch/>
        </p:blipFill>
        <p:spPr>
          <a:xfrm>
            <a:off x="0" y="1005453"/>
            <a:ext cx="9144000" cy="4903001"/>
          </a:xfrm>
          <a:prstGeom prst="rect">
            <a:avLst/>
          </a:prstGeom>
        </p:spPr>
      </p:pic>
    </p:spTree>
    <p:extLst>
      <p:ext uri="{BB962C8B-B14F-4D97-AF65-F5344CB8AC3E}">
        <p14:creationId xmlns:p14="http://schemas.microsoft.com/office/powerpoint/2010/main" val="266934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188" y="285016"/>
            <a:ext cx="6388252" cy="2026029"/>
          </a:xfrm>
        </p:spPr>
        <p:txBody>
          <a:bodyPr>
            <a:normAutofit/>
          </a:bodyPr>
          <a:lstStyle/>
          <a:p>
            <a:pPr marL="0" indent="0">
              <a:lnSpc>
                <a:spcPct val="110000"/>
              </a:lnSpc>
              <a:buNone/>
            </a:pPr>
            <a:r>
              <a:rPr lang="it-IT" sz="2400" b="1" dirty="0" smtClean="0"/>
              <a:t>Legge di Proust o delle proporzioni definite:</a:t>
            </a:r>
          </a:p>
          <a:p>
            <a:pPr marL="0" indent="0">
              <a:lnSpc>
                <a:spcPct val="110000"/>
              </a:lnSpc>
              <a:spcBef>
                <a:spcPts val="600"/>
              </a:spcBef>
              <a:buNone/>
            </a:pPr>
            <a:r>
              <a:rPr lang="it-IT" sz="2000" dirty="0" smtClean="0"/>
              <a:t>	</a:t>
            </a:r>
          </a:p>
        </p:txBody>
      </p:sp>
      <p:pic>
        <p:nvPicPr>
          <p:cNvPr id="2" name="Immagine 1"/>
          <p:cNvPicPr>
            <a:picLocks noChangeAspect="1"/>
          </p:cNvPicPr>
          <p:nvPr/>
        </p:nvPicPr>
        <p:blipFill rotWithShape="1">
          <a:blip r:embed="rId2"/>
          <a:srcRect l="22737" t="30795" r="26526" b="13719"/>
          <a:stretch/>
        </p:blipFill>
        <p:spPr>
          <a:xfrm>
            <a:off x="307188" y="1185560"/>
            <a:ext cx="8515927" cy="5238533"/>
          </a:xfrm>
          <a:prstGeom prst="rect">
            <a:avLst/>
          </a:prstGeom>
        </p:spPr>
      </p:pic>
      <p:sp>
        <p:nvSpPr>
          <p:cNvPr id="4" name="Rettangolo 3"/>
          <p:cNvSpPr/>
          <p:nvPr/>
        </p:nvSpPr>
        <p:spPr>
          <a:xfrm>
            <a:off x="110836" y="3211589"/>
            <a:ext cx="8645237" cy="3540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968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188" y="285016"/>
            <a:ext cx="6388252" cy="2026029"/>
          </a:xfrm>
        </p:spPr>
        <p:txBody>
          <a:bodyPr>
            <a:normAutofit/>
          </a:bodyPr>
          <a:lstStyle/>
          <a:p>
            <a:pPr marL="0" indent="0">
              <a:lnSpc>
                <a:spcPct val="110000"/>
              </a:lnSpc>
              <a:buNone/>
            </a:pPr>
            <a:r>
              <a:rPr lang="it-IT" sz="2400" b="1" dirty="0" smtClean="0"/>
              <a:t>Legge di Proust o delle proporzioni definite:</a:t>
            </a:r>
          </a:p>
          <a:p>
            <a:pPr marL="0" indent="0">
              <a:lnSpc>
                <a:spcPct val="110000"/>
              </a:lnSpc>
              <a:spcBef>
                <a:spcPts val="600"/>
              </a:spcBef>
              <a:buNone/>
            </a:pPr>
            <a:r>
              <a:rPr lang="it-IT" sz="2000" dirty="0" smtClean="0"/>
              <a:t>	</a:t>
            </a:r>
          </a:p>
        </p:txBody>
      </p:sp>
      <p:pic>
        <p:nvPicPr>
          <p:cNvPr id="2" name="Immagine 1"/>
          <p:cNvPicPr>
            <a:picLocks noChangeAspect="1"/>
          </p:cNvPicPr>
          <p:nvPr/>
        </p:nvPicPr>
        <p:blipFill rotWithShape="1">
          <a:blip r:embed="rId2"/>
          <a:srcRect l="22737" t="30795" r="26526" b="13719"/>
          <a:stretch/>
        </p:blipFill>
        <p:spPr>
          <a:xfrm>
            <a:off x="307188" y="1185560"/>
            <a:ext cx="8515927" cy="5238533"/>
          </a:xfrm>
          <a:prstGeom prst="rect">
            <a:avLst/>
          </a:prstGeom>
        </p:spPr>
      </p:pic>
      <p:sp>
        <p:nvSpPr>
          <p:cNvPr id="4" name="Rettangolo 3"/>
          <p:cNvSpPr/>
          <p:nvPr/>
        </p:nvSpPr>
        <p:spPr>
          <a:xfrm>
            <a:off x="4849092" y="3149600"/>
            <a:ext cx="3906982" cy="350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p:cNvSpPr/>
          <p:nvPr/>
        </p:nvSpPr>
        <p:spPr>
          <a:xfrm>
            <a:off x="184727" y="4655127"/>
            <a:ext cx="4922982" cy="1662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5412509" y="3426691"/>
            <a:ext cx="577402" cy="1107996"/>
          </a:xfrm>
          <a:prstGeom prst="rect">
            <a:avLst/>
          </a:prstGeom>
          <a:noFill/>
        </p:spPr>
        <p:txBody>
          <a:bodyPr wrap="none" rtlCol="0">
            <a:spAutoFit/>
          </a:bodyPr>
          <a:lstStyle/>
          <a:p>
            <a:r>
              <a:rPr lang="it-IT" sz="6600" dirty="0" smtClean="0"/>
              <a:t>?</a:t>
            </a:r>
            <a:endParaRPr lang="it-IT" sz="6600" dirty="0"/>
          </a:p>
        </p:txBody>
      </p:sp>
    </p:spTree>
    <p:extLst>
      <p:ext uri="{BB962C8B-B14F-4D97-AF65-F5344CB8AC3E}">
        <p14:creationId xmlns:p14="http://schemas.microsoft.com/office/powerpoint/2010/main" val="3596935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188" y="285016"/>
            <a:ext cx="6388252" cy="2026029"/>
          </a:xfrm>
        </p:spPr>
        <p:txBody>
          <a:bodyPr>
            <a:normAutofit/>
          </a:bodyPr>
          <a:lstStyle/>
          <a:p>
            <a:pPr marL="0" indent="0">
              <a:lnSpc>
                <a:spcPct val="110000"/>
              </a:lnSpc>
              <a:buNone/>
            </a:pPr>
            <a:r>
              <a:rPr lang="it-IT" sz="2400" b="1" dirty="0" smtClean="0"/>
              <a:t>Legge di Proust o delle proporzioni definite:</a:t>
            </a:r>
          </a:p>
          <a:p>
            <a:pPr marL="0" indent="0">
              <a:lnSpc>
                <a:spcPct val="110000"/>
              </a:lnSpc>
              <a:spcBef>
                <a:spcPts val="600"/>
              </a:spcBef>
              <a:buNone/>
            </a:pPr>
            <a:r>
              <a:rPr lang="it-IT" sz="2000" dirty="0" smtClean="0"/>
              <a:t>	</a:t>
            </a:r>
          </a:p>
        </p:txBody>
      </p:sp>
      <p:pic>
        <p:nvPicPr>
          <p:cNvPr id="2" name="Immagine 1"/>
          <p:cNvPicPr>
            <a:picLocks noChangeAspect="1"/>
          </p:cNvPicPr>
          <p:nvPr/>
        </p:nvPicPr>
        <p:blipFill rotWithShape="1">
          <a:blip r:embed="rId2"/>
          <a:srcRect l="22737" t="30795" r="26526" b="13719"/>
          <a:stretch/>
        </p:blipFill>
        <p:spPr>
          <a:xfrm>
            <a:off x="307188" y="1185560"/>
            <a:ext cx="8515927" cy="5238533"/>
          </a:xfrm>
          <a:prstGeom prst="rect">
            <a:avLst/>
          </a:prstGeom>
        </p:spPr>
      </p:pic>
    </p:spTree>
    <p:extLst>
      <p:ext uri="{BB962C8B-B14F-4D97-AF65-F5344CB8AC3E}">
        <p14:creationId xmlns:p14="http://schemas.microsoft.com/office/powerpoint/2010/main" val="3852923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0"/>
            <a:ext cx="8503920" cy="2817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it-IT" sz="2400" b="1" dirty="0" smtClean="0"/>
              <a:t>Legge delle proporzioni multiple:</a:t>
            </a:r>
          </a:p>
          <a:p>
            <a:pPr marL="0" indent="0">
              <a:lnSpc>
                <a:spcPct val="110000"/>
              </a:lnSpc>
              <a:spcBef>
                <a:spcPts val="600"/>
              </a:spcBef>
              <a:buFont typeface="Arial" panose="020B0604020202020204" pitchFamily="34" charset="0"/>
              <a:buNone/>
            </a:pPr>
            <a:r>
              <a:rPr lang="it-IT" sz="2000" dirty="0" smtClean="0"/>
              <a:t>Gli elementi si possono combinare in modi diversi per formare composti chimici differenti i cui rapporti in massa sono semplicemente multipli interi gli uni degli altri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70" y="2619497"/>
            <a:ext cx="7972579" cy="3253591"/>
          </a:xfrm>
          <a:prstGeom prst="rect">
            <a:avLst/>
          </a:prstGeom>
        </p:spPr>
      </p:pic>
      <p:sp>
        <p:nvSpPr>
          <p:cNvPr id="8" name="CasellaDiTesto 7"/>
          <p:cNvSpPr txBox="1"/>
          <p:nvPr/>
        </p:nvSpPr>
        <p:spPr>
          <a:xfrm>
            <a:off x="147782" y="2022764"/>
            <a:ext cx="1152880" cy="369332"/>
          </a:xfrm>
          <a:prstGeom prst="rect">
            <a:avLst/>
          </a:prstGeom>
          <a:noFill/>
        </p:spPr>
        <p:txBody>
          <a:bodyPr wrap="none" rtlCol="0">
            <a:spAutoFit/>
          </a:bodyPr>
          <a:lstStyle/>
          <a:p>
            <a:r>
              <a:rPr lang="it-IT" b="1" i="1" dirty="0" smtClean="0"/>
              <a:t>Esempio 1</a:t>
            </a:r>
            <a:endParaRPr lang="it-IT" b="1" i="1" dirty="0"/>
          </a:p>
        </p:txBody>
      </p:sp>
    </p:spTree>
    <p:extLst>
      <p:ext uri="{BB962C8B-B14F-4D97-AF65-F5344CB8AC3E}">
        <p14:creationId xmlns:p14="http://schemas.microsoft.com/office/powerpoint/2010/main" val="395012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2459</TotalTime>
  <Words>1457</Words>
  <Application>Microsoft Office PowerPoint</Application>
  <PresentationFormat>Presentazione su schermo (4:3)</PresentationFormat>
  <Paragraphs>316</Paragraphs>
  <Slides>27</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27</vt:i4>
      </vt:variant>
    </vt:vector>
  </HeadingPairs>
  <TitlesOfParts>
    <vt:vector size="36" baseType="lpstr">
      <vt:lpstr>Arial</vt:lpstr>
      <vt:lpstr>Calibri</vt:lpstr>
      <vt:lpstr>Calibri Light</vt:lpstr>
      <vt:lpstr>Cambria Math</vt:lpstr>
      <vt:lpstr>Comic Sans MS</vt:lpstr>
      <vt:lpstr>Edwardian Script ITC</vt:lpstr>
      <vt:lpstr>Symbol</vt:lpstr>
      <vt:lpstr>Times New Roman</vt:lpstr>
      <vt:lpstr>Office Theme</vt:lpstr>
      <vt:lpstr>Presentazione standard di PowerPoint</vt:lpstr>
      <vt:lpstr>La teoria atomica</vt:lpstr>
      <vt:lpstr>Legge della conservazione della massa (Lavoisier)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Struttura degli atomi</vt:lpstr>
      <vt:lpstr>Presentazione standard di PowerPoint</vt:lpstr>
      <vt:lpstr>Presentazione standard di PowerPoint</vt:lpstr>
      <vt:lpstr>Numero atomico</vt:lpstr>
      <vt:lpstr>Numero atomico</vt:lpstr>
      <vt:lpstr>Presentazione standard di PowerPoint</vt:lpstr>
      <vt:lpstr>Presentazione standard di PowerPoint</vt:lpstr>
      <vt:lpstr>Presentazione standard di PowerPoint</vt:lpstr>
      <vt:lpstr>Isotopi</vt:lpstr>
      <vt:lpstr>Isotopi</vt:lpstr>
      <vt:lpstr>Tavola Periodica degli Elementi</vt:lpstr>
      <vt:lpstr>Presentazione standard di PowerPoint</vt:lpstr>
      <vt:lpstr>Metalli, non metalli, semimetalli</vt:lpstr>
      <vt:lpstr>Presentazione standard di PowerPoint</vt:lpstr>
      <vt:lpstr>Presentazione standard di PowerPoint</vt:lpstr>
      <vt:lpstr>Massa atomica</vt:lpstr>
      <vt:lpstr>Esercizi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147</cp:revision>
  <cp:lastPrinted>2020-10-06T19:52:16Z</cp:lastPrinted>
  <dcterms:created xsi:type="dcterms:W3CDTF">2020-07-11T12:16:55Z</dcterms:created>
  <dcterms:modified xsi:type="dcterms:W3CDTF">2022-10-04T06:48:57Z</dcterms:modified>
</cp:coreProperties>
</file>