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26" r:id="rId3"/>
    <p:sldId id="327" r:id="rId4"/>
    <p:sldId id="328" r:id="rId5"/>
    <p:sldId id="329" r:id="rId6"/>
    <p:sldId id="330" r:id="rId7"/>
    <p:sldId id="331" r:id="rId8"/>
    <p:sldId id="332" r:id="rId9"/>
    <p:sldId id="334" r:id="rId10"/>
    <p:sldId id="335" r:id="rId11"/>
    <p:sldId id="337" r:id="rId12"/>
    <p:sldId id="340" r:id="rId13"/>
    <p:sldId id="339" r:id="rId14"/>
    <p:sldId id="341" r:id="rId15"/>
    <p:sldId id="342" r:id="rId16"/>
    <p:sldId id="344" r:id="rId17"/>
    <p:sldId id="345" r:id="rId18"/>
    <p:sldId id="353" r:id="rId19"/>
    <p:sldId id="352" r:id="rId20"/>
    <p:sldId id="347" r:id="rId21"/>
    <p:sldId id="348" r:id="rId22"/>
    <p:sldId id="349" r:id="rId23"/>
    <p:sldId id="354" r:id="rId24"/>
    <p:sldId id="350" r:id="rId25"/>
    <p:sldId id="351" r:id="rId26"/>
    <p:sldId id="355" r:id="rId27"/>
    <p:sldId id="356" r:id="rId28"/>
    <p:sldId id="357" r:id="rId29"/>
    <p:sldId id="358" r:id="rId30"/>
    <p:sldId id="359" r:id="rId31"/>
    <p:sldId id="360"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varScale="1">
      <p:scale>
        <a:sx n="1" d="1"/>
        <a:sy n="1" d="1"/>
      </p:scale>
      <p:origin x="0" y="-3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10/10/2022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10/10/2022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10/10/2022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10/10/2022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10/10/2022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10/10/2022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10/10/2022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10/10/2022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10/10/2022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59"/>
            <a:ext cx="7996518" cy="809251"/>
          </a:xfrm>
        </p:spPr>
        <p:txBody>
          <a:bodyPr>
            <a:normAutofit/>
          </a:bodyPr>
          <a:lstStyle/>
          <a:p>
            <a:r>
              <a:rPr lang="it-IT" sz="3200" dirty="0" smtClean="0">
                <a:solidFill>
                  <a:srgbClr val="0070C0"/>
                </a:solidFill>
              </a:rPr>
              <a:t>Tavola periodica</a:t>
            </a:r>
            <a:endParaRPr lang="it-IT" sz="3200" dirty="0">
              <a:solidFill>
                <a:srgbClr val="0070C0"/>
              </a:solidFill>
            </a:endParaRPr>
          </a:p>
        </p:txBody>
      </p:sp>
      <p:pic>
        <p:nvPicPr>
          <p:cNvPr id="8" name="Picture 2" descr="C:\Documents and Settings\Administrator\Documenti\Immagini\Image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1" y="1165733"/>
            <a:ext cx="6553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77800" y="831727"/>
            <a:ext cx="2425600" cy="523220"/>
          </a:xfrm>
          <a:prstGeom prst="rect">
            <a:avLst/>
          </a:prstGeom>
          <a:noFill/>
        </p:spPr>
        <p:txBody>
          <a:bodyPr wrap="none" rtlCol="0">
            <a:spAutoFit/>
          </a:bodyPr>
          <a:lstStyle/>
          <a:p>
            <a:r>
              <a:rPr lang="it-IT" sz="2800" dirty="0" smtClean="0"/>
              <a:t>Raggio atomico</a:t>
            </a:r>
            <a:endParaRPr lang="it-IT" dirty="0"/>
          </a:p>
        </p:txBody>
      </p:sp>
      <p:grpSp>
        <p:nvGrpSpPr>
          <p:cNvPr id="10" name="Group 5"/>
          <p:cNvGrpSpPr>
            <a:grpSpLocks/>
          </p:cNvGrpSpPr>
          <p:nvPr/>
        </p:nvGrpSpPr>
        <p:grpSpPr bwMode="auto">
          <a:xfrm>
            <a:off x="3759201" y="97181"/>
            <a:ext cx="4114800" cy="1828800"/>
            <a:chOff x="2640" y="2976"/>
            <a:chExt cx="2592" cy="1152"/>
          </a:xfrm>
        </p:grpSpPr>
        <p:sp>
          <p:nvSpPr>
            <p:cNvPr id="11" name="Rectangle 6"/>
            <p:cNvSpPr>
              <a:spLocks noChangeArrowheads="1"/>
            </p:cNvSpPr>
            <p:nvPr/>
          </p:nvSpPr>
          <p:spPr bwMode="auto">
            <a:xfrm>
              <a:off x="3460" y="3537"/>
              <a:ext cx="1131" cy="591"/>
            </a:xfrm>
            <a:prstGeom prst="rect">
              <a:avLst/>
            </a:prstGeom>
            <a:solidFill>
              <a:srgbClr val="66FF33"/>
            </a:solidFill>
            <a:ln w="9525">
              <a:solidFill>
                <a:srgbClr val="66FF33"/>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
          <p:nvSpPr>
            <p:cNvPr id="12" name="Rectangle 7"/>
            <p:cNvSpPr>
              <a:spLocks noChangeArrowheads="1"/>
            </p:cNvSpPr>
            <p:nvPr/>
          </p:nvSpPr>
          <p:spPr bwMode="auto">
            <a:xfrm>
              <a:off x="3216" y="3312"/>
              <a:ext cx="122" cy="816"/>
            </a:xfrm>
            <a:prstGeom prst="rect">
              <a:avLst/>
            </a:prstGeom>
            <a:solidFill>
              <a:srgbClr val="66FF33"/>
            </a:solidFill>
            <a:ln w="9525">
              <a:solidFill>
                <a:srgbClr val="66FF33"/>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
          <p:nvSpPr>
            <p:cNvPr id="13" name="Rectangle 8"/>
            <p:cNvSpPr>
              <a:spLocks noChangeArrowheads="1"/>
            </p:cNvSpPr>
            <p:nvPr/>
          </p:nvSpPr>
          <p:spPr bwMode="auto">
            <a:xfrm>
              <a:off x="3338" y="3425"/>
              <a:ext cx="122" cy="703"/>
            </a:xfrm>
            <a:prstGeom prst="rect">
              <a:avLst/>
            </a:prstGeom>
            <a:solidFill>
              <a:srgbClr val="66FF33"/>
            </a:solidFill>
            <a:ln w="9525">
              <a:solidFill>
                <a:srgbClr val="66FF33"/>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
          <p:nvSpPr>
            <p:cNvPr id="14" name="Rectangle 9"/>
            <p:cNvSpPr>
              <a:spLocks noChangeArrowheads="1"/>
            </p:cNvSpPr>
            <p:nvPr/>
          </p:nvSpPr>
          <p:spPr bwMode="auto">
            <a:xfrm>
              <a:off x="5110" y="3312"/>
              <a:ext cx="122" cy="703"/>
            </a:xfrm>
            <a:prstGeom prst="rect">
              <a:avLst/>
            </a:prstGeom>
            <a:solidFill>
              <a:srgbClr val="66FF33"/>
            </a:solidFill>
            <a:ln w="9525">
              <a:solidFill>
                <a:srgbClr val="66FF33"/>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
          <p:nvSpPr>
            <p:cNvPr id="15" name="Rectangle 10"/>
            <p:cNvSpPr>
              <a:spLocks noChangeArrowheads="1"/>
            </p:cNvSpPr>
            <p:nvPr/>
          </p:nvSpPr>
          <p:spPr bwMode="auto">
            <a:xfrm>
              <a:off x="4591" y="3425"/>
              <a:ext cx="519" cy="590"/>
            </a:xfrm>
            <a:prstGeom prst="rect">
              <a:avLst/>
            </a:prstGeom>
            <a:solidFill>
              <a:srgbClr val="66FF33"/>
            </a:solidFill>
            <a:ln w="9525">
              <a:solidFill>
                <a:srgbClr val="66FF33"/>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
          <p:nvSpPr>
            <p:cNvPr id="17" name="Rectangle 11"/>
            <p:cNvSpPr>
              <a:spLocks noChangeArrowheads="1"/>
            </p:cNvSpPr>
            <p:nvPr/>
          </p:nvSpPr>
          <p:spPr bwMode="auto">
            <a:xfrm>
              <a:off x="4713" y="4015"/>
              <a:ext cx="122" cy="113"/>
            </a:xfrm>
            <a:prstGeom prst="rect">
              <a:avLst/>
            </a:prstGeom>
            <a:solidFill>
              <a:srgbClr val="66FF33"/>
            </a:solidFill>
            <a:ln w="9525">
              <a:solidFill>
                <a:srgbClr val="66FF33"/>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nvGrpSpPr>
            <p:cNvPr id="18" name="Group 12"/>
            <p:cNvGrpSpPr>
              <a:grpSpLocks/>
            </p:cNvGrpSpPr>
            <p:nvPr/>
          </p:nvGrpSpPr>
          <p:grpSpPr bwMode="auto">
            <a:xfrm>
              <a:off x="3216" y="3312"/>
              <a:ext cx="2016" cy="816"/>
              <a:chOff x="1488" y="1344"/>
              <a:chExt cx="3168" cy="1392"/>
            </a:xfrm>
          </p:grpSpPr>
          <p:sp>
            <p:nvSpPr>
              <p:cNvPr id="23" name="Line 13"/>
              <p:cNvSpPr>
                <a:spLocks noChangeShapeType="1"/>
              </p:cNvSpPr>
              <p:nvPr/>
            </p:nvSpPr>
            <p:spPr bwMode="auto">
              <a:xfrm>
                <a:off x="1488" y="2736"/>
                <a:ext cx="2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 name="Line 14"/>
              <p:cNvSpPr>
                <a:spLocks noChangeShapeType="1"/>
              </p:cNvSpPr>
              <p:nvPr/>
            </p:nvSpPr>
            <p:spPr bwMode="auto">
              <a:xfrm>
                <a:off x="1488" y="1344"/>
                <a:ext cx="0" cy="13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15"/>
              <p:cNvSpPr>
                <a:spLocks noChangeShapeType="1"/>
              </p:cNvSpPr>
              <p:nvPr/>
            </p:nvSpPr>
            <p:spPr bwMode="auto">
              <a:xfrm>
                <a:off x="1488" y="1344"/>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 name="Line 16"/>
              <p:cNvSpPr>
                <a:spLocks noChangeShapeType="1"/>
              </p:cNvSpPr>
              <p:nvPr/>
            </p:nvSpPr>
            <p:spPr bwMode="auto">
              <a:xfrm>
                <a:off x="1680" y="13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17"/>
              <p:cNvSpPr>
                <a:spLocks noChangeShapeType="1"/>
              </p:cNvSpPr>
              <p:nvPr/>
            </p:nvSpPr>
            <p:spPr bwMode="auto">
              <a:xfrm>
                <a:off x="1680" y="1536"/>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Line 18"/>
              <p:cNvSpPr>
                <a:spLocks noChangeShapeType="1"/>
              </p:cNvSpPr>
              <p:nvPr/>
            </p:nvSpPr>
            <p:spPr bwMode="auto">
              <a:xfrm flipV="1">
                <a:off x="4032" y="2544"/>
                <a:ext cx="6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9" name="Line 19"/>
              <p:cNvSpPr>
                <a:spLocks noChangeShapeType="1"/>
              </p:cNvSpPr>
              <p:nvPr/>
            </p:nvSpPr>
            <p:spPr bwMode="auto">
              <a:xfrm>
                <a:off x="1872" y="1728"/>
                <a:ext cx="17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 name="Line 20"/>
              <p:cNvSpPr>
                <a:spLocks noChangeShapeType="1"/>
              </p:cNvSpPr>
              <p:nvPr/>
            </p:nvSpPr>
            <p:spPr bwMode="auto">
              <a:xfrm>
                <a:off x="3648" y="1536"/>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 name="Line 21"/>
              <p:cNvSpPr>
                <a:spLocks noChangeShapeType="1"/>
              </p:cNvSpPr>
              <p:nvPr/>
            </p:nvSpPr>
            <p:spPr bwMode="auto">
              <a:xfrm>
                <a:off x="4656" y="1344"/>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 name="Line 22"/>
              <p:cNvSpPr>
                <a:spLocks noChangeShapeType="1"/>
              </p:cNvSpPr>
              <p:nvPr/>
            </p:nvSpPr>
            <p:spPr bwMode="auto">
              <a:xfrm>
                <a:off x="4464" y="1344"/>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 name="Line 23"/>
              <p:cNvSpPr>
                <a:spLocks noChangeShapeType="1"/>
              </p:cNvSpPr>
              <p:nvPr/>
            </p:nvSpPr>
            <p:spPr bwMode="auto">
              <a:xfrm>
                <a:off x="1872" y="1536"/>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 name="Line 24"/>
              <p:cNvSpPr>
                <a:spLocks noChangeShapeType="1"/>
              </p:cNvSpPr>
              <p:nvPr/>
            </p:nvSpPr>
            <p:spPr bwMode="auto">
              <a:xfrm>
                <a:off x="4464" y="13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5" name="Line 25"/>
              <p:cNvSpPr>
                <a:spLocks noChangeShapeType="1"/>
              </p:cNvSpPr>
              <p:nvPr/>
            </p:nvSpPr>
            <p:spPr bwMode="auto">
              <a:xfrm>
                <a:off x="3648" y="1536"/>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 name="Line 26"/>
              <p:cNvSpPr>
                <a:spLocks noChangeShapeType="1"/>
              </p:cNvSpPr>
              <p:nvPr/>
            </p:nvSpPr>
            <p:spPr bwMode="auto">
              <a:xfrm>
                <a:off x="3648" y="25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 name="Line 27"/>
              <p:cNvSpPr>
                <a:spLocks noChangeShapeType="1"/>
              </p:cNvSpPr>
              <p:nvPr/>
            </p:nvSpPr>
            <p:spPr bwMode="auto">
              <a:xfrm>
                <a:off x="3840" y="25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 name="Line 28"/>
              <p:cNvSpPr>
                <a:spLocks noChangeShapeType="1"/>
              </p:cNvSpPr>
              <p:nvPr/>
            </p:nvSpPr>
            <p:spPr bwMode="auto">
              <a:xfrm>
                <a:off x="3840" y="2736"/>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 name="Line 29"/>
              <p:cNvSpPr>
                <a:spLocks noChangeShapeType="1"/>
              </p:cNvSpPr>
              <p:nvPr/>
            </p:nvSpPr>
            <p:spPr bwMode="auto">
              <a:xfrm>
                <a:off x="4032" y="2544"/>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 name="Line 30"/>
              <p:cNvSpPr>
                <a:spLocks noChangeShapeType="1"/>
              </p:cNvSpPr>
              <p:nvPr/>
            </p:nvSpPr>
            <p:spPr bwMode="auto">
              <a:xfrm>
                <a:off x="3648" y="2544"/>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9" name="Line 31"/>
            <p:cNvSpPr>
              <a:spLocks noChangeShapeType="1"/>
            </p:cNvSpPr>
            <p:nvPr/>
          </p:nvSpPr>
          <p:spPr bwMode="auto">
            <a:xfrm>
              <a:off x="3744" y="3264"/>
              <a:ext cx="672" cy="1"/>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 name="Line 32"/>
            <p:cNvSpPr>
              <a:spLocks noChangeShapeType="1"/>
            </p:cNvSpPr>
            <p:nvPr/>
          </p:nvSpPr>
          <p:spPr bwMode="auto">
            <a:xfrm>
              <a:off x="2976" y="3408"/>
              <a:ext cx="1" cy="703"/>
            </a:xfrm>
            <a:prstGeom prst="line">
              <a:avLst/>
            </a:prstGeom>
            <a:noFill/>
            <a:ln w="28575">
              <a:solidFill>
                <a:srgbClr val="FA290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1" name="Text Box 33"/>
            <p:cNvSpPr txBox="1">
              <a:spLocks noChangeArrowheads="1"/>
            </p:cNvSpPr>
            <p:nvPr/>
          </p:nvSpPr>
          <p:spPr bwMode="auto">
            <a:xfrm>
              <a:off x="3696" y="2976"/>
              <a:ext cx="8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800">
                  <a:solidFill>
                    <a:schemeClr val="accent2"/>
                  </a:solidFill>
                  <a:latin typeface="Arial" panose="020B0604020202020204" pitchFamily="34" charset="0"/>
                </a:rPr>
                <a:t>Diminuisce</a:t>
              </a:r>
            </a:p>
          </p:txBody>
        </p:sp>
        <p:sp>
          <p:nvSpPr>
            <p:cNvPr id="22" name="Text Box 34"/>
            <p:cNvSpPr txBox="1">
              <a:spLocks noChangeArrowheads="1"/>
            </p:cNvSpPr>
            <p:nvPr/>
          </p:nvSpPr>
          <p:spPr bwMode="auto">
            <a:xfrm rot="-5400000">
              <a:off x="2324" y="3580"/>
              <a:ext cx="8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800">
                  <a:solidFill>
                    <a:srgbClr val="FA2906"/>
                  </a:solidFill>
                  <a:latin typeface="Arial" panose="020B0604020202020204" pitchFamily="34" charset="0"/>
                </a:rPr>
                <a:t>Aumenta</a:t>
              </a:r>
            </a:p>
          </p:txBody>
        </p:sp>
      </p:grpSp>
      <p:sp>
        <p:nvSpPr>
          <p:cNvPr id="7" name="CasellaDiTesto 6"/>
          <p:cNvSpPr txBox="1"/>
          <p:nvPr/>
        </p:nvSpPr>
        <p:spPr>
          <a:xfrm>
            <a:off x="558656" y="5845847"/>
            <a:ext cx="8423564" cy="707886"/>
          </a:xfrm>
          <a:prstGeom prst="rect">
            <a:avLst/>
          </a:prstGeom>
          <a:noFill/>
        </p:spPr>
        <p:txBody>
          <a:bodyPr wrap="square" rtlCol="0">
            <a:spAutoFit/>
          </a:bodyPr>
          <a:lstStyle/>
          <a:p>
            <a:r>
              <a:rPr lang="it-IT" sz="2000" b="1" dirty="0" smtClean="0"/>
              <a:t>Qual è la proprietà fondamentale degli atomi responsabile per le variazioni periodiche?</a:t>
            </a:r>
            <a:endParaRPr lang="it-IT" b="1" dirty="0"/>
          </a:p>
        </p:txBody>
      </p:sp>
    </p:spTree>
    <p:extLst>
      <p:ext uri="{BB962C8B-B14F-4D97-AF65-F5344CB8AC3E}">
        <p14:creationId xmlns:p14="http://schemas.microsoft.com/office/powerpoint/2010/main" val="286370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7772400" cy="1143000"/>
          </a:xfrm>
        </p:spPr>
        <p:txBody>
          <a:bodyPr/>
          <a:lstStyle/>
          <a:p>
            <a:pPr>
              <a:lnSpc>
                <a:spcPct val="80000"/>
              </a:lnSpc>
            </a:pPr>
            <a:r>
              <a:rPr lang="it-IT" altLang="it-IT" sz="3200" dirty="0" smtClean="0">
                <a:solidFill>
                  <a:srgbClr val="0000FF"/>
                </a:solidFill>
                <a:latin typeface="Arial" panose="020B0604020202020204" pitchFamily="34" charset="0"/>
              </a:rPr>
              <a:t>Luce </a:t>
            </a:r>
            <a:r>
              <a:rPr lang="it-IT" altLang="it-IT" sz="3200" dirty="0">
                <a:solidFill>
                  <a:srgbClr val="0000FF"/>
                </a:solidFill>
                <a:latin typeface="Arial" panose="020B0604020202020204" pitchFamily="34" charset="0"/>
              </a:rPr>
              <a:t>"bianca " </a:t>
            </a:r>
            <a:endParaRPr lang="it-IT" altLang="it-IT" sz="3200" dirty="0" smtClean="0">
              <a:solidFill>
                <a:srgbClr val="0000FF"/>
              </a:solidFill>
              <a:latin typeface="Arial"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32" y="1143000"/>
            <a:ext cx="3454977" cy="2310996"/>
          </a:xfrm>
          <a:prstGeom prst="rect">
            <a:avLst/>
          </a:prstGeom>
        </p:spPr>
      </p:pic>
      <p:sp>
        <p:nvSpPr>
          <p:cNvPr id="3" name="CasellaDiTesto 2"/>
          <p:cNvSpPr txBox="1"/>
          <p:nvPr/>
        </p:nvSpPr>
        <p:spPr>
          <a:xfrm>
            <a:off x="3583709" y="1533236"/>
            <a:ext cx="5647828" cy="461665"/>
          </a:xfrm>
          <a:prstGeom prst="rect">
            <a:avLst/>
          </a:prstGeom>
          <a:noFill/>
        </p:spPr>
        <p:txBody>
          <a:bodyPr wrap="none" rtlCol="0">
            <a:spAutoFit/>
          </a:bodyPr>
          <a:lstStyle/>
          <a:p>
            <a:r>
              <a:rPr lang="it-IT" sz="2400" b="1" dirty="0" smtClean="0"/>
              <a:t>Distribuzione continua di lunghezze d’onda</a:t>
            </a:r>
            <a:endParaRPr lang="it-IT" sz="2400" b="1" dirty="0"/>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b="11823"/>
          <a:stretch/>
        </p:blipFill>
        <p:spPr>
          <a:xfrm>
            <a:off x="704580" y="4214123"/>
            <a:ext cx="3319857" cy="2445296"/>
          </a:xfrm>
          <a:prstGeom prst="rect">
            <a:avLst/>
          </a:prstGeom>
        </p:spPr>
      </p:pic>
      <p:sp>
        <p:nvSpPr>
          <p:cNvPr id="5" name="CasellaDiTesto 4"/>
          <p:cNvSpPr txBox="1"/>
          <p:nvPr/>
        </p:nvSpPr>
        <p:spPr>
          <a:xfrm>
            <a:off x="4424218" y="4821382"/>
            <a:ext cx="4292522" cy="461665"/>
          </a:xfrm>
          <a:prstGeom prst="rect">
            <a:avLst/>
          </a:prstGeom>
          <a:noFill/>
        </p:spPr>
        <p:txBody>
          <a:bodyPr wrap="none" rtlCol="0">
            <a:spAutoFit/>
          </a:bodyPr>
          <a:lstStyle/>
          <a:p>
            <a:r>
              <a:rPr lang="it-IT" sz="2400" dirty="0" smtClean="0"/>
              <a:t>Luce bianca attraverso un prisma</a:t>
            </a:r>
            <a:endParaRPr lang="it-IT" sz="2400" dirty="0"/>
          </a:p>
        </p:txBody>
      </p:sp>
    </p:spTree>
    <p:extLst>
      <p:ext uri="{BB962C8B-B14F-4D97-AF65-F5344CB8AC3E}">
        <p14:creationId xmlns:p14="http://schemas.microsoft.com/office/powerpoint/2010/main" val="1416220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94" y="38338"/>
            <a:ext cx="7996518" cy="809251"/>
          </a:xfrm>
        </p:spPr>
        <p:txBody>
          <a:bodyPr>
            <a:normAutofit/>
          </a:bodyPr>
          <a:lstStyle/>
          <a:p>
            <a:r>
              <a:rPr lang="it-IT" sz="3200" dirty="0" smtClean="0">
                <a:solidFill>
                  <a:srgbClr val="0070C0"/>
                </a:solidFill>
              </a:rPr>
              <a:t>Spettri atomici</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3194" y="950253"/>
                <a:ext cx="3645771" cy="974768"/>
              </a:xfrm>
            </p:spPr>
            <p:txBody>
              <a:bodyPr>
                <a:noAutofit/>
              </a:bodyPr>
              <a:lstStyle/>
              <a:p>
                <a:pPr marL="0" indent="0">
                  <a:lnSpc>
                    <a:spcPct val="120000"/>
                  </a:lnSpc>
                  <a:spcBef>
                    <a:spcPts val="0"/>
                  </a:spcBef>
                  <a:spcAft>
                    <a:spcPts val="600"/>
                  </a:spcAft>
                  <a:buNone/>
                </a:pPr>
                <a:r>
                  <a:rPr lang="it-IT" sz="1800" dirty="0" smtClean="0"/>
                  <a:t>Esperimento: scarica elettrica in un tubo chiuso riempito con una piccola quantità di gas.</a:t>
                </a:r>
              </a:p>
              <a:p>
                <a:pPr marL="0" indent="0">
                  <a:lnSpc>
                    <a:spcPct val="120000"/>
                  </a:lnSpc>
                  <a:spcBef>
                    <a:spcPts val="0"/>
                  </a:spcBef>
                  <a:spcAft>
                    <a:spcPts val="600"/>
                  </a:spcAft>
                  <a:buNone/>
                </a:pPr>
                <a:r>
                  <a:rPr lang="it-IT" sz="1800" dirty="0" smtClean="0"/>
                  <a:t>La radiazione</a:t>
                </a:r>
                <a:r>
                  <a:rPr lang="it-IT" sz="1800" b="1" dirty="0" smtClean="0"/>
                  <a:t> emessa</a:t>
                </a:r>
                <a:r>
                  <a:rPr lang="it-IT" sz="1800" dirty="0" smtClean="0"/>
                  <a:t> dal gas non è continua, ma avviene solo a particolari lunghezze d’onda, che sono diverse per diversi gas. </a:t>
                </a:r>
              </a:p>
              <a:p>
                <a:pPr marL="0" indent="0">
                  <a:lnSpc>
                    <a:spcPct val="120000"/>
                  </a:lnSpc>
                  <a:spcBef>
                    <a:spcPts val="0"/>
                  </a:spcBef>
                  <a:spcAft>
                    <a:spcPts val="600"/>
                  </a:spcAft>
                  <a:buNone/>
                </a:pPr>
                <a:r>
                  <a:rPr lang="it-IT" sz="1800" dirty="0" smtClean="0"/>
                  <a:t>Equazione proposte per predire la </a:t>
                </a:r>
                <a:r>
                  <a:rPr lang="it-IT" sz="1800" dirty="0"/>
                  <a:t>lunghezza d’onda delle </a:t>
                </a:r>
                <a:r>
                  <a:rPr lang="it-IT" sz="1800" dirty="0" smtClean="0"/>
                  <a:t>righe:</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it-IT" sz="180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m:t>
                          </m:r>
                        </m:num>
                        <m:den>
                          <m:r>
                            <a:rPr lang="it-IT" sz="1800" i="1">
                              <a:latin typeface="Cambria Math" panose="02040503050406030204" pitchFamily="18" charset="0"/>
                              <a:ea typeface="Cambria Math" panose="02040503050406030204" pitchFamily="18" charset="0"/>
                            </a:rPr>
                            <m:t>𝜆</m:t>
                          </m:r>
                        </m:den>
                      </m:f>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𝑅</m:t>
                      </m:r>
                      <m:d>
                        <m:dPr>
                          <m:ctrlPr>
                            <a:rPr lang="it-IT" sz="1800" b="0" i="1" smtClean="0">
                              <a:latin typeface="Cambria Math" panose="02040503050406030204" pitchFamily="18" charset="0"/>
                              <a:ea typeface="Cambria Math" panose="02040503050406030204" pitchFamily="18" charset="0"/>
                            </a:rPr>
                          </m:ctrlPr>
                        </m:dPr>
                        <m:e>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m:t>
                              </m:r>
                            </m:num>
                            <m:den>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𝑚</m:t>
                                  </m:r>
                                </m:e>
                                <m:sup>
                                  <m:r>
                                    <a:rPr lang="it-IT" sz="1800" b="0" i="1" smtClean="0">
                                      <a:latin typeface="Cambria Math" panose="02040503050406030204" pitchFamily="18" charset="0"/>
                                      <a:ea typeface="Cambria Math" panose="02040503050406030204" pitchFamily="18" charset="0"/>
                                    </a:rPr>
                                    <m:t>2</m:t>
                                  </m:r>
                                </m:sup>
                              </m:sSup>
                            </m:den>
                          </m:f>
                          <m:r>
                            <a:rPr lang="it-IT" sz="1800" b="0" i="1" smtClean="0">
                              <a:latin typeface="Cambria Math" panose="02040503050406030204" pitchFamily="18" charset="0"/>
                              <a:ea typeface="Cambria Math" panose="02040503050406030204" pitchFamily="18" charset="0"/>
                            </a:rPr>
                            <m:t>−</m:t>
                          </m:r>
                          <m:f>
                            <m:fPr>
                              <m:ctrlPr>
                                <a:rPr lang="it-IT" sz="1800" b="0" i="1" smtClean="0">
                                  <a:latin typeface="Cambria Math" panose="02040503050406030204" pitchFamily="18" charset="0"/>
                                  <a:ea typeface="Cambria Math" panose="02040503050406030204" pitchFamily="18" charset="0"/>
                                </a:rPr>
                              </m:ctrlPr>
                            </m:fPr>
                            <m:num>
                              <m:r>
                                <a:rPr lang="it-IT" sz="1800" b="0" i="1" smtClean="0">
                                  <a:latin typeface="Cambria Math" panose="02040503050406030204" pitchFamily="18" charset="0"/>
                                  <a:ea typeface="Cambria Math" panose="02040503050406030204" pitchFamily="18" charset="0"/>
                                </a:rPr>
                                <m:t>1</m:t>
                              </m:r>
                            </m:num>
                            <m:den>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𝑛</m:t>
                                  </m:r>
                                </m:e>
                                <m:sup>
                                  <m:r>
                                    <a:rPr lang="it-IT" sz="1800" b="0" i="1" smtClean="0">
                                      <a:latin typeface="Cambria Math" panose="02040503050406030204" pitchFamily="18" charset="0"/>
                                      <a:ea typeface="Cambria Math" panose="02040503050406030204" pitchFamily="18" charset="0"/>
                                    </a:rPr>
                                    <m:t>2</m:t>
                                  </m:r>
                                </m:sup>
                              </m:sSup>
                            </m:den>
                          </m:f>
                        </m:e>
                      </m:d>
                    </m:oMath>
                  </m:oMathPara>
                </a14:m>
                <a:endParaRPr lang="it-IT" sz="1800" dirty="0" smtClean="0"/>
              </a:p>
              <a:p>
                <a:pPr marL="0" indent="0">
                  <a:lnSpc>
                    <a:spcPct val="120000"/>
                  </a:lnSpc>
                  <a:spcBef>
                    <a:spcPts val="0"/>
                  </a:spcBef>
                  <a:spcAft>
                    <a:spcPts val="600"/>
                  </a:spcAft>
                  <a:buNone/>
                </a:pPr>
                <a:r>
                  <a:rPr lang="it-IT" sz="1800" dirty="0" smtClean="0"/>
                  <a:t>(R = costante di Rydberg)</a:t>
                </a:r>
              </a:p>
              <a:p>
                <a:pPr marL="0" indent="0">
                  <a:lnSpc>
                    <a:spcPct val="120000"/>
                  </a:lnSpc>
                  <a:spcBef>
                    <a:spcPts val="0"/>
                  </a:spcBef>
                  <a:spcAft>
                    <a:spcPts val="600"/>
                  </a:spcAft>
                  <a:buNone/>
                </a:pPr>
                <a:endParaRPr lang="it-IT"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3194" y="950253"/>
                <a:ext cx="3645771" cy="974768"/>
              </a:xfrm>
              <a:blipFill>
                <a:blip r:embed="rId2"/>
                <a:stretch>
                  <a:fillRect l="-1338" r="-2007" b="-361875"/>
                </a:stretch>
              </a:blipFill>
            </p:spPr>
            <p:txBody>
              <a:bodyPr/>
              <a:lstStyle/>
              <a:p>
                <a:r>
                  <a:rPr lang="it-IT">
                    <a:noFill/>
                  </a:rPr>
                  <a:t> </a:t>
                </a:r>
              </a:p>
            </p:txBody>
          </p:sp>
        </mc:Fallback>
      </mc:AlternateContent>
      <p:pic>
        <p:nvPicPr>
          <p:cNvPr id="4" name="Picture 3"/>
          <p:cNvPicPr>
            <a:picLocks noChangeAspect="1"/>
          </p:cNvPicPr>
          <p:nvPr/>
        </p:nvPicPr>
        <p:blipFill>
          <a:blip r:embed="rId3"/>
          <a:stretch>
            <a:fillRect/>
          </a:stretch>
        </p:blipFill>
        <p:spPr>
          <a:xfrm>
            <a:off x="3818965" y="744926"/>
            <a:ext cx="5034150" cy="4128209"/>
          </a:xfrm>
          <a:prstGeom prst="rect">
            <a:avLst/>
          </a:prstGeom>
        </p:spPr>
      </p:pic>
      <p:pic>
        <p:nvPicPr>
          <p:cNvPr id="10" name="Immagine 1"/>
          <p:cNvPicPr>
            <a:picLocks noChangeAspect="1"/>
          </p:cNvPicPr>
          <p:nvPr/>
        </p:nvPicPr>
        <p:blipFill rotWithShape="1">
          <a:blip r:embed="rId4">
            <a:extLst>
              <a:ext uri="{28A0092B-C50C-407E-A947-70E740481C1C}">
                <a14:useLocalDpi xmlns:a14="http://schemas.microsoft.com/office/drawing/2010/main" val="0"/>
              </a:ext>
            </a:extLst>
          </a:blip>
          <a:srcRect l="30976" b="48524"/>
          <a:stretch/>
        </p:blipFill>
        <p:spPr bwMode="auto">
          <a:xfrm>
            <a:off x="683351" y="5566812"/>
            <a:ext cx="6078155" cy="12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6761506" y="5566812"/>
            <a:ext cx="216049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800" dirty="0" smtClean="0"/>
              <a:t>Spettro di assorbimento atomico</a:t>
            </a:r>
            <a:endParaRPr lang="it-IT" sz="1800" dirty="0"/>
          </a:p>
        </p:txBody>
      </p:sp>
    </p:spTree>
    <p:extLst>
      <p:ext uri="{BB962C8B-B14F-4D97-AF65-F5344CB8AC3E}">
        <p14:creationId xmlns:p14="http://schemas.microsoft.com/office/powerpoint/2010/main" val="13157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2165" y="638502"/>
            <a:ext cx="5997388" cy="974768"/>
          </a:xfrm>
        </p:spPr>
        <p:txBody>
          <a:bodyPr>
            <a:noAutofit/>
          </a:bodyPr>
          <a:lstStyle/>
          <a:p>
            <a:pPr marL="0" indent="0">
              <a:lnSpc>
                <a:spcPct val="120000"/>
              </a:lnSpc>
              <a:spcBef>
                <a:spcPts val="0"/>
              </a:spcBef>
              <a:spcAft>
                <a:spcPts val="600"/>
              </a:spcAft>
              <a:buNone/>
            </a:pPr>
            <a:r>
              <a:rPr lang="it-IT" sz="2000" dirty="0" smtClean="0"/>
              <a:t>Il modello atomico di Niels Bohr (1885-1962) spiegava la presenza di righe negli spettri: </a:t>
            </a:r>
          </a:p>
          <a:p>
            <a:pPr marL="0" indent="0">
              <a:lnSpc>
                <a:spcPct val="120000"/>
              </a:lnSpc>
              <a:spcBef>
                <a:spcPts val="0"/>
              </a:spcBef>
              <a:spcAft>
                <a:spcPts val="600"/>
              </a:spcAft>
              <a:buNone/>
            </a:pPr>
            <a:r>
              <a:rPr lang="it-IT" sz="2000" dirty="0"/>
              <a:t>Bohr ipotizzò che gli atomi del gas </a:t>
            </a:r>
            <a:r>
              <a:rPr lang="it-IT" sz="2000" dirty="0" smtClean="0"/>
              <a:t>abbiano </a:t>
            </a:r>
            <a:r>
              <a:rPr lang="it-IT" sz="2000" b="1" dirty="0"/>
              <a:t>livelli energetici quantizzati</a:t>
            </a:r>
            <a:r>
              <a:rPr lang="it-IT" sz="2000" dirty="0"/>
              <a:t>. A partire dal modello atomico planetario (Rutherford), Bohr propose che solo alcune orbite siano </a:t>
            </a:r>
            <a:r>
              <a:rPr lang="it-IT" sz="2000" dirty="0" smtClean="0"/>
              <a:t>possibili, mentre altre non sono permesse.</a:t>
            </a:r>
          </a:p>
          <a:p>
            <a:pPr marL="0" indent="0">
              <a:lnSpc>
                <a:spcPct val="120000"/>
              </a:lnSpc>
              <a:spcBef>
                <a:spcPts val="0"/>
              </a:spcBef>
              <a:spcAft>
                <a:spcPts val="600"/>
              </a:spcAft>
              <a:buNone/>
            </a:pPr>
            <a:r>
              <a:rPr lang="it-IT" sz="2000" i="1" dirty="0" smtClean="0"/>
              <a:t>Non si ha variazione di energia se l’elettrone si muove lungo la propria orbita</a:t>
            </a:r>
            <a:endParaRPr lang="it-IT" sz="2000" i="1" dirty="0"/>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453122" y="3785418"/>
                <a:ext cx="477819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 L’energia di un certo livello di orbita può essere calcolata come:       </a:t>
                </a:r>
                <a14:m>
                  <m:oMath xmlns:m="http://schemas.openxmlformats.org/officeDocument/2006/math">
                    <m:sSub>
                      <m:sSubPr>
                        <m:ctrlPr>
                          <a:rPr lang="it-IT" sz="2200" b="0" i="1" smtClean="0">
                            <a:latin typeface="Cambria Math" panose="02040503050406030204" pitchFamily="18" charset="0"/>
                          </a:rPr>
                        </m:ctrlPr>
                      </m:sSubPr>
                      <m:e>
                        <m:r>
                          <a:rPr lang="it-IT" sz="2200" b="0" i="1" smtClean="0">
                            <a:latin typeface="Cambria Math" panose="02040503050406030204" pitchFamily="18" charset="0"/>
                          </a:rPr>
                          <m:t>𝐸</m:t>
                        </m:r>
                      </m:e>
                      <m:sub>
                        <m:r>
                          <a:rPr lang="it-IT" sz="2200" b="0" i="1" smtClean="0">
                            <a:latin typeface="Cambria Math" panose="02040503050406030204" pitchFamily="18" charset="0"/>
                          </a:rPr>
                          <m:t>𝑛</m:t>
                        </m:r>
                      </m:sub>
                    </m:sSub>
                    <m:r>
                      <a:rPr lang="it-IT" sz="2200" b="0" i="1" smtClean="0">
                        <a:latin typeface="Cambria Math" panose="02040503050406030204" pitchFamily="18" charset="0"/>
                      </a:rPr>
                      <m:t>=−</m:t>
                    </m:r>
                    <m:f>
                      <m:fPr>
                        <m:ctrlPr>
                          <a:rPr lang="it-IT" sz="2200" b="0" i="1" smtClean="0">
                            <a:latin typeface="Cambria Math" panose="02040503050406030204" pitchFamily="18" charset="0"/>
                          </a:rPr>
                        </m:ctrlPr>
                      </m:fPr>
                      <m:num>
                        <m:r>
                          <a:rPr lang="it-IT" sz="2200" b="0" i="1" smtClean="0">
                            <a:latin typeface="Cambria Math" panose="02040503050406030204" pitchFamily="18" charset="0"/>
                          </a:rPr>
                          <m:t>𝑅h𝑐</m:t>
                        </m:r>
                      </m:num>
                      <m:den>
                        <m:sSup>
                          <m:sSupPr>
                            <m:ctrlPr>
                              <a:rPr lang="it-IT" sz="2200" b="0" i="1" smtClean="0">
                                <a:latin typeface="Cambria Math" panose="02040503050406030204" pitchFamily="18" charset="0"/>
                              </a:rPr>
                            </m:ctrlPr>
                          </m:sSupPr>
                          <m:e>
                            <m:r>
                              <a:rPr lang="it-IT" sz="2200" b="0" i="1" smtClean="0">
                                <a:latin typeface="Cambria Math" panose="02040503050406030204" pitchFamily="18" charset="0"/>
                              </a:rPr>
                              <m:t>𝑛</m:t>
                            </m:r>
                          </m:e>
                          <m:sup>
                            <m:r>
                              <a:rPr lang="it-IT" sz="2200" b="0" i="1" smtClean="0">
                                <a:latin typeface="Cambria Math" panose="02040503050406030204" pitchFamily="18" charset="0"/>
                              </a:rPr>
                              <m:t>2</m:t>
                            </m:r>
                          </m:sup>
                        </m:sSup>
                      </m:den>
                    </m:f>
                  </m:oMath>
                </a14:m>
                <a:endParaRPr lang="it-IT" sz="2200" b="0" dirty="0" smtClean="0"/>
              </a:p>
              <a:p>
                <a:pPr marL="0" indent="0">
                  <a:lnSpc>
                    <a:spcPct val="120000"/>
                  </a:lnSpc>
                  <a:spcBef>
                    <a:spcPts val="0"/>
                  </a:spcBef>
                  <a:spcAft>
                    <a:spcPts val="600"/>
                  </a:spcAft>
                  <a:buNone/>
                </a:pPr>
                <a:r>
                  <a:rPr lang="it-IT" sz="2000" dirty="0" smtClean="0"/>
                  <a:t>L’emissione avviene quando un elettrone passa da un’orbita con </a:t>
                </a:r>
                <a:r>
                  <a:rPr lang="it-IT" sz="2000" i="1" dirty="0" smtClean="0"/>
                  <a:t>n</a:t>
                </a:r>
                <a:r>
                  <a:rPr lang="it-IT" sz="2000" dirty="0" smtClean="0"/>
                  <a:t> maggiore ad una con </a:t>
                </a:r>
                <a:r>
                  <a:rPr lang="it-IT" sz="2000" i="1" dirty="0" smtClean="0"/>
                  <a:t>n</a:t>
                </a:r>
                <a:r>
                  <a:rPr lang="it-IT" sz="2000" dirty="0" smtClean="0"/>
                  <a:t> minore. L’assorbimento avviene per il passaggio opposto.</a:t>
                </a:r>
              </a:p>
              <a:p>
                <a:pPr marL="0" indent="0">
                  <a:lnSpc>
                    <a:spcPct val="120000"/>
                  </a:lnSpc>
                  <a:spcBef>
                    <a:spcPts val="0"/>
                  </a:spcBef>
                  <a:spcAft>
                    <a:spcPts val="600"/>
                  </a:spcAft>
                  <a:buNone/>
                </a:pPr>
                <a:r>
                  <a:rPr lang="it-IT" sz="2000" dirty="0" smtClean="0"/>
                  <a:t>Il valore </a:t>
                </a:r>
                <a:r>
                  <a:rPr lang="it-IT" sz="2000" b="1" i="1" dirty="0" smtClean="0"/>
                  <a:t>n</a:t>
                </a:r>
                <a:r>
                  <a:rPr lang="it-IT" sz="2000" dirty="0" smtClean="0"/>
                  <a:t> è il </a:t>
                </a:r>
                <a:r>
                  <a:rPr lang="it-IT" sz="2000" b="1" dirty="0" smtClean="0"/>
                  <a:t>numero quantico principale</a:t>
                </a:r>
                <a:r>
                  <a:rPr lang="it-IT" sz="2000" dirty="0" smtClean="0"/>
                  <a:t>.</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453122" y="3785418"/>
                <a:ext cx="4778192" cy="974768"/>
              </a:xfrm>
              <a:prstGeom prst="rect">
                <a:avLst/>
              </a:prstGeom>
              <a:blipFill>
                <a:blip r:embed="rId2"/>
                <a:stretch>
                  <a:fillRect l="-1276" b="-218125"/>
                </a:stretch>
              </a:blipFill>
            </p:spPr>
            <p:txBody>
              <a:bodyPr/>
              <a:lstStyle/>
              <a:p>
                <a:r>
                  <a:rPr lang="it-IT">
                    <a:noFill/>
                  </a:rPr>
                  <a:t> </a:t>
                </a:r>
              </a:p>
            </p:txBody>
          </p:sp>
        </mc:Fallback>
      </mc:AlternateContent>
      <p:sp>
        <p:nvSpPr>
          <p:cNvPr id="17" name="Title 1"/>
          <p:cNvSpPr txBox="1">
            <a:spLocks/>
          </p:cNvSpPr>
          <p:nvPr/>
        </p:nvSpPr>
        <p:spPr>
          <a:xfrm>
            <a:off x="72260" y="-20775"/>
            <a:ext cx="7996518" cy="8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rgbClr val="0070C0"/>
                </a:solidFill>
              </a:rPr>
              <a:t>Modello atomico di Bohr</a:t>
            </a:r>
            <a:endParaRPr lang="it-IT" sz="3200" dirty="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67" y="860606"/>
            <a:ext cx="1832337" cy="25773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9860" y="3582218"/>
            <a:ext cx="3379693" cy="2943716"/>
          </a:xfrm>
          <a:prstGeom prst="rect">
            <a:avLst/>
          </a:prstGeom>
        </p:spPr>
      </p:pic>
    </p:spTree>
    <p:extLst>
      <p:ext uri="{BB962C8B-B14F-4D97-AF65-F5344CB8AC3E}">
        <p14:creationId xmlns:p14="http://schemas.microsoft.com/office/powerpoint/2010/main" val="207904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7717" y="252728"/>
            <a:ext cx="6284257" cy="974768"/>
          </a:xfrm>
        </p:spPr>
        <p:txBody>
          <a:bodyPr>
            <a:noAutofit/>
          </a:bodyPr>
          <a:lstStyle/>
          <a:p>
            <a:pPr marL="0" indent="0">
              <a:lnSpc>
                <a:spcPct val="120000"/>
              </a:lnSpc>
              <a:spcBef>
                <a:spcPts val="0"/>
              </a:spcBef>
              <a:spcAft>
                <a:spcPts val="600"/>
              </a:spcAft>
              <a:buNone/>
            </a:pPr>
            <a:r>
              <a:rPr lang="it-IT" sz="1900" dirty="0"/>
              <a:t>Il segno negativo </a:t>
            </a:r>
            <a:r>
              <a:rPr lang="it-IT" sz="1900" dirty="0" smtClean="0"/>
              <a:t>dell’energia calcolata da Bohr </a:t>
            </a:r>
            <a:r>
              <a:rPr lang="it-IT" sz="1900" dirty="0"/>
              <a:t>indica che l’elettrone è più stabile quando è legato ad un nucleo per formare un </a:t>
            </a:r>
            <a:r>
              <a:rPr lang="it-IT" sz="1900" dirty="0" smtClean="0"/>
              <a:t>atomo. </a:t>
            </a:r>
            <a:endParaRPr lang="it-IT" sz="1900"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64457" y="252728"/>
                <a:ext cx="222773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2200" b="0" i="1" smtClean="0">
                              <a:latin typeface="Cambria Math" panose="02040503050406030204" pitchFamily="18" charset="0"/>
                            </a:rPr>
                          </m:ctrlPr>
                        </m:sSubPr>
                        <m:e>
                          <m:r>
                            <a:rPr lang="it-IT" sz="2200" b="0" i="1" smtClean="0">
                              <a:latin typeface="Cambria Math" panose="02040503050406030204" pitchFamily="18" charset="0"/>
                            </a:rPr>
                            <m:t>𝐸</m:t>
                          </m:r>
                        </m:e>
                        <m:sub>
                          <m:r>
                            <a:rPr lang="it-IT" sz="2200" b="0" i="1" smtClean="0">
                              <a:latin typeface="Cambria Math" panose="02040503050406030204" pitchFamily="18" charset="0"/>
                            </a:rPr>
                            <m:t>𝑛</m:t>
                          </m:r>
                        </m:sub>
                      </m:sSub>
                      <m:r>
                        <a:rPr lang="it-IT" sz="2200" b="0" i="1" smtClean="0">
                          <a:latin typeface="Cambria Math" panose="02040503050406030204" pitchFamily="18" charset="0"/>
                        </a:rPr>
                        <m:t>=−</m:t>
                      </m:r>
                      <m:f>
                        <m:fPr>
                          <m:ctrlPr>
                            <a:rPr lang="it-IT" sz="2200" b="0" i="1" smtClean="0">
                              <a:latin typeface="Cambria Math" panose="02040503050406030204" pitchFamily="18" charset="0"/>
                            </a:rPr>
                          </m:ctrlPr>
                        </m:fPr>
                        <m:num>
                          <m:r>
                            <a:rPr lang="it-IT" sz="2200" b="0" i="1" smtClean="0">
                              <a:latin typeface="Cambria Math" panose="02040503050406030204" pitchFamily="18" charset="0"/>
                            </a:rPr>
                            <m:t>𝑅h𝑐</m:t>
                          </m:r>
                        </m:num>
                        <m:den>
                          <m:sSup>
                            <m:sSupPr>
                              <m:ctrlPr>
                                <a:rPr lang="it-IT" sz="2200" b="0" i="1" smtClean="0">
                                  <a:latin typeface="Cambria Math" panose="02040503050406030204" pitchFamily="18" charset="0"/>
                                </a:rPr>
                              </m:ctrlPr>
                            </m:sSupPr>
                            <m:e>
                              <m:r>
                                <a:rPr lang="it-IT" sz="2200" b="0" i="1" smtClean="0">
                                  <a:latin typeface="Cambria Math" panose="02040503050406030204" pitchFamily="18" charset="0"/>
                                </a:rPr>
                                <m:t>𝑛</m:t>
                              </m:r>
                            </m:e>
                            <m:sup>
                              <m:r>
                                <a:rPr lang="it-IT" sz="2200" b="0" i="1" smtClean="0">
                                  <a:latin typeface="Cambria Math" panose="02040503050406030204" pitchFamily="18" charset="0"/>
                                </a:rPr>
                                <m:t>2</m:t>
                              </m:r>
                            </m:sup>
                          </m:sSup>
                        </m:den>
                      </m:f>
                    </m:oMath>
                  </m:oMathPara>
                </a14:m>
                <a:endParaRPr lang="it-IT" sz="2200" b="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64457" y="252728"/>
                <a:ext cx="2227731" cy="974768"/>
              </a:xfrm>
              <a:prstGeom prst="rect">
                <a:avLst/>
              </a:prstGeom>
              <a:blipFill>
                <a:blip r:embed="rId2"/>
                <a:stretch>
                  <a:fillRect/>
                </a:stretch>
              </a:blipFill>
            </p:spPr>
            <p:txBody>
              <a:bodyPr/>
              <a:lstStyle/>
              <a:p>
                <a:r>
                  <a:rPr lang="it-IT">
                    <a:noFill/>
                  </a:rPr>
                  <a:t> </a:t>
                </a:r>
              </a:p>
            </p:txBody>
          </p:sp>
        </mc:Fallback>
      </mc:AlternateContent>
      <p:sp>
        <p:nvSpPr>
          <p:cNvPr id="8" name="Content Placeholder 2"/>
          <p:cNvSpPr txBox="1">
            <a:spLocks/>
          </p:cNvSpPr>
          <p:nvPr/>
        </p:nvSpPr>
        <p:spPr>
          <a:xfrm>
            <a:off x="479612" y="1337457"/>
            <a:ext cx="816236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All’aumentare di </a:t>
            </a:r>
            <a:r>
              <a:rPr lang="it-IT" sz="1900" i="1" dirty="0" smtClean="0"/>
              <a:t>n</a:t>
            </a:r>
            <a:r>
              <a:rPr lang="it-IT" sz="1900" dirty="0" smtClean="0"/>
              <a:t> aumenta la distanza dell’atomo dal nucleo e aumenta anche l’energia del livello. </a:t>
            </a:r>
          </a:p>
        </p:txBody>
      </p:sp>
      <p:sp>
        <p:nvSpPr>
          <p:cNvPr id="9" name="Content Placeholder 2"/>
          <p:cNvSpPr txBox="1">
            <a:spLocks/>
          </p:cNvSpPr>
          <p:nvPr/>
        </p:nvSpPr>
        <p:spPr>
          <a:xfrm>
            <a:off x="479613" y="2179282"/>
            <a:ext cx="816236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L’energia di un fotone emesso è esattamente pari alla differenza tra i livelli energetici coinvolti nella transizione. </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648100" y="2843032"/>
                <a:ext cx="379852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14:m>
                  <m:oMathPara xmlns:m="http://schemas.openxmlformats.org/officeDocument/2006/math">
                    <m:oMathParaPr>
                      <m:jc m:val="center"/>
                    </m:oMathParaPr>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Δ</m:t>
                      </m:r>
                      <m:r>
                        <a:rPr lang="it-IT" sz="2000" b="0" i="1" smtClean="0">
                          <a:latin typeface="Cambria Math" panose="02040503050406030204" pitchFamily="18" charset="0"/>
                          <a:ea typeface="Cambria Math" panose="02040503050406030204" pitchFamily="18" charset="0"/>
                        </a:rPr>
                        <m:t>𝐸</m:t>
                      </m:r>
                      <m:r>
                        <a:rPr lang="it-IT" sz="2000" i="1">
                          <a:latin typeface="Cambria Math" panose="02040503050406030204" pitchFamily="18" charset="0"/>
                          <a:ea typeface="Cambria Math" panose="02040503050406030204" pitchFamily="18" charset="0"/>
                        </a:rPr>
                        <m:t>=</m:t>
                      </m:r>
                      <m:sSub>
                        <m:sSubPr>
                          <m:ctrlPr>
                            <a:rPr lang="it-IT" sz="200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𝐸</m:t>
                          </m:r>
                        </m:e>
                        <m:sub>
                          <m:r>
                            <a:rPr lang="it-IT" sz="2000" b="0" i="1" smtClean="0">
                              <a:latin typeface="Cambria Math" panose="02040503050406030204" pitchFamily="18" charset="0"/>
                              <a:ea typeface="Cambria Math" panose="02040503050406030204" pitchFamily="18" charset="0"/>
                            </a:rPr>
                            <m:t>𝑓𝑖𝑛𝑎𝑙𝑒</m:t>
                          </m:r>
                        </m:sub>
                      </m:sSub>
                      <m:r>
                        <a:rPr lang="it-IT" sz="2000" b="0" i="1" smtClean="0">
                          <a:latin typeface="Cambria Math" panose="02040503050406030204" pitchFamily="18" charset="0"/>
                          <a:ea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𝐸</m:t>
                          </m:r>
                        </m:e>
                        <m:sub>
                          <m:r>
                            <a:rPr lang="it-IT" sz="2000" b="0" i="1" smtClean="0">
                              <a:latin typeface="Cambria Math" panose="02040503050406030204" pitchFamily="18" charset="0"/>
                              <a:ea typeface="Cambria Math" panose="02040503050406030204" pitchFamily="18" charset="0"/>
                            </a:rPr>
                            <m:t>𝑖𝑛𝑖𝑧𝑖𝑎𝑙𝑒</m:t>
                          </m:r>
                        </m:sub>
                      </m:sSub>
                    </m:oMath>
                  </m:oMathPara>
                </a14:m>
                <a:endParaRPr lang="it-IT" sz="2000" b="0" i="1" dirty="0" smtClean="0">
                  <a:latin typeface="Cambria Math" panose="02040503050406030204" pitchFamily="18" charset="0"/>
                  <a:ea typeface="Cambria Math" panose="02040503050406030204" pitchFamily="18" charset="0"/>
                </a:endParaRPr>
              </a:p>
              <a:p>
                <a:pPr marL="0" indent="0">
                  <a:lnSpc>
                    <a:spcPct val="120000"/>
                  </a:lnSpc>
                  <a:spcBef>
                    <a:spcPts val="0"/>
                  </a:spcBef>
                  <a:buNone/>
                </a:pPr>
                <a14:m>
                  <m:oMathPara xmlns:m="http://schemas.openxmlformats.org/officeDocument/2006/math">
                    <m:oMathParaPr>
                      <m:jc m:val="center"/>
                    </m:oMathParaPr>
                    <m:oMath xmlns:m="http://schemas.openxmlformats.org/officeDocument/2006/math">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𝐸</m:t>
                      </m:r>
                      <m:r>
                        <a:rPr lang="it-IT" sz="2000" b="0" i="1" smtClean="0">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𝑅</m:t>
                      </m:r>
                      <m:r>
                        <a:rPr lang="it-IT" sz="2000" b="0" i="1" smtClean="0">
                          <a:latin typeface="Cambria Math" panose="02040503050406030204" pitchFamily="18" charset="0"/>
                          <a:ea typeface="Cambria Math" panose="02040503050406030204" pitchFamily="18" charset="0"/>
                        </a:rPr>
                        <m:t>h𝑐</m:t>
                      </m:r>
                      <m:d>
                        <m:dPr>
                          <m:ctrlPr>
                            <a:rPr lang="it-IT" sz="2000" i="1">
                              <a:latin typeface="Cambria Math" panose="02040503050406030204" pitchFamily="18" charset="0"/>
                              <a:ea typeface="Cambria Math" panose="02040503050406030204" pitchFamily="18" charset="0"/>
                            </a:rPr>
                          </m:ctrlPr>
                        </m:dPr>
                        <m:e>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1</m:t>
                              </m:r>
                            </m:num>
                            <m:den>
                              <m:sSubSup>
                                <m:sSubSupPr>
                                  <m:ctrlPr>
                                    <a:rPr lang="it-IT" sz="2000" i="1" smtClean="0">
                                      <a:latin typeface="Cambria Math" panose="02040503050406030204" pitchFamily="18" charset="0"/>
                                      <a:ea typeface="Cambria Math" panose="02040503050406030204" pitchFamily="18" charset="0"/>
                                    </a:rPr>
                                  </m:ctrlPr>
                                </m:sSubSupPr>
                                <m:e>
                                  <m:r>
                                    <a:rPr lang="it-IT" sz="2000" b="0" i="1" smtClean="0">
                                      <a:latin typeface="Cambria Math" panose="02040503050406030204" pitchFamily="18" charset="0"/>
                                      <a:ea typeface="Cambria Math" panose="02040503050406030204" pitchFamily="18" charset="0"/>
                                    </a:rPr>
                                    <m:t>𝑛</m:t>
                                  </m:r>
                                </m:e>
                                <m:sub>
                                  <m:r>
                                    <a:rPr lang="it-IT" sz="2000" b="0" i="1" smtClean="0">
                                      <a:latin typeface="Cambria Math" panose="02040503050406030204" pitchFamily="18" charset="0"/>
                                      <a:ea typeface="Cambria Math" panose="02040503050406030204" pitchFamily="18" charset="0"/>
                                    </a:rPr>
                                    <m:t>𝑓𝑖𝑛𝑎𝑙𝑒</m:t>
                                  </m:r>
                                </m:sub>
                                <m:sup>
                                  <m:r>
                                    <a:rPr lang="it-IT" sz="2000" b="0" i="1" smtClean="0">
                                      <a:latin typeface="Cambria Math" panose="02040503050406030204" pitchFamily="18" charset="0"/>
                                      <a:ea typeface="Cambria Math" panose="02040503050406030204" pitchFamily="18" charset="0"/>
                                    </a:rPr>
                                    <m:t>2</m:t>
                                  </m:r>
                                </m:sup>
                              </m:sSubSup>
                            </m:den>
                          </m:f>
                          <m:r>
                            <a:rPr lang="it-IT" sz="2000" b="0" i="1" smtClean="0">
                              <a:latin typeface="Cambria Math" panose="02040503050406030204" pitchFamily="18" charset="0"/>
                              <a:ea typeface="Cambria Math" panose="02040503050406030204" pitchFamily="18" charset="0"/>
                            </a:rPr>
                            <m:t>−</m:t>
                          </m:r>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1</m:t>
                              </m:r>
                            </m:num>
                            <m:den>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𝑛</m:t>
                                  </m:r>
                                </m:e>
                                <m:sub>
                                  <m:r>
                                    <a:rPr lang="it-IT" sz="2000" b="0" i="1" smtClean="0">
                                      <a:latin typeface="Cambria Math" panose="02040503050406030204" pitchFamily="18" charset="0"/>
                                      <a:ea typeface="Cambria Math" panose="02040503050406030204" pitchFamily="18" charset="0"/>
                                    </a:rPr>
                                    <m:t>𝑖𝑛𝑖𝑧𝑖𝑎𝑙𝑒</m:t>
                                  </m:r>
                                </m:sub>
                                <m:sup>
                                  <m:r>
                                    <a:rPr lang="it-IT" sz="2000" i="1">
                                      <a:latin typeface="Cambria Math" panose="02040503050406030204" pitchFamily="18" charset="0"/>
                                      <a:ea typeface="Cambria Math" panose="02040503050406030204" pitchFamily="18" charset="0"/>
                                    </a:rPr>
                                    <m:t>2</m:t>
                                  </m:r>
                                </m:sup>
                              </m:sSubSup>
                            </m:den>
                          </m:f>
                        </m:e>
                      </m:d>
                    </m:oMath>
                  </m:oMathPara>
                </a14:m>
                <a:endParaRPr lang="it-IT" sz="2000" b="0" dirty="0" smtClean="0"/>
              </a:p>
              <a:p>
                <a:pPr marL="0" indent="0">
                  <a:lnSpc>
                    <a:spcPct val="120000"/>
                  </a:lnSpc>
                  <a:spcBef>
                    <a:spcPts val="0"/>
                  </a:spcBef>
                  <a:buNone/>
                </a:pPr>
                <a14:m>
                  <m:oMathPara xmlns:m="http://schemas.openxmlformats.org/officeDocument/2006/math">
                    <m:oMathParaPr>
                      <m:jc m:val="center"/>
                    </m:oMathParaPr>
                    <m:oMath xmlns:m="http://schemas.openxmlformats.org/officeDocument/2006/math">
                      <m:r>
                        <m:rPr>
                          <m:sty m:val="p"/>
                        </m:rPr>
                        <a:rPr lang="el-GR" sz="2000" i="1">
                          <a:latin typeface="Cambria Math" panose="02040503050406030204" pitchFamily="18" charset="0"/>
                          <a:ea typeface="Cambria Math" panose="02040503050406030204" pitchFamily="18" charset="0"/>
                        </a:rPr>
                        <m:t>Δ</m:t>
                      </m:r>
                      <m:r>
                        <a:rPr lang="it-IT" sz="2000" i="1">
                          <a:latin typeface="Cambria Math" panose="02040503050406030204" pitchFamily="18" charset="0"/>
                          <a:ea typeface="Cambria Math" panose="02040503050406030204" pitchFamily="18" charset="0"/>
                        </a:rPr>
                        <m:t>𝐸</m:t>
                      </m:r>
                      <m:r>
                        <a:rPr lang="it-IT" sz="2000" b="0" i="1" smtClean="0">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h</m:t>
                      </m:r>
                      <m:r>
                        <a:rPr lang="it-IT" sz="2000" i="1">
                          <a:latin typeface="Cambria Math" panose="02040503050406030204" pitchFamily="18" charset="0"/>
                          <a:ea typeface="Cambria Math" panose="02040503050406030204" pitchFamily="18" charset="0"/>
                        </a:rPr>
                        <m:t>𝜈</m:t>
                      </m:r>
                      <m:r>
                        <a:rPr lang="it-IT" sz="2000" i="1">
                          <a:latin typeface="Cambria Math" panose="02040503050406030204" pitchFamily="18" charset="0"/>
                          <a:ea typeface="Cambria Math" panose="02040503050406030204" pitchFamily="18" charset="0"/>
                        </a:rPr>
                        <m:t>=</m:t>
                      </m:r>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h𝑐</m:t>
                          </m:r>
                        </m:num>
                        <m:den>
                          <m:r>
                            <a:rPr lang="it-IT" sz="2000" i="1">
                              <a:latin typeface="Cambria Math" panose="02040503050406030204" pitchFamily="18" charset="0"/>
                              <a:ea typeface="Cambria Math" panose="02040503050406030204" pitchFamily="18" charset="0"/>
                            </a:rPr>
                            <m:t>𝜆</m:t>
                          </m:r>
                        </m:den>
                      </m:f>
                    </m:oMath>
                  </m:oMathPara>
                </a14:m>
                <a:endParaRPr lang="it-IT" sz="2000" dirty="0" smtClean="0">
                  <a:ea typeface="Cambria Math" panose="02040503050406030204" pitchFamily="18" charset="0"/>
                </a:endParaRPr>
              </a:p>
              <a:p>
                <a:pPr marL="0" indent="0">
                  <a:lnSpc>
                    <a:spcPct val="120000"/>
                  </a:lnSpc>
                  <a:spcBef>
                    <a:spcPts val="0"/>
                  </a:spcBef>
                  <a:buNone/>
                </a:pPr>
                <a14:m>
                  <m:oMathPara xmlns:m="http://schemas.openxmlformats.org/officeDocument/2006/math">
                    <m:oMathParaPr>
                      <m:jc m:val="center"/>
                    </m:oMathParaPr>
                    <m:oMath xmlns:m="http://schemas.openxmlformats.org/officeDocument/2006/math">
                      <m:f>
                        <m:fPr>
                          <m:ctrlPr>
                            <a:rPr lang="it-IT" sz="2000" i="1">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1</m:t>
                          </m:r>
                        </m:num>
                        <m:den>
                          <m:r>
                            <a:rPr lang="it-IT" sz="2000" i="1">
                              <a:latin typeface="Cambria Math" panose="02040503050406030204" pitchFamily="18" charset="0"/>
                              <a:ea typeface="Cambria Math" panose="02040503050406030204" pitchFamily="18" charset="0"/>
                            </a:rPr>
                            <m:t>𝜆</m:t>
                          </m:r>
                        </m:den>
                      </m:f>
                      <m:r>
                        <a:rPr lang="it-IT" sz="2000" i="1">
                          <a:latin typeface="Cambria Math" panose="02040503050406030204" pitchFamily="18" charset="0"/>
                          <a:ea typeface="Cambria Math" panose="02040503050406030204" pitchFamily="18" charset="0"/>
                        </a:rPr>
                        <m:t>=−</m:t>
                      </m:r>
                      <m:r>
                        <a:rPr lang="it-IT" sz="2000" i="1">
                          <a:latin typeface="Cambria Math" panose="02040503050406030204" pitchFamily="18" charset="0"/>
                          <a:ea typeface="Cambria Math" panose="02040503050406030204" pitchFamily="18" charset="0"/>
                        </a:rPr>
                        <m:t>𝑅</m:t>
                      </m:r>
                      <m:d>
                        <m:dPr>
                          <m:ctrlPr>
                            <a:rPr lang="it-IT" sz="2000" i="1">
                              <a:latin typeface="Cambria Math" panose="02040503050406030204" pitchFamily="18" charset="0"/>
                              <a:ea typeface="Cambria Math" panose="02040503050406030204" pitchFamily="18" charset="0"/>
                            </a:rPr>
                          </m:ctrlPr>
                        </m:dPr>
                        <m:e>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1</m:t>
                              </m:r>
                            </m:num>
                            <m:den>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𝑛</m:t>
                                  </m:r>
                                </m:e>
                                <m:sub>
                                  <m:r>
                                    <a:rPr lang="it-IT" sz="2000" i="1">
                                      <a:latin typeface="Cambria Math" panose="02040503050406030204" pitchFamily="18" charset="0"/>
                                      <a:ea typeface="Cambria Math" panose="02040503050406030204" pitchFamily="18" charset="0"/>
                                    </a:rPr>
                                    <m:t>𝑓𝑖𝑛𝑎𝑙𝑒</m:t>
                                  </m:r>
                                </m:sub>
                                <m:sup>
                                  <m:r>
                                    <a:rPr lang="it-IT" sz="2000" i="1">
                                      <a:latin typeface="Cambria Math" panose="02040503050406030204" pitchFamily="18" charset="0"/>
                                      <a:ea typeface="Cambria Math" panose="02040503050406030204" pitchFamily="18" charset="0"/>
                                    </a:rPr>
                                    <m:t>2</m:t>
                                  </m:r>
                                </m:sup>
                              </m:sSubSup>
                            </m:den>
                          </m:f>
                          <m:r>
                            <a:rPr lang="it-IT" sz="2000" i="1">
                              <a:latin typeface="Cambria Math" panose="02040503050406030204" pitchFamily="18" charset="0"/>
                              <a:ea typeface="Cambria Math" panose="02040503050406030204" pitchFamily="18" charset="0"/>
                            </a:rPr>
                            <m:t>−</m:t>
                          </m:r>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1</m:t>
                              </m:r>
                            </m:num>
                            <m:den>
                              <m:sSubSup>
                                <m:sSubSupPr>
                                  <m:ctrlPr>
                                    <a:rPr lang="it-IT" sz="2000" i="1">
                                      <a:latin typeface="Cambria Math" panose="02040503050406030204" pitchFamily="18" charset="0"/>
                                      <a:ea typeface="Cambria Math" panose="02040503050406030204" pitchFamily="18" charset="0"/>
                                    </a:rPr>
                                  </m:ctrlPr>
                                </m:sSubSupPr>
                                <m:e>
                                  <m:r>
                                    <a:rPr lang="it-IT" sz="2000" i="1">
                                      <a:latin typeface="Cambria Math" panose="02040503050406030204" pitchFamily="18" charset="0"/>
                                      <a:ea typeface="Cambria Math" panose="02040503050406030204" pitchFamily="18" charset="0"/>
                                    </a:rPr>
                                    <m:t>𝑛</m:t>
                                  </m:r>
                                </m:e>
                                <m:sub>
                                  <m:r>
                                    <a:rPr lang="it-IT" sz="2000" i="1">
                                      <a:latin typeface="Cambria Math" panose="02040503050406030204" pitchFamily="18" charset="0"/>
                                      <a:ea typeface="Cambria Math" panose="02040503050406030204" pitchFamily="18" charset="0"/>
                                    </a:rPr>
                                    <m:t>𝑖𝑛𝑖𝑧𝑖𝑎𝑙𝑒</m:t>
                                  </m:r>
                                </m:sub>
                                <m:sup>
                                  <m:r>
                                    <a:rPr lang="it-IT" sz="2000" i="1">
                                      <a:latin typeface="Cambria Math" panose="02040503050406030204" pitchFamily="18" charset="0"/>
                                      <a:ea typeface="Cambria Math" panose="02040503050406030204" pitchFamily="18" charset="0"/>
                                    </a:rPr>
                                    <m:t>2</m:t>
                                  </m:r>
                                </m:sup>
                              </m:sSubSup>
                            </m:den>
                          </m:f>
                        </m:e>
                      </m:d>
                    </m:oMath>
                  </m:oMathPara>
                </a14:m>
                <a:endParaRPr lang="it-IT" sz="2000" dirty="0" smtClean="0">
                  <a:ea typeface="Cambria Math" panose="02040503050406030204" pitchFamily="18" charset="0"/>
                </a:endParaRPr>
              </a:p>
              <a:p>
                <a:pPr marL="0" indent="0">
                  <a:lnSpc>
                    <a:spcPct val="120000"/>
                  </a:lnSpc>
                  <a:spcBef>
                    <a:spcPts val="0"/>
                  </a:spcBef>
                  <a:buNone/>
                </a:pPr>
                <a:endParaRPr lang="it-IT" sz="2000" b="0" dirty="0" smtClean="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648100" y="2843032"/>
                <a:ext cx="3798524" cy="974768"/>
              </a:xfrm>
              <a:prstGeom prst="rect">
                <a:avLst/>
              </a:prstGeom>
              <a:blipFill>
                <a:blip r:embed="rId3"/>
                <a:stretch>
                  <a:fillRect b="-210000"/>
                </a:stretch>
              </a:blipFill>
            </p:spPr>
            <p:txBody>
              <a:bodyPr/>
              <a:lstStyle/>
              <a:p>
                <a:r>
                  <a:rPr lang="it-IT">
                    <a:noFill/>
                  </a:rPr>
                  <a:t> </a:t>
                </a:r>
              </a:p>
            </p:txBody>
          </p:sp>
        </mc:Fallback>
      </mc:AlternateContent>
      <p:pic>
        <p:nvPicPr>
          <p:cNvPr id="13" name="Immagine 1"/>
          <p:cNvPicPr>
            <a:picLocks noChangeAspect="1"/>
          </p:cNvPicPr>
          <p:nvPr/>
        </p:nvPicPr>
        <p:blipFill rotWithShape="1">
          <a:blip r:embed="rId4">
            <a:extLst>
              <a:ext uri="{28A0092B-C50C-407E-A947-70E740481C1C}">
                <a14:useLocalDpi xmlns:a14="http://schemas.microsoft.com/office/drawing/2010/main" val="0"/>
              </a:ext>
            </a:extLst>
          </a:blip>
          <a:srcRect b="47020"/>
          <a:stretch/>
        </p:blipFill>
        <p:spPr bwMode="auto">
          <a:xfrm>
            <a:off x="531625" y="3028373"/>
            <a:ext cx="3921125" cy="324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026458" y="3995875"/>
            <a:ext cx="421341" cy="1786360"/>
            <a:chOff x="1026458" y="3995875"/>
            <a:chExt cx="421341" cy="1786360"/>
          </a:xfrm>
        </p:grpSpPr>
        <p:cxnSp>
          <p:nvCxnSpPr>
            <p:cNvPr id="4" name="Straight Arrow Connector 3"/>
            <p:cNvCxnSpPr/>
            <p:nvPr/>
          </p:nvCxnSpPr>
          <p:spPr>
            <a:xfrm flipH="1">
              <a:off x="1237129" y="3995875"/>
              <a:ext cx="0" cy="1786360"/>
            </a:xfrm>
            <a:prstGeom prst="straightConnector1">
              <a:avLst/>
            </a:prstGeom>
            <a:ln w="25400">
              <a:headEnd type="none" w="lg" len="med"/>
              <a:tailEnd type="stealth" w="lg" len="lg"/>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2738123">
              <a:off x="1021976" y="4572000"/>
              <a:ext cx="430306" cy="421341"/>
            </a:xfrm>
            <a:prstGeom prst="plus">
              <a:avLst>
                <a:gd name="adj" fmla="val 39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Content Placeholder 2"/>
          <p:cNvSpPr txBox="1">
            <a:spLocks/>
          </p:cNvSpPr>
          <p:nvPr/>
        </p:nvSpPr>
        <p:spPr>
          <a:xfrm>
            <a:off x="4988848" y="5883232"/>
            <a:ext cx="311702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Font typeface="Arial" panose="020B0604020202020204" pitchFamily="34" charset="0"/>
              <a:buNone/>
            </a:pPr>
            <a:r>
              <a:rPr lang="it-IT" sz="1900" dirty="0" smtClean="0"/>
              <a:t>(Simile alla forma empirica individuata da Rydberg)</a:t>
            </a:r>
          </a:p>
        </p:txBody>
      </p:sp>
    </p:spTree>
    <p:extLst>
      <p:ext uri="{BB962C8B-B14F-4D97-AF65-F5344CB8AC3E}">
        <p14:creationId xmlns:p14="http://schemas.microsoft.com/office/powerpoint/2010/main" val="505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uiExpand="1"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0945" y="166345"/>
                <a:ext cx="5940295" cy="974768"/>
              </a:xfrm>
            </p:spPr>
            <p:txBody>
              <a:bodyPr>
                <a:noAutofit/>
              </a:bodyPr>
              <a:lstStyle/>
              <a:p>
                <a:pPr marL="0" indent="0">
                  <a:lnSpc>
                    <a:spcPct val="120000"/>
                  </a:lnSpc>
                  <a:spcBef>
                    <a:spcPts val="0"/>
                  </a:spcBef>
                  <a:spcAft>
                    <a:spcPts val="600"/>
                  </a:spcAft>
                  <a:buNone/>
                </a:pPr>
                <a:r>
                  <a:rPr lang="it-IT" sz="1900" dirty="0" smtClean="0"/>
                  <a:t>Considerando i valori relativi alla differenza di energia, è possibile calcolare il valore della frequenza delle diverse righe dello spettro di emissione. Infatti, l’energia del fotone emesso deve essere pari alla differenza di energia tra i livelli energetici, da cui si ricava:</a:t>
                </a:r>
                <a:endParaRPr lang="it-IT" sz="1900" i="1" dirty="0" smtClean="0">
                  <a:latin typeface="Cambria Math" panose="02040503050406030204" pitchFamily="18" charset="0"/>
                  <a:ea typeface="Cambria Math" panose="02040503050406030204" pitchFamily="18" charset="0"/>
                </a:endParaRP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900" i="1" smtClean="0">
                          <a:latin typeface="Cambria Math" panose="02040503050406030204" pitchFamily="18" charset="0"/>
                          <a:ea typeface="Cambria Math" panose="02040503050406030204" pitchFamily="18" charset="0"/>
                        </a:rPr>
                        <m:t>𝜈</m:t>
                      </m:r>
                      <m:r>
                        <a:rPr lang="it-IT" sz="1900" b="0" i="1" smtClean="0">
                          <a:latin typeface="Cambria Math" panose="02040503050406030204" pitchFamily="18" charset="0"/>
                          <a:ea typeface="Cambria Math" panose="02040503050406030204" pitchFamily="18" charset="0"/>
                        </a:rPr>
                        <m:t>=</m:t>
                      </m:r>
                      <m:f>
                        <m:fPr>
                          <m:ctrlPr>
                            <a:rPr lang="it-IT" sz="1900" b="0" i="1" smtClean="0">
                              <a:latin typeface="Cambria Math" panose="02040503050406030204" pitchFamily="18" charset="0"/>
                              <a:ea typeface="Cambria Math" panose="02040503050406030204" pitchFamily="18" charset="0"/>
                            </a:rPr>
                          </m:ctrlPr>
                        </m:fPr>
                        <m:num>
                          <m:sSub>
                            <m:sSubPr>
                              <m:ctrlPr>
                                <a:rPr lang="it-IT" sz="1900" b="0" i="1" smtClean="0">
                                  <a:latin typeface="Cambria Math" panose="02040503050406030204" pitchFamily="18" charset="0"/>
                                  <a:ea typeface="Cambria Math" panose="02040503050406030204" pitchFamily="18" charset="0"/>
                                </a:rPr>
                              </m:ctrlPr>
                            </m:sSubPr>
                            <m:e>
                              <m:r>
                                <a:rPr lang="it-IT" sz="1900" b="0" i="1" smtClean="0">
                                  <a:latin typeface="Cambria Math" panose="02040503050406030204" pitchFamily="18" charset="0"/>
                                  <a:ea typeface="Cambria Math" panose="02040503050406030204" pitchFamily="18" charset="0"/>
                                </a:rPr>
                                <m:t>𝐸</m:t>
                              </m:r>
                            </m:e>
                            <m:sub>
                              <m:r>
                                <a:rPr lang="it-IT" sz="1900" b="0" i="1" smtClean="0">
                                  <a:latin typeface="Cambria Math" panose="02040503050406030204" pitchFamily="18" charset="0"/>
                                  <a:ea typeface="Cambria Math" panose="02040503050406030204" pitchFamily="18" charset="0"/>
                                </a:rPr>
                                <m:t>𝑖𝑛𝑖𝑧𝑖𝑎𝑙𝑒</m:t>
                              </m:r>
                            </m:sub>
                          </m:sSub>
                          <m:r>
                            <a:rPr lang="it-IT" sz="1900" b="0" i="1" smtClean="0">
                              <a:latin typeface="Cambria Math" panose="02040503050406030204" pitchFamily="18" charset="0"/>
                              <a:ea typeface="Cambria Math" panose="02040503050406030204" pitchFamily="18" charset="0"/>
                            </a:rPr>
                            <m:t>−</m:t>
                          </m:r>
                          <m:sSub>
                            <m:sSubPr>
                              <m:ctrlPr>
                                <a:rPr lang="it-IT" sz="1900" b="0" i="1" smtClean="0">
                                  <a:latin typeface="Cambria Math" panose="02040503050406030204" pitchFamily="18" charset="0"/>
                                  <a:ea typeface="Cambria Math" panose="02040503050406030204" pitchFamily="18" charset="0"/>
                                </a:rPr>
                              </m:ctrlPr>
                            </m:sSubPr>
                            <m:e>
                              <m:r>
                                <a:rPr lang="it-IT" sz="1900" b="0" i="1" smtClean="0">
                                  <a:latin typeface="Cambria Math" panose="02040503050406030204" pitchFamily="18" charset="0"/>
                                  <a:ea typeface="Cambria Math" panose="02040503050406030204" pitchFamily="18" charset="0"/>
                                </a:rPr>
                                <m:t>𝐸</m:t>
                              </m:r>
                            </m:e>
                            <m:sub>
                              <m:r>
                                <a:rPr lang="it-IT" sz="1900" b="0" i="1" smtClean="0">
                                  <a:latin typeface="Cambria Math" panose="02040503050406030204" pitchFamily="18" charset="0"/>
                                  <a:ea typeface="Cambria Math" panose="02040503050406030204" pitchFamily="18" charset="0"/>
                                </a:rPr>
                                <m:t>𝑓𝑖𝑛𝑎𝑙𝑒</m:t>
                              </m:r>
                            </m:sub>
                          </m:sSub>
                        </m:num>
                        <m:den>
                          <m:r>
                            <a:rPr lang="it-IT" sz="1900" b="0" i="1" smtClean="0">
                              <a:latin typeface="Cambria Math" panose="02040503050406030204" pitchFamily="18" charset="0"/>
                              <a:ea typeface="Cambria Math" panose="02040503050406030204" pitchFamily="18" charset="0"/>
                            </a:rPr>
                            <m:t>h</m:t>
                          </m:r>
                        </m:den>
                      </m:f>
                    </m:oMath>
                  </m:oMathPara>
                </a14:m>
                <a:endParaRPr lang="it-IT" sz="19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0945" y="166345"/>
                <a:ext cx="5940295" cy="974768"/>
              </a:xfrm>
              <a:blipFill>
                <a:blip r:embed="rId2"/>
                <a:stretch>
                  <a:fillRect l="-923" b="-156875"/>
                </a:stretch>
              </a:blipFill>
            </p:spPr>
            <p:txBody>
              <a:bodyPr/>
              <a:lstStyle/>
              <a:p>
                <a:r>
                  <a:rPr lang="it-IT">
                    <a:noFill/>
                  </a:rPr>
                  <a:t> </a:t>
                </a:r>
              </a:p>
            </p:txBody>
          </p:sp>
        </mc:Fallback>
      </mc:AlternateContent>
      <p:pic>
        <p:nvPicPr>
          <p:cNvPr id="14" name="Picture 13"/>
          <p:cNvPicPr>
            <a:picLocks noChangeAspect="1"/>
          </p:cNvPicPr>
          <p:nvPr/>
        </p:nvPicPr>
        <p:blipFill rotWithShape="1">
          <a:blip r:embed="rId3"/>
          <a:srcRect b="80476"/>
          <a:stretch/>
        </p:blipFill>
        <p:spPr>
          <a:xfrm>
            <a:off x="170945" y="2905536"/>
            <a:ext cx="5628921" cy="901191"/>
          </a:xfrm>
          <a:prstGeom prst="rect">
            <a:avLst/>
          </a:prstGeom>
        </p:spPr>
      </p:pic>
      <p:sp>
        <p:nvSpPr>
          <p:cNvPr id="15" name="Content Placeholder 2"/>
          <p:cNvSpPr txBox="1">
            <a:spLocks/>
          </p:cNvSpPr>
          <p:nvPr/>
        </p:nvSpPr>
        <p:spPr>
          <a:xfrm>
            <a:off x="369065" y="3806727"/>
            <a:ext cx="594029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In base al valore dell’energia, Bohr fu in grado di calcolare anche il valore del raggio atomico dell’idrogeno. </a:t>
            </a:r>
          </a:p>
          <a:p>
            <a:pPr marL="0" indent="0">
              <a:lnSpc>
                <a:spcPct val="120000"/>
              </a:lnSpc>
              <a:spcBef>
                <a:spcPts val="0"/>
              </a:spcBef>
              <a:spcAft>
                <a:spcPts val="600"/>
              </a:spcAft>
              <a:buFont typeface="Arial" panose="020B0604020202020204" pitchFamily="34" charset="0"/>
              <a:buNone/>
            </a:pPr>
            <a:endParaRPr lang="it-IT" sz="1900" dirty="0" smtClean="0"/>
          </a:p>
        </p:txBody>
      </p:sp>
      <p:sp>
        <p:nvSpPr>
          <p:cNvPr id="16" name="Content Placeholder 2"/>
          <p:cNvSpPr txBox="1">
            <a:spLocks/>
          </p:cNvSpPr>
          <p:nvPr/>
        </p:nvSpPr>
        <p:spPr>
          <a:xfrm>
            <a:off x="162171" y="6137050"/>
            <a:ext cx="811035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b="1" dirty="0" smtClean="0"/>
              <a:t>Le cose diventano più complicate in presenza di più elettroni, per gli effetti di repulsione tra gli elettroni...</a:t>
            </a:r>
          </a:p>
          <a:p>
            <a:pPr marL="0" indent="0">
              <a:lnSpc>
                <a:spcPct val="120000"/>
              </a:lnSpc>
              <a:spcBef>
                <a:spcPts val="0"/>
              </a:spcBef>
              <a:spcAft>
                <a:spcPts val="600"/>
              </a:spcAft>
              <a:buFont typeface="Arial" panose="020B0604020202020204" pitchFamily="34" charset="0"/>
              <a:buNone/>
            </a:pPr>
            <a:endParaRPr lang="it-IT" sz="1900" dirty="0" smtClean="0"/>
          </a:p>
        </p:txBody>
      </p:sp>
      <p:pic>
        <p:nvPicPr>
          <p:cNvPr id="17" name="Immagine 1"/>
          <p:cNvPicPr>
            <a:picLocks noChangeAspect="1"/>
          </p:cNvPicPr>
          <p:nvPr/>
        </p:nvPicPr>
        <p:blipFill rotWithShape="1">
          <a:blip r:embed="rId4">
            <a:extLst>
              <a:ext uri="{28A0092B-C50C-407E-A947-70E740481C1C}">
                <a14:useLocalDpi xmlns:a14="http://schemas.microsoft.com/office/drawing/2010/main" val="0"/>
              </a:ext>
            </a:extLst>
          </a:blip>
          <a:srcRect b="24025"/>
          <a:stretch/>
        </p:blipFill>
        <p:spPr bwMode="auto">
          <a:xfrm>
            <a:off x="6309360" y="403695"/>
            <a:ext cx="2592705" cy="500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70945" y="4932218"/>
            <a:ext cx="6045128" cy="1200329"/>
          </a:xfrm>
          <a:prstGeom prst="rect">
            <a:avLst/>
          </a:prstGeom>
          <a:noFill/>
        </p:spPr>
        <p:txBody>
          <a:bodyPr wrap="square" rtlCol="0">
            <a:spAutoFit/>
          </a:bodyPr>
          <a:lstStyle/>
          <a:p>
            <a:r>
              <a:rPr lang="it-IT" b="1" dirty="0" smtClean="0"/>
              <a:t>Limitazioni della teoria di </a:t>
            </a:r>
            <a:r>
              <a:rPr lang="it-IT" b="1" dirty="0" err="1" smtClean="0"/>
              <a:t>Bohr</a:t>
            </a:r>
            <a:endParaRPr lang="it-IT" b="1" dirty="0" smtClean="0"/>
          </a:p>
          <a:p>
            <a:r>
              <a:rPr lang="it-IT" dirty="0" smtClean="0"/>
              <a:t>-vale solo per gli atomi idrogenoidi</a:t>
            </a:r>
          </a:p>
          <a:p>
            <a:r>
              <a:rPr lang="it-IT" dirty="0" smtClean="0"/>
              <a:t>-non fornisce una rappresentazione accurata della posizione dell’elettrone</a:t>
            </a:r>
            <a:endParaRPr lang="it-IT" dirty="0"/>
          </a:p>
        </p:txBody>
      </p:sp>
    </p:spTree>
    <p:extLst>
      <p:ext uri="{BB962C8B-B14F-4D97-AF65-F5344CB8AC3E}">
        <p14:creationId xmlns:p14="http://schemas.microsoft.com/office/powerpoint/2010/main" val="22216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
          <p:cNvPicPr>
            <a:picLocks noChangeAspect="1"/>
          </p:cNvPicPr>
          <p:nvPr/>
        </p:nvPicPr>
        <p:blipFill rotWithShape="1">
          <a:blip r:embed="rId2">
            <a:extLst>
              <a:ext uri="{28A0092B-C50C-407E-A947-70E740481C1C}">
                <a14:useLocalDpi xmlns:a14="http://schemas.microsoft.com/office/drawing/2010/main" val="0"/>
              </a:ext>
            </a:extLst>
          </a:blip>
          <a:srcRect b="67029"/>
          <a:stretch/>
        </p:blipFill>
        <p:spPr bwMode="auto">
          <a:xfrm>
            <a:off x="119904" y="2434425"/>
            <a:ext cx="4039719" cy="240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Dualismo onda-particella</a:t>
            </a:r>
            <a:endParaRPr lang="it-IT" sz="3200" dirty="0">
              <a:solidFill>
                <a:srgbClr val="0070C0"/>
              </a:solidFill>
            </a:endParaRPr>
          </a:p>
        </p:txBody>
      </p:sp>
      <p:sp>
        <p:nvSpPr>
          <p:cNvPr id="3" name="Content Placeholder 2"/>
          <p:cNvSpPr>
            <a:spLocks noGrp="1"/>
          </p:cNvSpPr>
          <p:nvPr>
            <p:ph idx="1"/>
          </p:nvPr>
        </p:nvSpPr>
        <p:spPr>
          <a:xfrm>
            <a:off x="533397" y="4929689"/>
            <a:ext cx="8126509" cy="974768"/>
          </a:xfrm>
        </p:spPr>
        <p:txBody>
          <a:bodyPr>
            <a:noAutofit/>
          </a:bodyPr>
          <a:lstStyle/>
          <a:p>
            <a:pPr marL="0" indent="0">
              <a:lnSpc>
                <a:spcPct val="120000"/>
              </a:lnSpc>
              <a:spcBef>
                <a:spcPts val="0"/>
              </a:spcBef>
              <a:spcAft>
                <a:spcPts val="600"/>
              </a:spcAft>
              <a:buNone/>
            </a:pPr>
            <a:r>
              <a:rPr lang="it-IT" sz="1900" dirty="0" smtClean="0"/>
              <a:t>Ma </a:t>
            </a:r>
            <a:r>
              <a:rPr lang="it-IT" sz="1900" dirty="0"/>
              <a:t>allora che cos’è esattamente un elettrone? L’elettrone è una cosa sola, non è onda </a:t>
            </a:r>
            <a:r>
              <a:rPr lang="it-IT" sz="1900" b="1" dirty="0"/>
              <a:t>o</a:t>
            </a:r>
            <a:r>
              <a:rPr lang="it-IT" sz="1900" dirty="0"/>
              <a:t> particella. Il problema è nostro: non siamo in grado di definire meglio la natura dell’elettrone (e del fotone) che con 2 modelli diversi. A seconda del tipo di fenomeno, dobbiamo utilizzare un modello diverso.</a:t>
            </a:r>
            <a:endParaRPr lang="it-IT" sz="1900" dirty="0" smtClean="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3944470" y="2667272"/>
                <a:ext cx="4835621" cy="466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Gli esperimenti di diffrazione di elettroni da cristalli </a:t>
                </a:r>
                <a:r>
                  <a:rPr lang="it-IT" sz="1900" dirty="0"/>
                  <a:t>(Davisson e Germer</a:t>
                </a:r>
                <a:r>
                  <a:rPr lang="it-IT" sz="1900" dirty="0" smtClean="0"/>
                  <a:t>) confermarono la predizione di De </a:t>
                </a:r>
                <a:r>
                  <a:rPr lang="it-IT" sz="1900" dirty="0"/>
                  <a:t>Broglie</a:t>
                </a:r>
                <a:r>
                  <a:rPr lang="it-IT" sz="1900" dirty="0" smtClean="0"/>
                  <a:t>. </a:t>
                </a:r>
              </a:p>
              <a:p>
                <a:pPr marL="0" indent="0">
                  <a:lnSpc>
                    <a:spcPct val="120000"/>
                  </a:lnSpc>
                  <a:spcBef>
                    <a:spcPts val="0"/>
                  </a:spcBef>
                  <a:spcAft>
                    <a:spcPts val="600"/>
                  </a:spcAft>
                  <a:buNone/>
                </a:pPr>
                <a:r>
                  <a:rPr lang="it-IT" sz="1900" dirty="0" smtClean="0"/>
                  <a:t>De Broglie calcolò la lunghezza d’onda di un elettrone di una certa energia:    </a:t>
                </a:r>
                <a14:m>
                  <m:oMath xmlns:m="http://schemas.openxmlformats.org/officeDocument/2006/math">
                    <m:r>
                      <a:rPr lang="it-IT" sz="2200" i="1">
                        <a:latin typeface="Cambria Math" panose="02040503050406030204" pitchFamily="18" charset="0"/>
                        <a:ea typeface="Cambria Math" panose="02040503050406030204" pitchFamily="18" charset="0"/>
                      </a:rPr>
                      <m:t>𝜆</m:t>
                    </m:r>
                    <m:r>
                      <a:rPr lang="it-IT" sz="2200" i="1">
                        <a:latin typeface="Cambria Math" panose="02040503050406030204" pitchFamily="18" charset="0"/>
                        <a:ea typeface="Cambria Math" panose="02040503050406030204" pitchFamily="18" charset="0"/>
                      </a:rPr>
                      <m:t>=</m:t>
                    </m:r>
                    <m:f>
                      <m:fPr>
                        <m:ctrlPr>
                          <a:rPr lang="it-IT" sz="2200" i="1">
                            <a:latin typeface="Cambria Math" panose="02040503050406030204" pitchFamily="18" charset="0"/>
                            <a:ea typeface="Cambria Math" panose="02040503050406030204" pitchFamily="18" charset="0"/>
                          </a:rPr>
                        </m:ctrlPr>
                      </m:fPr>
                      <m:num>
                        <m:r>
                          <a:rPr lang="it-IT" sz="2200" i="1">
                            <a:latin typeface="Cambria Math" panose="02040503050406030204" pitchFamily="18" charset="0"/>
                            <a:ea typeface="Cambria Math" panose="02040503050406030204" pitchFamily="18" charset="0"/>
                          </a:rPr>
                          <m:t>h</m:t>
                        </m:r>
                      </m:num>
                      <m:den>
                        <m:r>
                          <a:rPr lang="it-IT" sz="2200" i="1">
                            <a:latin typeface="Cambria Math" panose="02040503050406030204" pitchFamily="18" charset="0"/>
                            <a:ea typeface="Cambria Math" panose="02040503050406030204" pitchFamily="18" charset="0"/>
                          </a:rPr>
                          <m:t>𝑚</m:t>
                        </m:r>
                        <m:r>
                          <a:rPr lang="it-IT" sz="2200" b="0" i="1" smtClean="0">
                            <a:latin typeface="Cambria Math" panose="02040503050406030204" pitchFamily="18" charset="0"/>
                            <a:ea typeface="Cambria Math" panose="02040503050406030204" pitchFamily="18" charset="0"/>
                          </a:rPr>
                          <m:t>𝑣</m:t>
                        </m:r>
                      </m:den>
                    </m:f>
                  </m:oMath>
                </a14:m>
                <a:endParaRPr lang="it-IT" sz="2200"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3944470" y="2667272"/>
                <a:ext cx="4835621" cy="466173"/>
              </a:xfrm>
              <a:prstGeom prst="rect">
                <a:avLst/>
              </a:prstGeom>
              <a:blipFill>
                <a:blip r:embed="rId3"/>
                <a:stretch>
                  <a:fillRect l="-1135" b="-361842"/>
                </a:stretch>
              </a:blipFill>
            </p:spPr>
            <p:txBody>
              <a:bodyPr/>
              <a:lstStyle/>
              <a:p>
                <a:r>
                  <a:rPr lang="it-IT">
                    <a:noFill/>
                  </a:rPr>
                  <a:t> </a:t>
                </a:r>
              </a:p>
            </p:txBody>
          </p:sp>
        </mc:Fallback>
      </mc:AlternateContent>
      <p:sp>
        <p:nvSpPr>
          <p:cNvPr id="10" name="Content Placeholder 2"/>
          <p:cNvSpPr txBox="1">
            <a:spLocks/>
          </p:cNvSpPr>
          <p:nvPr/>
        </p:nvSpPr>
        <p:spPr>
          <a:xfrm>
            <a:off x="533397" y="774844"/>
            <a:ext cx="645907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Parallelamente al dualismo proposto da Einstein per il fotone (onda e particella), anche l’elettrone venne descritto dal fisico Louis Victor de Broglie (1892-1987) come un’onda, mentre era stato descritto come particella fino a quel momento.</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461" y="505723"/>
            <a:ext cx="1657630" cy="2161549"/>
          </a:xfrm>
          <a:prstGeom prst="rect">
            <a:avLst/>
          </a:prstGeom>
        </p:spPr>
      </p:pic>
    </p:spTree>
    <p:extLst>
      <p:ext uri="{BB962C8B-B14F-4D97-AF65-F5344CB8AC3E}">
        <p14:creationId xmlns:p14="http://schemas.microsoft.com/office/powerpoint/2010/main" val="151459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Dualismo onda-particella</a:t>
            </a:r>
          </a:p>
        </p:txBody>
      </p:sp>
      <p:sp>
        <p:nvSpPr>
          <p:cNvPr id="7171" name="Text Box 3"/>
          <p:cNvSpPr txBox="1">
            <a:spLocks noChangeArrowheads="1"/>
          </p:cNvSpPr>
          <p:nvPr/>
        </p:nvSpPr>
        <p:spPr bwMode="auto">
          <a:xfrm>
            <a:off x="228600" y="914400"/>
            <a:ext cx="8763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pPr>
            <a:r>
              <a:rPr lang="it-IT" altLang="it-IT" sz="2000" dirty="0">
                <a:latin typeface="Arial" panose="020B0604020202020204" pitchFamily="34" charset="0"/>
              </a:rPr>
              <a:t> In fisica classica esiste una netta separazione fra corpi materiali e onde: alcuni fenomeni, come </a:t>
            </a:r>
            <a:r>
              <a:rPr lang="it-IT" altLang="it-IT" sz="2000" dirty="0">
                <a:solidFill>
                  <a:srgbClr val="FF3300"/>
                </a:solidFill>
                <a:latin typeface="Arial" panose="020B0604020202020204" pitchFamily="34" charset="0"/>
              </a:rPr>
              <a:t>l'interferenza</a:t>
            </a:r>
            <a:r>
              <a:rPr lang="it-IT" altLang="it-IT" sz="2000" dirty="0">
                <a:latin typeface="Arial" panose="020B0604020202020204" pitchFamily="34" charset="0"/>
              </a:rPr>
              <a:t>, appartengono solo al mondo delle onde e non hanno nulla a che vedere con le particelle materiali; altri fenomeni, come gli </a:t>
            </a:r>
            <a:r>
              <a:rPr lang="it-IT" altLang="it-IT" sz="2000" dirty="0">
                <a:solidFill>
                  <a:srgbClr val="FF3300"/>
                </a:solidFill>
                <a:latin typeface="Arial" panose="020B0604020202020204" pitchFamily="34" charset="0"/>
              </a:rPr>
              <a:t>urti</a:t>
            </a:r>
            <a:r>
              <a:rPr lang="it-IT" altLang="it-IT" sz="2000" dirty="0">
                <a:latin typeface="Arial" panose="020B0604020202020204" pitchFamily="34" charset="0"/>
              </a:rPr>
              <a:t>, hanno senso solo per le particelle e non per le onde. </a:t>
            </a:r>
          </a:p>
          <a:p>
            <a:pPr algn="just" eaLnBrk="1" hangingPunct="1">
              <a:spcBef>
                <a:spcPct val="50000"/>
              </a:spcBef>
            </a:pPr>
            <a:r>
              <a:rPr lang="it-IT" altLang="it-IT" sz="2000" dirty="0">
                <a:latin typeface="Arial" panose="020B0604020202020204" pitchFamily="34" charset="0"/>
              </a:rPr>
              <a:t> Questa separazione cessa di esistere nella meccanica quantistica: una stessa entità fisica (ad esempio un elettrone) può essere descritta come particella o come onda, a seconda del tipo di esperimento in cui viene studiata. Questo dualismo </a:t>
            </a:r>
            <a:r>
              <a:rPr lang="it-IT" altLang="it-IT" sz="2000" dirty="0" smtClean="0">
                <a:latin typeface="Arial" panose="020B0604020202020204" pitchFamily="34" charset="0"/>
              </a:rPr>
              <a:t>può essere </a:t>
            </a:r>
            <a:r>
              <a:rPr lang="it-IT" altLang="it-IT" sz="2000" dirty="0">
                <a:latin typeface="Arial" panose="020B0604020202020204" pitchFamily="34" charset="0"/>
              </a:rPr>
              <a:t>formalizzato dalla </a:t>
            </a:r>
            <a:r>
              <a:rPr lang="it-IT" altLang="it-IT" sz="2000" dirty="0" smtClean="0">
                <a:solidFill>
                  <a:srgbClr val="FF3300"/>
                </a:solidFill>
                <a:latin typeface="Arial" panose="020B0604020202020204" pitchFamily="34" charset="0"/>
              </a:rPr>
              <a:t>relazione </a:t>
            </a:r>
            <a:r>
              <a:rPr lang="it-IT" altLang="it-IT" sz="2000" dirty="0">
                <a:solidFill>
                  <a:srgbClr val="FF3300"/>
                </a:solidFill>
                <a:latin typeface="Arial" panose="020B0604020202020204" pitchFamily="34" charset="0"/>
              </a:rPr>
              <a:t>di De Broglie</a:t>
            </a:r>
            <a:r>
              <a:rPr lang="it-IT" altLang="it-IT" sz="2000" dirty="0">
                <a:latin typeface="Arial" panose="020B0604020202020204" pitchFamily="34" charset="0"/>
              </a:rPr>
              <a:t>, che associa ad una particella di massa </a:t>
            </a:r>
            <a:r>
              <a:rPr lang="it-IT" altLang="it-IT" sz="2000" dirty="0">
                <a:solidFill>
                  <a:srgbClr val="0000FF"/>
                </a:solidFill>
                <a:latin typeface="Arial" panose="020B0604020202020204" pitchFamily="34" charset="0"/>
              </a:rPr>
              <a:t>m</a:t>
            </a:r>
            <a:r>
              <a:rPr lang="it-IT" altLang="it-IT" sz="2000" dirty="0">
                <a:latin typeface="Arial" panose="020B0604020202020204" pitchFamily="34" charset="0"/>
              </a:rPr>
              <a:t> che si muove a velocità</a:t>
            </a:r>
            <a:r>
              <a:rPr lang="it-IT" altLang="it-IT" sz="2000" dirty="0"/>
              <a:t> </a:t>
            </a:r>
            <a:r>
              <a:rPr lang="it-IT" altLang="it-IT" sz="2000" b="1" dirty="0">
                <a:solidFill>
                  <a:srgbClr val="0000FF"/>
                </a:solidFill>
                <a:latin typeface="Symbol" panose="05050102010706020507" pitchFamily="18" charset="2"/>
              </a:rPr>
              <a:t>n</a:t>
            </a:r>
            <a:r>
              <a:rPr lang="it-IT" altLang="it-IT" sz="2000" dirty="0"/>
              <a:t>  </a:t>
            </a:r>
            <a:r>
              <a:rPr lang="it-IT" altLang="it-IT" sz="2000" dirty="0">
                <a:latin typeface="Arial" panose="020B0604020202020204" pitchFamily="34" charset="0"/>
              </a:rPr>
              <a:t>un'onda avente lunghezza d'onda: </a:t>
            </a:r>
          </a:p>
          <a:p>
            <a:pPr algn="just" eaLnBrk="1" hangingPunct="1">
              <a:spcBef>
                <a:spcPct val="50000"/>
              </a:spcBef>
            </a:pPr>
            <a:endParaRPr lang="it-IT" altLang="it-IT" sz="2000" dirty="0">
              <a:latin typeface="Arial" panose="020B0604020202020204" pitchFamily="34" charset="0"/>
            </a:endParaRPr>
          </a:p>
          <a:p>
            <a:pPr algn="just" eaLnBrk="1" hangingPunct="1">
              <a:spcBef>
                <a:spcPct val="50000"/>
              </a:spcBef>
              <a:buNone/>
            </a:pPr>
            <a:endParaRPr lang="it-IT" altLang="it-IT" sz="2000" dirty="0">
              <a:latin typeface="Arial" panose="020B0604020202020204" pitchFamily="34" charset="0"/>
            </a:endParaRPr>
          </a:p>
        </p:txBody>
      </p:sp>
      <p:graphicFrame>
        <p:nvGraphicFramePr>
          <p:cNvPr id="7172" name="Object 4"/>
          <p:cNvGraphicFramePr>
            <a:graphicFrameLocks noChangeAspect="1"/>
          </p:cNvGraphicFramePr>
          <p:nvPr/>
        </p:nvGraphicFramePr>
        <p:xfrm>
          <a:off x="3581400" y="4572000"/>
          <a:ext cx="1524000" cy="796925"/>
        </p:xfrm>
        <a:graphic>
          <a:graphicData uri="http://schemas.openxmlformats.org/presentationml/2006/ole">
            <mc:AlternateContent xmlns:mc="http://schemas.openxmlformats.org/markup-compatibility/2006">
              <mc:Choice xmlns:v="urn:schemas-microsoft-com:vml" Requires="v">
                <p:oleObj spid="_x0000_s3090" name="Equation" r:id="rId3" imgW="800100" imgH="419100" progId="Equation.3">
                  <p:embed/>
                </p:oleObj>
              </mc:Choice>
              <mc:Fallback>
                <p:oleObj name="Equation" r:id="rId3" imgW="800100" imgH="419100" progId="Equation.3">
                  <p:embed/>
                  <p:pic>
                    <p:nvPicPr>
                      <p:cNvPr id="7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15240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0560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Dualismo onda-particella</a:t>
            </a:r>
          </a:p>
        </p:txBody>
      </p:sp>
      <p:sp>
        <p:nvSpPr>
          <p:cNvPr id="8195" name="Text Box 3"/>
          <p:cNvSpPr txBox="1">
            <a:spLocks noChangeArrowheads="1"/>
          </p:cNvSpPr>
          <p:nvPr/>
        </p:nvSpPr>
        <p:spPr bwMode="auto">
          <a:xfrm>
            <a:off x="1447800" y="1524000"/>
            <a:ext cx="6096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400">
                <a:latin typeface="Arial" panose="020B0604020202020204" pitchFamily="34" charset="0"/>
              </a:rPr>
              <a:t>Dato il valore della costante di Plank, le onde associate a corpi di dimensioni ordinarie hanno una lunghezza d'onda talmente piccola da non poter essere misurata con alcuno strumento. </a:t>
            </a:r>
          </a:p>
          <a:p>
            <a:pPr eaLnBrk="1" hangingPunct="1">
              <a:spcBef>
                <a:spcPct val="50000"/>
              </a:spcBef>
              <a:buFontTx/>
              <a:buNone/>
            </a:pPr>
            <a:endParaRPr lang="it-IT" altLang="it-IT" sz="2400">
              <a:latin typeface="Arial" panose="020B0604020202020204" pitchFamily="34" charset="0"/>
            </a:endParaRPr>
          </a:p>
          <a:p>
            <a:pPr algn="just" eaLnBrk="1" hangingPunct="1">
              <a:spcBef>
                <a:spcPct val="50000"/>
              </a:spcBef>
              <a:buFontTx/>
              <a:buNone/>
            </a:pPr>
            <a:r>
              <a:rPr lang="it-IT" altLang="it-IT" sz="2400">
                <a:latin typeface="Arial" panose="020B0604020202020204" pitchFamily="34" charset="0"/>
              </a:rPr>
              <a:t>Ad esempio, la lunghezza d'onda di un corpo di massa  1 Kg  che si muove alla velocità di 10 Km/h  è pari a </a:t>
            </a:r>
            <a:r>
              <a:rPr lang="it-IT" altLang="it-IT" sz="2000">
                <a:latin typeface="Arial" panose="020B0604020202020204" pitchFamily="34" charset="0"/>
              </a:rPr>
              <a:t>2.4 10</a:t>
            </a:r>
            <a:r>
              <a:rPr lang="it-IT" altLang="it-IT" sz="2000" baseline="30000">
                <a:latin typeface="Arial" panose="020B0604020202020204" pitchFamily="34" charset="0"/>
              </a:rPr>
              <a:t>-32</a:t>
            </a:r>
            <a:r>
              <a:rPr lang="it-IT" altLang="it-IT" sz="2000">
                <a:latin typeface="Arial" panose="020B0604020202020204" pitchFamily="34" charset="0"/>
              </a:rPr>
              <a:t> m </a:t>
            </a:r>
          </a:p>
        </p:txBody>
      </p:sp>
      <p:graphicFrame>
        <p:nvGraphicFramePr>
          <p:cNvPr id="8196" name="Object 4"/>
          <p:cNvGraphicFramePr>
            <a:graphicFrameLocks noChangeAspect="1"/>
          </p:cNvGraphicFramePr>
          <p:nvPr/>
        </p:nvGraphicFramePr>
        <p:xfrm>
          <a:off x="2895600" y="5562600"/>
          <a:ext cx="1524000" cy="796925"/>
        </p:xfrm>
        <a:graphic>
          <a:graphicData uri="http://schemas.openxmlformats.org/presentationml/2006/ole">
            <mc:AlternateContent xmlns:mc="http://schemas.openxmlformats.org/markup-compatibility/2006">
              <mc:Choice xmlns:v="urn:schemas-microsoft-com:vml" Requires="v">
                <p:oleObj spid="_x0000_s4113" name="Equation" r:id="rId3" imgW="800100" imgH="419100" progId="Equation.3">
                  <p:embed/>
                </p:oleObj>
              </mc:Choice>
              <mc:Fallback>
                <p:oleObj name="Equation" r:id="rId3" imgW="800100" imgH="419100" progId="Equation.3">
                  <p:embed/>
                  <p:pic>
                    <p:nvPicPr>
                      <p:cNvPr id="81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562600"/>
                        <a:ext cx="15240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5"/>
          <p:cNvSpPr>
            <a:spLocks noChangeArrowheads="1"/>
          </p:cNvSpPr>
          <p:nvPr/>
        </p:nvSpPr>
        <p:spPr bwMode="auto">
          <a:xfrm>
            <a:off x="5181600" y="5715000"/>
            <a:ext cx="218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dirty="0">
                <a:latin typeface="Arial" panose="020B0604020202020204" pitchFamily="34" charset="0"/>
              </a:rPr>
              <a:t>h  =  6.63 10</a:t>
            </a:r>
            <a:r>
              <a:rPr lang="it-IT" altLang="it-IT" sz="2000" baseline="30000" dirty="0">
                <a:latin typeface="Arial" panose="020B0604020202020204" pitchFamily="34" charset="0"/>
              </a:rPr>
              <a:t>-34</a:t>
            </a:r>
            <a:r>
              <a:rPr lang="it-IT" altLang="it-IT" sz="2000" dirty="0">
                <a:latin typeface="Arial" panose="020B0604020202020204" pitchFamily="34" charset="0"/>
              </a:rPr>
              <a:t> </a:t>
            </a:r>
            <a:r>
              <a:rPr lang="it-IT" altLang="it-IT" sz="2000" dirty="0" err="1">
                <a:latin typeface="Arial" panose="020B0604020202020204" pitchFamily="34" charset="0"/>
              </a:rPr>
              <a:t>Js</a:t>
            </a:r>
            <a:endParaRPr lang="it-IT" altLang="it-IT" sz="2000" dirty="0">
              <a:latin typeface="Arial" panose="020B0604020202020204" pitchFamily="34" charset="0"/>
            </a:endParaRPr>
          </a:p>
        </p:txBody>
      </p:sp>
    </p:spTree>
    <p:extLst>
      <p:ext uri="{BB962C8B-B14F-4D97-AF65-F5344CB8AC3E}">
        <p14:creationId xmlns:p14="http://schemas.microsoft.com/office/powerpoint/2010/main" val="750657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Principio di indeterminazione</a:t>
            </a:r>
            <a:endParaRPr lang="it-IT" sz="3200" dirty="0">
              <a:solidFill>
                <a:srgbClr val="0070C0"/>
              </a:solidFill>
            </a:endParaRPr>
          </a:p>
        </p:txBody>
      </p:sp>
      <p:sp>
        <p:nvSpPr>
          <p:cNvPr id="3" name="Content Placeholder 2"/>
          <p:cNvSpPr>
            <a:spLocks noGrp="1"/>
          </p:cNvSpPr>
          <p:nvPr>
            <p:ph idx="1"/>
          </p:nvPr>
        </p:nvSpPr>
        <p:spPr>
          <a:xfrm>
            <a:off x="2321859" y="3632701"/>
            <a:ext cx="6266330" cy="974768"/>
          </a:xfrm>
        </p:spPr>
        <p:txBody>
          <a:bodyPr>
            <a:noAutofit/>
          </a:bodyPr>
          <a:lstStyle/>
          <a:p>
            <a:pPr marL="0" indent="0">
              <a:lnSpc>
                <a:spcPct val="120000"/>
              </a:lnSpc>
              <a:spcBef>
                <a:spcPts val="0"/>
              </a:spcBef>
              <a:spcAft>
                <a:spcPts val="600"/>
              </a:spcAft>
              <a:buNone/>
            </a:pPr>
            <a:r>
              <a:rPr lang="it-IT" sz="1900" dirty="0" smtClean="0"/>
              <a:t>L’incertezza sulla posizione della particella e l’incertezza sulla sua quantità di moto sono (al meglio) inversamente proporzionali. </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3869391" y="794382"/>
                <a:ext cx="479051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A differenza di quanto succede per la fisica classica, in cui è possibile una descrizione completa del sistema, Heisenberg (1901-1976) e Bohr conclusero che per la fisica quantistica questo non è possibile: o conosciamo con esattezza la posizione della particella (</a:t>
                </a:r>
                <a14:m>
                  <m:oMath xmlns:m="http://schemas.openxmlformats.org/officeDocument/2006/math">
                    <m:r>
                      <a:rPr lang="it-IT" sz="1900" b="0" i="1" smtClean="0">
                        <a:latin typeface="Cambria Math" panose="02040503050406030204" pitchFamily="18" charset="0"/>
                        <a:ea typeface="Cambria Math" panose="02040503050406030204" pitchFamily="18" charset="0"/>
                      </a:rPr>
                      <m:t>𝑥</m:t>
                    </m:r>
                  </m:oMath>
                </a14:m>
                <a:r>
                  <a:rPr lang="it-IT" sz="1900" dirty="0" smtClean="0"/>
                  <a:t>), o conosciamo con precisione la sua quantità di moto (</a:t>
                </a:r>
                <a14:m>
                  <m:oMath xmlns:m="http://schemas.openxmlformats.org/officeDocument/2006/math">
                    <m:r>
                      <a:rPr lang="it-IT" sz="1900" b="0" i="1" smtClean="0">
                        <a:latin typeface="Cambria Math" panose="02040503050406030204" pitchFamily="18" charset="0"/>
                        <a:ea typeface="Cambria Math" panose="02040503050406030204" pitchFamily="18" charset="0"/>
                      </a:rPr>
                      <m:t>𝑝</m:t>
                    </m:r>
                  </m:oMath>
                </a14:m>
                <a:r>
                  <a:rPr lang="it-IT" sz="1900" dirty="0" smtClean="0"/>
                  <a:t>).</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869391" y="794382"/>
                <a:ext cx="4790515" cy="974768"/>
              </a:xfrm>
              <a:prstGeom prst="rect">
                <a:avLst/>
              </a:prstGeom>
              <a:blipFill>
                <a:blip r:embed="rId2"/>
                <a:stretch>
                  <a:fillRect l="-1272" r="-1018" b="-203125"/>
                </a:stretch>
              </a:blipFill>
            </p:spPr>
            <p:txBody>
              <a:bodyPr/>
              <a:lstStyle/>
              <a:p>
                <a:r>
                  <a:rPr lang="it-IT">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74" y="794383"/>
            <a:ext cx="3206003" cy="2519918"/>
          </a:xfrm>
          <a:prstGeom prst="rect">
            <a:avLst/>
          </a:prstGeom>
        </p:spPr>
      </p:pic>
      <mc:AlternateContent xmlns:mc="http://schemas.openxmlformats.org/markup-compatibility/2006" xmlns:a14="http://schemas.microsoft.com/office/drawing/2010/main">
        <mc:Choice Requires="a14">
          <p:sp>
            <p:nvSpPr>
              <p:cNvPr id="11" name="Content Placeholder 2"/>
              <p:cNvSpPr txBox="1">
                <a:spLocks/>
              </p:cNvSpPr>
              <p:nvPr/>
            </p:nvSpPr>
            <p:spPr>
              <a:xfrm>
                <a:off x="479610" y="3716719"/>
                <a:ext cx="1787338" cy="806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l-GR" sz="1900" i="1" smtClean="0">
                          <a:latin typeface="Cambria Math" panose="02040503050406030204" pitchFamily="18" charset="0"/>
                          <a:ea typeface="Cambria Math" panose="02040503050406030204" pitchFamily="18" charset="0"/>
                        </a:rPr>
                        <m:t>Δ</m:t>
                      </m:r>
                      <m:r>
                        <a:rPr lang="it-IT" sz="1900" b="0" i="1" smtClean="0">
                          <a:latin typeface="Cambria Math" panose="02040503050406030204" pitchFamily="18" charset="0"/>
                          <a:ea typeface="Cambria Math" panose="02040503050406030204" pitchFamily="18" charset="0"/>
                        </a:rPr>
                        <m:t>𝑥</m:t>
                      </m:r>
                      <m:r>
                        <m:rPr>
                          <m:sty m:val="p"/>
                        </m:rPr>
                        <a:rPr lang="el-GR" sz="1900" b="0" i="1" smtClean="0">
                          <a:latin typeface="Cambria Math" panose="02040503050406030204" pitchFamily="18" charset="0"/>
                          <a:ea typeface="Cambria Math" panose="02040503050406030204" pitchFamily="18" charset="0"/>
                        </a:rPr>
                        <m:t>Δ</m:t>
                      </m:r>
                      <m:r>
                        <a:rPr lang="it-IT" sz="1900" b="0" i="1" smtClean="0">
                          <a:latin typeface="Cambria Math" panose="02040503050406030204" pitchFamily="18" charset="0"/>
                          <a:ea typeface="Cambria Math" panose="02040503050406030204" pitchFamily="18" charset="0"/>
                        </a:rPr>
                        <m:t>𝑝</m:t>
                      </m:r>
                      <m:r>
                        <a:rPr lang="it-IT" sz="1900" b="0" i="1" smtClean="0">
                          <a:latin typeface="Cambria Math" panose="02040503050406030204" pitchFamily="18" charset="0"/>
                          <a:ea typeface="Cambria Math" panose="02040503050406030204" pitchFamily="18" charset="0"/>
                        </a:rPr>
                        <m:t>≥</m:t>
                      </m:r>
                      <m:f>
                        <m:fPr>
                          <m:ctrlPr>
                            <a:rPr lang="it-IT" sz="1900" b="0" i="1" smtClean="0">
                              <a:latin typeface="Cambria Math" panose="02040503050406030204" pitchFamily="18" charset="0"/>
                              <a:ea typeface="Cambria Math" panose="02040503050406030204" pitchFamily="18" charset="0"/>
                            </a:rPr>
                          </m:ctrlPr>
                        </m:fPr>
                        <m:num>
                          <m:r>
                            <a:rPr lang="it-IT" sz="1900" b="0" i="1" smtClean="0">
                              <a:latin typeface="Cambria Math" panose="02040503050406030204" pitchFamily="18" charset="0"/>
                              <a:ea typeface="Cambria Math" panose="02040503050406030204" pitchFamily="18" charset="0"/>
                            </a:rPr>
                            <m:t>h</m:t>
                          </m:r>
                        </m:num>
                        <m:den>
                          <m:r>
                            <a:rPr lang="it-IT" sz="1900" b="0" i="1" smtClean="0">
                              <a:latin typeface="Cambria Math" panose="02040503050406030204" pitchFamily="18" charset="0"/>
                              <a:ea typeface="Cambria Math" panose="02040503050406030204" pitchFamily="18" charset="0"/>
                            </a:rPr>
                            <m:t>4</m:t>
                          </m:r>
                          <m:r>
                            <a:rPr lang="it-IT" sz="1900" b="0" i="1" smtClean="0">
                              <a:latin typeface="Cambria Math" panose="02040503050406030204" pitchFamily="18" charset="0"/>
                              <a:ea typeface="Cambria Math" panose="02040503050406030204" pitchFamily="18" charset="0"/>
                            </a:rPr>
                            <m:t>𝜋</m:t>
                          </m:r>
                        </m:den>
                      </m:f>
                    </m:oMath>
                  </m:oMathPara>
                </a14:m>
                <a:endParaRPr lang="it-IT" sz="1900" dirty="0" smtClean="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79610" y="3716719"/>
                <a:ext cx="1787338" cy="8067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479611" y="4759770"/>
                <a:ext cx="810857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La quantità di moto è una grandezza legata alla descrizione ondulatoria dell’elettrone, essendo secondo la definizione di de Broglie:   </a:t>
                </a:r>
                <a14:m>
                  <m:oMath xmlns:m="http://schemas.openxmlformats.org/officeDocument/2006/math">
                    <m:r>
                      <a:rPr lang="it-IT" sz="2000" i="1">
                        <a:latin typeface="Cambria Math" panose="02040503050406030204" pitchFamily="18" charset="0"/>
                        <a:ea typeface="Cambria Math" panose="02040503050406030204" pitchFamily="18" charset="0"/>
                      </a:rPr>
                      <m:t>𝜆</m:t>
                    </m:r>
                    <m:r>
                      <a:rPr lang="it-IT" sz="2000" i="1">
                        <a:latin typeface="Cambria Math" panose="02040503050406030204" pitchFamily="18" charset="0"/>
                        <a:ea typeface="Cambria Math" panose="02040503050406030204" pitchFamily="18" charset="0"/>
                      </a:rPr>
                      <m:t>=</m:t>
                    </m:r>
                    <m:f>
                      <m:fPr>
                        <m:ctrlPr>
                          <a:rPr lang="it-IT" sz="2000" i="1">
                            <a:latin typeface="Cambria Math" panose="02040503050406030204" pitchFamily="18" charset="0"/>
                            <a:ea typeface="Cambria Math" panose="02040503050406030204" pitchFamily="18" charset="0"/>
                          </a:rPr>
                        </m:ctrlPr>
                      </m:fPr>
                      <m:num>
                        <m:r>
                          <a:rPr lang="it-IT" sz="2000" i="1">
                            <a:latin typeface="Cambria Math" panose="02040503050406030204" pitchFamily="18" charset="0"/>
                            <a:ea typeface="Cambria Math" panose="02040503050406030204" pitchFamily="18" charset="0"/>
                          </a:rPr>
                          <m:t>h</m:t>
                        </m:r>
                      </m:num>
                      <m:den>
                        <m:r>
                          <a:rPr lang="it-IT" sz="2000" b="0" i="1" smtClean="0">
                            <a:latin typeface="Cambria Math" panose="02040503050406030204" pitchFamily="18" charset="0"/>
                            <a:ea typeface="Cambria Math" panose="02040503050406030204" pitchFamily="18" charset="0"/>
                          </a:rPr>
                          <m:t>𝑝</m:t>
                        </m:r>
                      </m:den>
                    </m:f>
                  </m:oMath>
                </a14:m>
                <a:endParaRPr lang="it-IT" sz="1900" dirty="0" smtClean="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479611" y="4759770"/>
                <a:ext cx="8108577" cy="974768"/>
              </a:xfrm>
              <a:prstGeom prst="rect">
                <a:avLst/>
              </a:prstGeom>
              <a:blipFill>
                <a:blip r:embed="rId5"/>
                <a:stretch>
                  <a:fillRect l="-752" b="-3750"/>
                </a:stretch>
              </a:blipFill>
            </p:spPr>
            <p:txBody>
              <a:bodyPr/>
              <a:lstStyle/>
              <a:p>
                <a:r>
                  <a:rPr lang="it-IT">
                    <a:noFill/>
                  </a:rPr>
                  <a:t> </a:t>
                </a:r>
              </a:p>
            </p:txBody>
          </p:sp>
        </mc:Fallback>
      </mc:AlternateContent>
      <p:sp>
        <p:nvSpPr>
          <p:cNvPr id="13" name="Content Placeholder 2"/>
          <p:cNvSpPr txBox="1">
            <a:spLocks/>
          </p:cNvSpPr>
          <p:nvPr/>
        </p:nvSpPr>
        <p:spPr>
          <a:xfrm>
            <a:off x="479610" y="5831231"/>
            <a:ext cx="810857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Il principio di indeterminazione mette in contrasto le due descrizioni di onda e particella e le rende alternative. </a:t>
            </a:r>
          </a:p>
        </p:txBody>
      </p:sp>
    </p:spTree>
    <p:extLst>
      <p:ext uri="{BB962C8B-B14F-4D97-AF65-F5344CB8AC3E}">
        <p14:creationId xmlns:p14="http://schemas.microsoft.com/office/powerpoint/2010/main" val="18838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42" y="80334"/>
            <a:ext cx="7996518" cy="809251"/>
          </a:xfrm>
        </p:spPr>
        <p:txBody>
          <a:bodyPr>
            <a:normAutofit/>
          </a:bodyPr>
          <a:lstStyle/>
          <a:p>
            <a:r>
              <a:rPr lang="it-IT" sz="3200" dirty="0" smtClean="0">
                <a:solidFill>
                  <a:srgbClr val="0070C0"/>
                </a:solidFill>
              </a:rPr>
              <a:t>Funzione d’onda:  Il modello quanto-meccanico</a:t>
            </a:r>
            <a:endParaRPr lang="it-IT" sz="3200" dirty="0">
              <a:solidFill>
                <a:srgbClr val="0070C0"/>
              </a:solidFill>
            </a:endParaRPr>
          </a:p>
        </p:txBody>
      </p:sp>
      <p:sp>
        <p:nvSpPr>
          <p:cNvPr id="3" name="Content Placeholder 2"/>
          <p:cNvSpPr>
            <a:spLocks noGrp="1"/>
          </p:cNvSpPr>
          <p:nvPr>
            <p:ph idx="1"/>
          </p:nvPr>
        </p:nvSpPr>
        <p:spPr>
          <a:xfrm>
            <a:off x="3135406" y="3188996"/>
            <a:ext cx="5524500" cy="974768"/>
          </a:xfrm>
        </p:spPr>
        <p:txBody>
          <a:bodyPr>
            <a:noAutofit/>
          </a:bodyPr>
          <a:lstStyle/>
          <a:p>
            <a:pPr marL="0" indent="0">
              <a:lnSpc>
                <a:spcPct val="120000"/>
              </a:lnSpc>
              <a:spcBef>
                <a:spcPts val="0"/>
              </a:spcBef>
              <a:spcAft>
                <a:spcPts val="600"/>
              </a:spcAft>
              <a:buNone/>
            </a:pPr>
            <a:r>
              <a:rPr lang="it-IT" sz="1900" dirty="0" smtClean="0"/>
              <a:t>Per riconciliare le due teorie, </a:t>
            </a:r>
            <a:r>
              <a:rPr lang="it-IT" sz="1900" b="1" dirty="0" smtClean="0"/>
              <a:t>Max Born </a:t>
            </a:r>
            <a:r>
              <a:rPr lang="it-IT" sz="1900" dirty="0" smtClean="0"/>
              <a:t>(1882-1970) propose che il quadrato della funzione d’onda potesse essere interpretato come la probabilità di individuare un elettrone nello spazio.</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79610" y="857135"/>
                <a:ext cx="628650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Considerando la descrizione ondulatoria di de Broglie, Erwin Schrödinger (1887-1961) descrisse l’elettrone attraverso una funzione d’onda, </a:t>
                </a:r>
                <a14:m>
                  <m:oMath xmlns:m="http://schemas.openxmlformats.org/officeDocument/2006/math">
                    <m:sSub>
                      <m:sSubPr>
                        <m:ctrlPr>
                          <a:rPr lang="it-IT" sz="1900" i="1" smtClean="0">
                            <a:latin typeface="Cambria Math" panose="02040503050406030204" pitchFamily="18" charset="0"/>
                          </a:rPr>
                        </m:ctrlPr>
                      </m:sSubPr>
                      <m:e>
                        <m:r>
                          <a:rPr lang="it-IT" sz="1900" i="1" smtClean="0">
                            <a:latin typeface="Cambria Math" panose="02040503050406030204" pitchFamily="18" charset="0"/>
                            <a:ea typeface="Cambria Math" panose="02040503050406030204" pitchFamily="18" charset="0"/>
                          </a:rPr>
                          <m:t>𝜓</m:t>
                        </m:r>
                      </m:e>
                      <m:sub>
                        <m:r>
                          <a:rPr lang="it-IT" sz="1900" b="0" i="1" smtClean="0">
                            <a:latin typeface="Cambria Math" panose="02040503050406030204" pitchFamily="18" charset="0"/>
                          </a:rPr>
                          <m:t>𝑛</m:t>
                        </m:r>
                      </m:sub>
                    </m:sSub>
                    <m:r>
                      <a:rPr lang="it-IT" sz="1900" b="0" i="1" smtClean="0">
                        <a:latin typeface="Cambria Math" panose="02040503050406030204" pitchFamily="18" charset="0"/>
                      </a:rPr>
                      <m:t>(</m:t>
                    </m:r>
                    <m:r>
                      <a:rPr lang="it-IT" sz="1900" b="0" i="1" smtClean="0">
                        <a:latin typeface="Cambria Math" panose="02040503050406030204" pitchFamily="18" charset="0"/>
                      </a:rPr>
                      <m:t>𝑥</m:t>
                    </m:r>
                    <m:r>
                      <a:rPr lang="it-IT" sz="1900" b="0" i="1" smtClean="0">
                        <a:latin typeface="Cambria Math" panose="02040503050406030204" pitchFamily="18" charset="0"/>
                      </a:rPr>
                      <m:t>)</m:t>
                    </m:r>
                  </m:oMath>
                </a14:m>
                <a:r>
                  <a:rPr lang="it-IT" sz="1900" dirty="0" smtClean="0"/>
                  <a:t>, dove il valore </a:t>
                </a:r>
                <a:r>
                  <a:rPr lang="it-IT" sz="1900" i="1" dirty="0" smtClean="0"/>
                  <a:t>n</a:t>
                </a:r>
                <a:r>
                  <a:rPr lang="it-IT" sz="1900" dirty="0" smtClean="0"/>
                  <a:t> corrisponde al numero quantico principale.  </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79610" y="857135"/>
                <a:ext cx="6286502" cy="974768"/>
              </a:xfrm>
              <a:prstGeom prst="rect">
                <a:avLst/>
              </a:prstGeom>
              <a:blipFill>
                <a:blip r:embed="rId2"/>
                <a:stretch>
                  <a:fillRect l="-970" b="-60625"/>
                </a:stretch>
              </a:blipFill>
            </p:spPr>
            <p:txBody>
              <a:bodyPr/>
              <a:lstStyle/>
              <a:p>
                <a:r>
                  <a:rPr lang="it-IT">
                    <a:noFill/>
                  </a:rPr>
                  <a:t> </a:t>
                </a:r>
              </a:p>
            </p:txBody>
          </p:sp>
        </mc:Fallback>
      </mc:AlternateContent>
      <p:pic>
        <p:nvPicPr>
          <p:cNvPr id="9"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b="14925"/>
          <a:stretch/>
        </p:blipFill>
        <p:spPr bwMode="auto">
          <a:xfrm>
            <a:off x="6949890" y="703556"/>
            <a:ext cx="1715666" cy="225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Content Placeholder 2"/>
              <p:cNvSpPr txBox="1">
                <a:spLocks/>
              </p:cNvSpPr>
              <p:nvPr/>
            </p:nvSpPr>
            <p:spPr>
              <a:xfrm>
                <a:off x="6174440" y="4317342"/>
                <a:ext cx="952500" cy="741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sSubSup>
                        <m:sSubSupPr>
                          <m:ctrlPr>
                            <a:rPr lang="it-IT" sz="2400" i="1" smtClean="0">
                              <a:latin typeface="Cambria Math" panose="02040503050406030204" pitchFamily="18" charset="0"/>
                            </a:rPr>
                          </m:ctrlPr>
                        </m:sSubSupPr>
                        <m:e>
                          <m:r>
                            <a:rPr lang="it-IT" sz="2400" i="1" smtClean="0">
                              <a:latin typeface="Cambria Math" panose="02040503050406030204" pitchFamily="18" charset="0"/>
                              <a:ea typeface="Cambria Math" panose="02040503050406030204" pitchFamily="18" charset="0"/>
                            </a:rPr>
                            <m:t>𝜓</m:t>
                          </m:r>
                        </m:e>
                        <m:sub>
                          <m:r>
                            <a:rPr lang="it-IT" sz="2400" b="0" i="1" smtClean="0">
                              <a:latin typeface="Cambria Math" panose="02040503050406030204" pitchFamily="18" charset="0"/>
                            </a:rPr>
                            <m:t>𝑛</m:t>
                          </m:r>
                        </m:sub>
                        <m:sup>
                          <m:r>
                            <a:rPr lang="it-IT" sz="2400" b="0" i="1" smtClean="0">
                              <a:latin typeface="Cambria Math" panose="02040503050406030204" pitchFamily="18" charset="0"/>
                            </a:rPr>
                            <m:t>2</m:t>
                          </m:r>
                        </m:sup>
                      </m:sSubSup>
                      <m:r>
                        <a:rPr lang="it-IT" sz="2400" b="0" i="1" smtClean="0">
                          <a:latin typeface="Cambria Math" panose="02040503050406030204" pitchFamily="18" charset="0"/>
                        </a:rPr>
                        <m:t>(</m:t>
                      </m:r>
                      <m:r>
                        <a:rPr lang="it-IT" sz="2400" b="0" i="1" smtClean="0">
                          <a:latin typeface="Cambria Math" panose="02040503050406030204" pitchFamily="18" charset="0"/>
                        </a:rPr>
                        <m:t>𝑥</m:t>
                      </m:r>
                      <m:r>
                        <a:rPr lang="it-IT" sz="2400" b="0" i="1" smtClean="0">
                          <a:latin typeface="Cambria Math" panose="02040503050406030204" pitchFamily="18" charset="0"/>
                        </a:rPr>
                        <m:t>)</m:t>
                      </m:r>
                    </m:oMath>
                  </m:oMathPara>
                </a14:m>
                <a:endParaRPr lang="it-IT" sz="2400" dirty="0" smtClean="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6174440" y="4317342"/>
                <a:ext cx="952500" cy="741163"/>
              </a:xfrm>
              <a:prstGeom prst="rect">
                <a:avLst/>
              </a:prstGeom>
              <a:blipFill>
                <a:blip r:embed="rId4"/>
                <a:stretch>
                  <a:fillRect/>
                </a:stretch>
              </a:blipFill>
            </p:spPr>
            <p:txBody>
              <a:bodyPr/>
              <a:lstStyle/>
              <a:p>
                <a:r>
                  <a:rPr lang="it-IT">
                    <a:noFill/>
                  </a:rPr>
                  <a:t> </a:t>
                </a:r>
              </a:p>
            </p:txBody>
          </p:sp>
        </mc:Fallback>
      </mc:AlternateContent>
      <p:pic>
        <p:nvPicPr>
          <p:cNvPr id="15" name="Immagine 1"/>
          <p:cNvPicPr>
            <a:picLocks noChangeAspect="1"/>
          </p:cNvPicPr>
          <p:nvPr/>
        </p:nvPicPr>
        <p:blipFill rotWithShape="1">
          <a:blip r:embed="rId5">
            <a:extLst>
              <a:ext uri="{28A0092B-C50C-407E-A947-70E740481C1C}">
                <a14:useLocalDpi xmlns:a14="http://schemas.microsoft.com/office/drawing/2010/main" val="0"/>
              </a:ext>
            </a:extLst>
          </a:blip>
          <a:srcRect l="70684"/>
          <a:stretch/>
        </p:blipFill>
        <p:spPr bwMode="auto">
          <a:xfrm>
            <a:off x="389963" y="2576255"/>
            <a:ext cx="2617321"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1353671" y="4052047"/>
            <a:ext cx="344952" cy="123712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79610" y="5289176"/>
            <a:ext cx="265579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Nodo = punto in cui il valore della funzione è 0</a:t>
            </a:r>
          </a:p>
        </p:txBody>
      </p:sp>
    </p:spTree>
    <p:extLst>
      <p:ext uri="{BB962C8B-B14F-4D97-AF65-F5344CB8AC3E}">
        <p14:creationId xmlns:p14="http://schemas.microsoft.com/office/powerpoint/2010/main" val="4557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6554"/>
          <a:stretch/>
        </p:blipFill>
        <p:spPr>
          <a:xfrm>
            <a:off x="139451" y="792474"/>
            <a:ext cx="1455688" cy="1629383"/>
          </a:xfrm>
          <a:prstGeom prst="rect">
            <a:avLst/>
          </a:prstGeom>
        </p:spPr>
      </p:pic>
      <p:sp>
        <p:nvSpPr>
          <p:cNvPr id="8" name="Segnaposto contenuto 2"/>
          <p:cNvSpPr txBox="1">
            <a:spLocks/>
          </p:cNvSpPr>
          <p:nvPr/>
        </p:nvSpPr>
        <p:spPr>
          <a:xfrm>
            <a:off x="17206" y="206375"/>
            <a:ext cx="2623225" cy="381000"/>
          </a:xfrm>
          <a:prstGeom prst="rect">
            <a:avLst/>
          </a:prstGeom>
        </p:spPr>
        <p:txBody>
          <a:bodyPr vert="horz" lIns="91440" tIns="45720" rIns="91440" bIns="45720" rtlCol="0">
            <a:noAutofit/>
          </a:bodyPr>
          <a:lstStyle/>
          <a:p>
            <a:pPr marL="342900" indent="-342900">
              <a:buFont typeface="Arial" pitchFamily="34" charset="0"/>
              <a:buChar char="•"/>
              <a:defRPr/>
            </a:pPr>
            <a:r>
              <a:rPr lang="en-US" sz="2000" dirty="0"/>
              <a:t>Ernest </a:t>
            </a:r>
            <a:r>
              <a:rPr lang="en-US" sz="2000" b="1" dirty="0" smtClean="0"/>
              <a:t>Rutherford </a:t>
            </a:r>
            <a:r>
              <a:rPr kumimoji="0" lang="it-IT" sz="2000" b="0" i="1" u="none" strike="noStrike" kern="1200" cap="none" spc="0" normalizeH="0" baseline="0" noProof="0" dirty="0" smtClean="0">
                <a:ln>
                  <a:noFill/>
                </a:ln>
                <a:solidFill>
                  <a:schemeClr val="tx1"/>
                </a:solidFill>
                <a:effectLst/>
                <a:uLnTx/>
                <a:uFillTx/>
                <a:latin typeface="+mn-lt"/>
                <a:ea typeface="+mn-ea"/>
                <a:cs typeface="+mn-cs"/>
              </a:rPr>
              <a:t>	</a:t>
            </a:r>
            <a:endParaRPr kumimoji="0" lang="it-IT" sz="2000" i="1" u="none" strike="noStrike" kern="1200" cap="none" spc="0" normalizeH="0" baseline="0" noProof="0" dirty="0">
              <a:ln>
                <a:noFill/>
              </a:ln>
              <a:solidFill>
                <a:schemeClr val="tx1"/>
              </a:solidFill>
              <a:effectLst/>
              <a:uLnTx/>
              <a:uFillTx/>
              <a:latin typeface="+mn-lt"/>
              <a:ea typeface="+mn-ea"/>
              <a:cs typeface="+mn-cs"/>
            </a:endParaRPr>
          </a:p>
        </p:txBody>
      </p:sp>
      <p:pic>
        <p:nvPicPr>
          <p:cNvPr id="25" name="Immagine 24" descr="atomo_nucleare_3_orbite.gif"/>
          <p:cNvPicPr>
            <a:picLocks noChangeAspect="1"/>
          </p:cNvPicPr>
          <p:nvPr/>
        </p:nvPicPr>
        <p:blipFill>
          <a:blip r:embed="rId3" cstate="print"/>
          <a:stretch>
            <a:fillRect/>
          </a:stretch>
        </p:blipFill>
        <p:spPr>
          <a:xfrm>
            <a:off x="432842" y="2341676"/>
            <a:ext cx="2797590" cy="2978469"/>
          </a:xfrm>
          <a:prstGeom prst="rect">
            <a:avLst/>
          </a:prstGeom>
        </p:spPr>
      </p:pic>
      <p:sp>
        <p:nvSpPr>
          <p:cNvPr id="26" name="TextBox 24"/>
          <p:cNvSpPr txBox="1"/>
          <p:nvPr/>
        </p:nvSpPr>
        <p:spPr>
          <a:xfrm>
            <a:off x="238299" y="6039234"/>
            <a:ext cx="8905701" cy="707886"/>
          </a:xfrm>
          <a:prstGeom prst="rect">
            <a:avLst/>
          </a:prstGeom>
          <a:noFill/>
        </p:spPr>
        <p:txBody>
          <a:bodyPr wrap="square" rtlCol="0">
            <a:spAutoFit/>
          </a:bodyPr>
          <a:lstStyle/>
          <a:p>
            <a:r>
              <a:rPr lang="it-IT" sz="2000" dirty="0"/>
              <a:t>Secondo la fisica classica, nel modello di Rutherford ciascun elettrone dovrebbe perdere energia (irradiando energia elettromagnetica)  fino a precipitare sul nucleo</a:t>
            </a:r>
          </a:p>
        </p:txBody>
      </p:sp>
      <p:pic>
        <p:nvPicPr>
          <p:cNvPr id="2" name="Immagine 1"/>
          <p:cNvPicPr>
            <a:picLocks noChangeAspect="1"/>
          </p:cNvPicPr>
          <p:nvPr/>
        </p:nvPicPr>
        <p:blipFill rotWithShape="1">
          <a:blip r:embed="rId4"/>
          <a:srcRect l="28750" t="27778" r="40833" b="10741"/>
          <a:stretch/>
        </p:blipFill>
        <p:spPr>
          <a:xfrm>
            <a:off x="4120257" y="129021"/>
            <a:ext cx="4857488" cy="5522898"/>
          </a:xfrm>
          <a:prstGeom prst="rect">
            <a:avLst/>
          </a:prstGeom>
        </p:spPr>
      </p:pic>
    </p:spTree>
    <p:extLst>
      <p:ext uri="{BB962C8B-B14F-4D97-AF65-F5344CB8AC3E}">
        <p14:creationId xmlns:p14="http://schemas.microsoft.com/office/powerpoint/2010/main" val="20467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153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L'equazione di </a:t>
            </a:r>
            <a:r>
              <a:rPr lang="it-IT" altLang="it-IT" sz="3200" dirty="0" err="1" smtClean="0">
                <a:solidFill>
                  <a:srgbClr val="0000FF"/>
                </a:solidFill>
                <a:latin typeface="Arial" panose="020B0604020202020204" pitchFamily="34" charset="0"/>
              </a:rPr>
              <a:t>Schrödinger</a:t>
            </a:r>
            <a:r>
              <a:rPr lang="it-IT" altLang="it-IT" sz="3200" dirty="0" smtClean="0">
                <a:solidFill>
                  <a:srgbClr val="0000FF"/>
                </a:solidFill>
                <a:latin typeface="Arial" panose="020B0604020202020204" pitchFamily="34" charset="0"/>
              </a:rPr>
              <a:t> </a:t>
            </a:r>
          </a:p>
        </p:txBody>
      </p:sp>
      <p:sp>
        <p:nvSpPr>
          <p:cNvPr id="10243" name="Text Box 3"/>
          <p:cNvSpPr txBox="1">
            <a:spLocks noChangeArrowheads="1"/>
          </p:cNvSpPr>
          <p:nvPr/>
        </p:nvSpPr>
        <p:spPr bwMode="auto">
          <a:xfrm>
            <a:off x="381000" y="990600"/>
            <a:ext cx="8382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400" dirty="0">
                <a:latin typeface="Arial" panose="020B0604020202020204" pitchFamily="34" charset="0"/>
              </a:rPr>
              <a:t>In meccanica quantistica, uno stato (stazionario) di un sistema è completamente descritto da una cosiddetta </a:t>
            </a:r>
            <a:r>
              <a:rPr lang="it-IT" altLang="it-IT" sz="2400" b="1" dirty="0">
                <a:latin typeface="Arial" panose="020B0604020202020204" pitchFamily="34" charset="0"/>
              </a:rPr>
              <a:t>funzione di stato</a:t>
            </a:r>
            <a:r>
              <a:rPr lang="it-IT" altLang="it-IT" sz="2400" dirty="0">
                <a:latin typeface="Arial" panose="020B0604020202020204" pitchFamily="34" charset="0"/>
              </a:rPr>
              <a:t> o </a:t>
            </a:r>
            <a:r>
              <a:rPr lang="it-IT" altLang="it-IT" sz="2400" b="1" dirty="0">
                <a:latin typeface="Arial" panose="020B0604020202020204" pitchFamily="34" charset="0"/>
              </a:rPr>
              <a:t>funzione d'onda</a:t>
            </a:r>
            <a:r>
              <a:rPr lang="it-IT" altLang="it-IT" sz="2400" dirty="0">
                <a:latin typeface="Arial" panose="020B0604020202020204" pitchFamily="34" charset="0"/>
              </a:rPr>
              <a:t>, dipendente dalle coordinate di tutte le particelle costituenti il sistema </a:t>
            </a:r>
          </a:p>
          <a:p>
            <a:pPr algn="just" eaLnBrk="1" hangingPunct="1">
              <a:spcBef>
                <a:spcPct val="50000"/>
              </a:spcBef>
              <a:buFontTx/>
              <a:buNone/>
            </a:pPr>
            <a:r>
              <a:rPr lang="it-IT" altLang="it-IT" sz="2400" dirty="0">
                <a:latin typeface="Arial" panose="020B0604020202020204" pitchFamily="34" charset="0"/>
              </a:rPr>
              <a:t>In generale, per un sistema quantistico possono esserci </a:t>
            </a:r>
            <a:r>
              <a:rPr lang="it-IT" altLang="it-IT" sz="2400" dirty="0">
                <a:solidFill>
                  <a:srgbClr val="FF3300"/>
                </a:solidFill>
                <a:latin typeface="Arial" panose="020B0604020202020204" pitchFamily="34" charset="0"/>
              </a:rPr>
              <a:t>diversi stati accessibili</a:t>
            </a:r>
            <a:r>
              <a:rPr lang="it-IT" altLang="it-IT" sz="2400" dirty="0">
                <a:latin typeface="Arial" panose="020B0604020202020204" pitchFamily="34" charset="0"/>
              </a:rPr>
              <a:t>, ciascuno descritto da una appropriata funzione di stato. Tutte le possibili funzioni di stato di un sistema sono ricavate come soluzioni di un'equazione differenziale universalmente valida, detta </a:t>
            </a:r>
            <a:r>
              <a:rPr lang="it-IT" altLang="it-IT" sz="2400" b="1" dirty="0">
                <a:latin typeface="Arial" panose="020B0604020202020204" pitchFamily="34" charset="0"/>
              </a:rPr>
              <a:t>equazione d'onda</a:t>
            </a:r>
            <a:r>
              <a:rPr lang="it-IT" altLang="it-IT" sz="2400" dirty="0">
                <a:latin typeface="Arial" panose="020B0604020202020204" pitchFamily="34" charset="0"/>
              </a:rPr>
              <a:t> o </a:t>
            </a:r>
            <a:r>
              <a:rPr lang="it-IT" altLang="it-IT" sz="2400" b="1" dirty="0">
                <a:latin typeface="Arial" panose="020B0604020202020204" pitchFamily="34" charset="0"/>
              </a:rPr>
              <a:t>equazione di </a:t>
            </a:r>
            <a:r>
              <a:rPr lang="it-IT" altLang="it-IT" sz="2400" b="1" dirty="0" err="1">
                <a:latin typeface="Arial" panose="020B0604020202020204" pitchFamily="34" charset="0"/>
              </a:rPr>
              <a:t>Schrödinger</a:t>
            </a:r>
            <a:r>
              <a:rPr lang="it-IT" altLang="it-IT" sz="2400" dirty="0">
                <a:latin typeface="Arial" panose="020B0604020202020204" pitchFamily="34" charset="0"/>
              </a:rPr>
              <a:t>. Questa equazione, oltre che dalle </a:t>
            </a:r>
            <a:r>
              <a:rPr lang="it-IT" altLang="it-IT" sz="2400" dirty="0">
                <a:solidFill>
                  <a:srgbClr val="0000FF"/>
                </a:solidFill>
                <a:latin typeface="Arial" panose="020B0604020202020204" pitchFamily="34" charset="0"/>
              </a:rPr>
              <a:t>coordinate</a:t>
            </a:r>
            <a:r>
              <a:rPr lang="it-IT" altLang="it-IT" sz="2400" dirty="0">
                <a:latin typeface="Arial" panose="020B0604020202020204" pitchFamily="34" charset="0"/>
              </a:rPr>
              <a:t> </a:t>
            </a:r>
            <a:r>
              <a:rPr lang="it-IT" altLang="it-IT" sz="2400" dirty="0">
                <a:solidFill>
                  <a:srgbClr val="0000FF"/>
                </a:solidFill>
                <a:latin typeface="Arial" panose="020B0604020202020204" pitchFamily="34" charset="0"/>
              </a:rPr>
              <a:t>spaziali</a:t>
            </a:r>
            <a:r>
              <a:rPr lang="it-IT" altLang="it-IT" sz="2400" dirty="0">
                <a:latin typeface="Arial" panose="020B0604020202020204" pitchFamily="34" charset="0"/>
              </a:rPr>
              <a:t> di tutte le particelle costituenti il sistema, dipende </a:t>
            </a:r>
            <a:r>
              <a:rPr lang="it-IT" altLang="it-IT" sz="2400" dirty="0">
                <a:solidFill>
                  <a:srgbClr val="0000FF"/>
                </a:solidFill>
                <a:latin typeface="Arial" panose="020B0604020202020204" pitchFamily="34" charset="0"/>
              </a:rPr>
              <a:t>dall'energia</a:t>
            </a:r>
            <a:r>
              <a:rPr lang="it-IT" altLang="it-IT" sz="2400" dirty="0">
                <a:latin typeface="Arial" panose="020B0604020202020204" pitchFamily="34" charset="0"/>
              </a:rPr>
              <a:t> </a:t>
            </a:r>
            <a:r>
              <a:rPr lang="it-IT" altLang="it-IT" sz="2400" dirty="0">
                <a:solidFill>
                  <a:srgbClr val="0000FF"/>
                </a:solidFill>
                <a:latin typeface="Arial" panose="020B0604020202020204" pitchFamily="34" charset="0"/>
              </a:rPr>
              <a:t>totale</a:t>
            </a:r>
            <a:r>
              <a:rPr lang="it-IT" altLang="it-IT" sz="2400" dirty="0">
                <a:latin typeface="Arial" panose="020B0604020202020204" pitchFamily="34" charset="0"/>
              </a:rPr>
              <a:t> del sistema stesso e dalle </a:t>
            </a:r>
            <a:r>
              <a:rPr lang="it-IT" altLang="it-IT" sz="2400" dirty="0">
                <a:solidFill>
                  <a:srgbClr val="0000FF"/>
                </a:solidFill>
                <a:latin typeface="Arial" panose="020B0604020202020204" pitchFamily="34" charset="0"/>
              </a:rPr>
              <a:t>interazioni reciproche</a:t>
            </a:r>
            <a:r>
              <a:rPr lang="it-IT" altLang="it-IT" sz="2400" dirty="0">
                <a:latin typeface="Arial" panose="020B0604020202020204" pitchFamily="34" charset="0"/>
              </a:rPr>
              <a:t> fra le particelle. </a:t>
            </a:r>
          </a:p>
        </p:txBody>
      </p:sp>
    </p:spTree>
    <p:extLst>
      <p:ext uri="{BB962C8B-B14F-4D97-AF65-F5344CB8AC3E}">
        <p14:creationId xmlns:p14="http://schemas.microsoft.com/office/powerpoint/2010/main" val="1179864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153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L'equazione di Schrödinger </a:t>
            </a:r>
          </a:p>
        </p:txBody>
      </p:sp>
      <p:sp>
        <p:nvSpPr>
          <p:cNvPr id="11267" name="Text Box 3"/>
          <p:cNvSpPr txBox="1">
            <a:spLocks noChangeArrowheads="1"/>
          </p:cNvSpPr>
          <p:nvPr/>
        </p:nvSpPr>
        <p:spPr bwMode="auto">
          <a:xfrm>
            <a:off x="228600" y="1219200"/>
            <a:ext cx="8382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b="1">
                <a:latin typeface="Arial" panose="020B0604020202020204" pitchFamily="34" charset="0"/>
              </a:rPr>
              <a:t>Ĥ </a:t>
            </a:r>
            <a:r>
              <a:rPr lang="it-IT" altLang="it-IT" sz="2400" b="1">
                <a:latin typeface="Symbol" panose="05050102010706020507" pitchFamily="18" charset="2"/>
              </a:rPr>
              <a:t>y</a:t>
            </a:r>
            <a:r>
              <a:rPr lang="it-IT" altLang="it-IT" sz="2400" b="1">
                <a:latin typeface="Arial" panose="020B0604020202020204" pitchFamily="34" charset="0"/>
              </a:rPr>
              <a:t> </a:t>
            </a:r>
            <a:r>
              <a:rPr lang="it-IT" altLang="it-IT" sz="2400" b="1" i="1">
                <a:latin typeface="Arial" panose="020B0604020202020204" pitchFamily="34" charset="0"/>
              </a:rPr>
              <a:t>= </a:t>
            </a:r>
            <a:r>
              <a:rPr lang="it-IT" altLang="it-IT" sz="2400" b="1">
                <a:latin typeface="Arial" panose="020B0604020202020204" pitchFamily="34" charset="0"/>
              </a:rPr>
              <a:t>E </a:t>
            </a:r>
            <a:r>
              <a:rPr lang="it-IT" altLang="it-IT" sz="2400" b="1">
                <a:latin typeface="Symbol" panose="05050102010706020507" pitchFamily="18" charset="2"/>
              </a:rPr>
              <a:t>y</a:t>
            </a:r>
            <a:r>
              <a:rPr lang="it-IT" altLang="it-IT" sz="2400" b="1">
                <a:latin typeface="Arial" panose="020B0604020202020204" pitchFamily="34" charset="0"/>
              </a:rPr>
              <a:t> </a:t>
            </a:r>
          </a:p>
          <a:p>
            <a:pPr algn="ctr" eaLnBrk="1" hangingPunct="1">
              <a:spcBef>
                <a:spcPct val="50000"/>
              </a:spcBef>
              <a:buFontTx/>
              <a:buNone/>
            </a:pPr>
            <a:r>
              <a:rPr lang="it-IT" altLang="it-IT" sz="2400">
                <a:latin typeface="Arial" panose="020B0604020202020204" pitchFamily="34" charset="0"/>
              </a:rPr>
              <a:t>Ĥ è l'operatore Hamiltoniano , E l’energia totale (cinetica e potenziale) dell'elettrone descritto dalla funzione d'onda </a:t>
            </a:r>
            <a:r>
              <a:rPr lang="it-IT" altLang="it-IT" sz="2400">
                <a:latin typeface="Symbol" panose="05050102010706020507" pitchFamily="18" charset="2"/>
              </a:rPr>
              <a:t>y</a:t>
            </a:r>
            <a:endParaRPr lang="it-IT" altLang="it-IT" sz="2400">
              <a:latin typeface="Arial" panose="020B0604020202020204" pitchFamily="34" charset="0"/>
            </a:endParaRPr>
          </a:p>
        </p:txBody>
      </p:sp>
      <p:sp>
        <p:nvSpPr>
          <p:cNvPr id="11268" name="Text Box 4"/>
          <p:cNvSpPr txBox="1">
            <a:spLocks noChangeArrowheads="1"/>
          </p:cNvSpPr>
          <p:nvPr/>
        </p:nvSpPr>
        <p:spPr bwMode="auto">
          <a:xfrm>
            <a:off x="609600" y="3276600"/>
            <a:ext cx="8077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Arial" panose="020B0604020202020204" pitchFamily="34" charset="0"/>
              </a:rPr>
              <a:t>Per il caso piu' semplice di un sistema costituito da una sola particella di massa m  in moto unidimensionale lungo x, l'equazione d'onda è: </a:t>
            </a:r>
          </a:p>
          <a:p>
            <a:pPr eaLnBrk="1" hangingPunct="1">
              <a:spcBef>
                <a:spcPct val="0"/>
              </a:spcBef>
              <a:buFontTx/>
              <a:buNone/>
            </a:pPr>
            <a:endParaRPr lang="it-IT" altLang="it-IT" sz="2000">
              <a:latin typeface="Arial" panose="020B0604020202020204" pitchFamily="34" charset="0"/>
            </a:endParaRPr>
          </a:p>
          <a:p>
            <a:pPr eaLnBrk="1" hangingPunct="1">
              <a:spcBef>
                <a:spcPct val="0"/>
              </a:spcBef>
              <a:buFontTx/>
              <a:buNone/>
            </a:pPr>
            <a:endParaRPr lang="it-IT" altLang="it-IT" sz="2000">
              <a:latin typeface="Arial" panose="020B0604020202020204" pitchFamily="34" charset="0"/>
            </a:endParaRPr>
          </a:p>
          <a:p>
            <a:pPr eaLnBrk="1" hangingPunct="1">
              <a:spcBef>
                <a:spcPct val="0"/>
              </a:spcBef>
              <a:buFontTx/>
              <a:buNone/>
            </a:pPr>
            <a:endParaRPr lang="it-IT" altLang="it-IT" sz="2000">
              <a:latin typeface="Arial" panose="020B0604020202020204" pitchFamily="34" charset="0"/>
            </a:endParaRPr>
          </a:p>
          <a:p>
            <a:pPr eaLnBrk="1" hangingPunct="1">
              <a:spcBef>
                <a:spcPct val="0"/>
              </a:spcBef>
              <a:buFontTx/>
              <a:buNone/>
            </a:pPr>
            <a:endParaRPr lang="it-IT" altLang="it-IT" sz="2000">
              <a:latin typeface="Arial" panose="020B0604020202020204" pitchFamily="34" charset="0"/>
            </a:endParaRPr>
          </a:p>
          <a:p>
            <a:pPr eaLnBrk="1" hangingPunct="1">
              <a:spcBef>
                <a:spcPct val="0"/>
              </a:spcBef>
              <a:buFontTx/>
              <a:buNone/>
            </a:pPr>
            <a:endParaRPr lang="it-IT" altLang="it-IT" sz="2000">
              <a:latin typeface="Arial" panose="020B0604020202020204" pitchFamily="34" charset="0"/>
            </a:endParaRPr>
          </a:p>
          <a:p>
            <a:pPr eaLnBrk="1" hangingPunct="1">
              <a:spcBef>
                <a:spcPct val="0"/>
              </a:spcBef>
              <a:buFontTx/>
              <a:buNone/>
            </a:pPr>
            <a:r>
              <a:rPr lang="it-IT" altLang="it-IT" sz="2000">
                <a:latin typeface="Arial" panose="020B0604020202020204" pitchFamily="34" charset="0"/>
              </a:rPr>
              <a:t>dove V(x)  e' l'energia potenziale della particella ed  E la sua energia totale. In questo caso semplice, le funzioni d'onda </a:t>
            </a:r>
            <a:r>
              <a:rPr lang="it-IT" altLang="it-IT" sz="2000">
                <a:latin typeface="Symbol" panose="05050102010706020507" pitchFamily="18" charset="2"/>
              </a:rPr>
              <a:t>y</a:t>
            </a:r>
            <a:r>
              <a:rPr lang="it-IT" altLang="it-IT" sz="2000">
                <a:latin typeface="Arial" panose="020B0604020202020204" pitchFamily="34" charset="0"/>
              </a:rPr>
              <a:t>  che descrivono tutti gli stati accessibili al sistema dipendono da una sola variabile (x). </a:t>
            </a:r>
            <a:endParaRPr lang="it-IT" altLang="it-IT" sz="2400"/>
          </a:p>
        </p:txBody>
      </p:sp>
      <p:graphicFrame>
        <p:nvGraphicFramePr>
          <p:cNvPr id="11269" name="Object 5"/>
          <p:cNvGraphicFramePr>
            <a:graphicFrameLocks noChangeAspect="1"/>
          </p:cNvGraphicFramePr>
          <p:nvPr/>
        </p:nvGraphicFramePr>
        <p:xfrm>
          <a:off x="2154238" y="4572000"/>
          <a:ext cx="4378325" cy="796925"/>
        </p:xfrm>
        <a:graphic>
          <a:graphicData uri="http://schemas.openxmlformats.org/presentationml/2006/ole">
            <mc:AlternateContent xmlns:mc="http://schemas.openxmlformats.org/markup-compatibility/2006">
              <mc:Choice xmlns:v="urn:schemas-microsoft-com:vml" Requires="v">
                <p:oleObj spid="_x0000_s5136" name="Equation" r:id="rId3" imgW="2298700" imgH="419100" progId="Equation.3">
                  <p:embed/>
                </p:oleObj>
              </mc:Choice>
              <mc:Fallback>
                <p:oleObj name="Equation" r:id="rId3" imgW="2298700" imgH="419100" progId="Equation.3">
                  <p:embed/>
                  <p:pic>
                    <p:nvPicPr>
                      <p:cNvPr id="1126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4572000"/>
                        <a:ext cx="437832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12123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153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Significato della funzione d’onda </a:t>
            </a:r>
          </a:p>
        </p:txBody>
      </p:sp>
      <p:sp>
        <p:nvSpPr>
          <p:cNvPr id="12291" name="Text Box 3"/>
          <p:cNvSpPr txBox="1">
            <a:spLocks noChangeArrowheads="1"/>
          </p:cNvSpPr>
          <p:nvPr/>
        </p:nvSpPr>
        <p:spPr bwMode="auto">
          <a:xfrm>
            <a:off x="609600" y="1295400"/>
            <a:ext cx="7848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pPr>
            <a:r>
              <a:rPr lang="it-IT" altLang="it-IT" sz="2400" dirty="0">
                <a:latin typeface="Arial" panose="020B0604020202020204" pitchFamily="34" charset="0"/>
              </a:rPr>
              <a:t> L'equazione di </a:t>
            </a:r>
            <a:r>
              <a:rPr lang="it-IT" altLang="it-IT" sz="2400" dirty="0" err="1">
                <a:latin typeface="Arial" panose="020B0604020202020204" pitchFamily="34" charset="0"/>
              </a:rPr>
              <a:t>Schrödinger</a:t>
            </a:r>
            <a:r>
              <a:rPr lang="it-IT" altLang="it-IT" sz="2400" dirty="0">
                <a:latin typeface="Arial" panose="020B0604020202020204" pitchFamily="34" charset="0"/>
              </a:rPr>
              <a:t> ammette generalmente </a:t>
            </a:r>
            <a:r>
              <a:rPr lang="it-IT" altLang="it-IT" sz="2400" dirty="0">
                <a:solidFill>
                  <a:srgbClr val="FF3300"/>
                </a:solidFill>
                <a:latin typeface="Arial" panose="020B0604020202020204" pitchFamily="34" charset="0"/>
              </a:rPr>
              <a:t>infinite soluzioni</a:t>
            </a:r>
            <a:r>
              <a:rPr lang="it-IT" altLang="it-IT" sz="2400" dirty="0">
                <a:latin typeface="Arial" panose="020B0604020202020204" pitchFamily="34" charset="0"/>
              </a:rPr>
              <a:t> (funzioni </a:t>
            </a:r>
            <a:r>
              <a:rPr lang="it-IT" altLang="it-IT" sz="2400" dirty="0" smtClean="0">
                <a:latin typeface="Arial" panose="020B0604020202020204" pitchFamily="34" charset="0"/>
              </a:rPr>
              <a:t>d’onda), </a:t>
            </a:r>
            <a:r>
              <a:rPr lang="it-IT" altLang="it-IT" sz="2400" dirty="0">
                <a:latin typeface="Arial" panose="020B0604020202020204" pitchFamily="34" charset="0"/>
              </a:rPr>
              <a:t>ciascuna delle quali descrive uno </a:t>
            </a:r>
            <a:r>
              <a:rPr lang="it-IT" altLang="it-IT" sz="2400" dirty="0">
                <a:solidFill>
                  <a:srgbClr val="FF3300"/>
                </a:solidFill>
                <a:latin typeface="Arial" panose="020B0604020202020204" pitchFamily="34" charset="0"/>
              </a:rPr>
              <a:t>stato accessibile</a:t>
            </a:r>
            <a:r>
              <a:rPr lang="it-IT" altLang="it-IT" sz="2400" dirty="0">
                <a:latin typeface="Arial" panose="020B0604020202020204" pitchFamily="34" charset="0"/>
              </a:rPr>
              <a:t> al sistema. Ad ogni stato del sistema corrisponde una </a:t>
            </a:r>
            <a:r>
              <a:rPr lang="it-IT" altLang="it-IT" sz="2400" dirty="0">
                <a:solidFill>
                  <a:srgbClr val="FF3300"/>
                </a:solidFill>
                <a:latin typeface="Arial" panose="020B0604020202020204" pitchFamily="34" charset="0"/>
              </a:rPr>
              <a:t>determinata energia totale</a:t>
            </a:r>
            <a:r>
              <a:rPr lang="it-IT" altLang="it-IT" sz="2400" dirty="0">
                <a:latin typeface="Arial" panose="020B0604020202020204" pitchFamily="34" charset="0"/>
              </a:rPr>
              <a:t>. Può accadere che a diversi stati accessibili di un sistema corrisponda la stessa energia: si dice allora che questi stati sono </a:t>
            </a:r>
            <a:r>
              <a:rPr lang="it-IT" altLang="it-IT" sz="2400" b="1" dirty="0">
                <a:latin typeface="Arial" panose="020B0604020202020204" pitchFamily="34" charset="0"/>
              </a:rPr>
              <a:t>degeneri</a:t>
            </a:r>
            <a:r>
              <a:rPr lang="it-IT" altLang="it-IT" sz="2400" dirty="0">
                <a:latin typeface="Arial" panose="020B0604020202020204" pitchFamily="34" charset="0"/>
              </a:rPr>
              <a:t>. </a:t>
            </a:r>
          </a:p>
          <a:p>
            <a:pPr algn="just" eaLnBrk="1" hangingPunct="1">
              <a:spcBef>
                <a:spcPct val="50000"/>
              </a:spcBef>
              <a:buClr>
                <a:schemeClr val="tx1"/>
              </a:buClr>
            </a:pPr>
            <a:r>
              <a:rPr lang="it-IT" altLang="it-IT" sz="2400" dirty="0">
                <a:solidFill>
                  <a:srgbClr val="FF3300"/>
                </a:solidFill>
                <a:latin typeface="Arial" panose="020B0604020202020204" pitchFamily="34" charset="0"/>
              </a:rPr>
              <a:t> Una funzione d'onda</a:t>
            </a:r>
            <a:r>
              <a:rPr lang="it-IT" altLang="it-IT" sz="2400" dirty="0">
                <a:latin typeface="Arial" panose="020B0604020202020204" pitchFamily="34" charset="0"/>
              </a:rPr>
              <a:t> contiene la </a:t>
            </a:r>
            <a:r>
              <a:rPr lang="it-IT" altLang="it-IT" sz="2400" dirty="0">
                <a:solidFill>
                  <a:srgbClr val="FF3300"/>
                </a:solidFill>
                <a:latin typeface="Arial" panose="020B0604020202020204" pitchFamily="34" charset="0"/>
              </a:rPr>
              <a:t>descrizione completa</a:t>
            </a:r>
            <a:r>
              <a:rPr lang="it-IT" altLang="it-IT" sz="2400" dirty="0">
                <a:latin typeface="Arial" panose="020B0604020202020204" pitchFamily="34" charset="0"/>
              </a:rPr>
              <a:t> </a:t>
            </a:r>
            <a:r>
              <a:rPr lang="it-IT" altLang="it-IT" sz="2400" dirty="0">
                <a:solidFill>
                  <a:srgbClr val="FF3300"/>
                </a:solidFill>
                <a:latin typeface="Arial" panose="020B0604020202020204" pitchFamily="34" charset="0"/>
              </a:rPr>
              <a:t>del sistema nello stato ad essa corrispondente</a:t>
            </a:r>
            <a:r>
              <a:rPr lang="it-IT" altLang="it-IT" sz="2400" dirty="0">
                <a:latin typeface="Arial" panose="020B0604020202020204" pitchFamily="34" charset="0"/>
              </a:rPr>
              <a:t>, nel senso che tutte le caratteristiche fisiche del sistema in quello stato sono da essa ricavabili mediante opportune manipolazioni matematiche. </a:t>
            </a:r>
          </a:p>
        </p:txBody>
      </p:sp>
    </p:spTree>
    <p:extLst>
      <p:ext uri="{BB962C8B-B14F-4D97-AF65-F5344CB8AC3E}">
        <p14:creationId xmlns:p14="http://schemas.microsoft.com/office/powerpoint/2010/main" val="232940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Le funzioni di stato dell'atomo di idrogeno</a:t>
            </a:r>
          </a:p>
        </p:txBody>
      </p:sp>
      <p:sp>
        <p:nvSpPr>
          <p:cNvPr id="20483" name="Text Box 3"/>
          <p:cNvSpPr txBox="1">
            <a:spLocks noChangeArrowheads="1"/>
          </p:cNvSpPr>
          <p:nvPr/>
        </p:nvSpPr>
        <p:spPr bwMode="auto">
          <a:xfrm>
            <a:off x="304800" y="990600"/>
            <a:ext cx="4572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dirty="0">
                <a:latin typeface="Arial" panose="020B0604020202020204" pitchFamily="34" charset="0"/>
              </a:rPr>
              <a:t>Le funzioni </a:t>
            </a:r>
            <a:r>
              <a:rPr lang="it-IT" altLang="it-IT" sz="2000" dirty="0" smtClean="0">
                <a:latin typeface="Arial" panose="020B0604020202020204" pitchFamily="34" charset="0"/>
              </a:rPr>
              <a:t>d’onda </a:t>
            </a:r>
            <a:r>
              <a:rPr lang="it-IT" altLang="it-IT" sz="2000" dirty="0">
                <a:latin typeface="Arial" panose="020B0604020202020204" pitchFamily="34" charset="0"/>
              </a:rPr>
              <a:t>soluzioni dell'equazione d'onda per un atomo idrogenoide sono funzioni di 6 variabili (3 coordinate per il nucleo e 3 coordinate per l'elettrone); tuttavia, è possibile scrivere ciascuna di esse come prodotto di due funzioni di 3 variabili, una dipendente dalle sole coordinate  (X; Y; Z) del baricentro del sistema e una dipendente dalle sole coordinate (x, y, z)  dell'elettrone </a:t>
            </a:r>
            <a:r>
              <a:rPr lang="it-IT" altLang="it-IT" sz="2000" b="1" dirty="0">
                <a:latin typeface="Arial" panose="020B0604020202020204" pitchFamily="34" charset="0"/>
              </a:rPr>
              <a:t>rispetto</a:t>
            </a:r>
            <a:r>
              <a:rPr lang="it-IT" altLang="it-IT" sz="2000" dirty="0">
                <a:latin typeface="Arial" panose="020B0604020202020204" pitchFamily="34" charset="0"/>
              </a:rPr>
              <a:t> al nucleo: </a:t>
            </a:r>
          </a:p>
          <a:p>
            <a:pPr eaLnBrk="1" hangingPunct="1">
              <a:spcBef>
                <a:spcPct val="50000"/>
              </a:spcBef>
              <a:buFontTx/>
              <a:buNone/>
            </a:pPr>
            <a:endParaRPr lang="it-IT" altLang="it-IT" sz="2000" dirty="0">
              <a:latin typeface="Arial" panose="020B0604020202020204" pitchFamily="34" charset="0"/>
            </a:endParaRPr>
          </a:p>
        </p:txBody>
      </p:sp>
      <p:pic>
        <p:nvPicPr>
          <p:cNvPr id="20484" name="Picture 4" descr="C:\Documents and Settings\Administrator\Documenti\Immagini\img6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4191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5105400" y="4038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3300"/>
                </a:solidFill>
                <a:latin typeface="Symbol" panose="05050102010706020507" pitchFamily="18" charset="2"/>
              </a:rPr>
              <a:t>Y = y</a:t>
            </a:r>
            <a:r>
              <a:rPr lang="it-IT" altLang="it-IT" sz="2400" baseline="-25000">
                <a:solidFill>
                  <a:srgbClr val="FF3300"/>
                </a:solidFill>
                <a:latin typeface="Arial" panose="020B0604020202020204" pitchFamily="34" charset="0"/>
              </a:rPr>
              <a:t>B</a:t>
            </a:r>
            <a:r>
              <a:rPr lang="it-IT" altLang="it-IT" sz="2400">
                <a:solidFill>
                  <a:srgbClr val="FF3300"/>
                </a:solidFill>
                <a:latin typeface="Symbol" panose="05050102010706020507" pitchFamily="18" charset="2"/>
              </a:rPr>
              <a:t>(</a:t>
            </a:r>
            <a:r>
              <a:rPr lang="it-IT" altLang="it-IT" sz="2400">
                <a:solidFill>
                  <a:srgbClr val="FF3300"/>
                </a:solidFill>
                <a:latin typeface="Arial" panose="020B0604020202020204" pitchFamily="34" charset="0"/>
              </a:rPr>
              <a:t>X, Y, Z</a:t>
            </a:r>
            <a:r>
              <a:rPr lang="it-IT" altLang="it-IT" sz="2400">
                <a:solidFill>
                  <a:srgbClr val="FF3300"/>
                </a:solidFill>
                <a:latin typeface="Symbol" panose="05050102010706020507" pitchFamily="18" charset="2"/>
              </a:rPr>
              <a:t>) y</a:t>
            </a:r>
            <a:r>
              <a:rPr lang="it-IT" altLang="it-IT" sz="2400" baseline="-25000">
                <a:solidFill>
                  <a:srgbClr val="FF3300"/>
                </a:solidFill>
                <a:latin typeface="Arial" panose="020B0604020202020204" pitchFamily="34" charset="0"/>
              </a:rPr>
              <a:t>e</a:t>
            </a:r>
            <a:r>
              <a:rPr lang="it-IT" altLang="it-IT" sz="2400">
                <a:solidFill>
                  <a:srgbClr val="FF3300"/>
                </a:solidFill>
                <a:latin typeface="Symbol" panose="05050102010706020507" pitchFamily="18" charset="2"/>
              </a:rPr>
              <a:t>(</a:t>
            </a:r>
            <a:r>
              <a:rPr lang="it-IT" altLang="it-IT" sz="2400">
                <a:solidFill>
                  <a:srgbClr val="FF3300"/>
                </a:solidFill>
                <a:latin typeface="Arial" panose="020B0604020202020204" pitchFamily="34" charset="0"/>
              </a:rPr>
              <a:t>x, y, z</a:t>
            </a:r>
            <a:r>
              <a:rPr lang="it-IT" altLang="it-IT" sz="2400">
                <a:solidFill>
                  <a:srgbClr val="FF3300"/>
                </a:solidFill>
                <a:latin typeface="Symbol" panose="05050102010706020507" pitchFamily="18" charset="2"/>
              </a:rPr>
              <a:t>)</a:t>
            </a:r>
          </a:p>
        </p:txBody>
      </p:sp>
      <p:sp>
        <p:nvSpPr>
          <p:cNvPr id="20486" name="Text Box 6"/>
          <p:cNvSpPr txBox="1">
            <a:spLocks noChangeArrowheads="1"/>
          </p:cNvSpPr>
          <p:nvPr/>
        </p:nvSpPr>
        <p:spPr bwMode="auto">
          <a:xfrm>
            <a:off x="533400" y="5305425"/>
            <a:ext cx="830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Le funzioni</a:t>
            </a:r>
            <a:r>
              <a:rPr lang="it-IT" altLang="it-IT" sz="2000" dirty="0"/>
              <a:t> </a:t>
            </a:r>
            <a:r>
              <a:rPr lang="it-IT" altLang="it-IT" sz="2000" dirty="0" err="1">
                <a:solidFill>
                  <a:srgbClr val="FF3300"/>
                </a:solidFill>
                <a:latin typeface="Symbol" panose="05050102010706020507" pitchFamily="18" charset="2"/>
              </a:rPr>
              <a:t>y</a:t>
            </a:r>
            <a:r>
              <a:rPr lang="it-IT" altLang="it-IT" sz="2000" baseline="-25000" dirty="0" err="1">
                <a:solidFill>
                  <a:srgbClr val="FF3300"/>
                </a:solidFill>
                <a:latin typeface="Arial" panose="020B0604020202020204" pitchFamily="34" charset="0"/>
              </a:rPr>
              <a:t>e</a:t>
            </a:r>
            <a:r>
              <a:rPr lang="it-IT" altLang="it-IT" sz="2000" dirty="0">
                <a:solidFill>
                  <a:srgbClr val="FF3300"/>
                </a:solidFill>
                <a:latin typeface="Symbol" panose="05050102010706020507" pitchFamily="18" charset="2"/>
              </a:rPr>
              <a:t>(</a:t>
            </a:r>
            <a:r>
              <a:rPr lang="it-IT" altLang="it-IT" sz="2000" dirty="0">
                <a:solidFill>
                  <a:srgbClr val="FF3300"/>
                </a:solidFill>
                <a:latin typeface="Arial" panose="020B0604020202020204" pitchFamily="34" charset="0"/>
              </a:rPr>
              <a:t>x, y, z</a:t>
            </a:r>
            <a:r>
              <a:rPr lang="it-IT" altLang="it-IT" sz="2000" dirty="0">
                <a:solidFill>
                  <a:srgbClr val="FF3300"/>
                </a:solidFill>
                <a:latin typeface="Symbol" panose="05050102010706020507" pitchFamily="18" charset="2"/>
              </a:rPr>
              <a:t>)</a:t>
            </a:r>
            <a:r>
              <a:rPr lang="it-IT" altLang="it-IT" sz="2000" dirty="0"/>
              <a:t> </a:t>
            </a:r>
            <a:r>
              <a:rPr lang="it-IT" altLang="it-IT" sz="2000" dirty="0">
                <a:latin typeface="Arial" panose="020B0604020202020204" pitchFamily="34" charset="0"/>
              </a:rPr>
              <a:t>dipendenti dalle coordinate relative dell'elettrone rispetto al nucleo sono chiamate </a:t>
            </a:r>
            <a:r>
              <a:rPr lang="it-IT" altLang="it-IT" sz="2000" dirty="0">
                <a:solidFill>
                  <a:srgbClr val="FF3300"/>
                </a:solidFill>
                <a:latin typeface="Arial" panose="020B0604020202020204" pitchFamily="34" charset="0"/>
              </a:rPr>
              <a:t>orbitali</a:t>
            </a:r>
            <a:r>
              <a:rPr lang="it-IT" altLang="it-IT" sz="2000" dirty="0">
                <a:latin typeface="Arial" panose="020B0604020202020204" pitchFamily="34" charset="0"/>
              </a:rPr>
              <a:t> e costituiscono la parte più importante della funzione d'onda: esse descrivono gli stati accessibili all'elettrone di un atomo idrogenoide. </a:t>
            </a:r>
          </a:p>
        </p:txBody>
      </p:sp>
    </p:spTree>
    <p:extLst>
      <p:ext uri="{BB962C8B-B14F-4D97-AF65-F5344CB8AC3E}">
        <p14:creationId xmlns:p14="http://schemas.microsoft.com/office/powerpoint/2010/main" val="3103264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
          <p:cNvPicPr>
            <a:picLocks noChangeAspect="1"/>
          </p:cNvPicPr>
          <p:nvPr/>
        </p:nvPicPr>
        <p:blipFill rotWithShape="1">
          <a:blip r:embed="rId2">
            <a:extLst>
              <a:ext uri="{28A0092B-C50C-407E-A947-70E740481C1C}">
                <a14:useLocalDpi xmlns:a14="http://schemas.microsoft.com/office/drawing/2010/main" val="0"/>
              </a:ext>
            </a:extLst>
          </a:blip>
          <a:srcRect r="59037"/>
          <a:stretch/>
        </p:blipFill>
        <p:spPr bwMode="auto">
          <a:xfrm>
            <a:off x="171349" y="3994025"/>
            <a:ext cx="2613438" cy="264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0011" y="12404"/>
            <a:ext cx="7996518" cy="809251"/>
          </a:xfrm>
        </p:spPr>
        <p:txBody>
          <a:bodyPr>
            <a:normAutofit/>
          </a:bodyPr>
          <a:lstStyle/>
          <a:p>
            <a:r>
              <a:rPr lang="it-IT" sz="3200" dirty="0" smtClean="0">
                <a:solidFill>
                  <a:srgbClr val="0070C0"/>
                </a:solidFill>
              </a:rPr>
              <a:t>Orbitali</a:t>
            </a:r>
            <a:endParaRPr lang="it-IT" sz="3200" dirty="0">
              <a:solidFill>
                <a:srgbClr val="0070C0"/>
              </a:solidFill>
            </a:endParaRPr>
          </a:p>
        </p:txBody>
      </p:sp>
      <p:sp>
        <p:nvSpPr>
          <p:cNvPr id="10" name="Content Placeholder 2"/>
          <p:cNvSpPr txBox="1">
            <a:spLocks/>
          </p:cNvSpPr>
          <p:nvPr/>
        </p:nvSpPr>
        <p:spPr>
          <a:xfrm>
            <a:off x="0" y="663385"/>
            <a:ext cx="585404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it-IT" sz="2000" dirty="0" smtClean="0"/>
              <a:t>Considerando l’interpretazione probabilistica di Born, la descrizione quantistica dell’atomo non parla più di orbite come nella descrizione di Bohr, ma di orbitali. </a:t>
            </a:r>
          </a:p>
          <a:p>
            <a:pPr marL="0" indent="0">
              <a:lnSpc>
                <a:spcPct val="120000"/>
              </a:lnSpc>
              <a:spcBef>
                <a:spcPts val="0"/>
              </a:spcBef>
              <a:spcAft>
                <a:spcPts val="1200"/>
              </a:spcAft>
              <a:buNone/>
            </a:pPr>
            <a:r>
              <a:rPr lang="it-IT" sz="2000" dirty="0" smtClean="0"/>
              <a:t>Un </a:t>
            </a:r>
            <a:r>
              <a:rPr lang="it-IT" sz="2000" b="1" dirty="0" smtClean="0"/>
              <a:t>orbitale</a:t>
            </a:r>
            <a:r>
              <a:rPr lang="it-IT" sz="2000" dirty="0" smtClean="0"/>
              <a:t> può essere utilmente descritto in termini del quadrato della funzione d’onda (</a:t>
            </a:r>
            <a:r>
              <a:rPr lang="it-IT" altLang="it-IT" sz="2000" i="1" dirty="0" smtClean="0">
                <a:solidFill>
                  <a:srgbClr val="FF3300"/>
                </a:solidFill>
                <a:latin typeface="Symbol" panose="05050102010706020507" pitchFamily="18" charset="2"/>
              </a:rPr>
              <a:t>y</a:t>
            </a:r>
            <a:r>
              <a:rPr lang="it-IT" altLang="it-IT" sz="2000" i="1" baseline="30000" dirty="0" smtClean="0">
                <a:solidFill>
                  <a:srgbClr val="FF3300"/>
                </a:solidFill>
                <a:latin typeface="Symbol" panose="05050102010706020507" pitchFamily="18" charset="2"/>
              </a:rPr>
              <a:t>2</a:t>
            </a:r>
            <a:r>
              <a:rPr lang="it-IT" sz="2000" dirty="0" smtClean="0"/>
              <a:t>), che rappresenta una regione di spazio in cui c’è una determinata probabilità di individuare l’elettrone. </a:t>
            </a:r>
          </a:p>
        </p:txBody>
      </p:sp>
      <p:pic>
        <p:nvPicPr>
          <p:cNvPr id="13" name="Immagine 1"/>
          <p:cNvPicPr>
            <a:picLocks noChangeAspect="1"/>
          </p:cNvPicPr>
          <p:nvPr/>
        </p:nvPicPr>
        <p:blipFill rotWithShape="1">
          <a:blip r:embed="rId3">
            <a:extLst>
              <a:ext uri="{28A0092B-C50C-407E-A947-70E740481C1C}">
                <a14:useLocalDpi xmlns:a14="http://schemas.microsoft.com/office/drawing/2010/main" val="0"/>
              </a:ext>
            </a:extLst>
          </a:blip>
          <a:srcRect b="43444"/>
          <a:stretch/>
        </p:blipFill>
        <p:spPr bwMode="auto">
          <a:xfrm>
            <a:off x="5706635" y="663385"/>
            <a:ext cx="3137050" cy="308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a:spLocks/>
          </p:cNvSpPr>
          <p:nvPr/>
        </p:nvSpPr>
        <p:spPr>
          <a:xfrm>
            <a:off x="2954470" y="3818780"/>
            <a:ext cx="5504330" cy="1290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it-IT" sz="1900" dirty="0" smtClean="0"/>
              <a:t>Dal punto di vista grafico, l’orbitale può essere descritto con una curva di livello (o anche «superfici di contorno») che descrive la regione di spazio in cui si concentra la probabilità maggiore di trovare l’elettrone. </a:t>
            </a:r>
          </a:p>
          <a:p>
            <a:pPr marL="0" indent="0">
              <a:lnSpc>
                <a:spcPct val="120000"/>
              </a:lnSpc>
              <a:spcBef>
                <a:spcPts val="0"/>
              </a:spcBef>
              <a:spcAft>
                <a:spcPts val="1200"/>
              </a:spcAft>
              <a:buNone/>
            </a:pPr>
            <a:r>
              <a:rPr lang="it-IT" sz="1900" dirty="0" smtClean="0"/>
              <a:t>Gli orbitali sono funzioni d’onda complesse, che dipendono sia dalla distanza dal nucleo (raggio) che da variabili angolari.</a:t>
            </a:r>
          </a:p>
        </p:txBody>
      </p:sp>
    </p:spTree>
    <p:extLst>
      <p:ext uri="{BB962C8B-B14F-4D97-AF65-F5344CB8AC3E}">
        <p14:creationId xmlns:p14="http://schemas.microsoft.com/office/powerpoint/2010/main" val="5926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79610" y="408901"/>
            <a:ext cx="818029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La soluzione dell’equazione di Schrödinger per l’atomo di idrogeno permette di ottenere l’espressione di diverse funzioni d’onda. </a:t>
            </a:r>
          </a:p>
          <a:p>
            <a:pPr marL="0" indent="0">
              <a:lnSpc>
                <a:spcPct val="120000"/>
              </a:lnSpc>
              <a:spcBef>
                <a:spcPts val="0"/>
              </a:spcBef>
              <a:spcAft>
                <a:spcPts val="600"/>
              </a:spcAft>
              <a:buNone/>
            </a:pPr>
            <a:r>
              <a:rPr lang="it-IT" sz="1900" dirty="0" smtClean="0"/>
              <a:t>In </a:t>
            </a:r>
            <a:r>
              <a:rPr lang="it-IT" sz="1900" dirty="0"/>
              <a:t>ciascuna funzione d’onda compaiono perciò diversi </a:t>
            </a:r>
            <a:r>
              <a:rPr lang="it-IT" sz="1900" b="1" dirty="0"/>
              <a:t>numeri quantici</a:t>
            </a:r>
            <a:r>
              <a:rPr lang="it-IT" sz="1900" dirty="0"/>
              <a:t>:</a:t>
            </a:r>
          </a:p>
          <a:p>
            <a:pPr marL="0" indent="0">
              <a:lnSpc>
                <a:spcPct val="120000"/>
              </a:lnSpc>
              <a:spcBef>
                <a:spcPts val="0"/>
              </a:spcBef>
              <a:spcAft>
                <a:spcPts val="600"/>
              </a:spcAft>
              <a:buNone/>
            </a:pPr>
            <a:r>
              <a:rPr lang="it-IT" sz="1900" dirty="0" smtClean="0"/>
              <a:t> </a:t>
            </a:r>
          </a:p>
        </p:txBody>
      </p:sp>
      <mc:AlternateContent xmlns:mc="http://schemas.openxmlformats.org/markup-compatibility/2006">
        <mc:Choice xmlns:a14="http://schemas.microsoft.com/office/drawing/2010/main" Requires="a14">
          <p:sp>
            <p:nvSpPr>
              <p:cNvPr id="15" name="Content Placeholder 2"/>
              <p:cNvSpPr txBox="1">
                <a:spLocks/>
              </p:cNvSpPr>
              <p:nvPr/>
            </p:nvSpPr>
            <p:spPr>
              <a:xfrm>
                <a:off x="479610" y="1657422"/>
                <a:ext cx="809961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it-IT" sz="1900" b="1" dirty="0" smtClean="0"/>
                  <a:t>Numero quantico principale, </a:t>
                </a:r>
                <a:r>
                  <a:rPr lang="it-IT" sz="1900" b="1" i="1" dirty="0" smtClean="0"/>
                  <a:t>n</a:t>
                </a:r>
                <a:r>
                  <a:rPr lang="it-IT" sz="1900" dirty="0" smtClean="0"/>
                  <a:t>: determina l’energia e il livello energetico (guscio) che l’elettrone occupa; determina il raggio dell’orbitale.</a:t>
                </a:r>
                <a:r>
                  <a:rPr lang="it-IT" sz="1900" dirty="0"/>
                  <a:t> </a:t>
                </a:r>
                <a:r>
                  <a:rPr lang="it-IT" sz="1900" dirty="0" smtClean="0"/>
                  <a:t>Assume sempre valori interi, maggiori di 0.</a:t>
                </a:r>
              </a:p>
              <a:p>
                <a:pPr>
                  <a:lnSpc>
                    <a:spcPct val="120000"/>
                  </a:lnSpc>
                  <a:spcBef>
                    <a:spcPts val="0"/>
                  </a:spcBef>
                  <a:spcAft>
                    <a:spcPts val="600"/>
                  </a:spcAft>
                </a:pPr>
                <a:r>
                  <a:rPr lang="it-IT" sz="1900" b="1" dirty="0" smtClean="0"/>
                  <a:t>Numero quantico secondario o angolare, </a:t>
                </a:r>
                <a:r>
                  <a:rPr lang="it-IT" sz="1900" b="1" i="1" dirty="0" smtClean="0"/>
                  <a:t>l</a:t>
                </a:r>
                <a:r>
                  <a:rPr lang="it-IT" sz="1900" dirty="0" smtClean="0"/>
                  <a:t>: determina il momento angolare della funzione d’onda e quindi la forma dell’orbitale. Per ciascun valore di </a:t>
                </a:r>
                <a:r>
                  <a:rPr lang="it-IT" sz="1900" i="1" dirty="0" smtClean="0"/>
                  <a:t>l</a:t>
                </a:r>
                <a:r>
                  <a:rPr lang="it-IT" sz="1900" dirty="0" smtClean="0"/>
                  <a:t> si ha un diverso sottolivello. Assume valori interi, </a:t>
                </a:r>
                <a14:m>
                  <m:oMath xmlns:m="http://schemas.openxmlformats.org/officeDocument/2006/math">
                    <m:r>
                      <a:rPr lang="it-IT" sz="1900" b="0" i="1" smtClean="0">
                        <a:latin typeface="Cambria Math" panose="02040503050406030204" pitchFamily="18" charset="0"/>
                      </a:rPr>
                      <m:t>0</m:t>
                    </m:r>
                    <m:r>
                      <a:rPr lang="it-IT" sz="1900" b="0" i="1" smtClean="0">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𝑙</m:t>
                    </m:r>
                    <m:r>
                      <a:rPr lang="it-IT" sz="1900" b="0" i="1" smtClean="0">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𝑛</m:t>
                    </m:r>
                    <m:r>
                      <a:rPr lang="it-IT" sz="1900" b="0" i="1" smtClean="0">
                        <a:latin typeface="Cambria Math" panose="02040503050406030204" pitchFamily="18" charset="0"/>
                        <a:ea typeface="Cambria Math" panose="02040503050406030204" pitchFamily="18" charset="0"/>
                      </a:rPr>
                      <m:t>−1)</m:t>
                    </m:r>
                  </m:oMath>
                </a14:m>
                <a:r>
                  <a:rPr lang="it-IT" sz="1900" dirty="0" smtClean="0"/>
                  <a:t>.</a:t>
                </a:r>
              </a:p>
              <a:p>
                <a:pPr>
                  <a:lnSpc>
                    <a:spcPct val="120000"/>
                  </a:lnSpc>
                  <a:spcBef>
                    <a:spcPts val="0"/>
                  </a:spcBef>
                  <a:spcAft>
                    <a:spcPts val="600"/>
                  </a:spcAft>
                </a:pPr>
                <a:r>
                  <a:rPr lang="it-IT" sz="1900" b="1" dirty="0" smtClean="0"/>
                  <a:t>Numero quantico magnetico, </a:t>
                </a:r>
                <a14:m>
                  <m:oMath xmlns:m="http://schemas.openxmlformats.org/officeDocument/2006/math">
                    <m:sSub>
                      <m:sSubPr>
                        <m:ctrlPr>
                          <a:rPr lang="it-IT" sz="1900" b="1" i="1" smtClean="0">
                            <a:latin typeface="Cambria Math" panose="02040503050406030204" pitchFamily="18" charset="0"/>
                          </a:rPr>
                        </m:ctrlPr>
                      </m:sSubPr>
                      <m:e>
                        <m:r>
                          <a:rPr lang="it-IT" sz="1900" b="1" i="1" smtClean="0">
                            <a:latin typeface="Cambria Math" panose="02040503050406030204" pitchFamily="18" charset="0"/>
                          </a:rPr>
                          <m:t>𝒎</m:t>
                        </m:r>
                      </m:e>
                      <m:sub>
                        <m:r>
                          <a:rPr lang="it-IT" sz="1900" b="1" i="1" smtClean="0">
                            <a:latin typeface="Cambria Math" panose="02040503050406030204" pitchFamily="18" charset="0"/>
                          </a:rPr>
                          <m:t>𝒍</m:t>
                        </m:r>
                      </m:sub>
                    </m:sSub>
                  </m:oMath>
                </a14:m>
                <a:r>
                  <a:rPr lang="it-IT" sz="1900" dirty="0" smtClean="0"/>
                  <a:t>: determina l’orientazione dell’orbitale nello spazio. Assume valori interi  </a:t>
                </a:r>
                <a14:m>
                  <m:oMath xmlns:m="http://schemas.openxmlformats.org/officeDocument/2006/math">
                    <m:r>
                      <a:rPr lang="it-IT" sz="1900" i="1" dirty="0" smtClean="0">
                        <a:latin typeface="Cambria Math" panose="02040503050406030204" pitchFamily="18" charset="0"/>
                      </a:rPr>
                      <m:t>−</m:t>
                    </m:r>
                    <m:r>
                      <a:rPr lang="it-IT" sz="1900" b="0" i="1" dirty="0" smtClean="0">
                        <a:latin typeface="Cambria Math" panose="02040503050406030204" pitchFamily="18" charset="0"/>
                      </a:rPr>
                      <m:t>𝑙</m:t>
                    </m:r>
                    <m:r>
                      <a:rPr lang="it-IT" sz="1900" i="1">
                        <a:latin typeface="Cambria Math" panose="02040503050406030204" pitchFamily="18" charset="0"/>
                        <a:ea typeface="Cambria Math" panose="02040503050406030204" pitchFamily="18" charset="0"/>
                      </a:rPr>
                      <m:t>≤</m:t>
                    </m:r>
                    <m:sSub>
                      <m:sSubPr>
                        <m:ctrlPr>
                          <a:rPr lang="it-IT" sz="1900" i="1" smtClean="0">
                            <a:latin typeface="Cambria Math" panose="02040503050406030204" pitchFamily="18" charset="0"/>
                            <a:ea typeface="Cambria Math" panose="02040503050406030204" pitchFamily="18" charset="0"/>
                          </a:rPr>
                        </m:ctrlPr>
                      </m:sSubPr>
                      <m:e>
                        <m:r>
                          <a:rPr lang="it-IT" sz="1900" b="0" i="1" smtClean="0">
                            <a:latin typeface="Cambria Math" panose="02040503050406030204" pitchFamily="18" charset="0"/>
                            <a:ea typeface="Cambria Math" panose="02040503050406030204" pitchFamily="18" charset="0"/>
                          </a:rPr>
                          <m:t>𝑚</m:t>
                        </m:r>
                      </m:e>
                      <m:sub>
                        <m:r>
                          <a:rPr lang="it-IT" sz="1900" b="0" i="1" smtClean="0">
                            <a:latin typeface="Cambria Math" panose="02040503050406030204" pitchFamily="18" charset="0"/>
                            <a:ea typeface="Cambria Math" panose="02040503050406030204" pitchFamily="18" charset="0"/>
                          </a:rPr>
                          <m:t>𝑙</m:t>
                        </m:r>
                      </m:sub>
                    </m:sSub>
                    <m:r>
                      <a:rPr lang="it-IT" sz="1900" i="1">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𝑙</m:t>
                    </m:r>
                  </m:oMath>
                </a14:m>
                <a:r>
                  <a:rPr lang="it-IT" sz="1900" dirty="0" smtClean="0"/>
                  <a:t>    (incluso lo 0). </a:t>
                </a:r>
              </a:p>
              <a:p>
                <a:pPr marL="0" indent="0">
                  <a:lnSpc>
                    <a:spcPct val="120000"/>
                  </a:lnSpc>
                  <a:spcBef>
                    <a:spcPts val="0"/>
                  </a:spcBef>
                  <a:spcAft>
                    <a:spcPts val="600"/>
                  </a:spcAft>
                  <a:buNone/>
                </a:pPr>
                <a:r>
                  <a:rPr lang="it-IT" sz="1900" dirty="0" smtClean="0"/>
                  <a:t>Gli orbitali che hanno la stessa energia si dicono </a:t>
                </a:r>
                <a:r>
                  <a:rPr lang="it-IT" sz="1900" b="1" dirty="0" smtClean="0"/>
                  <a:t>degeneri</a:t>
                </a:r>
                <a:r>
                  <a:rPr lang="it-IT" sz="1900" dirty="0" smtClean="0"/>
                  <a:t>. </a:t>
                </a:r>
                <a:r>
                  <a:rPr lang="it-IT" sz="1900" u="sng" dirty="0" smtClean="0"/>
                  <a:t>Per l’atomo di idrogeno</a:t>
                </a:r>
                <a:r>
                  <a:rPr lang="it-IT" sz="1900" dirty="0" smtClean="0"/>
                  <a:t>, sono degeneri tutti gli orbitali con numero quantico principale uguale. Per atomi polielettronici, sono degeneri orbitali con numeri quantici principale e secondario uguali. </a:t>
                </a:r>
              </a:p>
            </p:txBody>
          </p:sp>
        </mc:Choice>
        <mc:Fallback>
          <p:sp>
            <p:nvSpPr>
              <p:cNvPr id="15" name="Content Placeholder 2"/>
              <p:cNvSpPr txBox="1">
                <a:spLocks noRot="1" noChangeAspect="1" noMove="1" noResize="1" noEditPoints="1" noAdjustHandles="1" noChangeArrowheads="1" noChangeShapeType="1" noTextEdit="1"/>
              </p:cNvSpPr>
              <p:nvPr/>
            </p:nvSpPr>
            <p:spPr>
              <a:xfrm>
                <a:off x="479610" y="1657422"/>
                <a:ext cx="8099614" cy="974768"/>
              </a:xfrm>
              <a:prstGeom prst="rect">
                <a:avLst/>
              </a:prstGeom>
              <a:blipFill>
                <a:blip r:embed="rId2"/>
                <a:stretch>
                  <a:fillRect l="-753" r="-452" b="-368750"/>
                </a:stretch>
              </a:blipFill>
            </p:spPr>
            <p:txBody>
              <a:bodyPr/>
              <a:lstStyle/>
              <a:p>
                <a:r>
                  <a:rPr lang="it-IT">
                    <a:noFill/>
                  </a:rPr>
                  <a:t> </a:t>
                </a:r>
              </a:p>
            </p:txBody>
          </p:sp>
        </mc:Fallback>
      </mc:AlternateContent>
    </p:spTree>
    <p:extLst>
      <p:ext uri="{BB962C8B-B14F-4D97-AF65-F5344CB8AC3E}">
        <p14:creationId xmlns:p14="http://schemas.microsoft.com/office/powerpoint/2010/main" val="168642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79610" y="275336"/>
            <a:ext cx="818029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b="1" dirty="0" smtClean="0"/>
              <a:t>Ciascuna tripletta di numeri quantici (</a:t>
            </a:r>
            <a:r>
              <a:rPr lang="it-IT" sz="1900" b="1" i="1" dirty="0" smtClean="0"/>
              <a:t>n</a:t>
            </a:r>
            <a:r>
              <a:rPr lang="it-IT" sz="1900" b="1" dirty="0" smtClean="0"/>
              <a:t>, </a:t>
            </a:r>
            <a:r>
              <a:rPr lang="it-IT" sz="1900" b="1" i="1" dirty="0" smtClean="0"/>
              <a:t>l</a:t>
            </a:r>
            <a:r>
              <a:rPr lang="it-IT" sz="1900" b="1" dirty="0" smtClean="0"/>
              <a:t>,</a:t>
            </a:r>
            <a:r>
              <a:rPr lang="it-IT" sz="1900" b="1" i="1" dirty="0" smtClean="0"/>
              <a:t> m</a:t>
            </a:r>
            <a:r>
              <a:rPr lang="it-IT" sz="1900" b="1" i="1" baseline="-25000" dirty="0" smtClean="0"/>
              <a:t>l</a:t>
            </a:r>
            <a:r>
              <a:rPr lang="it-IT" sz="1900" b="1" dirty="0" smtClean="0"/>
              <a:t>) identifica un singolo orbitale.</a:t>
            </a:r>
          </a:p>
        </p:txBody>
      </p:sp>
      <p:pic>
        <p:nvPicPr>
          <p:cNvPr id="18" name="Immagine 1"/>
          <p:cNvPicPr>
            <a:picLocks noChangeAspect="1"/>
          </p:cNvPicPr>
          <p:nvPr/>
        </p:nvPicPr>
        <p:blipFill rotWithShape="1">
          <a:blip r:embed="rId2">
            <a:extLst>
              <a:ext uri="{28A0092B-C50C-407E-A947-70E740481C1C}">
                <a14:useLocalDpi xmlns:a14="http://schemas.microsoft.com/office/drawing/2010/main" val="0"/>
              </a:ext>
            </a:extLst>
          </a:blip>
          <a:srcRect b="27635"/>
          <a:stretch/>
        </p:blipFill>
        <p:spPr bwMode="auto">
          <a:xfrm>
            <a:off x="5629835" y="762720"/>
            <a:ext cx="3242042" cy="507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a:xfrm>
            <a:off x="479610" y="782625"/>
            <a:ext cx="4938254" cy="934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900" u="sng" dirty="0" smtClean="0"/>
              <a:t>Per il primo livello energetico</a:t>
            </a:r>
            <a:r>
              <a:rPr lang="it-IT" sz="1900" dirty="0" smtClean="0"/>
              <a:t> (</a:t>
            </a:r>
            <a:r>
              <a:rPr lang="it-IT" sz="1900" i="1" dirty="0" smtClean="0"/>
              <a:t>n </a:t>
            </a:r>
            <a:r>
              <a:rPr lang="it-IT" sz="1900" dirty="0" smtClean="0"/>
              <a:t>= 1) è possibile un solo valore di </a:t>
            </a:r>
            <a:r>
              <a:rPr lang="it-IT" sz="1900" i="1" dirty="0" smtClean="0"/>
              <a:t>l</a:t>
            </a:r>
            <a:r>
              <a:rPr lang="it-IT" sz="1900" dirty="0" smtClean="0"/>
              <a:t>, 0. Di conseguenza è possibile un solo valore di </a:t>
            </a:r>
            <a:r>
              <a:rPr lang="it-IT" sz="1900" i="1" dirty="0" smtClean="0"/>
              <a:t>m</a:t>
            </a:r>
            <a:r>
              <a:rPr lang="it-IT" sz="1900" i="1" baseline="-25000" dirty="0" smtClean="0"/>
              <a:t>l</a:t>
            </a:r>
            <a:r>
              <a:rPr lang="it-IT" sz="1900" dirty="0" smtClean="0"/>
              <a:t>. L’unica tripletta di numeri quantici che possiamo scrivere è: (</a:t>
            </a:r>
            <a:r>
              <a:rPr lang="it-IT" sz="1900" i="1" dirty="0" smtClean="0"/>
              <a:t>n = 1</a:t>
            </a:r>
            <a:r>
              <a:rPr lang="it-IT" sz="1900" dirty="0" smtClean="0"/>
              <a:t>, </a:t>
            </a:r>
            <a:r>
              <a:rPr lang="it-IT" sz="1900" i="1" dirty="0" smtClean="0"/>
              <a:t>l = 0</a:t>
            </a:r>
            <a:r>
              <a:rPr lang="it-IT" sz="1900" dirty="0" smtClean="0"/>
              <a:t>,</a:t>
            </a:r>
            <a:r>
              <a:rPr lang="it-IT" sz="1900" i="1" dirty="0" smtClean="0"/>
              <a:t> m</a:t>
            </a:r>
            <a:r>
              <a:rPr lang="it-IT" sz="1900" i="1" baseline="-25000" dirty="0" smtClean="0"/>
              <a:t>l</a:t>
            </a:r>
            <a:r>
              <a:rPr lang="it-IT" sz="1900" i="1" dirty="0" smtClean="0"/>
              <a:t> = 0</a:t>
            </a:r>
            <a:r>
              <a:rPr lang="it-IT" sz="1900" dirty="0" smtClean="0"/>
              <a:t>). Il primo livello energetico contiene un solo orbitale.</a:t>
            </a:r>
          </a:p>
          <a:p>
            <a:pPr marL="0" indent="0">
              <a:lnSpc>
                <a:spcPct val="120000"/>
              </a:lnSpc>
              <a:spcBef>
                <a:spcPts val="0"/>
              </a:spcBef>
              <a:buNone/>
            </a:pPr>
            <a:r>
              <a:rPr lang="it-IT" sz="1900" u="sng" dirty="0" smtClean="0"/>
              <a:t>Per il secondo livello energetico</a:t>
            </a:r>
            <a:r>
              <a:rPr lang="it-IT" sz="1900" dirty="0"/>
              <a:t> (</a:t>
            </a:r>
            <a:r>
              <a:rPr lang="it-IT" sz="1900" i="1" dirty="0"/>
              <a:t>n </a:t>
            </a:r>
            <a:r>
              <a:rPr lang="it-IT" sz="1900" dirty="0"/>
              <a:t>= 2</a:t>
            </a:r>
            <a:r>
              <a:rPr lang="it-IT" sz="1900" dirty="0" smtClean="0"/>
              <a:t>) sono possibili due valori </a:t>
            </a:r>
            <a:r>
              <a:rPr lang="it-IT" sz="1900" dirty="0"/>
              <a:t>di </a:t>
            </a:r>
            <a:r>
              <a:rPr lang="it-IT" sz="1900" i="1" dirty="0"/>
              <a:t>l</a:t>
            </a:r>
            <a:r>
              <a:rPr lang="it-IT" sz="1900" dirty="0"/>
              <a:t>, </a:t>
            </a:r>
            <a:r>
              <a:rPr lang="it-IT" sz="1900" dirty="0" smtClean="0"/>
              <a:t>0 e 1. </a:t>
            </a:r>
          </a:p>
          <a:p>
            <a:pPr>
              <a:lnSpc>
                <a:spcPct val="120000"/>
              </a:lnSpc>
              <a:spcBef>
                <a:spcPts val="0"/>
              </a:spcBef>
            </a:pPr>
            <a:r>
              <a:rPr lang="it-IT" sz="1900" dirty="0" smtClean="0"/>
              <a:t>Per il sottolivello con </a:t>
            </a:r>
            <a:r>
              <a:rPr lang="it-IT" sz="1900" i="1" dirty="0" smtClean="0"/>
              <a:t>l</a:t>
            </a:r>
            <a:r>
              <a:rPr lang="it-IT" sz="1900" dirty="0" smtClean="0"/>
              <a:t> = 0, è possibile una sola orientazione dell’orbitale: </a:t>
            </a:r>
            <a:r>
              <a:rPr lang="it-IT" sz="1900" i="1" dirty="0"/>
              <a:t>m</a:t>
            </a:r>
            <a:r>
              <a:rPr lang="it-IT" sz="1900" i="1" baseline="-25000" dirty="0"/>
              <a:t>l</a:t>
            </a:r>
            <a:r>
              <a:rPr lang="it-IT" sz="1900" i="1" dirty="0"/>
              <a:t> = </a:t>
            </a:r>
            <a:r>
              <a:rPr lang="it-IT" sz="1900" i="1" dirty="0" smtClean="0"/>
              <a:t>0.  </a:t>
            </a:r>
          </a:p>
          <a:p>
            <a:pPr>
              <a:lnSpc>
                <a:spcPct val="120000"/>
              </a:lnSpc>
              <a:spcBef>
                <a:spcPts val="0"/>
              </a:spcBef>
            </a:pPr>
            <a:r>
              <a:rPr lang="it-IT" sz="1900" dirty="0"/>
              <a:t>Per il sottolivello con </a:t>
            </a:r>
            <a:r>
              <a:rPr lang="it-IT" sz="1900" i="1" dirty="0"/>
              <a:t>l</a:t>
            </a:r>
            <a:r>
              <a:rPr lang="it-IT" sz="1900" dirty="0"/>
              <a:t> = 1</a:t>
            </a:r>
            <a:r>
              <a:rPr lang="it-IT" sz="1900" dirty="0" smtClean="0"/>
              <a:t>, sono possibili tre diverse orientazioni dell’orbitale, con </a:t>
            </a:r>
            <a:r>
              <a:rPr lang="it-IT" sz="1900" i="1" dirty="0"/>
              <a:t>m</a:t>
            </a:r>
            <a:r>
              <a:rPr lang="it-IT" sz="1900" i="1" baseline="-25000" dirty="0"/>
              <a:t>l</a:t>
            </a:r>
            <a:r>
              <a:rPr lang="it-IT" sz="1900" i="1" dirty="0"/>
              <a:t> </a:t>
            </a:r>
            <a:r>
              <a:rPr lang="it-IT" sz="1900" dirty="0"/>
              <a:t>= </a:t>
            </a:r>
            <a:r>
              <a:rPr lang="it-IT" sz="1900" dirty="0" smtClean="0"/>
              <a:t>-1,</a:t>
            </a:r>
            <a:r>
              <a:rPr lang="it-IT" sz="1900" i="1" dirty="0" smtClean="0"/>
              <a:t> </a:t>
            </a:r>
            <a:r>
              <a:rPr lang="it-IT" sz="1900" i="1" dirty="0"/>
              <a:t>m</a:t>
            </a:r>
            <a:r>
              <a:rPr lang="it-IT" sz="1900" i="1" baseline="-25000" dirty="0"/>
              <a:t>l</a:t>
            </a:r>
            <a:r>
              <a:rPr lang="it-IT" sz="1900" i="1" dirty="0"/>
              <a:t> </a:t>
            </a:r>
            <a:r>
              <a:rPr lang="it-IT" sz="1900" dirty="0"/>
              <a:t>= </a:t>
            </a:r>
            <a:r>
              <a:rPr lang="it-IT" sz="1900" dirty="0" smtClean="0"/>
              <a:t>0</a:t>
            </a:r>
            <a:r>
              <a:rPr lang="it-IT" sz="1900" dirty="0"/>
              <a:t> </a:t>
            </a:r>
            <a:r>
              <a:rPr lang="it-IT" sz="1900" dirty="0" smtClean="0"/>
              <a:t>e </a:t>
            </a:r>
            <a:r>
              <a:rPr lang="it-IT" sz="1900" i="1" dirty="0"/>
              <a:t>m</a:t>
            </a:r>
            <a:r>
              <a:rPr lang="it-IT" sz="1900" i="1" baseline="-25000" dirty="0"/>
              <a:t>l</a:t>
            </a:r>
            <a:r>
              <a:rPr lang="it-IT" sz="1900" i="1" dirty="0"/>
              <a:t> </a:t>
            </a:r>
            <a:r>
              <a:rPr lang="it-IT" sz="1900" dirty="0"/>
              <a:t>= </a:t>
            </a:r>
            <a:r>
              <a:rPr lang="it-IT" sz="1900" dirty="0" smtClean="0"/>
              <a:t>+1, rispettivamente</a:t>
            </a:r>
            <a:r>
              <a:rPr lang="it-IT" sz="1900" i="1" dirty="0" smtClean="0"/>
              <a:t>.</a:t>
            </a:r>
          </a:p>
          <a:p>
            <a:pPr marL="0" indent="0">
              <a:lnSpc>
                <a:spcPct val="120000"/>
              </a:lnSpc>
              <a:spcBef>
                <a:spcPts val="0"/>
              </a:spcBef>
              <a:spcAft>
                <a:spcPts val="1800"/>
              </a:spcAft>
              <a:buNone/>
            </a:pPr>
            <a:r>
              <a:rPr lang="it-IT" sz="1900" dirty="0" smtClean="0"/>
              <a:t>In totale, nel secondo livello energetico sono presenti 4 orbitali.</a:t>
            </a:r>
          </a:p>
        </p:txBody>
      </p:sp>
    </p:spTree>
    <p:extLst>
      <p:ext uri="{BB962C8B-B14F-4D97-AF65-F5344CB8AC3E}">
        <p14:creationId xmlns:p14="http://schemas.microsoft.com/office/powerpoint/2010/main" val="16632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
          <p:cNvPicPr>
            <a:picLocks noChangeAspect="1"/>
          </p:cNvPicPr>
          <p:nvPr/>
        </p:nvPicPr>
        <p:blipFill rotWithShape="1">
          <a:blip r:embed="rId2">
            <a:extLst>
              <a:ext uri="{28A0092B-C50C-407E-A947-70E740481C1C}">
                <a14:useLocalDpi xmlns:a14="http://schemas.microsoft.com/office/drawing/2010/main" val="0"/>
              </a:ext>
            </a:extLst>
          </a:blip>
          <a:srcRect b="27635"/>
          <a:stretch/>
        </p:blipFill>
        <p:spPr bwMode="auto">
          <a:xfrm>
            <a:off x="5638800" y="144156"/>
            <a:ext cx="3242042" cy="507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a:xfrm>
            <a:off x="488575" y="295241"/>
            <a:ext cx="4938254" cy="934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900" u="sng" dirty="0" smtClean="0"/>
              <a:t>Per il terzo livello energetico</a:t>
            </a:r>
            <a:r>
              <a:rPr lang="it-IT" sz="1900" dirty="0" smtClean="0"/>
              <a:t> (</a:t>
            </a:r>
            <a:r>
              <a:rPr lang="it-IT" sz="1900" i="1" dirty="0" smtClean="0"/>
              <a:t>n </a:t>
            </a:r>
            <a:r>
              <a:rPr lang="it-IT" sz="1900" dirty="0" smtClean="0"/>
              <a:t>= 3) sono possibili tre valori </a:t>
            </a:r>
            <a:r>
              <a:rPr lang="it-IT" sz="1900" dirty="0"/>
              <a:t>di </a:t>
            </a:r>
            <a:r>
              <a:rPr lang="it-IT" sz="1900" i="1" dirty="0" smtClean="0"/>
              <a:t>l</a:t>
            </a:r>
            <a:r>
              <a:rPr lang="it-IT" sz="1900" dirty="0" smtClean="0"/>
              <a:t>: 0, 1 e 2. </a:t>
            </a:r>
          </a:p>
          <a:p>
            <a:pPr>
              <a:lnSpc>
                <a:spcPct val="120000"/>
              </a:lnSpc>
              <a:spcBef>
                <a:spcPts val="0"/>
              </a:spcBef>
            </a:pPr>
            <a:r>
              <a:rPr lang="it-IT" sz="1900" dirty="0" smtClean="0"/>
              <a:t>Per il sottolivello con </a:t>
            </a:r>
            <a:r>
              <a:rPr lang="it-IT" sz="1900" i="1" dirty="0" smtClean="0"/>
              <a:t>l</a:t>
            </a:r>
            <a:r>
              <a:rPr lang="it-IT" sz="1900" dirty="0" smtClean="0"/>
              <a:t> = 0, è possibile una sola orientazione dell’orbitale: </a:t>
            </a:r>
            <a:r>
              <a:rPr lang="it-IT" sz="1900" i="1" dirty="0"/>
              <a:t>m</a:t>
            </a:r>
            <a:r>
              <a:rPr lang="it-IT" sz="1900" i="1" baseline="-25000" dirty="0"/>
              <a:t>l</a:t>
            </a:r>
            <a:r>
              <a:rPr lang="it-IT" sz="1900" i="1" dirty="0"/>
              <a:t> = </a:t>
            </a:r>
            <a:r>
              <a:rPr lang="it-IT" sz="1900" i="1" dirty="0" smtClean="0"/>
              <a:t>0.  </a:t>
            </a:r>
          </a:p>
          <a:p>
            <a:pPr>
              <a:lnSpc>
                <a:spcPct val="120000"/>
              </a:lnSpc>
              <a:spcBef>
                <a:spcPts val="0"/>
              </a:spcBef>
            </a:pPr>
            <a:r>
              <a:rPr lang="it-IT" sz="1900" dirty="0"/>
              <a:t>Per il sottolivello con </a:t>
            </a:r>
            <a:r>
              <a:rPr lang="it-IT" sz="1900" i="1" dirty="0"/>
              <a:t>l</a:t>
            </a:r>
            <a:r>
              <a:rPr lang="it-IT" sz="1900" dirty="0"/>
              <a:t> = 1</a:t>
            </a:r>
            <a:r>
              <a:rPr lang="it-IT" sz="1900" dirty="0" smtClean="0"/>
              <a:t>, sono possibili tre diverse orientazioni dell’orbitale, con </a:t>
            </a:r>
            <a:r>
              <a:rPr lang="it-IT" sz="1900" i="1" dirty="0"/>
              <a:t>m</a:t>
            </a:r>
            <a:r>
              <a:rPr lang="it-IT" sz="1900" i="1" baseline="-25000" dirty="0"/>
              <a:t>l</a:t>
            </a:r>
            <a:r>
              <a:rPr lang="it-IT" sz="1900" i="1" dirty="0"/>
              <a:t> </a:t>
            </a:r>
            <a:r>
              <a:rPr lang="it-IT" sz="1900" dirty="0"/>
              <a:t>= </a:t>
            </a:r>
            <a:r>
              <a:rPr lang="it-IT" sz="1900" dirty="0" smtClean="0"/>
              <a:t>-1,</a:t>
            </a:r>
            <a:r>
              <a:rPr lang="it-IT" sz="1900" i="1" dirty="0" smtClean="0"/>
              <a:t> </a:t>
            </a:r>
            <a:r>
              <a:rPr lang="it-IT" sz="1900" i="1" dirty="0"/>
              <a:t>m</a:t>
            </a:r>
            <a:r>
              <a:rPr lang="it-IT" sz="1900" i="1" baseline="-25000" dirty="0"/>
              <a:t>l</a:t>
            </a:r>
            <a:r>
              <a:rPr lang="it-IT" sz="1900" i="1" dirty="0"/>
              <a:t> </a:t>
            </a:r>
            <a:r>
              <a:rPr lang="it-IT" sz="1900" dirty="0"/>
              <a:t>= </a:t>
            </a:r>
            <a:r>
              <a:rPr lang="it-IT" sz="1900" dirty="0" smtClean="0"/>
              <a:t>0</a:t>
            </a:r>
            <a:r>
              <a:rPr lang="it-IT" sz="1900" dirty="0"/>
              <a:t> </a:t>
            </a:r>
            <a:r>
              <a:rPr lang="it-IT" sz="1900" dirty="0" smtClean="0"/>
              <a:t>e </a:t>
            </a:r>
            <a:r>
              <a:rPr lang="it-IT" sz="1900" i="1" dirty="0"/>
              <a:t>m</a:t>
            </a:r>
            <a:r>
              <a:rPr lang="it-IT" sz="1900" i="1" baseline="-25000" dirty="0"/>
              <a:t>l</a:t>
            </a:r>
            <a:r>
              <a:rPr lang="it-IT" sz="1900" i="1" dirty="0"/>
              <a:t> </a:t>
            </a:r>
            <a:r>
              <a:rPr lang="it-IT" sz="1900" dirty="0"/>
              <a:t>= </a:t>
            </a:r>
            <a:r>
              <a:rPr lang="it-IT" sz="1900" dirty="0" smtClean="0"/>
              <a:t>+1, rispettivamente</a:t>
            </a:r>
            <a:r>
              <a:rPr lang="it-IT" sz="1900" i="1" dirty="0" smtClean="0"/>
              <a:t>.</a:t>
            </a:r>
          </a:p>
          <a:p>
            <a:pPr>
              <a:lnSpc>
                <a:spcPct val="120000"/>
              </a:lnSpc>
              <a:spcBef>
                <a:spcPts val="0"/>
              </a:spcBef>
            </a:pPr>
            <a:r>
              <a:rPr lang="it-IT" sz="1900" dirty="0"/>
              <a:t>Per il sottolivello con </a:t>
            </a:r>
            <a:r>
              <a:rPr lang="it-IT" sz="1900" i="1" dirty="0"/>
              <a:t>l</a:t>
            </a:r>
            <a:r>
              <a:rPr lang="it-IT" sz="1900" dirty="0"/>
              <a:t> = </a:t>
            </a:r>
            <a:r>
              <a:rPr lang="it-IT" sz="1900" dirty="0" smtClean="0"/>
              <a:t>2, </a:t>
            </a:r>
            <a:r>
              <a:rPr lang="it-IT" sz="1900" dirty="0"/>
              <a:t>sono possibili </a:t>
            </a:r>
            <a:r>
              <a:rPr lang="it-IT" sz="1900" dirty="0" smtClean="0"/>
              <a:t>cinque </a:t>
            </a:r>
            <a:r>
              <a:rPr lang="it-IT" sz="1900" dirty="0"/>
              <a:t>diverse orientazioni dell’orbitale, con </a:t>
            </a:r>
            <a:r>
              <a:rPr lang="it-IT" sz="1900" i="1" dirty="0"/>
              <a:t>m</a:t>
            </a:r>
            <a:r>
              <a:rPr lang="it-IT" sz="1900" i="1" baseline="-25000" dirty="0"/>
              <a:t>l</a:t>
            </a:r>
            <a:r>
              <a:rPr lang="it-IT" sz="1900" i="1" dirty="0"/>
              <a:t> </a:t>
            </a:r>
            <a:r>
              <a:rPr lang="it-IT" sz="1900" dirty="0"/>
              <a:t>= </a:t>
            </a:r>
            <a:r>
              <a:rPr lang="it-IT" sz="1900" dirty="0" smtClean="0"/>
              <a:t>-2, -1</a:t>
            </a:r>
            <a:r>
              <a:rPr lang="it-IT" sz="1900" dirty="0"/>
              <a:t>,</a:t>
            </a:r>
            <a:r>
              <a:rPr lang="it-IT" sz="1900" i="1" dirty="0"/>
              <a:t> </a:t>
            </a:r>
            <a:r>
              <a:rPr lang="it-IT" sz="1900" dirty="0" smtClean="0"/>
              <a:t>0, </a:t>
            </a:r>
            <a:r>
              <a:rPr lang="it-IT" sz="1900" dirty="0"/>
              <a:t>+</a:t>
            </a:r>
            <a:r>
              <a:rPr lang="it-IT" sz="1900" dirty="0" smtClean="0"/>
              <a:t>1 e +2</a:t>
            </a:r>
            <a:r>
              <a:rPr lang="it-IT" sz="1900" i="1" dirty="0" smtClean="0"/>
              <a:t>.</a:t>
            </a:r>
          </a:p>
          <a:p>
            <a:pPr marL="0" indent="0">
              <a:lnSpc>
                <a:spcPct val="120000"/>
              </a:lnSpc>
              <a:spcBef>
                <a:spcPts val="0"/>
              </a:spcBef>
              <a:buNone/>
            </a:pPr>
            <a:r>
              <a:rPr lang="it-IT" sz="1900" dirty="0" smtClean="0"/>
              <a:t>In totale, nel terzo livello energetico sono presenti 9 orbitali.</a:t>
            </a:r>
          </a:p>
        </p:txBody>
      </p:sp>
      <p:pic>
        <p:nvPicPr>
          <p:cNvPr id="5" name="Immagine 1"/>
          <p:cNvPicPr>
            <a:picLocks noChangeAspect="1"/>
          </p:cNvPicPr>
          <p:nvPr/>
        </p:nvPicPr>
        <p:blipFill rotWithShape="1">
          <a:blip r:embed="rId3">
            <a:extLst>
              <a:ext uri="{28A0092B-C50C-407E-A947-70E740481C1C}">
                <a14:useLocalDpi xmlns:a14="http://schemas.microsoft.com/office/drawing/2010/main" val="0"/>
              </a:ext>
            </a:extLst>
          </a:blip>
          <a:srcRect b="39031"/>
          <a:stretch/>
        </p:blipFill>
        <p:spPr bwMode="auto">
          <a:xfrm>
            <a:off x="393092" y="4679235"/>
            <a:ext cx="2927031" cy="19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739581" y="4919307"/>
            <a:ext cx="497411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900" dirty="0" smtClean="0"/>
              <a:t>Quiz: </a:t>
            </a:r>
          </a:p>
          <a:p>
            <a:pPr>
              <a:lnSpc>
                <a:spcPct val="120000"/>
              </a:lnSpc>
              <a:spcBef>
                <a:spcPts val="0"/>
              </a:spcBef>
              <a:spcAft>
                <a:spcPts val="600"/>
              </a:spcAft>
            </a:pPr>
            <a:r>
              <a:rPr lang="it-IT" sz="1900" dirty="0" smtClean="0"/>
              <a:t>è possibile un orbitale con numeri quantici (2, 2, 1)? E uno con numeri quantici (3, 1, 2)?</a:t>
            </a:r>
          </a:p>
          <a:p>
            <a:pPr>
              <a:lnSpc>
                <a:spcPct val="120000"/>
              </a:lnSpc>
              <a:spcBef>
                <a:spcPts val="0"/>
              </a:spcBef>
              <a:spcAft>
                <a:spcPts val="600"/>
              </a:spcAft>
            </a:pPr>
            <a:r>
              <a:rPr lang="it-IT" sz="1900" dirty="0" smtClean="0"/>
              <a:t>Quanti orbitali ci sono nel quarto livello?</a:t>
            </a:r>
          </a:p>
        </p:txBody>
      </p:sp>
    </p:spTree>
    <p:extLst>
      <p:ext uri="{BB962C8B-B14F-4D97-AF65-F5344CB8AC3E}">
        <p14:creationId xmlns:p14="http://schemas.microsoft.com/office/powerpoint/2010/main" val="14461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22554" y="249148"/>
            <a:ext cx="5248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Orbitali con l = 0: </a:t>
            </a:r>
            <a:r>
              <a:rPr lang="it-IT" sz="1800" b="1" dirty="0"/>
              <a:t>o</a:t>
            </a:r>
            <a:r>
              <a:rPr lang="it-IT" sz="1800" b="1" dirty="0" smtClean="0"/>
              <a:t>rbitali s</a:t>
            </a:r>
          </a:p>
          <a:p>
            <a:pPr marL="0" indent="0">
              <a:lnSpc>
                <a:spcPct val="120000"/>
              </a:lnSpc>
              <a:spcBef>
                <a:spcPts val="0"/>
              </a:spcBef>
              <a:spcAft>
                <a:spcPts val="600"/>
              </a:spcAft>
              <a:buNone/>
            </a:pPr>
            <a:r>
              <a:rPr lang="it-IT" sz="1800" dirty="0" smtClean="0"/>
              <a:t>All’aumentare del numero quantico principale, la funzione d’onda ha valori massimi ad una distanza maggiore dal nucleo (funzione radiale).</a:t>
            </a:r>
          </a:p>
        </p:txBody>
      </p:sp>
      <p:pic>
        <p:nvPicPr>
          <p:cNvPr id="11"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1152"/>
          <a:stretch/>
        </p:blipFill>
        <p:spPr bwMode="auto">
          <a:xfrm>
            <a:off x="794994" y="1780429"/>
            <a:ext cx="4703444" cy="312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b="30680"/>
          <a:stretch/>
        </p:blipFill>
        <p:spPr bwMode="auto">
          <a:xfrm>
            <a:off x="6079222" y="425354"/>
            <a:ext cx="2480235" cy="425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522554" y="5042980"/>
            <a:ext cx="807280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Allo stesso modo, la probabilità di Born ha valori maggiori ad una maggiore distanza dal nucleo, ovvero la dimensione degli orbitali atomici aumenta all’aumentare di </a:t>
            </a:r>
            <a:r>
              <a:rPr lang="it-IT" sz="1800" i="1" dirty="0" smtClean="0"/>
              <a:t>n.</a:t>
            </a:r>
            <a:r>
              <a:rPr lang="it-IT" sz="1800" dirty="0" smtClean="0"/>
              <a:t>  </a:t>
            </a:r>
          </a:p>
          <a:p>
            <a:pPr marL="0" indent="0">
              <a:lnSpc>
                <a:spcPct val="120000"/>
              </a:lnSpc>
              <a:spcBef>
                <a:spcPts val="0"/>
              </a:spcBef>
              <a:spcAft>
                <a:spcPts val="600"/>
              </a:spcAft>
              <a:buNone/>
            </a:pPr>
            <a:r>
              <a:rPr lang="it-IT" sz="1800" dirty="0" smtClean="0"/>
              <a:t>Aumenta anche il numero di nodi radiali della funzione, cioè di punti in cui la funzione assume valore zero. </a:t>
            </a:r>
          </a:p>
        </p:txBody>
      </p:sp>
    </p:spTree>
    <p:extLst>
      <p:ext uri="{BB962C8B-B14F-4D97-AF65-F5344CB8AC3E}">
        <p14:creationId xmlns:p14="http://schemas.microsoft.com/office/powerpoint/2010/main" val="139377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04624" y="299849"/>
            <a:ext cx="5248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b="1" dirty="0" smtClean="0"/>
              <a:t>Orbitali con l = 1: </a:t>
            </a:r>
            <a:r>
              <a:rPr lang="it-IT" sz="1900" b="1" dirty="0"/>
              <a:t>o</a:t>
            </a:r>
            <a:r>
              <a:rPr lang="it-IT" sz="1900" b="1" dirty="0" smtClean="0"/>
              <a:t>rbitali p</a:t>
            </a:r>
          </a:p>
          <a:p>
            <a:pPr marL="0" indent="0">
              <a:lnSpc>
                <a:spcPct val="120000"/>
              </a:lnSpc>
              <a:spcBef>
                <a:spcPts val="0"/>
              </a:spcBef>
              <a:spcAft>
                <a:spcPts val="600"/>
              </a:spcAft>
              <a:buNone/>
            </a:pPr>
            <a:r>
              <a:rPr lang="it-IT" sz="1900" dirty="0" smtClean="0"/>
              <a:t>Gli orbitali di tipo p hanno una forma bilobata con un piano nodale che divide i due lobi (nodo angolare). </a:t>
            </a:r>
          </a:p>
          <a:p>
            <a:pPr marL="0" indent="0">
              <a:lnSpc>
                <a:spcPct val="120000"/>
              </a:lnSpc>
              <a:spcBef>
                <a:spcPts val="0"/>
              </a:spcBef>
              <a:spcAft>
                <a:spcPts val="600"/>
              </a:spcAft>
              <a:buNone/>
            </a:pPr>
            <a:r>
              <a:rPr lang="it-IT" sz="1900" dirty="0" smtClean="0"/>
              <a:t>Gli orbitali p possono assumere 3 diverse orientazioni nello spazio. </a:t>
            </a:r>
          </a:p>
        </p:txBody>
      </p:sp>
      <p:pic>
        <p:nvPicPr>
          <p:cNvPr id="6" name="Immagine 1"/>
          <p:cNvPicPr>
            <a:picLocks noChangeAspect="1"/>
          </p:cNvPicPr>
          <p:nvPr/>
        </p:nvPicPr>
        <p:blipFill rotWithShape="1">
          <a:blip r:embed="rId2">
            <a:extLst>
              <a:ext uri="{28A0092B-C50C-407E-A947-70E740481C1C}">
                <a14:useLocalDpi xmlns:a14="http://schemas.microsoft.com/office/drawing/2010/main" val="0"/>
              </a:ext>
            </a:extLst>
          </a:blip>
          <a:srcRect b="27686"/>
          <a:stretch/>
        </p:blipFill>
        <p:spPr bwMode="auto">
          <a:xfrm>
            <a:off x="5656730" y="363835"/>
            <a:ext cx="3082065" cy="537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p:cNvPicPr>
            <a:picLocks noChangeAspect="1"/>
          </p:cNvPicPr>
          <p:nvPr/>
        </p:nvPicPr>
        <p:blipFill rotWithShape="1">
          <a:blip r:embed="rId3">
            <a:extLst>
              <a:ext uri="{28A0092B-C50C-407E-A947-70E740481C1C}">
                <a14:useLocalDpi xmlns:a14="http://schemas.microsoft.com/office/drawing/2010/main" val="0"/>
              </a:ext>
            </a:extLst>
          </a:blip>
          <a:srcRect b="39236"/>
          <a:stretch/>
        </p:blipFill>
        <p:spPr bwMode="auto">
          <a:xfrm>
            <a:off x="1624330" y="2691494"/>
            <a:ext cx="2912695" cy="28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94271" y="5799136"/>
            <a:ext cx="8011847" cy="49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Il numero dei nodi, radiali e angolari, di un orbitale è pari a (</a:t>
            </a:r>
            <a:r>
              <a:rPr lang="it-IT" sz="1900" i="1" dirty="0" smtClean="0"/>
              <a:t>n</a:t>
            </a:r>
            <a:r>
              <a:rPr lang="it-IT" sz="1900" dirty="0" smtClean="0"/>
              <a:t>-1).</a:t>
            </a:r>
          </a:p>
        </p:txBody>
      </p:sp>
    </p:spTree>
    <p:extLst>
      <p:ext uri="{BB962C8B-B14F-4D97-AF65-F5344CB8AC3E}">
        <p14:creationId xmlns:p14="http://schemas.microsoft.com/office/powerpoint/2010/main" val="11331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La moderna teoria atomica</a:t>
            </a:r>
          </a:p>
        </p:txBody>
      </p:sp>
      <p:sp>
        <p:nvSpPr>
          <p:cNvPr id="2051" name="Text Box 3"/>
          <p:cNvSpPr txBox="1">
            <a:spLocks noChangeArrowheads="1"/>
          </p:cNvSpPr>
          <p:nvPr/>
        </p:nvSpPr>
        <p:spPr bwMode="auto">
          <a:xfrm>
            <a:off x="381000" y="1143000"/>
            <a:ext cx="83058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200" u="sng" dirty="0">
                <a:latin typeface="Arial" panose="020B0604020202020204" pitchFamily="34" charset="0"/>
              </a:rPr>
              <a:t>La descrizione dettagliata del sistema nucleo - elettroni non può essere effettuata con gli strumenti della fisica classica. </a:t>
            </a:r>
            <a:endParaRPr lang="it-IT" altLang="it-IT" sz="2200" u="sng" dirty="0" smtClean="0">
              <a:latin typeface="Arial" panose="020B0604020202020204" pitchFamily="34" charset="0"/>
            </a:endParaRPr>
          </a:p>
          <a:p>
            <a:pPr algn="just" eaLnBrk="1" hangingPunct="1">
              <a:spcBef>
                <a:spcPct val="50000"/>
              </a:spcBef>
              <a:buFontTx/>
              <a:buNone/>
            </a:pPr>
            <a:r>
              <a:rPr lang="it-IT" altLang="it-IT" sz="2200" dirty="0" smtClean="0">
                <a:latin typeface="Arial" panose="020B0604020202020204" pitchFamily="34" charset="0"/>
              </a:rPr>
              <a:t>Infatti </a:t>
            </a:r>
            <a:r>
              <a:rPr lang="it-IT" altLang="it-IT" sz="2200" dirty="0">
                <a:latin typeface="Arial" panose="020B0604020202020204" pitchFamily="34" charset="0"/>
              </a:rPr>
              <a:t>la fisica classica è in grado di descrivere la realtà solamente ad un livello approssimato. Tale approssimazione è impercettibile quando le dimensioni dei sistemi descritti sono “ordinarie”, ma diventa inaccettabile quando si cerca di descrivere sistemi aventi dimensioni atomiche o subatomiche. </a:t>
            </a:r>
          </a:p>
          <a:p>
            <a:pPr algn="just" eaLnBrk="1" hangingPunct="1">
              <a:spcBef>
                <a:spcPct val="50000"/>
              </a:spcBef>
              <a:buFontTx/>
              <a:buNone/>
            </a:pPr>
            <a:endParaRPr lang="it-IT" altLang="it-IT" sz="2200" b="1" dirty="0" smtClean="0">
              <a:latin typeface="Arial" panose="020B0604020202020204" pitchFamily="34" charset="0"/>
            </a:endParaRPr>
          </a:p>
          <a:p>
            <a:pPr algn="ctr" eaLnBrk="1" hangingPunct="1">
              <a:spcBef>
                <a:spcPct val="50000"/>
              </a:spcBef>
              <a:buFontTx/>
              <a:buNone/>
            </a:pPr>
            <a:r>
              <a:rPr lang="it-IT" altLang="it-IT" sz="2200" dirty="0" smtClean="0">
                <a:solidFill>
                  <a:srgbClr val="FF0000"/>
                </a:solidFill>
                <a:latin typeface="Arial" panose="020B0604020202020204" pitchFamily="34" charset="0"/>
              </a:rPr>
              <a:t>Sistemi microscopici (atomi)</a:t>
            </a:r>
          </a:p>
          <a:p>
            <a:pPr algn="just" eaLnBrk="1" hangingPunct="1">
              <a:spcBef>
                <a:spcPct val="50000"/>
              </a:spcBef>
              <a:buFontTx/>
              <a:buNone/>
            </a:pPr>
            <a:endParaRPr lang="it-IT" altLang="it-IT" sz="2200" b="1" dirty="0" smtClean="0">
              <a:latin typeface="Arial" panose="020B0604020202020204" pitchFamily="34" charset="0"/>
            </a:endParaRPr>
          </a:p>
          <a:p>
            <a:pPr algn="ctr" eaLnBrk="1" hangingPunct="1">
              <a:spcBef>
                <a:spcPct val="50000"/>
              </a:spcBef>
              <a:buFontTx/>
              <a:buNone/>
            </a:pPr>
            <a:r>
              <a:rPr lang="it-IT" altLang="it-IT" sz="2200" b="1" dirty="0" smtClean="0">
                <a:latin typeface="Arial" panose="020B0604020202020204" pitchFamily="34" charset="0"/>
              </a:rPr>
              <a:t>meccanica </a:t>
            </a:r>
            <a:r>
              <a:rPr lang="it-IT" altLang="it-IT" sz="2200" b="1" dirty="0">
                <a:latin typeface="Arial" panose="020B0604020202020204" pitchFamily="34" charset="0"/>
              </a:rPr>
              <a:t>quantistica</a:t>
            </a:r>
            <a:r>
              <a:rPr lang="it-IT" altLang="it-IT" sz="2200" dirty="0">
                <a:latin typeface="Arial" panose="020B0604020202020204" pitchFamily="34" charset="0"/>
              </a:rPr>
              <a:t> </a:t>
            </a:r>
          </a:p>
        </p:txBody>
      </p:sp>
      <p:sp>
        <p:nvSpPr>
          <p:cNvPr id="2" name="Freccia in giù 1"/>
          <p:cNvSpPr/>
          <p:nvPr/>
        </p:nvSpPr>
        <p:spPr>
          <a:xfrm>
            <a:off x="4322618" y="4812145"/>
            <a:ext cx="332509" cy="544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0226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
          <p:cNvPicPr>
            <a:picLocks noChangeAspect="1"/>
          </p:cNvPicPr>
          <p:nvPr/>
        </p:nvPicPr>
        <p:blipFill rotWithShape="1">
          <a:blip r:embed="rId2">
            <a:extLst>
              <a:ext uri="{28A0092B-C50C-407E-A947-70E740481C1C}">
                <a14:useLocalDpi xmlns:a14="http://schemas.microsoft.com/office/drawing/2010/main" val="0"/>
              </a:ext>
            </a:extLst>
          </a:blip>
          <a:srcRect b="47009"/>
          <a:stretch/>
        </p:blipFill>
        <p:spPr bwMode="auto">
          <a:xfrm>
            <a:off x="654422" y="724427"/>
            <a:ext cx="8009889" cy="199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p:cNvPicPr>
            <a:picLocks noChangeAspect="1"/>
          </p:cNvPicPr>
          <p:nvPr/>
        </p:nvPicPr>
        <p:blipFill rotWithShape="1">
          <a:blip r:embed="rId3">
            <a:extLst>
              <a:ext uri="{28A0092B-C50C-407E-A947-70E740481C1C}">
                <a14:useLocalDpi xmlns:a14="http://schemas.microsoft.com/office/drawing/2010/main" val="0"/>
              </a:ext>
            </a:extLst>
          </a:blip>
          <a:srcRect b="24756"/>
          <a:stretch/>
        </p:blipFill>
        <p:spPr bwMode="auto">
          <a:xfrm>
            <a:off x="2178424" y="3249413"/>
            <a:ext cx="6727936" cy="337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522554" y="249148"/>
            <a:ext cx="5248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Orbitali con l = 2: </a:t>
            </a:r>
            <a:r>
              <a:rPr lang="it-IT" sz="1800" b="1" dirty="0"/>
              <a:t>o</a:t>
            </a:r>
            <a:r>
              <a:rPr lang="it-IT" sz="1800" b="1" dirty="0" smtClean="0"/>
              <a:t>rbitali d</a:t>
            </a:r>
            <a:endParaRPr lang="it-IT" sz="1800" dirty="0" smtClean="0"/>
          </a:p>
        </p:txBody>
      </p:sp>
      <p:sp>
        <p:nvSpPr>
          <p:cNvPr id="18" name="Content Placeholder 2"/>
          <p:cNvSpPr txBox="1">
            <a:spLocks/>
          </p:cNvSpPr>
          <p:nvPr/>
        </p:nvSpPr>
        <p:spPr>
          <a:xfrm>
            <a:off x="370154" y="3147198"/>
            <a:ext cx="195170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Orbitali con l = 3: </a:t>
            </a:r>
            <a:r>
              <a:rPr lang="it-IT" sz="1800" b="1" dirty="0"/>
              <a:t>o</a:t>
            </a:r>
            <a:r>
              <a:rPr lang="it-IT" sz="1800" b="1" dirty="0" smtClean="0"/>
              <a:t>rbitali f</a:t>
            </a:r>
            <a:endParaRPr lang="it-IT" sz="1800" dirty="0" smtClean="0"/>
          </a:p>
        </p:txBody>
      </p:sp>
    </p:spTree>
    <p:extLst>
      <p:ext uri="{BB962C8B-B14F-4D97-AF65-F5344CB8AC3E}">
        <p14:creationId xmlns:p14="http://schemas.microsoft.com/office/powerpoint/2010/main" val="35378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Numero quantico di spin</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479610" y="857135"/>
                <a:ext cx="800100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Per definire la funzione d’onda di ciascun elettrone, è necessario </a:t>
                </a:r>
                <a:r>
                  <a:rPr lang="it-IT" sz="1900" dirty="0"/>
                  <a:t>un ulteriore numero quantico, il </a:t>
                </a:r>
                <a:r>
                  <a:rPr lang="it-IT" sz="1900" b="1" dirty="0" smtClean="0"/>
                  <a:t>numero </a:t>
                </a:r>
                <a:r>
                  <a:rPr lang="it-IT" sz="1900" b="1" dirty="0"/>
                  <a:t>quantico magnetico di spin </a:t>
                </a:r>
                <a14:m>
                  <m:oMath xmlns:m="http://schemas.openxmlformats.org/officeDocument/2006/math">
                    <m:sSub>
                      <m:sSubPr>
                        <m:ctrlPr>
                          <a:rPr lang="it-IT" sz="1900" b="1" i="1" dirty="0" smtClean="0">
                            <a:latin typeface="Cambria Math" panose="02040503050406030204" pitchFamily="18" charset="0"/>
                          </a:rPr>
                        </m:ctrlPr>
                      </m:sSubPr>
                      <m:e>
                        <m:r>
                          <a:rPr lang="it-IT" sz="1900" b="1" i="1" dirty="0" smtClean="0">
                            <a:latin typeface="Cambria Math" panose="02040503050406030204" pitchFamily="18" charset="0"/>
                          </a:rPr>
                          <m:t>𝒎</m:t>
                        </m:r>
                      </m:e>
                      <m:sub>
                        <m:r>
                          <a:rPr lang="it-IT" sz="1900" b="1" i="1" dirty="0" smtClean="0">
                            <a:latin typeface="Cambria Math" panose="02040503050406030204" pitchFamily="18" charset="0"/>
                          </a:rPr>
                          <m:t>𝒔</m:t>
                        </m:r>
                      </m:sub>
                    </m:sSub>
                  </m:oMath>
                </a14:m>
                <a:r>
                  <a:rPr lang="it-IT" sz="1900" dirty="0" smtClean="0"/>
                  <a:t>. </a:t>
                </a:r>
              </a:p>
              <a:p>
                <a:pPr marL="0" indent="0">
                  <a:lnSpc>
                    <a:spcPct val="120000"/>
                  </a:lnSpc>
                  <a:spcBef>
                    <a:spcPts val="0"/>
                  </a:spcBef>
                  <a:spcAft>
                    <a:spcPts val="600"/>
                  </a:spcAft>
                  <a:buNone/>
                </a:pPr>
                <a:r>
                  <a:rPr lang="it-IT" sz="1900" dirty="0" smtClean="0"/>
                  <a:t>Questo </a:t>
                </a:r>
                <a:r>
                  <a:rPr lang="it-IT" sz="1900" dirty="0"/>
                  <a:t>numero quantico è stato </a:t>
                </a:r>
                <a:r>
                  <a:rPr lang="it-IT" sz="1900" dirty="0" smtClean="0"/>
                  <a:t>introdotto </a:t>
                </a:r>
                <a:r>
                  <a:rPr lang="it-IT" sz="1900" dirty="0"/>
                  <a:t>quando </a:t>
                </a:r>
                <a:r>
                  <a:rPr lang="it-IT" sz="1900" dirty="0" smtClean="0"/>
                  <a:t>i </a:t>
                </a:r>
                <a:r>
                  <a:rPr lang="it-IT" sz="1900" dirty="0"/>
                  <a:t>fisici Otto Stern e Walther Gerlach si sono accorti che </a:t>
                </a:r>
                <a:r>
                  <a:rPr lang="it-IT" sz="1900" dirty="0" smtClean="0"/>
                  <a:t>alcuni </a:t>
                </a:r>
                <a:r>
                  <a:rPr lang="it-IT" sz="1900" dirty="0"/>
                  <a:t>atomi </a:t>
                </a:r>
                <a:r>
                  <a:rPr lang="it-IT" sz="1900" dirty="0" smtClean="0"/>
                  <a:t>venivano deviati in direzioni diverse da </a:t>
                </a:r>
                <a:r>
                  <a:rPr lang="it-IT" sz="1900" dirty="0"/>
                  <a:t>un campo </a:t>
                </a:r>
                <a:r>
                  <a:rPr lang="it-IT" sz="1900" dirty="0" smtClean="0"/>
                  <a:t>magnetico non uniforme. </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79610" y="857135"/>
                <a:ext cx="8001002" cy="974768"/>
              </a:xfrm>
              <a:prstGeom prst="rect">
                <a:avLst/>
              </a:prstGeom>
              <a:blipFill>
                <a:blip r:embed="rId2"/>
                <a:stretch>
                  <a:fillRect l="-762" r="-152" b="-103750"/>
                </a:stretch>
              </a:blipFill>
            </p:spPr>
            <p:txBody>
              <a:bodyPr/>
              <a:lstStyle/>
              <a:p>
                <a:r>
                  <a:rPr lang="it-IT">
                    <a:noFill/>
                  </a:rPr>
                  <a:t> </a:t>
                </a:r>
              </a:p>
            </p:txBody>
          </p:sp>
        </mc:Fallback>
      </mc:AlternateContent>
      <p:pic>
        <p:nvPicPr>
          <p:cNvPr id="12" name="Immagine 1"/>
          <p:cNvPicPr>
            <a:picLocks noChangeAspect="1"/>
          </p:cNvPicPr>
          <p:nvPr/>
        </p:nvPicPr>
        <p:blipFill rotWithShape="1">
          <a:blip r:embed="rId3">
            <a:extLst>
              <a:ext uri="{28A0092B-C50C-407E-A947-70E740481C1C}">
                <a14:useLocalDpi xmlns:a14="http://schemas.microsoft.com/office/drawing/2010/main" val="0"/>
              </a:ext>
            </a:extLst>
          </a:blip>
          <a:srcRect l="27002" r="35445" b="36692"/>
          <a:stretch/>
        </p:blipFill>
        <p:spPr bwMode="auto">
          <a:xfrm>
            <a:off x="4963471" y="2770453"/>
            <a:ext cx="3911588" cy="20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479609" y="4970817"/>
            <a:ext cx="780377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b="1" dirty="0" smtClean="0"/>
              <a:t>Un </a:t>
            </a:r>
            <a:r>
              <a:rPr lang="it-IT" sz="1900" b="1" dirty="0"/>
              <a:t>elettrone può avere un valore di </a:t>
            </a:r>
            <a:r>
              <a:rPr lang="it-IT" sz="1900" b="1" i="1" dirty="0"/>
              <a:t>m</a:t>
            </a:r>
            <a:r>
              <a:rPr lang="it-IT" sz="1900" b="1" i="1" baseline="-25000" dirty="0"/>
              <a:t>s</a:t>
            </a:r>
            <a:r>
              <a:rPr lang="it-IT" sz="1900" b="1" dirty="0"/>
              <a:t> pari a +1/2 o pari a -1/2. </a:t>
            </a:r>
          </a:p>
          <a:p>
            <a:pPr marL="0" indent="0">
              <a:lnSpc>
                <a:spcPct val="120000"/>
              </a:lnSpc>
              <a:spcBef>
                <a:spcPts val="0"/>
              </a:spcBef>
              <a:spcAft>
                <a:spcPts val="600"/>
              </a:spcAft>
              <a:buNone/>
            </a:pPr>
            <a:r>
              <a:rPr lang="it-IT" sz="1900" dirty="0" smtClean="0"/>
              <a:t>Se un atomo </a:t>
            </a:r>
            <a:r>
              <a:rPr lang="it-IT" sz="1900" dirty="0"/>
              <a:t>possiede un numero dispari di elettroni, lo spin complessivo non sarà nullo e l’elemento reagirà alla presenza di un campo magnetico. Elementi di questo tipo vengono detti </a:t>
            </a:r>
            <a:r>
              <a:rPr lang="it-IT" sz="1900" dirty="0" smtClean="0"/>
              <a:t>paramagnetici. </a:t>
            </a:r>
          </a:p>
        </p:txBody>
      </p:sp>
      <p:sp>
        <p:nvSpPr>
          <p:cNvPr id="18" name="Content Placeholder 2"/>
          <p:cNvSpPr txBox="1">
            <a:spLocks/>
          </p:cNvSpPr>
          <p:nvPr/>
        </p:nvSpPr>
        <p:spPr>
          <a:xfrm>
            <a:off x="479609" y="2734953"/>
            <a:ext cx="458544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900" dirty="0" smtClean="0"/>
              <a:t>Per </a:t>
            </a:r>
            <a:r>
              <a:rPr lang="it-IT" sz="1900" dirty="0"/>
              <a:t>spiegare questo comportamento hanno introdotto una </a:t>
            </a:r>
            <a:r>
              <a:rPr lang="it-IT" sz="1900" dirty="0" smtClean="0"/>
              <a:t>nuova proprietà dell’atomo, chiamata </a:t>
            </a:r>
            <a:r>
              <a:rPr lang="it-IT" sz="1900" b="1" dirty="0" smtClean="0"/>
              <a:t>spin</a:t>
            </a:r>
            <a:r>
              <a:rPr lang="it-IT" sz="1900" dirty="0" smtClean="0"/>
              <a:t>, che può essere rappresentata come la rotazione della particella su se stessa, creando un </a:t>
            </a:r>
            <a:r>
              <a:rPr lang="it-IT" sz="1900" dirty="0"/>
              <a:t>campo magnetico, che interferisce con i campi magnetici esterni. </a:t>
            </a:r>
            <a:endParaRPr lang="it-IT" sz="1900" dirty="0" smtClean="0"/>
          </a:p>
        </p:txBody>
      </p:sp>
    </p:spTree>
    <p:extLst>
      <p:ext uri="{BB962C8B-B14F-4D97-AF65-F5344CB8AC3E}">
        <p14:creationId xmlns:p14="http://schemas.microsoft.com/office/powerpoint/2010/main" val="10949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599" y="2336800"/>
            <a:ext cx="8619837" cy="748145"/>
          </a:xfrm>
          <a:prstGeom prst="rect">
            <a:avLst/>
          </a:pr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La moderna teoria atomica</a:t>
            </a:r>
          </a:p>
        </p:txBody>
      </p:sp>
      <p:sp>
        <p:nvSpPr>
          <p:cNvPr id="3075" name="Text Box 3"/>
          <p:cNvSpPr txBox="1">
            <a:spLocks noChangeArrowheads="1"/>
          </p:cNvSpPr>
          <p:nvPr/>
        </p:nvSpPr>
        <p:spPr bwMode="auto">
          <a:xfrm>
            <a:off x="228599" y="1447800"/>
            <a:ext cx="853670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200" dirty="0">
                <a:latin typeface="Arial" panose="020B0604020202020204" pitchFamily="34" charset="0"/>
              </a:rPr>
              <a:t>La conoscenza della struttura elettronica di una sostanza consente di </a:t>
            </a:r>
            <a:r>
              <a:rPr lang="it-IT" altLang="it-IT" sz="2200" dirty="0">
                <a:solidFill>
                  <a:srgbClr val="FF3300"/>
                </a:solidFill>
                <a:latin typeface="Arial" panose="020B0604020202020204" pitchFamily="34" charset="0"/>
              </a:rPr>
              <a:t>comprendere e prevedere</a:t>
            </a:r>
            <a:r>
              <a:rPr lang="it-IT" altLang="it-IT" sz="2200" dirty="0">
                <a:latin typeface="Arial" panose="020B0604020202020204" pitchFamily="34" charset="0"/>
              </a:rPr>
              <a:t> il suo comportamento. </a:t>
            </a:r>
            <a:endParaRPr lang="it-IT" altLang="it-IT" sz="2200" dirty="0" smtClean="0">
              <a:latin typeface="Arial" panose="020B0604020202020204" pitchFamily="34" charset="0"/>
            </a:endParaRPr>
          </a:p>
          <a:p>
            <a:pPr algn="just" eaLnBrk="1" hangingPunct="1">
              <a:spcBef>
                <a:spcPct val="50000"/>
              </a:spcBef>
              <a:buFontTx/>
              <a:buNone/>
            </a:pPr>
            <a:r>
              <a:rPr lang="it-IT" altLang="it-IT" sz="2200" dirty="0" smtClean="0">
                <a:latin typeface="Arial" panose="020B0604020202020204" pitchFamily="34" charset="0"/>
              </a:rPr>
              <a:t>Infatti</a:t>
            </a:r>
            <a:r>
              <a:rPr lang="it-IT" altLang="it-IT" sz="2200" dirty="0">
                <a:latin typeface="Arial" panose="020B0604020202020204" pitchFamily="34" charset="0"/>
              </a:rPr>
              <a:t>, quando gli atomi reagiscono, è la loro “</a:t>
            </a:r>
            <a:r>
              <a:rPr lang="it-IT" altLang="it-IT" sz="2200" dirty="0">
                <a:solidFill>
                  <a:srgbClr val="7030A0"/>
                </a:solidFill>
                <a:latin typeface="Arial" panose="020B0604020202020204" pitchFamily="34" charset="0"/>
              </a:rPr>
              <a:t>parte esterna</a:t>
            </a:r>
            <a:r>
              <a:rPr lang="it-IT" altLang="it-IT" sz="2200" dirty="0">
                <a:latin typeface="Arial" panose="020B0604020202020204" pitchFamily="34" charset="0"/>
              </a:rPr>
              <a:t>”, i loro elettroni, che interagisce. </a:t>
            </a:r>
          </a:p>
          <a:p>
            <a:pPr algn="just" eaLnBrk="1" hangingPunct="1">
              <a:spcBef>
                <a:spcPct val="50000"/>
              </a:spcBef>
              <a:buFontTx/>
              <a:buNone/>
            </a:pPr>
            <a:r>
              <a:rPr lang="it-IT" altLang="it-IT" sz="2200" b="1" dirty="0">
                <a:latin typeface="Arial" panose="020B0604020202020204" pitchFamily="34" charset="0"/>
              </a:rPr>
              <a:t>Numero di elettroni</a:t>
            </a:r>
          </a:p>
          <a:p>
            <a:pPr algn="just" eaLnBrk="1" hangingPunct="1">
              <a:spcBef>
                <a:spcPct val="50000"/>
              </a:spcBef>
              <a:buFontTx/>
              <a:buNone/>
            </a:pPr>
            <a:r>
              <a:rPr lang="it-IT" altLang="it-IT" sz="2200" b="1" dirty="0">
                <a:latin typeface="Arial" panose="020B0604020202020204" pitchFamily="34" charset="0"/>
              </a:rPr>
              <a:t>“Localizzazione”</a:t>
            </a:r>
          </a:p>
          <a:p>
            <a:pPr algn="just" eaLnBrk="1" hangingPunct="1">
              <a:spcBef>
                <a:spcPct val="50000"/>
              </a:spcBef>
              <a:buFontTx/>
              <a:buNone/>
            </a:pPr>
            <a:r>
              <a:rPr lang="it-IT" altLang="it-IT" sz="2200" b="1" dirty="0">
                <a:latin typeface="Arial" panose="020B0604020202020204" pitchFamily="34" charset="0"/>
              </a:rPr>
              <a:t>Energia</a:t>
            </a:r>
          </a:p>
          <a:p>
            <a:pPr algn="just" eaLnBrk="1" hangingPunct="1">
              <a:spcBef>
                <a:spcPct val="50000"/>
              </a:spcBef>
              <a:buFontTx/>
              <a:buNone/>
            </a:pPr>
            <a:endParaRPr lang="it-IT" altLang="it-IT" sz="2200" dirty="0">
              <a:latin typeface="Arial" panose="020B0604020202020204" pitchFamily="34" charset="0"/>
            </a:endParaRPr>
          </a:p>
          <a:p>
            <a:pPr algn="just" eaLnBrk="1" hangingPunct="1">
              <a:spcBef>
                <a:spcPct val="50000"/>
              </a:spcBef>
              <a:buFontTx/>
              <a:buNone/>
            </a:pPr>
            <a:r>
              <a:rPr lang="it-IT" altLang="it-IT" sz="2200" dirty="0">
                <a:latin typeface="Arial" panose="020B0604020202020204" pitchFamily="34" charset="0"/>
              </a:rPr>
              <a:t>Attenzione!: gli elettroni non si comportano come le cose che ci sono familiari nel nostro mondo macroscopico.</a:t>
            </a:r>
          </a:p>
        </p:txBody>
      </p:sp>
    </p:spTree>
    <p:extLst>
      <p:ext uri="{BB962C8B-B14F-4D97-AF65-F5344CB8AC3E}">
        <p14:creationId xmlns:p14="http://schemas.microsoft.com/office/powerpoint/2010/main" val="562179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1" y="15685"/>
            <a:ext cx="7996518" cy="809251"/>
          </a:xfrm>
        </p:spPr>
        <p:txBody>
          <a:bodyPr>
            <a:normAutofit/>
          </a:bodyPr>
          <a:lstStyle/>
          <a:p>
            <a:r>
              <a:rPr lang="it-IT" sz="3200" dirty="0" smtClean="0">
                <a:solidFill>
                  <a:srgbClr val="0070C0"/>
                </a:solidFill>
              </a:rPr>
              <a:t>Radiazione elettromagnetica</a:t>
            </a:r>
            <a:endParaRPr lang="it-IT" sz="3200" dirty="0">
              <a:solidFill>
                <a:srgbClr val="0070C0"/>
              </a:solidFill>
            </a:endParaRPr>
          </a:p>
        </p:txBody>
      </p:sp>
      <p:sp>
        <p:nvSpPr>
          <p:cNvPr id="3" name="Content Placeholder 2"/>
          <p:cNvSpPr>
            <a:spLocks noGrp="1"/>
          </p:cNvSpPr>
          <p:nvPr>
            <p:ph idx="1"/>
          </p:nvPr>
        </p:nvSpPr>
        <p:spPr>
          <a:xfrm>
            <a:off x="309325" y="639114"/>
            <a:ext cx="7781368" cy="974768"/>
          </a:xfrm>
        </p:spPr>
        <p:txBody>
          <a:bodyPr>
            <a:noAutofit/>
          </a:bodyPr>
          <a:lstStyle/>
          <a:p>
            <a:pPr marL="0" indent="0">
              <a:lnSpc>
                <a:spcPct val="120000"/>
              </a:lnSpc>
              <a:spcBef>
                <a:spcPts val="0"/>
              </a:spcBef>
              <a:spcAft>
                <a:spcPts val="600"/>
              </a:spcAft>
              <a:buNone/>
            </a:pPr>
            <a:r>
              <a:rPr lang="it-IT" sz="2000" dirty="0"/>
              <a:t>Lo studio della struttura atomica deve per forza cominciare dallo studio di quello che usiamo per studiare l’atomo, cioè la luce, la </a:t>
            </a:r>
            <a:r>
              <a:rPr lang="it-IT" sz="2000" b="1" dirty="0"/>
              <a:t>radiazione elettromagnetica</a:t>
            </a:r>
            <a:r>
              <a:rPr lang="it-IT" sz="2000" dirty="0" smtClean="0"/>
              <a:t>.</a:t>
            </a:r>
            <a:endParaRPr lang="it-IT" sz="2000" dirty="0"/>
          </a:p>
        </p:txBody>
      </p:sp>
      <p:pic>
        <p:nvPicPr>
          <p:cNvPr id="9" name="Picture 8"/>
          <p:cNvPicPr>
            <a:picLocks noChangeAspect="1"/>
          </p:cNvPicPr>
          <p:nvPr/>
        </p:nvPicPr>
        <p:blipFill>
          <a:blip r:embed="rId2"/>
          <a:stretch>
            <a:fillRect/>
          </a:stretch>
        </p:blipFill>
        <p:spPr>
          <a:xfrm>
            <a:off x="5728444" y="1613882"/>
            <a:ext cx="2868706" cy="2106638"/>
          </a:xfrm>
          <a:prstGeom prst="rect">
            <a:avLst/>
          </a:prstGeom>
        </p:spPr>
      </p:pic>
      <p:sp>
        <p:nvSpPr>
          <p:cNvPr id="15" name="Content Placeholder 2"/>
          <p:cNvSpPr txBox="1">
            <a:spLocks/>
          </p:cNvSpPr>
          <p:nvPr/>
        </p:nvSpPr>
        <p:spPr>
          <a:xfrm>
            <a:off x="328177" y="1809288"/>
            <a:ext cx="5423647" cy="1440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Font typeface="Arial" panose="020B0604020202020204" pitchFamily="34" charset="0"/>
              <a:buNone/>
            </a:pPr>
            <a:r>
              <a:rPr lang="it-IT" sz="1800" dirty="0" smtClean="0"/>
              <a:t>James Clerk Maxwell (1831-1879):</a:t>
            </a:r>
          </a:p>
          <a:p>
            <a:pPr marL="0" indent="0">
              <a:lnSpc>
                <a:spcPct val="120000"/>
              </a:lnSpc>
              <a:spcBef>
                <a:spcPts val="0"/>
              </a:spcBef>
              <a:spcAft>
                <a:spcPts val="600"/>
              </a:spcAft>
              <a:buNone/>
            </a:pPr>
            <a:r>
              <a:rPr lang="it-IT" sz="1800" dirty="0" smtClean="0"/>
              <a:t>La </a:t>
            </a:r>
            <a:r>
              <a:rPr lang="it-IT" sz="1800" dirty="0"/>
              <a:t>radiazione elettromagnetica </a:t>
            </a:r>
            <a:r>
              <a:rPr lang="it-IT" sz="1800" dirty="0" smtClean="0"/>
              <a:t>è </a:t>
            </a:r>
            <a:r>
              <a:rPr lang="it-IT" sz="1800" dirty="0"/>
              <a:t>una coppia di campi </a:t>
            </a:r>
            <a:r>
              <a:rPr lang="it-IT" sz="1800" dirty="0" smtClean="0"/>
              <a:t>elettrico </a:t>
            </a:r>
            <a:r>
              <a:rPr lang="it-IT" sz="1800" dirty="0"/>
              <a:t>e </a:t>
            </a:r>
            <a:r>
              <a:rPr lang="it-IT" sz="1800" dirty="0" smtClean="0"/>
              <a:t>magnetico </a:t>
            </a:r>
            <a:r>
              <a:rPr lang="it-IT" sz="1800" dirty="0"/>
              <a:t>oscillanti che si propagano nello spazio. </a:t>
            </a:r>
            <a:endParaRPr lang="it-IT" sz="1800" dirty="0" smtClean="0"/>
          </a:p>
          <a:p>
            <a:pPr marL="0" indent="0">
              <a:lnSpc>
                <a:spcPct val="120000"/>
              </a:lnSpc>
              <a:spcBef>
                <a:spcPts val="0"/>
              </a:spcBef>
              <a:spcAft>
                <a:spcPts val="600"/>
              </a:spcAft>
              <a:buFont typeface="Arial" panose="020B0604020202020204" pitchFamily="34" charset="0"/>
              <a:buNone/>
            </a:pPr>
            <a:endParaRPr lang="it-IT" sz="1800" dirty="0"/>
          </a:p>
        </p:txBody>
      </p:sp>
      <p:sp>
        <p:nvSpPr>
          <p:cNvPr id="16" name="Content Placeholder 2"/>
          <p:cNvSpPr txBox="1">
            <a:spLocks/>
          </p:cNvSpPr>
          <p:nvPr/>
        </p:nvSpPr>
        <p:spPr>
          <a:xfrm>
            <a:off x="328177" y="5528962"/>
            <a:ext cx="8014446" cy="717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Lunghezza </a:t>
            </a:r>
            <a:r>
              <a:rPr lang="it-IT" sz="1800" dirty="0"/>
              <a:t>d’onda e frequenza sono legate alla </a:t>
            </a:r>
            <a:r>
              <a:rPr lang="it-IT" sz="1800" b="1" dirty="0"/>
              <a:t>velocità</a:t>
            </a:r>
            <a:r>
              <a:rPr lang="it-IT" sz="1800" dirty="0"/>
              <a:t> </a:t>
            </a:r>
            <a:r>
              <a:rPr lang="it-IT" sz="1800" dirty="0" smtClean="0"/>
              <a:t>dell’onda, </a:t>
            </a:r>
            <a:r>
              <a:rPr lang="it-IT" sz="1800" i="1" dirty="0" smtClean="0"/>
              <a:t>c</a:t>
            </a:r>
            <a:r>
              <a:rPr lang="it-IT" sz="1800" dirty="0" smtClean="0"/>
              <a:t>. La </a:t>
            </a:r>
            <a:r>
              <a:rPr lang="it-IT" sz="1800" dirty="0"/>
              <a:t>radiazione elettromagnetica si propaga nel vuoto ad una velocità costante di circa </a:t>
            </a:r>
            <a:r>
              <a:rPr lang="it-IT" sz="1800" i="1" dirty="0"/>
              <a:t>c</a:t>
            </a:r>
            <a:r>
              <a:rPr lang="it-IT" sz="1800" dirty="0"/>
              <a:t> = 3·10</a:t>
            </a:r>
            <a:r>
              <a:rPr lang="it-IT" sz="1800" baseline="30000" dirty="0"/>
              <a:t>8</a:t>
            </a:r>
            <a:r>
              <a:rPr lang="it-IT" sz="1800" dirty="0"/>
              <a:t> m/s</a:t>
            </a:r>
            <a:r>
              <a:rPr lang="it-IT" sz="1800" dirty="0" smtClean="0"/>
              <a:t>.                                           </a:t>
            </a:r>
            <a:r>
              <a:rPr lang="it-IT" sz="1800" dirty="0" smtClean="0">
                <a:latin typeface="Symbol" panose="05050102010706020507" pitchFamily="18" charset="2"/>
              </a:rPr>
              <a:t>l</a:t>
            </a:r>
            <a:r>
              <a:rPr lang="it-IT" sz="1800" dirty="0" smtClean="0">
                <a:latin typeface="Times New Roman" panose="02020603050405020304" pitchFamily="18" charset="0"/>
                <a:cs typeface="Times New Roman" panose="02020603050405020304" pitchFamily="18" charset="0"/>
              </a:rPr>
              <a:t>·</a:t>
            </a:r>
            <a:r>
              <a:rPr lang="it-IT" sz="1800" dirty="0">
                <a:latin typeface="Symbol" panose="05050102010706020507" pitchFamily="18" charset="2"/>
              </a:rPr>
              <a:t> </a:t>
            </a:r>
            <a:r>
              <a:rPr lang="it-IT" sz="1800" dirty="0" smtClean="0">
                <a:latin typeface="Symbol" panose="05050102010706020507" pitchFamily="18" charset="2"/>
              </a:rPr>
              <a:t>n = </a:t>
            </a:r>
            <a:r>
              <a:rPr lang="it-IT" sz="1800" i="1" dirty="0"/>
              <a:t>c</a:t>
            </a:r>
            <a:endParaRPr lang="it-IT" sz="1800" dirty="0"/>
          </a:p>
        </p:txBody>
      </p:sp>
      <p:sp>
        <p:nvSpPr>
          <p:cNvPr id="18" name="Content Placeholder 2"/>
          <p:cNvSpPr txBox="1">
            <a:spLocks/>
          </p:cNvSpPr>
          <p:nvPr/>
        </p:nvSpPr>
        <p:spPr>
          <a:xfrm>
            <a:off x="328177" y="3299120"/>
            <a:ext cx="8014447" cy="1440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b="1" dirty="0" smtClean="0"/>
              <a:t>Lunghezza d’onda</a:t>
            </a:r>
            <a:r>
              <a:rPr lang="it-IT" sz="1800" dirty="0" smtClean="0"/>
              <a:t> </a:t>
            </a:r>
            <a:r>
              <a:rPr lang="it-IT" sz="1800" dirty="0"/>
              <a:t>della </a:t>
            </a:r>
            <a:r>
              <a:rPr lang="it-IT" sz="1800" dirty="0" smtClean="0"/>
              <a:t>radiazione, </a:t>
            </a:r>
            <a:r>
              <a:rPr lang="it-IT" sz="1800" dirty="0" smtClean="0">
                <a:latin typeface="Symbol" panose="05050102010706020507" pitchFamily="18" charset="2"/>
              </a:rPr>
              <a:t>l</a:t>
            </a:r>
            <a:r>
              <a:rPr lang="it-IT" sz="1800" dirty="0" smtClean="0"/>
              <a:t>: </a:t>
            </a:r>
          </a:p>
          <a:p>
            <a:pPr marL="0" indent="0">
              <a:lnSpc>
                <a:spcPct val="120000"/>
              </a:lnSpc>
              <a:spcBef>
                <a:spcPts val="0"/>
              </a:spcBef>
              <a:buNone/>
            </a:pPr>
            <a:r>
              <a:rPr lang="it-IT" sz="1800" dirty="0" smtClean="0"/>
              <a:t>distanza tra il massimo dell’onda e il massimo </a:t>
            </a:r>
          </a:p>
          <a:p>
            <a:pPr marL="0" indent="0">
              <a:lnSpc>
                <a:spcPct val="120000"/>
              </a:lnSpc>
              <a:spcBef>
                <a:spcPts val="0"/>
              </a:spcBef>
              <a:buNone/>
            </a:pPr>
            <a:r>
              <a:rPr lang="it-IT" sz="1800" dirty="0" smtClean="0"/>
              <a:t>successivo. Unità di misura della lunghezza (m, cm, nm, Å...).</a:t>
            </a:r>
          </a:p>
          <a:p>
            <a:pPr marL="0" indent="0">
              <a:lnSpc>
                <a:spcPct val="120000"/>
              </a:lnSpc>
              <a:spcBef>
                <a:spcPts val="0"/>
              </a:spcBef>
              <a:spcAft>
                <a:spcPts val="600"/>
              </a:spcAft>
              <a:buNone/>
            </a:pPr>
            <a:r>
              <a:rPr lang="it-IT" sz="1800" b="1" dirty="0"/>
              <a:t>Frequenza</a:t>
            </a:r>
            <a:r>
              <a:rPr lang="it-IT" sz="1800" dirty="0"/>
              <a:t> della radiazione, </a:t>
            </a:r>
            <a:r>
              <a:rPr lang="it-IT" sz="1800" dirty="0">
                <a:latin typeface="Symbol" panose="05050102010706020507" pitchFamily="18" charset="2"/>
              </a:rPr>
              <a:t>n</a:t>
            </a:r>
            <a:r>
              <a:rPr lang="it-IT" sz="1800" dirty="0"/>
              <a:t>: il numero di massimi per unità di tempo. Unità di misura: s</a:t>
            </a:r>
            <a:r>
              <a:rPr lang="it-IT" sz="1800" baseline="30000" dirty="0"/>
              <a:t>-1</a:t>
            </a:r>
            <a:r>
              <a:rPr lang="it-IT" sz="1800" dirty="0"/>
              <a:t>, Hz</a:t>
            </a:r>
            <a:r>
              <a:rPr lang="it-IT" sz="1800" dirty="0" smtClean="0"/>
              <a:t>.</a:t>
            </a:r>
          </a:p>
          <a:p>
            <a:pPr marL="0" indent="0">
              <a:lnSpc>
                <a:spcPct val="120000"/>
              </a:lnSpc>
              <a:spcBef>
                <a:spcPts val="0"/>
              </a:spcBef>
              <a:spcAft>
                <a:spcPts val="600"/>
              </a:spcAft>
              <a:buNone/>
            </a:pPr>
            <a:r>
              <a:rPr lang="it-IT" sz="1800" b="1" dirty="0" smtClean="0"/>
              <a:t>Intensità</a:t>
            </a:r>
            <a:r>
              <a:rPr lang="it-IT" sz="1800" dirty="0" smtClean="0"/>
              <a:t> della radiazione: proporzionale al quadrato dell’ampiezza. </a:t>
            </a:r>
            <a:endParaRPr lang="it-IT" sz="1800" dirty="0"/>
          </a:p>
        </p:txBody>
      </p:sp>
      <p:sp>
        <p:nvSpPr>
          <p:cNvPr id="4" name="Rettangolo 3"/>
          <p:cNvSpPr/>
          <p:nvPr/>
        </p:nvSpPr>
        <p:spPr>
          <a:xfrm>
            <a:off x="2997719" y="6246697"/>
            <a:ext cx="904973" cy="333212"/>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150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1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498" y="317747"/>
            <a:ext cx="8231869" cy="1127491"/>
          </a:xfrm>
        </p:spPr>
        <p:txBody>
          <a:bodyPr>
            <a:noAutofit/>
          </a:bodyPr>
          <a:lstStyle/>
          <a:p>
            <a:pPr marL="0" indent="0">
              <a:lnSpc>
                <a:spcPct val="120000"/>
              </a:lnSpc>
              <a:spcBef>
                <a:spcPts val="0"/>
              </a:spcBef>
              <a:spcAft>
                <a:spcPts val="600"/>
              </a:spcAft>
              <a:buNone/>
            </a:pPr>
            <a:r>
              <a:rPr lang="it-IT" sz="2000" dirty="0" smtClean="0"/>
              <a:t>A seconda della lunghezza d’onda, la radiazione elettromagnetica ha caratteristiche diverse: dalle onde radio, alle microonde, all’infrarosso, al visibile, all’ultravioletto, ai raggi X e oltre.</a:t>
            </a:r>
          </a:p>
        </p:txBody>
      </p:sp>
      <p:pic>
        <p:nvPicPr>
          <p:cNvPr id="2" name="Picture 1"/>
          <p:cNvPicPr>
            <a:picLocks noChangeAspect="1"/>
          </p:cNvPicPr>
          <p:nvPr/>
        </p:nvPicPr>
        <p:blipFill>
          <a:blip r:embed="rId2"/>
          <a:stretch>
            <a:fillRect/>
          </a:stretch>
        </p:blipFill>
        <p:spPr>
          <a:xfrm>
            <a:off x="528154" y="1589409"/>
            <a:ext cx="8131213" cy="4443988"/>
          </a:xfrm>
          <a:prstGeom prst="rect">
            <a:avLst/>
          </a:prstGeom>
        </p:spPr>
      </p:pic>
      <p:grpSp>
        <p:nvGrpSpPr>
          <p:cNvPr id="5" name="Group 4"/>
          <p:cNvGrpSpPr/>
          <p:nvPr/>
        </p:nvGrpSpPr>
        <p:grpSpPr>
          <a:xfrm>
            <a:off x="940983" y="4483552"/>
            <a:ext cx="7982427" cy="1487560"/>
            <a:chOff x="1467293" y="2639248"/>
            <a:chExt cx="6671931" cy="1259358"/>
          </a:xfrm>
        </p:grpSpPr>
        <p:sp>
          <p:nvSpPr>
            <p:cNvPr id="4" name="Rectangle 3"/>
            <p:cNvSpPr/>
            <p:nvPr/>
          </p:nvSpPr>
          <p:spPr>
            <a:xfrm>
              <a:off x="1467293" y="2639248"/>
              <a:ext cx="5536019" cy="125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6739270" y="2732676"/>
              <a:ext cx="1399954" cy="1165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99076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3" y="-5018"/>
            <a:ext cx="7996518" cy="809251"/>
          </a:xfrm>
        </p:spPr>
        <p:txBody>
          <a:bodyPr>
            <a:normAutofit/>
          </a:bodyPr>
          <a:lstStyle/>
          <a:p>
            <a:r>
              <a:rPr lang="it-IT" sz="3200" dirty="0" smtClean="0">
                <a:solidFill>
                  <a:srgbClr val="0070C0"/>
                </a:solidFill>
              </a:rPr>
              <a:t>Effetto fotoelettrico</a:t>
            </a:r>
            <a:endParaRPr lang="it-IT" sz="3200" dirty="0">
              <a:solidFill>
                <a:srgbClr val="0070C0"/>
              </a:solidFill>
            </a:endParaRPr>
          </a:p>
        </p:txBody>
      </p:sp>
      <p:sp>
        <p:nvSpPr>
          <p:cNvPr id="3" name="Content Placeholder 2"/>
          <p:cNvSpPr>
            <a:spLocks noGrp="1"/>
          </p:cNvSpPr>
          <p:nvPr>
            <p:ph idx="1"/>
          </p:nvPr>
        </p:nvSpPr>
        <p:spPr>
          <a:xfrm>
            <a:off x="2770535" y="906267"/>
            <a:ext cx="6188737" cy="974768"/>
          </a:xfrm>
        </p:spPr>
        <p:txBody>
          <a:bodyPr>
            <a:noAutofit/>
          </a:bodyPr>
          <a:lstStyle/>
          <a:p>
            <a:pPr marL="0" indent="0">
              <a:lnSpc>
                <a:spcPct val="120000"/>
              </a:lnSpc>
              <a:spcBef>
                <a:spcPts val="0"/>
              </a:spcBef>
              <a:spcAft>
                <a:spcPts val="600"/>
              </a:spcAft>
              <a:buNone/>
            </a:pPr>
            <a:r>
              <a:rPr lang="it-IT" sz="2000" dirty="0" smtClean="0"/>
              <a:t>Albert Einstein (1879-1955) studia un fenomeno chiave: </a:t>
            </a:r>
            <a:r>
              <a:rPr lang="it-IT" sz="2000" b="1" dirty="0" smtClean="0"/>
              <a:t>l’effetto fotoelettrico</a:t>
            </a:r>
            <a:r>
              <a:rPr lang="it-IT" sz="2000" dirty="0" smtClean="0"/>
              <a:t>, cioè l’emissione di elettroni da un metallo colpito da una radiazione elettromagnetica.</a:t>
            </a:r>
            <a:endParaRPr lang="it-IT" sz="2000" dirty="0"/>
          </a:p>
        </p:txBody>
      </p:sp>
      <p:pic>
        <p:nvPicPr>
          <p:cNvPr id="9" name="Immagine 1"/>
          <p:cNvPicPr>
            <a:picLocks noChangeAspect="1"/>
          </p:cNvPicPr>
          <p:nvPr/>
        </p:nvPicPr>
        <p:blipFill rotWithShape="1">
          <a:blip r:embed="rId2">
            <a:extLst>
              <a:ext uri="{28A0092B-C50C-407E-A947-70E740481C1C}">
                <a14:useLocalDpi xmlns:a14="http://schemas.microsoft.com/office/drawing/2010/main" val="0"/>
              </a:ext>
            </a:extLst>
          </a:blip>
          <a:srcRect b="38797"/>
          <a:stretch/>
        </p:blipFill>
        <p:spPr bwMode="auto">
          <a:xfrm>
            <a:off x="4641433" y="2141757"/>
            <a:ext cx="4502567" cy="297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73" y="804233"/>
            <a:ext cx="2092965" cy="2092965"/>
          </a:xfrm>
          <a:prstGeom prst="rect">
            <a:avLst/>
          </a:prstGeom>
        </p:spPr>
      </p:pic>
      <p:sp>
        <p:nvSpPr>
          <p:cNvPr id="16" name="Content Placeholder 2"/>
          <p:cNvSpPr txBox="1">
            <a:spLocks/>
          </p:cNvSpPr>
          <p:nvPr/>
        </p:nvSpPr>
        <p:spPr>
          <a:xfrm>
            <a:off x="65988" y="5493468"/>
            <a:ext cx="9078012" cy="717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Einstein prese spunto dagli studi di Max </a:t>
            </a:r>
            <a:r>
              <a:rPr lang="it-IT" sz="2000" dirty="0" err="1" smtClean="0"/>
              <a:t>Planck</a:t>
            </a:r>
            <a:r>
              <a:rPr lang="it-IT" sz="2000" dirty="0" smtClean="0"/>
              <a:t> e propose </a:t>
            </a:r>
            <a:r>
              <a:rPr lang="it-IT" sz="2000" dirty="0"/>
              <a:t>un </a:t>
            </a:r>
            <a:r>
              <a:rPr lang="it-IT" sz="2000" dirty="0" smtClean="0"/>
              <a:t>modello </a:t>
            </a:r>
            <a:r>
              <a:rPr lang="it-IT" sz="2000" dirty="0"/>
              <a:t>in cui </a:t>
            </a:r>
            <a:r>
              <a:rPr lang="it-IT" sz="2000" i="1" dirty="0"/>
              <a:t>la </a:t>
            </a:r>
            <a:r>
              <a:rPr lang="it-IT" sz="2000" i="1" dirty="0" smtClean="0"/>
              <a:t>radiazione </a:t>
            </a:r>
            <a:r>
              <a:rPr lang="it-IT" sz="2000" i="1" dirty="0"/>
              <a:t>è vista come </a:t>
            </a:r>
            <a:r>
              <a:rPr lang="it-IT" sz="2000" b="1" i="1" dirty="0"/>
              <a:t>particella</a:t>
            </a:r>
            <a:r>
              <a:rPr lang="it-IT" sz="2000" dirty="0"/>
              <a:t> di una certa </a:t>
            </a:r>
            <a:r>
              <a:rPr lang="it-IT" sz="2000" dirty="0" smtClean="0"/>
              <a:t>energia, calcolata dalla formula di </a:t>
            </a:r>
            <a:r>
              <a:rPr lang="it-IT" sz="2000" dirty="0" err="1" smtClean="0"/>
              <a:t>Planck</a:t>
            </a:r>
            <a:r>
              <a:rPr lang="it-IT" sz="2000" dirty="0" smtClean="0"/>
              <a:t>. Chiamò queste particelle </a:t>
            </a:r>
            <a:r>
              <a:rPr lang="it-IT" sz="2000" b="1" dirty="0" smtClean="0"/>
              <a:t>fotoni</a:t>
            </a:r>
            <a:r>
              <a:rPr lang="it-IT" sz="2000" dirty="0" smtClean="0"/>
              <a:t> </a:t>
            </a:r>
            <a:endParaRPr lang="it-IT" sz="2000" dirty="0"/>
          </a:p>
        </p:txBody>
      </p:sp>
      <p:sp>
        <p:nvSpPr>
          <p:cNvPr id="7" name="Content Placeholder 2"/>
          <p:cNvSpPr txBox="1">
            <a:spLocks/>
          </p:cNvSpPr>
          <p:nvPr/>
        </p:nvSpPr>
        <p:spPr>
          <a:xfrm>
            <a:off x="65988" y="3400503"/>
            <a:ext cx="4666267" cy="717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2000" dirty="0" smtClean="0"/>
              <a:t>L’emissione avviene </a:t>
            </a:r>
            <a:r>
              <a:rPr lang="it-IT" sz="2000" i="1" dirty="0" smtClean="0"/>
              <a:t>solo</a:t>
            </a:r>
            <a:r>
              <a:rPr lang="it-IT" sz="2000" dirty="0" smtClean="0"/>
              <a:t> se la radiazione ha una frequenza superiore ad un certo valore soglia. Se la frequenza è inferiore, non si ha alcun fenomeno. A seconda del tipo di metallo, tale frequenza variava</a:t>
            </a:r>
          </a:p>
          <a:p>
            <a:pPr marL="0" indent="0">
              <a:lnSpc>
                <a:spcPct val="120000"/>
              </a:lnSpc>
              <a:spcBef>
                <a:spcPts val="0"/>
              </a:spcBef>
              <a:spcAft>
                <a:spcPts val="600"/>
              </a:spcAft>
              <a:buNone/>
            </a:pPr>
            <a:endParaRPr lang="it-IT" sz="2000" dirty="0"/>
          </a:p>
        </p:txBody>
      </p:sp>
    </p:spTree>
    <p:extLst>
      <p:ext uri="{BB962C8B-B14F-4D97-AF65-F5344CB8AC3E}">
        <p14:creationId xmlns:p14="http://schemas.microsoft.com/office/powerpoint/2010/main" val="288179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2549236" y="2221448"/>
            <a:ext cx="2318328" cy="457097"/>
          </a:xfrm>
          <a:prstGeom prst="roundRect">
            <a:avLst/>
          </a:prstGeom>
          <a:solidFill>
            <a:schemeClr val="accent6">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Quantizzazione dell’energia</a:t>
            </a:r>
            <a:endParaRPr lang="it-IT" sz="3200" dirty="0">
              <a:solidFill>
                <a:srgbClr val="0070C0"/>
              </a:solidFill>
            </a:endParaRPr>
          </a:p>
        </p:txBody>
      </p:sp>
      <p:sp>
        <p:nvSpPr>
          <p:cNvPr id="3" name="Content Placeholder 2"/>
          <p:cNvSpPr>
            <a:spLocks noGrp="1"/>
          </p:cNvSpPr>
          <p:nvPr>
            <p:ph idx="1"/>
          </p:nvPr>
        </p:nvSpPr>
        <p:spPr>
          <a:xfrm>
            <a:off x="582703" y="941288"/>
            <a:ext cx="6348449" cy="974768"/>
          </a:xfrm>
        </p:spPr>
        <p:txBody>
          <a:bodyPr>
            <a:noAutofit/>
          </a:bodyPr>
          <a:lstStyle/>
          <a:p>
            <a:pPr marL="0" indent="0">
              <a:lnSpc>
                <a:spcPct val="120000"/>
              </a:lnSpc>
              <a:spcBef>
                <a:spcPts val="0"/>
              </a:spcBef>
              <a:spcAft>
                <a:spcPts val="1800"/>
              </a:spcAft>
              <a:buNone/>
            </a:pPr>
            <a:r>
              <a:rPr lang="it-IT" sz="1900" dirty="0" smtClean="0"/>
              <a:t>Max Planck (1858-1947): il </a:t>
            </a:r>
            <a:r>
              <a:rPr lang="it-IT" sz="1900" dirty="0"/>
              <a:t>corpo nero </a:t>
            </a:r>
            <a:r>
              <a:rPr lang="it-IT" sz="1900" dirty="0" smtClean="0"/>
              <a:t>è </a:t>
            </a:r>
            <a:r>
              <a:rPr lang="it-IT" sz="1900" dirty="0"/>
              <a:t>costituito da atomi che si comportano come </a:t>
            </a:r>
            <a:r>
              <a:rPr lang="it-IT" sz="1900" i="1" dirty="0"/>
              <a:t>oscillatori</a:t>
            </a:r>
            <a:r>
              <a:rPr lang="it-IT" sz="1900" dirty="0"/>
              <a:t>, ovvero </a:t>
            </a:r>
            <a:r>
              <a:rPr lang="it-IT" sz="1900" dirty="0" smtClean="0"/>
              <a:t>che </a:t>
            </a:r>
            <a:r>
              <a:rPr lang="it-IT" sz="1900" dirty="0"/>
              <a:t>oscillano ad una frequenza fissa </a:t>
            </a:r>
            <a:r>
              <a:rPr lang="it-IT" sz="1900" dirty="0" smtClean="0"/>
              <a:t>ed </a:t>
            </a:r>
            <a:r>
              <a:rPr lang="it-IT" sz="1900" dirty="0"/>
              <a:t>emettono </a:t>
            </a:r>
            <a:r>
              <a:rPr lang="it-IT" sz="1900" dirty="0" smtClean="0"/>
              <a:t>radiazione elettromagnetica. </a:t>
            </a:r>
            <a:endParaRPr lang="it-IT" sz="1900"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582703" y="2221448"/>
                <a:ext cx="611050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it-IT" sz="1900" b="1" dirty="0" smtClean="0"/>
                  <a:t>Postulato di </a:t>
                </a:r>
                <a:r>
                  <a:rPr lang="it-IT" sz="1900" b="1" dirty="0" err="1" smtClean="0"/>
                  <a:t>Planck</a:t>
                </a:r>
                <a:endParaRPr lang="it-IT" sz="1900" b="1" dirty="0" smtClean="0"/>
              </a:p>
              <a:p>
                <a:pPr marL="0" indent="0">
                  <a:lnSpc>
                    <a:spcPct val="120000"/>
                  </a:lnSpc>
                  <a:spcBef>
                    <a:spcPts val="0"/>
                  </a:spcBef>
                  <a:buFont typeface="Arial" panose="020B0604020202020204" pitchFamily="34" charset="0"/>
                  <a:buNone/>
                </a:pPr>
                <a:endParaRPr lang="it-IT" sz="1900" dirty="0" smtClean="0"/>
              </a:p>
              <a:p>
                <a:pPr marL="0" indent="0" algn="ctr">
                  <a:lnSpc>
                    <a:spcPct val="120000"/>
                  </a:lnSpc>
                  <a:spcBef>
                    <a:spcPts val="0"/>
                  </a:spcBef>
                  <a:buFont typeface="Arial" panose="020B0604020202020204" pitchFamily="34" charset="0"/>
                  <a:buNone/>
                </a:pPr>
                <a14:m>
                  <m:oMath xmlns:m="http://schemas.openxmlformats.org/officeDocument/2006/math">
                    <m:r>
                      <a:rPr lang="it-IT" sz="1900" i="1" smtClean="0">
                        <a:latin typeface="Cambria Math" panose="02040503050406030204" pitchFamily="18" charset="0"/>
                      </a:rPr>
                      <m:t>𝐸</m:t>
                    </m:r>
                    <m:r>
                      <a:rPr lang="it-IT" sz="1900" i="1" smtClean="0">
                        <a:latin typeface="Cambria Math" panose="02040503050406030204" pitchFamily="18" charset="0"/>
                      </a:rPr>
                      <m:t>=</m:t>
                    </m:r>
                    <m:r>
                      <a:rPr lang="it-IT" sz="1900" i="1" smtClean="0">
                        <a:latin typeface="Cambria Math" panose="02040503050406030204" pitchFamily="18" charset="0"/>
                      </a:rPr>
                      <m:t>h</m:t>
                    </m:r>
                    <m:r>
                      <a:rPr lang="it-IT" sz="1900" i="1" smtClean="0">
                        <a:latin typeface="Cambria Math" panose="02040503050406030204" pitchFamily="18" charset="0"/>
                        <a:ea typeface="Cambria Math" panose="02040503050406030204" pitchFamily="18" charset="0"/>
                      </a:rPr>
                      <m:t>𝜈</m:t>
                    </m:r>
                  </m:oMath>
                </a14:m>
                <a:r>
                  <a:rPr lang="it-IT" sz="1900" dirty="0" smtClean="0"/>
                  <a:t>        </a:t>
                </a:r>
              </a:p>
              <a:p>
                <a:pPr marL="0" indent="0" algn="ctr">
                  <a:lnSpc>
                    <a:spcPct val="120000"/>
                  </a:lnSpc>
                  <a:spcBef>
                    <a:spcPts val="0"/>
                  </a:spcBef>
                  <a:spcAft>
                    <a:spcPts val="1800"/>
                  </a:spcAft>
                  <a:buFont typeface="Arial" panose="020B0604020202020204" pitchFamily="34" charset="0"/>
                  <a:buNone/>
                </a:pPr>
                <a:r>
                  <a:rPr lang="it-IT" sz="1900" dirty="0" smtClean="0"/>
                  <a:t>dove </a:t>
                </a:r>
                <a14:m>
                  <m:oMath xmlns:m="http://schemas.openxmlformats.org/officeDocument/2006/math">
                    <m:r>
                      <a:rPr lang="it-IT" sz="1900" i="1" smtClean="0">
                        <a:latin typeface="Cambria Math" panose="02040503050406030204" pitchFamily="18" charset="0"/>
                      </a:rPr>
                      <m:t>h</m:t>
                    </m:r>
                    <m:r>
                      <a:rPr lang="it-IT" sz="1900" i="1" smtClean="0">
                        <a:latin typeface="Cambria Math" panose="02040503050406030204" pitchFamily="18" charset="0"/>
                      </a:rPr>
                      <m:t>=6.626∙</m:t>
                    </m:r>
                    <m:sSup>
                      <m:sSupPr>
                        <m:ctrlPr>
                          <a:rPr lang="it-IT" sz="1900" i="1" smtClean="0">
                            <a:latin typeface="Cambria Math" panose="02040503050406030204" pitchFamily="18" charset="0"/>
                            <a:ea typeface="Cambria Math" panose="02040503050406030204" pitchFamily="18" charset="0"/>
                          </a:rPr>
                        </m:ctrlPr>
                      </m:sSupPr>
                      <m:e>
                        <m:r>
                          <a:rPr lang="it-IT" sz="1900" i="1" smtClean="0">
                            <a:latin typeface="Cambria Math" panose="02040503050406030204" pitchFamily="18" charset="0"/>
                            <a:ea typeface="Cambria Math" panose="02040503050406030204" pitchFamily="18" charset="0"/>
                          </a:rPr>
                          <m:t>10</m:t>
                        </m:r>
                      </m:e>
                      <m:sup>
                        <m:r>
                          <a:rPr lang="it-IT" sz="1900" i="1" smtClean="0">
                            <a:latin typeface="Cambria Math" panose="02040503050406030204" pitchFamily="18" charset="0"/>
                            <a:ea typeface="Cambria Math" panose="02040503050406030204" pitchFamily="18" charset="0"/>
                          </a:rPr>
                          <m:t>−34</m:t>
                        </m:r>
                      </m:sup>
                    </m:sSup>
                    <m:r>
                      <a:rPr lang="it-IT" sz="1900" i="1" smtClean="0">
                        <a:latin typeface="Cambria Math" panose="02040503050406030204" pitchFamily="18" charset="0"/>
                        <a:ea typeface="Cambria Math" panose="02040503050406030204" pitchFamily="18" charset="0"/>
                      </a:rPr>
                      <m:t>𝐽</m:t>
                    </m:r>
                    <m:r>
                      <a:rPr lang="it-IT" sz="1900" i="1">
                        <a:latin typeface="Cambria Math" panose="02040503050406030204" pitchFamily="18" charset="0"/>
                        <a:ea typeface="Cambria Math" panose="02040503050406030204" pitchFamily="18" charset="0"/>
                      </a:rPr>
                      <m:t>·</m:t>
                    </m:r>
                    <m:r>
                      <a:rPr lang="it-IT" sz="1900" b="0" i="1" smtClean="0">
                        <a:latin typeface="Cambria Math" panose="02040503050406030204" pitchFamily="18" charset="0"/>
                        <a:ea typeface="Cambria Math" panose="02040503050406030204" pitchFamily="18" charset="0"/>
                      </a:rPr>
                      <m:t>𝑠</m:t>
                    </m:r>
                    <m:r>
                      <a:rPr lang="it-IT" sz="1900" b="0" i="1" smtClean="0">
                        <a:latin typeface="Cambria Math" panose="02040503050406030204" pitchFamily="18" charset="0"/>
                        <a:ea typeface="Cambria Math" panose="02040503050406030204" pitchFamily="18" charset="0"/>
                      </a:rPr>
                      <m:t>   </m:t>
                    </m:r>
                  </m:oMath>
                </a14:m>
                <a:r>
                  <a:rPr lang="it-IT" sz="1900" dirty="0" smtClean="0"/>
                  <a:t> è la costante di Plank.</a:t>
                </a:r>
                <a:endParaRPr lang="it-IT" sz="19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582703" y="2221448"/>
                <a:ext cx="6110503" cy="974768"/>
              </a:xfrm>
              <a:prstGeom prst="rect">
                <a:avLst/>
              </a:prstGeom>
              <a:blipFill>
                <a:blip r:embed="rId2"/>
                <a:stretch>
                  <a:fillRect b="-60625"/>
                </a:stretch>
              </a:blipFill>
            </p:spPr>
            <p:txBody>
              <a:bodyPr/>
              <a:lstStyle/>
              <a:p>
                <a:r>
                  <a:rPr lang="it-IT">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891" y="941288"/>
            <a:ext cx="2135652" cy="3098355"/>
          </a:xfrm>
          <a:prstGeom prst="rect">
            <a:avLst/>
          </a:prstGeom>
        </p:spPr>
      </p:pic>
      <p:sp>
        <p:nvSpPr>
          <p:cNvPr id="11" name="Content Placeholder 2"/>
          <p:cNvSpPr txBox="1">
            <a:spLocks/>
          </p:cNvSpPr>
          <p:nvPr/>
        </p:nvSpPr>
        <p:spPr>
          <a:xfrm>
            <a:off x="0" y="3501608"/>
            <a:ext cx="800351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it-IT" sz="1900" dirty="0" smtClean="0"/>
          </a:p>
          <a:p>
            <a:pPr marL="0" indent="0" algn="ctr">
              <a:lnSpc>
                <a:spcPct val="120000"/>
              </a:lnSpc>
              <a:spcBef>
                <a:spcPts val="0"/>
              </a:spcBef>
              <a:spcAft>
                <a:spcPts val="1800"/>
              </a:spcAft>
              <a:buFont typeface="Arial" panose="020B0604020202020204" pitchFamily="34" charset="0"/>
              <a:buNone/>
            </a:pPr>
            <a:r>
              <a:rPr lang="it-IT" sz="2400" b="1" dirty="0" smtClean="0"/>
              <a:t>Attraverso </a:t>
            </a:r>
            <a:r>
              <a:rPr lang="it-IT" sz="2400" b="1" dirty="0"/>
              <a:t>la formula di Planck, l’energia è </a:t>
            </a:r>
            <a:r>
              <a:rPr lang="it-IT" sz="2400" b="1" dirty="0" smtClean="0"/>
              <a:t>quantizzata</a:t>
            </a:r>
          </a:p>
          <a:p>
            <a:pPr marL="0" indent="0" algn="ctr">
              <a:lnSpc>
                <a:spcPct val="120000"/>
              </a:lnSpc>
              <a:spcBef>
                <a:spcPts val="0"/>
              </a:spcBef>
              <a:spcAft>
                <a:spcPts val="1800"/>
              </a:spcAft>
              <a:buFont typeface="Arial" panose="020B0604020202020204" pitchFamily="34" charset="0"/>
              <a:buNone/>
            </a:pPr>
            <a:r>
              <a:rPr lang="it-IT" sz="2400" dirty="0" smtClean="0"/>
              <a:t>Così </a:t>
            </a:r>
            <a:r>
              <a:rPr lang="it-IT" sz="2400" dirty="0"/>
              <a:t>c</a:t>
            </a:r>
            <a:r>
              <a:rPr lang="it-IT" sz="2400" dirty="0" smtClean="0"/>
              <a:t>ome gli atomi sono discreti, così lo sono anche i fotoni</a:t>
            </a:r>
          </a:p>
          <a:p>
            <a:pPr marL="0" indent="0" algn="ctr">
              <a:lnSpc>
                <a:spcPct val="120000"/>
              </a:lnSpc>
              <a:spcBef>
                <a:spcPts val="0"/>
              </a:spcBef>
              <a:spcAft>
                <a:spcPts val="1800"/>
              </a:spcAft>
              <a:buFont typeface="Arial" panose="020B0604020202020204" pitchFamily="34" charset="0"/>
              <a:buNone/>
            </a:pPr>
            <a:r>
              <a:rPr lang="it-IT" sz="2400" dirty="0" smtClean="0"/>
              <a:t>L’energia di un fotone </a:t>
            </a:r>
            <a:r>
              <a:rPr lang="it-IT" sz="2400" u="sng" dirty="0" smtClean="0"/>
              <a:t>dipende dalla loro frequenza</a:t>
            </a:r>
            <a:r>
              <a:rPr lang="it-IT" sz="2400" dirty="0" smtClean="0"/>
              <a:t>: il quanto di energia è la più piccola parte di energia che può avere un determinato fotone</a:t>
            </a:r>
            <a:endParaRPr lang="it-IT" sz="2400" dirty="0"/>
          </a:p>
        </p:txBody>
      </p:sp>
    </p:spTree>
    <p:extLst>
      <p:ext uri="{BB962C8B-B14F-4D97-AF65-F5344CB8AC3E}">
        <p14:creationId xmlns:p14="http://schemas.microsoft.com/office/powerpoint/2010/main" val="21782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Spettroscopia</a:t>
            </a:r>
          </a:p>
        </p:txBody>
      </p:sp>
      <p:sp>
        <p:nvSpPr>
          <p:cNvPr id="2" name="CasellaDiTesto 1"/>
          <p:cNvSpPr txBox="1"/>
          <p:nvPr/>
        </p:nvSpPr>
        <p:spPr>
          <a:xfrm>
            <a:off x="0" y="997527"/>
            <a:ext cx="8950036" cy="954107"/>
          </a:xfrm>
          <a:prstGeom prst="rect">
            <a:avLst/>
          </a:prstGeom>
          <a:noFill/>
        </p:spPr>
        <p:txBody>
          <a:bodyPr wrap="square" rtlCol="0">
            <a:spAutoFit/>
          </a:bodyPr>
          <a:lstStyle/>
          <a:p>
            <a:r>
              <a:rPr lang="it-IT" sz="2800" dirty="0" smtClean="0"/>
              <a:t>Studio dell’interazione tra radiazione elettromagnetica e materia</a:t>
            </a:r>
            <a:endParaRPr lang="it-IT" sz="2800" dirty="0"/>
          </a:p>
        </p:txBody>
      </p:sp>
      <p:sp>
        <p:nvSpPr>
          <p:cNvPr id="3" name="CasellaDiTesto 2"/>
          <p:cNvSpPr txBox="1"/>
          <p:nvPr/>
        </p:nvSpPr>
        <p:spPr>
          <a:xfrm>
            <a:off x="369454" y="2632364"/>
            <a:ext cx="8294255" cy="3693319"/>
          </a:xfrm>
          <a:prstGeom prst="rect">
            <a:avLst/>
          </a:prstGeom>
          <a:noFill/>
        </p:spPr>
        <p:txBody>
          <a:bodyPr wrap="square" rtlCol="0">
            <a:spAutoFit/>
          </a:bodyPr>
          <a:lstStyle/>
          <a:p>
            <a:r>
              <a:rPr lang="it-IT" dirty="0" smtClean="0"/>
              <a:t>Es.</a:t>
            </a:r>
          </a:p>
          <a:p>
            <a:endParaRPr lang="it-IT" dirty="0"/>
          </a:p>
          <a:p>
            <a:r>
              <a:rPr lang="it-IT" dirty="0" smtClean="0"/>
              <a:t>Risonanza magnetica nucleare (NMR)                        Radiofrequenze</a:t>
            </a:r>
          </a:p>
          <a:p>
            <a:endParaRPr lang="it-IT" dirty="0"/>
          </a:p>
          <a:p>
            <a:r>
              <a:rPr lang="it-IT" dirty="0" smtClean="0"/>
              <a:t>Diffrazione dei raggi X                                                    Raggi X</a:t>
            </a:r>
          </a:p>
          <a:p>
            <a:endParaRPr lang="it-IT" dirty="0"/>
          </a:p>
          <a:p>
            <a:r>
              <a:rPr lang="it-IT" dirty="0" smtClean="0"/>
              <a:t>Spettroscopia IR                                                              Radiazione infrarossa</a:t>
            </a:r>
          </a:p>
          <a:p>
            <a:endParaRPr lang="it-IT" dirty="0"/>
          </a:p>
          <a:p>
            <a:r>
              <a:rPr lang="it-IT" dirty="0" smtClean="0"/>
              <a:t>Spettroscopia di assorbimento UV-Vis                        Spettro Visibile – ultravioletto</a:t>
            </a:r>
          </a:p>
          <a:p>
            <a:endParaRPr lang="it-IT" dirty="0"/>
          </a:p>
          <a:p>
            <a:r>
              <a:rPr lang="it-IT" dirty="0" smtClean="0"/>
              <a:t>….</a:t>
            </a:r>
          </a:p>
          <a:p>
            <a:endParaRPr lang="it-IT" dirty="0"/>
          </a:p>
          <a:p>
            <a:r>
              <a:rPr lang="it-IT" dirty="0" smtClean="0"/>
              <a:t>…..         </a:t>
            </a:r>
            <a:endParaRPr lang="it-IT" dirty="0"/>
          </a:p>
        </p:txBody>
      </p:sp>
    </p:spTree>
    <p:extLst>
      <p:ext uri="{BB962C8B-B14F-4D97-AF65-F5344CB8AC3E}">
        <p14:creationId xmlns:p14="http://schemas.microsoft.com/office/powerpoint/2010/main" val="311218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2965</TotalTime>
  <Words>2742</Words>
  <Application>Microsoft Office PowerPoint</Application>
  <PresentationFormat>Presentazione su schermo (4:3)</PresentationFormat>
  <Paragraphs>181</Paragraphs>
  <Slides>31</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9" baseType="lpstr">
      <vt:lpstr>Arial</vt:lpstr>
      <vt:lpstr>Calibri</vt:lpstr>
      <vt:lpstr>Calibri Light</vt:lpstr>
      <vt:lpstr>Cambria Math</vt:lpstr>
      <vt:lpstr>Symbol</vt:lpstr>
      <vt:lpstr>Times New Roman</vt:lpstr>
      <vt:lpstr>Office Theme</vt:lpstr>
      <vt:lpstr>Equation</vt:lpstr>
      <vt:lpstr>Tavola periodica</vt:lpstr>
      <vt:lpstr>Presentazione standard di PowerPoint</vt:lpstr>
      <vt:lpstr>La moderna teoria atomica</vt:lpstr>
      <vt:lpstr>La moderna teoria atomica</vt:lpstr>
      <vt:lpstr>Radiazione elettromagnetica</vt:lpstr>
      <vt:lpstr>Presentazione standard di PowerPoint</vt:lpstr>
      <vt:lpstr>Effetto fotoelettrico</vt:lpstr>
      <vt:lpstr>Quantizzazione dell’energia</vt:lpstr>
      <vt:lpstr>Spettroscopia</vt:lpstr>
      <vt:lpstr>Luce "bianca " </vt:lpstr>
      <vt:lpstr>Spettri atomici</vt:lpstr>
      <vt:lpstr>Presentazione standard di PowerPoint</vt:lpstr>
      <vt:lpstr>Presentazione standard di PowerPoint</vt:lpstr>
      <vt:lpstr>Presentazione standard di PowerPoint</vt:lpstr>
      <vt:lpstr>Dualismo onda-particella</vt:lpstr>
      <vt:lpstr>Dualismo onda-particella</vt:lpstr>
      <vt:lpstr>Dualismo onda-particella</vt:lpstr>
      <vt:lpstr>Principio di indeterminazione</vt:lpstr>
      <vt:lpstr>Funzione d’onda:  Il modello quanto-meccanico</vt:lpstr>
      <vt:lpstr>L'equazione di Schrödinger </vt:lpstr>
      <vt:lpstr>L'equazione di Schrödinger </vt:lpstr>
      <vt:lpstr>Significato della funzione d’onda </vt:lpstr>
      <vt:lpstr>Le funzioni di stato dell'atomo di idrogeno</vt:lpstr>
      <vt:lpstr>Orbitali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Numero quantico di spin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200</cp:revision>
  <dcterms:created xsi:type="dcterms:W3CDTF">2020-07-11T12:16:55Z</dcterms:created>
  <dcterms:modified xsi:type="dcterms:W3CDTF">2022-10-10T07:07:40Z</dcterms:modified>
</cp:coreProperties>
</file>