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2" r:id="rId2"/>
    <p:sldId id="318" r:id="rId3"/>
    <p:sldId id="343" r:id="rId4"/>
    <p:sldId id="344" r:id="rId5"/>
    <p:sldId id="320" r:id="rId6"/>
    <p:sldId id="328" r:id="rId7"/>
    <p:sldId id="323" r:id="rId8"/>
    <p:sldId id="342" r:id="rId9"/>
    <p:sldId id="341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A662-4C78-DC4C-A832-599E6EE01EBD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C704-716E-824F-AE19-17924A46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1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1DE5-9DF1-5D49-BA5C-08278C55713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0BE7F-3A6E-7E4A-A71F-6DABF66D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317" y="583970"/>
            <a:ext cx="759658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particle duality: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When a quantum entity is detected by some kind of interaction, it acts like a particle in the sense that it is localized;</a:t>
            </a:r>
          </a:p>
          <a:p>
            <a:pPr marL="342900" indent="-342900">
              <a:buAutoNum type="arabicParenR"/>
            </a:pPr>
            <a:r>
              <a:rPr lang="en-US" dirty="0"/>
              <a:t>When it is moving it acts like a wave in the sense that interference phenomena are observed and of course a wave is extended, not localized.</a:t>
            </a:r>
          </a:p>
          <a:p>
            <a:r>
              <a:rPr lang="en-US" dirty="0"/>
              <a:t>Bohr summarized the situation in his </a:t>
            </a:r>
            <a:r>
              <a:rPr lang="en-US" i="1" dirty="0">
                <a:solidFill>
                  <a:srgbClr val="FF0000"/>
                </a:solidFill>
              </a:rPr>
              <a:t>principle of complementarity.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If a measurement proves the wave character of radiation or matter, then it is impossible to prove the particle character in the same measurement.</a:t>
            </a:r>
          </a:p>
          <a:p>
            <a:endParaRPr lang="en-US" dirty="0"/>
          </a:p>
          <a:p>
            <a:r>
              <a:rPr lang="en-US" u="sng" dirty="0"/>
              <a:t>The link between wave model and particle model </a:t>
            </a:r>
            <a:r>
              <a:rPr lang="en-US" dirty="0"/>
              <a:t>is provided by a probability interpretation of the </a:t>
            </a:r>
            <a:r>
              <a:rPr lang="en-US" u="sng" dirty="0"/>
              <a:t>wave-particle duality</a:t>
            </a:r>
            <a:r>
              <a:rPr lang="en-US" dirty="0"/>
              <a:t>. </a:t>
            </a:r>
          </a:p>
          <a:p>
            <a:r>
              <a:rPr lang="en-US" dirty="0"/>
              <a:t>In the case of radiation it was </a:t>
            </a:r>
            <a:r>
              <a:rPr lang="en-US" u="sng" dirty="0">
                <a:solidFill>
                  <a:srgbClr val="FF0000"/>
                </a:solidFill>
              </a:rPr>
              <a:t>Einstein</a:t>
            </a:r>
            <a:r>
              <a:rPr lang="en-US" dirty="0"/>
              <a:t> who united the wave and particle theories; </a:t>
            </a:r>
          </a:p>
          <a:p>
            <a:r>
              <a:rPr lang="en-US" u="sng" dirty="0">
                <a:solidFill>
                  <a:srgbClr val="FF0000"/>
                </a:solidFill>
              </a:rPr>
              <a:t>Born</a:t>
            </a:r>
            <a:r>
              <a:rPr lang="en-US" dirty="0"/>
              <a:t> applied a similar argument to unite wave and particle theories.</a:t>
            </a:r>
          </a:p>
        </p:txBody>
      </p:sp>
    </p:spTree>
    <p:extLst>
      <p:ext uri="{BB962C8B-B14F-4D97-AF65-F5344CB8AC3E}">
        <p14:creationId xmlns:p14="http://schemas.microsoft.com/office/powerpoint/2010/main" val="344719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4 at 9.5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32"/>
            <a:ext cx="4922534" cy="724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534" y="10557"/>
            <a:ext cx="348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wave packet</a:t>
            </a:r>
            <a:r>
              <a:rPr lang="en-US" dirty="0"/>
              <a:t>: to describe a particle which is </a:t>
            </a:r>
            <a:r>
              <a:rPr lang="en-US" u="sng" dirty="0"/>
              <a:t>confined in a certain spatial</a:t>
            </a:r>
            <a:r>
              <a:rPr lang="en-US" dirty="0"/>
              <a:t> region, a </a:t>
            </a:r>
            <a:r>
              <a:rPr lang="en-US" b="1" i="1" dirty="0"/>
              <a:t>wave packet </a:t>
            </a:r>
            <a:r>
              <a:rPr lang="en-US" dirty="0"/>
              <a:t>can be formed by superimposing plane waves of different wave numbers.</a:t>
            </a:r>
          </a:p>
        </p:txBody>
      </p:sp>
      <p:pic>
        <p:nvPicPr>
          <p:cNvPr id="4" name="Picture 3" descr="Screen shot 2012-03-14 at 9.58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214"/>
            <a:ext cx="5199528" cy="203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4934" y="2350842"/>
            <a:ext cx="34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Mutual Fourier transform</a:t>
            </a:r>
            <a:endParaRPr lang="en-US" dirty="0"/>
          </a:p>
        </p:txBody>
      </p:sp>
      <p:pic>
        <p:nvPicPr>
          <p:cNvPr id="6" name="Picture 5" descr="Screen shot 2012-03-14 at 9.59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2" y="3773986"/>
            <a:ext cx="5197355" cy="295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052" y="3893694"/>
            <a:ext cx="3071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could be tempted to unify the wave and particle picture by using wave packets</a:t>
            </a:r>
            <a:r>
              <a:rPr lang="en-US" dirty="0"/>
              <a:t> to describe the motion of particles. </a:t>
            </a:r>
            <a:r>
              <a:rPr lang="en-US" dirty="0">
                <a:solidFill>
                  <a:srgbClr val="FF0000"/>
                </a:solidFill>
              </a:rPr>
              <a:t>This is not possible, </a:t>
            </a:r>
            <a:r>
              <a:rPr lang="en-US" dirty="0"/>
              <a:t>because in general, wave packets change their shapes and flow apart.</a:t>
            </a:r>
          </a:p>
        </p:txBody>
      </p:sp>
    </p:spTree>
    <p:extLst>
      <p:ext uri="{BB962C8B-B14F-4D97-AF65-F5344CB8AC3E}">
        <p14:creationId xmlns:p14="http://schemas.microsoft.com/office/powerpoint/2010/main" val="261966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170" y="27812"/>
            <a:ext cx="517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unify the wave and particle description?</a:t>
            </a:r>
          </a:p>
        </p:txBody>
      </p:sp>
      <p:pic>
        <p:nvPicPr>
          <p:cNvPr id="3" name="Picture 2" descr="Screen shot 2012-03-14 at 9.4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3" y="703077"/>
            <a:ext cx="4908617" cy="2431513"/>
          </a:xfrm>
          <a:prstGeom prst="rect">
            <a:avLst/>
          </a:prstGeom>
        </p:spPr>
      </p:pic>
      <p:pic>
        <p:nvPicPr>
          <p:cNvPr id="5" name="Picture 4" descr="Screen shot 2012-03-14 at 9.5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797245" y="3191439"/>
            <a:ext cx="4350505" cy="892129"/>
          </a:xfrm>
          <a:prstGeom prst="rect">
            <a:avLst/>
          </a:prstGeom>
        </p:spPr>
      </p:pic>
      <p:pic>
        <p:nvPicPr>
          <p:cNvPr id="6" name="Picture 5" descr="Screen shot 2012-03-14 at 9.51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752554" y="4146492"/>
            <a:ext cx="7232658" cy="2494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589" y="3191439"/>
            <a:ext cx="386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wave function </a:t>
            </a:r>
            <a:r>
              <a:rPr lang="en-US" dirty="0"/>
              <a:t>of a plane wave: it represents particles having definite momentum</a:t>
            </a:r>
          </a:p>
        </p:txBody>
      </p:sp>
      <p:pic>
        <p:nvPicPr>
          <p:cNvPr id="8" name="Picture 7" descr="Screen shot 2012-03-14 at 9.52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73" y="5636585"/>
            <a:ext cx="1421253" cy="8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C9584-46D5-1949-8A53-49E6DFB6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88"/>
            <a:ext cx="9144000" cy="67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EF0D3-D7F9-D942-9A2D-9CCAB2D0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525" y="0"/>
            <a:ext cx="27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Probabilistic interpretation</a:t>
            </a:r>
          </a:p>
        </p:txBody>
      </p:sp>
      <p:pic>
        <p:nvPicPr>
          <p:cNvPr id="3" name="Picture 2" descr="Screen shot 2012-03-14 at 10.0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7" y="581755"/>
            <a:ext cx="7364101" cy="3600400"/>
          </a:xfrm>
          <a:prstGeom prst="rect">
            <a:avLst/>
          </a:prstGeom>
        </p:spPr>
      </p:pic>
      <p:pic>
        <p:nvPicPr>
          <p:cNvPr id="4" name="Picture 3" descr="Screen shot 2012-03-14 at 10.0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71" y="1999894"/>
            <a:ext cx="2216760" cy="587664"/>
          </a:xfrm>
          <a:prstGeom prst="rect">
            <a:avLst/>
          </a:prstGeom>
        </p:spPr>
      </p:pic>
      <p:pic>
        <p:nvPicPr>
          <p:cNvPr id="5" name="Picture 4" descr="Screen shot 2012-03-14 at 10.10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97" y="4445688"/>
            <a:ext cx="4508846" cy="1490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43359" y="4076356"/>
            <a:ext cx="17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Born’s</a:t>
            </a:r>
            <a:r>
              <a:rPr lang="en-US" dirty="0"/>
              <a:t> postulate</a:t>
            </a:r>
          </a:p>
        </p:txBody>
      </p:sp>
      <p:pic>
        <p:nvPicPr>
          <p:cNvPr id="7" name="Picture 6" descr="Screen shot 2012-03-14 at 10.12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0" y="5980800"/>
            <a:ext cx="2488384" cy="87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0372" y="6276263"/>
            <a:ext cx="123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normalised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8 at 11.5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40" y="936246"/>
            <a:ext cx="6072012" cy="4635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1997" y="30122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waves</a:t>
            </a:r>
          </a:p>
        </p:txBody>
      </p:sp>
    </p:spTree>
    <p:extLst>
      <p:ext uri="{BB962C8B-B14F-4D97-AF65-F5344CB8AC3E}">
        <p14:creationId xmlns:p14="http://schemas.microsoft.com/office/powerpoint/2010/main" val="214456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4 at 11.0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553"/>
            <a:ext cx="5638132" cy="863339"/>
          </a:xfrm>
          <a:prstGeom prst="rect">
            <a:avLst/>
          </a:prstGeom>
        </p:spPr>
      </p:pic>
      <p:pic>
        <p:nvPicPr>
          <p:cNvPr id="3" name="Picture 2" descr="Screen shot 2012-03-14 at 11.0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61" y="879553"/>
            <a:ext cx="3206031" cy="810126"/>
          </a:xfrm>
          <a:prstGeom prst="rect">
            <a:avLst/>
          </a:prstGeom>
        </p:spPr>
      </p:pic>
      <p:pic>
        <p:nvPicPr>
          <p:cNvPr id="4" name="Picture 3" descr="Screen shot 2012-03-14 at 11.09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" y="1689679"/>
            <a:ext cx="6214583" cy="3259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976" y="5191592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The wave packet is strongly localized and the particle velocity= group velocity</a:t>
            </a:r>
          </a:p>
          <a:p>
            <a:pPr marL="342900" indent="-342900">
              <a:buAutoNum type="arabicParenR"/>
            </a:pPr>
            <a:r>
              <a:rPr lang="en-US" dirty="0" err="1"/>
              <a:t>Δx</a:t>
            </a:r>
            <a:r>
              <a:rPr lang="en-US" dirty="0"/>
              <a:t>=2π/</a:t>
            </a:r>
            <a:r>
              <a:rPr lang="en-US" dirty="0" err="1"/>
              <a:t>Δk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1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6B7D6-23E7-264E-8E3F-385636D39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" y="0"/>
            <a:ext cx="8979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1DDEF-3AEB-5848-A244-1D1A0C13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" y="0"/>
            <a:ext cx="9052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261</Words>
  <Application>Microsoft Macintosh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MALVESTUTO MARCO</cp:lastModifiedBy>
  <cp:revision>9</cp:revision>
  <dcterms:created xsi:type="dcterms:W3CDTF">2015-10-08T08:09:21Z</dcterms:created>
  <dcterms:modified xsi:type="dcterms:W3CDTF">2022-10-11T06:27:39Z</dcterms:modified>
</cp:coreProperties>
</file>