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3"/>
  </p:notesMasterIdLst>
  <p:sldIdLst>
    <p:sldId id="256" r:id="rId3"/>
    <p:sldId id="257" r:id="rId4"/>
    <p:sldId id="261" r:id="rId5"/>
    <p:sldId id="262" r:id="rId6"/>
    <p:sldId id="266" r:id="rId7"/>
    <p:sldId id="258" r:id="rId8"/>
    <p:sldId id="267" r:id="rId9"/>
    <p:sldId id="263" r:id="rId10"/>
    <p:sldId id="265" r:id="rId11"/>
    <p:sldId id="264" r:id="rId12"/>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4580"/>
  </p:normalViewPr>
  <p:slideViewPr>
    <p:cSldViewPr>
      <p:cViewPr varScale="1">
        <p:scale>
          <a:sx n="110" d="100"/>
          <a:sy n="110" d="100"/>
        </p:scale>
        <p:origin x="1464"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Rectangle 4"/>
          <p:cNvSpPr>
            <a:spLocks noGrp="1" noRot="1" noChangeAspect="1" noChangeArrowheads="1"/>
          </p:cNvSpPr>
          <p:nvPr>
            <p:ph type="sldImg"/>
          </p:nvPr>
        </p:nvSpPr>
        <p:spPr bwMode="auto">
          <a:xfrm>
            <a:off x="1312863" y="1027113"/>
            <a:ext cx="4927600" cy="369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1169988" y="5086350"/>
            <a:ext cx="5219700"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0416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6298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0B90F36F-F416-F941-972A-B51067693401}"/>
              </a:ext>
            </a:extLst>
          </p:cNvPr>
          <p:cNvSpPr>
            <a:spLocks noGrp="1" noChangeArrowheads="1"/>
          </p:cNvSpPr>
          <p:nvPr>
            <p:ph type="sldNum"/>
          </p:nvPr>
        </p:nvSpPr>
        <p:spPr>
          <a:ln/>
        </p:spPr>
        <p:txBody>
          <a:bodyPr/>
          <a:lstStyle/>
          <a:p>
            <a:fld id="{51F4176C-06FD-2142-9BAC-4341651F504B}" type="slidenum">
              <a:rPr lang="it-IT" altLang="it-IT"/>
              <a:pPr/>
              <a:t>10</a:t>
            </a:fld>
            <a:endParaRPr lang="it-IT" altLang="it-IT"/>
          </a:p>
        </p:txBody>
      </p:sp>
      <p:sp>
        <p:nvSpPr>
          <p:cNvPr id="29697" name="Text Box 1">
            <a:extLst>
              <a:ext uri="{FF2B5EF4-FFF2-40B4-BE49-F238E27FC236}">
                <a16:creationId xmlns:a16="http://schemas.microsoft.com/office/drawing/2014/main" id="{AA572406-AD52-3047-AC0E-5A8A7DC688F5}"/>
              </a:ext>
            </a:extLst>
          </p:cNvPr>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E0DFC191-7356-B44A-9FF0-7884DD3C297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4035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4589FF3-D673-4BA1-9D6E-F089B8AE085E}" type="slidenum">
              <a:rPr lang="it-IT" altLang="it-IT"/>
              <a:pPr>
                <a:defRPr/>
              </a:pPr>
              <a:t>‹N›</a:t>
            </a:fld>
            <a:endParaRPr lang="it-IT" altLang="it-IT"/>
          </a:p>
        </p:txBody>
      </p:sp>
    </p:spTree>
    <p:extLst>
      <p:ext uri="{BB962C8B-B14F-4D97-AF65-F5344CB8AC3E}">
        <p14:creationId xmlns:p14="http://schemas.microsoft.com/office/powerpoint/2010/main" val="239334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2E26B745-C05A-402D-A7F9-0021C8C4D68E}" type="slidenum">
              <a:rPr lang="it-IT" altLang="it-IT"/>
              <a:pPr>
                <a:defRPr/>
              </a:pPr>
              <a:t>‹N›</a:t>
            </a:fld>
            <a:endParaRPr lang="it-IT" altLang="it-IT"/>
          </a:p>
        </p:txBody>
      </p:sp>
    </p:spTree>
    <p:extLst>
      <p:ext uri="{BB962C8B-B14F-4D97-AF65-F5344CB8AC3E}">
        <p14:creationId xmlns:p14="http://schemas.microsoft.com/office/powerpoint/2010/main" val="314544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2500" y="301625"/>
            <a:ext cx="2265363" cy="64500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6862" cy="645001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2447A95-3FB9-4219-BA6B-D18635394BF6}" type="slidenum">
              <a:rPr lang="it-IT" altLang="it-IT"/>
              <a:pPr>
                <a:defRPr/>
              </a:pPr>
              <a:t>‹N›</a:t>
            </a:fld>
            <a:endParaRPr lang="it-IT" altLang="it-IT"/>
          </a:p>
        </p:txBody>
      </p:sp>
    </p:spTree>
    <p:extLst>
      <p:ext uri="{BB962C8B-B14F-4D97-AF65-F5344CB8AC3E}">
        <p14:creationId xmlns:p14="http://schemas.microsoft.com/office/powerpoint/2010/main" val="130127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02985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7901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58959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6887"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00650" y="1963738"/>
            <a:ext cx="4306888"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484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9881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93579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69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54104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4E3D4D83-8B2A-4DAC-98F1-9A747759BFB8}" type="slidenum">
              <a:rPr lang="it-IT" altLang="it-IT"/>
              <a:pPr>
                <a:defRPr/>
              </a:pPr>
              <a:t>‹N›</a:t>
            </a:fld>
            <a:endParaRPr lang="it-IT" altLang="it-IT"/>
          </a:p>
        </p:txBody>
      </p:sp>
    </p:spTree>
    <p:extLst>
      <p:ext uri="{BB962C8B-B14F-4D97-AF65-F5344CB8AC3E}">
        <p14:creationId xmlns:p14="http://schemas.microsoft.com/office/powerpoint/2010/main" val="1560788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90979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9256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6788" y="282575"/>
            <a:ext cx="2190750" cy="66119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3025" cy="66119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616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601075" cy="1255713"/>
          </a:xfrm>
        </p:spPr>
        <p:txBody>
          <a:bodyPr/>
          <a:lstStyle/>
          <a:p>
            <a:r>
              <a:rPr lang="it-IT"/>
              <a:t>Fare clic per modificare lo stile del titolo</a:t>
            </a:r>
          </a:p>
        </p:txBody>
      </p:sp>
    </p:spTree>
    <p:extLst>
      <p:ext uri="{BB962C8B-B14F-4D97-AF65-F5344CB8AC3E}">
        <p14:creationId xmlns:p14="http://schemas.microsoft.com/office/powerpoint/2010/main" val="221596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9BFB67BE-20A7-4396-87BB-0BEC8FEE1C86}" type="slidenum">
              <a:rPr lang="it-IT" altLang="it-IT"/>
              <a:pPr>
                <a:defRPr/>
              </a:pPr>
              <a:t>‹N›</a:t>
            </a:fld>
            <a:endParaRPr lang="it-IT" altLang="it-IT"/>
          </a:p>
        </p:txBody>
      </p:sp>
    </p:spTree>
    <p:extLst>
      <p:ext uri="{BB962C8B-B14F-4D97-AF65-F5344CB8AC3E}">
        <p14:creationId xmlns:p14="http://schemas.microsoft.com/office/powerpoint/2010/main" val="404456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6112"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1750" y="1768475"/>
            <a:ext cx="4456113"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F236E9FA-3D9A-4A26-8494-9FA7DA2E0381}" type="slidenum">
              <a:rPr lang="it-IT" altLang="it-IT"/>
              <a:pPr>
                <a:defRPr/>
              </a:pPr>
              <a:t>‹N›</a:t>
            </a:fld>
            <a:endParaRPr lang="it-IT" altLang="it-IT"/>
          </a:p>
        </p:txBody>
      </p:sp>
    </p:spTree>
    <p:extLst>
      <p:ext uri="{BB962C8B-B14F-4D97-AF65-F5344CB8AC3E}">
        <p14:creationId xmlns:p14="http://schemas.microsoft.com/office/powerpoint/2010/main" val="406395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D94DFAEE-868D-4EB2-BE4C-26F97B8B8AF6}" type="slidenum">
              <a:rPr lang="it-IT" altLang="it-IT"/>
              <a:pPr>
                <a:defRPr/>
              </a:pPr>
              <a:t>‹N›</a:t>
            </a:fld>
            <a:endParaRPr lang="it-IT" altLang="it-IT"/>
          </a:p>
        </p:txBody>
      </p:sp>
    </p:spTree>
    <p:extLst>
      <p:ext uri="{BB962C8B-B14F-4D97-AF65-F5344CB8AC3E}">
        <p14:creationId xmlns:p14="http://schemas.microsoft.com/office/powerpoint/2010/main" val="42482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AEF89CBA-6C23-41B5-A78F-C1FB1431FA83}" type="slidenum">
              <a:rPr lang="it-IT" altLang="it-IT"/>
              <a:pPr>
                <a:defRPr/>
              </a:pPr>
              <a:t>‹N›</a:t>
            </a:fld>
            <a:endParaRPr lang="it-IT" altLang="it-IT"/>
          </a:p>
        </p:txBody>
      </p:sp>
    </p:spTree>
    <p:extLst>
      <p:ext uri="{BB962C8B-B14F-4D97-AF65-F5344CB8AC3E}">
        <p14:creationId xmlns:p14="http://schemas.microsoft.com/office/powerpoint/2010/main" val="290871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E42E8F17-3FDF-4929-9D2D-F21BBB31482B}" type="slidenum">
              <a:rPr lang="it-IT" altLang="it-IT"/>
              <a:pPr>
                <a:defRPr/>
              </a:pPr>
              <a:t>‹N›</a:t>
            </a:fld>
            <a:endParaRPr lang="it-IT" altLang="it-IT"/>
          </a:p>
        </p:txBody>
      </p:sp>
    </p:spTree>
    <p:extLst>
      <p:ext uri="{BB962C8B-B14F-4D97-AF65-F5344CB8AC3E}">
        <p14:creationId xmlns:p14="http://schemas.microsoft.com/office/powerpoint/2010/main" val="597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34B12BC0-FC69-4E11-92C0-555F90F0B59C}" type="slidenum">
              <a:rPr lang="it-IT" altLang="it-IT"/>
              <a:pPr>
                <a:defRPr/>
              </a:pPr>
              <a:t>‹N›</a:t>
            </a:fld>
            <a:endParaRPr lang="it-IT" altLang="it-IT"/>
          </a:p>
        </p:txBody>
      </p:sp>
    </p:spTree>
    <p:extLst>
      <p:ext uri="{BB962C8B-B14F-4D97-AF65-F5344CB8AC3E}">
        <p14:creationId xmlns:p14="http://schemas.microsoft.com/office/powerpoint/2010/main" val="180813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05987CFD-23AC-45BA-A722-669F8537A449}" type="slidenum">
              <a:rPr lang="it-IT" altLang="it-IT"/>
              <a:pPr>
                <a:defRPr/>
              </a:pPr>
              <a:t>‹N›</a:t>
            </a:fld>
            <a:endParaRPr lang="it-IT" altLang="it-IT"/>
          </a:p>
        </p:txBody>
      </p:sp>
    </p:spTree>
    <p:extLst>
      <p:ext uri="{BB962C8B-B14F-4D97-AF65-F5344CB8AC3E}">
        <p14:creationId xmlns:p14="http://schemas.microsoft.com/office/powerpoint/2010/main" val="76506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A0594999-5CA4-4A4E-A422-9EE034C01DD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60107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6175"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tif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39555" y="395461"/>
            <a:ext cx="9649071" cy="1048990"/>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FISIOTERAPIA </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241800" y="1619597"/>
            <a:ext cx="9649072" cy="7223125"/>
          </a:xfrm>
        </p:spPr>
        <p:txBody>
          <a:bodyPr/>
          <a:lstStyle/>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rPr>
              <a:t>Modulo Didattico di Anatomia Umana Normale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ANATOMIA  UMANA, SPLANCNOLOGIA e NEUROANATOMIA (SSD BIO/16)</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(Insegnamento: Anatomia Umana, che comprende l’ Istologia e la Biochimica)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Docente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Prof. Vittorio GRILL</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Professore Associato del SSD BIO/16-Anatomia Umana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E-mail  grill@units.it</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CAD4FC-DF60-2E49-A188-335D7751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 y="22499"/>
            <a:ext cx="4590053" cy="3469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4" name="Group 4">
            <a:extLst>
              <a:ext uri="{FF2B5EF4-FFF2-40B4-BE49-F238E27FC236}">
                <a16:creationId xmlns:a16="http://schemas.microsoft.com/office/drawing/2014/main" id="{D8A91A21-7F15-D742-8429-F07FED477F0F}"/>
              </a:ext>
            </a:extLst>
          </p:cNvPr>
          <p:cNvGrpSpPr>
            <a:grpSpLocks/>
          </p:cNvGrpSpPr>
          <p:nvPr/>
        </p:nvGrpSpPr>
        <p:grpSpPr bwMode="auto">
          <a:xfrm>
            <a:off x="18028" y="3554973"/>
            <a:ext cx="4539797" cy="3937331"/>
            <a:chOff x="57" y="1588"/>
            <a:chExt cx="2250" cy="1626"/>
          </a:xfrm>
        </p:grpSpPr>
        <p:sp>
          <p:nvSpPr>
            <p:cNvPr id="5125" name="Rectangle 5">
              <a:extLst>
                <a:ext uri="{FF2B5EF4-FFF2-40B4-BE49-F238E27FC236}">
                  <a16:creationId xmlns:a16="http://schemas.microsoft.com/office/drawing/2014/main" id="{930E9554-0908-5C41-945E-665342B186E3}"/>
                </a:ext>
              </a:extLst>
            </p:cNvPr>
            <p:cNvSpPr>
              <a:spLocks noChangeArrowheads="1"/>
            </p:cNvSpPr>
            <p:nvPr/>
          </p:nvSpPr>
          <p:spPr bwMode="auto">
            <a:xfrm>
              <a:off x="57" y="1588"/>
              <a:ext cx="2250" cy="1626"/>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26" name="Group 6">
              <a:extLst>
                <a:ext uri="{FF2B5EF4-FFF2-40B4-BE49-F238E27FC236}">
                  <a16:creationId xmlns:a16="http://schemas.microsoft.com/office/drawing/2014/main" id="{DEA06267-BE06-9349-8F13-767D58A1079A}"/>
                </a:ext>
              </a:extLst>
            </p:cNvPr>
            <p:cNvGrpSpPr>
              <a:grpSpLocks/>
            </p:cNvGrpSpPr>
            <p:nvPr/>
          </p:nvGrpSpPr>
          <p:grpSpPr bwMode="auto">
            <a:xfrm>
              <a:off x="103" y="1670"/>
              <a:ext cx="2087" cy="1511"/>
              <a:chOff x="103" y="1670"/>
              <a:chExt cx="2087" cy="1511"/>
            </a:xfrm>
          </p:grpSpPr>
          <p:pic>
            <p:nvPicPr>
              <p:cNvPr id="5127" name="Picture 7">
                <a:extLst>
                  <a:ext uri="{FF2B5EF4-FFF2-40B4-BE49-F238E27FC236}">
                    <a16:creationId xmlns:a16="http://schemas.microsoft.com/office/drawing/2014/main" id="{99E29DB4-5F5E-AC4A-A1DF-F48420907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 y="1670"/>
                <a:ext cx="1280" cy="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7A8814B0-4A1A-884E-B39D-1285BE3C570E}"/>
                  </a:ext>
                </a:extLst>
              </p:cNvPr>
              <p:cNvSpPr txBox="1">
                <a:spLocks noChangeArrowheads="1"/>
              </p:cNvSpPr>
              <p:nvPr/>
            </p:nvSpPr>
            <p:spPr bwMode="auto">
              <a:xfrm>
                <a:off x="359" y="1786"/>
                <a:ext cx="47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OCULARE</a:t>
                </a:r>
              </a:p>
            </p:txBody>
          </p:sp>
          <p:sp>
            <p:nvSpPr>
              <p:cNvPr id="5129" name="Rectangle 9">
                <a:extLst>
                  <a:ext uri="{FF2B5EF4-FFF2-40B4-BE49-F238E27FC236}">
                    <a16:creationId xmlns:a16="http://schemas.microsoft.com/office/drawing/2014/main" id="{09628CBD-0246-674D-8C6C-C097013F8041}"/>
                  </a:ext>
                </a:extLst>
              </p:cNvPr>
              <p:cNvSpPr>
                <a:spLocks noChangeArrowheads="1"/>
              </p:cNvSpPr>
              <p:nvPr/>
            </p:nvSpPr>
            <p:spPr bwMode="auto">
              <a:xfrm>
                <a:off x="471" y="2156"/>
                <a:ext cx="507"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OBBIETTIVI</a:t>
                </a:r>
              </a:p>
            </p:txBody>
          </p:sp>
          <p:sp>
            <p:nvSpPr>
              <p:cNvPr id="5130" name="Rectangle 10">
                <a:extLst>
                  <a:ext uri="{FF2B5EF4-FFF2-40B4-BE49-F238E27FC236}">
                    <a16:creationId xmlns:a16="http://schemas.microsoft.com/office/drawing/2014/main" id="{2EB5E6CB-189E-7045-96FD-113A675F1509}"/>
                  </a:ext>
                </a:extLst>
              </p:cNvPr>
              <p:cNvSpPr>
                <a:spLocks noChangeArrowheads="1"/>
              </p:cNvSpPr>
              <p:nvPr/>
            </p:nvSpPr>
            <p:spPr bwMode="auto">
              <a:xfrm>
                <a:off x="284" y="2325"/>
                <a:ext cx="803" cy="215"/>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TAVOLINO PORTA CAMPIONE</a:t>
                </a:r>
              </a:p>
            </p:txBody>
          </p:sp>
          <p:sp>
            <p:nvSpPr>
              <p:cNvPr id="5131" name="Rectangle 11">
                <a:extLst>
                  <a:ext uri="{FF2B5EF4-FFF2-40B4-BE49-F238E27FC236}">
                    <a16:creationId xmlns:a16="http://schemas.microsoft.com/office/drawing/2014/main" id="{52204E21-75D1-E84C-B6BF-BC22D2524BD1}"/>
                  </a:ext>
                </a:extLst>
              </p:cNvPr>
              <p:cNvSpPr>
                <a:spLocks noChangeArrowheads="1"/>
              </p:cNvSpPr>
              <p:nvPr/>
            </p:nvSpPr>
            <p:spPr bwMode="auto">
              <a:xfrm>
                <a:off x="321" y="2620"/>
                <a:ext cx="654"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CONDENSATORE</a:t>
                </a:r>
              </a:p>
            </p:txBody>
          </p:sp>
          <p:sp>
            <p:nvSpPr>
              <p:cNvPr id="5132" name="Rectangle 12">
                <a:extLst>
                  <a:ext uri="{FF2B5EF4-FFF2-40B4-BE49-F238E27FC236}">
                    <a16:creationId xmlns:a16="http://schemas.microsoft.com/office/drawing/2014/main" id="{39CDEDDA-D028-584E-9AE8-EA5800DDF923}"/>
                  </a:ext>
                </a:extLst>
              </p:cNvPr>
              <p:cNvSpPr>
                <a:spLocks noChangeArrowheads="1"/>
              </p:cNvSpPr>
              <p:nvPr/>
            </p:nvSpPr>
            <p:spPr bwMode="auto">
              <a:xfrm>
                <a:off x="103" y="2812"/>
                <a:ext cx="88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DIAFRAMMA DI CAMPO</a:t>
                </a:r>
              </a:p>
            </p:txBody>
          </p:sp>
          <p:sp>
            <p:nvSpPr>
              <p:cNvPr id="5133" name="Line 13">
                <a:extLst>
                  <a:ext uri="{FF2B5EF4-FFF2-40B4-BE49-F238E27FC236}">
                    <a16:creationId xmlns:a16="http://schemas.microsoft.com/office/drawing/2014/main" id="{8B6A232D-401D-EF49-9ECA-6C83D7483689}"/>
                  </a:ext>
                </a:extLst>
              </p:cNvPr>
              <p:cNvSpPr>
                <a:spLocks noChangeShapeType="1"/>
              </p:cNvSpPr>
              <p:nvPr/>
            </p:nvSpPr>
            <p:spPr bwMode="auto">
              <a:xfrm>
                <a:off x="799" y="1901"/>
                <a:ext cx="141" cy="71"/>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4" name="Line 14">
                <a:extLst>
                  <a:ext uri="{FF2B5EF4-FFF2-40B4-BE49-F238E27FC236}">
                    <a16:creationId xmlns:a16="http://schemas.microsoft.com/office/drawing/2014/main" id="{D8914EEA-3D01-D744-A05C-6F11FC04F380}"/>
                  </a:ext>
                </a:extLst>
              </p:cNvPr>
              <p:cNvSpPr>
                <a:spLocks noChangeShapeType="1"/>
              </p:cNvSpPr>
              <p:nvPr/>
            </p:nvSpPr>
            <p:spPr bwMode="auto">
              <a:xfrm>
                <a:off x="1020" y="2247"/>
                <a:ext cx="251" cy="148"/>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5" name="Line 15">
                <a:extLst>
                  <a:ext uri="{FF2B5EF4-FFF2-40B4-BE49-F238E27FC236}">
                    <a16:creationId xmlns:a16="http://schemas.microsoft.com/office/drawing/2014/main" id="{7005D179-62D5-9947-ABF9-874482E66641}"/>
                  </a:ext>
                </a:extLst>
              </p:cNvPr>
              <p:cNvSpPr>
                <a:spLocks noChangeShapeType="1"/>
              </p:cNvSpPr>
              <p:nvPr/>
            </p:nvSpPr>
            <p:spPr bwMode="auto">
              <a:xfrm>
                <a:off x="947" y="2479"/>
                <a:ext cx="214" cy="32"/>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6" name="Line 16">
                <a:extLst>
                  <a:ext uri="{FF2B5EF4-FFF2-40B4-BE49-F238E27FC236}">
                    <a16:creationId xmlns:a16="http://schemas.microsoft.com/office/drawing/2014/main" id="{24E019A3-BC9E-E245-B3E0-005E38E090B7}"/>
                  </a:ext>
                </a:extLst>
              </p:cNvPr>
              <p:cNvSpPr>
                <a:spLocks noChangeShapeType="1"/>
              </p:cNvSpPr>
              <p:nvPr/>
            </p:nvSpPr>
            <p:spPr bwMode="auto">
              <a:xfrm>
                <a:off x="1057" y="2671"/>
                <a:ext cx="178" cy="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7" name="Line 17">
                <a:extLst>
                  <a:ext uri="{FF2B5EF4-FFF2-40B4-BE49-F238E27FC236}">
                    <a16:creationId xmlns:a16="http://schemas.microsoft.com/office/drawing/2014/main" id="{2DAC4CAB-44F1-7549-813F-B2334BF988DB}"/>
                  </a:ext>
                </a:extLst>
              </p:cNvPr>
              <p:cNvSpPr>
                <a:spLocks noChangeShapeType="1"/>
              </p:cNvSpPr>
              <p:nvPr/>
            </p:nvSpPr>
            <p:spPr bwMode="auto">
              <a:xfrm flipV="1">
                <a:off x="1094" y="2819"/>
                <a:ext cx="140" cy="46"/>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8" name="Text Box 18">
                <a:extLst>
                  <a:ext uri="{FF2B5EF4-FFF2-40B4-BE49-F238E27FC236}">
                    <a16:creationId xmlns:a16="http://schemas.microsoft.com/office/drawing/2014/main" id="{30F5F476-DEAF-C74B-BCC2-AACF1B9D23D9}"/>
                  </a:ext>
                </a:extLst>
              </p:cNvPr>
              <p:cNvSpPr txBox="1">
                <a:spLocks noChangeArrowheads="1"/>
              </p:cNvSpPr>
              <p:nvPr/>
            </p:nvSpPr>
            <p:spPr bwMode="auto">
              <a:xfrm>
                <a:off x="1169" y="3044"/>
                <a:ext cx="431"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LAMPADA</a:t>
                </a:r>
              </a:p>
            </p:txBody>
          </p:sp>
          <p:sp>
            <p:nvSpPr>
              <p:cNvPr id="5139" name="Line 19">
                <a:extLst>
                  <a:ext uri="{FF2B5EF4-FFF2-40B4-BE49-F238E27FC236}">
                    <a16:creationId xmlns:a16="http://schemas.microsoft.com/office/drawing/2014/main" id="{B62740CD-FFF3-E040-A75F-AE52FE4CFD8F}"/>
                  </a:ext>
                </a:extLst>
              </p:cNvPr>
              <p:cNvSpPr>
                <a:spLocks noChangeShapeType="1"/>
              </p:cNvSpPr>
              <p:nvPr/>
            </p:nvSpPr>
            <p:spPr bwMode="auto">
              <a:xfrm flipV="1">
                <a:off x="1645" y="2973"/>
                <a:ext cx="214" cy="85"/>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grpSp>
        <p:nvGrpSpPr>
          <p:cNvPr id="5140" name="Group 20">
            <a:extLst>
              <a:ext uri="{FF2B5EF4-FFF2-40B4-BE49-F238E27FC236}">
                <a16:creationId xmlns:a16="http://schemas.microsoft.com/office/drawing/2014/main" id="{D8994982-7D27-6443-8107-DE0EB702D08F}"/>
              </a:ext>
            </a:extLst>
          </p:cNvPr>
          <p:cNvGrpSpPr>
            <a:grpSpLocks/>
          </p:cNvGrpSpPr>
          <p:nvPr/>
        </p:nvGrpSpPr>
        <p:grpSpPr bwMode="auto">
          <a:xfrm>
            <a:off x="5074354" y="1619597"/>
            <a:ext cx="4706261" cy="5400600"/>
            <a:chOff x="3525" y="1497"/>
            <a:chExt cx="2189" cy="2250"/>
          </a:xfrm>
        </p:grpSpPr>
        <p:sp>
          <p:nvSpPr>
            <p:cNvPr id="5141" name="Rectangle 21">
              <a:extLst>
                <a:ext uri="{FF2B5EF4-FFF2-40B4-BE49-F238E27FC236}">
                  <a16:creationId xmlns:a16="http://schemas.microsoft.com/office/drawing/2014/main" id="{8F21FB06-DD3F-E043-97C3-6A841E1EA387}"/>
                </a:ext>
              </a:extLst>
            </p:cNvPr>
            <p:cNvSpPr>
              <a:spLocks noChangeArrowheads="1"/>
            </p:cNvSpPr>
            <p:nvPr/>
          </p:nvSpPr>
          <p:spPr bwMode="auto">
            <a:xfrm>
              <a:off x="3525" y="1497"/>
              <a:ext cx="2106" cy="225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42" name="Group 22">
              <a:extLst>
                <a:ext uri="{FF2B5EF4-FFF2-40B4-BE49-F238E27FC236}">
                  <a16:creationId xmlns:a16="http://schemas.microsoft.com/office/drawing/2014/main" id="{3F9EB992-48EC-1045-935F-D5C1623063F8}"/>
                </a:ext>
              </a:extLst>
            </p:cNvPr>
            <p:cNvGrpSpPr>
              <a:grpSpLocks/>
            </p:cNvGrpSpPr>
            <p:nvPr/>
          </p:nvGrpSpPr>
          <p:grpSpPr bwMode="auto">
            <a:xfrm>
              <a:off x="3594" y="1640"/>
              <a:ext cx="2120" cy="2032"/>
              <a:chOff x="3594" y="1640"/>
              <a:chExt cx="2120" cy="2032"/>
            </a:xfrm>
          </p:grpSpPr>
          <p:graphicFrame>
            <p:nvGraphicFramePr>
              <p:cNvPr id="5143" name="Object 23">
                <a:extLst>
                  <a:ext uri="{FF2B5EF4-FFF2-40B4-BE49-F238E27FC236}">
                    <a16:creationId xmlns:a16="http://schemas.microsoft.com/office/drawing/2014/main" id="{C7E65023-881F-D54F-A38C-92678221C31D}"/>
                  </a:ext>
                </a:extLst>
              </p:cNvPr>
              <p:cNvGraphicFramePr>
                <a:graphicFrameLocks noChangeAspect="1"/>
              </p:cNvGraphicFramePr>
              <p:nvPr>
                <p:extLst/>
              </p:nvPr>
            </p:nvGraphicFramePr>
            <p:xfrm>
              <a:off x="4204" y="1640"/>
              <a:ext cx="886" cy="2032"/>
            </p:xfrm>
            <a:graphic>
              <a:graphicData uri="http://schemas.openxmlformats.org/presentationml/2006/ole">
                <mc:AlternateContent xmlns:mc="http://schemas.openxmlformats.org/markup-compatibility/2006">
                  <mc:Choice xmlns:v="urn:schemas-microsoft-com:vml" Requires="v">
                    <p:oleObj spid="_x0000_s1055" r:id="rId6" imgW="14859000" imgH="35750500" progId="">
                      <p:embed/>
                    </p:oleObj>
                  </mc:Choice>
                  <mc:Fallback>
                    <p:oleObj r:id="rId6" imgW="14859000" imgH="35750500" progId="">
                      <p:embed/>
                      <p:pic>
                        <p:nvPicPr>
                          <p:cNvPr id="5143" name="Object 23">
                            <a:extLst>
                              <a:ext uri="{FF2B5EF4-FFF2-40B4-BE49-F238E27FC236}">
                                <a16:creationId xmlns:a16="http://schemas.microsoft.com/office/drawing/2014/main" id="{C7E65023-881F-D54F-A38C-92678221C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 y="1640"/>
                            <a:ext cx="886" cy="203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4" name="Text Box 24">
                <a:extLst>
                  <a:ext uri="{FF2B5EF4-FFF2-40B4-BE49-F238E27FC236}">
                    <a16:creationId xmlns:a16="http://schemas.microsoft.com/office/drawing/2014/main" id="{ED5CE998-69C1-DD46-99D5-E4686381B2B6}"/>
                  </a:ext>
                </a:extLst>
              </p:cNvPr>
              <p:cNvSpPr txBox="1">
                <a:spLocks noChangeArrowheads="1"/>
              </p:cNvSpPr>
              <p:nvPr/>
            </p:nvSpPr>
            <p:spPr bwMode="auto">
              <a:xfrm>
                <a:off x="4958" y="1858"/>
                <a:ext cx="578"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CANNONE</a:t>
                </a:r>
              </a:p>
              <a:p>
                <a:pPr>
                  <a:buClrTx/>
                  <a:buFontTx/>
                  <a:buNone/>
                </a:pPr>
                <a:r>
                  <a:rPr lang="it-IT" altLang="it-IT" sz="882" b="1">
                    <a:latin typeface="Tahoma" panose="020B0604030504040204" pitchFamily="34" charset="0"/>
                  </a:rPr>
                  <a:t>ELETTRONICO</a:t>
                </a:r>
              </a:p>
            </p:txBody>
          </p:sp>
          <p:sp>
            <p:nvSpPr>
              <p:cNvPr id="5145" name="AutoShape 25">
                <a:extLst>
                  <a:ext uri="{FF2B5EF4-FFF2-40B4-BE49-F238E27FC236}">
                    <a16:creationId xmlns:a16="http://schemas.microsoft.com/office/drawing/2014/main" id="{9D546FDC-D10F-AD4D-A428-D87FB02AB462}"/>
                  </a:ext>
                </a:extLst>
              </p:cNvPr>
              <p:cNvSpPr>
                <a:spLocks/>
              </p:cNvSpPr>
              <p:nvPr/>
            </p:nvSpPr>
            <p:spPr bwMode="auto">
              <a:xfrm>
                <a:off x="4886" y="1779"/>
                <a:ext cx="65" cy="298"/>
              </a:xfrm>
              <a:prstGeom prst="rightBrace">
                <a:avLst>
                  <a:gd name="adj1" fmla="val 38205"/>
                  <a:gd name="adj2" fmla="val 50000"/>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46" name="Text Box 26">
                <a:extLst>
                  <a:ext uri="{FF2B5EF4-FFF2-40B4-BE49-F238E27FC236}">
                    <a16:creationId xmlns:a16="http://schemas.microsoft.com/office/drawing/2014/main" id="{E7917AFE-F64B-4A40-8FAA-4EEBDD122DF6}"/>
                  </a:ext>
                </a:extLst>
              </p:cNvPr>
              <p:cNvSpPr txBox="1">
                <a:spLocks noChangeArrowheads="1"/>
              </p:cNvSpPr>
              <p:nvPr/>
            </p:nvSpPr>
            <p:spPr bwMode="auto">
              <a:xfrm>
                <a:off x="5002" y="2521"/>
                <a:ext cx="712"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PORTA CAMPIONE</a:t>
                </a:r>
              </a:p>
            </p:txBody>
          </p:sp>
          <p:sp>
            <p:nvSpPr>
              <p:cNvPr id="5147" name="Text Box 27">
                <a:extLst>
                  <a:ext uri="{FF2B5EF4-FFF2-40B4-BE49-F238E27FC236}">
                    <a16:creationId xmlns:a16="http://schemas.microsoft.com/office/drawing/2014/main" id="{156B070A-5CD1-074D-92DF-2B5BCB433A82}"/>
                  </a:ext>
                </a:extLst>
              </p:cNvPr>
              <p:cNvSpPr txBox="1">
                <a:spLocks noChangeArrowheads="1"/>
              </p:cNvSpPr>
              <p:nvPr/>
            </p:nvSpPr>
            <p:spPr bwMode="auto">
              <a:xfrm>
                <a:off x="3878" y="2214"/>
                <a:ext cx="654"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CONDENSATORE</a:t>
                </a:r>
              </a:p>
            </p:txBody>
          </p:sp>
          <p:sp>
            <p:nvSpPr>
              <p:cNvPr id="5148" name="Text Box 28">
                <a:extLst>
                  <a:ext uri="{FF2B5EF4-FFF2-40B4-BE49-F238E27FC236}">
                    <a16:creationId xmlns:a16="http://schemas.microsoft.com/office/drawing/2014/main" id="{FFBB5CE5-B95C-3047-8AF5-4689A0977FFB}"/>
                  </a:ext>
                </a:extLst>
              </p:cNvPr>
              <p:cNvSpPr txBox="1">
                <a:spLocks noChangeArrowheads="1"/>
              </p:cNvSpPr>
              <p:nvPr/>
            </p:nvSpPr>
            <p:spPr bwMode="auto">
              <a:xfrm>
                <a:off x="3943" y="2587"/>
                <a:ext cx="526"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OBBIETTIVO</a:t>
                </a:r>
              </a:p>
            </p:txBody>
          </p:sp>
          <p:sp>
            <p:nvSpPr>
              <p:cNvPr id="5149" name="Text Box 29">
                <a:extLst>
                  <a:ext uri="{FF2B5EF4-FFF2-40B4-BE49-F238E27FC236}">
                    <a16:creationId xmlns:a16="http://schemas.microsoft.com/office/drawing/2014/main" id="{381AE4E7-D67C-BA47-A067-F46A299BB251}"/>
                  </a:ext>
                </a:extLst>
              </p:cNvPr>
              <p:cNvSpPr txBox="1">
                <a:spLocks noChangeArrowheads="1"/>
              </p:cNvSpPr>
              <p:nvPr/>
            </p:nvSpPr>
            <p:spPr bwMode="auto">
              <a:xfrm>
                <a:off x="4959" y="3107"/>
                <a:ext cx="624"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SCHERMO</a:t>
                </a:r>
              </a:p>
              <a:p>
                <a:pPr>
                  <a:buClrTx/>
                  <a:buFontTx/>
                  <a:buNone/>
                </a:pPr>
                <a:r>
                  <a:rPr lang="it-IT" altLang="it-IT" sz="882" b="1">
                    <a:latin typeface="Tahoma" panose="020B0604030504040204" pitchFamily="34" charset="0"/>
                  </a:rPr>
                  <a:t>FLUORESCENTE</a:t>
                </a:r>
              </a:p>
            </p:txBody>
          </p:sp>
          <p:sp>
            <p:nvSpPr>
              <p:cNvPr id="5150" name="Line 30">
                <a:extLst>
                  <a:ext uri="{FF2B5EF4-FFF2-40B4-BE49-F238E27FC236}">
                    <a16:creationId xmlns:a16="http://schemas.microsoft.com/office/drawing/2014/main" id="{891C5342-A44B-134A-A375-743779663BAF}"/>
                  </a:ext>
                </a:extLst>
              </p:cNvPr>
              <p:cNvSpPr>
                <a:spLocks noChangeShapeType="1"/>
              </p:cNvSpPr>
              <p:nvPr/>
            </p:nvSpPr>
            <p:spPr bwMode="auto">
              <a:xfrm flipH="1">
                <a:off x="4667" y="3215"/>
                <a:ext cx="253" cy="147"/>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51" name="Text Box 31">
                <a:extLst>
                  <a:ext uri="{FF2B5EF4-FFF2-40B4-BE49-F238E27FC236}">
                    <a16:creationId xmlns:a16="http://schemas.microsoft.com/office/drawing/2014/main" id="{05A8C2D0-2ACE-6B42-80D0-A77B6557FFB8}"/>
                  </a:ext>
                </a:extLst>
              </p:cNvPr>
              <p:cNvSpPr txBox="1">
                <a:spLocks noChangeArrowheads="1"/>
              </p:cNvSpPr>
              <p:nvPr/>
            </p:nvSpPr>
            <p:spPr bwMode="auto">
              <a:xfrm>
                <a:off x="3594" y="3332"/>
                <a:ext cx="585"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CAMERA</a:t>
                </a:r>
              </a:p>
              <a:p>
                <a:pPr>
                  <a:buClrTx/>
                  <a:buFontTx/>
                  <a:buNone/>
                </a:pPr>
                <a:r>
                  <a:rPr lang="it-IT" altLang="it-IT" sz="882" b="1">
                    <a:latin typeface="Tahoma" panose="020B0604030504040204" pitchFamily="34" charset="0"/>
                  </a:rPr>
                  <a:t>FOTOGRAFICA</a:t>
                </a:r>
              </a:p>
            </p:txBody>
          </p:sp>
          <p:sp>
            <p:nvSpPr>
              <p:cNvPr id="5152" name="Line 32">
                <a:extLst>
                  <a:ext uri="{FF2B5EF4-FFF2-40B4-BE49-F238E27FC236}">
                    <a16:creationId xmlns:a16="http://schemas.microsoft.com/office/drawing/2014/main" id="{F9F72482-2FBD-2445-A0DE-E2E66618BB11}"/>
                  </a:ext>
                </a:extLst>
              </p:cNvPr>
              <p:cNvSpPr>
                <a:spLocks noChangeShapeType="1"/>
              </p:cNvSpPr>
              <p:nvPr/>
            </p:nvSpPr>
            <p:spPr bwMode="auto">
              <a:xfrm>
                <a:off x="4128" y="3502"/>
                <a:ext cx="505" cy="3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Tree>
    <p:extLst>
      <p:ext uri="{BB962C8B-B14F-4D97-AF65-F5344CB8AC3E}">
        <p14:creationId xmlns:p14="http://schemas.microsoft.com/office/powerpoint/2010/main" val="1095464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4984750"/>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800" y="1331565"/>
            <a:ext cx="9361039" cy="5562949"/>
          </a:xfrm>
        </p:spPr>
        <p:txBody>
          <a:bodyPr/>
          <a:lstStyle/>
          <a:p>
            <a:r>
              <a:rPr lang="it-IT" b="1" dirty="0">
                <a:solidFill>
                  <a:schemeClr val="tx1"/>
                </a:solidFill>
              </a:rPr>
              <a:t>Il MODULO ANATOMIA UMANA, SPLANCNOLOGIA e NEUROANATOMIA (5 </a:t>
            </a:r>
            <a:r>
              <a:rPr lang="it-IT" b="1" dirty="0" err="1">
                <a:solidFill>
                  <a:schemeClr val="tx1"/>
                </a:solidFill>
              </a:rPr>
              <a:t>cfu</a:t>
            </a:r>
            <a:r>
              <a:rPr lang="it-IT" b="1" dirty="0">
                <a:solidFill>
                  <a:schemeClr val="tx1"/>
                </a:solidFill>
              </a:rPr>
              <a:t>) è inserito in un INSEGNAMENTO INTEGRATO (Anatomia Umana), assieme ai MODULI di ISTOLOGIA (1 </a:t>
            </a:r>
            <a:r>
              <a:rPr lang="it-IT" b="1" dirty="0" err="1">
                <a:solidFill>
                  <a:schemeClr val="tx1"/>
                </a:solidFill>
              </a:rPr>
              <a:t>cfu</a:t>
            </a:r>
            <a:r>
              <a:rPr lang="it-IT" b="1" dirty="0">
                <a:solidFill>
                  <a:schemeClr val="tx1"/>
                </a:solidFill>
              </a:rPr>
              <a:t>, SSD BIO/17) e BIOCHIMICA (1 </a:t>
            </a:r>
            <a:r>
              <a:rPr lang="it-IT" b="1" dirty="0" err="1">
                <a:solidFill>
                  <a:schemeClr val="tx1"/>
                </a:solidFill>
              </a:rPr>
              <a:t>cfu</a:t>
            </a:r>
            <a:r>
              <a:rPr lang="it-IT" b="1" dirty="0">
                <a:solidFill>
                  <a:schemeClr val="tx1"/>
                </a:solidFill>
              </a:rPr>
              <a:t>, SSD BIO/10).</a:t>
            </a:r>
          </a:p>
          <a:p>
            <a:r>
              <a:rPr lang="it-IT" b="1" dirty="0">
                <a:solidFill>
                  <a:schemeClr val="tx1"/>
                </a:solidFill>
              </a:rPr>
              <a:t>L’ ESAME viene acquisito soltanto al completamento di tutte le verifiche di profitto dei singoli moduli, ottenendo una VOTAZIONE MEDIA PONDERATA (espressa in 30.mi) sui CFU, che viene arrotondata all’ unità INFERIORE (se decimali compresi tra 0,01 e 0,49), all’ unità SUPERIORE (se decimali compresi tra 0,50 e 0,99).</a:t>
            </a:r>
          </a:p>
          <a:p>
            <a:r>
              <a:rPr lang="it-IT" b="1" dirty="0">
                <a:solidFill>
                  <a:schemeClr val="tx1"/>
                </a:solidFill>
              </a:rPr>
              <a:t>Le VERIFICHE di PROFITTO di ANATOMIA UMANA, SPLANCNOLOGIA , NEUROANATOMIA verranno svolte in FORMA ESCLUSIVAMENTE ORALE.</a:t>
            </a:r>
          </a:p>
          <a:p>
            <a:endParaRPr lang="it-IT" dirty="0"/>
          </a:p>
        </p:txBody>
      </p:sp>
    </p:spTree>
    <p:extLst>
      <p:ext uri="{BB962C8B-B14F-4D97-AF65-F5344CB8AC3E}">
        <p14:creationId xmlns:p14="http://schemas.microsoft.com/office/powerpoint/2010/main" val="74679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359792" y="247699"/>
            <a:ext cx="9577063" cy="1254125"/>
          </a:xfrm>
        </p:spPr>
        <p:txBody>
          <a:bodyPr/>
          <a:lstStyle/>
          <a:p>
            <a:pPr algn="ctr"/>
            <a:r>
              <a:rPr lang="it-IT" sz="3200" dirty="0">
                <a:solidFill>
                  <a:schemeClr val="tx1"/>
                </a:solidFill>
              </a:rPr>
              <a:t>INFORMAZIONI ESSENZIALI SUL MODULO DIDATTICO DI  ANATOMIA UMANA </a:t>
            </a:r>
          </a:p>
        </p:txBody>
      </p:sp>
      <p:sp>
        <p:nvSpPr>
          <p:cNvPr id="3" name="Segnaposto contenuto 2"/>
          <p:cNvSpPr>
            <a:spLocks noGrp="1"/>
          </p:cNvSpPr>
          <p:nvPr>
            <p:ph idx="1"/>
          </p:nvPr>
        </p:nvSpPr>
        <p:spPr>
          <a:xfrm>
            <a:off x="766029" y="1979637"/>
            <a:ext cx="8764587" cy="4929187"/>
          </a:xfrm>
        </p:spPr>
        <p:txBody>
          <a:bodyPr/>
          <a:lstStyle/>
          <a:p>
            <a:r>
              <a:rPr lang="it-IT" dirty="0"/>
              <a:t> </a:t>
            </a:r>
            <a:r>
              <a:rPr lang="it-IT" sz="2800" dirty="0">
                <a:solidFill>
                  <a:schemeClr val="tx1"/>
                </a:solidFill>
              </a:rPr>
              <a:t>L’ attività didattica consterà di unità didattiche frontali con proiezione di </a:t>
            </a:r>
            <a:r>
              <a:rPr lang="it-IT" sz="2800" dirty="0" err="1">
                <a:solidFill>
                  <a:schemeClr val="tx1"/>
                </a:solidFill>
              </a:rPr>
              <a:t>files</a:t>
            </a:r>
            <a:r>
              <a:rPr lang="it-IT" sz="2800" dirty="0">
                <a:solidFill>
                  <a:schemeClr val="tx1"/>
                </a:solidFill>
              </a:rPr>
              <a:t> in formato </a:t>
            </a:r>
            <a:r>
              <a:rPr lang="it-IT" sz="2800" dirty="0" err="1">
                <a:solidFill>
                  <a:schemeClr val="tx1"/>
                </a:solidFill>
              </a:rPr>
              <a:t>pptx</a:t>
            </a:r>
            <a:r>
              <a:rPr lang="it-IT" sz="2800" dirty="0">
                <a:solidFill>
                  <a:schemeClr val="tx1"/>
                </a:solidFill>
              </a:rPr>
              <a:t> di PowerPoint</a:t>
            </a:r>
          </a:p>
          <a:p>
            <a:r>
              <a:rPr lang="it-IT" sz="2800" dirty="0">
                <a:solidFill>
                  <a:schemeClr val="tx1"/>
                </a:solidFill>
              </a:rPr>
              <a:t>Verranno messe a disposizione sulla piattaforma MOODLE, nello spazio Anatomia Umana.</a:t>
            </a:r>
          </a:p>
          <a:p>
            <a:r>
              <a:rPr lang="it-IT" sz="2800" dirty="0">
                <a:solidFill>
                  <a:schemeClr val="tx1"/>
                </a:solidFill>
              </a:rPr>
              <a:t>Potrebbero avere delle minime variazioni causa modifiche dell’ ultimo momento</a:t>
            </a:r>
          </a:p>
          <a:p>
            <a:r>
              <a:rPr lang="it-IT" sz="2800" dirty="0">
                <a:solidFill>
                  <a:schemeClr val="tx1"/>
                </a:solidFill>
              </a:rPr>
              <a:t>Gli argomenti non seguono pedissequamente quanto esposto nell’ eventuale testo consigliato</a:t>
            </a:r>
          </a:p>
        </p:txBody>
      </p:sp>
    </p:spTree>
    <p:extLst>
      <p:ext uri="{BB962C8B-B14F-4D97-AF65-F5344CB8AC3E}">
        <p14:creationId xmlns:p14="http://schemas.microsoft.com/office/powerpoint/2010/main" val="246696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E34D2F-0543-4F49-8BE0-4393B5E5BBFF}"/>
              </a:ext>
            </a:extLst>
          </p:cNvPr>
          <p:cNvSpPr>
            <a:spLocks noGrp="1"/>
          </p:cNvSpPr>
          <p:nvPr>
            <p:ph idx="1"/>
          </p:nvPr>
        </p:nvSpPr>
        <p:spPr>
          <a:xfrm>
            <a:off x="431800" y="683493"/>
            <a:ext cx="9433048" cy="5976664"/>
          </a:xfrm>
        </p:spPr>
        <p:txBody>
          <a:bodyPr/>
          <a:lstStyle/>
          <a:p>
            <a:pPr algn="ctr"/>
            <a:r>
              <a:rPr lang="it-IT" sz="2800" b="1" dirty="0">
                <a:solidFill>
                  <a:schemeClr val="tx1"/>
                </a:solidFill>
                <a:latin typeface="+mj-lt"/>
              </a:rPr>
              <a:t>LE REGISTRAZIONI DELLE UNITA’ DIDATTICHE SARANNO REPERIBILI SU MICROSOFT TEAMS </a:t>
            </a:r>
          </a:p>
          <a:p>
            <a:pPr algn="ctr"/>
            <a:r>
              <a:rPr lang="it-IT" sz="2800" b="1" dirty="0">
                <a:solidFill>
                  <a:schemeClr val="tx1"/>
                </a:solidFill>
                <a:latin typeface="+mj-lt"/>
              </a:rPr>
              <a:t>TEAM </a:t>
            </a:r>
          </a:p>
          <a:p>
            <a:pPr algn="ctr"/>
            <a:r>
              <a:rPr lang="it-IT" sz="2800" b="1" dirty="0">
                <a:solidFill>
                  <a:schemeClr val="tx1"/>
                </a:solidFill>
                <a:latin typeface="+mj-lt"/>
              </a:rPr>
              <a:t>CD2021 600ME ANATOMIA UMANA</a:t>
            </a:r>
          </a:p>
          <a:p>
            <a:pPr algn="ctr"/>
            <a:r>
              <a:rPr lang="it-IT" sz="1400" b="1" dirty="0" err="1">
                <a:solidFill>
                  <a:schemeClr val="tx1"/>
                </a:solidFill>
                <a:latin typeface="+mj-lt"/>
              </a:rPr>
              <a:t>https</a:t>
            </a:r>
            <a:r>
              <a:rPr lang="it-IT" sz="1400" b="1" dirty="0">
                <a:solidFill>
                  <a:schemeClr val="tx1"/>
                </a:solidFill>
                <a:latin typeface="+mj-lt"/>
              </a:rPr>
              <a:t>://</a:t>
            </a:r>
            <a:r>
              <a:rPr lang="it-IT" sz="1400" b="1" dirty="0" err="1">
                <a:solidFill>
                  <a:schemeClr val="tx1"/>
                </a:solidFill>
                <a:latin typeface="+mj-lt"/>
              </a:rPr>
              <a:t>teams.microsoft.com</a:t>
            </a:r>
            <a:r>
              <a:rPr lang="it-IT" sz="1400" b="1" dirty="0">
                <a:solidFill>
                  <a:schemeClr val="tx1"/>
                </a:solidFill>
                <a:latin typeface="+mj-lt"/>
              </a:rPr>
              <a:t>/l/team/19%3a9QZN3JKi1wE1z8TxAUvuiuSI7vJg-JGOFn7raQJkVT01%40thread.tacv2/</a:t>
            </a:r>
            <a:r>
              <a:rPr lang="it-IT" sz="1400" b="1" dirty="0" err="1">
                <a:solidFill>
                  <a:schemeClr val="tx1"/>
                </a:solidFill>
                <a:latin typeface="+mj-lt"/>
              </a:rPr>
              <a:t>conversations?groupId</a:t>
            </a:r>
            <a:r>
              <a:rPr lang="it-IT" sz="1400" b="1" dirty="0">
                <a:solidFill>
                  <a:schemeClr val="tx1"/>
                </a:solidFill>
                <a:latin typeface="+mj-lt"/>
              </a:rPr>
              <a:t>=059e1e1f-03ba-4a69-bf44-213fd0f1958c&amp;tenantId=a54b3635-128c-460f-b967-6ded8df82e75</a:t>
            </a:r>
          </a:p>
          <a:p>
            <a:pPr algn="ctr"/>
            <a:r>
              <a:rPr lang="it-IT" sz="2800" b="1" dirty="0">
                <a:solidFill>
                  <a:schemeClr val="tx1"/>
                </a:solidFill>
                <a:latin typeface="+mj-lt"/>
              </a:rPr>
              <a:t>CANALE </a:t>
            </a:r>
          </a:p>
          <a:p>
            <a:pPr algn="ctr"/>
            <a:r>
              <a:rPr lang="it-IT" sz="2800" b="1" dirty="0">
                <a:solidFill>
                  <a:schemeClr val="tx1"/>
                </a:solidFill>
                <a:latin typeface="+mj-lt"/>
              </a:rPr>
              <a:t>Prof. GRILL - Anatomia Umana e Neuroanatomia </a:t>
            </a:r>
            <a:endParaRPr lang="it-IT" sz="2800" dirty="0">
              <a:solidFill>
                <a:schemeClr val="tx1"/>
              </a:solidFill>
              <a:latin typeface="+mj-lt"/>
            </a:endParaRPr>
          </a:p>
          <a:p>
            <a:pPr algn="ctr"/>
            <a:r>
              <a:rPr lang="it-IT" sz="2800" dirty="0">
                <a:solidFill>
                  <a:schemeClr val="tx1"/>
                </a:solidFill>
                <a:latin typeface="+mj-lt"/>
              </a:rPr>
              <a:t>CODICE DI ACCESSO AL CANALE</a:t>
            </a:r>
          </a:p>
          <a:p>
            <a:pPr algn="ctr"/>
            <a:r>
              <a:rPr lang="it-IT" sz="1400" b="1" dirty="0" err="1">
                <a:solidFill>
                  <a:schemeClr val="tx1"/>
                </a:solidFill>
                <a:latin typeface="+mj-lt"/>
              </a:rPr>
              <a:t>https</a:t>
            </a:r>
            <a:r>
              <a:rPr lang="it-IT" sz="1400" b="1" dirty="0">
                <a:solidFill>
                  <a:schemeClr val="tx1"/>
                </a:solidFill>
                <a:latin typeface="+mj-lt"/>
              </a:rPr>
              <a:t>://</a:t>
            </a:r>
            <a:r>
              <a:rPr lang="it-IT" sz="1400" b="1" dirty="0" err="1">
                <a:solidFill>
                  <a:schemeClr val="tx1"/>
                </a:solidFill>
                <a:latin typeface="+mj-lt"/>
              </a:rPr>
              <a:t>teams.microsoft.com</a:t>
            </a:r>
            <a:r>
              <a:rPr lang="it-IT" sz="1400" b="1" dirty="0">
                <a:solidFill>
                  <a:schemeClr val="tx1"/>
                </a:solidFill>
                <a:latin typeface="+mj-lt"/>
              </a:rPr>
              <a:t>/l/</a:t>
            </a:r>
            <a:r>
              <a:rPr lang="it-IT" sz="1400" b="1" dirty="0" err="1">
                <a:solidFill>
                  <a:schemeClr val="tx1"/>
                </a:solidFill>
                <a:latin typeface="+mj-lt"/>
              </a:rPr>
              <a:t>channel</a:t>
            </a:r>
            <a:r>
              <a:rPr lang="it-IT" sz="1400" b="1" dirty="0">
                <a:solidFill>
                  <a:schemeClr val="tx1"/>
                </a:solidFill>
                <a:latin typeface="+mj-lt"/>
              </a:rPr>
              <a:t>/19%3a302562a988ed433bae2c9eb0657fd776%40thread.tacv2/Prof.%2520GRILL%2520-%2520Anatomia%2520Umana%2520e%2520Neuroanatomia?groupId=059e1e1f-03ba-4a69-bf44-213fd0f1958c&amp;tenantId=a54b3635-128c-460f-b967-6ded8df82e75</a:t>
            </a:r>
            <a:endParaRPr lang="it-IT" sz="1400" dirty="0">
              <a:solidFill>
                <a:schemeClr val="tx1"/>
              </a:solidFill>
            </a:endParaRPr>
          </a:p>
        </p:txBody>
      </p:sp>
    </p:spTree>
    <p:extLst>
      <p:ext uri="{BB962C8B-B14F-4D97-AF65-F5344CB8AC3E}">
        <p14:creationId xmlns:p14="http://schemas.microsoft.com/office/powerpoint/2010/main" val="203798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dirty="0">
                <a:solidFill>
                  <a:srgbClr val="000000"/>
                </a:solidFill>
              </a:rPr>
              <a:t>Edizione VII / 2019</a:t>
            </a: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dirty="0">
                <a:solidFill>
                  <a:srgbClr val="000000"/>
                </a:solidFill>
                <a:latin typeface="Arial Black" panose="020B0A04020102020204" pitchFamily="34" charset="0"/>
              </a:rPr>
              <a:t>Anatomia Umana </a:t>
            </a:r>
          </a:p>
          <a:p>
            <a:pPr algn="ctr" eaLnBrk="1">
              <a:buClrTx/>
              <a:buFontTx/>
              <a:buNone/>
            </a:pPr>
            <a:r>
              <a:rPr lang="it-IT" altLang="it-IT" b="1" dirty="0">
                <a:solidFill>
                  <a:srgbClr val="000000"/>
                </a:solidFill>
              </a:rPr>
              <a:t>Martini, </a:t>
            </a:r>
            <a:r>
              <a:rPr lang="it-IT" altLang="it-IT" b="1" dirty="0" err="1">
                <a:solidFill>
                  <a:srgbClr val="000000"/>
                </a:solidFill>
              </a:rPr>
              <a:t>Timmons</a:t>
            </a:r>
            <a:r>
              <a:rPr lang="it-IT" altLang="it-IT" b="1" dirty="0">
                <a:solidFill>
                  <a:srgbClr val="000000"/>
                </a:solidFill>
              </a:rPr>
              <a:t>, </a:t>
            </a:r>
            <a:r>
              <a:rPr lang="it-IT" altLang="it-IT" b="1" dirty="0" err="1">
                <a:solidFill>
                  <a:srgbClr val="000000"/>
                </a:solidFill>
              </a:rPr>
              <a:t>Tallitsch</a:t>
            </a:r>
            <a:endParaRPr lang="it-IT" altLang="it-IT" b="1" dirty="0">
              <a:solidFill>
                <a:srgbClr val="000000"/>
              </a:solidFill>
            </a:endParaRP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Tree>
    <p:extLst>
      <p:ext uri="{BB962C8B-B14F-4D97-AF65-F5344CB8AC3E}">
        <p14:creationId xmlns:p14="http://schemas.microsoft.com/office/powerpoint/2010/main" val="2511298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it-IT" altLang="it-IT" dirty="0">
                <a:solidFill>
                  <a:srgbClr val="000000"/>
                </a:solidFill>
              </a:rPr>
              <a:t>Edizione III / 2021 N. Pagine 912 </a:t>
            </a:r>
          </a:p>
        </p:txBody>
      </p:sp>
      <p:sp>
        <p:nvSpPr>
          <p:cNvPr id="8199" name="Text Box 6"/>
          <p:cNvSpPr txBox="1">
            <a:spLocks noChangeArrowheads="1"/>
          </p:cNvSpPr>
          <p:nvPr/>
        </p:nvSpPr>
        <p:spPr bwMode="auto">
          <a:xfrm>
            <a:off x="4320232" y="3275781"/>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dirty="0">
                <a:solidFill>
                  <a:srgbClr val="000000"/>
                </a:solidFill>
                <a:latin typeface="Arial Black" panose="020B0A04020102020204" pitchFamily="34" charset="0"/>
              </a:rPr>
              <a:t>Anatomia Umana </a:t>
            </a:r>
          </a:p>
          <a:p>
            <a:pPr algn="ctr"/>
            <a:r>
              <a:rPr lang="it-IT" dirty="0">
                <a:solidFill>
                  <a:schemeClr val="tx1"/>
                </a:solidFill>
              </a:rPr>
              <a:t>Kenneth S. </a:t>
            </a:r>
            <a:r>
              <a:rPr lang="it-IT" dirty="0" err="1">
                <a:solidFill>
                  <a:schemeClr val="tx1"/>
                </a:solidFill>
              </a:rPr>
              <a:t>Saladin</a:t>
            </a:r>
            <a:endParaRPr lang="it-IT" dirty="0">
              <a:solidFill>
                <a:schemeClr val="tx1"/>
              </a:solidFill>
            </a:endParaRPr>
          </a:p>
        </p:txBody>
      </p:sp>
      <p:pic>
        <p:nvPicPr>
          <p:cNvPr id="3" name="Immagine 2">
            <a:extLst>
              <a:ext uri="{FF2B5EF4-FFF2-40B4-BE49-F238E27FC236}">
                <a16:creationId xmlns:a16="http://schemas.microsoft.com/office/drawing/2014/main" id="{B9022646-7518-5641-AA1A-19A490AD6A3A}"/>
              </a:ext>
            </a:extLst>
          </p:cNvPr>
          <p:cNvPicPr>
            <a:picLocks noChangeAspect="1"/>
          </p:cNvPicPr>
          <p:nvPr/>
        </p:nvPicPr>
        <p:blipFill>
          <a:blip r:embed="rId3"/>
          <a:stretch>
            <a:fillRect/>
          </a:stretch>
        </p:blipFill>
        <p:spPr>
          <a:xfrm>
            <a:off x="287784" y="88062"/>
            <a:ext cx="3906822" cy="5224164"/>
          </a:xfrm>
          <a:prstGeom prst="rect">
            <a:avLst/>
          </a:prstGeom>
        </p:spPr>
      </p:pic>
    </p:spTree>
    <p:extLst>
      <p:ext uri="{BB962C8B-B14F-4D97-AF65-F5344CB8AC3E}">
        <p14:creationId xmlns:p14="http://schemas.microsoft.com/office/powerpoint/2010/main" val="32409658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5985955-28C9-504B-8C5C-235A7878B715}"/>
              </a:ext>
            </a:extLst>
          </p:cNvPr>
          <p:cNvPicPr>
            <a:picLocks noChangeAspect="1"/>
          </p:cNvPicPr>
          <p:nvPr/>
        </p:nvPicPr>
        <p:blipFill>
          <a:blip r:embed="rId2"/>
          <a:stretch>
            <a:fillRect/>
          </a:stretch>
        </p:blipFill>
        <p:spPr>
          <a:xfrm>
            <a:off x="359792" y="251444"/>
            <a:ext cx="3888432" cy="5171615"/>
          </a:xfrm>
          <a:prstGeom prst="rect">
            <a:avLst/>
          </a:prstGeom>
        </p:spPr>
      </p:pic>
      <p:sp>
        <p:nvSpPr>
          <p:cNvPr id="6" name="Rettangolo 5">
            <a:extLst>
              <a:ext uri="{FF2B5EF4-FFF2-40B4-BE49-F238E27FC236}">
                <a16:creationId xmlns:a16="http://schemas.microsoft.com/office/drawing/2014/main" id="{BD1E5206-E4D6-494E-ABCB-31CB732E86B5}"/>
              </a:ext>
            </a:extLst>
          </p:cNvPr>
          <p:cNvSpPr/>
          <p:nvPr/>
        </p:nvSpPr>
        <p:spPr>
          <a:xfrm>
            <a:off x="359792" y="5517705"/>
            <a:ext cx="3744416" cy="2031325"/>
          </a:xfrm>
          <a:prstGeom prst="rect">
            <a:avLst/>
          </a:prstGeom>
        </p:spPr>
        <p:txBody>
          <a:bodyPr wrap="square">
            <a:spAutoFit/>
          </a:bodyPr>
          <a:lstStyle/>
          <a:p>
            <a:pPr algn="ctr"/>
            <a:r>
              <a:rPr lang="it-IT" dirty="0">
                <a:solidFill>
                  <a:schemeClr val="tx1"/>
                </a:solidFill>
                <a:latin typeface="Helvetica" pitchFamily="2" charset="0"/>
              </a:rPr>
              <a:t>DUFOR M., DEL VALLE S.</a:t>
            </a:r>
          </a:p>
          <a:p>
            <a:pPr algn="ctr"/>
            <a:r>
              <a:rPr lang="it-IT" dirty="0">
                <a:solidFill>
                  <a:schemeClr val="tx1"/>
                </a:solidFill>
                <a:latin typeface="Helvetica" pitchFamily="2" charset="0"/>
              </a:rPr>
              <a:t>I MUSCOLI - ANATOMIA CLINICA DEGLI ARTI </a:t>
            </a:r>
          </a:p>
          <a:p>
            <a:pPr algn="ctr"/>
            <a:r>
              <a:rPr lang="it-IT" dirty="0">
                <a:solidFill>
                  <a:schemeClr val="tx1"/>
                </a:solidFill>
                <a:latin typeface="Helvetica" pitchFamily="2" charset="0"/>
              </a:rPr>
              <a:t>(Edizione Italiana), 2018,</a:t>
            </a:r>
          </a:p>
          <a:p>
            <a:pPr algn="ctr"/>
            <a:r>
              <a:rPr lang="it-IT" dirty="0" err="1">
                <a:solidFill>
                  <a:schemeClr val="tx1"/>
                </a:solidFill>
                <a:latin typeface="Helvetica" pitchFamily="2" charset="0"/>
              </a:rPr>
              <a:t>Piccin</a:t>
            </a:r>
            <a:r>
              <a:rPr lang="it-IT" dirty="0">
                <a:solidFill>
                  <a:schemeClr val="tx1"/>
                </a:solidFill>
                <a:latin typeface="Helvetica" pitchFamily="2" charset="0"/>
              </a:rPr>
              <a:t> (Padova)</a:t>
            </a:r>
          </a:p>
          <a:p>
            <a:endParaRPr lang="it-IT" dirty="0">
              <a:solidFill>
                <a:schemeClr val="tx1"/>
              </a:solidFill>
              <a:latin typeface="Helvetica" pitchFamily="2" charset="0"/>
            </a:endParaRPr>
          </a:p>
          <a:p>
            <a:endParaRPr lang="it-IT" dirty="0">
              <a:solidFill>
                <a:schemeClr val="tx1"/>
              </a:solidFill>
              <a:effectLst/>
              <a:latin typeface="Helvetica" pitchFamily="2" charset="0"/>
            </a:endParaRPr>
          </a:p>
        </p:txBody>
      </p:sp>
      <p:pic>
        <p:nvPicPr>
          <p:cNvPr id="2" name="Immagine 1">
            <a:extLst>
              <a:ext uri="{FF2B5EF4-FFF2-40B4-BE49-F238E27FC236}">
                <a16:creationId xmlns:a16="http://schemas.microsoft.com/office/drawing/2014/main" id="{4A9F12FD-4BA3-BC40-8999-E8DF099B9C44}"/>
              </a:ext>
            </a:extLst>
          </p:cNvPr>
          <p:cNvPicPr>
            <a:picLocks noChangeAspect="1"/>
          </p:cNvPicPr>
          <p:nvPr/>
        </p:nvPicPr>
        <p:blipFill>
          <a:blip r:embed="rId3"/>
          <a:stretch>
            <a:fillRect/>
          </a:stretch>
        </p:blipFill>
        <p:spPr>
          <a:xfrm>
            <a:off x="5400352" y="251444"/>
            <a:ext cx="4011655" cy="5364346"/>
          </a:xfrm>
          <a:prstGeom prst="rect">
            <a:avLst/>
          </a:prstGeom>
        </p:spPr>
      </p:pic>
      <p:sp>
        <p:nvSpPr>
          <p:cNvPr id="7" name="Rettangolo 6">
            <a:extLst>
              <a:ext uri="{FF2B5EF4-FFF2-40B4-BE49-F238E27FC236}">
                <a16:creationId xmlns:a16="http://schemas.microsoft.com/office/drawing/2014/main" id="{4688D159-560A-A246-B386-0C14BA48620D}"/>
              </a:ext>
            </a:extLst>
          </p:cNvPr>
          <p:cNvSpPr/>
          <p:nvPr/>
        </p:nvSpPr>
        <p:spPr>
          <a:xfrm>
            <a:off x="5667591" y="5690484"/>
            <a:ext cx="3744416" cy="1754326"/>
          </a:xfrm>
          <a:prstGeom prst="rect">
            <a:avLst/>
          </a:prstGeom>
        </p:spPr>
        <p:txBody>
          <a:bodyPr wrap="square">
            <a:spAutoFit/>
          </a:bodyPr>
          <a:lstStyle/>
          <a:p>
            <a:r>
              <a:rPr lang="it-IT" dirty="0">
                <a:solidFill>
                  <a:schemeClr val="tx1"/>
                </a:solidFill>
              </a:rPr>
              <a:t>Michael </a:t>
            </a:r>
            <a:r>
              <a:rPr lang="it-IT" dirty="0" err="1">
                <a:solidFill>
                  <a:schemeClr val="tx1"/>
                </a:solidFill>
              </a:rPr>
              <a:t>Rubin</a:t>
            </a:r>
            <a:r>
              <a:rPr lang="it-IT" dirty="0">
                <a:solidFill>
                  <a:schemeClr val="tx1"/>
                </a:solidFill>
              </a:rPr>
              <a:t>, Joseph E. </a:t>
            </a:r>
            <a:r>
              <a:rPr lang="it-IT" dirty="0" err="1">
                <a:solidFill>
                  <a:schemeClr val="tx1"/>
                </a:solidFill>
              </a:rPr>
              <a:t>Safdieh</a:t>
            </a:r>
            <a:endParaRPr lang="it-IT" dirty="0">
              <a:solidFill>
                <a:schemeClr val="tx1"/>
              </a:solidFill>
            </a:endParaRPr>
          </a:p>
          <a:p>
            <a:pPr algn="ctr"/>
            <a:r>
              <a:rPr lang="it-IT" dirty="0">
                <a:solidFill>
                  <a:schemeClr val="tx1"/>
                </a:solidFill>
                <a:latin typeface="Helvetica" pitchFamily="2" charset="0"/>
              </a:rPr>
              <a:t>NEUROANATOMIA IN SINTESI</a:t>
            </a:r>
          </a:p>
          <a:p>
            <a:pPr algn="ctr"/>
            <a:r>
              <a:rPr lang="it-IT" dirty="0">
                <a:solidFill>
                  <a:schemeClr val="tx1"/>
                </a:solidFill>
                <a:latin typeface="Helvetica" pitchFamily="2" charset="0"/>
              </a:rPr>
              <a:t>(Edizione Italiana), 2022,</a:t>
            </a:r>
          </a:p>
          <a:p>
            <a:pPr algn="ctr"/>
            <a:r>
              <a:rPr lang="it-IT" dirty="0" err="1">
                <a:solidFill>
                  <a:schemeClr val="tx1"/>
                </a:solidFill>
                <a:latin typeface="Helvetica" pitchFamily="2" charset="0"/>
              </a:rPr>
              <a:t>Piccin</a:t>
            </a:r>
            <a:r>
              <a:rPr lang="it-IT" dirty="0">
                <a:solidFill>
                  <a:schemeClr val="tx1"/>
                </a:solidFill>
                <a:latin typeface="Helvetica" pitchFamily="2" charset="0"/>
              </a:rPr>
              <a:t> (Padova)</a:t>
            </a:r>
          </a:p>
          <a:p>
            <a:endParaRPr lang="it-IT" dirty="0">
              <a:solidFill>
                <a:schemeClr val="tx1"/>
              </a:solidFill>
              <a:latin typeface="Helvetica" pitchFamily="2" charset="0"/>
            </a:endParaRPr>
          </a:p>
          <a:p>
            <a:endParaRPr lang="it-IT" dirty="0">
              <a:solidFill>
                <a:schemeClr val="tx1"/>
              </a:solidFill>
              <a:effectLst/>
              <a:latin typeface="Helvetica" pitchFamily="2" charset="0"/>
            </a:endParaRPr>
          </a:p>
        </p:txBody>
      </p:sp>
    </p:spTree>
    <p:extLst>
      <p:ext uri="{BB962C8B-B14F-4D97-AF65-F5344CB8AC3E}">
        <p14:creationId xmlns:p14="http://schemas.microsoft.com/office/powerpoint/2010/main" val="373955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80F9DE-558D-9143-8D92-8120FB9183D0}"/>
              </a:ext>
            </a:extLst>
          </p:cNvPr>
          <p:cNvPicPr>
            <a:picLocks noChangeAspect="1"/>
          </p:cNvPicPr>
          <p:nvPr/>
        </p:nvPicPr>
        <p:blipFill>
          <a:blip r:embed="rId2"/>
          <a:stretch>
            <a:fillRect/>
          </a:stretch>
        </p:blipFill>
        <p:spPr>
          <a:xfrm>
            <a:off x="503808" y="827509"/>
            <a:ext cx="3429000" cy="4940300"/>
          </a:xfrm>
          <a:prstGeom prst="rect">
            <a:avLst/>
          </a:prstGeom>
        </p:spPr>
      </p:pic>
      <p:sp>
        <p:nvSpPr>
          <p:cNvPr id="3" name="Rettangolo 2">
            <a:extLst>
              <a:ext uri="{FF2B5EF4-FFF2-40B4-BE49-F238E27FC236}">
                <a16:creationId xmlns:a16="http://schemas.microsoft.com/office/drawing/2014/main" id="{B007E83F-27CA-2749-9D6D-546565B9A862}"/>
              </a:ext>
            </a:extLst>
          </p:cNvPr>
          <p:cNvSpPr/>
          <p:nvPr/>
        </p:nvSpPr>
        <p:spPr>
          <a:xfrm>
            <a:off x="4680272" y="4139877"/>
            <a:ext cx="5067944" cy="1107996"/>
          </a:xfrm>
          <a:prstGeom prst="rect">
            <a:avLst/>
          </a:prstGeom>
        </p:spPr>
        <p:txBody>
          <a:bodyPr wrap="square">
            <a:spAutoFit/>
          </a:bodyPr>
          <a:lstStyle/>
          <a:p>
            <a:pPr algn="ctr"/>
            <a:r>
              <a:rPr lang="it-IT" sz="2400" b="1" dirty="0">
                <a:solidFill>
                  <a:schemeClr val="tx1"/>
                </a:solidFill>
                <a:latin typeface="Dosis"/>
              </a:rPr>
              <a:t>Atlante di Anatomia - </a:t>
            </a:r>
            <a:r>
              <a:rPr lang="it-IT" sz="2400" b="1" dirty="0" err="1">
                <a:solidFill>
                  <a:schemeClr val="tx1"/>
                </a:solidFill>
                <a:latin typeface="Dosis"/>
              </a:rPr>
              <a:t>Prometheus</a:t>
            </a:r>
            <a:endParaRPr lang="it-IT" sz="2400" b="1" dirty="0">
              <a:solidFill>
                <a:schemeClr val="tx1"/>
              </a:solidFill>
              <a:latin typeface="Dosis"/>
            </a:endParaRPr>
          </a:p>
          <a:p>
            <a:pPr algn="ctr"/>
            <a:r>
              <a:rPr lang="it-IT" sz="2400" dirty="0">
                <a:solidFill>
                  <a:schemeClr val="tx1"/>
                </a:solidFill>
                <a:latin typeface="Dosis"/>
              </a:rPr>
              <a:t>A. M. </a:t>
            </a:r>
            <a:r>
              <a:rPr lang="it-IT" sz="2400" dirty="0" err="1">
                <a:solidFill>
                  <a:schemeClr val="tx1"/>
                </a:solidFill>
                <a:latin typeface="Dosis"/>
              </a:rPr>
              <a:t>Gilroy</a:t>
            </a:r>
            <a:r>
              <a:rPr lang="it-IT" sz="2400" dirty="0">
                <a:solidFill>
                  <a:schemeClr val="tx1"/>
                </a:solidFill>
                <a:latin typeface="Dosis"/>
              </a:rPr>
              <a:t>, B. </a:t>
            </a:r>
            <a:r>
              <a:rPr lang="it-IT" sz="2400" dirty="0" err="1">
                <a:solidFill>
                  <a:schemeClr val="tx1"/>
                </a:solidFill>
                <a:latin typeface="Dosis"/>
              </a:rPr>
              <a:t>R</a:t>
            </a:r>
            <a:r>
              <a:rPr lang="it-IT" sz="2400" dirty="0">
                <a:solidFill>
                  <a:schemeClr val="tx1"/>
                </a:solidFill>
                <a:latin typeface="Dosis"/>
              </a:rPr>
              <a:t>. </a:t>
            </a:r>
            <a:r>
              <a:rPr lang="it-IT" sz="2400" dirty="0" err="1">
                <a:solidFill>
                  <a:schemeClr val="tx1"/>
                </a:solidFill>
                <a:latin typeface="Dosis"/>
              </a:rPr>
              <a:t>MacPherson</a:t>
            </a:r>
            <a:endParaRPr lang="it-IT" sz="2400" dirty="0">
              <a:solidFill>
                <a:schemeClr val="tx1"/>
              </a:solidFill>
              <a:latin typeface="Dosis"/>
            </a:endParaRPr>
          </a:p>
          <a:p>
            <a:endParaRPr lang="it-IT" b="1" dirty="0">
              <a:solidFill>
                <a:srgbClr val="028EA8"/>
              </a:solidFill>
              <a:latin typeface="Dosis"/>
            </a:endParaRPr>
          </a:p>
        </p:txBody>
      </p:sp>
      <p:pic>
        <p:nvPicPr>
          <p:cNvPr id="4" name="Picture 7">
            <a:extLst>
              <a:ext uri="{FF2B5EF4-FFF2-40B4-BE49-F238E27FC236}">
                <a16:creationId xmlns:a16="http://schemas.microsoft.com/office/drawing/2014/main" id="{89A89050-4EE0-C140-BBEB-586ED9B7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298" y="104353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283628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9036</TotalTime>
  <Words>457</Words>
  <Application>Microsoft Macintosh PowerPoint</Application>
  <PresentationFormat>Personalizzato</PresentationFormat>
  <Paragraphs>67</Paragraphs>
  <Slides>10</Slides>
  <Notes>5</Notes>
  <HiddenSlides>0</HiddenSlides>
  <MMClips>0</MMClips>
  <ScaleCrop>false</ScaleCrop>
  <HeadingPairs>
    <vt:vector size="8" baseType="variant">
      <vt:variant>
        <vt:lpstr>Caratteri utilizzati</vt:lpstr>
      </vt:variant>
      <vt:variant>
        <vt:i4>8</vt:i4>
      </vt:variant>
      <vt:variant>
        <vt:lpstr>Tema</vt:lpstr>
      </vt:variant>
      <vt:variant>
        <vt:i4>2</vt:i4>
      </vt:variant>
      <vt:variant>
        <vt:lpstr>Server OLE incorporati</vt:lpstr>
      </vt:variant>
      <vt:variant>
        <vt:i4>0</vt:i4>
      </vt:variant>
      <vt:variant>
        <vt:lpstr>Titoli diapositive</vt:lpstr>
      </vt:variant>
      <vt:variant>
        <vt:i4>10</vt:i4>
      </vt:variant>
    </vt:vector>
  </HeadingPairs>
  <TitlesOfParts>
    <vt:vector size="20" baseType="lpstr">
      <vt:lpstr>Microsoft YaHei</vt:lpstr>
      <vt:lpstr>Arial</vt:lpstr>
      <vt:lpstr>Arial Black</vt:lpstr>
      <vt:lpstr>Dosis</vt:lpstr>
      <vt:lpstr>Helvetica</vt:lpstr>
      <vt:lpstr>Lucida Sans Unicode</vt:lpstr>
      <vt:lpstr>Tahoma</vt:lpstr>
      <vt:lpstr>Times New Roman</vt:lpstr>
      <vt:lpstr>Tema di Office</vt:lpstr>
      <vt:lpstr>Tema di Office</vt:lpstr>
      <vt:lpstr>Università degli Studi di Trieste Corso di Laurea in  FISIOTERAPIA  </vt:lpstr>
      <vt:lpstr>Presentazione standard di PowerPoint</vt:lpstr>
      <vt:lpstr>INSEGNAMENTO INTEGRATO</vt:lpstr>
      <vt:lpstr>INFORMAZIONI ESSENZIALI SUL MODULO DIDATTICO DI  ANATOMIA UMANA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FISIOTERAPIA</dc:title>
  <dc:creator>VITTORIO GRILL</dc:creator>
  <cp:lastModifiedBy>Utente di Microsoft Office</cp:lastModifiedBy>
  <cp:revision>54</cp:revision>
  <cp:lastPrinted>2021-10-15T10:42:25Z</cp:lastPrinted>
  <dcterms:created xsi:type="dcterms:W3CDTF">2013-10-15T17:22:17Z</dcterms:created>
  <dcterms:modified xsi:type="dcterms:W3CDTF">2022-10-12T14:15:15Z</dcterms:modified>
</cp:coreProperties>
</file>