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3"/>
  </p:notesMasterIdLst>
  <p:sldIdLst>
    <p:sldId id="256" r:id="rId3"/>
    <p:sldId id="257" r:id="rId4"/>
    <p:sldId id="266" r:id="rId5"/>
    <p:sldId id="259" r:id="rId6"/>
    <p:sldId id="267" r:id="rId7"/>
    <p:sldId id="261" r:id="rId8"/>
    <p:sldId id="260" r:id="rId9"/>
    <p:sldId id="268" r:id="rId10"/>
    <p:sldId id="265" r:id="rId11"/>
    <p:sldId id="264" r:id="rId12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580"/>
  </p:normalViewPr>
  <p:slideViewPr>
    <p:cSldViewPr>
      <p:cViewPr varScale="1">
        <p:scale>
          <a:sx n="110" d="100"/>
          <a:sy n="110" d="100"/>
        </p:scale>
        <p:origin x="146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26012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18112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039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>
            <a:extLst>
              <a:ext uri="{FF2B5EF4-FFF2-40B4-BE49-F238E27FC236}">
                <a16:creationId xmlns:a16="http://schemas.microsoft.com/office/drawing/2014/main" id="{0B90F36F-F416-F941-972A-B510676934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4176C-06FD-2142-9BAC-4341651F504B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A572406-AD52-3047-AC0E-5A8A7DC688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E0DFC191-7356-B44A-9FF0-7884DD3C297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656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9DFB-F936-4813-A8C4-A116B1ECEF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858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8DD5-4C7E-430F-8103-BD046CCF90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405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64484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64484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1514D-4D89-43AB-8097-1CFE347ED5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9548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9970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647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14889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5300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99063" y="1963738"/>
            <a:ext cx="4306887" cy="49291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650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96810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387244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03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9474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0360A-7FC4-4CB8-B53F-A6226F59E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9633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231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0059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15200" y="282575"/>
            <a:ext cx="2190750" cy="6610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1437" cy="6610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71028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599487" cy="12541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0402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0977B-4F9A-4B9D-BE54-69B400ACC3D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627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981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A7979-BFC9-4779-B04B-3AD1FC4BE6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453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28E08-5EE5-491C-A014-121E9DD238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492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198AB-C48E-45FB-A760-78BD18BBB2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674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771-4142-46F9-B293-C9662E6C0B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188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846B-B2DE-4BB4-9B25-88B08B7B9CC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88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19B28-F3A9-4D50-BB21-B99DAC4CC7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042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243930-04DE-4176-BFFA-EE26E1082B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599487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4587" cy="49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987550" y="7289800"/>
            <a:ext cx="8091488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 kern="1200">
          <a:solidFill>
            <a:srgbClr val="FF996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i="1">
          <a:solidFill>
            <a:srgbClr val="FF996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j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336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60015" y="141510"/>
            <a:ext cx="8781563" cy="1262063"/>
          </a:xfrm>
          <a:solidFill>
            <a:schemeClr val="accent3"/>
          </a:solidFill>
        </p:spPr>
        <p:txBody>
          <a:bodyPr tIns="21240"/>
          <a:lstStyle/>
          <a:p>
            <a:pPr algn="ctr"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Università degli Studi di Trieste</a:t>
            </a:r>
            <a:br>
              <a:rPr lang="it-IT" altLang="it-IT" dirty="0"/>
            </a:br>
            <a:r>
              <a:rPr lang="it-IT" altLang="it-IT" dirty="0"/>
              <a:t>Corso di Laurea in </a:t>
            </a:r>
            <a:br>
              <a:rPr lang="it-IT" altLang="it-IT" dirty="0"/>
            </a:br>
            <a:r>
              <a:rPr lang="it-IT" altLang="it-IT" dirty="0"/>
              <a:t>INFERMIERISTICA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3769" y="1403573"/>
            <a:ext cx="9649072" cy="7223125"/>
          </a:xfrm>
          <a:solidFill>
            <a:schemeClr val="accent3"/>
          </a:solidFill>
        </p:spPr>
        <p:txBody>
          <a:bodyPr/>
          <a:lstStyle/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Insegnamento: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Corso Integrato Basi Morfologiche e Funzionali del Corpo Umano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Modulo di Insegnamento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ANATOMIA  UMANA 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Docente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Prof. Vittorio GRILL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Professore Associato del SSD BIO/16-Anatomia Umana</a:t>
            </a: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r>
              <a:rPr lang="it-IT" altLang="it-IT" b="1" dirty="0">
                <a:solidFill>
                  <a:schemeClr val="tx1"/>
                </a:solidFill>
              </a:rPr>
              <a:t>E-mail  </a:t>
            </a:r>
            <a:r>
              <a:rPr lang="it-IT" altLang="it-IT" b="1" dirty="0" err="1">
                <a:solidFill>
                  <a:schemeClr val="tx1"/>
                </a:solidFill>
              </a:rPr>
              <a:t>grill@units.it</a:t>
            </a:r>
            <a:endParaRPr lang="it-IT" altLang="it-IT" b="1" dirty="0">
              <a:solidFill>
                <a:schemeClr val="tx1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algn="ctr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  <a:p>
            <a:pPr marL="215900" indent="-207963" eaLnBrk="1">
              <a:spcAft>
                <a:spcPct val="0"/>
              </a:spcAft>
              <a:buClrTx/>
              <a:buFontTx/>
              <a:buNone/>
              <a:tabLst>
                <a:tab pos="215900" algn="l"/>
                <a:tab pos="320675" algn="l"/>
                <a:tab pos="769938" algn="l"/>
                <a:tab pos="1219200" algn="l"/>
                <a:tab pos="1668463" algn="l"/>
                <a:tab pos="2117725" algn="l"/>
                <a:tab pos="2566988" algn="l"/>
                <a:tab pos="3016250" algn="l"/>
                <a:tab pos="3465513" algn="l"/>
                <a:tab pos="3914775" algn="l"/>
                <a:tab pos="4364038" algn="l"/>
                <a:tab pos="4813300" algn="l"/>
                <a:tab pos="5262563" algn="l"/>
                <a:tab pos="5711825" algn="l"/>
                <a:tab pos="6161088" algn="l"/>
                <a:tab pos="6610350" algn="l"/>
                <a:tab pos="7059613" algn="l"/>
                <a:tab pos="7508875" algn="l"/>
                <a:tab pos="7958138" algn="l"/>
                <a:tab pos="8407400" algn="l"/>
                <a:tab pos="8856663" algn="l"/>
              </a:tabLst>
            </a:pPr>
            <a:endParaRPr lang="it-IT" altLang="it-IT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>
            <a:extLst>
              <a:ext uri="{FF2B5EF4-FFF2-40B4-BE49-F238E27FC236}">
                <a16:creationId xmlns:a16="http://schemas.microsoft.com/office/drawing/2014/main" id="{5DCAD4FC-DF60-2E49-A188-335D7751E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8" y="22499"/>
            <a:ext cx="4590053" cy="346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4" name="Group 4">
            <a:extLst>
              <a:ext uri="{FF2B5EF4-FFF2-40B4-BE49-F238E27FC236}">
                <a16:creationId xmlns:a16="http://schemas.microsoft.com/office/drawing/2014/main" id="{D8A91A21-7F15-D742-8429-F07FED477F0F}"/>
              </a:ext>
            </a:extLst>
          </p:cNvPr>
          <p:cNvGrpSpPr>
            <a:grpSpLocks/>
          </p:cNvGrpSpPr>
          <p:nvPr/>
        </p:nvGrpSpPr>
        <p:grpSpPr bwMode="auto">
          <a:xfrm>
            <a:off x="18028" y="3554973"/>
            <a:ext cx="4539797" cy="3937331"/>
            <a:chOff x="57" y="1588"/>
            <a:chExt cx="2250" cy="1626"/>
          </a:xfrm>
        </p:grpSpPr>
        <p:sp>
          <p:nvSpPr>
            <p:cNvPr id="5125" name="Rectangle 5">
              <a:extLst>
                <a:ext uri="{FF2B5EF4-FFF2-40B4-BE49-F238E27FC236}">
                  <a16:creationId xmlns:a16="http://schemas.microsoft.com/office/drawing/2014/main" id="{930E9554-0908-5C41-945E-665342B18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" y="1588"/>
              <a:ext cx="2250" cy="1626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126" name="Group 6">
              <a:extLst>
                <a:ext uri="{FF2B5EF4-FFF2-40B4-BE49-F238E27FC236}">
                  <a16:creationId xmlns:a16="http://schemas.microsoft.com/office/drawing/2014/main" id="{DEA06267-BE06-9349-8F13-767D58A107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" y="1670"/>
              <a:ext cx="2087" cy="1511"/>
              <a:chOff x="103" y="1670"/>
              <a:chExt cx="2087" cy="1511"/>
            </a:xfrm>
          </p:grpSpPr>
          <p:pic>
            <p:nvPicPr>
              <p:cNvPr id="5127" name="Picture 7">
                <a:extLst>
                  <a:ext uri="{FF2B5EF4-FFF2-40B4-BE49-F238E27FC236}">
                    <a16:creationId xmlns:a16="http://schemas.microsoft.com/office/drawing/2014/main" id="{99E29DB4-5F5E-AC4A-A1DF-F484209075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0" y="1670"/>
                <a:ext cx="1280" cy="1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7A8814B0-4A1A-884E-B39D-1285BE3C57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" y="1786"/>
                <a:ext cx="470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OCULARE</a:t>
                </a:r>
              </a:p>
            </p:txBody>
          </p:sp>
          <p:sp>
            <p:nvSpPr>
              <p:cNvPr id="5129" name="Rectangle 9">
                <a:extLst>
                  <a:ext uri="{FF2B5EF4-FFF2-40B4-BE49-F238E27FC236}">
                    <a16:creationId xmlns:a16="http://schemas.microsoft.com/office/drawing/2014/main" id="{09628CBD-0246-674D-8C6C-C097013F8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" y="2156"/>
                <a:ext cx="507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OBBIETTIVI</a:t>
                </a:r>
              </a:p>
            </p:txBody>
          </p:sp>
          <p:sp>
            <p:nvSpPr>
              <p:cNvPr id="5130" name="Rectangle 10">
                <a:extLst>
                  <a:ext uri="{FF2B5EF4-FFF2-40B4-BE49-F238E27FC236}">
                    <a16:creationId xmlns:a16="http://schemas.microsoft.com/office/drawing/2014/main" id="{2EB5E6CB-189E-7045-96FD-113A675F1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" y="2325"/>
                <a:ext cx="803" cy="215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TAVOLINO PORTA CAMPIONE</a:t>
                </a:r>
              </a:p>
            </p:txBody>
          </p:sp>
          <p:sp>
            <p:nvSpPr>
              <p:cNvPr id="5131" name="Rectangle 11">
                <a:extLst>
                  <a:ext uri="{FF2B5EF4-FFF2-40B4-BE49-F238E27FC236}">
                    <a16:creationId xmlns:a16="http://schemas.microsoft.com/office/drawing/2014/main" id="{52204E21-75D1-E84C-B6BF-BC22D2524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" y="2620"/>
                <a:ext cx="654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CONDENSATORE</a:t>
                </a:r>
              </a:p>
            </p:txBody>
          </p:sp>
          <p:sp>
            <p:nvSpPr>
              <p:cNvPr id="5132" name="Rectangle 12">
                <a:extLst>
                  <a:ext uri="{FF2B5EF4-FFF2-40B4-BE49-F238E27FC236}">
                    <a16:creationId xmlns:a16="http://schemas.microsoft.com/office/drawing/2014/main" id="{39CDEDDA-D028-584E-9AE8-EA5800DDF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" y="2812"/>
                <a:ext cx="880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ts val="551"/>
                  </a:spcBef>
                </a:pPr>
                <a:r>
                  <a:rPr lang="it-IT" altLang="it-IT" sz="882" b="1">
                    <a:latin typeface="Tahoma" panose="020B0604030504040204" pitchFamily="34" charset="0"/>
                  </a:rPr>
                  <a:t>DIAFRAMMA DI CAMPO</a:t>
                </a:r>
              </a:p>
            </p:txBody>
          </p:sp>
          <p:sp>
            <p:nvSpPr>
              <p:cNvPr id="5133" name="Line 13">
                <a:extLst>
                  <a:ext uri="{FF2B5EF4-FFF2-40B4-BE49-F238E27FC236}">
                    <a16:creationId xmlns:a16="http://schemas.microsoft.com/office/drawing/2014/main" id="{8B6A232D-401D-EF49-9ECA-6C83D74836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9" y="1901"/>
                <a:ext cx="141" cy="71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4" name="Line 14">
                <a:extLst>
                  <a:ext uri="{FF2B5EF4-FFF2-40B4-BE49-F238E27FC236}">
                    <a16:creationId xmlns:a16="http://schemas.microsoft.com/office/drawing/2014/main" id="{D8914EEA-3D01-D744-A05C-6F11FC04F3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0" y="2247"/>
                <a:ext cx="251" cy="148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5" name="Line 15">
                <a:extLst>
                  <a:ext uri="{FF2B5EF4-FFF2-40B4-BE49-F238E27FC236}">
                    <a16:creationId xmlns:a16="http://schemas.microsoft.com/office/drawing/2014/main" id="{7005D179-62D5-9947-ABF9-874482E666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7" y="2479"/>
                <a:ext cx="214" cy="32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6" name="Line 16">
                <a:extLst>
                  <a:ext uri="{FF2B5EF4-FFF2-40B4-BE49-F238E27FC236}">
                    <a16:creationId xmlns:a16="http://schemas.microsoft.com/office/drawing/2014/main" id="{24E019A3-BC9E-E245-B3E0-005E38E09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7" y="2671"/>
                <a:ext cx="178" cy="0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7" name="Line 17">
                <a:extLst>
                  <a:ext uri="{FF2B5EF4-FFF2-40B4-BE49-F238E27FC236}">
                    <a16:creationId xmlns:a16="http://schemas.microsoft.com/office/drawing/2014/main" id="{2DAC4CAB-44F1-7549-813F-B2334BF988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4" y="2819"/>
                <a:ext cx="140" cy="46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38" name="Text Box 18">
                <a:extLst>
                  <a:ext uri="{FF2B5EF4-FFF2-40B4-BE49-F238E27FC236}">
                    <a16:creationId xmlns:a16="http://schemas.microsoft.com/office/drawing/2014/main" id="{30F5F476-DEAF-C74B-BCC2-AACF1B9D2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9" y="3044"/>
                <a:ext cx="431" cy="137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LAMPADA</a:t>
                </a:r>
              </a:p>
            </p:txBody>
          </p:sp>
          <p:sp>
            <p:nvSpPr>
              <p:cNvPr id="5139" name="Line 19">
                <a:extLst>
                  <a:ext uri="{FF2B5EF4-FFF2-40B4-BE49-F238E27FC236}">
                    <a16:creationId xmlns:a16="http://schemas.microsoft.com/office/drawing/2014/main" id="{B62740CD-FFF3-E040-A75F-AE52FE4CF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45" y="2973"/>
                <a:ext cx="214" cy="85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5140" name="Group 20">
            <a:extLst>
              <a:ext uri="{FF2B5EF4-FFF2-40B4-BE49-F238E27FC236}">
                <a16:creationId xmlns:a16="http://schemas.microsoft.com/office/drawing/2014/main" id="{D8994982-7D27-6443-8107-DE0EB702D08F}"/>
              </a:ext>
            </a:extLst>
          </p:cNvPr>
          <p:cNvGrpSpPr>
            <a:grpSpLocks/>
          </p:cNvGrpSpPr>
          <p:nvPr/>
        </p:nvGrpSpPr>
        <p:grpSpPr bwMode="auto">
          <a:xfrm>
            <a:off x="5074354" y="1619597"/>
            <a:ext cx="4706261" cy="5400600"/>
            <a:chOff x="3525" y="1497"/>
            <a:chExt cx="2189" cy="2250"/>
          </a:xfrm>
        </p:grpSpPr>
        <p:sp>
          <p:nvSpPr>
            <p:cNvPr id="5141" name="Rectangle 21">
              <a:extLst>
                <a:ext uri="{FF2B5EF4-FFF2-40B4-BE49-F238E27FC236}">
                  <a16:creationId xmlns:a16="http://schemas.microsoft.com/office/drawing/2014/main" id="{8F21FB06-DD3F-E043-97C3-6A841E1EA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" y="1497"/>
              <a:ext cx="2106" cy="2250"/>
            </a:xfrm>
            <a:prstGeom prst="rect">
              <a:avLst/>
            </a:prstGeom>
            <a:solidFill>
              <a:srgbClr val="BBE0E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5142" name="Group 22">
              <a:extLst>
                <a:ext uri="{FF2B5EF4-FFF2-40B4-BE49-F238E27FC236}">
                  <a16:creationId xmlns:a16="http://schemas.microsoft.com/office/drawing/2014/main" id="{3F9EB992-48EC-1045-935F-D5C1623063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4" y="1640"/>
              <a:ext cx="2120" cy="2032"/>
              <a:chOff x="3594" y="1640"/>
              <a:chExt cx="2120" cy="2032"/>
            </a:xfrm>
          </p:grpSpPr>
          <p:graphicFrame>
            <p:nvGraphicFramePr>
              <p:cNvPr id="5143" name="Object 23">
                <a:extLst>
                  <a:ext uri="{FF2B5EF4-FFF2-40B4-BE49-F238E27FC236}">
                    <a16:creationId xmlns:a16="http://schemas.microsoft.com/office/drawing/2014/main" id="{C7E65023-881F-D54F-A38C-92678221C31D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204" y="1640"/>
              <a:ext cx="886" cy="20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5" r:id="rId6" imgW="14859000" imgH="35750500" progId="">
                      <p:embed/>
                    </p:oleObj>
                  </mc:Choice>
                  <mc:Fallback>
                    <p:oleObj r:id="rId6" imgW="14859000" imgH="35750500" progId="">
                      <p:embed/>
                      <p:pic>
                        <p:nvPicPr>
                          <p:cNvPr id="5143" name="Object 23">
                            <a:extLst>
                              <a:ext uri="{FF2B5EF4-FFF2-40B4-BE49-F238E27FC236}">
                                <a16:creationId xmlns:a16="http://schemas.microsoft.com/office/drawing/2014/main" id="{C7E65023-881F-D54F-A38C-92678221C31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04" y="1640"/>
                            <a:ext cx="886" cy="2032"/>
                          </a:xfrm>
                          <a:prstGeom prst="rect">
                            <a:avLst/>
                          </a:prstGeom>
                          <a:noFill/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44" name="Text Box 24">
                <a:extLst>
                  <a:ext uri="{FF2B5EF4-FFF2-40B4-BE49-F238E27FC236}">
                    <a16:creationId xmlns:a16="http://schemas.microsoft.com/office/drawing/2014/main" id="{ED5CE998-69C1-DD46-99D5-E4686381B2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8" y="1858"/>
                <a:ext cx="578" cy="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CANNONE</a:t>
                </a:r>
              </a:p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ELETTRONICO</a:t>
                </a:r>
              </a:p>
            </p:txBody>
          </p:sp>
          <p:sp>
            <p:nvSpPr>
              <p:cNvPr id="5145" name="AutoShape 25">
                <a:extLst>
                  <a:ext uri="{FF2B5EF4-FFF2-40B4-BE49-F238E27FC236}">
                    <a16:creationId xmlns:a16="http://schemas.microsoft.com/office/drawing/2014/main" id="{9D546FDC-D10F-AD4D-A428-D87FB02AB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1779"/>
                <a:ext cx="65" cy="298"/>
              </a:xfrm>
              <a:prstGeom prst="rightBrace">
                <a:avLst>
                  <a:gd name="adj1" fmla="val 38205"/>
                  <a:gd name="adj2" fmla="val 50000"/>
                </a:avLst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146" name="Text Box 26">
                <a:extLst>
                  <a:ext uri="{FF2B5EF4-FFF2-40B4-BE49-F238E27FC236}">
                    <a16:creationId xmlns:a16="http://schemas.microsoft.com/office/drawing/2014/main" id="{E7917AFE-F64B-4A40-8FAA-4EEBDD122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2" y="2521"/>
                <a:ext cx="712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PORTA CAMPIONE</a:t>
                </a:r>
              </a:p>
            </p:txBody>
          </p:sp>
          <p:sp>
            <p:nvSpPr>
              <p:cNvPr id="5147" name="Text Box 27">
                <a:extLst>
                  <a:ext uri="{FF2B5EF4-FFF2-40B4-BE49-F238E27FC236}">
                    <a16:creationId xmlns:a16="http://schemas.microsoft.com/office/drawing/2014/main" id="{156B070A-5CD1-074D-92DF-2B5BCB433A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8" y="2214"/>
                <a:ext cx="654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CONDENSATORE</a:t>
                </a:r>
              </a:p>
            </p:txBody>
          </p:sp>
          <p:sp>
            <p:nvSpPr>
              <p:cNvPr id="5148" name="Text Box 28">
                <a:extLst>
                  <a:ext uri="{FF2B5EF4-FFF2-40B4-BE49-F238E27FC236}">
                    <a16:creationId xmlns:a16="http://schemas.microsoft.com/office/drawing/2014/main" id="{FFBB5CE5-B95C-3047-8AF5-4689A0977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3" y="2587"/>
                <a:ext cx="526" cy="1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OBBIETTIVO</a:t>
                </a:r>
              </a:p>
            </p:txBody>
          </p:sp>
          <p:sp>
            <p:nvSpPr>
              <p:cNvPr id="5149" name="Text Box 29">
                <a:extLst>
                  <a:ext uri="{FF2B5EF4-FFF2-40B4-BE49-F238E27FC236}">
                    <a16:creationId xmlns:a16="http://schemas.microsoft.com/office/drawing/2014/main" id="{381AE4E7-D67C-BA47-A067-F46A299BB2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9" y="3107"/>
                <a:ext cx="624" cy="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SCHERMO</a:t>
                </a:r>
              </a:p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FLUORESCENTE</a:t>
                </a:r>
              </a:p>
            </p:txBody>
          </p:sp>
          <p:sp>
            <p:nvSpPr>
              <p:cNvPr id="5150" name="Line 30">
                <a:extLst>
                  <a:ext uri="{FF2B5EF4-FFF2-40B4-BE49-F238E27FC236}">
                    <a16:creationId xmlns:a16="http://schemas.microsoft.com/office/drawing/2014/main" id="{891C5342-A44B-134A-A375-743779663B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67" y="3215"/>
                <a:ext cx="253" cy="147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151" name="Text Box 31">
                <a:extLst>
                  <a:ext uri="{FF2B5EF4-FFF2-40B4-BE49-F238E27FC236}">
                    <a16:creationId xmlns:a16="http://schemas.microsoft.com/office/drawing/2014/main" id="{05A8C2D0-2ACE-6B42-80D0-A77B6557FF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4" y="3332"/>
                <a:ext cx="585" cy="2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9208" tIns="51588" rIns="99208" bIns="51588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CAMERA</a:t>
                </a:r>
              </a:p>
              <a:p>
                <a:pPr>
                  <a:buClrTx/>
                  <a:buFontTx/>
                  <a:buNone/>
                </a:pPr>
                <a:r>
                  <a:rPr lang="it-IT" altLang="it-IT" sz="882" b="1">
                    <a:latin typeface="Tahoma" panose="020B0604030504040204" pitchFamily="34" charset="0"/>
                  </a:rPr>
                  <a:t>FOTOGRAFICA</a:t>
                </a:r>
              </a:p>
            </p:txBody>
          </p:sp>
          <p:sp>
            <p:nvSpPr>
              <p:cNvPr id="5152" name="Line 32">
                <a:extLst>
                  <a:ext uri="{FF2B5EF4-FFF2-40B4-BE49-F238E27FC236}">
                    <a16:creationId xmlns:a16="http://schemas.microsoft.com/office/drawing/2014/main" id="{F9F72482-2FBD-2445-A0DE-E2E66618BB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502"/>
                <a:ext cx="505" cy="30"/>
              </a:xfrm>
              <a:prstGeom prst="line">
                <a:avLst/>
              </a:prstGeom>
              <a:noFill/>
              <a:ln w="9360" cap="sq">
                <a:solidFill>
                  <a:srgbClr val="FFFF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90865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7425" cy="1262063"/>
          </a:xfrm>
        </p:spPr>
        <p:txBody>
          <a:bodyPr/>
          <a:lstStyle/>
          <a:p>
            <a:pPr eaLnBrk="1"/>
            <a:endParaRPr lang="it-IT" altLang="it-IT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1363" y="1963738"/>
            <a:ext cx="8772525" cy="5000625"/>
          </a:xfrm>
        </p:spPr>
        <p:txBody>
          <a:bodyPr/>
          <a:lstStyle/>
          <a:p>
            <a:pPr eaLnBrk="1"/>
            <a:endParaRPr lang="it-IT" altLang="it-IT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60363"/>
            <a:ext cx="4824412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31800"/>
            <a:ext cx="5111750" cy="698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E34D2F-0543-4F49-8BE0-4393B5E5B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395461"/>
            <a:ext cx="9433048" cy="59766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LE REGISTRAZIONI DELLE UNITA’ DIDATTICHE SARANNO REPERIBILI SU MICROSOFT TEAMS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TEAM </a:t>
            </a:r>
          </a:p>
          <a:p>
            <a:endParaRPr lang="it-IT" dirty="0"/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CD2022 720ME BASI MORFOLOGICHE 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Arial Rounded MT Bold" panose="020F0704030504030204" pitchFamily="34" charset="77"/>
              </a:rPr>
              <a:t>E FUNZIONALI DEL CORPO UMANO</a:t>
            </a:r>
          </a:p>
          <a:p>
            <a:endParaRPr lang="it-IT" dirty="0"/>
          </a:p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CANALE </a:t>
            </a:r>
          </a:p>
          <a:p>
            <a:pPr algn="ctr"/>
            <a:r>
              <a:rPr lang="it-IT" sz="28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Prof.GRILL-ANATOMIA</a:t>
            </a:r>
            <a:r>
              <a:rPr lang="it-IT" sz="28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 UMANA</a:t>
            </a:r>
          </a:p>
          <a:p>
            <a:pPr algn="ctr"/>
            <a:r>
              <a:rPr lang="it-IT" sz="14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https</a:t>
            </a:r>
            <a:r>
              <a:rPr lang="it-IT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://</a:t>
            </a:r>
            <a:r>
              <a:rPr lang="it-IT" sz="14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teams.microsoft.com</a:t>
            </a:r>
            <a:r>
              <a:rPr lang="it-IT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/l/</a:t>
            </a:r>
            <a:r>
              <a:rPr lang="it-IT" sz="1400" dirty="0" err="1">
                <a:solidFill>
                  <a:schemeClr val="tx1"/>
                </a:solidFill>
                <a:latin typeface="Arial Rounded MT Bold" panose="020F0704030504030204" pitchFamily="34" charset="77"/>
              </a:rPr>
              <a:t>channel</a:t>
            </a:r>
            <a:r>
              <a:rPr lang="it-IT" sz="1400" dirty="0">
                <a:solidFill>
                  <a:schemeClr val="tx1"/>
                </a:solidFill>
                <a:latin typeface="Arial Rounded MT Bold" panose="020F0704030504030204" pitchFamily="34" charset="77"/>
              </a:rPr>
              <a:t>/19%3a39ddf5e3917a4289beb9f035211c0dd0%40thread.tacv2/Prof.GRILL-ANATOMIA%2520UMANA?groupId=4129f8c1-fe4b-4372-9c42-9dc6b510a6a4&amp;tenantId=a54b3635-128c-460f-b967-6ded8df82e75</a:t>
            </a:r>
          </a:p>
        </p:txBody>
      </p:sp>
    </p:spTree>
    <p:extLst>
      <p:ext uri="{BB962C8B-B14F-4D97-AF65-F5344CB8AC3E}">
        <p14:creationId xmlns:p14="http://schemas.microsoft.com/office/powerpoint/2010/main" val="99311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288" y="179437"/>
            <a:ext cx="9505055" cy="1254125"/>
          </a:xfrm>
        </p:spPr>
        <p:txBody>
          <a:bodyPr/>
          <a:lstStyle/>
          <a:p>
            <a:pPr algn="ctr"/>
            <a:r>
              <a:rPr lang="it-IT" sz="3200" dirty="0"/>
              <a:t>INFORMAZIONI ESSENZIALI SUL </a:t>
            </a:r>
            <a:br>
              <a:rPr lang="it-IT" sz="3200" dirty="0"/>
            </a:br>
            <a:r>
              <a:rPr lang="it-IT" sz="3200" dirty="0"/>
              <a:t>MODULO di INSEGNAMENTO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8808" y="1763613"/>
            <a:ext cx="8990016" cy="525658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L’ attività didattica consterà di unità didattiche frontali con proiezione di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files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formato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pptx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 PowerPoint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Verranno messe a disposizione su piattaforme </a:t>
            </a:r>
            <a:r>
              <a:rPr lang="it-IT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Moodle</a:t>
            </a:r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 potrebbero avere delle minime variazioni causa modifiche dell’ ultimo momento</a:t>
            </a:r>
          </a:p>
          <a:p>
            <a:r>
              <a:rPr lang="it-IT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Gli argomenti non seguono pedissequamente quanto esposto nei testi consigliati</a:t>
            </a:r>
          </a:p>
        </p:txBody>
      </p:sp>
    </p:spTree>
    <p:extLst>
      <p:ext uri="{BB962C8B-B14F-4D97-AF65-F5344CB8AC3E}">
        <p14:creationId xmlns:p14="http://schemas.microsoft.com/office/powerpoint/2010/main" val="24669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395C-CE8A-B94E-8F3B-55F0CEF2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VERIFICHE DI PROFITTO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79870-3F74-3045-B382-10F5D867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20" y="1727027"/>
            <a:ext cx="9649071" cy="5832648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Verifica di Profitto («esame») di Anatomia Umana </a:t>
            </a:r>
          </a:p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 </a:t>
            </a:r>
          </a:p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essere PRECEDENTE </a:t>
            </a:r>
          </a:p>
          <a:p>
            <a:pPr algn="ctr"/>
            <a:r>
              <a:rPr lang="it-IT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quella di Fisiologia.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88395C-CE8A-B94E-8F3B-55F0CEF2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VERIFICHE DI PROFITTO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E79870-3F74-3045-B382-10F5D867E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784" y="1331565"/>
            <a:ext cx="9649071" cy="5832648"/>
          </a:xfrm>
        </p:spPr>
        <p:txBody>
          <a:bodyPr/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 Verifiche di Profitto di Anatomia Umana saranno ESCLUSIVAMENTE in forma ORALE.</a:t>
            </a:r>
          </a:p>
          <a:p>
            <a:r>
              <a:rPr lang="it-IT" b="1" dirty="0"/>
              <a:t>L’ ACQUISIZIONE dell’ ESAME di BASI MORFOLOGICHE E FUNZIONALI DEL CORPO UMANO avviene al superamento della prova di FISIOLOGIA e verrà effettuata una media ponderata sui CFU. La media verrà arrotondata all’ unità INFERIORE (nel caso di decimali tra 0.01 e 0.49); all’unità SUPERIORE (nel caso di decimali tra 0.50 e 0.99).</a:t>
            </a:r>
          </a:p>
        </p:txBody>
      </p:sp>
    </p:spTree>
    <p:extLst>
      <p:ext uri="{BB962C8B-B14F-4D97-AF65-F5344CB8AC3E}">
        <p14:creationId xmlns:p14="http://schemas.microsoft.com/office/powerpoint/2010/main" val="32077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75342F6-256E-1B40-A410-6ACE52DAD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68" y="1259557"/>
            <a:ext cx="3429000" cy="49403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248EEBF-56BE-4941-947F-6A8A78DC750A}"/>
              </a:ext>
            </a:extLst>
          </p:cNvPr>
          <p:cNvSpPr/>
          <p:nvPr/>
        </p:nvSpPr>
        <p:spPr>
          <a:xfrm>
            <a:off x="4446048" y="5436021"/>
            <a:ext cx="516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rgbClr val="000000"/>
                </a:solidFill>
                <a:latin typeface="Asap"/>
              </a:rPr>
              <a:t>Edizione</a:t>
            </a:r>
            <a:r>
              <a:rPr lang="it-IT" sz="2400" b="1" dirty="0" err="1">
                <a:solidFill>
                  <a:srgbClr val="333333"/>
                </a:solidFill>
                <a:latin typeface="Asap"/>
              </a:rPr>
              <a:t>VII</a:t>
            </a:r>
            <a:r>
              <a:rPr lang="it-IT" sz="2400" b="1" dirty="0">
                <a:solidFill>
                  <a:srgbClr val="333333"/>
                </a:solidFill>
                <a:latin typeface="Asap"/>
              </a:rPr>
              <a:t>/2019</a:t>
            </a:r>
            <a:endParaRPr lang="it-IT" sz="2400" dirty="0">
              <a:solidFill>
                <a:srgbClr val="333333"/>
              </a:solidFill>
              <a:latin typeface="Asap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AD41002-22AE-B04A-89E9-BD94BC654729}"/>
              </a:ext>
            </a:extLst>
          </p:cNvPr>
          <p:cNvSpPr/>
          <p:nvPr/>
        </p:nvSpPr>
        <p:spPr>
          <a:xfrm>
            <a:off x="3744168" y="1763613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Dosis"/>
              </a:rPr>
              <a:t>Anatomia Umana</a:t>
            </a:r>
          </a:p>
          <a:p>
            <a:r>
              <a:rPr lang="it-IT" sz="2800" dirty="0" err="1">
                <a:solidFill>
                  <a:schemeClr val="tx1"/>
                </a:solidFill>
                <a:latin typeface="+mj-lt"/>
              </a:rPr>
              <a:t>F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H. Martini,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B.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Tallitsch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J</a:t>
            </a:r>
            <a:r>
              <a:rPr lang="it-IT" sz="2800" dirty="0">
                <a:solidFill>
                  <a:schemeClr val="tx1"/>
                </a:solidFill>
                <a:latin typeface="+mj-lt"/>
              </a:rPr>
              <a:t>. L. </a:t>
            </a:r>
            <a:r>
              <a:rPr lang="it-IT" sz="2800" dirty="0" err="1">
                <a:solidFill>
                  <a:schemeClr val="tx1"/>
                </a:solidFill>
                <a:latin typeface="+mj-lt"/>
              </a:rPr>
              <a:t>Nath</a:t>
            </a: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endParaRPr lang="it-IT" sz="2800" b="1" dirty="0">
              <a:solidFill>
                <a:srgbClr val="028EA8"/>
              </a:solidFill>
              <a:latin typeface="Dosi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0000"/>
                </a:solidFill>
                <a:latin typeface="Dosis"/>
              </a:rPr>
              <a:t>€  59,50</a:t>
            </a:r>
            <a:endParaRPr lang="it-IT" sz="2800" b="0" i="0" u="none" strike="noStrike" dirty="0">
              <a:solidFill>
                <a:srgbClr val="333333"/>
              </a:solidFill>
              <a:effectLst/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80003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7000"/>
            <a:ext cx="9461500" cy="5791200"/>
          </a:xfrm>
        </p:spPr>
        <p:txBody>
          <a:bodyPr/>
          <a:lstStyle/>
          <a:p>
            <a:pPr indent="-341313" eaLnBrk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/>
              <a:t>  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371725" y="5340350"/>
            <a:ext cx="634099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Tx/>
              <a:buFontTx/>
              <a:buNone/>
            </a:pPr>
            <a:r>
              <a:rPr lang="it-IT" altLang="it-IT" dirty="0">
                <a:solidFill>
                  <a:srgbClr val="000000"/>
                </a:solidFill>
              </a:rPr>
              <a:t>Edizione III / 2021 N. Pagine 912 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4320232" y="3275781"/>
            <a:ext cx="4616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Arial Black" panose="020B0A04020102020204" pitchFamily="34" charset="0"/>
              </a:rPr>
              <a:t>Anatomia Umana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Kenneth S. </a:t>
            </a:r>
            <a:r>
              <a:rPr lang="it-IT" dirty="0" err="1">
                <a:solidFill>
                  <a:schemeClr val="tx1"/>
                </a:solidFill>
              </a:rPr>
              <a:t>Saladin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9022646-7518-5641-AA1A-19A490AD6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4" y="88062"/>
            <a:ext cx="3906822" cy="522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43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280F9DE-558D-9143-8D92-8120FB91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08" y="827509"/>
            <a:ext cx="3429000" cy="49403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007E83F-27CA-2749-9D6D-546565B9A862}"/>
              </a:ext>
            </a:extLst>
          </p:cNvPr>
          <p:cNvSpPr/>
          <p:nvPr/>
        </p:nvSpPr>
        <p:spPr>
          <a:xfrm>
            <a:off x="4680272" y="4139877"/>
            <a:ext cx="5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E64"/>
                </a:solidFill>
                <a:latin typeface="Dosis"/>
              </a:rPr>
              <a:t>Atlante di Anatomia - </a:t>
            </a:r>
            <a:r>
              <a:rPr lang="it-IT" b="1" dirty="0" err="1">
                <a:solidFill>
                  <a:srgbClr val="002E64"/>
                </a:solidFill>
                <a:latin typeface="Dosis"/>
              </a:rPr>
              <a:t>Prometheus</a:t>
            </a:r>
            <a:endParaRPr lang="it-IT" b="1" dirty="0">
              <a:solidFill>
                <a:srgbClr val="002E64"/>
              </a:solidFill>
              <a:latin typeface="Dosis"/>
            </a:endParaRPr>
          </a:p>
          <a:p>
            <a:r>
              <a:rPr lang="it-IT" dirty="0">
                <a:solidFill>
                  <a:srgbClr val="777777"/>
                </a:solidFill>
                <a:latin typeface="Dosis"/>
              </a:rPr>
              <a:t>A. M. </a:t>
            </a:r>
            <a:r>
              <a:rPr lang="it-IT" dirty="0" err="1">
                <a:solidFill>
                  <a:srgbClr val="777777"/>
                </a:solidFill>
                <a:latin typeface="Dosis"/>
              </a:rPr>
              <a:t>Gilroy</a:t>
            </a:r>
            <a:r>
              <a:rPr lang="it-IT" dirty="0">
                <a:solidFill>
                  <a:srgbClr val="777777"/>
                </a:solidFill>
                <a:latin typeface="Dosis"/>
              </a:rPr>
              <a:t>, B. </a:t>
            </a:r>
            <a:r>
              <a:rPr lang="it-IT" dirty="0" err="1">
                <a:solidFill>
                  <a:srgbClr val="777777"/>
                </a:solidFill>
                <a:latin typeface="Dosis"/>
              </a:rPr>
              <a:t>R</a:t>
            </a:r>
            <a:r>
              <a:rPr lang="it-IT" dirty="0">
                <a:solidFill>
                  <a:srgbClr val="777777"/>
                </a:solidFill>
                <a:latin typeface="Dosis"/>
              </a:rPr>
              <a:t>. </a:t>
            </a:r>
            <a:r>
              <a:rPr lang="it-IT" dirty="0" err="1">
                <a:solidFill>
                  <a:srgbClr val="777777"/>
                </a:solidFill>
                <a:latin typeface="Dosis"/>
              </a:rPr>
              <a:t>MacPherson</a:t>
            </a:r>
            <a:endParaRPr lang="it-IT" dirty="0">
              <a:solidFill>
                <a:srgbClr val="777777"/>
              </a:solidFill>
              <a:latin typeface="Dosi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333333"/>
                </a:solidFill>
                <a:latin typeface="Asap"/>
              </a:rPr>
              <a:t>Disponibile </a:t>
            </a:r>
            <a:r>
              <a:rPr lang="it-IT" dirty="0" err="1">
                <a:solidFill>
                  <a:srgbClr val="333333"/>
                </a:solidFill>
                <a:latin typeface="Asap"/>
              </a:rPr>
              <a:t>in:</a:t>
            </a:r>
            <a:r>
              <a:rPr lang="it-IT" b="1" dirty="0" err="1">
                <a:solidFill>
                  <a:srgbClr val="028EA8"/>
                </a:solidFill>
                <a:latin typeface="Dosis"/>
              </a:rPr>
              <a:t>Copertina</a:t>
            </a:r>
            <a:r>
              <a:rPr lang="it-IT" b="1" dirty="0">
                <a:solidFill>
                  <a:srgbClr val="028EA8"/>
                </a:solidFill>
                <a:latin typeface="Dosis"/>
              </a:rPr>
              <a:t> flessibile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9A89050-4EE0-C140-BBEB-586ED9B7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298" y="1043533"/>
            <a:ext cx="3598532" cy="269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124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Times New Roman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6544</TotalTime>
  <Words>338</Words>
  <Application>Microsoft Macintosh PowerPoint</Application>
  <PresentationFormat>Personalizzato</PresentationFormat>
  <Paragraphs>66</Paragraphs>
  <Slides>10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10</vt:i4>
      </vt:variant>
    </vt:vector>
  </HeadingPairs>
  <TitlesOfParts>
    <vt:vector size="21" baseType="lpstr">
      <vt:lpstr>Microsoft YaHei</vt:lpstr>
      <vt:lpstr>Arial</vt:lpstr>
      <vt:lpstr>Arial Black</vt:lpstr>
      <vt:lpstr>Arial Rounded MT Bold</vt:lpstr>
      <vt:lpstr>Asap</vt:lpstr>
      <vt:lpstr>Dosis</vt:lpstr>
      <vt:lpstr>Lucida Sans Unicode</vt:lpstr>
      <vt:lpstr>Tahoma</vt:lpstr>
      <vt:lpstr>Times New Roman</vt:lpstr>
      <vt:lpstr>Tema di Office</vt:lpstr>
      <vt:lpstr>Tema di Office</vt:lpstr>
      <vt:lpstr>Università degli Studi di Trieste Corso di Laurea in  INFERMIERISTICA</vt:lpstr>
      <vt:lpstr>Presentazione standard di PowerPoint</vt:lpstr>
      <vt:lpstr>Presentazione standard di PowerPoint</vt:lpstr>
      <vt:lpstr>INFORMAZIONI ESSENZIALI SUL  MODULO di INSEGNAMENTO</vt:lpstr>
      <vt:lpstr>VERIFICHE DI PROFITTO</vt:lpstr>
      <vt:lpstr>VERIFICHE DI PROFITTO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Corso di Laurea in  SCIENZE E TECNOLOGIE BIOLOGICHE</dc:title>
  <dc:creator>VITTORIO GRILL</dc:creator>
  <cp:lastModifiedBy>Utente di Microsoft Office</cp:lastModifiedBy>
  <cp:revision>39</cp:revision>
  <cp:lastPrinted>1601-01-01T00:00:00Z</cp:lastPrinted>
  <dcterms:created xsi:type="dcterms:W3CDTF">2013-10-15T17:22:17Z</dcterms:created>
  <dcterms:modified xsi:type="dcterms:W3CDTF">2022-10-12T20:44:28Z</dcterms:modified>
</cp:coreProperties>
</file>