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344" r:id="rId3"/>
    <p:sldId id="267" r:id="rId4"/>
    <p:sldId id="349" r:id="rId5"/>
    <p:sldId id="351" r:id="rId6"/>
    <p:sldId id="350" r:id="rId7"/>
    <p:sldId id="347" r:id="rId8"/>
    <p:sldId id="257" r:id="rId9"/>
    <p:sldId id="348" r:id="rId10"/>
    <p:sldId id="352" r:id="rId11"/>
    <p:sldId id="353" r:id="rId12"/>
    <p:sldId id="264" r:id="rId13"/>
    <p:sldId id="256" r:id="rId14"/>
    <p:sldId id="258" r:id="rId15"/>
    <p:sldId id="259" r:id="rId16"/>
    <p:sldId id="260" r:id="rId17"/>
    <p:sldId id="261" r:id="rId18"/>
    <p:sldId id="270" r:id="rId19"/>
    <p:sldId id="271" r:id="rId20"/>
    <p:sldId id="272" r:id="rId21"/>
    <p:sldId id="273" r:id="rId22"/>
    <p:sldId id="354" r:id="rId23"/>
    <p:sldId id="266" r:id="rId24"/>
    <p:sldId id="277" r:id="rId25"/>
    <p:sldId id="346" r:id="rId26"/>
    <p:sldId id="345" r:id="rId27"/>
    <p:sldId id="291" r:id="rId28"/>
    <p:sldId id="279" r:id="rId29"/>
    <p:sldId id="280" r:id="rId30"/>
    <p:sldId id="274" r:id="rId31"/>
    <p:sldId id="281" r:id="rId32"/>
    <p:sldId id="275" r:id="rId33"/>
    <p:sldId id="292" r:id="rId34"/>
    <p:sldId id="355" r:id="rId35"/>
    <p:sldId id="294" r:id="rId36"/>
    <p:sldId id="295" r:id="rId37"/>
    <p:sldId id="297" r:id="rId38"/>
    <p:sldId id="298" r:id="rId39"/>
    <p:sldId id="299" r:id="rId40"/>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9"/>
    <p:restoredTop sz="94690"/>
  </p:normalViewPr>
  <p:slideViewPr>
    <p:cSldViewPr>
      <p:cViewPr varScale="1">
        <p:scale>
          <a:sx n="83" d="100"/>
          <a:sy n="83" d="100"/>
        </p:scale>
        <p:origin x="160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93DBBAFB-942C-413D-9DA4-90A6E7FD188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a:extLst>
              <a:ext uri="{FF2B5EF4-FFF2-40B4-BE49-F238E27FC236}">
                <a16:creationId xmlns:a16="http://schemas.microsoft.com/office/drawing/2014/main" id="{FCFD3DEC-2E58-4C80-8D9E-0C2DD75352A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a:extLst>
              <a:ext uri="{FF2B5EF4-FFF2-40B4-BE49-F238E27FC236}">
                <a16:creationId xmlns:a16="http://schemas.microsoft.com/office/drawing/2014/main" id="{1F98D804-7194-468F-BDC1-577A83EFB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a:extLst>
              <a:ext uri="{FF2B5EF4-FFF2-40B4-BE49-F238E27FC236}">
                <a16:creationId xmlns:a16="http://schemas.microsoft.com/office/drawing/2014/main" id="{80AF7DDE-C873-4279-AFF7-75387454545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a:extLst>
              <a:ext uri="{FF2B5EF4-FFF2-40B4-BE49-F238E27FC236}">
                <a16:creationId xmlns:a16="http://schemas.microsoft.com/office/drawing/2014/main" id="{C6D66716-610D-450E-A9B1-585F08ADE3C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a:extLst>
              <a:ext uri="{FF2B5EF4-FFF2-40B4-BE49-F238E27FC236}">
                <a16:creationId xmlns:a16="http://schemas.microsoft.com/office/drawing/2014/main" id="{E6B0714F-E68B-48A1-9DD5-FBB174DC2D82}"/>
              </a:ext>
            </a:extLst>
          </p:cNvPr>
          <p:cNvSpPr>
            <a:spLocks noGrp="1" noRot="1" noChangeAspect="1" noChangeArrowheads="1"/>
          </p:cNvSpPr>
          <p:nvPr>
            <p:ph type="sldImg"/>
          </p:nvPr>
        </p:nvSpPr>
        <p:spPr bwMode="auto">
          <a:xfrm>
            <a:off x="1314450" y="1027113"/>
            <a:ext cx="4921250"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0116942D-5C37-4644-A68F-59A9B95A1AF5}"/>
              </a:ext>
            </a:extLst>
          </p:cNvPr>
          <p:cNvSpPr>
            <a:spLocks noGrp="1" noChangeArrowheads="1"/>
          </p:cNvSpPr>
          <p:nvPr>
            <p:ph type="body"/>
          </p:nvPr>
        </p:nvSpPr>
        <p:spPr bwMode="auto">
          <a:xfrm>
            <a:off x="1169988" y="5086350"/>
            <a:ext cx="5216525" cy="409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1532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04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880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28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687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99B1E-5784-4C7F-AFEC-1FCC8BAF0697}"/>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939B56-8DBE-469D-8D1E-A11550D084B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03FF50E-EC2C-4B01-B731-8434C75718E6}"/>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1AA934C3-FDC9-493B-89AF-316489B8584B}"/>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C25844C-7D4E-4E7F-AD43-0D143D97A637}"/>
              </a:ext>
            </a:extLst>
          </p:cNvPr>
          <p:cNvSpPr>
            <a:spLocks noGrp="1"/>
          </p:cNvSpPr>
          <p:nvPr>
            <p:ph type="sldNum" idx="12"/>
          </p:nvPr>
        </p:nvSpPr>
        <p:spPr/>
        <p:txBody>
          <a:bodyPr/>
          <a:lstStyle>
            <a:lvl1pPr>
              <a:defRPr/>
            </a:lvl1pPr>
          </a:lstStyle>
          <a:p>
            <a:fld id="{04A20954-F78D-4C09-A60A-62380D7A0858}" type="slidenum">
              <a:rPr lang="it-IT" altLang="it-IT"/>
              <a:pPr/>
              <a:t>‹N›</a:t>
            </a:fld>
            <a:endParaRPr lang="it-IT" altLang="it-IT"/>
          </a:p>
        </p:txBody>
      </p:sp>
    </p:spTree>
    <p:extLst>
      <p:ext uri="{BB962C8B-B14F-4D97-AF65-F5344CB8AC3E}">
        <p14:creationId xmlns:p14="http://schemas.microsoft.com/office/powerpoint/2010/main" val="294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B7CD-D6BA-439E-B17D-AF8AA94519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DCE0DB-CD28-4914-865B-03C721F39E7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FB31D-F85E-4649-A32E-8CD33993FF7C}"/>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CB1C7B50-3FDD-4035-B8BC-B069D99A8CBE}"/>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FA7F0563-E3B4-4A7C-975D-725C808D3B31}"/>
              </a:ext>
            </a:extLst>
          </p:cNvPr>
          <p:cNvSpPr>
            <a:spLocks noGrp="1"/>
          </p:cNvSpPr>
          <p:nvPr>
            <p:ph type="sldNum" idx="12"/>
          </p:nvPr>
        </p:nvSpPr>
        <p:spPr/>
        <p:txBody>
          <a:bodyPr/>
          <a:lstStyle>
            <a:lvl1pPr>
              <a:defRPr/>
            </a:lvl1pPr>
          </a:lstStyle>
          <a:p>
            <a:fld id="{6A664FFA-91E9-4D0C-B610-C37450854550}" type="slidenum">
              <a:rPr lang="it-IT" altLang="it-IT"/>
              <a:pPr/>
              <a:t>‹N›</a:t>
            </a:fld>
            <a:endParaRPr lang="it-IT" altLang="it-IT"/>
          </a:p>
        </p:txBody>
      </p:sp>
    </p:spTree>
    <p:extLst>
      <p:ext uri="{BB962C8B-B14F-4D97-AF65-F5344CB8AC3E}">
        <p14:creationId xmlns:p14="http://schemas.microsoft.com/office/powerpoint/2010/main" val="7893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97617-2A89-4B83-94EB-7C7A4E282A53}"/>
              </a:ext>
            </a:extLst>
          </p:cNvPr>
          <p:cNvSpPr>
            <a:spLocks noGrp="1"/>
          </p:cNvSpPr>
          <p:nvPr>
            <p:ph type="title" orient="vert"/>
          </p:nvPr>
        </p:nvSpPr>
        <p:spPr>
          <a:xfrm>
            <a:off x="7300913" y="301625"/>
            <a:ext cx="2263775" cy="6446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DFA068-59DB-493A-8045-444291966EE8}"/>
              </a:ext>
            </a:extLst>
          </p:cNvPr>
          <p:cNvSpPr>
            <a:spLocks noGrp="1"/>
          </p:cNvSpPr>
          <p:nvPr>
            <p:ph type="body" orient="vert" idx="1"/>
          </p:nvPr>
        </p:nvSpPr>
        <p:spPr>
          <a:xfrm>
            <a:off x="504825" y="301625"/>
            <a:ext cx="6643688" cy="6446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A21018-CE9C-42D9-B3AC-317251C96EBD}"/>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9C20E49-61AC-4170-BAF5-B783D103418A}"/>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5D441CB-6D1B-43EF-A411-09B96F5B2F23}"/>
              </a:ext>
            </a:extLst>
          </p:cNvPr>
          <p:cNvSpPr>
            <a:spLocks noGrp="1"/>
          </p:cNvSpPr>
          <p:nvPr>
            <p:ph type="sldNum" idx="12"/>
          </p:nvPr>
        </p:nvSpPr>
        <p:spPr/>
        <p:txBody>
          <a:bodyPr/>
          <a:lstStyle>
            <a:lvl1pPr>
              <a:defRPr/>
            </a:lvl1pPr>
          </a:lstStyle>
          <a:p>
            <a:fld id="{CB7F3EFC-5607-464B-8C85-792933E2DFB8}" type="slidenum">
              <a:rPr lang="it-IT" altLang="it-IT"/>
              <a:pPr/>
              <a:t>‹N›</a:t>
            </a:fld>
            <a:endParaRPr lang="it-IT" altLang="it-IT"/>
          </a:p>
        </p:txBody>
      </p:sp>
    </p:spTree>
    <p:extLst>
      <p:ext uri="{BB962C8B-B14F-4D97-AF65-F5344CB8AC3E}">
        <p14:creationId xmlns:p14="http://schemas.microsoft.com/office/powerpoint/2010/main" val="4176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914F7-E42E-42A0-A3C4-8C5820D6AC8A}"/>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65964F-899D-4FB1-B4DD-34434FD0392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5D9381E-A058-44DC-A37B-6033838F4CF4}"/>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43EA3233-3A9F-4FC3-BA9B-8D6099AAD079}"/>
              </a:ext>
            </a:extLst>
          </p:cNvPr>
          <p:cNvSpPr>
            <a:spLocks noGrp="1"/>
          </p:cNvSpPr>
          <p:nvPr>
            <p:ph type="sldNum" idx="12"/>
          </p:nvPr>
        </p:nvSpPr>
        <p:spPr>
          <a:xfrm>
            <a:off x="7227888" y="6886575"/>
            <a:ext cx="2338387" cy="511175"/>
          </a:xfrm>
        </p:spPr>
        <p:txBody>
          <a:bodyPr/>
          <a:lstStyle>
            <a:lvl1pPr>
              <a:defRPr/>
            </a:lvl1pPr>
          </a:lstStyle>
          <a:p>
            <a:fld id="{ADCC687B-688C-4BEB-9FA6-6E3D8155264E}" type="slidenum">
              <a:rPr lang="it-IT" altLang="it-IT"/>
              <a:pPr/>
              <a:t>‹N›</a:t>
            </a:fld>
            <a:endParaRPr lang="it-IT" altLang="it-IT"/>
          </a:p>
        </p:txBody>
      </p:sp>
    </p:spTree>
    <p:extLst>
      <p:ext uri="{BB962C8B-B14F-4D97-AF65-F5344CB8AC3E}">
        <p14:creationId xmlns:p14="http://schemas.microsoft.com/office/powerpoint/2010/main" val="25102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5110163" y="1768475"/>
            <a:ext cx="4454525" cy="2413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5110163" y="4333875"/>
            <a:ext cx="4454525" cy="241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7227888" y="6886575"/>
            <a:ext cx="2338387" cy="511175"/>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316817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5E33-6ADB-404C-A1C8-7026E40F5261}"/>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AD8AF6-DDC4-4E95-B988-017AB2C86FB3}"/>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0093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B73E-5F35-4B77-902C-E408FA5B2A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D601BB-6F3F-469A-A35D-81F7855AACA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2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A9E68-3C5B-40EA-97D3-52B6840C9D5C}"/>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41D824-A967-497F-949E-85C62BE0D620}"/>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40468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C01E3-22DF-48CF-B0DB-AE7A02066E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1044ED-3EF3-457B-AB93-491258C0323C}"/>
              </a:ext>
            </a:extLst>
          </p:cNvPr>
          <p:cNvSpPr>
            <a:spLocks noGrp="1"/>
          </p:cNvSpPr>
          <p:nvPr>
            <p:ph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21E63E-8DF7-4B96-B679-C3A59711A338}"/>
              </a:ext>
            </a:extLst>
          </p:cNvPr>
          <p:cNvSpPr>
            <a:spLocks noGrp="1"/>
          </p:cNvSpPr>
          <p:nvPr>
            <p:ph sz="half" idx="2"/>
          </p:nvPr>
        </p:nvSpPr>
        <p:spPr>
          <a:xfrm>
            <a:off x="51990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692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16569-BE57-4992-86F1-5903014BB36B}"/>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EC45BA-0958-4E56-A161-EA48E70D866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236D9EB-275C-451D-AEAC-3FEA285B0994}"/>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6CFA64-97CE-4D04-BAA7-D72DC79FDB7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E89E733-3572-401A-A62D-3597D7158053}"/>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5884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4C0FB-4982-4F1F-9E47-3B71D0772908}"/>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40088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AAF73-180A-4AB6-A6E5-4EC59A6462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6747F3-2C97-4D91-A4D5-18378CA68C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C4120-D35B-4603-97B6-62DA824563BA}"/>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4DC37F3-A18F-419D-A82F-A11F140E7D53}"/>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77B81D-39BB-4072-8768-FDD8431CADE5}"/>
              </a:ext>
            </a:extLst>
          </p:cNvPr>
          <p:cNvSpPr>
            <a:spLocks noGrp="1"/>
          </p:cNvSpPr>
          <p:nvPr>
            <p:ph type="sldNum" idx="12"/>
          </p:nvPr>
        </p:nvSpPr>
        <p:spPr/>
        <p:txBody>
          <a:bodyPr/>
          <a:lstStyle>
            <a:lvl1pPr>
              <a:defRPr/>
            </a:lvl1pPr>
          </a:lstStyle>
          <a:p>
            <a:fld id="{ADEBEB05-F324-4F6F-B7DC-823B37157DB8}" type="slidenum">
              <a:rPr lang="it-IT" altLang="it-IT"/>
              <a:pPr/>
              <a:t>‹N›</a:t>
            </a:fld>
            <a:endParaRPr lang="it-IT" altLang="it-IT"/>
          </a:p>
        </p:txBody>
      </p:sp>
    </p:spTree>
    <p:extLst>
      <p:ext uri="{BB962C8B-B14F-4D97-AF65-F5344CB8AC3E}">
        <p14:creationId xmlns:p14="http://schemas.microsoft.com/office/powerpoint/2010/main" val="396571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F400-7217-4E54-AEC8-946EA22D8D87}"/>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B9EC2D-9061-4506-84CD-99C1E2B4D02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4F9D97-8005-4879-90EE-01C7DF3A8C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4159259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C7E39-FE85-4EF5-B4C9-B6DAE2018646}"/>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128334-AE43-455D-88F6-04E1C184481F}"/>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CA41D17-CE9A-4110-984A-987B5647EB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7997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8D36-9AFC-45F1-A470-D4BDE2A7F5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9FEFC3-425E-4BB0-A90F-826CC694370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6228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BE8C9F1-E979-4372-9035-5C84346FD7B5}"/>
              </a:ext>
            </a:extLst>
          </p:cNvPr>
          <p:cNvSpPr>
            <a:spLocks noGrp="1"/>
          </p:cNvSpPr>
          <p:nvPr>
            <p:ph type="title" orient="vert"/>
          </p:nvPr>
        </p:nvSpPr>
        <p:spPr>
          <a:xfrm>
            <a:off x="7313613" y="280988"/>
            <a:ext cx="2190750" cy="66103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C80399-D818-4813-800A-6A49998D2DEB}"/>
              </a:ext>
            </a:extLst>
          </p:cNvPr>
          <p:cNvSpPr>
            <a:spLocks noGrp="1"/>
          </p:cNvSpPr>
          <p:nvPr>
            <p:ph type="body" orient="vert" idx="1"/>
          </p:nvPr>
        </p:nvSpPr>
        <p:spPr>
          <a:xfrm>
            <a:off x="741363" y="280988"/>
            <a:ext cx="6419850" cy="6610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915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D67F7-347A-4187-A1CF-610A0CA0FB03}"/>
              </a:ext>
            </a:extLst>
          </p:cNvPr>
          <p:cNvSpPr>
            <a:spLocks noGrp="1"/>
          </p:cNvSpPr>
          <p:nvPr>
            <p:ph type="title"/>
          </p:nvPr>
        </p:nvSpPr>
        <p:spPr>
          <a:xfrm>
            <a:off x="741363" y="280988"/>
            <a:ext cx="8597900" cy="12541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70320D-01EB-48DB-A179-FDFDC5A11B32}"/>
              </a:ext>
            </a:extLst>
          </p:cNvPr>
          <p:cNvSpPr>
            <a:spLocks noGrp="1"/>
          </p:cNvSpPr>
          <p:nvPr>
            <p:ph type="body"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03766DA-0440-4AAE-9CE3-A2243DD877AA}"/>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FA74996-677F-4A42-829E-82A0C0DAF3EC}"/>
              </a:ext>
            </a:extLst>
          </p:cNvPr>
          <p:cNvSpPr>
            <a:spLocks noGrp="1"/>
          </p:cNvSpPr>
          <p:nvPr>
            <p:ph sz="quarter" idx="3"/>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451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20B5C-F001-43F0-863D-285BA8AECBD3}"/>
              </a:ext>
            </a:extLst>
          </p:cNvPr>
          <p:cNvSpPr>
            <a:spLocks noGrp="1"/>
          </p:cNvSpPr>
          <p:nvPr>
            <p:ph type="title" sz="quarter"/>
          </p:nvPr>
        </p:nvSpPr>
        <p:spPr>
          <a:xfrm>
            <a:off x="741363" y="280988"/>
            <a:ext cx="8597900" cy="1254125"/>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B5A333-A383-45AF-8C6B-F6CB185C9226}"/>
              </a:ext>
            </a:extLst>
          </p:cNvPr>
          <p:cNvSpPr>
            <a:spLocks noGrp="1"/>
          </p:cNvSpPr>
          <p:nvPr>
            <p:ph sz="quarter" idx="1"/>
          </p:nvPr>
        </p:nvSpPr>
        <p:spPr>
          <a:xfrm>
            <a:off x="7413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69B58-186A-4162-8EF7-64C7447D1ECE}"/>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A99D9404-12F6-407F-8B7E-1B86B5FD1212}"/>
              </a:ext>
            </a:extLst>
          </p:cNvPr>
          <p:cNvSpPr>
            <a:spLocks noGrp="1"/>
          </p:cNvSpPr>
          <p:nvPr>
            <p:ph sz="quarter" idx="3"/>
          </p:nvPr>
        </p:nvSpPr>
        <p:spPr>
          <a:xfrm>
            <a:off x="7413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3FFE8E98-CF5D-4DCC-BE4B-9771CE7A08F6}"/>
              </a:ext>
            </a:extLst>
          </p:cNvPr>
          <p:cNvSpPr>
            <a:spLocks noGrp="1"/>
          </p:cNvSpPr>
          <p:nvPr>
            <p:ph sz="quarter" idx="4"/>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7037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6966B-2AC9-4A8F-BDF8-316B38F830C0}"/>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0F6A01-EB51-4EF1-910D-94F9446902FC}"/>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E9CF14F4-DEFF-40A5-B7BF-8F43A023FBF4}"/>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06918EC4-C337-48B4-8769-66870146B7BF}"/>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E356FCB-E07E-4AAC-8AE8-309469EA6F67}"/>
              </a:ext>
            </a:extLst>
          </p:cNvPr>
          <p:cNvSpPr>
            <a:spLocks noGrp="1"/>
          </p:cNvSpPr>
          <p:nvPr>
            <p:ph type="sldNum" idx="12"/>
          </p:nvPr>
        </p:nvSpPr>
        <p:spPr/>
        <p:txBody>
          <a:bodyPr/>
          <a:lstStyle>
            <a:lvl1pPr>
              <a:defRPr/>
            </a:lvl1pPr>
          </a:lstStyle>
          <a:p>
            <a:fld id="{A58CBA0D-7501-43FE-AE75-36B6D7FBD096}" type="slidenum">
              <a:rPr lang="it-IT" altLang="it-IT"/>
              <a:pPr/>
              <a:t>‹N›</a:t>
            </a:fld>
            <a:endParaRPr lang="it-IT" altLang="it-IT"/>
          </a:p>
        </p:txBody>
      </p:sp>
    </p:spTree>
    <p:extLst>
      <p:ext uri="{BB962C8B-B14F-4D97-AF65-F5344CB8AC3E}">
        <p14:creationId xmlns:p14="http://schemas.microsoft.com/office/powerpoint/2010/main" val="19921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D8F6-2623-4BF4-9975-D2122AE171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B401E-32FD-4748-8A75-496CD3183879}"/>
              </a:ext>
            </a:extLst>
          </p:cNvPr>
          <p:cNvSpPr>
            <a:spLocks noGrp="1"/>
          </p:cNvSpPr>
          <p:nvPr>
            <p:ph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07B5E9-8ADC-4C19-B399-A7F74D8B5FF0}"/>
              </a:ext>
            </a:extLst>
          </p:cNvPr>
          <p:cNvSpPr>
            <a:spLocks noGrp="1"/>
          </p:cNvSpPr>
          <p:nvPr>
            <p:ph sz="half" idx="2"/>
          </p:nvPr>
        </p:nvSpPr>
        <p:spPr>
          <a:xfrm>
            <a:off x="5110163" y="1768475"/>
            <a:ext cx="4454525"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5735048-777D-4EAB-BE11-4B190C5B792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594CC34-0F4E-46B3-9605-3DE8E7FFB8FC}"/>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B7B6DDBE-24FA-40C7-A81A-330890563F64}"/>
              </a:ext>
            </a:extLst>
          </p:cNvPr>
          <p:cNvSpPr>
            <a:spLocks noGrp="1"/>
          </p:cNvSpPr>
          <p:nvPr>
            <p:ph type="sldNum" idx="12"/>
          </p:nvPr>
        </p:nvSpPr>
        <p:spPr/>
        <p:txBody>
          <a:bodyPr/>
          <a:lstStyle>
            <a:lvl1pPr>
              <a:defRPr/>
            </a:lvl1pPr>
          </a:lstStyle>
          <a:p>
            <a:fld id="{A3CB3B44-6D44-4F7A-A391-80AC4C4888D4}" type="slidenum">
              <a:rPr lang="it-IT" altLang="it-IT"/>
              <a:pPr/>
              <a:t>‹N›</a:t>
            </a:fld>
            <a:endParaRPr lang="it-IT" altLang="it-IT"/>
          </a:p>
        </p:txBody>
      </p:sp>
    </p:spTree>
    <p:extLst>
      <p:ext uri="{BB962C8B-B14F-4D97-AF65-F5344CB8AC3E}">
        <p14:creationId xmlns:p14="http://schemas.microsoft.com/office/powerpoint/2010/main" val="329667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609B2-3EDB-4528-BB2C-E38187E899A2}"/>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47F5F4-92D1-4B51-BED8-63B71DEA231E}"/>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59D7EA9-BC9B-4810-9B8B-1458CE34FB7A}"/>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6EB54F-635C-4546-BE77-3D0250E23D4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95476B4-99DB-465D-8E03-0394AF7AD9E6}"/>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60C89D-EDE8-4A83-83A8-7DF0EBE8FC78}"/>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72957564-C635-487C-9ECD-21507740315A}"/>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2462553E-C2E8-47F9-8D62-33D0DC4FC6C1}"/>
              </a:ext>
            </a:extLst>
          </p:cNvPr>
          <p:cNvSpPr>
            <a:spLocks noGrp="1"/>
          </p:cNvSpPr>
          <p:nvPr>
            <p:ph type="sldNum" idx="12"/>
          </p:nvPr>
        </p:nvSpPr>
        <p:spPr/>
        <p:txBody>
          <a:bodyPr/>
          <a:lstStyle>
            <a:lvl1pPr>
              <a:defRPr/>
            </a:lvl1pPr>
          </a:lstStyle>
          <a:p>
            <a:fld id="{2D92CC01-A5C2-4D1F-B23C-4BF875119521}" type="slidenum">
              <a:rPr lang="it-IT" altLang="it-IT"/>
              <a:pPr/>
              <a:t>‹N›</a:t>
            </a:fld>
            <a:endParaRPr lang="it-IT" altLang="it-IT"/>
          </a:p>
        </p:txBody>
      </p:sp>
    </p:spTree>
    <p:extLst>
      <p:ext uri="{BB962C8B-B14F-4D97-AF65-F5344CB8AC3E}">
        <p14:creationId xmlns:p14="http://schemas.microsoft.com/office/powerpoint/2010/main" val="40275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71724-D317-4F15-B2C1-EC0B738479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64C34-4FBA-46B5-944A-C61DA4EA467F}"/>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871550D5-4CC6-4266-847E-3A8BCBFE7744}"/>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0D2CB353-DB11-4E87-A328-A9D251A5D414}"/>
              </a:ext>
            </a:extLst>
          </p:cNvPr>
          <p:cNvSpPr>
            <a:spLocks noGrp="1"/>
          </p:cNvSpPr>
          <p:nvPr>
            <p:ph type="sldNum" idx="12"/>
          </p:nvPr>
        </p:nvSpPr>
        <p:spPr/>
        <p:txBody>
          <a:bodyPr/>
          <a:lstStyle>
            <a:lvl1pPr>
              <a:defRPr/>
            </a:lvl1pPr>
          </a:lstStyle>
          <a:p>
            <a:fld id="{4789835F-429C-4F06-BBB1-46EBDE07E90E}" type="slidenum">
              <a:rPr lang="it-IT" altLang="it-IT"/>
              <a:pPr/>
              <a:t>‹N›</a:t>
            </a:fld>
            <a:endParaRPr lang="it-IT" altLang="it-IT"/>
          </a:p>
        </p:txBody>
      </p:sp>
    </p:spTree>
    <p:extLst>
      <p:ext uri="{BB962C8B-B14F-4D97-AF65-F5344CB8AC3E}">
        <p14:creationId xmlns:p14="http://schemas.microsoft.com/office/powerpoint/2010/main" val="373221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07B0F2-6F67-4FAF-A158-06722DD7580E}"/>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B92B4DDF-527E-4439-95BE-D388F49A3421}"/>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3B398B38-174F-4EF3-92FE-C860832D366F}"/>
              </a:ext>
            </a:extLst>
          </p:cNvPr>
          <p:cNvSpPr>
            <a:spLocks noGrp="1"/>
          </p:cNvSpPr>
          <p:nvPr>
            <p:ph type="sldNum" idx="12"/>
          </p:nvPr>
        </p:nvSpPr>
        <p:spPr/>
        <p:txBody>
          <a:bodyPr/>
          <a:lstStyle>
            <a:lvl1pPr>
              <a:defRPr/>
            </a:lvl1pPr>
          </a:lstStyle>
          <a:p>
            <a:fld id="{C1932542-0DC1-4256-8C79-BD439363987D}" type="slidenum">
              <a:rPr lang="it-IT" altLang="it-IT"/>
              <a:pPr/>
              <a:t>‹N›</a:t>
            </a:fld>
            <a:endParaRPr lang="it-IT" altLang="it-IT"/>
          </a:p>
        </p:txBody>
      </p:sp>
    </p:spTree>
    <p:extLst>
      <p:ext uri="{BB962C8B-B14F-4D97-AF65-F5344CB8AC3E}">
        <p14:creationId xmlns:p14="http://schemas.microsoft.com/office/powerpoint/2010/main" val="399640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1F544-2ACE-4462-AF04-F041D9CCC48F}"/>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BEFA49-97EB-4074-87DB-FCA0E65C58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0D8482C-CC1A-4D16-8F23-81FF9BC5B5E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5EDD9A2-1549-434E-A43E-B4894230777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332F409-C7F1-4227-8006-F6CB9A260E02}"/>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3251FD6D-2FE3-4E30-A008-AAC1FB9A5876}"/>
              </a:ext>
            </a:extLst>
          </p:cNvPr>
          <p:cNvSpPr>
            <a:spLocks noGrp="1"/>
          </p:cNvSpPr>
          <p:nvPr>
            <p:ph type="sldNum" idx="12"/>
          </p:nvPr>
        </p:nvSpPr>
        <p:spPr/>
        <p:txBody>
          <a:bodyPr/>
          <a:lstStyle>
            <a:lvl1pPr>
              <a:defRPr/>
            </a:lvl1pPr>
          </a:lstStyle>
          <a:p>
            <a:fld id="{D9FE39C0-E2A7-46B7-BC15-047CA4BDF38D}" type="slidenum">
              <a:rPr lang="it-IT" altLang="it-IT"/>
              <a:pPr/>
              <a:t>‹N›</a:t>
            </a:fld>
            <a:endParaRPr lang="it-IT" altLang="it-IT"/>
          </a:p>
        </p:txBody>
      </p:sp>
    </p:spTree>
    <p:extLst>
      <p:ext uri="{BB962C8B-B14F-4D97-AF65-F5344CB8AC3E}">
        <p14:creationId xmlns:p14="http://schemas.microsoft.com/office/powerpoint/2010/main" val="119870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752D8-78E7-405A-AC49-A1E222D50B20}"/>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6236B1-D3B1-45D8-A64A-FB2BA73A14B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CD03B0-E01D-4650-A1B1-6EB6858738F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9DEDA7F-190E-44BC-86C1-2FAF3A77449E}"/>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B978497-979D-41AD-A689-E6E9FEE4AAAD}"/>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6B19DD3-9896-419B-BA5E-036F319C7DA6}"/>
              </a:ext>
            </a:extLst>
          </p:cNvPr>
          <p:cNvSpPr>
            <a:spLocks noGrp="1"/>
          </p:cNvSpPr>
          <p:nvPr>
            <p:ph type="sldNum" idx="12"/>
          </p:nvPr>
        </p:nvSpPr>
        <p:spPr/>
        <p:txBody>
          <a:bodyPr/>
          <a:lstStyle>
            <a:lvl1pPr>
              <a:defRPr/>
            </a:lvl1pPr>
          </a:lstStyle>
          <a:p>
            <a:fld id="{38A9DEC6-E0A4-485D-8E3E-1B54A17DE1F7}" type="slidenum">
              <a:rPr lang="it-IT" altLang="it-IT"/>
              <a:pPr/>
              <a:t>‹N›</a:t>
            </a:fld>
            <a:endParaRPr lang="it-IT" altLang="it-IT"/>
          </a:p>
        </p:txBody>
      </p:sp>
    </p:spTree>
    <p:extLst>
      <p:ext uri="{BB962C8B-B14F-4D97-AF65-F5344CB8AC3E}">
        <p14:creationId xmlns:p14="http://schemas.microsoft.com/office/powerpoint/2010/main" val="34082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A56F72-DB9A-47AB-8885-F4F170ACCF7F}"/>
              </a:ext>
            </a:extLst>
          </p:cNvPr>
          <p:cNvSpPr>
            <a:spLocks noGrp="1" noChangeArrowheads="1"/>
          </p:cNvSpPr>
          <p:nvPr>
            <p:ph type="title"/>
          </p:nvPr>
        </p:nvSpPr>
        <p:spPr bwMode="auto">
          <a:xfrm>
            <a:off x="504825" y="301625"/>
            <a:ext cx="90598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D60039A8-C43B-4AED-BD4D-479C3F57ACF1}"/>
              </a:ext>
            </a:extLst>
          </p:cNvPr>
          <p:cNvSpPr>
            <a:spLocks noGrp="1" noChangeArrowheads="1"/>
          </p:cNvSpPr>
          <p:nvPr>
            <p:ph type="body" idx="1"/>
          </p:nvPr>
        </p:nvSpPr>
        <p:spPr bwMode="auto">
          <a:xfrm>
            <a:off x="504825" y="1768475"/>
            <a:ext cx="9059863"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3A62F0C4-557A-42DF-A5FE-14940AE15E16}"/>
              </a:ext>
            </a:extLst>
          </p:cNvPr>
          <p:cNvSpPr>
            <a:spLocks noGrp="1" noChangeArrowheads="1"/>
          </p:cNvSpPr>
          <p:nvPr>
            <p:ph type="dt"/>
          </p:nvPr>
        </p:nvSpPr>
        <p:spPr bwMode="auto">
          <a:xfrm>
            <a:off x="504825" y="6886575"/>
            <a:ext cx="23368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a:extLst>
              <a:ext uri="{FF2B5EF4-FFF2-40B4-BE49-F238E27FC236}">
                <a16:creationId xmlns:a16="http://schemas.microsoft.com/office/drawing/2014/main" id="{474248A4-303D-4D1E-A929-55A00D3343CD}"/>
              </a:ext>
            </a:extLst>
          </p:cNvPr>
          <p:cNvSpPr>
            <a:spLocks noGrp="1" noChangeArrowheads="1"/>
          </p:cNvSpPr>
          <p:nvPr>
            <p:ph type="ftr"/>
          </p:nvPr>
        </p:nvSpPr>
        <p:spPr bwMode="auto">
          <a:xfrm>
            <a:off x="3448050" y="6886575"/>
            <a:ext cx="31861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a:extLst>
              <a:ext uri="{FF2B5EF4-FFF2-40B4-BE49-F238E27FC236}">
                <a16:creationId xmlns:a16="http://schemas.microsoft.com/office/drawing/2014/main" id="{4F56DC67-18A0-4E4B-B74B-7838BB961D82}"/>
              </a:ext>
            </a:extLst>
          </p:cNvPr>
          <p:cNvSpPr>
            <a:spLocks noGrp="1" noChangeArrowheads="1"/>
          </p:cNvSpPr>
          <p:nvPr>
            <p:ph type="sldNum"/>
          </p:nvPr>
        </p:nvSpPr>
        <p:spPr bwMode="auto">
          <a:xfrm>
            <a:off x="7227888" y="6886575"/>
            <a:ext cx="23383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8391B9DA-FD57-451B-B2B1-D2D5FC290B8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5"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C53E526D-DFFF-43F2-8CF0-16C7EB11CB7C}"/>
              </a:ext>
            </a:extLst>
          </p:cNvPr>
          <p:cNvSpPr>
            <a:spLocks noGrp="1" noChangeArrowheads="1"/>
          </p:cNvSpPr>
          <p:nvPr>
            <p:ph type="title"/>
          </p:nvPr>
        </p:nvSpPr>
        <p:spPr bwMode="auto">
          <a:xfrm>
            <a:off x="741363" y="280988"/>
            <a:ext cx="8597900"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2050" name="Rectangle 2">
            <a:extLst>
              <a:ext uri="{FF2B5EF4-FFF2-40B4-BE49-F238E27FC236}">
                <a16:creationId xmlns:a16="http://schemas.microsoft.com/office/drawing/2014/main" id="{7303459D-044F-45CC-A118-D2AE57430EDF}"/>
              </a:ext>
            </a:extLst>
          </p:cNvPr>
          <p:cNvSpPr>
            <a:spLocks noGrp="1" noChangeArrowheads="1"/>
          </p:cNvSpPr>
          <p:nvPr>
            <p:ph type="body" idx="1"/>
          </p:nvPr>
        </p:nvSpPr>
        <p:spPr bwMode="auto">
          <a:xfrm>
            <a:off x="741363" y="1963738"/>
            <a:ext cx="8763000" cy="492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051" name="AutoShape 3">
            <a:extLst>
              <a:ext uri="{FF2B5EF4-FFF2-40B4-BE49-F238E27FC236}">
                <a16:creationId xmlns:a16="http://schemas.microsoft.com/office/drawing/2014/main" id="{3B67159A-2F7B-4935-ADB7-0BCB3374CC6D}"/>
              </a:ext>
            </a:extLst>
          </p:cNvPr>
          <p:cNvSpPr>
            <a:spLocks noChangeArrowheads="1"/>
          </p:cNvSpPr>
          <p:nvPr/>
        </p:nvSpPr>
        <p:spPr bwMode="auto">
          <a:xfrm>
            <a:off x="727075" y="7077075"/>
            <a:ext cx="9353550"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a:extLst>
              <a:ext uri="{FF2B5EF4-FFF2-40B4-BE49-F238E27FC236}">
                <a16:creationId xmlns:a16="http://schemas.microsoft.com/office/drawing/2014/main" id="{F074B1B0-20CC-45E9-AED4-BBFD97F2C80F}"/>
              </a:ext>
            </a:extLst>
          </p:cNvPr>
          <p:cNvSpPr>
            <a:spLocks noChangeArrowheads="1"/>
          </p:cNvSpPr>
          <p:nvPr/>
        </p:nvSpPr>
        <p:spPr bwMode="auto">
          <a:xfrm>
            <a:off x="1987550" y="7289800"/>
            <a:ext cx="8091488"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9pPr>
    </p:titleStyle>
    <p:body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503808" y="2483693"/>
            <a:ext cx="9059863" cy="1252538"/>
          </a:xfrm>
        </p:spPr>
        <p:txBody>
          <a:bodyPr/>
          <a:lstStyle/>
          <a:p>
            <a:r>
              <a:rPr lang="it-IT" dirty="0">
                <a:latin typeface="Comic Sans MS" panose="030F0902030302020204" pitchFamily="66" charset="0"/>
              </a:rPr>
              <a:t>CENNI ESSENZIALI DI</a:t>
            </a:r>
            <a:br>
              <a:rPr lang="it-IT" dirty="0">
                <a:latin typeface="Comic Sans MS" panose="030F0902030302020204" pitchFamily="66" charset="0"/>
              </a:rPr>
            </a:br>
            <a:r>
              <a:rPr lang="it-IT" dirty="0">
                <a:latin typeface="Comic Sans MS" panose="030F0902030302020204" pitchFamily="66" charset="0"/>
              </a:rPr>
              <a:t>ISTOLOGIA</a:t>
            </a:r>
          </a:p>
        </p:txBody>
      </p:sp>
    </p:spTree>
    <p:extLst>
      <p:ext uri="{BB962C8B-B14F-4D97-AF65-F5344CB8AC3E}">
        <p14:creationId xmlns:p14="http://schemas.microsoft.com/office/powerpoint/2010/main" val="38854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0" y="0"/>
            <a:ext cx="9864847" cy="1252538"/>
          </a:xfrm>
        </p:spPr>
        <p:txBody>
          <a:bodyPr/>
          <a:lstStyle/>
          <a:p>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95918" y="971525"/>
            <a:ext cx="9073009" cy="5948262"/>
          </a:xfrm>
        </p:spPr>
        <p:txBody>
          <a:bodyPr/>
          <a:lstStyle/>
          <a:p>
            <a:r>
              <a:rPr lang="it-IT" sz="2700" dirty="0">
                <a:latin typeface="Copperplate Gothic Bold" panose="020E0705020206020404" pitchFamily="34" charset="77"/>
              </a:rPr>
              <a:t>ECTODERMA: dà luogo a Tessuti EPITELIALI, ma anche al Tessuto NERVOSO ed allo SMALTO DENTARIO delle corone.</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ENDODERMA (ENTODERMA): dà origine a Tessuti EPITELIALI.</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700" dirty="0" err="1">
                <a:latin typeface="Copperplate Gothic Bold" panose="020E0705020206020404" pitchFamily="34" charset="77"/>
              </a:rPr>
              <a:t>nonchè</a:t>
            </a:r>
            <a:r>
              <a:rPr lang="it-IT" sz="2700" dirty="0">
                <a:latin typeface="Copperplate Gothic Bold" panose="020E0705020206020404" pitchFamily="34" charset="77"/>
              </a:rPr>
              <a:t> i TESSUTI MUSCOLARI</a:t>
            </a:r>
          </a:p>
        </p:txBody>
      </p:sp>
    </p:spTree>
    <p:extLst>
      <p:ext uri="{BB962C8B-B14F-4D97-AF65-F5344CB8AC3E}">
        <p14:creationId xmlns:p14="http://schemas.microsoft.com/office/powerpoint/2010/main" val="239300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0203" y="-1"/>
            <a:ext cx="6520220" cy="7559675"/>
          </a:xfrm>
          <a:prstGeom prst="rect">
            <a:avLst/>
          </a:prstGeom>
          <a:noFill/>
          <a:ln>
            <a:noFill/>
          </a:ln>
        </p:spPr>
      </p:pic>
      <p:sp>
        <p:nvSpPr>
          <p:cNvPr id="3" name="Rettangolo 2">
            <a:extLst>
              <a:ext uri="{FF2B5EF4-FFF2-40B4-BE49-F238E27FC236}">
                <a16:creationId xmlns:a16="http://schemas.microsoft.com/office/drawing/2014/main" id="{817B1D84-1AA3-2947-9C0B-174B88FB2CC2}"/>
              </a:ext>
            </a:extLst>
          </p:cNvPr>
          <p:cNvSpPr/>
          <p:nvPr/>
        </p:nvSpPr>
        <p:spPr bwMode="auto">
          <a:xfrm>
            <a:off x="3384128" y="179437"/>
            <a:ext cx="864096" cy="216024"/>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4" name="Rettangolo 3">
            <a:extLst>
              <a:ext uri="{FF2B5EF4-FFF2-40B4-BE49-F238E27FC236}">
                <a16:creationId xmlns:a16="http://schemas.microsoft.com/office/drawing/2014/main" id="{DD7937A7-813A-744C-937A-DF1A848145C0}"/>
              </a:ext>
            </a:extLst>
          </p:cNvPr>
          <p:cNvSpPr/>
          <p:nvPr/>
        </p:nvSpPr>
        <p:spPr bwMode="auto">
          <a:xfrm>
            <a:off x="2880072" y="179437"/>
            <a:ext cx="504056" cy="216024"/>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CasellaDiTesto 4">
            <a:extLst>
              <a:ext uri="{FF2B5EF4-FFF2-40B4-BE49-F238E27FC236}">
                <a16:creationId xmlns:a16="http://schemas.microsoft.com/office/drawing/2014/main" id="{24504DB7-F0D5-A64C-BAE7-5CC5A94ED55D}"/>
              </a:ext>
            </a:extLst>
          </p:cNvPr>
          <p:cNvSpPr txBox="1"/>
          <p:nvPr/>
        </p:nvSpPr>
        <p:spPr>
          <a:xfrm>
            <a:off x="4400947" y="112465"/>
            <a:ext cx="2016224" cy="349968"/>
          </a:xfrm>
          <a:prstGeom prst="rect">
            <a:avLst/>
          </a:prstGeom>
          <a:noFill/>
        </p:spPr>
        <p:txBody>
          <a:bodyPr wrap="square" rtlCol="0">
            <a:spAutoFit/>
          </a:bodyPr>
          <a:lstStyle/>
          <a:p>
            <a:r>
              <a:rPr lang="it-IT" b="1" dirty="0">
                <a:solidFill>
                  <a:srgbClr val="00B0F0"/>
                </a:solidFill>
              </a:rPr>
              <a:t>dei Sistemi</a:t>
            </a:r>
          </a:p>
        </p:txBody>
      </p:sp>
    </p:spTree>
    <p:extLst>
      <p:ext uri="{BB962C8B-B14F-4D97-AF65-F5344CB8AC3E}">
        <p14:creationId xmlns:p14="http://schemas.microsoft.com/office/powerpoint/2010/main" val="34562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68026" y="179437"/>
            <a:ext cx="993685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484438"/>
            <a:ext cx="5711825" cy="429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87784" y="18653"/>
            <a:ext cx="9577062" cy="1263650"/>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type="body" idx="1"/>
          </p:nvPr>
        </p:nvSpPr>
        <p:spPr>
          <a:xfrm>
            <a:off x="287784" y="1282303"/>
            <a:ext cx="9577063" cy="5832648"/>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Derivano dai foglietti embrionali dell' ECTODERMA (</a:t>
            </a:r>
            <a:r>
              <a:rPr lang="it-IT" altLang="it-IT" sz="2800" b="1" dirty="0" err="1">
                <a:solidFill>
                  <a:schemeClr val="tx1"/>
                </a:solidFill>
                <a:latin typeface="Comic Sans MS" panose="030F0902030302020204" pitchFamily="66" charset="0"/>
              </a:rPr>
              <a:t>piu’</a:t>
            </a:r>
            <a:r>
              <a:rPr lang="it-IT" altLang="it-IT" sz="2800" b="1" dirty="0">
                <a:solidFill>
                  <a:schemeClr val="tx1"/>
                </a:solidFill>
                <a:latin typeface="Comic Sans MS" panose="030F0902030302020204" pitchFamily="66" charset="0"/>
              </a:rPr>
              <a:t> esterno) e dell' ENTODERMA(più interno)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Sono caratterizzati da CELLULE fittamente STIPATE e aderenti tra loro con SCARSA MATRICE EXTRACELLULARE</a:t>
            </a:r>
          </a:p>
          <a:p>
            <a:pPr marL="104775"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Le peculiari funzioni sono: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RIVESTIMENTO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SECREZIONE (Ghiandole) ed ASSORBIMENTO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SENSIBILITA' SPECIFICA (Gusto, Udito, Equilibrio)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59790" y="467469"/>
            <a:ext cx="9289031"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TESSUTI EPITELIALI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type="body" idx="1"/>
          </p:nvPr>
        </p:nvSpPr>
        <p:spPr>
          <a:xfrm>
            <a:off x="359790" y="1639044"/>
            <a:ext cx="9030779" cy="4990653"/>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DI RIVESTIMENTO di superfici esterne ed interne del corpo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GHIANDOLARI (o SECERNENTI), che vanno a formare organi definiti GHIANDOLE, implicate nei processi di SECREZIONE ESOCRINA ed ENDOCRINA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SENSORIALI o NEUROEPITELI, per la SENSIBILITA’ correlata ad alcuni SENSI SPECIFICI (Gusto, Udito ed Equilibrio)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75816" y="0"/>
            <a:ext cx="8772972" cy="1436588"/>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TESSUTI EPITELIALI CLASSIFICAZIONE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type="body" idx="1"/>
          </p:nvPr>
        </p:nvSpPr>
        <p:spPr>
          <a:xfrm>
            <a:off x="143768" y="1436588"/>
            <a:ext cx="9936857" cy="4846637"/>
          </a:xfrm>
          <a:ln/>
        </p:spPr>
        <p:txBody>
          <a:bodyPr/>
          <a:lstStyle/>
          <a:p>
            <a:pPr marL="104775" indent="0">
              <a:buClr>
                <a:srgbClr val="E6E6E6"/>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PAVIMENTOSI (PIATTI o SQUAMOSI)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CUBICI (ISOPRISMATICI)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CILINDRICI (BATIPRISMATICI, </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COLONNARI)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Questi possono essere CILIATI (Vie Aeree) o forniti di MICROVILLI nell’ Orletto a Spazzola (vari sistemi corporei)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741363" y="327025"/>
            <a:ext cx="8607425"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TESSUTI EPITELI CLASSIFICAZIONE </a:t>
            </a:r>
            <a:br>
              <a:rPr lang="it-IT" altLang="it-IT" sz="3600" dirty="0">
                <a:solidFill>
                  <a:schemeClr val="tx1"/>
                </a:solidFill>
              </a:rPr>
            </a:br>
            <a:r>
              <a:rPr lang="it-IT" altLang="it-IT" sz="3600" dirty="0">
                <a:solidFill>
                  <a:schemeClr val="tx1"/>
                </a:solidFill>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type="body" idx="1"/>
          </p:nvPr>
        </p:nvSpPr>
        <p:spPr>
          <a:xfrm>
            <a:off x="292547" y="1691605"/>
            <a:ext cx="9505055" cy="568863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MONOSTRATIFICATI (SEMPLICI)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PLURISTRATIFICATI (COMPOSTI)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9" y="215241"/>
            <a:ext cx="10079567" cy="7127443"/>
          </a:xfrm>
          <a:prstGeom prst="rect">
            <a:avLst/>
          </a:prstGeom>
          <a:noFill/>
          <a:ln>
            <a:noFill/>
          </a:ln>
        </p:spPr>
      </p:pic>
    </p:spTree>
    <p:extLst>
      <p:ext uri="{BB962C8B-B14F-4D97-AF65-F5344CB8AC3E}">
        <p14:creationId xmlns:p14="http://schemas.microsoft.com/office/powerpoint/2010/main" val="197530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1263" y="-1"/>
            <a:ext cx="9278101" cy="7559675"/>
          </a:xfrm>
          <a:prstGeom prst="rect">
            <a:avLst/>
          </a:prstGeom>
          <a:noFill/>
          <a:ln>
            <a:noFill/>
          </a:ln>
        </p:spPr>
      </p:pic>
    </p:spTree>
    <p:extLst>
      <p:ext uri="{BB962C8B-B14F-4D97-AF65-F5344CB8AC3E}">
        <p14:creationId xmlns:p14="http://schemas.microsoft.com/office/powerpoint/2010/main" val="24111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5241" y="-1"/>
            <a:ext cx="8270144" cy="7559675"/>
          </a:xfrm>
          <a:prstGeom prst="rect">
            <a:avLst/>
          </a:prstGeom>
          <a:noFill/>
          <a:ln>
            <a:noFill/>
          </a:ln>
        </p:spPr>
      </p:pic>
    </p:spTree>
    <p:extLst>
      <p:ext uri="{BB962C8B-B14F-4D97-AF65-F5344CB8AC3E}">
        <p14:creationId xmlns:p14="http://schemas.microsoft.com/office/powerpoint/2010/main" val="71109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215776" y="179437"/>
            <a:ext cx="10153128" cy="1237262"/>
          </a:xfrm>
          <a:prstGeom prst="rect">
            <a:avLst/>
          </a:prstGeom>
          <a:noFill/>
        </p:spPr>
        <p:txBody>
          <a:bodyPr vert="horz" wrap="square" rtlCol="0">
            <a:spAutoFit/>
          </a:bodyPr>
          <a:lstStyle/>
          <a:p>
            <a:pPr algn="ctr"/>
            <a:r>
              <a:rPr lang="it-IT" sz="4000" b="1" dirty="0">
                <a:solidFill>
                  <a:schemeClr val="tx1"/>
                </a:solidFill>
                <a:latin typeface="Comic Sans MS" panose="030F0902030302020204" pitchFamily="66" charset="0"/>
              </a:rPr>
              <a:t>Le 4 Tipologie </a:t>
            </a:r>
            <a:r>
              <a:rPr lang="it-IT" sz="4000" b="1" dirty="0" err="1">
                <a:solidFill>
                  <a:schemeClr val="tx1"/>
                </a:solidFill>
                <a:latin typeface="Comic Sans MS" panose="030F0902030302020204" pitchFamily="66" charset="0"/>
              </a:rPr>
              <a:t>Classificative</a:t>
            </a:r>
            <a:r>
              <a:rPr lang="it-IT" sz="4000" b="1" dirty="0">
                <a:solidFill>
                  <a:schemeClr val="tx1"/>
                </a:solidFill>
                <a:latin typeface="Comic Sans MS" panose="030F0902030302020204" pitchFamily="66" charset="0"/>
              </a:rPr>
              <a:t> dei</a:t>
            </a:r>
          </a:p>
          <a:p>
            <a:pPr algn="ctr"/>
            <a:r>
              <a:rPr lang="it-IT" sz="4000" b="1" dirty="0">
                <a:solidFill>
                  <a:schemeClr val="tx1"/>
                </a:solidFill>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0" y="1271865"/>
            <a:ext cx="10080625" cy="6187391"/>
          </a:xfrm>
          <a:prstGeom prst="rect">
            <a:avLst/>
          </a:prstGeom>
          <a:noFill/>
          <a:ln>
            <a:noFill/>
          </a:ln>
        </p:spPr>
      </p:pic>
    </p:spTree>
    <p:extLst>
      <p:ext uri="{BB962C8B-B14F-4D97-AF65-F5344CB8AC3E}">
        <p14:creationId xmlns:p14="http://schemas.microsoft.com/office/powerpoint/2010/main" val="133880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73712" y="-1"/>
            <a:ext cx="6933202" cy="7559675"/>
          </a:xfrm>
          <a:prstGeom prst="rect">
            <a:avLst/>
          </a:prstGeom>
          <a:noFill/>
          <a:ln>
            <a:noFill/>
          </a:ln>
        </p:spPr>
      </p:pic>
    </p:spTree>
    <p:extLst>
      <p:ext uri="{BB962C8B-B14F-4D97-AF65-F5344CB8AC3E}">
        <p14:creationId xmlns:p14="http://schemas.microsoft.com/office/powerpoint/2010/main" val="211061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719832" y="-180603"/>
            <a:ext cx="8597900" cy="1254125"/>
          </a:xfrm>
        </p:spPr>
        <p:txBody>
          <a:bodyPr/>
          <a:lstStyle/>
          <a:p>
            <a:pPr algn="ctr"/>
            <a:r>
              <a:rPr lang="it-IT" sz="3200" i="0" dirty="0">
                <a:solidFill>
                  <a:schemeClr val="tx1"/>
                </a:solidFill>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59792" y="899517"/>
            <a:ext cx="9577065" cy="6156102"/>
          </a:xfrm>
        </p:spPr>
        <p:txBody>
          <a:bodyPr/>
          <a:lstStyle/>
          <a:p>
            <a:r>
              <a:rPr lang="it-IT" sz="2600" b="1" dirty="0">
                <a:solidFill>
                  <a:schemeClr val="tx1"/>
                </a:solidFill>
                <a:latin typeface="Chalkboard SE" panose="03050602040202020205" pitchFamily="66" charset="77"/>
              </a:rPr>
              <a:t>Epitelio Pavimentoso Monostratificato: negli Alveoli Polmonari. Morfologicamente simili sono l’ Endotelio dei Vasi e l’ Endocardio del Cuore (sebbene di derivazione mesodermica).</a:t>
            </a:r>
          </a:p>
          <a:p>
            <a:r>
              <a:rPr lang="it-IT" sz="2600" b="1" dirty="0">
                <a:solidFill>
                  <a:schemeClr val="tx1"/>
                </a:solidFill>
                <a:latin typeface="Chalkboard SE" panose="03050602040202020205" pitchFamily="66" charset="77"/>
              </a:rPr>
              <a:t>Epitelio Pavimentoso Pluristratificato: Epidermide della Cute, Tonache Mucose del Cavo Orale, Faringe, Esofago</a:t>
            </a:r>
          </a:p>
          <a:p>
            <a:r>
              <a:rPr lang="it-IT" sz="2600" b="1" dirty="0">
                <a:solidFill>
                  <a:schemeClr val="tx1"/>
                </a:solidFill>
                <a:latin typeface="Chalkboard SE" panose="03050602040202020205" pitchFamily="66" charset="77"/>
              </a:rPr>
              <a:t>Epitelio Cubico Monostratificato: rivestimento dell’ Ovaio</a:t>
            </a:r>
          </a:p>
          <a:p>
            <a:r>
              <a:rPr lang="it-IT" sz="2600" b="1" dirty="0">
                <a:solidFill>
                  <a:schemeClr val="tx1"/>
                </a:solidFill>
                <a:latin typeface="Chalkboard SE" panose="03050602040202020205" pitchFamily="66" charset="77"/>
              </a:rPr>
              <a:t>Epitelio Cilindrico Monostratificato: Stomaco, Intestino</a:t>
            </a:r>
          </a:p>
          <a:p>
            <a:r>
              <a:rPr lang="it-IT" sz="2600" b="1" dirty="0">
                <a:solidFill>
                  <a:schemeClr val="tx1"/>
                </a:solidFill>
                <a:latin typeface="Chalkboard SE" panose="03050602040202020205" pitchFamily="66" charset="77"/>
              </a:rPr>
              <a:t>Epitelio Cilindrico </a:t>
            </a:r>
            <a:r>
              <a:rPr lang="it-IT" sz="2600" b="1" dirty="0" err="1">
                <a:solidFill>
                  <a:schemeClr val="tx1"/>
                </a:solidFill>
                <a:latin typeface="Chalkboard SE" panose="03050602040202020205" pitchFamily="66" charset="77"/>
              </a:rPr>
              <a:t>Pseudostratificato</a:t>
            </a:r>
            <a:r>
              <a:rPr lang="it-IT" sz="2600" b="1" dirty="0">
                <a:solidFill>
                  <a:schemeClr val="tx1"/>
                </a:solidFill>
                <a:latin typeface="Chalkboard SE" panose="03050602040202020205" pitchFamily="66" charset="77"/>
              </a:rPr>
              <a:t>: nelle Vie Aeree dalle Cavità Nasali, Rinofaringe, Laringe, Trachea, Bronchi</a:t>
            </a:r>
          </a:p>
          <a:p>
            <a:r>
              <a:rPr lang="it-IT" sz="2600" b="1" dirty="0">
                <a:solidFill>
                  <a:schemeClr val="tx1"/>
                </a:solidFill>
                <a:latin typeface="Chalkboard SE" panose="03050602040202020205" pitchFamily="66" charset="77"/>
              </a:rPr>
              <a:t>Epitelio Cubico e/o Cilindrico Pluristratificato: aree limitate di dotti ghiandolari escretori</a:t>
            </a:r>
          </a:p>
          <a:p>
            <a:r>
              <a:rPr lang="it-IT" sz="2600" b="1" dirty="0">
                <a:solidFill>
                  <a:schemeClr val="tx1"/>
                </a:solidFill>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907659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741363" y="28098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4355901"/>
            <a:ext cx="5926904" cy="292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612614" y="1691605"/>
            <a:ext cx="7956090" cy="2096087"/>
          </a:xfrm>
          <a:prstGeom prst="rect">
            <a:avLst/>
          </a:prstGeom>
          <a:noFill/>
        </p:spPr>
        <p:txBody>
          <a:bodyPr wrap="square" rtlCol="0">
            <a:spAutoFit/>
          </a:bodyPr>
          <a:lstStyle/>
          <a:p>
            <a:pPr algn="just"/>
            <a:r>
              <a:rPr lang="it-IT" sz="2800" dirty="0">
                <a:solidFill>
                  <a:schemeClr val="tx1"/>
                </a:solidFill>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3769" y="107429"/>
            <a:ext cx="9721080" cy="1254125"/>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600" dirty="0">
                <a:solidFill>
                  <a:schemeClr val="tx1"/>
                </a:solidFill>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215776" y="1259557"/>
            <a:ext cx="9721080" cy="6120680"/>
          </a:xfrm>
        </p:spPr>
        <p:txBody>
          <a:bodyPr/>
          <a:lstStyle/>
          <a:p>
            <a:r>
              <a:rPr lang="it-IT" sz="2400" b="1" dirty="0">
                <a:solidFill>
                  <a:schemeClr val="tx1"/>
                </a:solidFill>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400" b="1" dirty="0">
                <a:solidFill>
                  <a:schemeClr val="tx1"/>
                </a:solidFill>
                <a:latin typeface="Comic Sans MS" panose="030F0902030302020204" pitchFamily="66" charset="0"/>
              </a:rPr>
              <a:t>I prodotti delle Ghiandole Endocrine sono gli ORMONI (Increti-</a:t>
            </a:r>
            <a:r>
              <a:rPr lang="it-IT" sz="2400" b="1" dirty="0" err="1">
                <a:solidFill>
                  <a:schemeClr val="tx1"/>
                </a:solidFill>
                <a:latin typeface="Comic Sans MS" panose="030F0902030302020204" pitchFamily="66" charset="0"/>
              </a:rPr>
              <a:t>Increzione</a:t>
            </a:r>
            <a:r>
              <a:rPr lang="it-IT" sz="2400" b="1" dirty="0">
                <a:solidFill>
                  <a:schemeClr val="tx1"/>
                </a:solidFill>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400" b="1" dirty="0">
                <a:solidFill>
                  <a:schemeClr val="tx1"/>
                </a:solidFill>
                <a:latin typeface="Comic Sans MS" panose="030F0902030302020204" pitchFamily="66" charset="0"/>
              </a:rPr>
              <a:t>I prodotti delle Ghiandole Esocrine sono definiti Escreti (Escrezione)</a:t>
            </a:r>
          </a:p>
          <a:p>
            <a:r>
              <a:rPr lang="it-IT" sz="2400" b="1" dirty="0">
                <a:solidFill>
                  <a:schemeClr val="tx1"/>
                </a:solidFill>
                <a:latin typeface="Comic Sans MS" panose="030F0902030302020204" pitchFamily="66" charset="0"/>
              </a:rPr>
              <a:t>Esistono tuttavia Ghiandole (AMFICRINE) a Secrezione sia ESOCRINA sia ENDOCRINA (es., FEGATO, PANCREAS).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1276636"/>
            <a:ext cx="9217024" cy="5832648"/>
          </a:xfrm>
        </p:spPr>
        <p:txBody>
          <a:bodyPr/>
          <a:lstStyle/>
          <a:p>
            <a:r>
              <a:rPr lang="it-IT" sz="2400" dirty="0">
                <a:solidFill>
                  <a:schemeClr val="tx1"/>
                </a:solidFill>
                <a:latin typeface="Copperplate Gothic Bold" panose="020E0705020206020404" pitchFamily="34" charset="77"/>
              </a:rPr>
              <a:t>In base alla composizione chimica :</a:t>
            </a:r>
          </a:p>
          <a:p>
            <a:pPr marL="457200" indent="-457200">
              <a:buFontTx/>
              <a:buChar char="-"/>
            </a:pPr>
            <a:r>
              <a:rPr lang="it-IT" sz="2400" dirty="0">
                <a:solidFill>
                  <a:schemeClr val="tx1"/>
                </a:solidFill>
                <a:latin typeface="Copperplate Gothic Bold" panose="020E0705020206020404" pitchFamily="34" charset="77"/>
              </a:rPr>
              <a:t>SIEROSA con Escreto PROTEICO</a:t>
            </a:r>
          </a:p>
          <a:p>
            <a:pPr marL="457200" indent="-457200">
              <a:buFontTx/>
              <a:buChar char="-"/>
            </a:pPr>
            <a:r>
              <a:rPr lang="it-IT" sz="2400" dirty="0">
                <a:solidFill>
                  <a:schemeClr val="tx1"/>
                </a:solidFill>
                <a:latin typeface="Copperplate Gothic Bold" panose="020E0705020206020404" pitchFamily="34" charset="77"/>
              </a:rPr>
              <a:t>MUCOSA (Muco Acido) e MUCOIDE (Muco Neutro) con Escreto GLUCIDICO.</a:t>
            </a:r>
          </a:p>
          <a:p>
            <a:pPr marL="0" indent="0"/>
            <a:r>
              <a:rPr lang="it-IT" sz="2400" dirty="0">
                <a:solidFill>
                  <a:schemeClr val="tx1"/>
                </a:solidFill>
                <a:latin typeface="Copperplate Gothic Bold" panose="020E0705020206020404" pitchFamily="34" charset="77"/>
              </a:rPr>
              <a:t>Se coesiste secrezione Sierosa e Mucosa si parla di SECREZIONE MISTA.</a:t>
            </a:r>
          </a:p>
          <a:p>
            <a:pPr marL="0" indent="0"/>
            <a:r>
              <a:rPr lang="it-IT" sz="2400" dirty="0">
                <a:solidFill>
                  <a:schemeClr val="tx1"/>
                </a:solidFill>
                <a:latin typeface="Copperplate Gothic Bold" panose="020E0705020206020404" pitchFamily="34" charset="77"/>
              </a:rPr>
              <a:t>In base al mantenimento totale o parziale dell’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 delle cellule secernenti:</a:t>
            </a:r>
          </a:p>
          <a:p>
            <a:pPr marL="457200" indent="-457200">
              <a:buFontTx/>
              <a:buChar char="-"/>
            </a:pPr>
            <a:r>
              <a:rPr lang="it-IT" sz="2400" dirty="0" err="1">
                <a:solidFill>
                  <a:schemeClr val="tx1"/>
                </a:solidFill>
                <a:latin typeface="Copperplate Gothic Bold" panose="020E0705020206020404" pitchFamily="34" charset="77"/>
              </a:rPr>
              <a:t>MEROCRINA:si</a:t>
            </a:r>
            <a:r>
              <a:rPr lang="it-IT" sz="2400" dirty="0">
                <a:solidFill>
                  <a:schemeClr val="tx1"/>
                </a:solidFill>
                <a:latin typeface="Copperplate Gothic Bold" panose="020E0705020206020404" pitchFamily="34" charset="77"/>
              </a:rPr>
              <a:t> mantiene 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a:t>
            </a:r>
          </a:p>
          <a:p>
            <a:pPr marL="457200" indent="-457200">
              <a:buFontTx/>
              <a:buChar char="-"/>
            </a:pPr>
            <a:r>
              <a:rPr lang="it-IT" sz="2400" dirty="0">
                <a:solidFill>
                  <a:schemeClr val="tx1"/>
                </a:solidFill>
                <a:latin typeface="Copperplate Gothic Bold" panose="020E0705020206020404" pitchFamily="34" charset="77"/>
              </a:rPr>
              <a:t>APOCRINA: va perduta la porzione apicale delle cellule (Ghiandola Mammaria, Ghiandole Sudoripare ascellari)</a:t>
            </a:r>
          </a:p>
          <a:p>
            <a:pPr marL="457200" indent="-457200">
              <a:buFontTx/>
              <a:buChar char="-"/>
            </a:pPr>
            <a:r>
              <a:rPr lang="it-IT" sz="2400" dirty="0">
                <a:solidFill>
                  <a:schemeClr val="tx1"/>
                </a:solidFill>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05792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74699" y="-1"/>
            <a:ext cx="6331228" cy="7559675"/>
          </a:xfrm>
          <a:prstGeom prst="rect">
            <a:avLst/>
          </a:prstGeom>
          <a:noFill/>
          <a:ln>
            <a:noFill/>
          </a:ln>
        </p:spPr>
      </p:pic>
    </p:spTree>
    <p:extLst>
      <p:ext uri="{BB962C8B-B14F-4D97-AF65-F5344CB8AC3E}">
        <p14:creationId xmlns:p14="http://schemas.microsoft.com/office/powerpoint/2010/main" val="328577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5915025"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746500"/>
            <a:ext cx="5902325"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994400" y="1454150"/>
            <a:ext cx="406082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F0000"/>
                </a:solidFill>
                <a:latin typeface="Arial Black" panose="020B0A04020102020204" pitchFamily="34" charset="0"/>
              </a:rPr>
              <a:t>GHIANDOLE a SECREZIONE</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MUCOSA </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4246563" y="2195513"/>
            <a:ext cx="3027362" cy="14446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6407150" y="2339975"/>
            <a:ext cx="939800" cy="2016125"/>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751388" y="2049463"/>
            <a:ext cx="2595562" cy="723900"/>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967288" y="2914650"/>
            <a:ext cx="2379662" cy="1512888"/>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600114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624638" y="395288"/>
            <a:ext cx="2860675" cy="1254125"/>
          </a:xfrm>
          <a:ln/>
        </p:spPr>
        <p:txBody>
          <a:bodyPr tIns="352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6194425" cy="32718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2411413"/>
            <a:ext cx="41783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431800" y="5580063"/>
            <a:ext cx="51784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2000"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2000"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0" y="2771775"/>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800225" y="2771775"/>
            <a:ext cx="1747838"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537075" y="2843213"/>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3419475"/>
            <a:ext cx="3024187" cy="218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608513" y="4356100"/>
            <a:ext cx="2016125" cy="71438"/>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93635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01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75"/>
            <a:ext cx="6048375" cy="407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6192838" y="827088"/>
            <a:ext cx="37290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i="1">
                <a:solidFill>
                  <a:srgbClr val="FF9900"/>
                </a:solidFill>
              </a:rPr>
              <a:t>CELLULE </a:t>
            </a:r>
          </a:p>
          <a:p>
            <a:pPr algn="ctr">
              <a:buClrTx/>
              <a:buFontTx/>
              <a:buNone/>
            </a:pPr>
            <a:r>
              <a:rPr lang="it-IT" altLang="it-IT" sz="2400" b="1" i="1">
                <a:solidFill>
                  <a:srgbClr val="FF9900"/>
                </a:solidFill>
              </a:rPr>
              <a:t>MUCIPARE CALICIFORMI</a:t>
            </a:r>
          </a:p>
          <a:p>
            <a:pPr algn="ctr">
              <a:buClrTx/>
              <a:buFontTx/>
              <a:buNone/>
            </a:pPr>
            <a:r>
              <a:rPr lang="it-IT" altLang="it-IT" sz="2400"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503613"/>
            <a:ext cx="60483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35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4759" y="-1"/>
            <a:ext cx="9129357" cy="7559675"/>
          </a:xfrm>
          <a:prstGeom prst="rect">
            <a:avLst/>
          </a:prstGeom>
          <a:noFill/>
          <a:ln>
            <a:noFill/>
          </a:ln>
        </p:spPr>
      </p:pic>
    </p:spTree>
    <p:extLst>
      <p:ext uri="{BB962C8B-B14F-4D97-AF65-F5344CB8AC3E}">
        <p14:creationId xmlns:p14="http://schemas.microsoft.com/office/powerpoint/2010/main" val="338715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40" y="11284"/>
            <a:ext cx="4790438" cy="4992689"/>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10543" y="182728"/>
            <a:ext cx="4284516" cy="4533213"/>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186506" y="5003973"/>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MASCHILE</a:t>
            </a:r>
          </a:p>
          <a:p>
            <a:pPr algn="ctr"/>
            <a:r>
              <a:rPr lang="it-IT" sz="2400" b="1" dirty="0">
                <a:solidFill>
                  <a:schemeClr val="tx1"/>
                </a:solidFill>
              </a:rPr>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426041" y="5003972"/>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FEMMINILE</a:t>
            </a:r>
          </a:p>
          <a:p>
            <a:pPr algn="ctr"/>
            <a:r>
              <a:rPr lang="it-IT" sz="2400" b="1" dirty="0">
                <a:solidFill>
                  <a:schemeClr val="tx1"/>
                </a:solidFill>
              </a:rPr>
              <a:t>Gonade: OVAIO</a:t>
            </a:r>
          </a:p>
        </p:txBody>
      </p:sp>
    </p:spTree>
    <p:extLst>
      <p:ext uri="{BB962C8B-B14F-4D97-AF65-F5344CB8AC3E}">
        <p14:creationId xmlns:p14="http://schemas.microsoft.com/office/powerpoint/2010/main" val="246974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76572" y="75853"/>
            <a:ext cx="8599487" cy="1255712"/>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type="body" idx="1"/>
          </p:nvPr>
        </p:nvSpPr>
        <p:spPr>
          <a:xfrm>
            <a:off x="287784" y="1331565"/>
            <a:ext cx="9577064" cy="5544616"/>
          </a:xfrm>
          <a:ln/>
        </p:spPr>
        <p:txBody>
          <a:bodyPr/>
          <a:lstStyle/>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Sono costituite da: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 PORZIONE SECERNENTE o ADENOMERO</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458787" indent="-457200">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587"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894380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4513" y="-1"/>
            <a:ext cx="9351598" cy="7559675"/>
          </a:xfrm>
          <a:prstGeom prst="rect">
            <a:avLst/>
          </a:prstGeom>
          <a:noFill/>
          <a:ln>
            <a:noFill/>
          </a:ln>
        </p:spPr>
      </p:pic>
    </p:spTree>
    <p:extLst>
      <p:ext uri="{BB962C8B-B14F-4D97-AF65-F5344CB8AC3E}">
        <p14:creationId xmlns:p14="http://schemas.microsoft.com/office/powerpoint/2010/main" val="242214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655936" y="1619597"/>
            <a:ext cx="7065962" cy="567055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idx="4294967295"/>
          </p:nvPr>
        </p:nvSpPr>
        <p:spPr>
          <a:xfrm>
            <a:off x="719832" y="467469"/>
            <a:ext cx="8562975" cy="728662"/>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latin typeface="Arial Black" panose="020B0A04020102020204" pitchFamily="34" charset="0"/>
              </a:rPr>
              <a:t>SCHEMA ANATOMO-TOPOGRAFICO delle GHIANDOLE ENDOCRINE</a:t>
            </a:r>
            <a:br>
              <a:rPr lang="it-IT" altLang="it-IT" sz="2600" dirty="0">
                <a:latin typeface="Arial Black" panose="020B0A04020102020204" pitchFamily="34" charset="0"/>
              </a:rPr>
            </a:br>
            <a:r>
              <a:rPr lang="it-IT" altLang="it-IT" sz="2600" dirty="0">
                <a:latin typeface="Arial Black" panose="020B0A04020102020204" pitchFamily="34" charset="0"/>
              </a:rPr>
              <a:t>(cosiddetto “Sistema Endocrino”)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4825" y="1763613"/>
            <a:ext cx="9216007" cy="5688632"/>
          </a:xfrm>
        </p:spPr>
        <p:txBody>
          <a:bodyPr/>
          <a:lstStyle/>
          <a:p>
            <a:r>
              <a:rPr lang="it-IT" sz="280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800" dirty="0" err="1">
                <a:latin typeface="Copperplate Gothic Bold" panose="020E0705020206020404" pitchFamily="34" charset="77"/>
              </a:rPr>
              <a:t>Releasing</a:t>
            </a:r>
            <a:r>
              <a:rPr lang="it-IT" sz="2800" dirty="0">
                <a:latin typeface="Copperplate Gothic Bold" panose="020E0705020206020404" pitchFamily="34" charset="77"/>
              </a:rPr>
              <a:t> </a:t>
            </a:r>
            <a:r>
              <a:rPr lang="it-IT" sz="2800" dirty="0" err="1">
                <a:latin typeface="Copperplate Gothic Bold" panose="020E0705020206020404" pitchFamily="34" charset="77"/>
              </a:rPr>
              <a:t>Factors</a:t>
            </a:r>
            <a:r>
              <a:rPr lang="it-IT" sz="280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48709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idx="4294967295"/>
          </p:nvPr>
        </p:nvSpPr>
        <p:spPr>
          <a:xfrm>
            <a:off x="6156325" y="-92075"/>
            <a:ext cx="3367088" cy="1176338"/>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94001" cy="376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659063" y="1019175"/>
            <a:ext cx="7421562" cy="5935663"/>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0" y="0"/>
            <a:ext cx="9864725" cy="1173163"/>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dirty="0">
                <a:solidFill>
                  <a:schemeClr val="tx1"/>
                </a:solidFill>
                <a:latin typeface="Chalkboard SE" panose="03050602040202020205" pitchFamily="66" charset="77"/>
              </a:rPr>
              <a:t>GHIANDOLE ENDOCRINE: </a:t>
            </a:r>
            <a:br>
              <a:rPr lang="it-IT" altLang="it-IT" sz="3200" dirty="0">
                <a:solidFill>
                  <a:schemeClr val="tx1"/>
                </a:solidFill>
                <a:latin typeface="Chalkboard SE" panose="03050602040202020205" pitchFamily="66" charset="77"/>
              </a:rPr>
            </a:br>
            <a:r>
              <a:rPr lang="it-IT" altLang="it-IT" sz="3200" dirty="0">
                <a:solidFill>
                  <a:schemeClr val="tx1"/>
                </a:solidFill>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331913"/>
            <a:ext cx="4202112" cy="576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60363" y="1692275"/>
            <a:ext cx="3903662" cy="5400675"/>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232025" y="4454525"/>
            <a:ext cx="18669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232025" y="6875463"/>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7704138" y="6732588"/>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124575"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968750"/>
            <a:ext cx="49212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746875" y="595313"/>
            <a:ext cx="15414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75816" y="5232940"/>
            <a:ext cx="42687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632154" y="1403573"/>
            <a:ext cx="3312368" cy="1294585"/>
          </a:xfrm>
          <a:prstGeom prst="rect">
            <a:avLst/>
          </a:prstGeom>
          <a:noFill/>
        </p:spPr>
        <p:txBody>
          <a:bodyPr wrap="square" rtlCol="0">
            <a:spAutoFit/>
          </a:bodyPr>
          <a:lstStyle/>
          <a:p>
            <a:pPr algn="ctr"/>
            <a:r>
              <a:rPr lang="it-IT" sz="2800" b="1" dirty="0">
                <a:solidFill>
                  <a:schemeClr val="tx1"/>
                </a:solidFill>
                <a:latin typeface="Comic Sans MS" panose="030F0902030302020204" pitchFamily="66" charset="0"/>
              </a:rPr>
              <a:t>TIROIDE</a:t>
            </a:r>
          </a:p>
          <a:p>
            <a:pPr algn="ctr"/>
            <a:r>
              <a:rPr lang="it-IT" sz="2800" b="1" dirty="0">
                <a:solidFill>
                  <a:schemeClr val="tx1"/>
                </a:solidFill>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91840" y="4836472"/>
            <a:ext cx="3312368" cy="1294585"/>
          </a:xfrm>
          <a:prstGeom prst="rect">
            <a:avLst/>
          </a:prstGeom>
          <a:noFill/>
        </p:spPr>
        <p:txBody>
          <a:bodyPr wrap="square" rtlCol="0">
            <a:spAutoFit/>
          </a:bodyPr>
          <a:lstStyle/>
          <a:p>
            <a:pPr algn="ctr"/>
            <a:r>
              <a:rPr lang="it-IT" sz="2800" b="1" dirty="0">
                <a:solidFill>
                  <a:schemeClr val="tx1"/>
                </a:solidFill>
                <a:latin typeface="Copperplate Gothic Bold" panose="020E0705020206020404" pitchFamily="34" charset="77"/>
              </a:rPr>
              <a:t>SURRENE</a:t>
            </a:r>
          </a:p>
          <a:p>
            <a:pPr algn="ctr"/>
            <a:r>
              <a:rPr lang="it-IT" sz="2800" b="1" dirty="0">
                <a:solidFill>
                  <a:schemeClr val="tx1"/>
                </a:solidFill>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960192" y="5292005"/>
            <a:ext cx="884411" cy="83905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6264448" y="1762833"/>
            <a:ext cx="720080" cy="50483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43769" y="24400"/>
            <a:ext cx="9936856"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type="body" idx="1"/>
          </p:nvPr>
        </p:nvSpPr>
        <p:spPr>
          <a:xfrm>
            <a:off x="287784" y="1195975"/>
            <a:ext cx="9577063" cy="618426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Vi si classificano: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800" b="1" dirty="0" err="1">
                <a:solidFill>
                  <a:schemeClr val="tx1"/>
                </a:solidFill>
                <a:latin typeface="Gurmukhi MN" panose="02020600050405020304" pitchFamily="18" charset="0"/>
                <a:cs typeface="Gurmukhi MN" panose="02020600050405020304" pitchFamily="18" charset="0"/>
              </a:rPr>
              <a:t>Cervico</a:t>
            </a:r>
            <a:r>
              <a:rPr lang="it-IT" altLang="it-IT" sz="2800" b="1" dirty="0">
                <a:solidFill>
                  <a:schemeClr val="tx1"/>
                </a:solidFill>
                <a:latin typeface="Gurmukhi MN" panose="02020600050405020304" pitchFamily="18" charset="0"/>
                <a:cs typeface="Gurmukhi MN" panose="02020600050405020304" pitchFamily="18" charset="0"/>
              </a:rPr>
              <a:t>-Cefalica)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idx="4294967295"/>
          </p:nvPr>
        </p:nvSpPr>
        <p:spPr>
          <a:xfrm>
            <a:off x="5256336" y="152537"/>
            <a:ext cx="5965825" cy="1254125"/>
          </a:xfrm>
          <a:ln/>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496469" y="4623151"/>
            <a:ext cx="4454525" cy="2959100"/>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0" y="179388"/>
            <a:ext cx="4824413" cy="3884612"/>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6048375" y="1908175"/>
            <a:ext cx="3805238"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719138" y="6624638"/>
            <a:ext cx="3805237"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5112320" y="1"/>
            <a:ext cx="4773222" cy="4643932"/>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125307" y="7111"/>
            <a:ext cx="2371162"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5235422" y="88060"/>
            <a:ext cx="1428596"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UDITO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608264" y="29336"/>
            <a:ext cx="3902332" cy="7559675"/>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281170" y="2555701"/>
            <a:ext cx="3313729" cy="2153154"/>
          </a:xfrm>
          <a:prstGeom prst="rect">
            <a:avLst/>
          </a:prstGeom>
          <a:noFill/>
        </p:spPr>
        <p:txBody>
          <a:bodyPr wrap="none" rtlCol="0">
            <a:spAutoFit/>
          </a:bodyPr>
          <a:lstStyle/>
          <a:p>
            <a:pPr algn="ctr"/>
            <a:r>
              <a:rPr lang="it-IT" sz="3600" b="1" dirty="0">
                <a:solidFill>
                  <a:schemeClr val="tx1"/>
                </a:solidFill>
              </a:rPr>
              <a:t>GAMETE</a:t>
            </a:r>
            <a:br>
              <a:rPr lang="it-IT" sz="3600" b="1" dirty="0">
                <a:solidFill>
                  <a:schemeClr val="tx1"/>
                </a:solidFill>
              </a:rPr>
            </a:br>
            <a:r>
              <a:rPr lang="it-IT" sz="3600" b="1" dirty="0">
                <a:solidFill>
                  <a:schemeClr val="tx1"/>
                </a:solidFill>
              </a:rPr>
              <a:t>FEMMINILE:</a:t>
            </a:r>
            <a:br>
              <a:rPr lang="it-IT" sz="3600" b="1" dirty="0">
                <a:solidFill>
                  <a:schemeClr val="tx1"/>
                </a:solidFill>
              </a:rPr>
            </a:br>
            <a:r>
              <a:rPr lang="it-IT" sz="3600" b="1" dirty="0">
                <a:solidFill>
                  <a:schemeClr val="tx1"/>
                </a:solidFill>
              </a:rPr>
              <a:t>OVOCITA</a:t>
            </a:r>
            <a:br>
              <a:rPr lang="it-IT" sz="3600" b="1" dirty="0">
                <a:solidFill>
                  <a:schemeClr val="tx1"/>
                </a:solidFill>
              </a:rPr>
            </a:br>
            <a:r>
              <a:rPr lang="it-IT" sz="3600" b="1" dirty="0">
                <a:solidFill>
                  <a:schemeClr val="tx1"/>
                </a:solidFill>
              </a:rPr>
              <a:t>(Cellula-Uovo)</a:t>
            </a:r>
          </a:p>
        </p:txBody>
      </p:sp>
    </p:spTree>
    <p:extLst>
      <p:ext uri="{BB962C8B-B14F-4D97-AF65-F5344CB8AC3E}">
        <p14:creationId xmlns:p14="http://schemas.microsoft.com/office/powerpoint/2010/main" val="199358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0267" y="-1"/>
            <a:ext cx="9460093" cy="7559675"/>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544368" y="467469"/>
            <a:ext cx="4225992" cy="1466171"/>
          </a:xfrm>
          <a:prstGeom prst="rect">
            <a:avLst/>
          </a:prstGeom>
          <a:noFill/>
        </p:spPr>
        <p:txBody>
          <a:bodyPr wrap="square" rtlCol="0">
            <a:spAutoFit/>
          </a:bodyPr>
          <a:lstStyle/>
          <a:p>
            <a:pPr algn="ctr"/>
            <a:r>
              <a:rPr lang="it-IT" sz="3200" b="1" dirty="0">
                <a:solidFill>
                  <a:schemeClr val="tx1"/>
                </a:solidFill>
              </a:rPr>
              <a:t>GAMETE</a:t>
            </a:r>
            <a:br>
              <a:rPr lang="it-IT" sz="3200" b="1" dirty="0">
                <a:solidFill>
                  <a:schemeClr val="tx1"/>
                </a:solidFill>
              </a:rPr>
            </a:br>
            <a:r>
              <a:rPr lang="it-IT" sz="3200" b="1" dirty="0">
                <a:solidFill>
                  <a:schemeClr val="tx1"/>
                </a:solidFill>
              </a:rPr>
              <a:t>MASCHILE:</a:t>
            </a:r>
            <a:br>
              <a:rPr lang="it-IT" sz="3200" b="1" dirty="0">
                <a:solidFill>
                  <a:schemeClr val="tx1"/>
                </a:solidFill>
              </a:rPr>
            </a:br>
            <a:r>
              <a:rPr lang="it-IT" sz="3200" b="1" dirty="0">
                <a:solidFill>
                  <a:schemeClr val="tx1"/>
                </a:solidFill>
              </a:rPr>
              <a:t>SPERMATOZOO</a:t>
            </a:r>
          </a:p>
        </p:txBody>
      </p:sp>
    </p:spTree>
    <p:extLst>
      <p:ext uri="{BB962C8B-B14F-4D97-AF65-F5344CB8AC3E}">
        <p14:creationId xmlns:p14="http://schemas.microsoft.com/office/powerpoint/2010/main" val="20581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75816" y="323453"/>
            <a:ext cx="9059863" cy="6696744"/>
          </a:xfrm>
        </p:spPr>
        <p:txBody>
          <a:bodyPr/>
          <a:lstStyle/>
          <a:p>
            <a:r>
              <a:rPr lang="it-IT" sz="3200"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326981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719138" y="0"/>
            <a:ext cx="8599487" cy="12557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900113"/>
            <a:ext cx="5864225" cy="641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460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88444" y="-1"/>
            <a:ext cx="6101988" cy="7559675"/>
          </a:xfrm>
          <a:prstGeom prst="rect">
            <a:avLst/>
          </a:prstGeom>
          <a:noFill/>
          <a:ln>
            <a:noFill/>
          </a:ln>
        </p:spPr>
      </p:pic>
    </p:spTree>
    <p:extLst>
      <p:ext uri="{BB962C8B-B14F-4D97-AF65-F5344CB8AC3E}">
        <p14:creationId xmlns:p14="http://schemas.microsoft.com/office/powerpoint/2010/main" val="56282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p:txBody>
          <a:bodyPr/>
          <a:lstStyle/>
          <a:p>
            <a:r>
              <a:rPr lang="it-IT" sz="3600"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359791" y="1554163"/>
            <a:ext cx="9720833" cy="5898082"/>
          </a:xfrm>
        </p:spPr>
        <p:txBody>
          <a:bodyPr/>
          <a:lstStyle/>
          <a:p>
            <a:r>
              <a:rPr lang="it-IT" sz="2800" b="1" dirty="0">
                <a:latin typeface="Comic Sans MS" panose="030F0902030302020204" pitchFamily="66" charset="0"/>
              </a:rPr>
              <a:t>Lo Zigote, per successive divisioni MITOTICHE, dà luogo, al 6°giorno dalla Fecondazione, alla BLASTOCISTI, che si impianta nella PARETE UTERINA. </a:t>
            </a:r>
          </a:p>
          <a:p>
            <a:r>
              <a:rPr lang="it-IT" sz="2800" b="1" dirty="0">
                <a:latin typeface="Comic Sans MS" panose="030F0902030302020204" pitchFamily="66" charset="0"/>
              </a:rPr>
              <a:t>La massa cellulare esterna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darà luogo alla PLACENTA, quella interna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formerà i FOGLIETTI EMBRIONALI:</a:t>
            </a:r>
          </a:p>
          <a:p>
            <a:pPr marL="457200" indent="-457200">
              <a:buFontTx/>
              <a:buChar char="-"/>
            </a:pPr>
            <a:r>
              <a:rPr lang="it-IT" sz="2800" b="1" dirty="0">
                <a:latin typeface="Comic Sans MS" panose="030F0902030302020204" pitchFamily="66" charset="0"/>
              </a:rPr>
              <a:t>ECTODERMA, il Foglietto </a:t>
            </a:r>
            <a:r>
              <a:rPr lang="it-IT" sz="2800" b="1" dirty="0" err="1">
                <a:latin typeface="Comic Sans MS" panose="030F0902030302020204" pitchFamily="66" charset="0"/>
              </a:rPr>
              <a:t>piu’</a:t>
            </a:r>
            <a:r>
              <a:rPr lang="it-IT" sz="2800" b="1" dirty="0">
                <a:latin typeface="Comic Sans MS" panose="030F0902030302020204" pitchFamily="66" charset="0"/>
              </a:rPr>
              <a:t> Esterno ;</a:t>
            </a:r>
          </a:p>
          <a:p>
            <a:pPr marL="457200" indent="-457200">
              <a:buFontTx/>
              <a:buChar char="-"/>
            </a:pPr>
            <a:r>
              <a:rPr lang="it-IT" sz="2800" b="1" dirty="0">
                <a:latin typeface="Comic Sans MS" panose="030F0902030302020204" pitchFamily="66" charset="0"/>
              </a:rPr>
              <a:t>ENDODERMA (ENTODERMA), il Foglietto più Interno.</a:t>
            </a:r>
          </a:p>
          <a:p>
            <a:pPr marL="0" indent="0"/>
            <a:r>
              <a:rPr lang="it-IT" sz="2800" b="1" dirty="0">
                <a:latin typeface="Comic Sans MS" panose="030F0902030302020204" pitchFamily="66" charset="0"/>
              </a:rPr>
              <a:t>In una fase successiva, tra i due foglietti si inserisce il MESODERMA (Foglietto Intermedio). </a:t>
            </a:r>
          </a:p>
          <a:p>
            <a:endParaRPr lang="it-IT" sz="2800" dirty="0"/>
          </a:p>
        </p:txBody>
      </p:sp>
    </p:spTree>
    <p:extLst>
      <p:ext uri="{BB962C8B-B14F-4D97-AF65-F5344CB8AC3E}">
        <p14:creationId xmlns:p14="http://schemas.microsoft.com/office/powerpoint/2010/main" val="33111852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38924</TotalTime>
  <Words>1124</Words>
  <Application>Microsoft Macintosh PowerPoint</Application>
  <PresentationFormat>Personalizzato</PresentationFormat>
  <Paragraphs>125</Paragraphs>
  <Slides>38</Slides>
  <Notes>18</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38</vt:i4>
      </vt:variant>
    </vt:vector>
  </HeadingPairs>
  <TitlesOfParts>
    <vt:vector size="53" baseType="lpstr">
      <vt:lpstr>Arial Unicode MS</vt:lpstr>
      <vt:lpstr>SimSun</vt:lpstr>
      <vt:lpstr>Arial</vt:lpstr>
      <vt:lpstr>Arial Black</vt:lpstr>
      <vt:lpstr>Chalkboard</vt:lpstr>
      <vt:lpstr>Chalkboard SE</vt:lpstr>
      <vt:lpstr>Chalkduster</vt:lpstr>
      <vt:lpstr>Comic Sans MS</vt:lpstr>
      <vt:lpstr>Consolas</vt:lpstr>
      <vt:lpstr>Copperplate Gothic Bold</vt:lpstr>
      <vt:lpstr>Gurmukhi MN</vt:lpstr>
      <vt:lpstr>Times New Roman</vt:lpstr>
      <vt:lpstr>Wingdings</vt:lpstr>
      <vt:lpstr>Tema di Office</vt:lpstr>
      <vt:lpstr>Tema di Office</vt:lpstr>
      <vt:lpstr>CENNI ESSENZIALI DI ISTOLOGIA</vt:lpstr>
      <vt:lpstr>Presentazione standard di PowerPoint</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TESSUTI EPITELIALI CLASSIFICAZIONE  in base alla FORMA CELLULARE</vt:lpstr>
      <vt:lpstr>TESSUTI EPITELI CLASSIFICAZIONE  in base al NUMERO di STRATI</vt:lpstr>
      <vt:lpstr>Presentazione standard di PowerPoint</vt:lpstr>
      <vt:lpstr>Presentazione standard di PowerPoint</vt:lpstr>
      <vt:lpstr>Presentazione standard di PowerPoint</vt:lpstr>
      <vt:lpstr>Presentazione standard di PowerPoint</vt:lpstr>
      <vt:lpstr>PRINCIPALI  TIPOLOGIE  di  EPITELI </vt:lpstr>
      <vt:lpstr>MEMBRANA  BASALE</vt:lpstr>
      <vt:lpstr>EPITELI  GHIANDOLARI (o SECERNENTI)</vt:lpstr>
      <vt:lpstr>MODALITA’ di SECREZIONE  delle Ghiandole Esocrine</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Presentazione standard di PowerPoint</vt:lpstr>
      <vt:lpstr>IPOTALAMO ed IPOFISI</vt:lpstr>
      <vt:lpstr>GHIANDOLE ENDOCRINE:  FOLLICOLARI e CORDONALI</vt:lpstr>
      <vt:lpstr>Presentazione standard di PowerPoint</vt:lpstr>
      <vt:lpstr>EPITELI SENSORIALI (NEUROEPITELI)</vt:lpstr>
      <vt:lpstr>EQUILIBRIO</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TESSUTI EPITELIALI</dc:title>
  <dc:creator>VITTORIO GRILL</dc:creator>
  <cp:lastModifiedBy>Utente di Microsoft Office</cp:lastModifiedBy>
  <cp:revision>216</cp:revision>
  <cp:lastPrinted>2019-10-22T13:36:42Z</cp:lastPrinted>
  <dcterms:created xsi:type="dcterms:W3CDTF">2010-10-20T14:05:54Z</dcterms:created>
  <dcterms:modified xsi:type="dcterms:W3CDTF">2022-10-13T16:08:17Z</dcterms:modified>
</cp:coreProperties>
</file>