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318" r:id="rId1"/>
  </p:sldMasterIdLst>
  <p:notesMasterIdLst>
    <p:notesMasterId r:id="rId28"/>
  </p:notesMasterIdLst>
  <p:sldIdLst>
    <p:sldId id="256" r:id="rId2"/>
    <p:sldId id="278" r:id="rId3"/>
    <p:sldId id="441" r:id="rId4"/>
    <p:sldId id="367" r:id="rId5"/>
    <p:sldId id="258" r:id="rId6"/>
    <p:sldId id="276" r:id="rId7"/>
    <p:sldId id="368" r:id="rId8"/>
    <p:sldId id="461" r:id="rId9"/>
    <p:sldId id="435" r:id="rId10"/>
    <p:sldId id="570" r:id="rId11"/>
    <p:sldId id="462" r:id="rId12"/>
    <p:sldId id="364" r:id="rId13"/>
    <p:sldId id="384" r:id="rId14"/>
    <p:sldId id="442" r:id="rId15"/>
    <p:sldId id="571" r:id="rId16"/>
    <p:sldId id="464" r:id="rId17"/>
    <p:sldId id="572" r:id="rId18"/>
    <p:sldId id="574" r:id="rId19"/>
    <p:sldId id="573" r:id="rId20"/>
    <p:sldId id="575" r:id="rId21"/>
    <p:sldId id="576" r:id="rId22"/>
    <p:sldId id="443" r:id="rId23"/>
    <p:sldId id="444" r:id="rId24"/>
    <p:sldId id="582" r:id="rId25"/>
    <p:sldId id="465" r:id="rId26"/>
    <p:sldId id="540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7"/>
    <p:restoredTop sz="91449"/>
  </p:normalViewPr>
  <p:slideViewPr>
    <p:cSldViewPr snapToGrid="0" snapToObjects="1">
      <p:cViewPr varScale="1">
        <p:scale>
          <a:sx n="89" d="100"/>
          <a:sy n="89" d="100"/>
        </p:scale>
        <p:origin x="2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1733E-42B7-3849-A5E9-95D84C21C16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16AD8B-3B55-1C41-B504-D7BBF3DA00BE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Multi/inter/culturalismo</a:t>
          </a:r>
        </a:p>
      </dgm:t>
    </dgm:pt>
    <dgm:pt modelId="{7D9064A5-23E0-8547-8350-119151179056}" type="parTrans" cxnId="{9FA2FE4A-7B18-4047-B1DC-43D9579E9E75}">
      <dgm:prSet/>
      <dgm:spPr/>
      <dgm:t>
        <a:bodyPr/>
        <a:lstStyle/>
        <a:p>
          <a:endParaRPr lang="it-IT"/>
        </a:p>
      </dgm:t>
    </dgm:pt>
    <dgm:pt modelId="{F497EAF2-9684-0F45-97F7-27A4E9762F59}" type="sibTrans" cxnId="{9FA2FE4A-7B18-4047-B1DC-43D9579E9E75}">
      <dgm:prSet/>
      <dgm:spPr/>
      <dgm:t>
        <a:bodyPr/>
        <a:lstStyle/>
        <a:p>
          <a:endParaRPr lang="it-IT"/>
        </a:p>
      </dgm:t>
    </dgm:pt>
    <dgm:pt modelId="{6217F5EB-5C78-364F-A47A-3A72D5820A61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Transnazionalismo/diaspora</a:t>
          </a:r>
        </a:p>
      </dgm:t>
    </dgm:pt>
    <dgm:pt modelId="{C6DCC481-357F-8E4D-AFB1-CD77AFD2A270}" type="parTrans" cxnId="{B2B07ADE-D4B7-E149-B45D-C68ECC8F693C}">
      <dgm:prSet/>
      <dgm:spPr/>
      <dgm:t>
        <a:bodyPr/>
        <a:lstStyle/>
        <a:p>
          <a:endParaRPr lang="it-IT"/>
        </a:p>
      </dgm:t>
    </dgm:pt>
    <dgm:pt modelId="{288F17A4-362E-884B-88F8-0432FFDE4413}" type="sibTrans" cxnId="{B2B07ADE-D4B7-E149-B45D-C68ECC8F693C}">
      <dgm:prSet/>
      <dgm:spPr/>
      <dgm:t>
        <a:bodyPr/>
        <a:lstStyle/>
        <a:p>
          <a:endParaRPr lang="it-IT"/>
        </a:p>
      </dgm:t>
    </dgm:pt>
    <dgm:pt modelId="{80D94EDD-2009-E249-B4C9-6423B6811E06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Rifugiati/asilo</a:t>
          </a:r>
        </a:p>
      </dgm:t>
    </dgm:pt>
    <dgm:pt modelId="{B55D93A6-89BA-F54C-BD74-77A3635CB354}" type="parTrans" cxnId="{5C998824-0267-D441-BE25-08AE2F204F5E}">
      <dgm:prSet/>
      <dgm:spPr/>
      <dgm:t>
        <a:bodyPr/>
        <a:lstStyle/>
        <a:p>
          <a:endParaRPr lang="it-IT"/>
        </a:p>
      </dgm:t>
    </dgm:pt>
    <dgm:pt modelId="{771D273E-FAA4-1C42-989E-A93E6D1E46D8}" type="sibTrans" cxnId="{5C998824-0267-D441-BE25-08AE2F204F5E}">
      <dgm:prSet/>
      <dgm:spPr/>
      <dgm:t>
        <a:bodyPr/>
        <a:lstStyle/>
        <a:p>
          <a:endParaRPr lang="it-IT"/>
        </a:p>
      </dgm:t>
    </dgm:pt>
    <dgm:pt modelId="{717A9E87-EE14-5349-9730-E6D48ECAB499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Etnografia</a:t>
          </a:r>
          <a:r>
            <a:rPr lang="it-IT" baseline="0" dirty="0">
              <a:solidFill>
                <a:schemeClr val="bg2">
                  <a:lumMod val="60000"/>
                  <a:lumOff val="40000"/>
                </a:schemeClr>
              </a:solidFill>
            </a:rPr>
            <a:t> </a:t>
          </a:r>
          <a:r>
            <a:rPr lang="it-IT" baseline="0" dirty="0" err="1">
              <a:solidFill>
                <a:schemeClr val="bg2">
                  <a:lumMod val="60000"/>
                  <a:lumOff val="40000"/>
                </a:schemeClr>
              </a:solidFill>
            </a:rPr>
            <a:t>multisituata</a:t>
          </a:r>
          <a:endParaRPr lang="it-IT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10A52048-856C-514B-BA66-25B2E4E8EB35}" type="parTrans" cxnId="{6D6C4757-365C-8E42-9806-AA6A1C62ABD8}">
      <dgm:prSet/>
      <dgm:spPr/>
      <dgm:t>
        <a:bodyPr/>
        <a:lstStyle/>
        <a:p>
          <a:endParaRPr lang="it-IT"/>
        </a:p>
      </dgm:t>
    </dgm:pt>
    <dgm:pt modelId="{3144721B-5BE2-C94C-A5B3-2D9A6260985E}" type="sibTrans" cxnId="{6D6C4757-365C-8E42-9806-AA6A1C62ABD8}">
      <dgm:prSet/>
      <dgm:spPr/>
      <dgm:t>
        <a:bodyPr/>
        <a:lstStyle/>
        <a:p>
          <a:endParaRPr lang="it-IT"/>
        </a:p>
      </dgm:t>
    </dgm:pt>
    <dgm:pt modelId="{1158D5FE-17D6-8246-AC82-76E58C0FB32D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Confini/frontiere</a:t>
          </a:r>
        </a:p>
      </dgm:t>
    </dgm:pt>
    <dgm:pt modelId="{08D9F028-4079-7C4F-94EE-3C234F5BCD1E}" type="parTrans" cxnId="{A5C7F53E-D230-2941-8419-78C9ABD55760}">
      <dgm:prSet/>
      <dgm:spPr/>
      <dgm:t>
        <a:bodyPr/>
        <a:lstStyle/>
        <a:p>
          <a:endParaRPr lang="it-IT"/>
        </a:p>
      </dgm:t>
    </dgm:pt>
    <dgm:pt modelId="{24FF049B-B858-1247-95EB-2C321D122E60}" type="sibTrans" cxnId="{A5C7F53E-D230-2941-8419-78C9ABD55760}">
      <dgm:prSet/>
      <dgm:spPr/>
      <dgm:t>
        <a:bodyPr/>
        <a:lstStyle/>
        <a:p>
          <a:endParaRPr lang="it-IT"/>
        </a:p>
      </dgm:t>
    </dgm:pt>
    <dgm:pt modelId="{591F31BF-4F34-D541-B099-B690C3564C38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Etnicità/</a:t>
          </a:r>
          <a:r>
            <a:rPr lang="it-IT" dirty="0" err="1">
              <a:solidFill>
                <a:schemeClr val="bg2">
                  <a:lumMod val="60000"/>
                  <a:lumOff val="40000"/>
                </a:schemeClr>
              </a:solidFill>
            </a:rPr>
            <a:t>superdiversità</a:t>
          </a:r>
          <a:endParaRPr lang="it-IT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895C0160-403B-7B43-8CC2-0990B039F8F9}" type="parTrans" cxnId="{46305C8E-44A5-FC4C-A01F-4BFFB8FC1E61}">
      <dgm:prSet/>
      <dgm:spPr/>
      <dgm:t>
        <a:bodyPr/>
        <a:lstStyle/>
        <a:p>
          <a:endParaRPr lang="it-IT"/>
        </a:p>
      </dgm:t>
    </dgm:pt>
    <dgm:pt modelId="{19D7313C-0456-0F44-A5CA-7EA5FB67EB83}" type="sibTrans" cxnId="{46305C8E-44A5-FC4C-A01F-4BFFB8FC1E61}">
      <dgm:prSet/>
      <dgm:spPr/>
      <dgm:t>
        <a:bodyPr/>
        <a:lstStyle/>
        <a:p>
          <a:endParaRPr lang="it-IT"/>
        </a:p>
      </dgm:t>
    </dgm:pt>
    <dgm:pt modelId="{F2AAA462-BDE7-E440-A275-F5B60F1C5759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Etnopsichiatria/salute</a:t>
          </a:r>
        </a:p>
      </dgm:t>
    </dgm:pt>
    <dgm:pt modelId="{1161B0E0-26F7-8D4F-A0C2-3A60807A7F80}" type="parTrans" cxnId="{3F3DF2B8-7272-4749-B0CA-3983E4306A31}">
      <dgm:prSet/>
      <dgm:spPr/>
      <dgm:t>
        <a:bodyPr/>
        <a:lstStyle/>
        <a:p>
          <a:endParaRPr lang="it-IT"/>
        </a:p>
      </dgm:t>
    </dgm:pt>
    <dgm:pt modelId="{4900116F-F1DF-7E4F-8EEA-22A3892A5F4B}" type="sibTrans" cxnId="{3F3DF2B8-7272-4749-B0CA-3983E4306A31}">
      <dgm:prSet/>
      <dgm:spPr/>
      <dgm:t>
        <a:bodyPr/>
        <a:lstStyle/>
        <a:p>
          <a:endParaRPr lang="it-IT"/>
        </a:p>
      </dgm:t>
    </dgm:pt>
    <dgm:pt modelId="{1A5DA7CC-0AB1-A745-B048-89E06968100E}">
      <dgm:prSet phldrT="[Testo]"/>
      <dgm:spPr/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Transito, ritorno,</a:t>
          </a:r>
        </a:p>
        <a:p>
          <a:r>
            <a:rPr lang="it-IT" dirty="0" err="1">
              <a:solidFill>
                <a:schemeClr val="bg2">
                  <a:lumMod val="60000"/>
                  <a:lumOff val="40000"/>
                </a:schemeClr>
              </a:solidFill>
            </a:rPr>
            <a:t>cosviluppo</a:t>
          </a:r>
          <a:endParaRPr lang="it-IT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643BED26-C4C4-0448-96CE-FCB918506770}" type="parTrans" cxnId="{7DF06D81-6A5F-CC43-9EE1-24D477D9938A}">
      <dgm:prSet/>
      <dgm:spPr/>
      <dgm:t>
        <a:bodyPr/>
        <a:lstStyle/>
        <a:p>
          <a:endParaRPr lang="it-IT"/>
        </a:p>
      </dgm:t>
    </dgm:pt>
    <dgm:pt modelId="{DD3D5F71-5378-A249-BA52-42C9F56CB6E4}" type="sibTrans" cxnId="{7DF06D81-6A5F-CC43-9EE1-24D477D9938A}">
      <dgm:prSet/>
      <dgm:spPr/>
      <dgm:t>
        <a:bodyPr/>
        <a:lstStyle/>
        <a:p>
          <a:endParaRPr lang="it-IT"/>
        </a:p>
      </dgm:t>
    </dgm:pt>
    <dgm:pt modelId="{FF587F57-26D4-7A45-A4B5-B9BC60F57714}">
      <dgm:prSet phldrT="[Testo]"/>
      <dgm:sp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</a:gradFill>
      </dgm:spPr>
      <dgm:t>
        <a:bodyPr/>
        <a:lstStyle/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Cittadinanza</a:t>
          </a:r>
        </a:p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Gender&amp;</a:t>
          </a:r>
        </a:p>
        <a:p>
          <a:r>
            <a:rPr lang="it-IT" dirty="0">
              <a:solidFill>
                <a:schemeClr val="bg2">
                  <a:lumMod val="60000"/>
                  <a:lumOff val="40000"/>
                </a:schemeClr>
              </a:solidFill>
            </a:rPr>
            <a:t>2 generazioni</a:t>
          </a:r>
          <a:endParaRPr lang="it-IT" dirty="0">
            <a:solidFill>
              <a:schemeClr val="tx1"/>
            </a:solidFill>
          </a:endParaRPr>
        </a:p>
      </dgm:t>
    </dgm:pt>
    <dgm:pt modelId="{B15A477C-17F7-624D-899C-AC374C9980C8}" type="parTrans" cxnId="{7B646C16-9AED-E54D-B18A-BADB1BDB4B17}">
      <dgm:prSet/>
      <dgm:spPr/>
      <dgm:t>
        <a:bodyPr/>
        <a:lstStyle/>
        <a:p>
          <a:endParaRPr lang="it-IT"/>
        </a:p>
      </dgm:t>
    </dgm:pt>
    <dgm:pt modelId="{CDB2A361-85F3-FA45-8BE0-FE8F93F0188C}" type="sibTrans" cxnId="{7B646C16-9AED-E54D-B18A-BADB1BDB4B17}">
      <dgm:prSet/>
      <dgm:spPr/>
      <dgm:t>
        <a:bodyPr/>
        <a:lstStyle/>
        <a:p>
          <a:endParaRPr lang="it-IT"/>
        </a:p>
      </dgm:t>
    </dgm:pt>
    <dgm:pt modelId="{50978931-EE88-824D-9121-A1EEEAB7790E}" type="pres">
      <dgm:prSet presAssocID="{2051733E-42B7-3849-A5E9-95D84C21C16E}" presName="Name0" presStyleCnt="0">
        <dgm:presLayoutVars>
          <dgm:dir/>
          <dgm:resizeHandles/>
        </dgm:presLayoutVars>
      </dgm:prSet>
      <dgm:spPr/>
    </dgm:pt>
    <dgm:pt modelId="{769CE5A1-9D80-A741-A646-B69DEB24EE7F}" type="pres">
      <dgm:prSet presAssocID="{7816AD8B-3B55-1C41-B504-D7BBF3DA00BE}" presName="compNode" presStyleCnt="0"/>
      <dgm:spPr/>
    </dgm:pt>
    <dgm:pt modelId="{37A8ABE3-E26F-E744-A55B-388BAEDBBDF0}" type="pres">
      <dgm:prSet presAssocID="{7816AD8B-3B55-1C41-B504-D7BBF3DA00BE}" presName="dummyConnPt" presStyleCnt="0"/>
      <dgm:spPr/>
    </dgm:pt>
    <dgm:pt modelId="{E1F3D7E8-579E-FD4D-8B5A-7AA3B6541DB2}" type="pres">
      <dgm:prSet presAssocID="{7816AD8B-3B55-1C41-B504-D7BBF3DA00BE}" presName="node" presStyleLbl="node1" presStyleIdx="0" presStyleCnt="9" custLinFactNeighborX="0" custLinFactNeighborY="-108">
        <dgm:presLayoutVars>
          <dgm:bulletEnabled val="1"/>
        </dgm:presLayoutVars>
      </dgm:prSet>
      <dgm:spPr/>
    </dgm:pt>
    <dgm:pt modelId="{D17ADC4D-B3BA-7A42-BDEE-E5A319E42596}" type="pres">
      <dgm:prSet presAssocID="{F497EAF2-9684-0F45-97F7-27A4E9762F59}" presName="sibTrans" presStyleLbl="bgSibTrans2D1" presStyleIdx="0" presStyleCnt="8"/>
      <dgm:spPr/>
    </dgm:pt>
    <dgm:pt modelId="{A592B03D-2696-0449-BA2D-A1BE5419470F}" type="pres">
      <dgm:prSet presAssocID="{6217F5EB-5C78-364F-A47A-3A72D5820A61}" presName="compNode" presStyleCnt="0"/>
      <dgm:spPr/>
    </dgm:pt>
    <dgm:pt modelId="{D691AD11-8970-D24C-9540-5F43508F0F4E}" type="pres">
      <dgm:prSet presAssocID="{6217F5EB-5C78-364F-A47A-3A72D5820A61}" presName="dummyConnPt" presStyleCnt="0"/>
      <dgm:spPr/>
    </dgm:pt>
    <dgm:pt modelId="{F1342765-77A5-E643-B588-06C611CD2C8D}" type="pres">
      <dgm:prSet presAssocID="{6217F5EB-5C78-364F-A47A-3A72D5820A61}" presName="node" presStyleLbl="node1" presStyleIdx="1" presStyleCnt="9">
        <dgm:presLayoutVars>
          <dgm:bulletEnabled val="1"/>
        </dgm:presLayoutVars>
      </dgm:prSet>
      <dgm:spPr/>
    </dgm:pt>
    <dgm:pt modelId="{0EB0F510-5BC1-454F-98EC-855E5967637F}" type="pres">
      <dgm:prSet presAssocID="{288F17A4-362E-884B-88F8-0432FFDE4413}" presName="sibTrans" presStyleLbl="bgSibTrans2D1" presStyleIdx="1" presStyleCnt="8"/>
      <dgm:spPr/>
    </dgm:pt>
    <dgm:pt modelId="{DFA65450-0EAC-7946-A835-85DA9625A472}" type="pres">
      <dgm:prSet presAssocID="{80D94EDD-2009-E249-B4C9-6423B6811E06}" presName="compNode" presStyleCnt="0"/>
      <dgm:spPr/>
    </dgm:pt>
    <dgm:pt modelId="{CC21B18B-5539-7D4C-9666-0332E2053051}" type="pres">
      <dgm:prSet presAssocID="{80D94EDD-2009-E249-B4C9-6423B6811E06}" presName="dummyConnPt" presStyleCnt="0"/>
      <dgm:spPr/>
    </dgm:pt>
    <dgm:pt modelId="{54ED2678-E4D1-7747-BCDE-1F187BC4AC5B}" type="pres">
      <dgm:prSet presAssocID="{80D94EDD-2009-E249-B4C9-6423B6811E06}" presName="node" presStyleLbl="node1" presStyleIdx="2" presStyleCnt="9">
        <dgm:presLayoutVars>
          <dgm:bulletEnabled val="1"/>
        </dgm:presLayoutVars>
      </dgm:prSet>
      <dgm:spPr/>
    </dgm:pt>
    <dgm:pt modelId="{F544083D-D85B-8E4B-B0B1-235E8ECBF5F8}" type="pres">
      <dgm:prSet presAssocID="{771D273E-FAA4-1C42-989E-A93E6D1E46D8}" presName="sibTrans" presStyleLbl="bgSibTrans2D1" presStyleIdx="2" presStyleCnt="8"/>
      <dgm:spPr/>
    </dgm:pt>
    <dgm:pt modelId="{EBC6E2FC-4718-254A-AFDC-FAF88C535391}" type="pres">
      <dgm:prSet presAssocID="{717A9E87-EE14-5349-9730-E6D48ECAB499}" presName="compNode" presStyleCnt="0"/>
      <dgm:spPr/>
    </dgm:pt>
    <dgm:pt modelId="{A903DEDA-6C13-E04F-A930-2447C4000337}" type="pres">
      <dgm:prSet presAssocID="{717A9E87-EE14-5349-9730-E6D48ECAB499}" presName="dummyConnPt" presStyleCnt="0"/>
      <dgm:spPr/>
    </dgm:pt>
    <dgm:pt modelId="{B21A218F-1E2F-334C-894C-C62786138A6E}" type="pres">
      <dgm:prSet presAssocID="{717A9E87-EE14-5349-9730-E6D48ECAB499}" presName="node" presStyleLbl="node1" presStyleIdx="3" presStyleCnt="9">
        <dgm:presLayoutVars>
          <dgm:bulletEnabled val="1"/>
        </dgm:presLayoutVars>
      </dgm:prSet>
      <dgm:spPr/>
    </dgm:pt>
    <dgm:pt modelId="{2E8215DA-84DF-FC48-9F26-3BE9D788A5D3}" type="pres">
      <dgm:prSet presAssocID="{3144721B-5BE2-C94C-A5B3-2D9A6260985E}" presName="sibTrans" presStyleLbl="bgSibTrans2D1" presStyleIdx="3" presStyleCnt="8"/>
      <dgm:spPr/>
    </dgm:pt>
    <dgm:pt modelId="{631F05D0-7275-344A-8882-9FC1C291745E}" type="pres">
      <dgm:prSet presAssocID="{1158D5FE-17D6-8246-AC82-76E58C0FB32D}" presName="compNode" presStyleCnt="0"/>
      <dgm:spPr/>
    </dgm:pt>
    <dgm:pt modelId="{A21DF07D-9497-CC40-8EEA-26A8A172F5C2}" type="pres">
      <dgm:prSet presAssocID="{1158D5FE-17D6-8246-AC82-76E58C0FB32D}" presName="dummyConnPt" presStyleCnt="0"/>
      <dgm:spPr/>
    </dgm:pt>
    <dgm:pt modelId="{3E9909E2-E252-114C-AA91-C8B9A51034B9}" type="pres">
      <dgm:prSet presAssocID="{1158D5FE-17D6-8246-AC82-76E58C0FB32D}" presName="node" presStyleLbl="node1" presStyleIdx="4" presStyleCnt="9">
        <dgm:presLayoutVars>
          <dgm:bulletEnabled val="1"/>
        </dgm:presLayoutVars>
      </dgm:prSet>
      <dgm:spPr/>
    </dgm:pt>
    <dgm:pt modelId="{8E140681-ADA7-3541-A6BD-7A2AC0E6D01C}" type="pres">
      <dgm:prSet presAssocID="{24FF049B-B858-1247-95EB-2C321D122E60}" presName="sibTrans" presStyleLbl="bgSibTrans2D1" presStyleIdx="4" presStyleCnt="8"/>
      <dgm:spPr/>
    </dgm:pt>
    <dgm:pt modelId="{942B3742-1921-864D-8C05-5484245855C3}" type="pres">
      <dgm:prSet presAssocID="{591F31BF-4F34-D541-B099-B690C3564C38}" presName="compNode" presStyleCnt="0"/>
      <dgm:spPr/>
    </dgm:pt>
    <dgm:pt modelId="{6970FCF6-E1E1-2947-87D9-439B27EDC797}" type="pres">
      <dgm:prSet presAssocID="{591F31BF-4F34-D541-B099-B690C3564C38}" presName="dummyConnPt" presStyleCnt="0"/>
      <dgm:spPr/>
    </dgm:pt>
    <dgm:pt modelId="{89D34F75-2296-3149-B703-B1B3E8248D60}" type="pres">
      <dgm:prSet presAssocID="{591F31BF-4F34-D541-B099-B690C3564C38}" presName="node" presStyleLbl="node1" presStyleIdx="5" presStyleCnt="9">
        <dgm:presLayoutVars>
          <dgm:bulletEnabled val="1"/>
        </dgm:presLayoutVars>
      </dgm:prSet>
      <dgm:spPr/>
    </dgm:pt>
    <dgm:pt modelId="{7B6D7175-2433-E74C-9C06-D9101118CACD}" type="pres">
      <dgm:prSet presAssocID="{19D7313C-0456-0F44-A5CA-7EA5FB67EB83}" presName="sibTrans" presStyleLbl="bgSibTrans2D1" presStyleIdx="5" presStyleCnt="8"/>
      <dgm:spPr/>
    </dgm:pt>
    <dgm:pt modelId="{5904E430-A222-EA48-BDB2-C71880704E39}" type="pres">
      <dgm:prSet presAssocID="{F2AAA462-BDE7-E440-A275-F5B60F1C5759}" presName="compNode" presStyleCnt="0"/>
      <dgm:spPr/>
    </dgm:pt>
    <dgm:pt modelId="{DF1CBC22-E304-CE47-AE22-C1E9EB7F9498}" type="pres">
      <dgm:prSet presAssocID="{F2AAA462-BDE7-E440-A275-F5B60F1C5759}" presName="dummyConnPt" presStyleCnt="0"/>
      <dgm:spPr/>
    </dgm:pt>
    <dgm:pt modelId="{71A7074C-0AF3-2A46-A838-F9366659DF88}" type="pres">
      <dgm:prSet presAssocID="{F2AAA462-BDE7-E440-A275-F5B60F1C5759}" presName="node" presStyleLbl="node1" presStyleIdx="6" presStyleCnt="9">
        <dgm:presLayoutVars>
          <dgm:bulletEnabled val="1"/>
        </dgm:presLayoutVars>
      </dgm:prSet>
      <dgm:spPr/>
    </dgm:pt>
    <dgm:pt modelId="{6FB6E513-9D96-9B41-A42B-5C95A5BBCF66}" type="pres">
      <dgm:prSet presAssocID="{4900116F-F1DF-7E4F-8EEA-22A3892A5F4B}" presName="sibTrans" presStyleLbl="bgSibTrans2D1" presStyleIdx="6" presStyleCnt="8"/>
      <dgm:spPr/>
    </dgm:pt>
    <dgm:pt modelId="{082EBC90-D3D2-D940-A8B5-B6A3869C44AC}" type="pres">
      <dgm:prSet presAssocID="{1A5DA7CC-0AB1-A745-B048-89E06968100E}" presName="compNode" presStyleCnt="0"/>
      <dgm:spPr/>
    </dgm:pt>
    <dgm:pt modelId="{1C101AC2-A4EA-604C-B789-976F11D16AF7}" type="pres">
      <dgm:prSet presAssocID="{1A5DA7CC-0AB1-A745-B048-89E06968100E}" presName="dummyConnPt" presStyleCnt="0"/>
      <dgm:spPr/>
    </dgm:pt>
    <dgm:pt modelId="{C8F7DA7E-F5A4-B346-9712-85DD05E390B9}" type="pres">
      <dgm:prSet presAssocID="{1A5DA7CC-0AB1-A745-B048-89E06968100E}" presName="node" presStyleLbl="node1" presStyleIdx="7" presStyleCnt="9">
        <dgm:presLayoutVars>
          <dgm:bulletEnabled val="1"/>
        </dgm:presLayoutVars>
      </dgm:prSet>
      <dgm:spPr/>
    </dgm:pt>
    <dgm:pt modelId="{B7C11F71-AF37-2F4F-98F9-034DFB8E904D}" type="pres">
      <dgm:prSet presAssocID="{DD3D5F71-5378-A249-BA52-42C9F56CB6E4}" presName="sibTrans" presStyleLbl="bgSibTrans2D1" presStyleIdx="7" presStyleCnt="8"/>
      <dgm:spPr/>
    </dgm:pt>
    <dgm:pt modelId="{6F916510-06F5-804A-9454-BB299F83087C}" type="pres">
      <dgm:prSet presAssocID="{FF587F57-26D4-7A45-A4B5-B9BC60F57714}" presName="compNode" presStyleCnt="0"/>
      <dgm:spPr/>
    </dgm:pt>
    <dgm:pt modelId="{867BFB8A-2F83-1044-B0DB-3012F9DD9755}" type="pres">
      <dgm:prSet presAssocID="{FF587F57-26D4-7A45-A4B5-B9BC60F57714}" presName="dummyConnPt" presStyleCnt="0"/>
      <dgm:spPr/>
    </dgm:pt>
    <dgm:pt modelId="{E22A754E-C028-F34A-8A84-5694A6691B63}" type="pres">
      <dgm:prSet presAssocID="{FF587F57-26D4-7A45-A4B5-B9BC60F57714}" presName="node" presStyleLbl="node1" presStyleIdx="8" presStyleCnt="9">
        <dgm:presLayoutVars>
          <dgm:bulletEnabled val="1"/>
        </dgm:presLayoutVars>
      </dgm:prSet>
      <dgm:spPr/>
    </dgm:pt>
  </dgm:ptLst>
  <dgm:cxnLst>
    <dgm:cxn modelId="{C2B5170D-B643-1745-9AE2-5E0A8AEE9A04}" type="presOf" srcId="{1A5DA7CC-0AB1-A745-B048-89E06968100E}" destId="{C8F7DA7E-F5A4-B346-9712-85DD05E390B9}" srcOrd="0" destOrd="0" presId="urn:microsoft.com/office/officeart/2005/8/layout/bProcess4"/>
    <dgm:cxn modelId="{7B646C16-9AED-E54D-B18A-BADB1BDB4B17}" srcId="{2051733E-42B7-3849-A5E9-95D84C21C16E}" destId="{FF587F57-26D4-7A45-A4B5-B9BC60F57714}" srcOrd="8" destOrd="0" parTransId="{B15A477C-17F7-624D-899C-AC374C9980C8}" sibTransId="{CDB2A361-85F3-FA45-8BE0-FE8F93F0188C}"/>
    <dgm:cxn modelId="{34306E1A-0A29-294A-9550-464D5B449AF2}" type="presOf" srcId="{591F31BF-4F34-D541-B099-B690C3564C38}" destId="{89D34F75-2296-3149-B703-B1B3E8248D60}" srcOrd="0" destOrd="0" presId="urn:microsoft.com/office/officeart/2005/8/layout/bProcess4"/>
    <dgm:cxn modelId="{5C998824-0267-D441-BE25-08AE2F204F5E}" srcId="{2051733E-42B7-3849-A5E9-95D84C21C16E}" destId="{80D94EDD-2009-E249-B4C9-6423B6811E06}" srcOrd="2" destOrd="0" parTransId="{B55D93A6-89BA-F54C-BD74-77A3635CB354}" sibTransId="{771D273E-FAA4-1C42-989E-A93E6D1E46D8}"/>
    <dgm:cxn modelId="{5DF21829-DA35-394E-BBDA-48B6FBF1D9BB}" type="presOf" srcId="{2051733E-42B7-3849-A5E9-95D84C21C16E}" destId="{50978931-EE88-824D-9121-A1EEEAB7790E}" srcOrd="0" destOrd="0" presId="urn:microsoft.com/office/officeart/2005/8/layout/bProcess4"/>
    <dgm:cxn modelId="{4E04F52D-CB66-6347-B0E3-B88BD6C5E1DA}" type="presOf" srcId="{1158D5FE-17D6-8246-AC82-76E58C0FB32D}" destId="{3E9909E2-E252-114C-AA91-C8B9A51034B9}" srcOrd="0" destOrd="0" presId="urn:microsoft.com/office/officeart/2005/8/layout/bProcess4"/>
    <dgm:cxn modelId="{A5C7F53E-D230-2941-8419-78C9ABD55760}" srcId="{2051733E-42B7-3849-A5E9-95D84C21C16E}" destId="{1158D5FE-17D6-8246-AC82-76E58C0FB32D}" srcOrd="4" destOrd="0" parTransId="{08D9F028-4079-7C4F-94EE-3C234F5BCD1E}" sibTransId="{24FF049B-B858-1247-95EB-2C321D122E60}"/>
    <dgm:cxn modelId="{77ED534A-49AA-8649-B2A6-979337D532CC}" type="presOf" srcId="{288F17A4-362E-884B-88F8-0432FFDE4413}" destId="{0EB0F510-5BC1-454F-98EC-855E5967637F}" srcOrd="0" destOrd="0" presId="urn:microsoft.com/office/officeart/2005/8/layout/bProcess4"/>
    <dgm:cxn modelId="{9FA2FE4A-7B18-4047-B1DC-43D9579E9E75}" srcId="{2051733E-42B7-3849-A5E9-95D84C21C16E}" destId="{7816AD8B-3B55-1C41-B504-D7BBF3DA00BE}" srcOrd="0" destOrd="0" parTransId="{7D9064A5-23E0-8547-8350-119151179056}" sibTransId="{F497EAF2-9684-0F45-97F7-27A4E9762F59}"/>
    <dgm:cxn modelId="{490C6A54-9416-0B40-9A26-2E4F5646F1A6}" type="presOf" srcId="{771D273E-FAA4-1C42-989E-A93E6D1E46D8}" destId="{F544083D-D85B-8E4B-B0B1-235E8ECBF5F8}" srcOrd="0" destOrd="0" presId="urn:microsoft.com/office/officeart/2005/8/layout/bProcess4"/>
    <dgm:cxn modelId="{E7AB5355-F9D9-954F-B731-DD354DCE04D5}" type="presOf" srcId="{F497EAF2-9684-0F45-97F7-27A4E9762F59}" destId="{D17ADC4D-B3BA-7A42-BDEE-E5A319E42596}" srcOrd="0" destOrd="0" presId="urn:microsoft.com/office/officeart/2005/8/layout/bProcess4"/>
    <dgm:cxn modelId="{6D6C4757-365C-8E42-9806-AA6A1C62ABD8}" srcId="{2051733E-42B7-3849-A5E9-95D84C21C16E}" destId="{717A9E87-EE14-5349-9730-E6D48ECAB499}" srcOrd="3" destOrd="0" parTransId="{10A52048-856C-514B-BA66-25B2E4E8EB35}" sibTransId="{3144721B-5BE2-C94C-A5B3-2D9A6260985E}"/>
    <dgm:cxn modelId="{993A4D6E-BB51-954C-B355-F31F059999FF}" type="presOf" srcId="{19D7313C-0456-0F44-A5CA-7EA5FB67EB83}" destId="{7B6D7175-2433-E74C-9C06-D9101118CACD}" srcOrd="0" destOrd="0" presId="urn:microsoft.com/office/officeart/2005/8/layout/bProcess4"/>
    <dgm:cxn modelId="{6337E974-E936-CA4F-ABA8-37D082D760FE}" type="presOf" srcId="{4900116F-F1DF-7E4F-8EEA-22A3892A5F4B}" destId="{6FB6E513-9D96-9B41-A42B-5C95A5BBCF66}" srcOrd="0" destOrd="0" presId="urn:microsoft.com/office/officeart/2005/8/layout/bProcess4"/>
    <dgm:cxn modelId="{7DF06D81-6A5F-CC43-9EE1-24D477D9938A}" srcId="{2051733E-42B7-3849-A5E9-95D84C21C16E}" destId="{1A5DA7CC-0AB1-A745-B048-89E06968100E}" srcOrd="7" destOrd="0" parTransId="{643BED26-C4C4-0448-96CE-FCB918506770}" sibTransId="{DD3D5F71-5378-A249-BA52-42C9F56CB6E4}"/>
    <dgm:cxn modelId="{46305C8E-44A5-FC4C-A01F-4BFFB8FC1E61}" srcId="{2051733E-42B7-3849-A5E9-95D84C21C16E}" destId="{591F31BF-4F34-D541-B099-B690C3564C38}" srcOrd="5" destOrd="0" parTransId="{895C0160-403B-7B43-8CC2-0990B039F8F9}" sibTransId="{19D7313C-0456-0F44-A5CA-7EA5FB67EB83}"/>
    <dgm:cxn modelId="{F930D893-6979-F74B-9FAF-DA4A8B8EFB6A}" type="presOf" srcId="{7816AD8B-3B55-1C41-B504-D7BBF3DA00BE}" destId="{E1F3D7E8-579E-FD4D-8B5A-7AA3B6541DB2}" srcOrd="0" destOrd="0" presId="urn:microsoft.com/office/officeart/2005/8/layout/bProcess4"/>
    <dgm:cxn modelId="{073B829B-6114-1343-9448-FB509416181C}" type="presOf" srcId="{F2AAA462-BDE7-E440-A275-F5B60F1C5759}" destId="{71A7074C-0AF3-2A46-A838-F9366659DF88}" srcOrd="0" destOrd="0" presId="urn:microsoft.com/office/officeart/2005/8/layout/bProcess4"/>
    <dgm:cxn modelId="{944305A2-3CA1-FD40-81BC-03E58028B204}" type="presOf" srcId="{3144721B-5BE2-C94C-A5B3-2D9A6260985E}" destId="{2E8215DA-84DF-FC48-9F26-3BE9D788A5D3}" srcOrd="0" destOrd="0" presId="urn:microsoft.com/office/officeart/2005/8/layout/bProcess4"/>
    <dgm:cxn modelId="{FB5BDBA4-F80B-5C43-A22A-8BA509ADC7D7}" type="presOf" srcId="{DD3D5F71-5378-A249-BA52-42C9F56CB6E4}" destId="{B7C11F71-AF37-2F4F-98F9-034DFB8E904D}" srcOrd="0" destOrd="0" presId="urn:microsoft.com/office/officeart/2005/8/layout/bProcess4"/>
    <dgm:cxn modelId="{013E5AAF-EED8-EF4E-9806-FC9252CCD014}" type="presOf" srcId="{6217F5EB-5C78-364F-A47A-3A72D5820A61}" destId="{F1342765-77A5-E643-B588-06C611CD2C8D}" srcOrd="0" destOrd="0" presId="urn:microsoft.com/office/officeart/2005/8/layout/bProcess4"/>
    <dgm:cxn modelId="{3F3DF2B8-7272-4749-B0CA-3983E4306A31}" srcId="{2051733E-42B7-3849-A5E9-95D84C21C16E}" destId="{F2AAA462-BDE7-E440-A275-F5B60F1C5759}" srcOrd="6" destOrd="0" parTransId="{1161B0E0-26F7-8D4F-A0C2-3A60807A7F80}" sibTransId="{4900116F-F1DF-7E4F-8EEA-22A3892A5F4B}"/>
    <dgm:cxn modelId="{B2B07ADE-D4B7-E149-B45D-C68ECC8F693C}" srcId="{2051733E-42B7-3849-A5E9-95D84C21C16E}" destId="{6217F5EB-5C78-364F-A47A-3A72D5820A61}" srcOrd="1" destOrd="0" parTransId="{C6DCC481-357F-8E4D-AFB1-CD77AFD2A270}" sibTransId="{288F17A4-362E-884B-88F8-0432FFDE4413}"/>
    <dgm:cxn modelId="{9B6FB1E1-02D6-6447-85EF-B0CE80CA8C8B}" type="presOf" srcId="{FF587F57-26D4-7A45-A4B5-B9BC60F57714}" destId="{E22A754E-C028-F34A-8A84-5694A6691B63}" srcOrd="0" destOrd="0" presId="urn:microsoft.com/office/officeart/2005/8/layout/bProcess4"/>
    <dgm:cxn modelId="{A4B960E5-9DB9-3C4B-A8D5-02EC1025A389}" type="presOf" srcId="{80D94EDD-2009-E249-B4C9-6423B6811E06}" destId="{54ED2678-E4D1-7747-BCDE-1F187BC4AC5B}" srcOrd="0" destOrd="0" presId="urn:microsoft.com/office/officeart/2005/8/layout/bProcess4"/>
    <dgm:cxn modelId="{DA8ACFEA-ED2B-B444-BCAB-BB5D282998CC}" type="presOf" srcId="{24FF049B-B858-1247-95EB-2C321D122E60}" destId="{8E140681-ADA7-3541-A6BD-7A2AC0E6D01C}" srcOrd="0" destOrd="0" presId="urn:microsoft.com/office/officeart/2005/8/layout/bProcess4"/>
    <dgm:cxn modelId="{1874F0EA-14C5-4E4A-ACA1-64B94B9146BE}" type="presOf" srcId="{717A9E87-EE14-5349-9730-E6D48ECAB499}" destId="{B21A218F-1E2F-334C-894C-C62786138A6E}" srcOrd="0" destOrd="0" presId="urn:microsoft.com/office/officeart/2005/8/layout/bProcess4"/>
    <dgm:cxn modelId="{2B4F3C85-A858-EE41-909A-5A80A2A47689}" type="presParOf" srcId="{50978931-EE88-824D-9121-A1EEEAB7790E}" destId="{769CE5A1-9D80-A741-A646-B69DEB24EE7F}" srcOrd="0" destOrd="0" presId="urn:microsoft.com/office/officeart/2005/8/layout/bProcess4"/>
    <dgm:cxn modelId="{DB2BAD75-2E63-A044-B1E0-8B0C95F480EE}" type="presParOf" srcId="{769CE5A1-9D80-A741-A646-B69DEB24EE7F}" destId="{37A8ABE3-E26F-E744-A55B-388BAEDBBDF0}" srcOrd="0" destOrd="0" presId="urn:microsoft.com/office/officeart/2005/8/layout/bProcess4"/>
    <dgm:cxn modelId="{72F2820E-85BF-B24A-8DF7-05BB917CF27E}" type="presParOf" srcId="{769CE5A1-9D80-A741-A646-B69DEB24EE7F}" destId="{E1F3D7E8-579E-FD4D-8B5A-7AA3B6541DB2}" srcOrd="1" destOrd="0" presId="urn:microsoft.com/office/officeart/2005/8/layout/bProcess4"/>
    <dgm:cxn modelId="{F8CE4EDC-253E-024F-8D89-B25704C1F6D1}" type="presParOf" srcId="{50978931-EE88-824D-9121-A1EEEAB7790E}" destId="{D17ADC4D-B3BA-7A42-BDEE-E5A319E42596}" srcOrd="1" destOrd="0" presId="urn:microsoft.com/office/officeart/2005/8/layout/bProcess4"/>
    <dgm:cxn modelId="{259D423C-8A71-6048-A1E1-6A1DF229EB3B}" type="presParOf" srcId="{50978931-EE88-824D-9121-A1EEEAB7790E}" destId="{A592B03D-2696-0449-BA2D-A1BE5419470F}" srcOrd="2" destOrd="0" presId="urn:microsoft.com/office/officeart/2005/8/layout/bProcess4"/>
    <dgm:cxn modelId="{5D4A69FB-82F5-1A4A-93A3-8D4F4CE925AA}" type="presParOf" srcId="{A592B03D-2696-0449-BA2D-A1BE5419470F}" destId="{D691AD11-8970-D24C-9540-5F43508F0F4E}" srcOrd="0" destOrd="0" presId="urn:microsoft.com/office/officeart/2005/8/layout/bProcess4"/>
    <dgm:cxn modelId="{95AA867A-1357-3D4F-B9E9-F87D75A9A66D}" type="presParOf" srcId="{A592B03D-2696-0449-BA2D-A1BE5419470F}" destId="{F1342765-77A5-E643-B588-06C611CD2C8D}" srcOrd="1" destOrd="0" presId="urn:microsoft.com/office/officeart/2005/8/layout/bProcess4"/>
    <dgm:cxn modelId="{CA1F9EB1-CE7E-1A43-BDC8-74DD079F8371}" type="presParOf" srcId="{50978931-EE88-824D-9121-A1EEEAB7790E}" destId="{0EB0F510-5BC1-454F-98EC-855E5967637F}" srcOrd="3" destOrd="0" presId="urn:microsoft.com/office/officeart/2005/8/layout/bProcess4"/>
    <dgm:cxn modelId="{47452F4F-05EA-B448-8323-F59ECA7654EF}" type="presParOf" srcId="{50978931-EE88-824D-9121-A1EEEAB7790E}" destId="{DFA65450-0EAC-7946-A835-85DA9625A472}" srcOrd="4" destOrd="0" presId="urn:microsoft.com/office/officeart/2005/8/layout/bProcess4"/>
    <dgm:cxn modelId="{7372E30F-8889-C240-ABB2-21309993930A}" type="presParOf" srcId="{DFA65450-0EAC-7946-A835-85DA9625A472}" destId="{CC21B18B-5539-7D4C-9666-0332E2053051}" srcOrd="0" destOrd="0" presId="urn:microsoft.com/office/officeart/2005/8/layout/bProcess4"/>
    <dgm:cxn modelId="{B29E7E26-DFEC-BD42-BDC7-841E87CAD8D1}" type="presParOf" srcId="{DFA65450-0EAC-7946-A835-85DA9625A472}" destId="{54ED2678-E4D1-7747-BCDE-1F187BC4AC5B}" srcOrd="1" destOrd="0" presId="urn:microsoft.com/office/officeart/2005/8/layout/bProcess4"/>
    <dgm:cxn modelId="{D853E94D-7CF5-4444-885D-0B668EF7946F}" type="presParOf" srcId="{50978931-EE88-824D-9121-A1EEEAB7790E}" destId="{F544083D-D85B-8E4B-B0B1-235E8ECBF5F8}" srcOrd="5" destOrd="0" presId="urn:microsoft.com/office/officeart/2005/8/layout/bProcess4"/>
    <dgm:cxn modelId="{0A069664-8278-7B46-9EB9-1A8EBA08F159}" type="presParOf" srcId="{50978931-EE88-824D-9121-A1EEEAB7790E}" destId="{EBC6E2FC-4718-254A-AFDC-FAF88C535391}" srcOrd="6" destOrd="0" presId="urn:microsoft.com/office/officeart/2005/8/layout/bProcess4"/>
    <dgm:cxn modelId="{FF5E057D-2BDC-B248-94D5-47FF8C31D13E}" type="presParOf" srcId="{EBC6E2FC-4718-254A-AFDC-FAF88C535391}" destId="{A903DEDA-6C13-E04F-A930-2447C4000337}" srcOrd="0" destOrd="0" presId="urn:microsoft.com/office/officeart/2005/8/layout/bProcess4"/>
    <dgm:cxn modelId="{27D5980F-4962-784F-A8C7-1C17FCFC7561}" type="presParOf" srcId="{EBC6E2FC-4718-254A-AFDC-FAF88C535391}" destId="{B21A218F-1E2F-334C-894C-C62786138A6E}" srcOrd="1" destOrd="0" presId="urn:microsoft.com/office/officeart/2005/8/layout/bProcess4"/>
    <dgm:cxn modelId="{B9B85BD7-E55A-2541-B25D-03AF3661E0A7}" type="presParOf" srcId="{50978931-EE88-824D-9121-A1EEEAB7790E}" destId="{2E8215DA-84DF-FC48-9F26-3BE9D788A5D3}" srcOrd="7" destOrd="0" presId="urn:microsoft.com/office/officeart/2005/8/layout/bProcess4"/>
    <dgm:cxn modelId="{AE5DF200-D1FC-7F44-BF72-2FA96B8B6F85}" type="presParOf" srcId="{50978931-EE88-824D-9121-A1EEEAB7790E}" destId="{631F05D0-7275-344A-8882-9FC1C291745E}" srcOrd="8" destOrd="0" presId="urn:microsoft.com/office/officeart/2005/8/layout/bProcess4"/>
    <dgm:cxn modelId="{DBE2374F-BEA0-8344-96CF-16BE86DB6101}" type="presParOf" srcId="{631F05D0-7275-344A-8882-9FC1C291745E}" destId="{A21DF07D-9497-CC40-8EEA-26A8A172F5C2}" srcOrd="0" destOrd="0" presId="urn:microsoft.com/office/officeart/2005/8/layout/bProcess4"/>
    <dgm:cxn modelId="{07061BB0-A506-364A-94EE-790D5E24CCBC}" type="presParOf" srcId="{631F05D0-7275-344A-8882-9FC1C291745E}" destId="{3E9909E2-E252-114C-AA91-C8B9A51034B9}" srcOrd="1" destOrd="0" presId="urn:microsoft.com/office/officeart/2005/8/layout/bProcess4"/>
    <dgm:cxn modelId="{93036612-1081-BF44-923F-E868F15F0F71}" type="presParOf" srcId="{50978931-EE88-824D-9121-A1EEEAB7790E}" destId="{8E140681-ADA7-3541-A6BD-7A2AC0E6D01C}" srcOrd="9" destOrd="0" presId="urn:microsoft.com/office/officeart/2005/8/layout/bProcess4"/>
    <dgm:cxn modelId="{813C6839-9725-154A-B173-E04A58EEF6BD}" type="presParOf" srcId="{50978931-EE88-824D-9121-A1EEEAB7790E}" destId="{942B3742-1921-864D-8C05-5484245855C3}" srcOrd="10" destOrd="0" presId="urn:microsoft.com/office/officeart/2005/8/layout/bProcess4"/>
    <dgm:cxn modelId="{1D38F8FF-AF7A-AA44-912B-DFBE14873188}" type="presParOf" srcId="{942B3742-1921-864D-8C05-5484245855C3}" destId="{6970FCF6-E1E1-2947-87D9-439B27EDC797}" srcOrd="0" destOrd="0" presId="urn:microsoft.com/office/officeart/2005/8/layout/bProcess4"/>
    <dgm:cxn modelId="{1CE97BB5-BD92-9143-9F8E-DAA3810E88D7}" type="presParOf" srcId="{942B3742-1921-864D-8C05-5484245855C3}" destId="{89D34F75-2296-3149-B703-B1B3E8248D60}" srcOrd="1" destOrd="0" presId="urn:microsoft.com/office/officeart/2005/8/layout/bProcess4"/>
    <dgm:cxn modelId="{C99D385C-97BF-D541-95FB-ACB71071D0BD}" type="presParOf" srcId="{50978931-EE88-824D-9121-A1EEEAB7790E}" destId="{7B6D7175-2433-E74C-9C06-D9101118CACD}" srcOrd="11" destOrd="0" presId="urn:microsoft.com/office/officeart/2005/8/layout/bProcess4"/>
    <dgm:cxn modelId="{C37888DB-F42A-AE41-B410-513E05372600}" type="presParOf" srcId="{50978931-EE88-824D-9121-A1EEEAB7790E}" destId="{5904E430-A222-EA48-BDB2-C71880704E39}" srcOrd="12" destOrd="0" presId="urn:microsoft.com/office/officeart/2005/8/layout/bProcess4"/>
    <dgm:cxn modelId="{F0AB83D0-D030-F640-A24E-F51C679DD22D}" type="presParOf" srcId="{5904E430-A222-EA48-BDB2-C71880704E39}" destId="{DF1CBC22-E304-CE47-AE22-C1E9EB7F9498}" srcOrd="0" destOrd="0" presId="urn:microsoft.com/office/officeart/2005/8/layout/bProcess4"/>
    <dgm:cxn modelId="{48A946AC-6671-2C45-8C5F-9D36A143082F}" type="presParOf" srcId="{5904E430-A222-EA48-BDB2-C71880704E39}" destId="{71A7074C-0AF3-2A46-A838-F9366659DF88}" srcOrd="1" destOrd="0" presId="urn:microsoft.com/office/officeart/2005/8/layout/bProcess4"/>
    <dgm:cxn modelId="{98BE19D0-EE8A-5F4B-9E61-A0BAD26405A0}" type="presParOf" srcId="{50978931-EE88-824D-9121-A1EEEAB7790E}" destId="{6FB6E513-9D96-9B41-A42B-5C95A5BBCF66}" srcOrd="13" destOrd="0" presId="urn:microsoft.com/office/officeart/2005/8/layout/bProcess4"/>
    <dgm:cxn modelId="{4EB4BCAB-2DD7-CF4C-9330-1437C70A20AD}" type="presParOf" srcId="{50978931-EE88-824D-9121-A1EEEAB7790E}" destId="{082EBC90-D3D2-D940-A8B5-B6A3869C44AC}" srcOrd="14" destOrd="0" presId="urn:microsoft.com/office/officeart/2005/8/layout/bProcess4"/>
    <dgm:cxn modelId="{51BCB6DD-6209-5448-9A6A-27826C4DDB3A}" type="presParOf" srcId="{082EBC90-D3D2-D940-A8B5-B6A3869C44AC}" destId="{1C101AC2-A4EA-604C-B789-976F11D16AF7}" srcOrd="0" destOrd="0" presId="urn:microsoft.com/office/officeart/2005/8/layout/bProcess4"/>
    <dgm:cxn modelId="{B9362847-8843-E54F-B94C-D42B5E9DA6FB}" type="presParOf" srcId="{082EBC90-D3D2-D940-A8B5-B6A3869C44AC}" destId="{C8F7DA7E-F5A4-B346-9712-85DD05E390B9}" srcOrd="1" destOrd="0" presId="urn:microsoft.com/office/officeart/2005/8/layout/bProcess4"/>
    <dgm:cxn modelId="{91F46A77-8019-DC45-97D3-3731105C6E40}" type="presParOf" srcId="{50978931-EE88-824D-9121-A1EEEAB7790E}" destId="{B7C11F71-AF37-2F4F-98F9-034DFB8E904D}" srcOrd="15" destOrd="0" presId="urn:microsoft.com/office/officeart/2005/8/layout/bProcess4"/>
    <dgm:cxn modelId="{463E7E53-F282-C042-8E3D-CE1C4E3FA175}" type="presParOf" srcId="{50978931-EE88-824D-9121-A1EEEAB7790E}" destId="{6F916510-06F5-804A-9454-BB299F83087C}" srcOrd="16" destOrd="0" presId="urn:microsoft.com/office/officeart/2005/8/layout/bProcess4"/>
    <dgm:cxn modelId="{91148AC0-A53B-844C-8B6D-7C08D8934FF3}" type="presParOf" srcId="{6F916510-06F5-804A-9454-BB299F83087C}" destId="{867BFB8A-2F83-1044-B0DB-3012F9DD9755}" srcOrd="0" destOrd="0" presId="urn:microsoft.com/office/officeart/2005/8/layout/bProcess4"/>
    <dgm:cxn modelId="{95C1AADD-7CD1-C742-B359-4EBC9720EE42}" type="presParOf" srcId="{6F916510-06F5-804A-9454-BB299F83087C}" destId="{E22A754E-C028-F34A-8A84-5694A6691B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DC4D-B3BA-7A42-BDEE-E5A319E42596}">
      <dsp:nvSpPr>
        <dsp:cNvPr id="0" name=""/>
        <dsp:cNvSpPr/>
      </dsp:nvSpPr>
      <dsp:spPr>
        <a:xfrm rot="5400000">
          <a:off x="-10510" y="1010962"/>
          <a:ext cx="1580407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D7E8-579E-FD4D-8B5A-7AA3B6541DB2}">
      <dsp:nvSpPr>
        <dsp:cNvPr id="0" name=""/>
        <dsp:cNvSpPr/>
      </dsp:nvSpPr>
      <dsp:spPr>
        <a:xfrm>
          <a:off x="351703" y="0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Multi/inter/culturalismo</a:t>
          </a:r>
        </a:p>
      </dsp:txBody>
      <dsp:txXfrm>
        <a:off x="388913" y="37210"/>
        <a:ext cx="2042985" cy="1196023"/>
      </dsp:txXfrm>
    </dsp:sp>
    <dsp:sp modelId="{0EB0F510-5BC1-454F-98EC-855E5967637F}">
      <dsp:nvSpPr>
        <dsp:cNvPr id="0" name=""/>
        <dsp:cNvSpPr/>
      </dsp:nvSpPr>
      <dsp:spPr>
        <a:xfrm rot="5400000">
          <a:off x="-9824" y="2599701"/>
          <a:ext cx="1579036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42765-77A5-E643-B588-06C611CD2C8D}">
      <dsp:nvSpPr>
        <dsp:cNvPr id="0" name=""/>
        <dsp:cNvSpPr/>
      </dsp:nvSpPr>
      <dsp:spPr>
        <a:xfrm>
          <a:off x="351703" y="1589425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Transnazionalismo/diaspora</a:t>
          </a:r>
        </a:p>
      </dsp:txBody>
      <dsp:txXfrm>
        <a:off x="388913" y="1626635"/>
        <a:ext cx="2042985" cy="1196023"/>
      </dsp:txXfrm>
    </dsp:sp>
    <dsp:sp modelId="{F544083D-D85B-8E4B-B0B1-235E8ECBF5F8}">
      <dsp:nvSpPr>
        <dsp:cNvPr id="0" name=""/>
        <dsp:cNvSpPr/>
      </dsp:nvSpPr>
      <dsp:spPr>
        <a:xfrm>
          <a:off x="784202" y="3393728"/>
          <a:ext cx="2807131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2678-E4D1-7747-BCDE-1F187BC4AC5B}">
      <dsp:nvSpPr>
        <dsp:cNvPr id="0" name=""/>
        <dsp:cNvSpPr/>
      </dsp:nvSpPr>
      <dsp:spPr>
        <a:xfrm>
          <a:off x="351703" y="3177479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Rifugiati/asilo</a:t>
          </a:r>
        </a:p>
      </dsp:txBody>
      <dsp:txXfrm>
        <a:off x="388913" y="3214689"/>
        <a:ext cx="2042985" cy="1196023"/>
      </dsp:txXfrm>
    </dsp:sp>
    <dsp:sp modelId="{2E8215DA-84DF-FC48-9F26-3BE9D788A5D3}">
      <dsp:nvSpPr>
        <dsp:cNvPr id="0" name=""/>
        <dsp:cNvSpPr/>
      </dsp:nvSpPr>
      <dsp:spPr>
        <a:xfrm rot="16200000">
          <a:off x="2806324" y="2599701"/>
          <a:ext cx="1579036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A218F-1E2F-334C-894C-C62786138A6E}">
      <dsp:nvSpPr>
        <dsp:cNvPr id="0" name=""/>
        <dsp:cNvSpPr/>
      </dsp:nvSpPr>
      <dsp:spPr>
        <a:xfrm>
          <a:off x="3167852" y="3177479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Etnografia</a:t>
          </a:r>
          <a:r>
            <a:rPr lang="it-IT" sz="1300" kern="1200" baseline="0" dirty="0">
              <a:solidFill>
                <a:schemeClr val="bg2">
                  <a:lumMod val="60000"/>
                  <a:lumOff val="40000"/>
                </a:schemeClr>
              </a:solidFill>
            </a:rPr>
            <a:t> </a:t>
          </a:r>
          <a:r>
            <a:rPr lang="it-IT" sz="1300" kern="1200" baseline="0" dirty="0" err="1">
              <a:solidFill>
                <a:schemeClr val="bg2">
                  <a:lumMod val="60000"/>
                  <a:lumOff val="40000"/>
                </a:schemeClr>
              </a:solidFill>
            </a:rPr>
            <a:t>multisituata</a:t>
          </a:r>
          <a:endParaRPr lang="it-IT" sz="13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3205062" y="3214689"/>
        <a:ext cx="2042985" cy="1196023"/>
      </dsp:txXfrm>
    </dsp:sp>
    <dsp:sp modelId="{8E140681-ADA7-3541-A6BD-7A2AC0E6D01C}">
      <dsp:nvSpPr>
        <dsp:cNvPr id="0" name=""/>
        <dsp:cNvSpPr/>
      </dsp:nvSpPr>
      <dsp:spPr>
        <a:xfrm rot="16200000">
          <a:off x="2806324" y="1011647"/>
          <a:ext cx="1579036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909E2-E252-114C-AA91-C8B9A51034B9}">
      <dsp:nvSpPr>
        <dsp:cNvPr id="0" name=""/>
        <dsp:cNvSpPr/>
      </dsp:nvSpPr>
      <dsp:spPr>
        <a:xfrm>
          <a:off x="3167852" y="1589425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Confini/frontiere</a:t>
          </a:r>
        </a:p>
      </dsp:txBody>
      <dsp:txXfrm>
        <a:off x="3205062" y="1626635"/>
        <a:ext cx="2042985" cy="1196023"/>
      </dsp:txXfrm>
    </dsp:sp>
    <dsp:sp modelId="{7B6D7175-2433-E74C-9C06-D9101118CACD}">
      <dsp:nvSpPr>
        <dsp:cNvPr id="0" name=""/>
        <dsp:cNvSpPr/>
      </dsp:nvSpPr>
      <dsp:spPr>
        <a:xfrm>
          <a:off x="3600351" y="217620"/>
          <a:ext cx="2807131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4F75-2296-3149-B703-B1B3E8248D60}">
      <dsp:nvSpPr>
        <dsp:cNvPr id="0" name=""/>
        <dsp:cNvSpPr/>
      </dsp:nvSpPr>
      <dsp:spPr>
        <a:xfrm>
          <a:off x="3167852" y="1371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Etnicità/</a:t>
          </a:r>
          <a:r>
            <a:rPr lang="it-IT" sz="1300" kern="1200" dirty="0" err="1">
              <a:solidFill>
                <a:schemeClr val="bg2">
                  <a:lumMod val="60000"/>
                  <a:lumOff val="40000"/>
                </a:schemeClr>
              </a:solidFill>
            </a:rPr>
            <a:t>superdiversità</a:t>
          </a:r>
          <a:endParaRPr lang="it-IT" sz="13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3205062" y="38581"/>
        <a:ext cx="2042985" cy="1196023"/>
      </dsp:txXfrm>
    </dsp:sp>
    <dsp:sp modelId="{6FB6E513-9D96-9B41-A42B-5C95A5BBCF66}">
      <dsp:nvSpPr>
        <dsp:cNvPr id="0" name=""/>
        <dsp:cNvSpPr/>
      </dsp:nvSpPr>
      <dsp:spPr>
        <a:xfrm rot="5400000">
          <a:off x="5622473" y="1011647"/>
          <a:ext cx="1579036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7074C-0AF3-2A46-A838-F9366659DF88}">
      <dsp:nvSpPr>
        <dsp:cNvPr id="0" name=""/>
        <dsp:cNvSpPr/>
      </dsp:nvSpPr>
      <dsp:spPr>
        <a:xfrm>
          <a:off x="5984001" y="1371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Etnopsichiatria/salute</a:t>
          </a:r>
        </a:p>
      </dsp:txBody>
      <dsp:txXfrm>
        <a:off x="6021211" y="38581"/>
        <a:ext cx="2042985" cy="1196023"/>
      </dsp:txXfrm>
    </dsp:sp>
    <dsp:sp modelId="{B7C11F71-AF37-2F4F-98F9-034DFB8E904D}">
      <dsp:nvSpPr>
        <dsp:cNvPr id="0" name=""/>
        <dsp:cNvSpPr/>
      </dsp:nvSpPr>
      <dsp:spPr>
        <a:xfrm rot="5400000">
          <a:off x="5622473" y="2599701"/>
          <a:ext cx="1579036" cy="19056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7DA7E-F5A4-B346-9712-85DD05E390B9}">
      <dsp:nvSpPr>
        <dsp:cNvPr id="0" name=""/>
        <dsp:cNvSpPr/>
      </dsp:nvSpPr>
      <dsp:spPr>
        <a:xfrm>
          <a:off x="5984001" y="1589425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Transito, ritorno,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>
              <a:solidFill>
                <a:schemeClr val="bg2">
                  <a:lumMod val="60000"/>
                  <a:lumOff val="40000"/>
                </a:schemeClr>
              </a:solidFill>
            </a:rPr>
            <a:t>cosviluppo</a:t>
          </a:r>
          <a:endParaRPr lang="it-IT" sz="13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6021211" y="1626635"/>
        <a:ext cx="2042985" cy="1196023"/>
      </dsp:txXfrm>
    </dsp:sp>
    <dsp:sp modelId="{E22A754E-C028-F34A-8A84-5694A6691B63}">
      <dsp:nvSpPr>
        <dsp:cNvPr id="0" name=""/>
        <dsp:cNvSpPr/>
      </dsp:nvSpPr>
      <dsp:spPr>
        <a:xfrm>
          <a:off x="5984001" y="3177479"/>
          <a:ext cx="2117405" cy="12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Cittadinanza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Gender&amp;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>
              <a:solidFill>
                <a:schemeClr val="bg2">
                  <a:lumMod val="60000"/>
                  <a:lumOff val="40000"/>
                </a:schemeClr>
              </a:solidFill>
            </a:rPr>
            <a:t>2 generazioni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6021211" y="3214689"/>
        <a:ext cx="2042985" cy="119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0FC85A4-E310-AF41-B67F-316B64BA256E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CB0DE10-DC51-3645-9632-090BB6D83D53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1" y="4342255"/>
            <a:ext cx="5485760" cy="411324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3F06F04-C169-584D-A08C-085185CB9012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897657F5-61A6-E84F-BDEE-E5E83C109980}" type="slidenum">
              <a:rPr lang="it-IT" sz="1200" b="0" i="0" smtClean="0"/>
              <a:pPr algn="r" eaLnBrk="1" hangingPunct="1">
                <a:buClrTx/>
                <a:buFontTx/>
                <a:buNone/>
                <a:defRPr/>
              </a:pPr>
              <a:t>23</a:t>
            </a:fld>
            <a:endParaRPr lang="it-IT" sz="1200" b="0" i="0"/>
          </a:p>
        </p:txBody>
      </p:sp>
      <p:sp>
        <p:nvSpPr>
          <p:cNvPr id="307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8684509"/>
            <a:ext cx="2973187" cy="45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5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94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57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32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9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1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6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9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7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16/10/22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6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9" r:id="rId1"/>
    <p:sldLayoutId id="2147486320" r:id="rId2"/>
    <p:sldLayoutId id="2147486321" r:id="rId3"/>
    <p:sldLayoutId id="2147486322" r:id="rId4"/>
    <p:sldLayoutId id="2147486323" r:id="rId5"/>
    <p:sldLayoutId id="2147486324" r:id="rId6"/>
    <p:sldLayoutId id="2147486325" r:id="rId7"/>
    <p:sldLayoutId id="2147486326" r:id="rId8"/>
    <p:sldLayoutId id="2147486327" r:id="rId9"/>
    <p:sldLayoutId id="2147486328" r:id="rId10"/>
    <p:sldLayoutId id="2147486329" r:id="rId11"/>
    <p:sldLayoutId id="2147486330" r:id="rId12"/>
    <p:sldLayoutId id="214748633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mapper.org/maps/?_sft_product_cat=migration" TargetMode="External"/><Relationship Id="rId3" Type="http://schemas.openxmlformats.org/officeDocument/2006/relationships/hyperlink" Target="https://ec.europa.eu/eurostat/statistics-explained/index.php/Asylum_quarterly_report" TargetMode="External"/><Relationship Id="rId7" Type="http://schemas.openxmlformats.org/officeDocument/2006/relationships/hyperlink" Target="https://www.unhcr.org/it/" TargetMode="External"/><Relationship Id="rId2" Type="http://schemas.openxmlformats.org/officeDocument/2006/relationships/hyperlink" Target="http://stra-dati.istat.it/Index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aly.iom.int/" TargetMode="External"/><Relationship Id="rId5" Type="http://schemas.openxmlformats.org/officeDocument/2006/relationships/hyperlink" Target="http://www.regione.fvg.it/rafvg/cms/RAFVG/cultura-sport/immigrazione/FOGLIA14/" TargetMode="External"/><Relationship Id="rId4" Type="http://schemas.openxmlformats.org/officeDocument/2006/relationships/hyperlink" Target="http://www.interno.gov.it/it/sala-stampa/dati-e-statistiche/sbarchi-e-accoglienza-dei-migranti-tutti-i-dat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2251" y="1869930"/>
            <a:ext cx="7640445" cy="2150296"/>
          </a:xfrm>
        </p:spPr>
        <p:txBody>
          <a:bodyPr>
            <a:noAutofit/>
          </a:bodyPr>
          <a:lstStyle/>
          <a:p>
            <a:r>
              <a:rPr lang="it-IT" dirty="0">
                <a:latin typeface="Eurostile"/>
              </a:rPr>
              <a:t>ANTROPOLOGIA DEI PROCESSI MIGRATORI</a:t>
            </a:r>
            <a:br>
              <a:rPr lang="it-IT" dirty="0">
                <a:latin typeface="Eurostile"/>
              </a:rPr>
            </a:br>
            <a:br>
              <a:rPr lang="it-IT" dirty="0">
                <a:latin typeface="Eurostile"/>
              </a:rPr>
            </a:br>
            <a:endParaRPr lang="it-IT" dirty="0">
              <a:latin typeface="Eurostile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696" y="2773091"/>
            <a:ext cx="8001000" cy="28174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Dipartimento di Studi Umanistici</a:t>
            </a:r>
          </a:p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A.A. 2022-23</a:t>
            </a:r>
          </a:p>
          <a:p>
            <a:pPr algn="ctr"/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Primo semestre,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6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/>
              </a:rPr>
              <a:t>cfu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 = 30 h</a:t>
            </a:r>
          </a:p>
          <a:p>
            <a:pPr algn="ctr"/>
            <a:endParaRPr lang="it-IT" sz="2400" b="1" dirty="0">
              <a:solidFill>
                <a:schemeClr val="bg2">
                  <a:lumMod val="25000"/>
                </a:schemeClr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/>
              </a:rPr>
              <a:t>Corso di LM in Servizio Sociale, politiche sociali, programmazione e gestione dei servizi – Dipartimento Studi Umanistici - UNITS</a:t>
            </a:r>
          </a:p>
          <a:p>
            <a:pPr>
              <a:spcBef>
                <a:spcPts val="0"/>
              </a:spcBef>
              <a:buFont typeface="Wingdings" charset="2"/>
              <a:buChar char="q"/>
            </a:pPr>
            <a:endParaRPr lang="it-IT" sz="2400" dirty="0"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latin typeface="Eurostile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igranti1-206725.jpg">
            <a:extLst>
              <a:ext uri="{FF2B5EF4-FFF2-40B4-BE49-F238E27FC236}">
                <a16:creationId xmlns:a16="http://schemas.microsoft.com/office/drawing/2014/main" id="{71B94781-820D-2C42-B413-9B08D90F7D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7980"/>
            <a:ext cx="6364800" cy="3715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BEFC1EB-0E06-6F46-9662-71D39FB7A6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93" y="1477980"/>
            <a:ext cx="2432039" cy="37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7444" y="256910"/>
            <a:ext cx="7315200" cy="1154097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Eurostile" panose="020B0504020202050204" pitchFamily="34" charset="77"/>
                <a:ea typeface="+mn-ea"/>
                <a:cs typeface="+mn-cs"/>
              </a:rPr>
              <a:t>Approccio antropologico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507" y="1877632"/>
            <a:ext cx="8189164" cy="477308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it-IT" cap="none" dirty="0">
                <a:latin typeface="Eurostile" panose="020B0504020202050204" pitchFamily="34" charset="77"/>
              </a:rPr>
              <a:t>L’approccio antropologico si fa carico della </a:t>
            </a:r>
            <a:r>
              <a:rPr lang="it-IT" b="1" cap="none" dirty="0">
                <a:solidFill>
                  <a:srgbClr val="C00000"/>
                </a:solidFill>
                <a:latin typeface="Eurostile" panose="020B0504020202050204" pitchFamily="34" charset="77"/>
              </a:rPr>
              <a:t>COMPLESSITA’</a:t>
            </a:r>
            <a:r>
              <a:rPr lang="it-IT" cap="none" dirty="0">
                <a:latin typeface="Eurostile" panose="020B0504020202050204" pitchFamily="34" charset="77"/>
              </a:rPr>
              <a:t> del reale, ne analizza in profondità caratteristiche e contraddizioni, pone interrogativi ed offre interpretazioni consapevoli della loro necessaria parzialità e pronte alla messa in discussione e ad un superamento </a:t>
            </a:r>
            <a:r>
              <a:rPr lang="it-IT" b="1" cap="none" dirty="0">
                <a:solidFill>
                  <a:srgbClr val="C00000"/>
                </a:solidFill>
                <a:latin typeface="Eurostile" panose="020B0504020202050204" pitchFamily="34" charset="77"/>
              </a:rPr>
              <a:t>QUALITATIVO. </a:t>
            </a:r>
          </a:p>
          <a:p>
            <a:endParaRPr lang="it-IT" cap="none" dirty="0">
              <a:latin typeface="Eurostile" panose="020B0504020202050204" pitchFamily="34" charset="77"/>
            </a:endParaRPr>
          </a:p>
          <a:p>
            <a:r>
              <a:rPr lang="it-IT" cap="none" dirty="0">
                <a:latin typeface="Eurostile" panose="020B0504020202050204" pitchFamily="34" charset="77"/>
              </a:rPr>
              <a:t>Dal canto suo, la </a:t>
            </a:r>
            <a:r>
              <a:rPr lang="it-IT" b="1" cap="none" dirty="0">
                <a:solidFill>
                  <a:srgbClr val="C00000"/>
                </a:solidFill>
                <a:latin typeface="Eurostile" panose="020B0504020202050204" pitchFamily="34" charset="77"/>
              </a:rPr>
              <a:t>BUROCRAZIA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 vive sulla semplificazione </a:t>
            </a:r>
            <a:r>
              <a:rPr lang="it-IT" cap="none" dirty="0">
                <a:latin typeface="Eurostile" panose="020B0504020202050204" pitchFamily="34" charset="77"/>
              </a:rPr>
              <a:t>del reale ed esige RICETTE, risposte chiare e definitive, pacchetti </a:t>
            </a:r>
            <a:r>
              <a:rPr lang="it-IT" cap="none" dirty="0" err="1">
                <a:latin typeface="Eurostile" panose="020B0504020202050204" pitchFamily="34" charset="77"/>
              </a:rPr>
              <a:t>pre</a:t>
            </a:r>
            <a:r>
              <a:rPr lang="it-IT" cap="none" dirty="0">
                <a:latin typeface="Eurostile" panose="020B0504020202050204" pitchFamily="34" charset="77"/>
              </a:rPr>
              <a:t>-confezionati e RIGIDI, così come rigidi e riduttivi sono i suoi modi di OPERARE ed intervenire sulla realtà (Vianelli 2014, </a:t>
            </a:r>
            <a:r>
              <a:rPr lang="it-IT" i="1" cap="none" dirty="0">
                <a:latin typeface="Eurostile" panose="020B0504020202050204" pitchFamily="34" charset="77"/>
              </a:rPr>
              <a:t>Frustrazione/potenzialità. Il sapere antropologico nella quotidianità di un progetto di accoglienza di rifugiati e richiedenti asilo</a:t>
            </a:r>
            <a:r>
              <a:rPr lang="it-IT" cap="none" dirty="0">
                <a:latin typeface="Eurostile" panose="020B0504020202050204" pitchFamily="34" charset="77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65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urostile" panose="020B0504020202050204" pitchFamily="34" charset="77"/>
              </a:rPr>
              <a:t>Una specie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Eurostile" panose="020B0504020202050204" pitchFamily="34" charset="77"/>
              </a:rPr>
              <a:t>nomadica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Segnaposto contenuto 3" descr="800px-Migraciones_humanas_en_haplogrupos_mitocondriales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6" y="1965672"/>
            <a:ext cx="6909807" cy="35412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0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39700"/>
            <a:ext cx="7848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827088" y="141288"/>
            <a:ext cx="77724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613" y="71438"/>
            <a:ext cx="921861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95E144B1-A441-CB4F-A960-F757B31611C3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14</a:t>
            </a:fld>
            <a:endParaRPr lang="it-IT" sz="1400" b="0" i="0"/>
          </a:p>
        </p:txBody>
      </p:sp>
    </p:spTree>
    <p:extLst>
      <p:ext uri="{BB962C8B-B14F-4D97-AF65-F5344CB8AC3E}">
        <p14:creationId xmlns:p14="http://schemas.microsoft.com/office/powerpoint/2010/main" val="26748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962F6-88F0-3E4B-B8A0-788475AD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MIGRAZIONI GLOBALI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28F81B-C9EE-7248-B71D-AF05618AF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911" y="480681"/>
            <a:ext cx="4683089" cy="5184648"/>
          </a:xfrm>
        </p:spPr>
        <p:txBody>
          <a:bodyPr/>
          <a:lstStyle/>
          <a:p>
            <a:pPr marL="0" indent="0">
              <a:buNone/>
            </a:pPr>
            <a:r>
              <a:rPr lang="it-IT" cap="none" dirty="0"/>
              <a:t>1850-1914 migrazioni transoceaniche</a:t>
            </a:r>
          </a:p>
          <a:p>
            <a:pPr marL="0" indent="0">
              <a:buNone/>
            </a:pPr>
            <a:r>
              <a:rPr lang="it-IT" cap="none" dirty="0"/>
              <a:t>1945 ➡️</a:t>
            </a:r>
            <a:r>
              <a:rPr lang="it-IT" cap="none" dirty="0">
                <a:ea typeface="Wingdings"/>
                <a:cs typeface="Wingdings"/>
              </a:rPr>
              <a:t> </a:t>
            </a:r>
            <a:r>
              <a:rPr lang="it-IT" cap="none" dirty="0"/>
              <a:t>globali</a:t>
            </a:r>
          </a:p>
          <a:p>
            <a:pPr marL="0" indent="0">
              <a:buNone/>
            </a:pPr>
            <a:r>
              <a:rPr lang="it-IT" cap="none" dirty="0"/>
              <a:t>1980 ➡️ intensificazione traffico</a:t>
            </a:r>
          </a:p>
          <a:p>
            <a:pPr marL="0" indent="0">
              <a:buNone/>
            </a:pPr>
            <a:r>
              <a:rPr lang="it-IT" cap="none" dirty="0"/>
              <a:t>2013 ➡️ IDP, Rifugiati, Migrazioni 	Forzate </a:t>
            </a:r>
          </a:p>
          <a:p>
            <a:pPr marL="0" indent="0">
              <a:buNone/>
            </a:pPr>
            <a:r>
              <a:rPr lang="it-IT" cap="none" dirty="0"/>
              <a:t>2015-16 ➡️ ’crisi’ migratoria  </a:t>
            </a:r>
          </a:p>
          <a:p>
            <a:pPr marL="0" indent="0">
              <a:buNone/>
            </a:pPr>
            <a:r>
              <a:rPr lang="it-IT" dirty="0"/>
              <a:t>2022 Ucraina</a:t>
            </a:r>
            <a:endParaRPr lang="it-IT" cap="none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FDCBDE-AD41-FF4D-9634-269B2ABD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436" y="3373965"/>
            <a:ext cx="3291840" cy="376229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CONFINI DELLA CITTADINANZA?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SOVRANITA’ E CONTROLLO MOVIMENTI </a:t>
            </a:r>
            <a:r>
              <a:rPr lang="it-IT" cap="none" dirty="0">
                <a:solidFill>
                  <a:schemeClr val="tx2"/>
                </a:solidFill>
              </a:rPr>
              <a:t>TRA </a:t>
            </a:r>
            <a:r>
              <a:rPr lang="it-IT" cap="none" dirty="0"/>
              <a:t>CONFINI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TRA-NSITI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INTE(G)RAZIONE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Welfare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cap="none" dirty="0"/>
              <a:t>Genere e generazioni</a:t>
            </a:r>
          </a:p>
        </p:txBody>
      </p:sp>
    </p:spTree>
    <p:extLst>
      <p:ext uri="{BB962C8B-B14F-4D97-AF65-F5344CB8AC3E}">
        <p14:creationId xmlns:p14="http://schemas.microsoft.com/office/powerpoint/2010/main" val="144309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1FDDF5D-8D90-E742-91AC-7CFE48FC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0" y="-314923"/>
            <a:ext cx="3318598" cy="2361969"/>
          </a:xfrm>
        </p:spPr>
        <p:txBody>
          <a:bodyPr/>
          <a:lstStyle/>
          <a:p>
            <a:r>
              <a:rPr lang="it-IT" dirty="0" err="1"/>
              <a:t>EMI_IMMI_grato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16C1018-976B-A043-A3AD-B96A60FA0E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cap="none" dirty="0"/>
              <a:t>La migrazione è un </a:t>
            </a:r>
            <a:r>
              <a:rPr lang="it-IT" i="1" cap="none" dirty="0">
                <a:solidFill>
                  <a:srgbClr val="C00000"/>
                </a:solidFill>
              </a:rPr>
              <a:t>fatto sociale totale</a:t>
            </a:r>
            <a:r>
              <a:rPr lang="it-IT" cap="none" dirty="0">
                <a:solidFill>
                  <a:srgbClr val="C00000"/>
                </a:solidFill>
              </a:rPr>
              <a:t> </a:t>
            </a:r>
            <a:r>
              <a:rPr lang="it-IT" cap="none" dirty="0"/>
              <a:t>e per comprenderlo è necessario indagarne ogni aspetto senza limitarsi a dipingerlo come un fenomeno solamente economico o demografico </a:t>
            </a:r>
          </a:p>
          <a:p>
            <a:r>
              <a:rPr lang="it-IT" cap="none" dirty="0"/>
              <a:t>Nuove reti e relazioni sociali multiple</a:t>
            </a:r>
          </a:p>
          <a:p>
            <a:r>
              <a:rPr lang="it-IT" cap="none" dirty="0"/>
              <a:t>Etnografie multi-situate</a:t>
            </a:r>
          </a:p>
          <a:p>
            <a:r>
              <a:rPr lang="it-IT" cap="none" dirty="0"/>
              <a:t>Estensione globale in tempo reale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675CD2-2378-2B4E-AA93-43878BFD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FFC9D9-0289-6E46-87B4-5BBC386A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2" y="2330719"/>
            <a:ext cx="3097273" cy="40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01B9B-E3CB-684F-9A93-FAFBA27A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618518"/>
            <a:ext cx="4764506" cy="1596177"/>
          </a:xfrm>
        </p:spPr>
        <p:txBody>
          <a:bodyPr/>
          <a:lstStyle/>
          <a:p>
            <a:r>
              <a:rPr lang="it-IT" dirty="0"/>
              <a:t>transnazionalismo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60A63-ADDD-F547-8028-5E183266E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467" y="1917914"/>
            <a:ext cx="5731512" cy="4787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cap="none" dirty="0">
                <a:latin typeface="Eurostile" panose="020B0504020202050204" pitchFamily="34" charset="77"/>
              </a:rPr>
              <a:t>Dal </a:t>
            </a:r>
            <a:r>
              <a:rPr lang="it-IT" i="1" cap="none" dirty="0" err="1">
                <a:latin typeface="Eurostile" panose="020B0504020202050204" pitchFamily="34" charset="77"/>
              </a:rPr>
              <a:t>push</a:t>
            </a:r>
            <a:r>
              <a:rPr lang="it-IT" i="1" cap="none" dirty="0">
                <a:latin typeface="Eurostile" panose="020B0504020202050204" pitchFamily="34" charset="77"/>
              </a:rPr>
              <a:t> &amp; pull </a:t>
            </a:r>
            <a:r>
              <a:rPr lang="it-IT" cap="none" dirty="0" err="1">
                <a:latin typeface="Eurostile" panose="020B0504020202050204" pitchFamily="34" charset="77"/>
              </a:rPr>
              <a:t>factors</a:t>
            </a:r>
            <a:r>
              <a:rPr lang="it-IT" cap="none" dirty="0">
                <a:latin typeface="Eurostile" panose="020B0504020202050204" pitchFamily="34" charset="77"/>
              </a:rPr>
              <a:t> e continuum rurale-urbano alle connessioni transnazionali: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I migranti costruiscono 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reti e relazioni sociali multiple </a:t>
            </a:r>
            <a:r>
              <a:rPr lang="it-IT" cap="none" dirty="0">
                <a:latin typeface="Eurostile" panose="020B0504020202050204" pitchFamily="34" charset="77"/>
              </a:rPr>
              <a:t>(parentali, etniche, economiche, ecc.) che collegano le loro società di origine, approdo e di transito. 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Transnazionalismo = prospettiva analitica «transnazionale» che abbandona il modello bipolare (sradicamento → integrazione) per considerare la presenza e azione dei gruppi migranti «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simultaneamente</a:t>
            </a:r>
            <a:r>
              <a:rPr lang="it-IT" cap="none" dirty="0">
                <a:latin typeface="Eurostile" panose="020B0504020202050204" pitchFamily="34" charset="77"/>
              </a:rPr>
              <a:t>» in diversi luoghi (N. </a:t>
            </a:r>
            <a:r>
              <a:rPr lang="it-IT" cap="none" dirty="0" err="1">
                <a:latin typeface="Eurostile" panose="020B0504020202050204" pitchFamily="34" charset="77"/>
              </a:rPr>
              <a:t>Glick</a:t>
            </a:r>
            <a:r>
              <a:rPr lang="it-IT" cap="none" dirty="0">
                <a:latin typeface="Eurostile" panose="020B0504020202050204" pitchFamily="34" charset="77"/>
              </a:rPr>
              <a:t> </a:t>
            </a:r>
            <a:r>
              <a:rPr lang="it-IT" cap="none" dirty="0" err="1">
                <a:latin typeface="Eurostile" panose="020B0504020202050204" pitchFamily="34" charset="77"/>
              </a:rPr>
              <a:t>Schiller</a:t>
            </a:r>
            <a:r>
              <a:rPr lang="it-IT" cap="none" dirty="0">
                <a:latin typeface="Eurostile" panose="020B0504020202050204" pitchFamily="34" charset="77"/>
              </a:rPr>
              <a:t>) </a:t>
            </a:r>
          </a:p>
          <a:p>
            <a:endParaRPr lang="it-IT" cap="none" dirty="0">
              <a:latin typeface="Eurostile" panose="020B0504020202050204" pitchFamily="34" charset="77"/>
            </a:endParaRPr>
          </a:p>
          <a:p>
            <a:endParaRPr lang="it-IT" cap="none" dirty="0">
              <a:latin typeface="Eurostile" panose="020B050402020205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5E3F01-4CFD-F047-A147-249F6017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79" y="618518"/>
            <a:ext cx="3056021" cy="42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49804" y="488758"/>
            <a:ext cx="7315200" cy="1154097"/>
          </a:xfrm>
        </p:spPr>
        <p:txBody>
          <a:bodyPr/>
          <a:lstStyle/>
          <a:p>
            <a:r>
              <a:rPr lang="it-IT" dirty="0"/>
              <a:t>Approccio transnazionale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33136" y="1982912"/>
            <a:ext cx="8250124" cy="4875088"/>
          </a:xfrm>
        </p:spPr>
        <p:txBody>
          <a:bodyPr>
            <a:normAutofit fontScale="40000" lnSpcReduction="20000"/>
          </a:bodyPr>
          <a:lstStyle/>
          <a:p>
            <a:r>
              <a:rPr lang="it-IT" sz="6200" cap="none" dirty="0">
                <a:latin typeface="Eurostile" panose="020B0504020202050204" pitchFamily="34" charset="77"/>
              </a:rPr>
              <a:t>Collettività migranti intese come comunità </a:t>
            </a:r>
            <a:r>
              <a:rPr lang="it-IT" sz="6200" cap="none" dirty="0">
                <a:solidFill>
                  <a:srgbClr val="C00000"/>
                </a:solidFill>
                <a:latin typeface="Eurostile" panose="020B0504020202050204" pitchFamily="34" charset="77"/>
              </a:rPr>
              <a:t>MOBILI</a:t>
            </a:r>
            <a:r>
              <a:rPr lang="it-IT" sz="6200" cap="none" dirty="0">
                <a:solidFill>
                  <a:srgbClr val="FF6600"/>
                </a:solidFill>
                <a:latin typeface="Eurostile" panose="020B0504020202050204" pitchFamily="34" charset="77"/>
              </a:rPr>
              <a:t> </a:t>
            </a:r>
            <a:r>
              <a:rPr lang="it-IT" sz="6200" cap="none" dirty="0">
                <a:latin typeface="Eurostile" panose="020B0504020202050204" pitchFamily="34" charset="77"/>
              </a:rPr>
              <a:t>(degli Uberti in riccio 2014: 21-34; </a:t>
            </a:r>
            <a:r>
              <a:rPr lang="it-IT" sz="6200" i="1" cap="none" dirty="0" err="1">
                <a:latin typeface="Eurostile" panose="020B0504020202050204" pitchFamily="34" charset="77"/>
              </a:rPr>
              <a:t>transit</a:t>
            </a:r>
            <a:r>
              <a:rPr lang="it-IT" sz="6200" i="1" cap="none" dirty="0">
                <a:latin typeface="Eurostile" panose="020B0504020202050204" pitchFamily="34" charset="77"/>
              </a:rPr>
              <a:t> </a:t>
            </a:r>
            <a:r>
              <a:rPr lang="it-IT" sz="6200" i="1" cap="none" dirty="0" err="1">
                <a:latin typeface="Eurostile" panose="020B0504020202050204" pitchFamily="34" charset="77"/>
              </a:rPr>
              <a:t>migration</a:t>
            </a:r>
            <a:r>
              <a:rPr lang="it-IT" sz="6200" i="1" cap="none" dirty="0">
                <a:latin typeface="Eurostile" panose="020B0504020202050204" pitchFamily="34" charset="77"/>
              </a:rPr>
              <a:t> </a:t>
            </a:r>
            <a:r>
              <a:rPr lang="it-IT" sz="6200" cap="none" dirty="0">
                <a:latin typeface="Eurostile" panose="020B0504020202050204" pitchFamily="34" charset="77"/>
              </a:rPr>
              <a:t>Massa: 35-44)</a:t>
            </a:r>
          </a:p>
          <a:p>
            <a:endParaRPr lang="it-IT" sz="6200" cap="none" dirty="0">
              <a:latin typeface="Eurostile" panose="020B0504020202050204" pitchFamily="34" charset="77"/>
            </a:endParaRPr>
          </a:p>
          <a:p>
            <a:r>
              <a:rPr lang="it-IT" sz="6200" cap="none" dirty="0">
                <a:latin typeface="Eurostile" panose="020B0504020202050204" pitchFamily="34" charset="77"/>
              </a:rPr>
              <a:t>Continuum rurale-urbano (Epstein 1958; Grillo 1973)</a:t>
            </a:r>
          </a:p>
          <a:p>
            <a:endParaRPr lang="it-IT" sz="6200" cap="none" dirty="0">
              <a:latin typeface="Eurostile" panose="020B0504020202050204" pitchFamily="34" charset="77"/>
            </a:endParaRPr>
          </a:p>
          <a:p>
            <a:r>
              <a:rPr lang="it-IT" sz="6200" cap="none" dirty="0">
                <a:solidFill>
                  <a:srgbClr val="C00000"/>
                </a:solidFill>
                <a:latin typeface="Eurostile" panose="020B0504020202050204" pitchFamily="34" charset="77"/>
              </a:rPr>
              <a:t>Diaspora</a:t>
            </a:r>
            <a:r>
              <a:rPr lang="it-IT" sz="6200" cap="none" dirty="0">
                <a:solidFill>
                  <a:srgbClr val="FF6600"/>
                </a:solidFill>
                <a:latin typeface="Eurostile" panose="020B0504020202050204" pitchFamily="34" charset="77"/>
              </a:rPr>
              <a:t> </a:t>
            </a:r>
            <a:r>
              <a:rPr lang="it-IT" sz="6200" cap="none" dirty="0">
                <a:latin typeface="Eurostile" panose="020B0504020202050204" pitchFamily="34" charset="77"/>
              </a:rPr>
              <a:t>(Cohen 1997; Clifford 1997; Lazzarino e </a:t>
            </a:r>
            <a:r>
              <a:rPr lang="it-IT" sz="6200" cap="none" dirty="0" err="1">
                <a:latin typeface="Eurostile" panose="020B0504020202050204" pitchFamily="34" charset="77"/>
              </a:rPr>
              <a:t>Marabello</a:t>
            </a:r>
            <a:r>
              <a:rPr lang="it-IT" sz="6200" cap="none" dirty="0">
                <a:latin typeface="Eurostile" panose="020B0504020202050204" pitchFamily="34" charset="77"/>
              </a:rPr>
              <a:t> in Riccio 2014: 81-90)</a:t>
            </a:r>
          </a:p>
          <a:p>
            <a:endParaRPr lang="it-IT" sz="6200" cap="none" dirty="0">
              <a:latin typeface="Eurostile" panose="020B0504020202050204" pitchFamily="34" charset="77"/>
            </a:endParaRPr>
          </a:p>
          <a:p>
            <a:r>
              <a:rPr lang="it-IT" sz="6200" cap="none" dirty="0">
                <a:latin typeface="Eurostile" panose="020B0504020202050204" pitchFamily="34" charset="77"/>
              </a:rPr>
              <a:t> Studio dei processi </a:t>
            </a:r>
            <a:r>
              <a:rPr lang="it-IT" sz="6200" cap="none" dirty="0">
                <a:solidFill>
                  <a:srgbClr val="C00000"/>
                </a:solidFill>
                <a:latin typeface="Eurostile" panose="020B0504020202050204" pitchFamily="34" charset="77"/>
              </a:rPr>
              <a:t>transnazionali</a:t>
            </a:r>
            <a:r>
              <a:rPr lang="it-IT" sz="6200" cap="none" dirty="0">
                <a:latin typeface="Eurostile" panose="020B0504020202050204" pitchFamily="34" charset="77"/>
              </a:rPr>
              <a:t> (</a:t>
            </a:r>
            <a:r>
              <a:rPr lang="it-IT" sz="6200" cap="none" dirty="0" err="1">
                <a:latin typeface="Eurostile" panose="020B0504020202050204" pitchFamily="34" charset="77"/>
              </a:rPr>
              <a:t>Glick</a:t>
            </a:r>
            <a:r>
              <a:rPr lang="it-IT" sz="6200" cap="none" dirty="0">
                <a:latin typeface="Eurostile" panose="020B0504020202050204" pitchFamily="34" charset="77"/>
              </a:rPr>
              <a:t> </a:t>
            </a:r>
            <a:r>
              <a:rPr lang="it-IT" sz="6200" cap="none" dirty="0" err="1">
                <a:latin typeface="Eurostile" panose="020B0504020202050204" pitchFamily="34" charset="77"/>
              </a:rPr>
              <a:t>Schiller</a:t>
            </a:r>
            <a:r>
              <a:rPr lang="it-IT" sz="6200" cap="none" dirty="0">
                <a:latin typeface="Eurostile" panose="020B0504020202050204" pitchFamily="34" charset="77"/>
              </a:rPr>
              <a:t>, </a:t>
            </a:r>
            <a:r>
              <a:rPr lang="it-IT" sz="6200" cap="none" dirty="0" err="1">
                <a:latin typeface="Eurostile" panose="020B0504020202050204" pitchFamily="34" charset="77"/>
              </a:rPr>
              <a:t>Caglar</a:t>
            </a:r>
            <a:r>
              <a:rPr lang="it-IT" sz="6200" cap="none" dirty="0">
                <a:latin typeface="Eurostile" panose="020B0504020202050204" pitchFamily="34" charset="77"/>
              </a:rPr>
              <a:t>, </a:t>
            </a:r>
            <a:r>
              <a:rPr lang="it-IT" sz="6200" cap="none" dirty="0" err="1">
                <a:latin typeface="Eurostile" panose="020B0504020202050204" pitchFamily="34" charset="77"/>
              </a:rPr>
              <a:t>Levitt</a:t>
            </a:r>
            <a:r>
              <a:rPr lang="it-IT" sz="6200" cap="none" dirty="0">
                <a:latin typeface="Eurostile" panose="020B0504020202050204" pitchFamily="34" charset="77"/>
              </a:rPr>
              <a:t>): </a:t>
            </a:r>
          </a:p>
          <a:p>
            <a:pPr marL="68580" indent="0">
              <a:buNone/>
            </a:pPr>
            <a:r>
              <a:rPr lang="it-IT" sz="6200" dirty="0">
                <a:solidFill>
                  <a:srgbClr val="C00000"/>
                </a:solidFill>
                <a:latin typeface="Eurostile" panose="020B0504020202050204" pitchFamily="34" charset="77"/>
              </a:rPr>
              <a:t>	</a:t>
            </a:r>
            <a:r>
              <a:rPr lang="it-IT" sz="6200" cap="none" dirty="0">
                <a:solidFill>
                  <a:srgbClr val="C00000"/>
                </a:solidFill>
                <a:latin typeface="Eurostile" panose="020B0504020202050204" pitchFamily="34" charset="77"/>
              </a:rPr>
              <a:t>Relazioni multiple e simultanee</a:t>
            </a:r>
            <a:r>
              <a:rPr lang="it-IT" sz="6200" cap="none" dirty="0">
                <a:latin typeface="Eurostile" panose="020B0504020202050204" pitchFamily="34" charset="77"/>
              </a:rPr>
              <a:t>, circuiti di relazioni 	formali e informali </a:t>
            </a:r>
            <a:r>
              <a:rPr lang="it-IT" sz="6200" cap="none" dirty="0">
                <a:latin typeface="Eurostile" panose="020B0504020202050204" pitchFamily="34" charset="77"/>
                <a:ea typeface="Wingdings"/>
                <a:cs typeface="Wingdings"/>
              </a:rPr>
              <a:t></a:t>
            </a:r>
            <a:r>
              <a:rPr lang="it-IT" sz="6200" cap="none" dirty="0">
                <a:latin typeface="Eurostile" panose="020B0504020202050204" pitchFamily="34" charset="77"/>
              </a:rPr>
              <a:t> multidimensionalità dei processi</a:t>
            </a:r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6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D91ED-5BEF-844F-ABCB-89A93523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5" y="193401"/>
            <a:ext cx="7773338" cy="1596177"/>
          </a:xfrm>
        </p:spPr>
        <p:txBody>
          <a:bodyPr/>
          <a:lstStyle/>
          <a:p>
            <a:r>
              <a:rPr lang="it-IT" dirty="0"/>
              <a:t>DIASPORA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FF0AD-8ABE-0741-AB99-13E531C9E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825" y="1789578"/>
            <a:ext cx="5731512" cy="4627264"/>
          </a:xfrm>
        </p:spPr>
        <p:txBody>
          <a:bodyPr>
            <a:normAutofit fontScale="92500" lnSpcReduction="20000"/>
          </a:bodyPr>
          <a:lstStyle/>
          <a:p>
            <a:r>
              <a:rPr lang="it-IT" cap="none" dirty="0">
                <a:latin typeface="Eurostile" panose="020B0504020202050204" pitchFamily="34" charset="77"/>
              </a:rPr>
              <a:t>Abbandono dell’idea di campo come entità chiusa e dai confini definiti (</a:t>
            </a:r>
            <a:r>
              <a:rPr lang="it-IT" cap="none" dirty="0" err="1">
                <a:latin typeface="Eurostile" panose="020B0504020202050204" pitchFamily="34" charset="77"/>
              </a:rPr>
              <a:t>Gupta</a:t>
            </a:r>
            <a:r>
              <a:rPr lang="it-IT" cap="none" dirty="0">
                <a:latin typeface="Eurostile" panose="020B0504020202050204" pitchFamily="34" charset="77"/>
              </a:rPr>
              <a:t> – Ferguson)</a:t>
            </a:r>
          </a:p>
          <a:p>
            <a:r>
              <a:rPr lang="it-IT" i="1" cap="none" dirty="0" err="1">
                <a:latin typeface="Eurostile" panose="020B0504020202050204" pitchFamily="34" charset="77"/>
              </a:rPr>
              <a:t>Mobility</a:t>
            </a:r>
            <a:r>
              <a:rPr lang="it-IT" i="1" cap="none" dirty="0">
                <a:latin typeface="Eurostile" panose="020B0504020202050204" pitchFamily="34" charset="77"/>
              </a:rPr>
              <a:t>  turn </a:t>
            </a:r>
            <a:r>
              <a:rPr lang="it-IT" cap="none" dirty="0">
                <a:latin typeface="Eurostile" panose="020B0504020202050204" pitchFamily="34" charset="77"/>
              </a:rPr>
              <a:t>(</a:t>
            </a:r>
            <a:r>
              <a:rPr lang="it-IT" cap="none" dirty="0" err="1">
                <a:latin typeface="Eurostile" panose="020B0504020202050204" pitchFamily="34" charset="77"/>
              </a:rPr>
              <a:t>Urry</a:t>
            </a:r>
            <a:r>
              <a:rPr lang="it-IT" cap="none" dirty="0">
                <a:latin typeface="Eurostile" panose="020B0504020202050204" pitchFamily="34" charset="77"/>
              </a:rPr>
              <a:t>, Salazar)</a:t>
            </a:r>
            <a:r>
              <a:rPr lang="it-IT" i="1" cap="none" dirty="0">
                <a:latin typeface="Eurostile" panose="020B0504020202050204" pitchFamily="34" charset="77"/>
              </a:rPr>
              <a:t>:</a:t>
            </a:r>
            <a:r>
              <a:rPr lang="it-IT" cap="none" dirty="0">
                <a:latin typeface="Eurostile" panose="020B0504020202050204" pitchFamily="34" charset="77"/>
              </a:rPr>
              <a:t> mobilità non solo migratoria: consumo, media, globalizzazione, turismo.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Campi multi-locali e strategie di vita migratoria trans-nazionali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Immaginari, simboli, emozioni e flussi intersecano le sedi diasporiche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Flussi materiali (cibo, rimesse, oggetti) e immateriali</a:t>
            </a:r>
          </a:p>
          <a:p>
            <a:r>
              <a:rPr lang="it-IT" cap="none" dirty="0" err="1">
                <a:latin typeface="Eurostile" panose="020B0504020202050204" pitchFamily="34" charset="77"/>
              </a:rPr>
              <a:t>Bifocalità</a:t>
            </a:r>
            <a:r>
              <a:rPr lang="it-IT" cap="none" dirty="0">
                <a:latin typeface="Eurostile" panose="020B0504020202050204" pitchFamily="34" charset="77"/>
              </a:rPr>
              <a:t> dello sguardo antropologico sulle migrazioni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A34662-0426-DE4D-9296-95D46EE49E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1527558"/>
            <a:ext cx="2730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9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8458200" cy="1143000"/>
          </a:xfrm>
        </p:spPr>
        <p:txBody>
          <a:bodyPr/>
          <a:lstStyle/>
          <a:p>
            <a:r>
              <a:rPr lang="it-IT" sz="2900" dirty="0">
                <a:latin typeface="Eurostile" panose="020B0504020202050204" pitchFamily="34" charset="77"/>
              </a:rPr>
              <a:t>Antropologia dei processi migratori </a:t>
            </a:r>
            <a:r>
              <a:rPr lang="it-IT" sz="3200" dirty="0">
                <a:latin typeface="Eurostile" panose="020B0504020202050204" pitchFamily="34" charset="77"/>
              </a:rPr>
              <a:t>[255SF]</a:t>
            </a:r>
            <a:endParaRPr lang="it-IT" sz="2900" dirty="0">
              <a:latin typeface="Eurostile" panose="020B0504020202050204" pitchFamily="34" charset="7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968875"/>
          </a:xfrm>
        </p:spPr>
        <p:txBody>
          <a:bodyPr/>
          <a:lstStyle/>
          <a:p>
            <a:pPr eaLnBrk="1" hangingPunct="1"/>
            <a:endParaRPr lang="it-IT" dirty="0"/>
          </a:p>
          <a:p>
            <a:pPr eaLnBrk="1" hangingPunct="1">
              <a:buNone/>
            </a:pPr>
            <a:r>
              <a:rPr lang="it-IT" dirty="0"/>
              <a:t>		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9963" y="1479132"/>
            <a:ext cx="8770458" cy="600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DOCENTE:  prof. Roberta Altin &lt;raltin@units.it&gt;</a:t>
            </a:r>
          </a:p>
          <a:p>
            <a:pPr eaLnBrk="0" hangingPunct="0">
              <a:spcBef>
                <a:spcPct val="50000"/>
              </a:spcBef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LEZIONI 	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Giovedi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 ore 9 -11- Aula C1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Androna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Baciocchi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4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			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Venerdi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ore 9 -11 - Aula 3 via Lazzaretto Vecchio, 8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			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			6 ottobre – 2 (22?) dicembre 2022 </a:t>
            </a:r>
          </a:p>
          <a:p>
            <a:pPr eaLnBrk="0" hangingPunct="0">
              <a:spcBef>
                <a:spcPct val="50000"/>
              </a:spcBef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RICEVIMENTO: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Martedi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ore 14-16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Dip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. Studi Umanistici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				via Lazzaretto Vecchio 8, 3° piano, st. 308</a:t>
            </a:r>
          </a:p>
          <a:p>
            <a:pPr eaLnBrk="0" hangingPunct="0">
              <a:spcBef>
                <a:spcPct val="50000"/>
              </a:spcBef>
            </a:pPr>
            <a:endParaRPr lang="it-IT" sz="2400" dirty="0">
              <a:solidFill>
                <a:schemeClr val="bg2">
                  <a:lumMod val="25000"/>
                </a:schemeClr>
              </a:solidFill>
              <a:latin typeface="Eurostile"/>
            </a:endParaRPr>
          </a:p>
          <a:p>
            <a:pPr eaLnBrk="0" hangingPunct="0">
              <a:spcBef>
                <a:spcPct val="50000"/>
              </a:spcBef>
            </a:pPr>
            <a:endParaRPr lang="it-IT" sz="2400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691" y="120044"/>
            <a:ext cx="7315200" cy="1955313"/>
          </a:xfrm>
        </p:spPr>
        <p:txBody>
          <a:bodyPr>
            <a:normAutofit/>
          </a:bodyPr>
          <a:lstStyle/>
          <a:p>
            <a:r>
              <a:rPr lang="it-IT" sz="2400" dirty="0"/>
              <a:t>DIASPORA</a:t>
            </a:r>
            <a:br>
              <a:rPr lang="it-IT" sz="24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P. </a:t>
            </a:r>
            <a:r>
              <a:rPr lang="it-IT" sz="2000" dirty="0" err="1"/>
              <a:t>Gilroy</a:t>
            </a:r>
            <a:r>
              <a:rPr lang="it-IT" sz="2000" dirty="0"/>
              <a:t>, </a:t>
            </a:r>
            <a:r>
              <a:rPr lang="it-IT" sz="2000" i="1" dirty="0"/>
              <a:t>The </a:t>
            </a:r>
            <a:r>
              <a:rPr lang="it-IT" sz="2000" i="1" dirty="0" err="1"/>
              <a:t>black</a:t>
            </a:r>
            <a:r>
              <a:rPr lang="it-IT" sz="2000" i="1" dirty="0"/>
              <a:t> Atlantic: </a:t>
            </a:r>
            <a:r>
              <a:rPr lang="it-IT" sz="2000" i="1" dirty="0" err="1"/>
              <a:t>Double</a:t>
            </a:r>
            <a:r>
              <a:rPr lang="it-IT" sz="2000" i="1" dirty="0"/>
              <a:t> </a:t>
            </a:r>
            <a:r>
              <a:rPr lang="it-IT" sz="2000" i="1" dirty="0" err="1"/>
              <a:t>Consciousness</a:t>
            </a:r>
            <a:r>
              <a:rPr lang="it-IT" sz="2000" i="1" dirty="0"/>
              <a:t> and </a:t>
            </a:r>
            <a:r>
              <a:rPr lang="it-IT" sz="2000" i="1" dirty="0" err="1"/>
              <a:t>Modernity</a:t>
            </a:r>
            <a:r>
              <a:rPr lang="it-IT" sz="2000" dirty="0"/>
              <a:t>, 1993</a:t>
            </a:r>
          </a:p>
        </p:txBody>
      </p:sp>
      <p:pic>
        <p:nvPicPr>
          <p:cNvPr id="4" name="Segnaposto contenuto 3" descr="african-diaspora-map7-joseph-harris-1873-m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2" y="1949713"/>
            <a:ext cx="6650182" cy="4312542"/>
          </a:xfrm>
        </p:spPr>
      </p:pic>
    </p:spTree>
    <p:extLst>
      <p:ext uri="{BB962C8B-B14F-4D97-AF65-F5344CB8AC3E}">
        <p14:creationId xmlns:p14="http://schemas.microsoft.com/office/powerpoint/2010/main" val="4265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1463" y="209431"/>
            <a:ext cx="7315200" cy="1154097"/>
          </a:xfrm>
        </p:spPr>
        <p:txBody>
          <a:bodyPr/>
          <a:lstStyle/>
          <a:p>
            <a:r>
              <a:rPr lang="it-IT" dirty="0"/>
              <a:t>Etnografie multi-situate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581" y="1759712"/>
            <a:ext cx="8792419" cy="4721299"/>
          </a:xfrm>
        </p:spPr>
        <p:txBody>
          <a:bodyPr>
            <a:normAutofit/>
          </a:bodyPr>
          <a:lstStyle/>
          <a:p>
            <a:r>
              <a:rPr lang="it-IT" sz="3300" cap="none" dirty="0">
                <a:latin typeface="Eurostile" panose="020B0504020202050204" pitchFamily="34" charset="77"/>
              </a:rPr>
              <a:t>Esplorazione di spazi transnazionali </a:t>
            </a:r>
          </a:p>
          <a:p>
            <a:r>
              <a:rPr lang="it-IT" sz="3300" cap="none" dirty="0">
                <a:latin typeface="Eurostile" panose="020B0504020202050204" pitchFamily="34" charset="77"/>
              </a:rPr>
              <a:t>Campo di studio non è entità chiusa con confini definiti</a:t>
            </a:r>
          </a:p>
          <a:p>
            <a:r>
              <a:rPr lang="it-IT" sz="3300" cap="none" dirty="0" err="1">
                <a:latin typeface="Eurostile" panose="020B0504020202050204" pitchFamily="34" charset="77"/>
              </a:rPr>
              <a:t>Setting</a:t>
            </a:r>
            <a:r>
              <a:rPr lang="it-IT" sz="3300" cap="none" dirty="0">
                <a:latin typeface="Eurostile" panose="020B0504020202050204" pitchFamily="34" charset="77"/>
              </a:rPr>
              <a:t> </a:t>
            </a:r>
            <a:r>
              <a:rPr lang="it-IT" sz="3300" cap="none" dirty="0" err="1">
                <a:latin typeface="Eurostile" panose="020B0504020202050204" pitchFamily="34" charset="77"/>
              </a:rPr>
              <a:t>multilocale</a:t>
            </a:r>
            <a:r>
              <a:rPr lang="it-IT" sz="3300" cap="none" dirty="0">
                <a:latin typeface="Eurostile" panose="020B0504020202050204" pitchFamily="34" charset="77"/>
              </a:rPr>
              <a:t> (legami, rimesse, oggetti, flussi mediatici ecc.)</a:t>
            </a:r>
          </a:p>
          <a:p>
            <a:r>
              <a:rPr lang="it-IT" sz="3300" cap="none" dirty="0">
                <a:latin typeface="Eurostile" panose="020B0504020202050204" pitchFamily="34" charset="77"/>
              </a:rPr>
              <a:t>Strategie di vite e famiglie transnazionali</a:t>
            </a:r>
          </a:p>
          <a:p>
            <a:r>
              <a:rPr lang="it-IT" sz="3300" cap="none" dirty="0" err="1">
                <a:latin typeface="Eurostile" panose="020B0504020202050204" pitchFamily="34" charset="77"/>
              </a:rPr>
              <a:t>Bifocalità</a:t>
            </a:r>
            <a:r>
              <a:rPr lang="it-IT" sz="3300" cap="none" dirty="0">
                <a:latin typeface="Eurostile" panose="020B0504020202050204" pitchFamily="34" charset="77"/>
              </a:rPr>
              <a:t> dello sguardo antropologico</a:t>
            </a:r>
          </a:p>
          <a:p>
            <a:r>
              <a:rPr lang="it-IT" sz="3300" cap="none" dirty="0">
                <a:latin typeface="Eurostile" panose="020B0504020202050204" pitchFamily="34" charset="77"/>
              </a:rPr>
              <a:t>Estensione globale in tempo reale (</a:t>
            </a:r>
            <a:r>
              <a:rPr lang="it-IT" sz="3300" cap="none" dirty="0" err="1">
                <a:latin typeface="Eurostile" panose="020B0504020202050204" pitchFamily="34" charset="77"/>
              </a:rPr>
              <a:t>Vertovec</a:t>
            </a:r>
            <a:r>
              <a:rPr lang="it-IT" sz="3300" cap="none" dirty="0">
                <a:latin typeface="Eurostile" panose="020B0504020202050204" pitchFamily="34" charset="77"/>
              </a:rPr>
              <a:t>).</a:t>
            </a:r>
          </a:p>
          <a:p>
            <a:endParaRPr lang="it-IT" dirty="0"/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44530" y="2106202"/>
            <a:ext cx="9322700" cy="44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566738" algn="l"/>
                <a:tab pos="1481138" algn="l"/>
                <a:tab pos="2395538" algn="l"/>
                <a:tab pos="3309938" algn="l"/>
                <a:tab pos="4224338" algn="l"/>
                <a:tab pos="5138738" algn="l"/>
                <a:tab pos="6053138" algn="l"/>
                <a:tab pos="6967538" algn="l"/>
                <a:tab pos="7881938" algn="l"/>
                <a:tab pos="8796338" algn="l"/>
                <a:tab pos="9710738" algn="l"/>
                <a:tab pos="9988550" algn="l"/>
                <a:tab pos="10437813" algn="l"/>
                <a:tab pos="1078071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Emi / Im- Migrazioni ?    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Europa: radici o </a:t>
            </a:r>
            <a:r>
              <a:rPr lang="it-IT" b="0" i="0" dirty="0" err="1">
                <a:solidFill>
                  <a:schemeClr val="tx2"/>
                </a:solidFill>
                <a:latin typeface="Eurostile" charset="0"/>
                <a:cs typeface="Eurostile" charset="0"/>
              </a:rPr>
              <a:t>inter_cultura</a:t>
            </a: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? 		   						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	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Confini interni/esterni		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Aumento di richiedenti asilo  	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Stop alle quote ingresso migranti                     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Crisi  globale 2008-Welfare state	           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Primavere arabe + crisi climatica</a:t>
            </a:r>
          </a:p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r>
              <a:rPr lang="it-IT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COVID 19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71254" y="606425"/>
            <a:ext cx="7346022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b="0" i="0" dirty="0">
                <a:solidFill>
                  <a:schemeClr val="tx2"/>
                </a:solidFill>
                <a:latin typeface="Eurostile" charset="0"/>
                <a:cs typeface="Eurostile" charset="0"/>
              </a:rPr>
              <a:t>Europa e ‘crisi’ (migratoria?)</a:t>
            </a:r>
          </a:p>
        </p:txBody>
      </p:sp>
    </p:spTree>
    <p:extLst>
      <p:ext uri="{BB962C8B-B14F-4D97-AF65-F5344CB8AC3E}">
        <p14:creationId xmlns:p14="http://schemas.microsoft.com/office/powerpoint/2010/main" val="18106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8207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solidFill>
                  <a:schemeClr val="accent1">
                    <a:lumMod val="75000"/>
                  </a:schemeClr>
                </a:solidFill>
                <a:latin typeface="Eurostile" charset="0"/>
                <a:cs typeface="Eurostile" charset="0"/>
              </a:rPr>
              <a:t>Migrazioni: economiche o forzate?</a:t>
            </a:r>
            <a:br>
              <a:rPr lang="it-IT" sz="3600" b="0" i="0" dirty="0">
                <a:solidFill>
                  <a:srgbClr val="FF8600"/>
                </a:solidFill>
                <a:latin typeface="Eurostile" charset="0"/>
                <a:cs typeface="Eurostile" charset="0"/>
              </a:rPr>
            </a:br>
            <a:endParaRPr lang="it-IT" sz="3600" b="0" i="0" dirty="0">
              <a:solidFill>
                <a:srgbClr val="FF8600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00113" y="19161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  <a:defRPr/>
            </a:pPr>
            <a:endParaRPr lang="it-IT" sz="2200" b="0" i="0">
              <a:solidFill>
                <a:srgbClr val="C00000"/>
              </a:solidFill>
              <a:latin typeface="Georgia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  <a:defRPr/>
            </a:pPr>
            <a:r>
              <a:rPr lang="it-IT" sz="2000" b="0" i="0">
                <a:solidFill>
                  <a:srgbClr val="002060"/>
                </a:solidFill>
                <a:latin typeface="Georgia" charset="0"/>
              </a:rPr>
              <a:t>	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91039007-125E-A347-A6F7-1A8D2CE8813E}" type="slidenum">
              <a:rPr lang="it-IT" sz="1400" b="0" i="0" smtClean="0"/>
              <a:pPr algn="r" eaLnBrk="1" hangingPunct="1">
                <a:buClrTx/>
                <a:buFontTx/>
                <a:buNone/>
                <a:defRPr/>
              </a:pPr>
              <a:t>23</a:t>
            </a:fld>
            <a:endParaRPr lang="it-IT" sz="1400" b="0" i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525" y="-523761"/>
            <a:ext cx="9134475" cy="668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524" y="1803400"/>
            <a:ext cx="50800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8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4C3B65-E54D-B245-8E5A-E5EDAF352B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856" y="0"/>
            <a:ext cx="492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Leggere la migrazione</a:t>
            </a:r>
            <a:br>
              <a:rPr lang="it-IT" dirty="0">
                <a:solidFill>
                  <a:schemeClr val="bg2">
                    <a:lumMod val="25000"/>
                  </a:schemeClr>
                </a:solidFill>
              </a:rPr>
            </a:b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073" y="2007499"/>
            <a:ext cx="7773339" cy="4290560"/>
          </a:xfrm>
        </p:spPr>
        <p:txBody>
          <a:bodyPr>
            <a:normAutofit fontScale="92500" lnSpcReduction="10000"/>
          </a:bodyPr>
          <a:lstStyle/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Oltre 5 milioni di cittadini stranieri in Italia (= 8,5% pop.)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Circa 450.000 irregolari (stima ISMU) 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Donne migranti 51,8% 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Minorenni 20,2%</a:t>
            </a:r>
          </a:p>
          <a:p>
            <a:endParaRPr lang="it-IT" sz="23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pPr marL="68580" indent="0">
              <a:buNone/>
            </a:pPr>
            <a:r>
              <a:rPr lang="it-IT" sz="2300" b="1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Eterogeneità</a:t>
            </a:r>
            <a:r>
              <a:rPr lang="it-IT" sz="23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 (genere, generazione, classe, capitale sociale, nazionalità): 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EU/extra; status giuridico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Traiettoria storica e prospettive future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Reti transnazionali</a:t>
            </a:r>
          </a:p>
          <a:p>
            <a:r>
              <a:rPr lang="it-IT" sz="23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</a:rPr>
              <a:t>Dimensioni locali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53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idx="4294967295"/>
          </p:nvPr>
        </p:nvSpPr>
        <p:spPr>
          <a:xfrm>
            <a:off x="2123090" y="416363"/>
            <a:ext cx="4883150" cy="1500188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FONTI Ufficiali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294967295"/>
          </p:nvPr>
        </p:nvSpPr>
        <p:spPr>
          <a:xfrm>
            <a:off x="1142179" y="1916551"/>
            <a:ext cx="6919255" cy="4432300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it-IT" sz="8000" dirty="0">
              <a:solidFill>
                <a:schemeClr val="tx2"/>
              </a:solidFill>
              <a:latin typeface="Eurostile" panose="020B0504020202050204" pitchFamily="34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8000" dirty="0">
                <a:solidFill>
                  <a:schemeClr val="tx2"/>
                </a:solidFill>
                <a:latin typeface="Eurostile" panose="020B050402020205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ISTAT</a:t>
            </a:r>
            <a:endParaRPr lang="it-IT" sz="8000" dirty="0">
              <a:solidFill>
                <a:schemeClr val="tx2"/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tx2"/>
                </a:solidFill>
                <a:latin typeface="Eurostile" panose="020B050402020205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EUROSTAT</a:t>
            </a:r>
            <a:endParaRPr lang="it-IT" sz="8000" dirty="0">
              <a:solidFill>
                <a:schemeClr val="tx2"/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tx2"/>
                </a:solidFill>
                <a:latin typeface="Eurostile" panose="020B050402020205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Cruscotto ministeriale</a:t>
            </a:r>
            <a:endParaRPr lang="it-IT" sz="8000" dirty="0">
              <a:solidFill>
                <a:schemeClr val="tx2"/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tx2"/>
                </a:solidFill>
                <a:latin typeface="Eurostile" panose="020B050402020205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REgione FVG Immigrazione</a:t>
            </a:r>
            <a:endParaRPr lang="it-IT" sz="8000" dirty="0">
              <a:solidFill>
                <a:schemeClr val="tx2"/>
              </a:solidFill>
              <a:latin typeface="Eurostile" panose="020B0504020202050204" pitchFamily="34" charset="77"/>
            </a:endParaRPr>
          </a:p>
          <a:p>
            <a:endParaRPr lang="it-IT" sz="8000" dirty="0">
              <a:solidFill>
                <a:schemeClr val="tx2"/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IOM </a:t>
            </a:r>
            <a:endParaRPr lang="it-IT" sz="80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UNHCR</a:t>
            </a:r>
            <a:endParaRPr lang="it-IT" sz="80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r>
              <a:rPr lang="it-IT" sz="80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hlinkClick r:id="rId8"/>
              </a:rPr>
              <a:t>worldmapper </a:t>
            </a:r>
            <a:endParaRPr lang="it-IT" sz="8000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endParaRPr lang="it-IT" dirty="0">
              <a:solidFill>
                <a:srgbClr val="FFFFFF"/>
              </a:solidFill>
            </a:endParaRP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164" y="62857"/>
            <a:ext cx="7315200" cy="1154097"/>
          </a:xfrm>
        </p:spPr>
        <p:txBody>
          <a:bodyPr/>
          <a:lstStyle/>
          <a:p>
            <a:r>
              <a:rPr lang="it-IT" dirty="0">
                <a:latin typeface="Eurostile" panose="020B0504020202050204" pitchFamily="34" charset="77"/>
              </a:rPr>
              <a:t>Bibliografia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795" y="1216954"/>
            <a:ext cx="8555274" cy="564104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80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Obbligatorio per tutti/e:</a:t>
            </a:r>
          </a:p>
          <a:p>
            <a:pPr marL="0" lvl="0" indent="0">
              <a:buNone/>
            </a:pPr>
            <a:r>
              <a:rPr lang="it-IT" sz="80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1) B. Riccio, </a:t>
            </a:r>
            <a:r>
              <a:rPr lang="it-IT" sz="8000" i="1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Antropologia e </a:t>
            </a:r>
            <a:r>
              <a:rPr lang="it-IT" sz="80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migrazioni, CISU, Roma 2014.</a:t>
            </a:r>
          </a:p>
          <a:p>
            <a:pPr marL="0" lvl="0" indent="0">
              <a:buNone/>
            </a:pPr>
            <a:endParaRPr lang="it-IT" sz="8000" cap="none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it-IT" sz="80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2) Un testo a scelta tra: </a:t>
            </a:r>
          </a:p>
          <a:p>
            <a:pPr marL="457200" lvl="1" indent="0">
              <a:buNone/>
            </a:pP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B. </a:t>
            </a:r>
            <a:r>
              <a:rPr lang="it-IT" sz="7800" cap="none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Sorgoni</a:t>
            </a:r>
            <a:r>
              <a:rPr lang="it-IT" sz="7800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, Antropologia delle migrazioni. L’età dei rifugiati. Carocci, Roma 2022.</a:t>
            </a:r>
          </a:p>
          <a:p>
            <a:pPr marL="457200" lvl="1" indent="0">
              <a:buNone/>
            </a:pPr>
            <a:endParaRPr lang="it-IT" sz="7800" cap="none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E. </a:t>
            </a:r>
            <a:r>
              <a:rPr lang="it-IT" sz="7800" cap="none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Barberis</a:t>
            </a: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, P. </a:t>
            </a:r>
            <a:r>
              <a:rPr lang="it-IT" sz="7800" cap="none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Boccagni</a:t>
            </a: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, Il lavoro sociale con le persone immigrate, Maggioli, Rimini 2017.</a:t>
            </a:r>
          </a:p>
          <a:p>
            <a:pPr marL="457200" lvl="1" indent="0">
              <a:buNone/>
            </a:pPr>
            <a:endParaRPr lang="it-IT" sz="7800" cap="none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L. </a:t>
            </a:r>
            <a:r>
              <a:rPr lang="it-IT" sz="7800" cap="none" dirty="0" err="1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Ciabarri</a:t>
            </a: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, L’imbroglio mediterraneo. Le migrazioni via mare e le politiche della frontiera, Cortina, Milano 2020.</a:t>
            </a:r>
          </a:p>
          <a:p>
            <a:pPr marL="457200" lvl="1" indent="0">
              <a:buNone/>
            </a:pPr>
            <a:endParaRPr lang="it-IT" sz="7800" cap="none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it-IT" sz="7800" cap="none" dirty="0">
                <a:solidFill>
                  <a:schemeClr val="bg2">
                    <a:lumMod val="25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B. Pinelli, Migranti e rifugiate. Antropologia, genere e politica, Cortina, Milano 2019.</a:t>
            </a:r>
          </a:p>
          <a:p>
            <a:pPr marL="0" indent="0">
              <a:buNone/>
            </a:pPr>
            <a:endParaRPr lang="it-IT" sz="8000" cap="none" dirty="0">
              <a:solidFill>
                <a:schemeClr val="bg2">
                  <a:lumMod val="25000"/>
                </a:schemeClr>
              </a:solidFill>
              <a:latin typeface="Eurostile" panose="020B0504020202050204" pitchFamily="34" charset="77"/>
              <a:cs typeface="Calibri" panose="020F0502020204030204" pitchFamily="34" charset="0"/>
            </a:endParaRP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8945"/>
            <a:ext cx="7772400" cy="1143000"/>
          </a:xfrm>
        </p:spPr>
        <p:txBody>
          <a:bodyPr/>
          <a:lstStyle/>
          <a:p>
            <a:r>
              <a:rPr lang="it-IT">
                <a:latin typeface="Eurostile" panose="020B0504020202050204" pitchFamily="34" charset="77"/>
              </a:rPr>
              <a:t>Programma </a:t>
            </a:r>
            <a:endParaRPr lang="it-IT" dirty="0">
              <a:latin typeface="Eurostile" panose="020B0504020202050204" pitchFamily="34" charset="7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260" y="1715961"/>
            <a:ext cx="7799940" cy="4838785"/>
          </a:xfrm>
        </p:spPr>
        <p:txBody>
          <a:bodyPr>
            <a:normAutofit fontScale="85000" lnSpcReduction="20000"/>
          </a:bodyPr>
          <a:lstStyle/>
          <a:p>
            <a:r>
              <a:rPr lang="it-IT" cap="none" dirty="0">
                <a:latin typeface="Eurostile" panose="020B0504020202050204" pitchFamily="34" charset="77"/>
              </a:rPr>
              <a:t>Il corso analizza i 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flussi migratori contemporanei </a:t>
            </a:r>
            <a:r>
              <a:rPr lang="it-IT" cap="none" dirty="0">
                <a:latin typeface="Eurostile" panose="020B0504020202050204" pitchFamily="34" charset="77"/>
              </a:rPr>
              <a:t>con approccio antropologico, e fornisce gli strumenti metodologici e interpretativi  per leggere le migrazioni come fatti sociali totali. 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Dopo aver acquisito le nozioni di base per la comprensione dei fenomeni migratori 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transnazionali</a:t>
            </a:r>
            <a:r>
              <a:rPr lang="it-IT" cap="none" dirty="0">
                <a:latin typeface="Eurostile" panose="020B0504020202050204" pitchFamily="34" charset="77"/>
              </a:rPr>
              <a:t>, si focalizzerà sulle strategie </a:t>
            </a:r>
            <a:r>
              <a:rPr lang="it-IT" cap="none" dirty="0">
                <a:solidFill>
                  <a:srgbClr val="C00000"/>
                </a:solidFill>
                <a:latin typeface="Eurostile" panose="020B0504020202050204" pitchFamily="34" charset="77"/>
              </a:rPr>
              <a:t>metodologiche</a:t>
            </a:r>
            <a:r>
              <a:rPr lang="it-IT" cap="none" dirty="0">
                <a:latin typeface="Eurostile" panose="020B0504020202050204" pitchFamily="34" charset="77"/>
              </a:rPr>
              <a:t> per operare in contesti sociali eterogenei e multietnici, utilizzando casi studio concreti di ricerca-azione in contesti socio-educativi con forte presenza dii migranti.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Si esploreranno alcuni casi specifici di studio collegati alle problematiche della cittadinanza, politiche di asilo/accoglienza, convivenza multietnica, connessioni transnazionali; l’approccio sarà applicativo, con interventi in aula di  professionisti che operano in ambiti sociali, educativi e dell’accoglienza connessi con contesti migratori. 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2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000" dirty="0">
                <a:latin typeface="Eurostile"/>
              </a:rPr>
              <a:t>Contenuti del corso (30 </a:t>
            </a:r>
            <a:r>
              <a:rPr lang="it-IT" sz="3000" dirty="0" err="1">
                <a:latin typeface="Eurostile"/>
              </a:rPr>
              <a:t>h</a:t>
            </a:r>
            <a:r>
              <a:rPr lang="it-IT" sz="3000" dirty="0">
                <a:latin typeface="Eurostile"/>
              </a:rPr>
              <a:t>)</a:t>
            </a:r>
            <a:br>
              <a:rPr lang="it-IT" sz="3000" dirty="0">
                <a:latin typeface="Eurostile"/>
              </a:rPr>
            </a:br>
            <a:endParaRPr lang="it-IT" sz="3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0110" y="1406171"/>
            <a:ext cx="7815288" cy="513869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cap="none" dirty="0">
                <a:latin typeface="Eurostile" panose="020B0504020202050204" pitchFamily="34" charset="77"/>
              </a:rPr>
              <a:t>Parole chiave, scenari e lessico di base; metodologie e strumenti di ricerca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Migrazioni, </a:t>
            </a:r>
            <a:r>
              <a:rPr lang="it-IT" b="1" cap="none" dirty="0">
                <a:latin typeface="Eurostile" panose="020B0504020202050204" pitchFamily="34" charset="77"/>
              </a:rPr>
              <a:t>transnazionalismo</a:t>
            </a:r>
            <a:r>
              <a:rPr lang="it-IT" cap="none" dirty="0">
                <a:latin typeface="Eurostile" panose="020B0504020202050204" pitchFamily="34" charset="77"/>
              </a:rPr>
              <a:t>, </a:t>
            </a:r>
            <a:r>
              <a:rPr lang="it-IT" b="1" cap="none" dirty="0" err="1">
                <a:latin typeface="Eurostile" panose="020B0504020202050204" pitchFamily="34" charset="77"/>
              </a:rPr>
              <a:t>deterritorializzazione</a:t>
            </a:r>
            <a:r>
              <a:rPr lang="it-IT" cap="none" dirty="0">
                <a:latin typeface="Eurostile" panose="020B0504020202050204" pitchFamily="34" charset="77"/>
              </a:rPr>
              <a:t>, reti, diaspora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Mobilità, identità processuali, </a:t>
            </a:r>
            <a:r>
              <a:rPr lang="it-IT" b="1" cap="none" dirty="0">
                <a:latin typeface="Eurostile" panose="020B0504020202050204" pitchFamily="34" charset="77"/>
              </a:rPr>
              <a:t>frontiere e confini</a:t>
            </a:r>
            <a:r>
              <a:rPr lang="it-IT" cap="none" dirty="0">
                <a:latin typeface="Eurostile" panose="020B0504020202050204" pitchFamily="34" charset="77"/>
              </a:rPr>
              <a:t>, </a:t>
            </a:r>
            <a:r>
              <a:rPr lang="it-IT" b="1" cap="none" dirty="0">
                <a:latin typeface="Eurostile" panose="020B0504020202050204" pitchFamily="34" charset="77"/>
              </a:rPr>
              <a:t>campi</a:t>
            </a:r>
            <a:r>
              <a:rPr lang="it-IT" cap="none" dirty="0">
                <a:latin typeface="Eurostile" panose="020B0504020202050204" pitchFamily="34" charset="77"/>
              </a:rPr>
              <a:t> e centri di accoglienza.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Migrazioni femminili, transnazionalismo familiare, seconde generazioni e nuove cittadinanze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Politiche di asilo, accoglienza, inclusione differenziale, vulnerabilità sociale, neo-razzismi e la mediazione transculturale; 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Migrazioni interne, ritorni, circolarità e relazioni con paese d'origine; agenzie e attori dello sviluppo e co- sviluppo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Etnopsichiatria, migrazione e salute, il ruolo dei servizi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Metodologie di indagine per ripensare i servizi, le migrazioni  e le marginalità nello spazio urbano </a:t>
            </a:r>
          </a:p>
          <a:p>
            <a:pPr lvl="0"/>
            <a:r>
              <a:rPr lang="it-IT" cap="none" dirty="0">
                <a:latin typeface="Eurostile" panose="020B0504020202050204" pitchFamily="34" charset="77"/>
              </a:rPr>
              <a:t>Ricerca-azione etnografica e partecipativa nei contesti di accoglienza e nei servizi socio- educativi per migranti e richiedenti asilo. </a:t>
            </a:r>
          </a:p>
          <a:p>
            <a:pPr algn="just" eaLnBrk="1" hangingPunct="1">
              <a:lnSpc>
                <a:spcPct val="90000"/>
              </a:lnSpc>
            </a:pPr>
            <a:endParaRPr lang="it-IT" sz="2100" dirty="0">
              <a:latin typeface="Eurostile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it-IT" sz="2100" dirty="0">
              <a:latin typeface="Eurostile"/>
            </a:endParaRPr>
          </a:p>
          <a:p>
            <a:pPr eaLnBrk="1" hangingPunct="1">
              <a:lnSpc>
                <a:spcPct val="90000"/>
              </a:lnSpc>
            </a:pPr>
            <a:endParaRPr lang="it-IT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298" y="27575"/>
            <a:ext cx="7315200" cy="1154097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Eurostile" panose="020B0504020202050204" pitchFamily="34" charset="77"/>
              </a:rPr>
              <a:t>Key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Eurostile" panose="020B0504020202050204" pitchFamily="34" charset="77"/>
              </a:rPr>
              <a:t>words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Eurostile" panose="020B0504020202050204" pitchFamily="34" charset="77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96960"/>
              </p:ext>
            </p:extLst>
          </p:nvPr>
        </p:nvGraphicFramePr>
        <p:xfrm>
          <a:off x="460702" y="1650152"/>
          <a:ext cx="8453111" cy="444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282" y="390618"/>
            <a:ext cx="7315200" cy="1154097"/>
          </a:xfrm>
        </p:spPr>
        <p:txBody>
          <a:bodyPr/>
          <a:lstStyle/>
          <a:p>
            <a:r>
              <a:rPr lang="it-IT" dirty="0">
                <a:latin typeface="Eurostile" panose="020B0504020202050204" pitchFamily="34" charset="77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3282" y="1834680"/>
            <a:ext cx="7870190" cy="483367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sz="1800" cap="none" dirty="0">
                <a:latin typeface="Eurostile" panose="020B0504020202050204" pitchFamily="34" charset="77"/>
              </a:rPr>
              <a:t>conoscere gli </a:t>
            </a:r>
            <a:r>
              <a:rPr lang="it-IT" sz="1800" u="sng" cap="none" dirty="0">
                <a:latin typeface="Eurostile" panose="020B0504020202050204" pitchFamily="34" charset="77"/>
              </a:rPr>
              <a:t>approcci metodologici e i principali paradigmi antropologici </a:t>
            </a:r>
            <a:r>
              <a:rPr lang="it-IT" sz="1800" cap="none" dirty="0">
                <a:latin typeface="Eurostile" panose="020B0504020202050204" pitchFamily="34" charset="77"/>
              </a:rPr>
              <a:t>per inquadrare e saper gestire la </a:t>
            </a:r>
            <a:r>
              <a:rPr lang="it-IT" sz="1800" u="sng" cap="none" dirty="0">
                <a:latin typeface="Eurostile" panose="020B0504020202050204" pitchFamily="34" charset="77"/>
              </a:rPr>
              <a:t>complessità dei processi migratori</a:t>
            </a:r>
            <a:r>
              <a:rPr lang="it-IT" sz="1800" cap="none" dirty="0">
                <a:latin typeface="Eurostile" panose="020B0504020202050204" pitchFamily="34" charset="77"/>
              </a:rPr>
              <a:t>, in particolare servizi educativi e politiche sociali per i migranti e rifugiati; </a:t>
            </a:r>
          </a:p>
          <a:p>
            <a:pPr>
              <a:lnSpc>
                <a:spcPct val="130000"/>
              </a:lnSpc>
            </a:pPr>
            <a:endParaRPr lang="it-IT" sz="1800" cap="none" dirty="0">
              <a:latin typeface="Eurostile" panose="020B0504020202050204" pitchFamily="34" charset="77"/>
            </a:endParaRPr>
          </a:p>
          <a:p>
            <a:pPr>
              <a:lnSpc>
                <a:spcPct val="130000"/>
              </a:lnSpc>
            </a:pPr>
            <a:r>
              <a:rPr lang="it-IT" sz="1800" cap="none" dirty="0">
                <a:latin typeface="Eurostile" panose="020B0504020202050204" pitchFamily="34" charset="77"/>
              </a:rPr>
              <a:t>acquisire lessico, fonti, parole chiave e strumenti operativi per programmare e gestire i flussi migratori nella fase di accoglienza e integrazione; </a:t>
            </a:r>
          </a:p>
          <a:p>
            <a:pPr>
              <a:lnSpc>
                <a:spcPct val="130000"/>
              </a:lnSpc>
            </a:pPr>
            <a:endParaRPr lang="it-IT" sz="1800" cap="none" dirty="0">
              <a:latin typeface="Eurostile" panose="020B0504020202050204" pitchFamily="34" charset="77"/>
            </a:endParaRPr>
          </a:p>
          <a:p>
            <a:pPr>
              <a:lnSpc>
                <a:spcPct val="130000"/>
              </a:lnSpc>
            </a:pPr>
            <a:r>
              <a:rPr lang="it-IT" sz="1800" cap="none" dirty="0">
                <a:latin typeface="Eurostile" panose="020B0504020202050204" pitchFamily="34" charset="77"/>
              </a:rPr>
              <a:t>essere in grado di interpretare le informazioni provenienti dal contesto sociale e territoriale in cui si trova ad operare, progettando interventi che tengano in considerazione la complessità delle dinamiche di interazione/integrazione sociale per migranti e rifugiati.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544" y="186346"/>
            <a:ext cx="7315200" cy="1154097"/>
          </a:xfrm>
        </p:spPr>
        <p:txBody>
          <a:bodyPr/>
          <a:lstStyle/>
          <a:p>
            <a:r>
              <a:rPr lang="it-IT" dirty="0">
                <a:latin typeface="Eurostile" panose="020B0504020202050204" pitchFamily="34" charset="77"/>
              </a:rPr>
              <a:t>Verifica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354" y="1564395"/>
            <a:ext cx="8703326" cy="52936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3400" b="1" dirty="0">
                <a:latin typeface="Eurostile" panose="020B0504020202050204" pitchFamily="34" charset="77"/>
              </a:rPr>
              <a:t>PREREQUISITI: </a:t>
            </a:r>
            <a:endParaRPr lang="it-IT" sz="3400" dirty="0"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it-IT" sz="3400" cap="none" dirty="0">
                <a:latin typeface="Eurostile" panose="020B0504020202050204" pitchFamily="34" charset="77"/>
              </a:rPr>
              <a:t>Il corso presuppone una conoscenza di base dell’antropologia culturale, Per chi non avesse già sviluppato tali competenze si consiglia la lettura di un manuale come Fabietti U., </a:t>
            </a:r>
            <a:r>
              <a:rPr lang="it-IT" sz="3400" i="1" cap="none" dirty="0">
                <a:latin typeface="Eurostile" panose="020B0504020202050204" pitchFamily="34" charset="77"/>
              </a:rPr>
              <a:t>Elementi di antropologia culturale</a:t>
            </a:r>
            <a:r>
              <a:rPr lang="it-IT" sz="3400" cap="none" dirty="0">
                <a:latin typeface="Eurostile" panose="020B0504020202050204" pitchFamily="34" charset="77"/>
              </a:rPr>
              <a:t>, Mondadori, Perugia 2015 o Miller B., </a:t>
            </a:r>
            <a:r>
              <a:rPr lang="it-IT" sz="3400" i="1" cap="none" dirty="0">
                <a:latin typeface="Eurostile" panose="020B0504020202050204" pitchFamily="34" charset="77"/>
              </a:rPr>
              <a:t>Antropologia culturale</a:t>
            </a:r>
            <a:r>
              <a:rPr lang="it-IT" sz="3400" cap="none" dirty="0">
                <a:latin typeface="Eurostile" panose="020B0504020202050204" pitchFamily="34" charset="77"/>
              </a:rPr>
              <a:t>, </a:t>
            </a:r>
            <a:r>
              <a:rPr lang="it-IT" sz="3400" cap="none" dirty="0" err="1">
                <a:latin typeface="Eurostile" panose="020B0504020202050204" pitchFamily="34" charset="77"/>
              </a:rPr>
              <a:t>Pearson</a:t>
            </a:r>
            <a:r>
              <a:rPr lang="it-IT" sz="3400" cap="none" dirty="0">
                <a:latin typeface="Eurostile" panose="020B0504020202050204" pitchFamily="34" charset="77"/>
              </a:rPr>
              <a:t> Milano-Torino, 2014.</a:t>
            </a:r>
          </a:p>
          <a:p>
            <a:pPr marL="0" indent="0">
              <a:buNone/>
            </a:pPr>
            <a:endParaRPr lang="it-IT" sz="3400" cap="none" dirty="0"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it-IT" sz="3400" b="1" cap="none" dirty="0">
                <a:latin typeface="Eurostile" panose="020B0504020202050204" pitchFamily="34" charset="77"/>
              </a:rPr>
              <a:t>Elaborato scritto + prova orale</a:t>
            </a:r>
          </a:p>
          <a:p>
            <a:r>
              <a:rPr lang="it-IT" sz="3400" cap="none" dirty="0">
                <a:latin typeface="Eurostile" panose="020B0504020202050204" pitchFamily="34" charset="77"/>
              </a:rPr>
              <a:t>L’elaborato scritto svilupperà uno dei temi affrontati nel corso (può essere qualche ambito di esperienza o interesse professionale oppure indicativamente uno dei capitoli di Riccio 2014) progettando e illustrando alcune linee guida da applicare nei servizi socio-educativi, argomentando la scelta ed evidenziando eventuali criticità; va inviato alla prof. Roberta Altin (&lt;</a:t>
            </a:r>
            <a:r>
              <a:rPr lang="it-IT" sz="3400" cap="none" dirty="0" err="1">
                <a:latin typeface="Eurostile" panose="020B0504020202050204" pitchFamily="34" charset="77"/>
              </a:rPr>
              <a:t>raltin@units.it</a:t>
            </a:r>
            <a:r>
              <a:rPr lang="it-IT" sz="3400" cap="none" dirty="0">
                <a:latin typeface="Eurostile" panose="020B0504020202050204" pitchFamily="34" charset="77"/>
              </a:rPr>
              <a:t>) almeno il giorno precedente alla data dell’esame.</a:t>
            </a:r>
          </a:p>
          <a:p>
            <a:endParaRPr lang="it-IT" sz="3400" cap="none" dirty="0">
              <a:latin typeface="Eurostile" panose="020B0504020202050204" pitchFamily="34" charset="77"/>
            </a:endParaRPr>
          </a:p>
          <a:p>
            <a:r>
              <a:rPr lang="it-IT" sz="3400" cap="none" dirty="0">
                <a:latin typeface="Eurostile" panose="020B0504020202050204" pitchFamily="34" charset="77"/>
              </a:rPr>
              <a:t>L’esame finale consiste in una prova orale per testare l’apprendimento e la comprensione dei testi previsti dal programma; verrà verificata la capacità di usare metodologie e tecniche di intervento in contesti migratori con senso critico e capacità progettuale innovativa. </a:t>
            </a:r>
          </a:p>
          <a:p>
            <a:endParaRPr lang="it-IT" sz="3400" cap="none" dirty="0">
              <a:latin typeface="Eurostile" panose="020B0504020202050204" pitchFamily="34" charset="77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01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78466"/>
            <a:ext cx="7777024" cy="1039172"/>
          </a:xfrm>
        </p:spPr>
        <p:txBody>
          <a:bodyPr>
            <a:noAutofit/>
          </a:bodyPr>
          <a:lstStyle/>
          <a:p>
            <a:br>
              <a:rPr lang="it-IT" sz="2000" cap="none" dirty="0">
                <a:latin typeface="Eurostile" panose="020B0504020202050204" pitchFamily="34" charset="77"/>
              </a:rPr>
            </a:br>
            <a:br>
              <a:rPr lang="it-IT" sz="2000" cap="none" dirty="0">
                <a:latin typeface="Eurostile" panose="020B0504020202050204" pitchFamily="34" charset="77"/>
              </a:rPr>
            </a:br>
            <a:r>
              <a:rPr lang="it-IT" sz="2800" b="1" cap="none" dirty="0">
                <a:latin typeface="Eurostile" panose="020B0504020202050204" pitchFamily="34" charset="77"/>
              </a:rPr>
              <a:t>Perché antropologia? </a:t>
            </a:r>
            <a:br>
              <a:rPr lang="it-IT" sz="2800" b="1" cap="none" dirty="0">
                <a:latin typeface="Eurostile" panose="020B0504020202050204" pitchFamily="34" charset="77"/>
              </a:rPr>
            </a:br>
            <a:r>
              <a:rPr lang="it-IT" sz="2800" b="1" cap="none" dirty="0">
                <a:latin typeface="Eurostile" panose="020B0504020202050204" pitchFamily="34" charset="77"/>
              </a:rPr>
              <a:t>Perché </a:t>
            </a:r>
            <a:r>
              <a:rPr lang="it-IT" sz="2800" b="1" i="1" cap="none" dirty="0">
                <a:latin typeface="Eurostile" panose="020B0504020202050204" pitchFamily="34" charset="77"/>
              </a:rPr>
              <a:t>Processi</a:t>
            </a:r>
            <a:r>
              <a:rPr lang="it-IT" sz="2800" b="1" cap="none" dirty="0">
                <a:latin typeface="Eurostile" panose="020B0504020202050204" pitchFamily="34" charset="77"/>
              </a:rPr>
              <a:t> migratori?</a:t>
            </a:r>
            <a:br>
              <a:rPr lang="it-IT" sz="2800" b="1" cap="none" dirty="0">
                <a:latin typeface="Eurostile" panose="020B0504020202050204" pitchFamily="34" charset="77"/>
              </a:rPr>
            </a:br>
            <a:br>
              <a:rPr lang="it-IT" sz="2800" b="1" cap="none" dirty="0">
                <a:latin typeface="Eurostile" panose="020B0504020202050204" pitchFamily="34" charset="77"/>
              </a:rPr>
            </a:br>
            <a:br>
              <a:rPr lang="it-IT" sz="2000" cap="none" dirty="0">
                <a:latin typeface="Eurostile" panose="020B0504020202050204" pitchFamily="34" charset="77"/>
              </a:rPr>
            </a:br>
            <a:endParaRPr lang="it-IT" sz="2000" cap="none" dirty="0">
              <a:latin typeface="Eurostile" panose="020B0504020202050204" pitchFamily="34" charset="77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25" y="1520575"/>
            <a:ext cx="8378731" cy="4682339"/>
          </a:xfrm>
        </p:spPr>
        <p:txBody>
          <a:bodyPr>
            <a:noAutofit/>
          </a:bodyPr>
          <a:lstStyle/>
          <a:p>
            <a:r>
              <a:rPr lang="it-IT" cap="none" dirty="0">
                <a:latin typeface="Eurostile" panose="020B0504020202050204" pitchFamily="34" charset="77"/>
              </a:rPr>
              <a:t>Focus sui migranti: tecniche qualitative, micro-contesti locali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Approccio dinamista e transnazionale per mobilità umane</a:t>
            </a:r>
          </a:p>
          <a:p>
            <a:pPr marL="0" indent="0">
              <a:buNone/>
            </a:pPr>
            <a:endParaRPr lang="it-IT" cap="none" dirty="0">
              <a:latin typeface="Eurostile" panose="020B0504020202050204" pitchFamily="34" charset="77"/>
            </a:endParaRPr>
          </a:p>
          <a:p>
            <a:r>
              <a:rPr lang="it-IT" cap="none" dirty="0">
                <a:latin typeface="Eurostile" panose="020B0504020202050204" pitchFamily="34" charset="77"/>
              </a:rPr>
              <a:t>Processi simultanei (micro-macro)</a:t>
            </a:r>
          </a:p>
          <a:p>
            <a:r>
              <a:rPr lang="it-IT" cap="none" dirty="0">
                <a:latin typeface="Eurostile" panose="020B0504020202050204" pitchFamily="34" charset="77"/>
              </a:rPr>
              <a:t>Relazioni umane e reti comunicative</a:t>
            </a:r>
          </a:p>
          <a:p>
            <a:endParaRPr lang="it-IT" cap="none" dirty="0">
              <a:latin typeface="Eurostile" panose="020B0504020202050204" pitchFamily="34" charset="77"/>
            </a:endParaRPr>
          </a:p>
          <a:p>
            <a:pPr marL="0" indent="0">
              <a:buNone/>
            </a:pPr>
            <a:r>
              <a:rPr lang="it-IT" b="1" cap="none" dirty="0">
                <a:latin typeface="Eurostile" panose="020B0504020202050204" pitchFamily="34" charset="77"/>
              </a:rPr>
              <a:t>Migrazioni al plurale per sottolineare la variabilità culturale, sociale, politica ed economica di uno dei fenomeni più emblematici della contemporaneità</a:t>
            </a:r>
            <a:r>
              <a:rPr lang="it-IT" cap="none" dirty="0">
                <a:latin typeface="Eurostile" panose="020B0504020202050204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93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21549</TotalTime>
  <Words>1516</Words>
  <Application>Microsoft Macintosh PowerPoint</Application>
  <PresentationFormat>Presentazione su schermo (4:3)</PresentationFormat>
  <Paragraphs>180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Eurostile</vt:lpstr>
      <vt:lpstr>Georgia</vt:lpstr>
      <vt:lpstr>Times New Roman</vt:lpstr>
      <vt:lpstr>Wingdings</vt:lpstr>
      <vt:lpstr>Tema di Office</vt:lpstr>
      <vt:lpstr>ANTROPOLOGIA DEI PROCESSI MIGRATORI  </vt:lpstr>
      <vt:lpstr>Antropologia dei processi migratori [255SF]</vt:lpstr>
      <vt:lpstr>Bibliografia </vt:lpstr>
      <vt:lpstr>Programma </vt:lpstr>
      <vt:lpstr>Contenuti del corso (30 h) </vt:lpstr>
      <vt:lpstr>Key words</vt:lpstr>
      <vt:lpstr>Obiettivi</vt:lpstr>
      <vt:lpstr>Verifica </vt:lpstr>
      <vt:lpstr>  Perché antropologia?  Perché Processi migratori?   </vt:lpstr>
      <vt:lpstr>Presentazione standard di PowerPoint</vt:lpstr>
      <vt:lpstr>Approccio antropologico</vt:lpstr>
      <vt:lpstr>Una specie nomadica</vt:lpstr>
      <vt:lpstr>Presentazione standard di PowerPoint</vt:lpstr>
      <vt:lpstr>Presentazione standard di PowerPoint</vt:lpstr>
      <vt:lpstr>MIGRAZIONI GLOBALI</vt:lpstr>
      <vt:lpstr>EMI_IMMI_grato</vt:lpstr>
      <vt:lpstr>transnazionalismo </vt:lpstr>
      <vt:lpstr>Approccio transnazionale</vt:lpstr>
      <vt:lpstr>DIASPORA</vt:lpstr>
      <vt:lpstr>DIASPORA   P. Gilroy, The black Atlantic: Double Consciousness and Modernity, 1993</vt:lpstr>
      <vt:lpstr>Etnografie multi-situate</vt:lpstr>
      <vt:lpstr>Presentazione standard di PowerPoint</vt:lpstr>
      <vt:lpstr>Presentazione standard di PowerPoint</vt:lpstr>
      <vt:lpstr>Presentazione standard di PowerPoint</vt:lpstr>
      <vt:lpstr>Leggere la migrazione </vt:lpstr>
      <vt:lpstr>FONTI Ufficiali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433</cp:revision>
  <dcterms:created xsi:type="dcterms:W3CDTF">2014-10-13T13:50:23Z</dcterms:created>
  <dcterms:modified xsi:type="dcterms:W3CDTF">2022-10-16T14:23:03Z</dcterms:modified>
</cp:coreProperties>
</file>