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89" r:id="rId2"/>
    <p:sldId id="293" r:id="rId3"/>
    <p:sldId id="279" r:id="rId4"/>
    <p:sldId id="261" r:id="rId5"/>
    <p:sldId id="263" r:id="rId6"/>
    <p:sldId id="285" r:id="rId7"/>
    <p:sldId id="280" r:id="rId8"/>
    <p:sldId id="281" r:id="rId9"/>
    <p:sldId id="294" r:id="rId10"/>
    <p:sldId id="286" r:id="rId11"/>
    <p:sldId id="266" r:id="rId12"/>
    <p:sldId id="288" r:id="rId13"/>
    <p:sldId id="290" r:id="rId14"/>
    <p:sldId id="268" r:id="rId15"/>
    <p:sldId id="287" r:id="rId16"/>
    <p:sldId id="269" r:id="rId17"/>
    <p:sldId id="295" r:id="rId18"/>
    <p:sldId id="271" r:id="rId19"/>
    <p:sldId id="291" r:id="rId20"/>
    <p:sldId id="292" r:id="rId21"/>
    <p:sldId id="275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588"/>
    <p:restoredTop sz="93789"/>
  </p:normalViewPr>
  <p:slideViewPr>
    <p:cSldViewPr>
      <p:cViewPr varScale="1">
        <p:scale>
          <a:sx n="104" d="100"/>
          <a:sy n="104" d="100"/>
        </p:scale>
        <p:origin x="180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834322C-674D-4C4D-BA1F-AC4910B8E3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7EBA9-CB5D-4B6A-8458-DD0D17C6DEF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C5389-4CD5-47B4-A69E-44AFA11809A2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0B264-62D9-478C-9987-9B2888F1D9E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949E29-E8FC-478B-9942-8529E409CD31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99724-8A6D-41AB-B718-26974F669A0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52FC2-5247-4B01-9629-6ACE53573CC5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3460C-38AD-48A0-B1AB-B08C4F1FEA7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72C435-038F-4CBC-8C06-E4B8FD59A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9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DF8EA-6404-47F9-A933-0930E92415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B234-AB9C-4581-8671-12C5C77D6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47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fld id="{054F0166-C0CF-452E-AA43-17DD249572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3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AA9C03-C33A-4165-A07A-3508BB5E5A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1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21908-B84D-4849-8A80-81503EDD76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26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DF3B6-E553-4FE5-8B2F-83DC71AD7B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9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55866-DDD9-4453-A922-3A784B4ADA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5FBF0-F43E-4286-9FE8-C825F2CF42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A7EC4B-FED2-4520-8179-92049DE88B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7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E5CA6-E360-4571-A039-816F3727F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24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0E5EDF-611F-4906-8B46-74ED1A2792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1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5CB5867-5AB0-43A9-9213-DDC749AD994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33C8-3FD3-C340-9E00-6F588BD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1663" cy="1135062"/>
          </a:xfrm>
        </p:spPr>
        <p:txBody>
          <a:bodyPr/>
          <a:lstStyle/>
          <a:p>
            <a:r>
              <a:rPr lang="it-IT" dirty="0">
                <a:latin typeface="Chalkboard SE" panose="03050602040202020205" pitchFamily="66" charset="77"/>
                <a:cs typeface="Gurmukhi MN" panose="02020600050405020304" pitchFamily="18" charset="0"/>
              </a:rPr>
              <a:t>NOMENCLATURA  ANATOMICA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284BC-7A62-F841-B5E1-A7D89F62FBFF}"/>
              </a:ext>
            </a:extLst>
          </p:cNvPr>
          <p:cNvSpPr txBox="1"/>
          <p:nvPr/>
        </p:nvSpPr>
        <p:spPr>
          <a:xfrm>
            <a:off x="323528" y="32673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Consiste nella TERMINOLOGIA utilizzata non solo nelle descrizioni anatomiche, ma anche in altre discipline cliniche</a:t>
            </a:r>
          </a:p>
        </p:txBody>
      </p:sp>
    </p:spTree>
    <p:extLst>
      <p:ext uri="{BB962C8B-B14F-4D97-AF65-F5344CB8AC3E}">
        <p14:creationId xmlns:p14="http://schemas.microsoft.com/office/powerpoint/2010/main" val="201429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La loro struttura di riferimento comprende:</a:t>
            </a:r>
          </a:p>
          <a:p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CAPSULA che li delimita dalle strutture circostanti;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STROMA che ne costituisce l’ impalcatura sulla quale si inserisce il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PARENCHIMA, costituito dagli elementi morfo-funzionali propri dell’ organo in questione</a:t>
            </a:r>
          </a:p>
        </p:txBody>
      </p:sp>
    </p:spTree>
    <p:extLst>
      <p:ext uri="{BB962C8B-B14F-4D97-AF65-F5344CB8AC3E}">
        <p14:creationId xmlns:p14="http://schemas.microsoft.com/office/powerpoint/2010/main" val="69162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UOMO (?...donna…) ANATOMICO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”: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PIANI DI RIFERIMENTO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19200"/>
            <a:ext cx="72009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088" y="6453188"/>
            <a:ext cx="2665412" cy="40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32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597F8-77DA-CA4E-BF28-5F356469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PIANI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9A9EF-F60E-394D-894D-5A2DAC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1802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PIANO SAGITTALE (o MEDIANO)</a:t>
            </a:r>
          </a:p>
          <a:p>
            <a:pPr marL="0" indent="0"/>
            <a:endParaRPr lang="it-IT" sz="3200" b="1" dirty="0"/>
          </a:p>
          <a:p>
            <a:pPr>
              <a:buFontTx/>
              <a:buChar char="-"/>
            </a:pP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PIANO FRONTALE</a:t>
            </a:r>
          </a:p>
          <a:p>
            <a:pPr marL="0" indent="0"/>
            <a:r>
              <a:rPr lang="it-IT" sz="3200" b="1" dirty="0"/>
              <a:t> </a:t>
            </a:r>
          </a:p>
          <a:p>
            <a:pPr>
              <a:buFontTx/>
              <a:buChar char="-"/>
            </a:pPr>
            <a:r>
              <a:rPr lang="it-IT" sz="3200" b="1" dirty="0">
                <a:latin typeface="Copperplate Gothic Bold" panose="020E0705020206020404" pitchFamily="34" charset="77"/>
              </a:rPr>
              <a:t>PIANO TRASVERSO (od ORIZZONTALE</a:t>
            </a:r>
            <a:r>
              <a:rPr lang="it-IT" dirty="0">
                <a:latin typeface="Copperplate Gothic Bold" panose="020E0705020206020404" pitchFamily="34" charset="77"/>
              </a:rPr>
              <a:t>)</a:t>
            </a:r>
          </a:p>
          <a:p>
            <a:pPr marL="0" indent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5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964488" cy="56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5A93B4-2EFC-3A45-9887-C0FADF2BA8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88987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ATTRIBUTI RELATIVI ALLA POSIZIONE </a:t>
            </a: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0"/>
            <a:ext cx="577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6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637" r="1575" b="24933"/>
          <a:stretch>
            <a:fillRect/>
          </a:stretch>
        </p:blipFill>
        <p:spPr bwMode="auto">
          <a:xfrm>
            <a:off x="144463" y="792163"/>
            <a:ext cx="89281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3" t="1637" r="1575" b="24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A7F700-206F-C34D-9871-217C8342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7797"/>
            <a:ext cx="5148064" cy="68082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9B6600-9C1B-8544-8E4A-A3B0CF4C95D3}"/>
              </a:ext>
            </a:extLst>
          </p:cNvPr>
          <p:cNvSpPr txBox="1"/>
          <p:nvPr/>
        </p:nvSpPr>
        <p:spPr>
          <a:xfrm>
            <a:off x="49298" y="1412776"/>
            <a:ext cx="39773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ASSI del CORPO</a:t>
            </a:r>
          </a:p>
          <a:p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LONGITUDINALE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SAGITTALE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TRASVERSALE</a:t>
            </a:r>
          </a:p>
        </p:txBody>
      </p:sp>
    </p:spTree>
    <p:extLst>
      <p:ext uri="{BB962C8B-B14F-4D97-AF65-F5344CB8AC3E}">
        <p14:creationId xmlns:p14="http://schemas.microsoft.com/office/powerpoint/2010/main" val="144273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413500" cy="12684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REGIONALE o TOPOGRAFICA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3838" cy="4525963"/>
          </a:xfrm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TESTA: neurocranio,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splacnocranio</a:t>
            </a: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TRONCO: collo, torace, addome, pelvi, perineo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ARTO SUPERIORE: spalla, braccio, avambraccio, mano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ARTO INFERIORE: anca, coscia, gamba, piede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859338" y="836613"/>
          <a:ext cx="404971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r:id="rId4" imgW="4650864" imgH="6918388" progId="">
                  <p:embed/>
                </p:oleObj>
              </mc:Choice>
              <mc:Fallback>
                <p:oleObj r:id="rId4" imgW="4650864" imgH="691838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836613"/>
                        <a:ext cx="4049712" cy="6021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1052513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3300"/>
                </a:solidFill>
              </a:rPr>
              <a:t>NEUROCRANIO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80288" y="1628775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336600"/>
                </a:solidFill>
              </a:rPr>
              <a:t>SPLANCNOCRANIO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363" y="1484313"/>
            <a:ext cx="887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0066"/>
                </a:solidFill>
              </a:rPr>
              <a:t>COLLO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67638" y="2781300"/>
            <a:ext cx="137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ARTO </a:t>
            </a:r>
          </a:p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SUPERIORE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3213100"/>
            <a:ext cx="1030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9933FF"/>
                </a:solidFill>
              </a:rPr>
              <a:t>TORACE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40650" y="4437063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FF00"/>
                </a:solidFill>
              </a:rPr>
              <a:t>ADDOME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16463" y="5157788"/>
            <a:ext cx="190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ARTO INFERIORE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7078663" y="381000"/>
            <a:ext cx="320675" cy="1588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724525" y="1700213"/>
            <a:ext cx="762000" cy="1587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7011988" y="1476375"/>
            <a:ext cx="457200" cy="24130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508625" y="2484438"/>
            <a:ext cx="1066800" cy="5492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940550" y="3133725"/>
            <a:ext cx="854075" cy="1463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651500" y="4068763"/>
            <a:ext cx="762000" cy="1082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7516813" y="2628900"/>
            <a:ext cx="549275" cy="320675"/>
          </a:xfrm>
          <a:prstGeom prst="line">
            <a:avLst/>
          </a:prstGeom>
          <a:noFill/>
          <a:ln w="9360" cap="sq">
            <a:solidFill>
              <a:srgbClr val="66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956550" y="5589588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660033"/>
                </a:solidFill>
              </a:rPr>
              <a:t>PELVI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69113" y="3852863"/>
            <a:ext cx="1082675" cy="169227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" r="27163" b="1702"/>
          <a:stretch/>
        </p:blipFill>
        <p:spPr>
          <a:xfrm>
            <a:off x="0" y="1268760"/>
            <a:ext cx="898001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B235C-817D-6F4D-A815-A2868993051F}"/>
              </a:ext>
            </a:extLst>
          </p:cNvPr>
          <p:cNvSpPr txBox="1"/>
          <p:nvPr/>
        </p:nvSpPr>
        <p:spPr>
          <a:xfrm>
            <a:off x="1810429" y="99390"/>
            <a:ext cx="535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25328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400F91-54B8-064F-B086-25FE06EE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1663" cy="2866330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CLASSIFICAZIONE MORFOLOGICA degli ORGANI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Cavi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Pieni</a:t>
            </a:r>
          </a:p>
        </p:txBody>
      </p:sp>
    </p:spTree>
    <p:extLst>
      <p:ext uri="{BB962C8B-B14F-4D97-AF65-F5344CB8AC3E}">
        <p14:creationId xmlns:p14="http://schemas.microsoft.com/office/powerpoint/2010/main" val="3908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>
            <a:extLst>
              <a:ext uri="{FF2B5EF4-FFF2-40B4-BE49-F238E27FC236}">
                <a16:creationId xmlns:a16="http://schemas.microsoft.com/office/drawing/2014/main" id="{767112D3-3C49-2041-B171-DF6F2F5D19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727" b="9752"/>
          <a:stretch/>
        </p:blipFill>
        <p:spPr>
          <a:xfrm>
            <a:off x="3491880" y="8035"/>
            <a:ext cx="5462510" cy="68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74262-2A53-0746-BE7D-8D0510C9A76C}"/>
              </a:ext>
            </a:extLst>
          </p:cNvPr>
          <p:cNvSpPr txBox="1"/>
          <p:nvPr/>
        </p:nvSpPr>
        <p:spPr>
          <a:xfrm>
            <a:off x="323529" y="18448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LATERALE</a:t>
            </a:r>
          </a:p>
        </p:txBody>
      </p:sp>
    </p:spTree>
    <p:extLst>
      <p:ext uri="{BB962C8B-B14F-4D97-AF65-F5344CB8AC3E}">
        <p14:creationId xmlns:p14="http://schemas.microsoft.com/office/powerpoint/2010/main" val="120256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3B5E6DE-6DA4-E644-9DBD-90EA97B67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87784" r="6222" b="4317"/>
          <a:stretch/>
        </p:blipFill>
        <p:spPr bwMode="auto">
          <a:xfrm>
            <a:off x="5652120" y="188640"/>
            <a:ext cx="2521587" cy="8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DE75C9C-4E3A-2649-91F1-49E6D88B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569" b="61750"/>
          <a:stretch/>
        </p:blipFill>
        <p:spPr bwMode="auto">
          <a:xfrm>
            <a:off x="-33191" y="0"/>
            <a:ext cx="4806688" cy="33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8617290-7FCE-DF4D-A7C4-5CDAEF487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7330" r="40480" b="36173"/>
          <a:stretch/>
        </p:blipFill>
        <p:spPr bwMode="auto">
          <a:xfrm>
            <a:off x="2915817" y="3420452"/>
            <a:ext cx="6236768" cy="3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9AFB7A-F4A5-0240-B2EC-E035CB34C92F}"/>
              </a:ext>
            </a:extLst>
          </p:cNvPr>
          <p:cNvSpPr txBox="1">
            <a:spLocks noChangeArrowheads="1"/>
          </p:cNvSpPr>
          <p:nvPr/>
        </p:nvSpPr>
        <p:spPr>
          <a:xfrm>
            <a:off x="4364769" y="1124744"/>
            <a:ext cx="5076825" cy="1555750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SUDDIVISIONE REGIONALE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DELL’ ADDOME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5AF5-E8BC-484A-B580-09B17009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" y="116632"/>
            <a:ext cx="8964488" cy="1135062"/>
          </a:xfrm>
        </p:spPr>
        <p:txBody>
          <a:bodyPr/>
          <a:lstStyle/>
          <a:p>
            <a:r>
              <a:rPr lang="it-IT" sz="2600" b="1" dirty="0"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DEGLI ORGANI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AA71B-4B4B-554A-9122-55847406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93" y="1052736"/>
            <a:ext cx="8593076" cy="4705449"/>
          </a:xfrm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Si possono classificare gli organi del corpo umano, a seconda che vi si possa , o meno, osservare A OCCHIO NUDO (quindi MACROSCOPICAMENTE) nel loro ambito una CAVITA’, che viene definita LUME dell’ organo.</a:t>
            </a:r>
          </a:p>
          <a:p>
            <a:endParaRPr lang="it-IT" dirty="0"/>
          </a:p>
          <a:p>
            <a:r>
              <a:rPr lang="it-IT" dirty="0">
                <a:latin typeface="Copperplate Gothic Bold" panose="020E0705020206020404" pitchFamily="34" charset="77"/>
              </a:rPr>
              <a:t>ORGANI CAVI: presentano il LUME delimitato dalle TONACHE</a:t>
            </a:r>
          </a:p>
          <a:p>
            <a:endParaRPr lang="it-IT" dirty="0"/>
          </a:p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non presentano il lume. Sono costituiti da STROMA e PARENCHIMA</a:t>
            </a:r>
          </a:p>
        </p:txBody>
      </p:sp>
    </p:spTree>
    <p:extLst>
      <p:ext uri="{BB962C8B-B14F-4D97-AF65-F5344CB8AC3E}">
        <p14:creationId xmlns:p14="http://schemas.microsoft.com/office/powerpoint/2010/main" val="149403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8931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2288"/>
            <a:ext cx="3635375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605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4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DIGERENTE, RESPIRATORIO, URINARIO, GENITALE FEMMINILE e MASCHILE,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MUCOSA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SOTTOMUCOSA</a:t>
            </a:r>
          </a:p>
          <a:p>
            <a:pPr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TONACA MUSCOLARE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oppure TONACA SIEROSA</a:t>
            </a:r>
          </a:p>
        </p:txBody>
      </p:sp>
    </p:spTree>
    <p:extLst>
      <p:ext uri="{BB962C8B-B14F-4D97-AF65-F5344CB8AC3E}">
        <p14:creationId xmlns:p14="http://schemas.microsoft.com/office/powerpoint/2010/main" val="359193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CIRCOLATORI SANGUIFERO e LINFATICO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INTIMA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MEDIA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(soltanto nel CUORE c’è la TONACA SIEROSA)</a:t>
            </a:r>
          </a:p>
        </p:txBody>
      </p:sp>
    </p:spTree>
    <p:extLst>
      <p:ext uri="{BB962C8B-B14F-4D97-AF65-F5344CB8AC3E}">
        <p14:creationId xmlns:p14="http://schemas.microsoft.com/office/powerpoint/2010/main" val="158708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C64836-7D5E-884F-B563-7F5375AB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0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328</Words>
  <Application>Microsoft Macintosh PowerPoint</Application>
  <PresentationFormat>Presentazione su schermo (4:3)</PresentationFormat>
  <Paragraphs>70</Paragraphs>
  <Slides>21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Verdana</vt:lpstr>
      <vt:lpstr>Wingdings</vt:lpstr>
      <vt:lpstr>Tema di Office</vt:lpstr>
      <vt:lpstr>NOMENCLATURA  ANATOMICA</vt:lpstr>
      <vt:lpstr>CLASSIFICAZIONE MORFOLOGICA degli ORGANI - Organi Cavi - Organi Pieni</vt:lpstr>
      <vt:lpstr>CLASSIFICAZIONE MORFOLOGICA DEGLI ORGANI</vt:lpstr>
      <vt:lpstr>Presentazione standard di PowerPoint</vt:lpstr>
      <vt:lpstr>Presentazione standard di PowerPoint</vt:lpstr>
      <vt:lpstr>Presentazione standard di PowerPoint</vt:lpstr>
      <vt:lpstr>ORGANI CAVI: ORGANIZZAZIONE GENERALE</vt:lpstr>
      <vt:lpstr>ORGANI CAVI: ORGANIZZAZIONE GENERALE</vt:lpstr>
      <vt:lpstr>Presentazione standard di PowerPoint</vt:lpstr>
      <vt:lpstr>ORGANI PIENI: ORGANIZZAZIONE GENERALE</vt:lpstr>
      <vt:lpstr>“UOMO (?...donna…) ANATOMICO”: PIANI DI RIFERIMENTO</vt:lpstr>
      <vt:lpstr>Presentazione standard di PowerPoint</vt:lpstr>
      <vt:lpstr>PIANI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SUDDIVISIONE REGIONALE o TOPOGRAFICA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Utente di Microsoft Office</cp:lastModifiedBy>
  <cp:revision>50</cp:revision>
  <cp:lastPrinted>1601-01-01T00:00:00Z</cp:lastPrinted>
  <dcterms:created xsi:type="dcterms:W3CDTF">2008-09-15T16:17:25Z</dcterms:created>
  <dcterms:modified xsi:type="dcterms:W3CDTF">2021-10-16T16:11:52Z</dcterms:modified>
</cp:coreProperties>
</file>