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9"/>
  </p:notesMasterIdLst>
  <p:sldIdLst>
    <p:sldId id="267" r:id="rId2"/>
    <p:sldId id="325" r:id="rId3"/>
    <p:sldId id="326" r:id="rId4"/>
    <p:sldId id="327" r:id="rId5"/>
    <p:sldId id="328" r:id="rId6"/>
    <p:sldId id="329" r:id="rId7"/>
    <p:sldId id="330" r:id="rId8"/>
    <p:sldId id="331" r:id="rId9"/>
    <p:sldId id="332" r:id="rId10"/>
    <p:sldId id="333" r:id="rId11"/>
    <p:sldId id="335" r:id="rId12"/>
    <p:sldId id="336" r:id="rId13"/>
    <p:sldId id="337" r:id="rId14"/>
    <p:sldId id="338" r:id="rId15"/>
    <p:sldId id="340" r:id="rId16"/>
    <p:sldId id="339" r:id="rId17"/>
    <p:sldId id="341" r:id="rId18"/>
    <p:sldId id="342" r:id="rId19"/>
    <p:sldId id="343" r:id="rId20"/>
    <p:sldId id="344" r:id="rId21"/>
    <p:sldId id="345" r:id="rId22"/>
    <p:sldId id="346" r:id="rId23"/>
    <p:sldId id="347" r:id="rId24"/>
    <p:sldId id="348" r:id="rId25"/>
    <p:sldId id="349" r:id="rId26"/>
    <p:sldId id="350" r:id="rId27"/>
    <p:sldId id="355" r:id="rId28"/>
    <p:sldId id="351" r:id="rId29"/>
    <p:sldId id="354" r:id="rId30"/>
    <p:sldId id="352" r:id="rId31"/>
    <p:sldId id="353" r:id="rId32"/>
    <p:sldId id="356" r:id="rId33"/>
    <p:sldId id="357" r:id="rId34"/>
    <p:sldId id="288" r:id="rId35"/>
    <p:sldId id="323" r:id="rId36"/>
    <p:sldId id="324" r:id="rId37"/>
    <p:sldId id="322" r:id="rId38"/>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8" d="100"/>
          <a:sy n="68" d="100"/>
        </p:scale>
        <p:origin x="1264" y="48"/>
      </p:cViewPr>
      <p:guideLst/>
    </p:cSldViewPr>
  </p:slideViewPr>
  <p:notesTextViewPr>
    <p:cViewPr>
      <p:scale>
        <a:sx n="1" d="1"/>
        <a:sy n="1" d="1"/>
      </p:scale>
      <p:origin x="0" y="0"/>
    </p:cViewPr>
  </p:notesTextViewPr>
  <p:sorterViewPr>
    <p:cViewPr varScale="1">
      <p:scale>
        <a:sx n="1" d="1"/>
        <a:sy n="1" d="1"/>
      </p:scale>
      <p:origin x="0" y="-378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8DDCC1-A652-4888-A516-609EF46C2DF1}" type="datetimeFigureOut">
              <a:rPr lang="it-IT" smtClean="0"/>
              <a:t>13/10/2022</a:t>
            </a:fld>
            <a:endParaRPr lang="it-IT"/>
          </a:p>
        </p:txBody>
      </p:sp>
      <p:sp>
        <p:nvSpPr>
          <p:cNvPr id="4" name="Segnaposto immagin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E17AC4-D8D7-4BD6-A632-EE2CF9EFD440}" type="slidenum">
              <a:rPr lang="it-IT" smtClean="0"/>
              <a:t>‹N›</a:t>
            </a:fld>
            <a:endParaRPr lang="it-IT"/>
          </a:p>
        </p:txBody>
      </p:sp>
    </p:spTree>
    <p:extLst>
      <p:ext uri="{BB962C8B-B14F-4D97-AF65-F5344CB8AC3E}">
        <p14:creationId xmlns:p14="http://schemas.microsoft.com/office/powerpoint/2010/main" val="21967285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BD63BA5D-A2F7-464F-9035-4662F7AF197B}" type="slidenum">
              <a:rPr lang="it-IT" smtClean="0"/>
              <a:pPr/>
              <a:t>4</a:t>
            </a:fld>
            <a:endParaRPr lang="it-IT"/>
          </a:p>
        </p:txBody>
      </p:sp>
    </p:spTree>
    <p:extLst>
      <p:ext uri="{BB962C8B-B14F-4D97-AF65-F5344CB8AC3E}">
        <p14:creationId xmlns:p14="http://schemas.microsoft.com/office/powerpoint/2010/main" val="7261375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BD63BA5D-A2F7-464F-9035-4662F7AF197B}" type="slidenum">
              <a:rPr lang="it-IT" smtClean="0"/>
              <a:pPr/>
              <a:t>5</a:t>
            </a:fld>
            <a:endParaRPr lang="it-IT"/>
          </a:p>
        </p:txBody>
      </p:sp>
    </p:spTree>
    <p:extLst>
      <p:ext uri="{BB962C8B-B14F-4D97-AF65-F5344CB8AC3E}">
        <p14:creationId xmlns:p14="http://schemas.microsoft.com/office/powerpoint/2010/main" val="25653691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BD63BA5D-A2F7-464F-9035-4662F7AF197B}" type="slidenum">
              <a:rPr lang="it-IT" smtClean="0"/>
              <a:pPr/>
              <a:t>7</a:t>
            </a:fld>
            <a:endParaRPr lang="it-IT"/>
          </a:p>
        </p:txBody>
      </p:sp>
    </p:spTree>
    <p:extLst>
      <p:ext uri="{BB962C8B-B14F-4D97-AF65-F5344CB8AC3E}">
        <p14:creationId xmlns:p14="http://schemas.microsoft.com/office/powerpoint/2010/main" val="28581095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BD63BA5D-A2F7-464F-9035-4662F7AF197B}" type="slidenum">
              <a:rPr lang="it-IT" smtClean="0"/>
              <a:pPr/>
              <a:t>8</a:t>
            </a:fld>
            <a:endParaRPr lang="it-IT"/>
          </a:p>
        </p:txBody>
      </p:sp>
    </p:spTree>
    <p:extLst>
      <p:ext uri="{BB962C8B-B14F-4D97-AF65-F5344CB8AC3E}">
        <p14:creationId xmlns:p14="http://schemas.microsoft.com/office/powerpoint/2010/main" val="26602246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0CE14E7-45E7-4458-B8DC-C5882FCE8892}" type="datetimeFigureOut">
              <a:rPr lang="it-IT" smtClean="0"/>
              <a:t>13/10/2022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39A74D9D-C350-47B2-8BEA-FA9E15A8598A}" type="slidenum">
              <a:rPr lang="it-IT" smtClean="0"/>
              <a:t>‹N›</a:t>
            </a:fld>
            <a:endParaRPr lang="it-IT"/>
          </a:p>
        </p:txBody>
      </p:sp>
    </p:spTree>
    <p:extLst>
      <p:ext uri="{BB962C8B-B14F-4D97-AF65-F5344CB8AC3E}">
        <p14:creationId xmlns:p14="http://schemas.microsoft.com/office/powerpoint/2010/main" val="8251621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0CE14E7-45E7-4458-B8DC-C5882FCE8892}" type="datetimeFigureOut">
              <a:rPr lang="it-IT" smtClean="0"/>
              <a:t>13/10/2022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39A74D9D-C350-47B2-8BEA-FA9E15A8598A}" type="slidenum">
              <a:rPr lang="it-IT" smtClean="0"/>
              <a:t>‹N›</a:t>
            </a:fld>
            <a:endParaRPr lang="it-IT"/>
          </a:p>
        </p:txBody>
      </p:sp>
    </p:spTree>
    <p:extLst>
      <p:ext uri="{BB962C8B-B14F-4D97-AF65-F5344CB8AC3E}">
        <p14:creationId xmlns:p14="http://schemas.microsoft.com/office/powerpoint/2010/main" val="3506636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0CE14E7-45E7-4458-B8DC-C5882FCE8892}" type="datetimeFigureOut">
              <a:rPr lang="it-IT" smtClean="0"/>
              <a:t>13/10/2022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39A74D9D-C350-47B2-8BEA-FA9E15A8598A}" type="slidenum">
              <a:rPr lang="it-IT" smtClean="0"/>
              <a:t>‹N›</a:t>
            </a:fld>
            <a:endParaRPr lang="it-IT"/>
          </a:p>
        </p:txBody>
      </p:sp>
    </p:spTree>
    <p:extLst>
      <p:ext uri="{BB962C8B-B14F-4D97-AF65-F5344CB8AC3E}">
        <p14:creationId xmlns:p14="http://schemas.microsoft.com/office/powerpoint/2010/main" val="41778898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0CE14E7-45E7-4458-B8DC-C5882FCE8892}" type="datetimeFigureOut">
              <a:rPr lang="it-IT" smtClean="0"/>
              <a:t>13/10/2022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39A74D9D-C350-47B2-8BEA-FA9E15A8598A}" type="slidenum">
              <a:rPr lang="it-IT" smtClean="0"/>
              <a:t>‹N›</a:t>
            </a:fld>
            <a:endParaRPr lang="it-IT"/>
          </a:p>
        </p:txBody>
      </p:sp>
    </p:spTree>
    <p:extLst>
      <p:ext uri="{BB962C8B-B14F-4D97-AF65-F5344CB8AC3E}">
        <p14:creationId xmlns:p14="http://schemas.microsoft.com/office/powerpoint/2010/main" val="14869896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0CE14E7-45E7-4458-B8DC-C5882FCE8892}" type="datetimeFigureOut">
              <a:rPr lang="it-IT" smtClean="0"/>
              <a:t>13/10/2022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39A74D9D-C350-47B2-8BEA-FA9E15A8598A}" type="slidenum">
              <a:rPr lang="it-IT" smtClean="0"/>
              <a:t>‹N›</a:t>
            </a:fld>
            <a:endParaRPr lang="it-IT"/>
          </a:p>
        </p:txBody>
      </p:sp>
    </p:spTree>
    <p:extLst>
      <p:ext uri="{BB962C8B-B14F-4D97-AF65-F5344CB8AC3E}">
        <p14:creationId xmlns:p14="http://schemas.microsoft.com/office/powerpoint/2010/main" val="37861008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0CE14E7-45E7-4458-B8DC-C5882FCE8892}" type="datetimeFigureOut">
              <a:rPr lang="it-IT" smtClean="0"/>
              <a:t>13/10/2022</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39A74D9D-C350-47B2-8BEA-FA9E15A8598A}" type="slidenum">
              <a:rPr lang="it-IT" smtClean="0"/>
              <a:t>‹N›</a:t>
            </a:fld>
            <a:endParaRPr lang="it-IT"/>
          </a:p>
        </p:txBody>
      </p:sp>
    </p:spTree>
    <p:extLst>
      <p:ext uri="{BB962C8B-B14F-4D97-AF65-F5344CB8AC3E}">
        <p14:creationId xmlns:p14="http://schemas.microsoft.com/office/powerpoint/2010/main" val="16240051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0CE14E7-45E7-4458-B8DC-C5882FCE8892}" type="datetimeFigureOut">
              <a:rPr lang="it-IT" smtClean="0"/>
              <a:t>13/10/2022</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39A74D9D-C350-47B2-8BEA-FA9E15A8598A}" type="slidenum">
              <a:rPr lang="it-IT" smtClean="0"/>
              <a:t>‹N›</a:t>
            </a:fld>
            <a:endParaRPr lang="it-IT"/>
          </a:p>
        </p:txBody>
      </p:sp>
    </p:spTree>
    <p:extLst>
      <p:ext uri="{BB962C8B-B14F-4D97-AF65-F5344CB8AC3E}">
        <p14:creationId xmlns:p14="http://schemas.microsoft.com/office/powerpoint/2010/main" val="20792502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0CE14E7-45E7-4458-B8DC-C5882FCE8892}" type="datetimeFigureOut">
              <a:rPr lang="it-IT" smtClean="0"/>
              <a:t>13/10/2022</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39A74D9D-C350-47B2-8BEA-FA9E15A8598A}" type="slidenum">
              <a:rPr lang="it-IT" smtClean="0"/>
              <a:t>‹N›</a:t>
            </a:fld>
            <a:endParaRPr lang="it-IT"/>
          </a:p>
        </p:txBody>
      </p:sp>
    </p:spTree>
    <p:extLst>
      <p:ext uri="{BB962C8B-B14F-4D97-AF65-F5344CB8AC3E}">
        <p14:creationId xmlns:p14="http://schemas.microsoft.com/office/powerpoint/2010/main" val="3127990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CE14E7-45E7-4458-B8DC-C5882FCE8892}" type="datetimeFigureOut">
              <a:rPr lang="it-IT" smtClean="0"/>
              <a:t>13/10/2022</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39A74D9D-C350-47B2-8BEA-FA9E15A8598A}" type="slidenum">
              <a:rPr lang="it-IT" smtClean="0"/>
              <a:t>‹N›</a:t>
            </a:fld>
            <a:endParaRPr lang="it-IT"/>
          </a:p>
        </p:txBody>
      </p:sp>
    </p:spTree>
    <p:extLst>
      <p:ext uri="{BB962C8B-B14F-4D97-AF65-F5344CB8AC3E}">
        <p14:creationId xmlns:p14="http://schemas.microsoft.com/office/powerpoint/2010/main" val="27249804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0CE14E7-45E7-4458-B8DC-C5882FCE8892}" type="datetimeFigureOut">
              <a:rPr lang="it-IT" smtClean="0"/>
              <a:t>13/10/2022</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39A74D9D-C350-47B2-8BEA-FA9E15A8598A}" type="slidenum">
              <a:rPr lang="it-IT" smtClean="0"/>
              <a:t>‹N›</a:t>
            </a:fld>
            <a:endParaRPr lang="it-IT"/>
          </a:p>
        </p:txBody>
      </p:sp>
    </p:spTree>
    <p:extLst>
      <p:ext uri="{BB962C8B-B14F-4D97-AF65-F5344CB8AC3E}">
        <p14:creationId xmlns:p14="http://schemas.microsoft.com/office/powerpoint/2010/main" val="15451151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0CE14E7-45E7-4458-B8DC-C5882FCE8892}" type="datetimeFigureOut">
              <a:rPr lang="it-IT" smtClean="0"/>
              <a:t>13/10/2022</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39A74D9D-C350-47B2-8BEA-FA9E15A8598A}" type="slidenum">
              <a:rPr lang="it-IT" smtClean="0"/>
              <a:t>‹N›</a:t>
            </a:fld>
            <a:endParaRPr lang="it-IT"/>
          </a:p>
        </p:txBody>
      </p:sp>
    </p:spTree>
    <p:extLst>
      <p:ext uri="{BB962C8B-B14F-4D97-AF65-F5344CB8AC3E}">
        <p14:creationId xmlns:p14="http://schemas.microsoft.com/office/powerpoint/2010/main" val="5862182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CE14E7-45E7-4458-B8DC-C5882FCE8892}" type="datetimeFigureOut">
              <a:rPr lang="it-IT" smtClean="0"/>
              <a:t>13/10/2022</a:t>
            </a:fld>
            <a:endParaRPr lang="it-IT"/>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A74D9D-C350-47B2-8BEA-FA9E15A8598A}" type="slidenum">
              <a:rPr lang="it-IT" smtClean="0"/>
              <a:t>‹N›</a:t>
            </a:fld>
            <a:endParaRPr lang="it-IT"/>
          </a:p>
        </p:txBody>
      </p:sp>
    </p:spTree>
    <p:extLst>
      <p:ext uri="{BB962C8B-B14F-4D97-AF65-F5344CB8AC3E}">
        <p14:creationId xmlns:p14="http://schemas.microsoft.com/office/powerpoint/2010/main" val="34527901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3388" y="230653"/>
            <a:ext cx="7996518" cy="809251"/>
          </a:xfrm>
        </p:spPr>
        <p:txBody>
          <a:bodyPr>
            <a:normAutofit/>
          </a:bodyPr>
          <a:lstStyle/>
          <a:p>
            <a:r>
              <a:rPr lang="it-IT" sz="3200" dirty="0" smtClean="0">
                <a:solidFill>
                  <a:srgbClr val="0070C0"/>
                </a:solidFill>
              </a:rPr>
              <a:t>Nomenclatura</a:t>
            </a:r>
            <a:endParaRPr lang="it-IT" sz="3200" dirty="0">
              <a:solidFill>
                <a:srgbClr val="0070C0"/>
              </a:solidFill>
            </a:endParaRPr>
          </a:p>
        </p:txBody>
      </p:sp>
      <p:sp>
        <p:nvSpPr>
          <p:cNvPr id="3" name="Content Placeholder 2"/>
          <p:cNvSpPr>
            <a:spLocks noGrp="1"/>
          </p:cNvSpPr>
          <p:nvPr>
            <p:ph idx="1"/>
          </p:nvPr>
        </p:nvSpPr>
        <p:spPr>
          <a:xfrm>
            <a:off x="591668" y="941288"/>
            <a:ext cx="7897906" cy="974768"/>
          </a:xfrm>
        </p:spPr>
        <p:txBody>
          <a:bodyPr>
            <a:noAutofit/>
          </a:bodyPr>
          <a:lstStyle/>
          <a:p>
            <a:pPr marL="0" indent="0">
              <a:lnSpc>
                <a:spcPct val="120000"/>
              </a:lnSpc>
              <a:spcBef>
                <a:spcPts val="0"/>
              </a:spcBef>
              <a:spcAft>
                <a:spcPts val="600"/>
              </a:spcAft>
              <a:buNone/>
            </a:pPr>
            <a:r>
              <a:rPr lang="it-IT" sz="2000" dirty="0" smtClean="0"/>
              <a:t>Per identificare in modo univoco un composto chimico, è importante avere un sistema che consente di attribuire a ciascun composto un nome. </a:t>
            </a:r>
          </a:p>
          <a:p>
            <a:pPr marL="0" indent="0">
              <a:lnSpc>
                <a:spcPct val="120000"/>
              </a:lnSpc>
              <a:spcBef>
                <a:spcPts val="0"/>
              </a:spcBef>
              <a:spcAft>
                <a:spcPts val="600"/>
              </a:spcAft>
              <a:buNone/>
            </a:pPr>
            <a:r>
              <a:rPr lang="it-IT" sz="2000" dirty="0" smtClean="0"/>
              <a:t>Esistono diversi tipi di nomenclatura. La prima è la </a:t>
            </a:r>
            <a:r>
              <a:rPr lang="it-IT" sz="2000" b="1" dirty="0" smtClean="0"/>
              <a:t>nomenclatura tradizionale</a:t>
            </a:r>
            <a:r>
              <a:rPr lang="it-IT" sz="2000" dirty="0" smtClean="0"/>
              <a:t>, basata sui nomi attribuiti storicamente ai singoli composti. </a:t>
            </a:r>
          </a:p>
          <a:p>
            <a:pPr marL="0" indent="0">
              <a:lnSpc>
                <a:spcPct val="120000"/>
              </a:lnSpc>
              <a:spcBef>
                <a:spcPts val="0"/>
              </a:spcBef>
              <a:spcAft>
                <a:spcPts val="600"/>
              </a:spcAft>
              <a:buNone/>
            </a:pPr>
            <a:r>
              <a:rPr lang="it-IT" sz="2000" dirty="0" smtClean="0"/>
              <a:t>Per dare un nome sistematico e facile da ricavare a ciascun composto, l’organizzazione internazionale </a:t>
            </a:r>
            <a:r>
              <a:rPr lang="it-IT" sz="2000" b="1" dirty="0" smtClean="0"/>
              <a:t>IUPAC</a:t>
            </a:r>
            <a:r>
              <a:rPr lang="it-IT" sz="2000" dirty="0" smtClean="0"/>
              <a:t> (International Union of Pure and Applied Chemistry) ha definito una serie di regole.</a:t>
            </a:r>
          </a:p>
          <a:p>
            <a:pPr marL="0" indent="0">
              <a:lnSpc>
                <a:spcPct val="120000"/>
              </a:lnSpc>
              <a:spcBef>
                <a:spcPts val="0"/>
              </a:spcBef>
              <a:spcAft>
                <a:spcPts val="600"/>
              </a:spcAft>
              <a:buNone/>
            </a:pPr>
            <a:r>
              <a:rPr lang="it-IT" sz="2000" dirty="0" smtClean="0"/>
              <a:t>In aggiunta, in alcuni casi è utile anche indicare lo stato di ossidazione di un elemento in un composto mediante la notazione di Stock, in cui lo stato di ossidazione è indicato tra parentesi come numero romano. </a:t>
            </a:r>
            <a:endParaRPr lang="it-IT" sz="2000" dirty="0"/>
          </a:p>
        </p:txBody>
      </p:sp>
    </p:spTree>
    <p:extLst>
      <p:ext uri="{BB962C8B-B14F-4D97-AF65-F5344CB8AC3E}">
        <p14:creationId xmlns:p14="http://schemas.microsoft.com/office/powerpoint/2010/main" val="2270316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81000" y="152400"/>
            <a:ext cx="4267200" cy="381000"/>
          </a:xfrm>
        </p:spPr>
        <p:txBody>
          <a:bodyPr>
            <a:normAutofit fontScale="90000"/>
          </a:bodyPr>
          <a:lstStyle/>
          <a:p>
            <a:r>
              <a:rPr lang="it-IT" dirty="0" smtClean="0"/>
              <a:t>Ossidi</a:t>
            </a:r>
            <a:endParaRPr lang="it-IT" dirty="0"/>
          </a:p>
        </p:txBody>
      </p:sp>
      <p:sp>
        <p:nvSpPr>
          <p:cNvPr id="7" name="Segnaposto contenuto 2"/>
          <p:cNvSpPr txBox="1">
            <a:spLocks/>
          </p:cNvSpPr>
          <p:nvPr/>
        </p:nvSpPr>
        <p:spPr>
          <a:xfrm>
            <a:off x="152400" y="685800"/>
            <a:ext cx="4800600" cy="1981200"/>
          </a:xfrm>
          <a:prstGeom prst="rect">
            <a:avLst/>
          </a:prstGeom>
        </p:spPr>
        <p:txBody>
          <a:bodyPr vert="horz" lIns="91440" tIns="45720" rIns="91440" bIns="45720" rtlCol="0">
            <a:normAutofit fontScale="92500" lnSpcReduction="10000"/>
          </a:bodyPr>
          <a:lstStyle/>
          <a:p>
            <a:pPr marL="342900" marR="0" lvl="0" indent="-342900" algn="l" defTabSz="914400" rtl="0" eaLnBrk="1" fontAlgn="auto" latinLnBrk="0" hangingPunct="1">
              <a:lnSpc>
                <a:spcPct val="100000"/>
              </a:lnSpc>
              <a:spcAft>
                <a:spcPts val="1200"/>
              </a:spcAft>
              <a:buClrTx/>
              <a:buSzTx/>
              <a:buFont typeface="Arial" pitchFamily="34" charset="0"/>
              <a:buChar char="•"/>
              <a:tabLst/>
              <a:defRPr/>
            </a:pPr>
            <a:r>
              <a:rPr kumimoji="0" lang="it-IT" sz="2000" b="0" i="0" u="sng" strike="noStrike" kern="1200" cap="none" spc="0" normalizeH="0" baseline="0" noProof="0" dirty="0" smtClean="0">
                <a:ln>
                  <a:noFill/>
                </a:ln>
                <a:solidFill>
                  <a:schemeClr val="tx1"/>
                </a:solidFill>
                <a:effectLst/>
                <a:uLnTx/>
                <a:uFillTx/>
                <a:latin typeface="+mn-lt"/>
                <a:ea typeface="+mn-ea"/>
                <a:cs typeface="+mn-cs"/>
              </a:rPr>
              <a:t>Ossidi basici</a:t>
            </a:r>
            <a:r>
              <a:rPr kumimoji="0" lang="it-IT" sz="2000" b="0" i="0" u="none" strike="noStrike" kern="1200" cap="none" spc="0" normalizeH="0" baseline="0" noProof="0" dirty="0" smtClean="0">
                <a:ln>
                  <a:noFill/>
                </a:ln>
                <a:solidFill>
                  <a:schemeClr val="tx1"/>
                </a:solidFill>
                <a:effectLst/>
                <a:uLnTx/>
                <a:uFillTx/>
                <a:latin typeface="+mn-lt"/>
                <a:ea typeface="+mn-ea"/>
                <a:cs typeface="+mn-cs"/>
              </a:rPr>
              <a:t>: formati da un </a:t>
            </a:r>
            <a:r>
              <a:rPr kumimoji="0" lang="it-IT" sz="2000" b="1" i="0" u="none" strike="noStrike" kern="1200" cap="none" spc="0" normalizeH="0" baseline="0" noProof="0" dirty="0" smtClean="0">
                <a:ln>
                  <a:noFill/>
                </a:ln>
                <a:solidFill>
                  <a:schemeClr val="tx1"/>
                </a:solidFill>
                <a:effectLst/>
                <a:uLnTx/>
                <a:uFillTx/>
                <a:latin typeface="+mn-lt"/>
                <a:ea typeface="+mn-ea"/>
                <a:cs typeface="+mn-cs"/>
              </a:rPr>
              <a:t>metallo</a:t>
            </a:r>
            <a:r>
              <a:rPr kumimoji="0" lang="it-IT" sz="2000" i="0" u="none" strike="noStrike" kern="1200" cap="none" spc="0" normalizeH="0" baseline="0" noProof="0" dirty="0" smtClean="0">
                <a:ln>
                  <a:noFill/>
                </a:ln>
                <a:solidFill>
                  <a:schemeClr val="tx1"/>
                </a:solidFill>
                <a:effectLst/>
                <a:uLnTx/>
                <a:uFillTx/>
                <a:latin typeface="+mn-lt"/>
                <a:ea typeface="+mn-ea"/>
                <a:cs typeface="+mn-cs"/>
              </a:rPr>
              <a:t>, con numero di ossidazione positivo, e ossigeno con numero di ossidazione -2. </a:t>
            </a:r>
            <a:endParaRPr lang="it-IT" sz="2000" dirty="0" smtClean="0"/>
          </a:p>
          <a:p>
            <a:pPr marL="342900" indent="-342900">
              <a:spcAft>
                <a:spcPts val="1200"/>
              </a:spcAft>
              <a:buFont typeface="Arial" pitchFamily="34" charset="0"/>
              <a:buChar char="•"/>
              <a:defRPr/>
            </a:pPr>
            <a:r>
              <a:rPr kumimoji="0" lang="it-IT" sz="2000" b="0" u="sng" strike="noStrike" kern="1200" cap="none" spc="0" normalizeH="0" baseline="0" noProof="0" dirty="0" smtClean="0">
                <a:ln>
                  <a:noFill/>
                </a:ln>
                <a:solidFill>
                  <a:schemeClr val="tx1"/>
                </a:solidFill>
                <a:effectLst/>
                <a:uLnTx/>
                <a:uFillTx/>
                <a:latin typeface="+mn-lt"/>
                <a:ea typeface="+mn-ea"/>
                <a:cs typeface="+mn-cs"/>
              </a:rPr>
              <a:t>Ossidi acidi</a:t>
            </a:r>
            <a:r>
              <a:rPr kumimoji="0" lang="it-IT" sz="2000" b="0" strike="noStrike" kern="1200" cap="none" spc="0" normalizeH="0" baseline="0" noProof="0" dirty="0" smtClean="0">
                <a:ln>
                  <a:noFill/>
                </a:ln>
                <a:solidFill>
                  <a:schemeClr val="tx1"/>
                </a:solidFill>
                <a:effectLst/>
                <a:uLnTx/>
                <a:uFillTx/>
                <a:latin typeface="+mn-lt"/>
                <a:ea typeface="+mn-ea"/>
                <a:cs typeface="+mn-cs"/>
              </a:rPr>
              <a:t>: formati da un </a:t>
            </a:r>
            <a:r>
              <a:rPr kumimoji="0" lang="it-IT" sz="2000" b="1" strike="noStrike" kern="1200" cap="none" spc="0" normalizeH="0" baseline="0" noProof="0" dirty="0" smtClean="0">
                <a:ln>
                  <a:noFill/>
                </a:ln>
                <a:solidFill>
                  <a:schemeClr val="tx1"/>
                </a:solidFill>
                <a:effectLst/>
                <a:uLnTx/>
                <a:uFillTx/>
                <a:latin typeface="+mn-lt"/>
                <a:ea typeface="+mn-ea"/>
                <a:cs typeface="+mn-cs"/>
              </a:rPr>
              <a:t>non-metallo</a:t>
            </a:r>
            <a:r>
              <a:rPr lang="it-IT" sz="2000" dirty="0" smtClean="0"/>
              <a:t>, con numero di ossidazione positivo, e ossigeno con numero di ossidazione -2.</a:t>
            </a:r>
            <a:endParaRPr lang="it-IT" sz="2000" dirty="0"/>
          </a:p>
          <a:p>
            <a:pPr marL="342900" marR="0" lvl="0" indent="-342900" algn="l" defTabSz="914400" rtl="0" eaLnBrk="1" fontAlgn="auto" latinLnBrk="0" hangingPunct="1">
              <a:lnSpc>
                <a:spcPct val="100000"/>
              </a:lnSpc>
              <a:spcAft>
                <a:spcPts val="1200"/>
              </a:spcAft>
              <a:buClrTx/>
              <a:buSzTx/>
              <a:buFont typeface="Arial" pitchFamily="34" charset="0"/>
              <a:buChar char="•"/>
              <a:tabLst/>
              <a:defRPr/>
            </a:pPr>
            <a:endParaRPr kumimoji="0" lang="it-IT" sz="2000" b="0" u="none" strike="noStrike" kern="1200" cap="none" spc="0" normalizeH="0" baseline="0" noProof="0" dirty="0" smtClean="0">
              <a:ln>
                <a:noFill/>
              </a:ln>
              <a:solidFill>
                <a:schemeClr val="tx1"/>
              </a:solidFill>
              <a:effectLst/>
              <a:uLnTx/>
              <a:uFillTx/>
              <a:latin typeface="+mn-lt"/>
              <a:ea typeface="+mn-ea"/>
              <a:cs typeface="+mn-cs"/>
            </a:endParaRPr>
          </a:p>
        </p:txBody>
      </p:sp>
      <p:sp>
        <p:nvSpPr>
          <p:cNvPr id="14" name="Segnaposto numero diapositiva 13"/>
          <p:cNvSpPr>
            <a:spLocks noGrp="1"/>
          </p:cNvSpPr>
          <p:nvPr>
            <p:ph type="sldNum" sz="quarter" idx="12"/>
          </p:nvPr>
        </p:nvSpPr>
        <p:spPr/>
        <p:txBody>
          <a:bodyPr/>
          <a:lstStyle/>
          <a:p>
            <a:fld id="{A77D6A5A-7EAA-4DB4-B3BA-B3FCA63BD357}" type="slidenum">
              <a:rPr lang="it-IT" smtClean="0"/>
              <a:pPr/>
              <a:t>10</a:t>
            </a:fld>
            <a:endParaRPr lang="it-IT"/>
          </a:p>
        </p:txBody>
      </p:sp>
      <p:sp>
        <p:nvSpPr>
          <p:cNvPr id="8" name="Segnaposto contenuto 2"/>
          <p:cNvSpPr txBox="1">
            <a:spLocks/>
          </p:cNvSpPr>
          <p:nvPr/>
        </p:nvSpPr>
        <p:spPr>
          <a:xfrm>
            <a:off x="5257800" y="76200"/>
            <a:ext cx="3810000" cy="2514600"/>
          </a:xfrm>
          <a:prstGeom prst="rect">
            <a:avLst/>
          </a:prstGeom>
          <a:solidFill>
            <a:schemeClr val="accent4">
              <a:lumMod val="40000"/>
              <a:lumOff val="60000"/>
              <a:alpha val="37000"/>
            </a:schemeClr>
          </a:solidFill>
          <a:ln>
            <a:noFill/>
          </a:ln>
        </p:spPr>
        <p:txBody>
          <a:bodyPr vert="horz" lIns="91440" tIns="45720" rIns="91440" bIns="45720" rtlCol="0">
            <a:normAutofit/>
          </a:bodyPr>
          <a:lstStyle/>
          <a:p>
            <a:pPr marR="0" lvl="0" algn="ctr" defTabSz="914400" rtl="0" eaLnBrk="1" fontAlgn="auto" latinLnBrk="0" hangingPunct="1">
              <a:lnSpc>
                <a:spcPct val="170000"/>
              </a:lnSpc>
              <a:spcAft>
                <a:spcPts val="0"/>
              </a:spcAft>
              <a:buClrTx/>
              <a:buSzTx/>
              <a:tabLst/>
              <a:defRPr/>
            </a:pPr>
            <a:r>
              <a:rPr lang="it-IT" sz="2000" i="1" dirty="0" err="1" smtClean="0"/>
              <a:t>MgO</a:t>
            </a:r>
            <a:r>
              <a:rPr lang="it-IT" sz="2000" i="1" dirty="0" smtClean="0"/>
              <a:t>,    Na</a:t>
            </a:r>
            <a:r>
              <a:rPr lang="it-IT" sz="2000" i="1" baseline="-25000" dirty="0" smtClean="0"/>
              <a:t>2</a:t>
            </a:r>
            <a:r>
              <a:rPr lang="it-IT" sz="2000" i="1" dirty="0" smtClean="0"/>
              <a:t>O,    </a:t>
            </a:r>
            <a:r>
              <a:rPr lang="it-IT" sz="2000" i="1" dirty="0" err="1" smtClean="0"/>
              <a:t>CuO</a:t>
            </a:r>
            <a:r>
              <a:rPr lang="it-IT" sz="2000" i="1" dirty="0" smtClean="0"/>
              <a:t>,    Cu</a:t>
            </a:r>
            <a:r>
              <a:rPr lang="it-IT" sz="2000" i="1" baseline="-25000" dirty="0" smtClean="0"/>
              <a:t>2</a:t>
            </a:r>
            <a:r>
              <a:rPr lang="it-IT" sz="2000" i="1" dirty="0" smtClean="0"/>
              <a:t>O, </a:t>
            </a:r>
          </a:p>
          <a:p>
            <a:pPr marR="0" lvl="0" algn="ctr" defTabSz="914400" rtl="0" eaLnBrk="1" fontAlgn="auto" latinLnBrk="0" hangingPunct="1">
              <a:lnSpc>
                <a:spcPct val="170000"/>
              </a:lnSpc>
              <a:spcAft>
                <a:spcPts val="0"/>
              </a:spcAft>
              <a:buClrTx/>
              <a:buSzTx/>
              <a:tabLst/>
              <a:defRPr/>
            </a:pPr>
            <a:r>
              <a:rPr kumimoji="0" lang="it-IT" sz="2000" b="0" i="1" strike="noStrike" kern="1200" cap="none" spc="0" normalizeH="0" baseline="0" noProof="0" dirty="0" err="1" smtClean="0">
                <a:ln>
                  <a:noFill/>
                </a:ln>
                <a:solidFill>
                  <a:schemeClr val="tx1"/>
                </a:solidFill>
                <a:effectLst/>
                <a:uLnTx/>
                <a:uFillTx/>
                <a:latin typeface="+mn-lt"/>
                <a:ea typeface="+mn-ea"/>
                <a:cs typeface="+mn-cs"/>
              </a:rPr>
              <a:t>FeO</a:t>
            </a:r>
            <a:r>
              <a:rPr kumimoji="0" lang="it-IT" sz="2000" b="0" i="1" strike="noStrike" kern="1200" cap="none" spc="0" normalizeH="0" baseline="0" noProof="0" dirty="0" smtClean="0">
                <a:ln>
                  <a:noFill/>
                </a:ln>
                <a:solidFill>
                  <a:schemeClr val="tx1"/>
                </a:solidFill>
                <a:effectLst/>
                <a:uLnTx/>
                <a:uFillTx/>
                <a:latin typeface="+mn-lt"/>
                <a:ea typeface="+mn-ea"/>
                <a:cs typeface="+mn-cs"/>
              </a:rPr>
              <a:t>,      </a:t>
            </a:r>
            <a:r>
              <a:rPr lang="it-IT" sz="2000" i="1" dirty="0" smtClean="0"/>
              <a:t>Fe</a:t>
            </a:r>
            <a:r>
              <a:rPr kumimoji="0" lang="it-IT" sz="2000" b="0" i="1" strike="noStrike" kern="1200" cap="none" spc="0" normalizeH="0" baseline="-25000" noProof="0" dirty="0" smtClean="0">
                <a:ln>
                  <a:noFill/>
                </a:ln>
                <a:solidFill>
                  <a:schemeClr val="tx1"/>
                </a:solidFill>
                <a:effectLst/>
                <a:uLnTx/>
                <a:uFillTx/>
                <a:latin typeface="+mn-lt"/>
                <a:ea typeface="+mn-ea"/>
                <a:cs typeface="+mn-cs"/>
              </a:rPr>
              <a:t>2</a:t>
            </a:r>
            <a:r>
              <a:rPr kumimoji="0" lang="it-IT" sz="2000" b="0" i="1" strike="noStrike" kern="1200" cap="none" spc="0" normalizeH="0" baseline="0" noProof="0" dirty="0" smtClean="0">
                <a:ln>
                  <a:noFill/>
                </a:ln>
                <a:solidFill>
                  <a:schemeClr val="tx1"/>
                </a:solidFill>
                <a:effectLst/>
                <a:uLnTx/>
                <a:uFillTx/>
                <a:latin typeface="+mn-lt"/>
                <a:ea typeface="+mn-ea"/>
                <a:cs typeface="+mn-cs"/>
              </a:rPr>
              <a:t>O</a:t>
            </a:r>
            <a:r>
              <a:rPr kumimoji="0" lang="it-IT" sz="2000" b="0" i="1" strike="noStrike" kern="1200" cap="none" spc="0" normalizeH="0" baseline="-25000" noProof="0" dirty="0" smtClean="0">
                <a:ln>
                  <a:noFill/>
                </a:ln>
                <a:solidFill>
                  <a:schemeClr val="tx1"/>
                </a:solidFill>
                <a:effectLst/>
                <a:uLnTx/>
                <a:uFillTx/>
                <a:latin typeface="+mn-lt"/>
                <a:ea typeface="+mn-ea"/>
                <a:cs typeface="+mn-cs"/>
              </a:rPr>
              <a:t>3</a:t>
            </a:r>
            <a:r>
              <a:rPr kumimoji="0" lang="it-IT" sz="2000" b="0" i="1" strike="noStrike" kern="1200" cap="none" spc="0" normalizeH="0" baseline="0" noProof="0" dirty="0" smtClean="0">
                <a:ln>
                  <a:noFill/>
                </a:ln>
                <a:solidFill>
                  <a:schemeClr val="tx1"/>
                </a:solidFill>
                <a:effectLst/>
                <a:uLnTx/>
                <a:uFillTx/>
                <a:latin typeface="+mn-lt"/>
                <a:ea typeface="+mn-ea"/>
                <a:cs typeface="+mn-cs"/>
              </a:rPr>
              <a:t>,     </a:t>
            </a:r>
            <a:r>
              <a:rPr lang="it-IT" sz="2000" i="1" dirty="0" smtClean="0"/>
              <a:t>Li</a:t>
            </a:r>
            <a:r>
              <a:rPr kumimoji="0" lang="it-IT" sz="2000" b="0" i="1" strike="noStrike" kern="1200" cap="none" spc="0" normalizeH="0" baseline="-25000" noProof="0" dirty="0" smtClean="0">
                <a:ln>
                  <a:noFill/>
                </a:ln>
                <a:solidFill>
                  <a:schemeClr val="tx1"/>
                </a:solidFill>
                <a:effectLst/>
                <a:uLnTx/>
                <a:uFillTx/>
                <a:latin typeface="+mn-lt"/>
                <a:ea typeface="+mn-ea"/>
                <a:cs typeface="+mn-cs"/>
              </a:rPr>
              <a:t>2</a:t>
            </a:r>
            <a:r>
              <a:rPr kumimoji="0" lang="it-IT" sz="2000" b="0" i="1" strike="noStrike" kern="1200" cap="none" spc="0" normalizeH="0" noProof="0" dirty="0" smtClean="0">
                <a:ln>
                  <a:noFill/>
                </a:ln>
                <a:solidFill>
                  <a:schemeClr val="tx1"/>
                </a:solidFill>
                <a:effectLst/>
                <a:uLnTx/>
                <a:uFillTx/>
                <a:latin typeface="+mn-lt"/>
                <a:ea typeface="+mn-ea"/>
                <a:cs typeface="+mn-cs"/>
              </a:rPr>
              <a:t>O,      Al</a:t>
            </a:r>
            <a:r>
              <a:rPr kumimoji="0" lang="it-IT" sz="2000" b="0" i="1" strike="noStrike" kern="1200" cap="none" spc="0" normalizeH="0" baseline="-25000" noProof="0" dirty="0" smtClean="0">
                <a:ln>
                  <a:noFill/>
                </a:ln>
                <a:solidFill>
                  <a:schemeClr val="tx1"/>
                </a:solidFill>
                <a:effectLst/>
                <a:uLnTx/>
                <a:uFillTx/>
                <a:latin typeface="+mn-lt"/>
                <a:ea typeface="+mn-ea"/>
                <a:cs typeface="+mn-cs"/>
              </a:rPr>
              <a:t>2</a:t>
            </a:r>
            <a:r>
              <a:rPr kumimoji="0" lang="it-IT" sz="2000" b="0" i="1" strike="noStrike" kern="1200" cap="none" spc="0" normalizeH="0" noProof="0" dirty="0" smtClean="0">
                <a:ln>
                  <a:noFill/>
                </a:ln>
                <a:solidFill>
                  <a:schemeClr val="tx1"/>
                </a:solidFill>
                <a:effectLst/>
                <a:uLnTx/>
                <a:uFillTx/>
                <a:latin typeface="+mn-lt"/>
                <a:ea typeface="+mn-ea"/>
                <a:cs typeface="+mn-cs"/>
              </a:rPr>
              <a:t>O</a:t>
            </a:r>
            <a:r>
              <a:rPr kumimoji="0" lang="it-IT" sz="2000" b="0" i="1" strike="noStrike" kern="1200" cap="none" spc="0" normalizeH="0" baseline="-25000" noProof="0" dirty="0" smtClean="0">
                <a:ln>
                  <a:noFill/>
                </a:ln>
                <a:solidFill>
                  <a:schemeClr val="tx1"/>
                </a:solidFill>
                <a:effectLst/>
                <a:uLnTx/>
                <a:uFillTx/>
                <a:latin typeface="+mn-lt"/>
                <a:ea typeface="+mn-ea"/>
                <a:cs typeface="+mn-cs"/>
              </a:rPr>
              <a:t>3</a:t>
            </a:r>
          </a:p>
          <a:p>
            <a:pPr marR="0" lvl="0" algn="ctr" defTabSz="914400" rtl="0" eaLnBrk="1" fontAlgn="auto" latinLnBrk="0" hangingPunct="1">
              <a:lnSpc>
                <a:spcPct val="170000"/>
              </a:lnSpc>
              <a:spcAft>
                <a:spcPts val="0"/>
              </a:spcAft>
              <a:buClrTx/>
              <a:buSzTx/>
              <a:tabLst/>
              <a:defRPr/>
            </a:pPr>
            <a:endParaRPr kumimoji="0" lang="it-IT" sz="2000" b="0" i="1" strike="noStrike" kern="1200" cap="none" spc="0" normalizeH="0" baseline="-25000" noProof="0" dirty="0" smtClean="0">
              <a:ln>
                <a:noFill/>
              </a:ln>
              <a:solidFill>
                <a:schemeClr val="tx1"/>
              </a:solidFill>
              <a:effectLst/>
              <a:uLnTx/>
              <a:uFillTx/>
              <a:latin typeface="+mn-lt"/>
              <a:ea typeface="+mn-ea"/>
              <a:cs typeface="+mn-cs"/>
            </a:endParaRPr>
          </a:p>
          <a:p>
            <a:pPr lvl="0" algn="ctr">
              <a:lnSpc>
                <a:spcPct val="170000"/>
              </a:lnSpc>
              <a:defRPr/>
            </a:pPr>
            <a:r>
              <a:rPr lang="it-IT" sz="2000" i="1" dirty="0" smtClean="0"/>
              <a:t>B</a:t>
            </a:r>
            <a:r>
              <a:rPr lang="it-IT" sz="2000" i="1" baseline="-25000" dirty="0" smtClean="0"/>
              <a:t>2</a:t>
            </a:r>
            <a:r>
              <a:rPr lang="it-IT" sz="2000" i="1" dirty="0" smtClean="0"/>
              <a:t>O</a:t>
            </a:r>
            <a:r>
              <a:rPr lang="it-IT" sz="2000" i="1" baseline="-25000" dirty="0" smtClean="0"/>
              <a:t>3</a:t>
            </a:r>
            <a:r>
              <a:rPr lang="it-IT" sz="2000" i="1" dirty="0" smtClean="0"/>
              <a:t>,   N</a:t>
            </a:r>
            <a:r>
              <a:rPr lang="it-IT" sz="2000" i="1" baseline="-25000" dirty="0" smtClean="0"/>
              <a:t>2</a:t>
            </a:r>
            <a:r>
              <a:rPr lang="it-IT" sz="2000" i="1" dirty="0" smtClean="0"/>
              <a:t>O</a:t>
            </a:r>
            <a:r>
              <a:rPr lang="it-IT" sz="2000" i="1" baseline="-25000" dirty="0" smtClean="0"/>
              <a:t>3</a:t>
            </a:r>
            <a:r>
              <a:rPr lang="it-IT" sz="2000" i="1" dirty="0" smtClean="0"/>
              <a:t>,    CO</a:t>
            </a:r>
            <a:r>
              <a:rPr lang="it-IT" sz="2000" i="1" baseline="-25000" dirty="0" smtClean="0"/>
              <a:t>2</a:t>
            </a:r>
            <a:r>
              <a:rPr lang="it-IT" sz="2000" i="1" dirty="0" smtClean="0"/>
              <a:t>,    SO</a:t>
            </a:r>
            <a:r>
              <a:rPr lang="it-IT" sz="2000" i="1" baseline="-25000" dirty="0" smtClean="0"/>
              <a:t>2</a:t>
            </a:r>
            <a:r>
              <a:rPr lang="it-IT" sz="2000" i="1" dirty="0" smtClean="0"/>
              <a:t>,  SO</a:t>
            </a:r>
            <a:r>
              <a:rPr lang="it-IT" sz="2000" i="1" baseline="-25000" dirty="0" smtClean="0"/>
              <a:t>3</a:t>
            </a:r>
            <a:r>
              <a:rPr lang="it-IT" sz="2000" i="1" dirty="0" smtClean="0"/>
              <a:t> </a:t>
            </a:r>
            <a:endParaRPr lang="it-IT" sz="2000" i="1" dirty="0"/>
          </a:p>
          <a:p>
            <a:pPr lvl="0" algn="ctr">
              <a:lnSpc>
                <a:spcPct val="170000"/>
              </a:lnSpc>
              <a:defRPr/>
            </a:pPr>
            <a:r>
              <a:rPr lang="it-IT" sz="2000" i="1" dirty="0" smtClean="0"/>
              <a:t>Cl</a:t>
            </a:r>
            <a:r>
              <a:rPr lang="it-IT" sz="2000" i="1" baseline="-25000" dirty="0" smtClean="0"/>
              <a:t>2</a:t>
            </a:r>
            <a:r>
              <a:rPr lang="it-IT" sz="2000" i="1" dirty="0" smtClean="0"/>
              <a:t>O,    Cl</a:t>
            </a:r>
            <a:r>
              <a:rPr lang="it-IT" sz="2000" i="1" baseline="-25000" dirty="0" smtClean="0"/>
              <a:t>2</a:t>
            </a:r>
            <a:r>
              <a:rPr lang="it-IT" sz="2000" i="1" dirty="0" smtClean="0"/>
              <a:t>O</a:t>
            </a:r>
            <a:r>
              <a:rPr lang="it-IT" sz="2000" i="1" baseline="-25000" dirty="0" smtClean="0"/>
              <a:t>3</a:t>
            </a:r>
            <a:r>
              <a:rPr lang="it-IT" sz="2000" i="1" dirty="0" smtClean="0"/>
              <a:t>,    Cl</a:t>
            </a:r>
            <a:r>
              <a:rPr lang="it-IT" sz="2000" i="1" baseline="-25000" dirty="0" smtClean="0"/>
              <a:t>2</a:t>
            </a:r>
            <a:r>
              <a:rPr lang="it-IT" sz="2000" i="1" dirty="0" smtClean="0"/>
              <a:t>O</a:t>
            </a:r>
            <a:r>
              <a:rPr lang="it-IT" sz="2000" i="1" baseline="-25000" dirty="0" smtClean="0"/>
              <a:t>5</a:t>
            </a:r>
            <a:r>
              <a:rPr lang="it-IT" sz="2000" i="1" dirty="0" smtClean="0"/>
              <a:t>,    Cl</a:t>
            </a:r>
            <a:r>
              <a:rPr lang="it-IT" sz="2000" i="1" baseline="-25000" dirty="0" smtClean="0"/>
              <a:t>2</a:t>
            </a:r>
            <a:r>
              <a:rPr lang="it-IT" sz="2000" i="1" dirty="0" smtClean="0"/>
              <a:t>O</a:t>
            </a:r>
            <a:r>
              <a:rPr lang="it-IT" sz="2000" i="1" baseline="-25000" dirty="0" smtClean="0"/>
              <a:t>7</a:t>
            </a:r>
            <a:endParaRPr lang="it-IT" sz="2000" i="1" baseline="-25000" dirty="0"/>
          </a:p>
          <a:p>
            <a:pPr marR="0" lvl="0" algn="ctr" defTabSz="914400" rtl="0" eaLnBrk="1" fontAlgn="auto" latinLnBrk="0" hangingPunct="1">
              <a:lnSpc>
                <a:spcPct val="170000"/>
              </a:lnSpc>
              <a:spcAft>
                <a:spcPts val="0"/>
              </a:spcAft>
              <a:buClrTx/>
              <a:buSzTx/>
              <a:tabLst/>
              <a:defRPr/>
            </a:pPr>
            <a:endParaRPr kumimoji="0" lang="it-IT" sz="2000" b="0" i="1" strike="noStrike" kern="1200" cap="none" spc="0" normalizeH="0" baseline="-25000" noProof="0" dirty="0" smtClean="0">
              <a:ln>
                <a:noFill/>
              </a:ln>
              <a:solidFill>
                <a:schemeClr val="tx1"/>
              </a:solidFill>
              <a:effectLst/>
              <a:uLnTx/>
              <a:uFillTx/>
              <a:latin typeface="+mn-lt"/>
              <a:ea typeface="+mn-ea"/>
              <a:cs typeface="+mn-cs"/>
            </a:endParaRPr>
          </a:p>
        </p:txBody>
      </p:sp>
      <p:grpSp>
        <p:nvGrpSpPr>
          <p:cNvPr id="4" name="Group 4"/>
          <p:cNvGrpSpPr/>
          <p:nvPr/>
        </p:nvGrpSpPr>
        <p:grpSpPr>
          <a:xfrm>
            <a:off x="5791200" y="152400"/>
            <a:ext cx="2819400" cy="215444"/>
            <a:chOff x="5791200" y="622756"/>
            <a:chExt cx="2819400" cy="215444"/>
          </a:xfrm>
        </p:grpSpPr>
        <p:sp>
          <p:nvSpPr>
            <p:cNvPr id="3" name="TextBox 2"/>
            <p:cNvSpPr txBox="1"/>
            <p:nvPr/>
          </p:nvSpPr>
          <p:spPr>
            <a:xfrm>
              <a:off x="6562725" y="622756"/>
              <a:ext cx="266700" cy="215444"/>
            </a:xfrm>
            <a:prstGeom prst="rect">
              <a:avLst/>
            </a:prstGeom>
            <a:noFill/>
          </p:spPr>
          <p:txBody>
            <a:bodyPr wrap="square" lIns="0" tIns="0" rIns="0" bIns="0" rtlCol="0">
              <a:spAutoFit/>
            </a:bodyPr>
            <a:lstStyle/>
            <a:p>
              <a:pPr algn="ctr"/>
              <a:r>
                <a:rPr lang="en-US" sz="1400" b="1" dirty="0" smtClean="0">
                  <a:solidFill>
                    <a:srgbClr val="0070C0"/>
                  </a:solidFill>
                </a:rPr>
                <a:t>+1</a:t>
              </a:r>
              <a:endParaRPr lang="en-US" sz="1400" b="1" dirty="0">
                <a:solidFill>
                  <a:srgbClr val="0070C0"/>
                </a:solidFill>
              </a:endParaRPr>
            </a:p>
          </p:txBody>
        </p:sp>
        <p:sp>
          <p:nvSpPr>
            <p:cNvPr id="9" name="TextBox 8"/>
            <p:cNvSpPr txBox="1"/>
            <p:nvPr/>
          </p:nvSpPr>
          <p:spPr>
            <a:xfrm>
              <a:off x="6819900" y="622756"/>
              <a:ext cx="266700" cy="215444"/>
            </a:xfrm>
            <a:prstGeom prst="rect">
              <a:avLst/>
            </a:prstGeom>
            <a:noFill/>
          </p:spPr>
          <p:txBody>
            <a:bodyPr wrap="square" lIns="0" tIns="0" rIns="0" bIns="0" rtlCol="0">
              <a:spAutoFit/>
            </a:bodyPr>
            <a:lstStyle/>
            <a:p>
              <a:pPr algn="ctr"/>
              <a:r>
                <a:rPr lang="en-US" sz="1400" b="1" dirty="0" smtClean="0">
                  <a:solidFill>
                    <a:srgbClr val="0070C0"/>
                  </a:solidFill>
                </a:rPr>
                <a:t>-2</a:t>
              </a:r>
              <a:endParaRPr lang="en-US" sz="1400" b="1" dirty="0">
                <a:solidFill>
                  <a:srgbClr val="0070C0"/>
                </a:solidFill>
              </a:endParaRPr>
            </a:p>
          </p:txBody>
        </p:sp>
        <p:sp>
          <p:nvSpPr>
            <p:cNvPr id="10" name="TextBox 9"/>
            <p:cNvSpPr txBox="1"/>
            <p:nvPr/>
          </p:nvSpPr>
          <p:spPr>
            <a:xfrm>
              <a:off x="5791200" y="622756"/>
              <a:ext cx="266700" cy="215444"/>
            </a:xfrm>
            <a:prstGeom prst="rect">
              <a:avLst/>
            </a:prstGeom>
            <a:noFill/>
          </p:spPr>
          <p:txBody>
            <a:bodyPr wrap="square" lIns="0" tIns="0" rIns="0" bIns="0" rtlCol="0">
              <a:spAutoFit/>
            </a:bodyPr>
            <a:lstStyle/>
            <a:p>
              <a:pPr algn="ctr"/>
              <a:r>
                <a:rPr lang="en-US" sz="1400" b="1" dirty="0" smtClean="0">
                  <a:solidFill>
                    <a:srgbClr val="0070C0"/>
                  </a:solidFill>
                </a:rPr>
                <a:t>+2</a:t>
              </a:r>
              <a:endParaRPr lang="en-US" sz="1400" b="1" dirty="0">
                <a:solidFill>
                  <a:srgbClr val="0070C0"/>
                </a:solidFill>
              </a:endParaRPr>
            </a:p>
          </p:txBody>
        </p:sp>
        <p:sp>
          <p:nvSpPr>
            <p:cNvPr id="11" name="TextBox 10"/>
            <p:cNvSpPr txBox="1"/>
            <p:nvPr/>
          </p:nvSpPr>
          <p:spPr>
            <a:xfrm>
              <a:off x="6019800" y="622756"/>
              <a:ext cx="266700" cy="215444"/>
            </a:xfrm>
            <a:prstGeom prst="rect">
              <a:avLst/>
            </a:prstGeom>
            <a:noFill/>
          </p:spPr>
          <p:txBody>
            <a:bodyPr wrap="square" lIns="0" tIns="0" rIns="0" bIns="0" rtlCol="0">
              <a:spAutoFit/>
            </a:bodyPr>
            <a:lstStyle/>
            <a:p>
              <a:pPr algn="ctr"/>
              <a:r>
                <a:rPr lang="en-US" sz="1400" b="1" dirty="0" smtClean="0">
                  <a:solidFill>
                    <a:srgbClr val="0070C0"/>
                  </a:solidFill>
                </a:rPr>
                <a:t>-2</a:t>
              </a:r>
              <a:endParaRPr lang="en-US" sz="1400" b="1" dirty="0">
                <a:solidFill>
                  <a:srgbClr val="0070C0"/>
                </a:solidFill>
              </a:endParaRPr>
            </a:p>
          </p:txBody>
        </p:sp>
        <p:sp>
          <p:nvSpPr>
            <p:cNvPr id="12" name="TextBox 11"/>
            <p:cNvSpPr txBox="1"/>
            <p:nvPr/>
          </p:nvSpPr>
          <p:spPr>
            <a:xfrm>
              <a:off x="8010525" y="622756"/>
              <a:ext cx="266700" cy="215444"/>
            </a:xfrm>
            <a:prstGeom prst="rect">
              <a:avLst/>
            </a:prstGeom>
            <a:noFill/>
          </p:spPr>
          <p:txBody>
            <a:bodyPr wrap="square" lIns="0" tIns="0" rIns="0" bIns="0" rtlCol="0">
              <a:spAutoFit/>
            </a:bodyPr>
            <a:lstStyle/>
            <a:p>
              <a:pPr algn="ctr"/>
              <a:r>
                <a:rPr lang="en-US" sz="1400" b="1" dirty="0" smtClean="0">
                  <a:solidFill>
                    <a:srgbClr val="0070C0"/>
                  </a:solidFill>
                </a:rPr>
                <a:t>+1</a:t>
              </a:r>
              <a:endParaRPr lang="en-US" sz="1400" b="1" dirty="0">
                <a:solidFill>
                  <a:srgbClr val="0070C0"/>
                </a:solidFill>
              </a:endParaRPr>
            </a:p>
          </p:txBody>
        </p:sp>
        <p:sp>
          <p:nvSpPr>
            <p:cNvPr id="15" name="TextBox 14"/>
            <p:cNvSpPr txBox="1"/>
            <p:nvPr/>
          </p:nvSpPr>
          <p:spPr>
            <a:xfrm>
              <a:off x="8343900" y="622756"/>
              <a:ext cx="266700" cy="215444"/>
            </a:xfrm>
            <a:prstGeom prst="rect">
              <a:avLst/>
            </a:prstGeom>
            <a:noFill/>
          </p:spPr>
          <p:txBody>
            <a:bodyPr wrap="square" lIns="0" tIns="0" rIns="0" bIns="0" rtlCol="0">
              <a:spAutoFit/>
            </a:bodyPr>
            <a:lstStyle/>
            <a:p>
              <a:pPr algn="ctr"/>
              <a:r>
                <a:rPr lang="en-US" sz="1400" b="1" dirty="0" smtClean="0">
                  <a:solidFill>
                    <a:srgbClr val="0070C0"/>
                  </a:solidFill>
                </a:rPr>
                <a:t>-2</a:t>
              </a:r>
              <a:endParaRPr lang="en-US" sz="1400" b="1" dirty="0">
                <a:solidFill>
                  <a:srgbClr val="0070C0"/>
                </a:solidFill>
              </a:endParaRPr>
            </a:p>
          </p:txBody>
        </p:sp>
        <p:sp>
          <p:nvSpPr>
            <p:cNvPr id="17" name="TextBox 16"/>
            <p:cNvSpPr txBox="1"/>
            <p:nvPr/>
          </p:nvSpPr>
          <p:spPr>
            <a:xfrm>
              <a:off x="7315200" y="622756"/>
              <a:ext cx="266700" cy="215444"/>
            </a:xfrm>
            <a:prstGeom prst="rect">
              <a:avLst/>
            </a:prstGeom>
            <a:noFill/>
          </p:spPr>
          <p:txBody>
            <a:bodyPr wrap="square" lIns="0" tIns="0" rIns="0" bIns="0" rtlCol="0">
              <a:spAutoFit/>
            </a:bodyPr>
            <a:lstStyle/>
            <a:p>
              <a:pPr algn="ctr"/>
              <a:r>
                <a:rPr lang="en-US" sz="1400" b="1" dirty="0" smtClean="0">
                  <a:solidFill>
                    <a:srgbClr val="0070C0"/>
                  </a:solidFill>
                </a:rPr>
                <a:t>+2</a:t>
              </a:r>
              <a:endParaRPr lang="en-US" sz="1400" b="1" dirty="0">
                <a:solidFill>
                  <a:srgbClr val="0070C0"/>
                </a:solidFill>
              </a:endParaRPr>
            </a:p>
          </p:txBody>
        </p:sp>
        <p:sp>
          <p:nvSpPr>
            <p:cNvPr id="18" name="TextBox 17"/>
            <p:cNvSpPr txBox="1"/>
            <p:nvPr/>
          </p:nvSpPr>
          <p:spPr>
            <a:xfrm>
              <a:off x="7543800" y="622756"/>
              <a:ext cx="266700" cy="215444"/>
            </a:xfrm>
            <a:prstGeom prst="rect">
              <a:avLst/>
            </a:prstGeom>
            <a:noFill/>
          </p:spPr>
          <p:txBody>
            <a:bodyPr wrap="square" lIns="0" tIns="0" rIns="0" bIns="0" rtlCol="0">
              <a:spAutoFit/>
            </a:bodyPr>
            <a:lstStyle/>
            <a:p>
              <a:pPr algn="ctr"/>
              <a:r>
                <a:rPr lang="en-US" sz="1400" b="1" dirty="0" smtClean="0">
                  <a:solidFill>
                    <a:srgbClr val="0070C0"/>
                  </a:solidFill>
                </a:rPr>
                <a:t>-2</a:t>
              </a:r>
              <a:endParaRPr lang="en-US" sz="1400" b="1" dirty="0">
                <a:solidFill>
                  <a:srgbClr val="0070C0"/>
                </a:solidFill>
              </a:endParaRPr>
            </a:p>
          </p:txBody>
        </p:sp>
      </p:grpSp>
      <p:grpSp>
        <p:nvGrpSpPr>
          <p:cNvPr id="5" name="Group 5"/>
          <p:cNvGrpSpPr/>
          <p:nvPr/>
        </p:nvGrpSpPr>
        <p:grpSpPr>
          <a:xfrm>
            <a:off x="5638800" y="672644"/>
            <a:ext cx="3048000" cy="228600"/>
            <a:chOff x="5410200" y="1143000"/>
            <a:chExt cx="3048000" cy="228600"/>
          </a:xfrm>
        </p:grpSpPr>
        <p:sp>
          <p:nvSpPr>
            <p:cNvPr id="19" name="TextBox 18"/>
            <p:cNvSpPr txBox="1"/>
            <p:nvPr/>
          </p:nvSpPr>
          <p:spPr>
            <a:xfrm>
              <a:off x="7124700" y="1156156"/>
              <a:ext cx="266700" cy="215444"/>
            </a:xfrm>
            <a:prstGeom prst="rect">
              <a:avLst/>
            </a:prstGeom>
            <a:noFill/>
          </p:spPr>
          <p:txBody>
            <a:bodyPr wrap="square" lIns="0" tIns="0" rIns="0" bIns="0" rtlCol="0">
              <a:spAutoFit/>
            </a:bodyPr>
            <a:lstStyle/>
            <a:p>
              <a:pPr algn="ctr"/>
              <a:r>
                <a:rPr lang="en-US" sz="1400" b="1" dirty="0" smtClean="0">
                  <a:solidFill>
                    <a:srgbClr val="0070C0"/>
                  </a:solidFill>
                </a:rPr>
                <a:t>+1</a:t>
              </a:r>
              <a:endParaRPr lang="en-US" sz="1400" b="1" dirty="0">
                <a:solidFill>
                  <a:srgbClr val="0070C0"/>
                </a:solidFill>
              </a:endParaRPr>
            </a:p>
          </p:txBody>
        </p:sp>
        <p:sp>
          <p:nvSpPr>
            <p:cNvPr id="20" name="TextBox 19"/>
            <p:cNvSpPr txBox="1"/>
            <p:nvPr/>
          </p:nvSpPr>
          <p:spPr>
            <a:xfrm>
              <a:off x="7353300" y="1156156"/>
              <a:ext cx="266700" cy="215444"/>
            </a:xfrm>
            <a:prstGeom prst="rect">
              <a:avLst/>
            </a:prstGeom>
            <a:noFill/>
          </p:spPr>
          <p:txBody>
            <a:bodyPr wrap="square" lIns="0" tIns="0" rIns="0" bIns="0" rtlCol="0">
              <a:spAutoFit/>
            </a:bodyPr>
            <a:lstStyle/>
            <a:p>
              <a:pPr algn="ctr"/>
              <a:r>
                <a:rPr lang="en-US" sz="1400" b="1" dirty="0" smtClean="0">
                  <a:solidFill>
                    <a:srgbClr val="0070C0"/>
                  </a:solidFill>
                </a:rPr>
                <a:t>-2</a:t>
              </a:r>
              <a:endParaRPr lang="en-US" sz="1400" b="1" dirty="0">
                <a:solidFill>
                  <a:srgbClr val="0070C0"/>
                </a:solidFill>
              </a:endParaRPr>
            </a:p>
          </p:txBody>
        </p:sp>
        <p:sp>
          <p:nvSpPr>
            <p:cNvPr id="21" name="TextBox 20"/>
            <p:cNvSpPr txBox="1"/>
            <p:nvPr/>
          </p:nvSpPr>
          <p:spPr>
            <a:xfrm>
              <a:off x="5410200" y="1156156"/>
              <a:ext cx="266700" cy="215444"/>
            </a:xfrm>
            <a:prstGeom prst="rect">
              <a:avLst/>
            </a:prstGeom>
            <a:noFill/>
          </p:spPr>
          <p:txBody>
            <a:bodyPr wrap="square" lIns="0" tIns="0" rIns="0" bIns="0" rtlCol="0">
              <a:spAutoFit/>
            </a:bodyPr>
            <a:lstStyle/>
            <a:p>
              <a:pPr algn="ctr"/>
              <a:r>
                <a:rPr lang="en-US" sz="1400" b="1" dirty="0" smtClean="0">
                  <a:solidFill>
                    <a:srgbClr val="0070C0"/>
                  </a:solidFill>
                </a:rPr>
                <a:t>+2</a:t>
              </a:r>
              <a:endParaRPr lang="en-US" sz="1400" b="1" dirty="0">
                <a:solidFill>
                  <a:srgbClr val="0070C0"/>
                </a:solidFill>
              </a:endParaRPr>
            </a:p>
          </p:txBody>
        </p:sp>
        <p:sp>
          <p:nvSpPr>
            <p:cNvPr id="22" name="TextBox 21"/>
            <p:cNvSpPr txBox="1"/>
            <p:nvPr/>
          </p:nvSpPr>
          <p:spPr>
            <a:xfrm>
              <a:off x="5638800" y="1156156"/>
              <a:ext cx="266700" cy="215444"/>
            </a:xfrm>
            <a:prstGeom prst="rect">
              <a:avLst/>
            </a:prstGeom>
            <a:noFill/>
          </p:spPr>
          <p:txBody>
            <a:bodyPr wrap="square" lIns="0" tIns="0" rIns="0" bIns="0" rtlCol="0">
              <a:spAutoFit/>
            </a:bodyPr>
            <a:lstStyle/>
            <a:p>
              <a:pPr algn="ctr"/>
              <a:r>
                <a:rPr lang="en-US" sz="1400" b="1" dirty="0" smtClean="0">
                  <a:solidFill>
                    <a:srgbClr val="0070C0"/>
                  </a:solidFill>
                </a:rPr>
                <a:t>-2</a:t>
              </a:r>
              <a:endParaRPr lang="en-US" sz="1400" b="1" dirty="0">
                <a:solidFill>
                  <a:srgbClr val="0070C0"/>
                </a:solidFill>
              </a:endParaRPr>
            </a:p>
          </p:txBody>
        </p:sp>
        <p:sp>
          <p:nvSpPr>
            <p:cNvPr id="23" name="TextBox 22"/>
            <p:cNvSpPr txBox="1"/>
            <p:nvPr/>
          </p:nvSpPr>
          <p:spPr>
            <a:xfrm>
              <a:off x="6210300" y="1143000"/>
              <a:ext cx="266700" cy="215444"/>
            </a:xfrm>
            <a:prstGeom prst="rect">
              <a:avLst/>
            </a:prstGeom>
            <a:noFill/>
          </p:spPr>
          <p:txBody>
            <a:bodyPr wrap="square" lIns="0" tIns="0" rIns="0" bIns="0" rtlCol="0">
              <a:spAutoFit/>
            </a:bodyPr>
            <a:lstStyle/>
            <a:p>
              <a:pPr algn="ctr"/>
              <a:r>
                <a:rPr lang="en-US" sz="1400" b="1" dirty="0" smtClean="0">
                  <a:solidFill>
                    <a:srgbClr val="0070C0"/>
                  </a:solidFill>
                </a:rPr>
                <a:t>+3</a:t>
              </a:r>
              <a:endParaRPr lang="en-US" sz="1400" b="1" dirty="0">
                <a:solidFill>
                  <a:srgbClr val="0070C0"/>
                </a:solidFill>
              </a:endParaRPr>
            </a:p>
          </p:txBody>
        </p:sp>
        <p:sp>
          <p:nvSpPr>
            <p:cNvPr id="24" name="TextBox 23"/>
            <p:cNvSpPr txBox="1"/>
            <p:nvPr/>
          </p:nvSpPr>
          <p:spPr>
            <a:xfrm>
              <a:off x="6515100" y="1143000"/>
              <a:ext cx="266700" cy="215444"/>
            </a:xfrm>
            <a:prstGeom prst="rect">
              <a:avLst/>
            </a:prstGeom>
            <a:noFill/>
          </p:spPr>
          <p:txBody>
            <a:bodyPr wrap="square" lIns="0" tIns="0" rIns="0" bIns="0" rtlCol="0">
              <a:spAutoFit/>
            </a:bodyPr>
            <a:lstStyle/>
            <a:p>
              <a:pPr algn="ctr"/>
              <a:r>
                <a:rPr lang="en-US" sz="1400" b="1" dirty="0" smtClean="0">
                  <a:solidFill>
                    <a:srgbClr val="0070C0"/>
                  </a:solidFill>
                </a:rPr>
                <a:t>-2</a:t>
              </a:r>
              <a:endParaRPr lang="en-US" sz="1400" b="1" dirty="0">
                <a:solidFill>
                  <a:srgbClr val="0070C0"/>
                </a:solidFill>
              </a:endParaRPr>
            </a:p>
          </p:txBody>
        </p:sp>
        <p:sp>
          <p:nvSpPr>
            <p:cNvPr id="25" name="TextBox 24"/>
            <p:cNvSpPr txBox="1"/>
            <p:nvPr/>
          </p:nvSpPr>
          <p:spPr>
            <a:xfrm>
              <a:off x="7886700" y="1156156"/>
              <a:ext cx="266700" cy="215444"/>
            </a:xfrm>
            <a:prstGeom prst="rect">
              <a:avLst/>
            </a:prstGeom>
            <a:noFill/>
          </p:spPr>
          <p:txBody>
            <a:bodyPr wrap="square" lIns="0" tIns="0" rIns="0" bIns="0" rtlCol="0">
              <a:spAutoFit/>
            </a:bodyPr>
            <a:lstStyle/>
            <a:p>
              <a:pPr algn="ctr"/>
              <a:r>
                <a:rPr lang="en-US" sz="1400" b="1" dirty="0" smtClean="0">
                  <a:solidFill>
                    <a:srgbClr val="0070C0"/>
                  </a:solidFill>
                </a:rPr>
                <a:t>+3</a:t>
              </a:r>
              <a:endParaRPr lang="en-US" sz="1400" b="1" dirty="0">
                <a:solidFill>
                  <a:srgbClr val="0070C0"/>
                </a:solidFill>
              </a:endParaRPr>
            </a:p>
          </p:txBody>
        </p:sp>
        <p:sp>
          <p:nvSpPr>
            <p:cNvPr id="26" name="TextBox 25"/>
            <p:cNvSpPr txBox="1"/>
            <p:nvPr/>
          </p:nvSpPr>
          <p:spPr>
            <a:xfrm>
              <a:off x="8191500" y="1156156"/>
              <a:ext cx="266700" cy="215444"/>
            </a:xfrm>
            <a:prstGeom prst="rect">
              <a:avLst/>
            </a:prstGeom>
            <a:noFill/>
          </p:spPr>
          <p:txBody>
            <a:bodyPr wrap="square" lIns="0" tIns="0" rIns="0" bIns="0" rtlCol="0">
              <a:spAutoFit/>
            </a:bodyPr>
            <a:lstStyle/>
            <a:p>
              <a:pPr algn="ctr"/>
              <a:r>
                <a:rPr lang="en-US" sz="1400" b="1" dirty="0" smtClean="0">
                  <a:solidFill>
                    <a:srgbClr val="0070C0"/>
                  </a:solidFill>
                </a:rPr>
                <a:t>-2</a:t>
              </a:r>
              <a:endParaRPr lang="en-US" sz="1400" b="1" dirty="0">
                <a:solidFill>
                  <a:srgbClr val="0070C0"/>
                </a:solidFill>
              </a:endParaRPr>
            </a:p>
          </p:txBody>
        </p:sp>
      </p:grpSp>
      <p:grpSp>
        <p:nvGrpSpPr>
          <p:cNvPr id="6" name="Group 48"/>
          <p:cNvGrpSpPr/>
          <p:nvPr/>
        </p:nvGrpSpPr>
        <p:grpSpPr>
          <a:xfrm>
            <a:off x="5638800" y="1510844"/>
            <a:ext cx="3048000" cy="228600"/>
            <a:chOff x="5638800" y="1981200"/>
            <a:chExt cx="3048000" cy="228600"/>
          </a:xfrm>
        </p:grpSpPr>
        <p:sp>
          <p:nvSpPr>
            <p:cNvPr id="31" name="TextBox 30"/>
            <p:cNvSpPr txBox="1"/>
            <p:nvPr/>
          </p:nvSpPr>
          <p:spPr>
            <a:xfrm>
              <a:off x="6324600" y="1994356"/>
              <a:ext cx="266700" cy="215444"/>
            </a:xfrm>
            <a:prstGeom prst="rect">
              <a:avLst/>
            </a:prstGeom>
            <a:noFill/>
          </p:spPr>
          <p:txBody>
            <a:bodyPr wrap="square" lIns="0" tIns="0" rIns="0" bIns="0" rtlCol="0">
              <a:spAutoFit/>
            </a:bodyPr>
            <a:lstStyle/>
            <a:p>
              <a:pPr algn="ctr"/>
              <a:r>
                <a:rPr lang="en-US" sz="1400" b="1" dirty="0" smtClean="0">
                  <a:solidFill>
                    <a:srgbClr val="0070C0"/>
                  </a:solidFill>
                </a:rPr>
                <a:t>+3</a:t>
              </a:r>
              <a:endParaRPr lang="en-US" sz="1400" b="1" dirty="0">
                <a:solidFill>
                  <a:srgbClr val="0070C0"/>
                </a:solidFill>
              </a:endParaRPr>
            </a:p>
          </p:txBody>
        </p:sp>
        <p:sp>
          <p:nvSpPr>
            <p:cNvPr id="32" name="TextBox 31"/>
            <p:cNvSpPr txBox="1"/>
            <p:nvPr/>
          </p:nvSpPr>
          <p:spPr>
            <a:xfrm>
              <a:off x="6562725" y="1994356"/>
              <a:ext cx="266700" cy="215444"/>
            </a:xfrm>
            <a:prstGeom prst="rect">
              <a:avLst/>
            </a:prstGeom>
            <a:noFill/>
          </p:spPr>
          <p:txBody>
            <a:bodyPr wrap="square" lIns="0" tIns="0" rIns="0" bIns="0" rtlCol="0">
              <a:spAutoFit/>
            </a:bodyPr>
            <a:lstStyle/>
            <a:p>
              <a:pPr algn="ctr"/>
              <a:r>
                <a:rPr lang="en-US" sz="1400" b="1" dirty="0" smtClean="0">
                  <a:solidFill>
                    <a:srgbClr val="0070C0"/>
                  </a:solidFill>
                </a:rPr>
                <a:t>-2</a:t>
              </a:r>
              <a:endParaRPr lang="en-US" sz="1400" b="1" dirty="0">
                <a:solidFill>
                  <a:srgbClr val="0070C0"/>
                </a:solidFill>
              </a:endParaRPr>
            </a:p>
          </p:txBody>
        </p:sp>
        <p:sp>
          <p:nvSpPr>
            <p:cNvPr id="33" name="TextBox 32"/>
            <p:cNvSpPr txBox="1"/>
            <p:nvPr/>
          </p:nvSpPr>
          <p:spPr>
            <a:xfrm>
              <a:off x="5638800" y="1994356"/>
              <a:ext cx="266700" cy="215444"/>
            </a:xfrm>
            <a:prstGeom prst="rect">
              <a:avLst/>
            </a:prstGeom>
            <a:noFill/>
          </p:spPr>
          <p:txBody>
            <a:bodyPr wrap="square" lIns="0" tIns="0" rIns="0" bIns="0" rtlCol="0">
              <a:spAutoFit/>
            </a:bodyPr>
            <a:lstStyle/>
            <a:p>
              <a:pPr algn="ctr"/>
              <a:r>
                <a:rPr lang="en-US" sz="1400" b="1" dirty="0" smtClean="0">
                  <a:solidFill>
                    <a:srgbClr val="0070C0"/>
                  </a:solidFill>
                </a:rPr>
                <a:t>+3</a:t>
              </a:r>
              <a:endParaRPr lang="en-US" sz="1400" b="1" dirty="0">
                <a:solidFill>
                  <a:srgbClr val="0070C0"/>
                </a:solidFill>
              </a:endParaRPr>
            </a:p>
          </p:txBody>
        </p:sp>
        <p:sp>
          <p:nvSpPr>
            <p:cNvPr id="34" name="TextBox 33"/>
            <p:cNvSpPr txBox="1"/>
            <p:nvPr/>
          </p:nvSpPr>
          <p:spPr>
            <a:xfrm>
              <a:off x="5867400" y="1994356"/>
              <a:ext cx="266700" cy="215444"/>
            </a:xfrm>
            <a:prstGeom prst="rect">
              <a:avLst/>
            </a:prstGeom>
            <a:noFill/>
          </p:spPr>
          <p:txBody>
            <a:bodyPr wrap="square" lIns="0" tIns="0" rIns="0" bIns="0" rtlCol="0">
              <a:spAutoFit/>
            </a:bodyPr>
            <a:lstStyle/>
            <a:p>
              <a:pPr algn="ctr"/>
              <a:r>
                <a:rPr lang="en-US" sz="1400" b="1" dirty="0" smtClean="0">
                  <a:solidFill>
                    <a:srgbClr val="0070C0"/>
                  </a:solidFill>
                </a:rPr>
                <a:t>-2</a:t>
              </a:r>
              <a:endParaRPr lang="en-US" sz="1400" b="1" dirty="0">
                <a:solidFill>
                  <a:srgbClr val="0070C0"/>
                </a:solidFill>
              </a:endParaRPr>
            </a:p>
          </p:txBody>
        </p:sp>
        <p:sp>
          <p:nvSpPr>
            <p:cNvPr id="35" name="TextBox 34"/>
            <p:cNvSpPr txBox="1"/>
            <p:nvPr/>
          </p:nvSpPr>
          <p:spPr>
            <a:xfrm>
              <a:off x="7724775" y="1994356"/>
              <a:ext cx="266700" cy="215444"/>
            </a:xfrm>
            <a:prstGeom prst="rect">
              <a:avLst/>
            </a:prstGeom>
            <a:noFill/>
          </p:spPr>
          <p:txBody>
            <a:bodyPr wrap="square" lIns="0" tIns="0" rIns="0" bIns="0" rtlCol="0">
              <a:spAutoFit/>
            </a:bodyPr>
            <a:lstStyle/>
            <a:p>
              <a:pPr algn="ctr"/>
              <a:r>
                <a:rPr lang="en-US" sz="1400" b="1" dirty="0" smtClean="0">
                  <a:solidFill>
                    <a:srgbClr val="0070C0"/>
                  </a:solidFill>
                </a:rPr>
                <a:t>+4</a:t>
              </a:r>
              <a:endParaRPr lang="en-US" sz="1400" b="1" dirty="0">
                <a:solidFill>
                  <a:srgbClr val="0070C0"/>
                </a:solidFill>
              </a:endParaRPr>
            </a:p>
          </p:txBody>
        </p:sp>
        <p:sp>
          <p:nvSpPr>
            <p:cNvPr id="36" name="TextBox 35"/>
            <p:cNvSpPr txBox="1"/>
            <p:nvPr/>
          </p:nvSpPr>
          <p:spPr>
            <a:xfrm>
              <a:off x="7924800" y="1994356"/>
              <a:ext cx="266700" cy="215444"/>
            </a:xfrm>
            <a:prstGeom prst="rect">
              <a:avLst/>
            </a:prstGeom>
            <a:noFill/>
          </p:spPr>
          <p:txBody>
            <a:bodyPr wrap="square" lIns="0" tIns="0" rIns="0" bIns="0" rtlCol="0">
              <a:spAutoFit/>
            </a:bodyPr>
            <a:lstStyle/>
            <a:p>
              <a:pPr algn="ctr"/>
              <a:r>
                <a:rPr lang="en-US" sz="1400" b="1" dirty="0" smtClean="0">
                  <a:solidFill>
                    <a:srgbClr val="0070C0"/>
                  </a:solidFill>
                </a:rPr>
                <a:t>-2</a:t>
              </a:r>
              <a:endParaRPr lang="en-US" sz="1400" b="1" dirty="0">
                <a:solidFill>
                  <a:srgbClr val="0070C0"/>
                </a:solidFill>
              </a:endParaRPr>
            </a:p>
          </p:txBody>
        </p:sp>
        <p:sp>
          <p:nvSpPr>
            <p:cNvPr id="37" name="TextBox 36"/>
            <p:cNvSpPr txBox="1"/>
            <p:nvPr/>
          </p:nvSpPr>
          <p:spPr>
            <a:xfrm>
              <a:off x="7010400" y="1994356"/>
              <a:ext cx="266700" cy="215444"/>
            </a:xfrm>
            <a:prstGeom prst="rect">
              <a:avLst/>
            </a:prstGeom>
            <a:noFill/>
          </p:spPr>
          <p:txBody>
            <a:bodyPr wrap="square" lIns="0" tIns="0" rIns="0" bIns="0" rtlCol="0">
              <a:spAutoFit/>
            </a:bodyPr>
            <a:lstStyle/>
            <a:p>
              <a:pPr algn="ctr"/>
              <a:r>
                <a:rPr lang="en-US" sz="1400" b="1" dirty="0" smtClean="0">
                  <a:solidFill>
                    <a:srgbClr val="0070C0"/>
                  </a:solidFill>
                </a:rPr>
                <a:t>+4</a:t>
              </a:r>
              <a:endParaRPr lang="en-US" sz="1400" b="1" dirty="0">
                <a:solidFill>
                  <a:srgbClr val="0070C0"/>
                </a:solidFill>
              </a:endParaRPr>
            </a:p>
          </p:txBody>
        </p:sp>
        <p:sp>
          <p:nvSpPr>
            <p:cNvPr id="38" name="TextBox 37"/>
            <p:cNvSpPr txBox="1"/>
            <p:nvPr/>
          </p:nvSpPr>
          <p:spPr>
            <a:xfrm>
              <a:off x="7239000" y="1994356"/>
              <a:ext cx="266700" cy="215444"/>
            </a:xfrm>
            <a:prstGeom prst="rect">
              <a:avLst/>
            </a:prstGeom>
            <a:noFill/>
          </p:spPr>
          <p:txBody>
            <a:bodyPr wrap="square" lIns="0" tIns="0" rIns="0" bIns="0" rtlCol="0">
              <a:spAutoFit/>
            </a:bodyPr>
            <a:lstStyle/>
            <a:p>
              <a:pPr algn="ctr"/>
              <a:r>
                <a:rPr lang="en-US" sz="1400" b="1" dirty="0" smtClean="0">
                  <a:solidFill>
                    <a:srgbClr val="0070C0"/>
                  </a:solidFill>
                </a:rPr>
                <a:t>-2</a:t>
              </a:r>
              <a:endParaRPr lang="en-US" sz="1400" b="1" dirty="0">
                <a:solidFill>
                  <a:srgbClr val="0070C0"/>
                </a:solidFill>
              </a:endParaRPr>
            </a:p>
          </p:txBody>
        </p:sp>
        <p:sp>
          <p:nvSpPr>
            <p:cNvPr id="39" name="TextBox 38"/>
            <p:cNvSpPr txBox="1"/>
            <p:nvPr/>
          </p:nvSpPr>
          <p:spPr>
            <a:xfrm>
              <a:off x="8220075" y="1981200"/>
              <a:ext cx="266700" cy="215444"/>
            </a:xfrm>
            <a:prstGeom prst="rect">
              <a:avLst/>
            </a:prstGeom>
            <a:noFill/>
          </p:spPr>
          <p:txBody>
            <a:bodyPr wrap="square" lIns="0" tIns="0" rIns="0" bIns="0" rtlCol="0">
              <a:spAutoFit/>
            </a:bodyPr>
            <a:lstStyle/>
            <a:p>
              <a:pPr algn="ctr"/>
              <a:r>
                <a:rPr lang="en-US" sz="1400" b="1" dirty="0" smtClean="0">
                  <a:solidFill>
                    <a:srgbClr val="0070C0"/>
                  </a:solidFill>
                </a:rPr>
                <a:t>+6</a:t>
              </a:r>
              <a:endParaRPr lang="en-US" sz="1400" b="1" dirty="0">
                <a:solidFill>
                  <a:srgbClr val="0070C0"/>
                </a:solidFill>
              </a:endParaRPr>
            </a:p>
          </p:txBody>
        </p:sp>
        <p:sp>
          <p:nvSpPr>
            <p:cNvPr id="40" name="TextBox 39"/>
            <p:cNvSpPr txBox="1"/>
            <p:nvPr/>
          </p:nvSpPr>
          <p:spPr>
            <a:xfrm>
              <a:off x="8420100" y="1981200"/>
              <a:ext cx="266700" cy="215444"/>
            </a:xfrm>
            <a:prstGeom prst="rect">
              <a:avLst/>
            </a:prstGeom>
            <a:noFill/>
          </p:spPr>
          <p:txBody>
            <a:bodyPr wrap="square" lIns="0" tIns="0" rIns="0" bIns="0" rtlCol="0">
              <a:spAutoFit/>
            </a:bodyPr>
            <a:lstStyle/>
            <a:p>
              <a:pPr algn="ctr"/>
              <a:r>
                <a:rPr lang="en-US" sz="1400" b="1" dirty="0" smtClean="0">
                  <a:solidFill>
                    <a:srgbClr val="0070C0"/>
                  </a:solidFill>
                </a:rPr>
                <a:t>-2</a:t>
              </a:r>
              <a:endParaRPr lang="en-US" sz="1400" b="1" dirty="0">
                <a:solidFill>
                  <a:srgbClr val="0070C0"/>
                </a:solidFill>
              </a:endParaRPr>
            </a:p>
          </p:txBody>
        </p:sp>
      </p:grpSp>
      <p:grpSp>
        <p:nvGrpSpPr>
          <p:cNvPr id="13" name="Group 49"/>
          <p:cNvGrpSpPr/>
          <p:nvPr/>
        </p:nvGrpSpPr>
        <p:grpSpPr>
          <a:xfrm>
            <a:off x="5715000" y="2044244"/>
            <a:ext cx="2895600" cy="228600"/>
            <a:chOff x="5715000" y="2514600"/>
            <a:chExt cx="2895600" cy="228600"/>
          </a:xfrm>
        </p:grpSpPr>
        <p:sp>
          <p:nvSpPr>
            <p:cNvPr id="41" name="TextBox 40"/>
            <p:cNvSpPr txBox="1"/>
            <p:nvPr/>
          </p:nvSpPr>
          <p:spPr>
            <a:xfrm>
              <a:off x="6400800" y="2527756"/>
              <a:ext cx="266700" cy="215444"/>
            </a:xfrm>
            <a:prstGeom prst="rect">
              <a:avLst/>
            </a:prstGeom>
            <a:noFill/>
          </p:spPr>
          <p:txBody>
            <a:bodyPr wrap="square" lIns="0" tIns="0" rIns="0" bIns="0" rtlCol="0">
              <a:spAutoFit/>
            </a:bodyPr>
            <a:lstStyle/>
            <a:p>
              <a:pPr algn="ctr"/>
              <a:r>
                <a:rPr lang="en-US" sz="1400" b="1" dirty="0" smtClean="0">
                  <a:solidFill>
                    <a:srgbClr val="0070C0"/>
                  </a:solidFill>
                </a:rPr>
                <a:t>+3</a:t>
              </a:r>
              <a:endParaRPr lang="en-US" sz="1400" b="1" dirty="0">
                <a:solidFill>
                  <a:srgbClr val="0070C0"/>
                </a:solidFill>
              </a:endParaRPr>
            </a:p>
          </p:txBody>
        </p:sp>
        <p:sp>
          <p:nvSpPr>
            <p:cNvPr id="42" name="TextBox 41"/>
            <p:cNvSpPr txBox="1"/>
            <p:nvPr/>
          </p:nvSpPr>
          <p:spPr>
            <a:xfrm>
              <a:off x="6705600" y="2527756"/>
              <a:ext cx="266700" cy="215444"/>
            </a:xfrm>
            <a:prstGeom prst="rect">
              <a:avLst/>
            </a:prstGeom>
            <a:noFill/>
          </p:spPr>
          <p:txBody>
            <a:bodyPr wrap="square" lIns="0" tIns="0" rIns="0" bIns="0" rtlCol="0">
              <a:spAutoFit/>
            </a:bodyPr>
            <a:lstStyle/>
            <a:p>
              <a:pPr algn="ctr"/>
              <a:r>
                <a:rPr lang="en-US" sz="1400" b="1" dirty="0" smtClean="0">
                  <a:solidFill>
                    <a:srgbClr val="0070C0"/>
                  </a:solidFill>
                </a:rPr>
                <a:t>-2</a:t>
              </a:r>
              <a:endParaRPr lang="en-US" sz="1400" b="1" dirty="0">
                <a:solidFill>
                  <a:srgbClr val="0070C0"/>
                </a:solidFill>
              </a:endParaRPr>
            </a:p>
          </p:txBody>
        </p:sp>
        <p:sp>
          <p:nvSpPr>
            <p:cNvPr id="43" name="TextBox 42"/>
            <p:cNvSpPr txBox="1"/>
            <p:nvPr/>
          </p:nvSpPr>
          <p:spPr>
            <a:xfrm>
              <a:off x="5715000" y="2514600"/>
              <a:ext cx="266700" cy="215444"/>
            </a:xfrm>
            <a:prstGeom prst="rect">
              <a:avLst/>
            </a:prstGeom>
            <a:noFill/>
          </p:spPr>
          <p:txBody>
            <a:bodyPr wrap="square" lIns="0" tIns="0" rIns="0" bIns="0" rtlCol="0">
              <a:spAutoFit/>
            </a:bodyPr>
            <a:lstStyle/>
            <a:p>
              <a:pPr algn="ctr"/>
              <a:r>
                <a:rPr lang="en-US" sz="1400" b="1" dirty="0" smtClean="0">
                  <a:solidFill>
                    <a:srgbClr val="0070C0"/>
                  </a:solidFill>
                </a:rPr>
                <a:t>+1</a:t>
              </a:r>
              <a:endParaRPr lang="en-US" sz="1400" b="1" dirty="0">
                <a:solidFill>
                  <a:srgbClr val="0070C0"/>
                </a:solidFill>
              </a:endParaRPr>
            </a:p>
          </p:txBody>
        </p:sp>
        <p:sp>
          <p:nvSpPr>
            <p:cNvPr id="44" name="TextBox 43"/>
            <p:cNvSpPr txBox="1"/>
            <p:nvPr/>
          </p:nvSpPr>
          <p:spPr>
            <a:xfrm>
              <a:off x="5943600" y="2514600"/>
              <a:ext cx="266700" cy="215444"/>
            </a:xfrm>
            <a:prstGeom prst="rect">
              <a:avLst/>
            </a:prstGeom>
            <a:noFill/>
          </p:spPr>
          <p:txBody>
            <a:bodyPr wrap="square" lIns="0" tIns="0" rIns="0" bIns="0" rtlCol="0">
              <a:spAutoFit/>
            </a:bodyPr>
            <a:lstStyle/>
            <a:p>
              <a:pPr algn="ctr"/>
              <a:r>
                <a:rPr lang="en-US" sz="1400" b="1" dirty="0" smtClean="0">
                  <a:solidFill>
                    <a:srgbClr val="0070C0"/>
                  </a:solidFill>
                </a:rPr>
                <a:t>-2</a:t>
              </a:r>
              <a:endParaRPr lang="en-US" sz="1400" b="1" dirty="0">
                <a:solidFill>
                  <a:srgbClr val="0070C0"/>
                </a:solidFill>
              </a:endParaRPr>
            </a:p>
          </p:txBody>
        </p:sp>
        <p:sp>
          <p:nvSpPr>
            <p:cNvPr id="45" name="TextBox 44"/>
            <p:cNvSpPr txBox="1"/>
            <p:nvPr/>
          </p:nvSpPr>
          <p:spPr>
            <a:xfrm>
              <a:off x="7239000" y="2527756"/>
              <a:ext cx="266700" cy="215444"/>
            </a:xfrm>
            <a:prstGeom prst="rect">
              <a:avLst/>
            </a:prstGeom>
            <a:noFill/>
          </p:spPr>
          <p:txBody>
            <a:bodyPr wrap="square" lIns="0" tIns="0" rIns="0" bIns="0" rtlCol="0">
              <a:spAutoFit/>
            </a:bodyPr>
            <a:lstStyle/>
            <a:p>
              <a:pPr algn="ctr"/>
              <a:r>
                <a:rPr lang="en-US" sz="1400" b="1" dirty="0" smtClean="0">
                  <a:solidFill>
                    <a:srgbClr val="0070C0"/>
                  </a:solidFill>
                </a:rPr>
                <a:t>+5</a:t>
              </a:r>
              <a:endParaRPr lang="en-US" sz="1400" b="1" dirty="0">
                <a:solidFill>
                  <a:srgbClr val="0070C0"/>
                </a:solidFill>
              </a:endParaRPr>
            </a:p>
          </p:txBody>
        </p:sp>
        <p:sp>
          <p:nvSpPr>
            <p:cNvPr id="46" name="TextBox 45"/>
            <p:cNvSpPr txBox="1"/>
            <p:nvPr/>
          </p:nvSpPr>
          <p:spPr>
            <a:xfrm>
              <a:off x="7543800" y="2527756"/>
              <a:ext cx="266700" cy="215444"/>
            </a:xfrm>
            <a:prstGeom prst="rect">
              <a:avLst/>
            </a:prstGeom>
            <a:noFill/>
          </p:spPr>
          <p:txBody>
            <a:bodyPr wrap="square" lIns="0" tIns="0" rIns="0" bIns="0" rtlCol="0">
              <a:spAutoFit/>
            </a:bodyPr>
            <a:lstStyle/>
            <a:p>
              <a:pPr algn="ctr"/>
              <a:r>
                <a:rPr lang="en-US" sz="1400" b="1" dirty="0" smtClean="0">
                  <a:solidFill>
                    <a:srgbClr val="0070C0"/>
                  </a:solidFill>
                </a:rPr>
                <a:t>-2</a:t>
              </a:r>
              <a:endParaRPr lang="en-US" sz="1400" b="1" dirty="0">
                <a:solidFill>
                  <a:srgbClr val="0070C0"/>
                </a:solidFill>
              </a:endParaRPr>
            </a:p>
          </p:txBody>
        </p:sp>
        <p:sp>
          <p:nvSpPr>
            <p:cNvPr id="47" name="TextBox 46"/>
            <p:cNvSpPr txBox="1"/>
            <p:nvPr/>
          </p:nvSpPr>
          <p:spPr>
            <a:xfrm>
              <a:off x="8039100" y="2527756"/>
              <a:ext cx="266700" cy="215444"/>
            </a:xfrm>
            <a:prstGeom prst="rect">
              <a:avLst/>
            </a:prstGeom>
            <a:noFill/>
          </p:spPr>
          <p:txBody>
            <a:bodyPr wrap="square" lIns="0" tIns="0" rIns="0" bIns="0" rtlCol="0">
              <a:spAutoFit/>
            </a:bodyPr>
            <a:lstStyle/>
            <a:p>
              <a:pPr algn="ctr"/>
              <a:r>
                <a:rPr lang="en-US" sz="1400" b="1" dirty="0" smtClean="0">
                  <a:solidFill>
                    <a:srgbClr val="0070C0"/>
                  </a:solidFill>
                </a:rPr>
                <a:t>+7</a:t>
              </a:r>
              <a:endParaRPr lang="en-US" sz="1400" b="1" dirty="0">
                <a:solidFill>
                  <a:srgbClr val="0070C0"/>
                </a:solidFill>
              </a:endParaRPr>
            </a:p>
          </p:txBody>
        </p:sp>
        <p:sp>
          <p:nvSpPr>
            <p:cNvPr id="48" name="TextBox 47"/>
            <p:cNvSpPr txBox="1"/>
            <p:nvPr/>
          </p:nvSpPr>
          <p:spPr>
            <a:xfrm>
              <a:off x="8343900" y="2527756"/>
              <a:ext cx="266700" cy="215444"/>
            </a:xfrm>
            <a:prstGeom prst="rect">
              <a:avLst/>
            </a:prstGeom>
            <a:noFill/>
          </p:spPr>
          <p:txBody>
            <a:bodyPr wrap="square" lIns="0" tIns="0" rIns="0" bIns="0" rtlCol="0">
              <a:spAutoFit/>
            </a:bodyPr>
            <a:lstStyle/>
            <a:p>
              <a:pPr algn="ctr"/>
              <a:r>
                <a:rPr lang="en-US" sz="1400" b="1" dirty="0" smtClean="0">
                  <a:solidFill>
                    <a:srgbClr val="0070C0"/>
                  </a:solidFill>
                </a:rPr>
                <a:t>-2</a:t>
              </a:r>
              <a:endParaRPr lang="en-US" sz="1400" b="1" dirty="0">
                <a:solidFill>
                  <a:srgbClr val="0070C0"/>
                </a:solidFill>
              </a:endParaRPr>
            </a:p>
          </p:txBody>
        </p:sp>
      </p:grpSp>
      <p:sp>
        <p:nvSpPr>
          <p:cNvPr id="16" name="Rettangolo 15"/>
          <p:cNvSpPr/>
          <p:nvPr/>
        </p:nvSpPr>
        <p:spPr>
          <a:xfrm>
            <a:off x="2310" y="2686845"/>
            <a:ext cx="9065490" cy="1923604"/>
          </a:xfrm>
          <a:prstGeom prst="rect">
            <a:avLst/>
          </a:prstGeom>
        </p:spPr>
        <p:txBody>
          <a:bodyPr wrap="square">
            <a:spAutoFit/>
          </a:bodyPr>
          <a:lstStyle/>
          <a:p>
            <a:pPr algn="just">
              <a:spcBef>
                <a:spcPct val="50000"/>
              </a:spcBef>
            </a:pPr>
            <a:r>
              <a:rPr lang="it-IT" altLang="it-IT" i="1" dirty="0">
                <a:solidFill>
                  <a:schemeClr val="accent6"/>
                </a:solidFill>
                <a:latin typeface="Arial" panose="020B0604020202020204" pitchFamily="34" charset="0"/>
              </a:rPr>
              <a:t>Nomenclatura tradizionale </a:t>
            </a:r>
          </a:p>
          <a:p>
            <a:pPr algn="just">
              <a:spcBef>
                <a:spcPct val="50000"/>
              </a:spcBef>
            </a:pPr>
            <a:r>
              <a:rPr lang="it-IT" altLang="it-IT" dirty="0" smtClean="0">
                <a:latin typeface="Arial" panose="020B0604020202020204" pitchFamily="34" charset="0"/>
              </a:rPr>
              <a:t>Gli </a:t>
            </a:r>
            <a:r>
              <a:rPr lang="it-IT" altLang="it-IT" dirty="0">
                <a:solidFill>
                  <a:srgbClr val="FF0000"/>
                </a:solidFill>
                <a:latin typeface="Arial" panose="020B0604020202020204" pitchFamily="34" charset="0"/>
              </a:rPr>
              <a:t>ossidi basici </a:t>
            </a:r>
            <a:r>
              <a:rPr lang="it-IT" altLang="it-IT" dirty="0">
                <a:latin typeface="Arial" panose="020B0604020202020204" pitchFamily="34" charset="0"/>
              </a:rPr>
              <a:t>si indicano come “</a:t>
            </a:r>
            <a:r>
              <a:rPr lang="it-IT" altLang="it-IT" dirty="0">
                <a:solidFill>
                  <a:srgbClr val="FF0000"/>
                </a:solidFill>
                <a:latin typeface="Arial" panose="020B0604020202020204" pitchFamily="34" charset="0"/>
              </a:rPr>
              <a:t>ossido di [nome del metallo combinato con l'ossigeno]</a:t>
            </a:r>
            <a:r>
              <a:rPr lang="it-IT" altLang="it-IT" dirty="0">
                <a:latin typeface="Arial" panose="020B0604020202020204" pitchFamily="34" charset="0"/>
              </a:rPr>
              <a:t>”. Se il metallo forma due ossidi diversi, il nome del metallo è sostituito dall'aggettivo che da esso deriva terminato dal suffisso “-</a:t>
            </a:r>
            <a:r>
              <a:rPr lang="it-IT" altLang="it-IT" dirty="0" err="1">
                <a:solidFill>
                  <a:srgbClr val="FA2906"/>
                </a:solidFill>
                <a:latin typeface="Arial" panose="020B0604020202020204" pitchFamily="34" charset="0"/>
              </a:rPr>
              <a:t>ico</a:t>
            </a:r>
            <a:r>
              <a:rPr lang="it-IT" altLang="it-IT" dirty="0">
                <a:latin typeface="Arial" panose="020B0604020202020204" pitchFamily="34" charset="0"/>
              </a:rPr>
              <a:t>” per l'ossido in cui il metallo si trova nello stato di ossidazione più elevato e dal suffisso “-</a:t>
            </a:r>
            <a:r>
              <a:rPr lang="it-IT" altLang="it-IT" dirty="0">
                <a:solidFill>
                  <a:srgbClr val="FA2906"/>
                </a:solidFill>
                <a:latin typeface="Arial" panose="020B0604020202020204" pitchFamily="34" charset="0"/>
              </a:rPr>
              <a:t>oso</a:t>
            </a:r>
            <a:r>
              <a:rPr lang="it-IT" altLang="it-IT" dirty="0">
                <a:latin typeface="Arial" panose="020B0604020202020204" pitchFamily="34" charset="0"/>
              </a:rPr>
              <a:t>” per l'ossido in cui il metallo si trova nello stato di ossidazione meno elevato.</a:t>
            </a:r>
            <a:r>
              <a:rPr lang="it-IT" altLang="it-IT" sz="2000" dirty="0">
                <a:latin typeface="Arial" panose="020B0604020202020204" pitchFamily="34" charset="0"/>
              </a:rPr>
              <a:t> </a:t>
            </a:r>
          </a:p>
        </p:txBody>
      </p:sp>
    </p:spTree>
    <p:extLst>
      <p:ext uri="{BB962C8B-B14F-4D97-AF65-F5344CB8AC3E}">
        <p14:creationId xmlns:p14="http://schemas.microsoft.com/office/powerpoint/2010/main" val="26972284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81000" y="152400"/>
            <a:ext cx="4267200" cy="381000"/>
          </a:xfrm>
        </p:spPr>
        <p:txBody>
          <a:bodyPr>
            <a:normAutofit fontScale="90000"/>
          </a:bodyPr>
          <a:lstStyle/>
          <a:p>
            <a:r>
              <a:rPr lang="it-IT" dirty="0" smtClean="0"/>
              <a:t>Ossidi</a:t>
            </a:r>
            <a:endParaRPr lang="it-IT" dirty="0"/>
          </a:p>
        </p:txBody>
      </p:sp>
      <p:sp>
        <p:nvSpPr>
          <p:cNvPr id="7" name="Segnaposto contenuto 2"/>
          <p:cNvSpPr txBox="1">
            <a:spLocks/>
          </p:cNvSpPr>
          <p:nvPr/>
        </p:nvSpPr>
        <p:spPr>
          <a:xfrm>
            <a:off x="152400" y="685800"/>
            <a:ext cx="4800600" cy="1981200"/>
          </a:xfrm>
          <a:prstGeom prst="rect">
            <a:avLst/>
          </a:prstGeom>
        </p:spPr>
        <p:txBody>
          <a:bodyPr vert="horz" lIns="91440" tIns="45720" rIns="91440" bIns="45720" rtlCol="0">
            <a:normAutofit fontScale="92500" lnSpcReduction="10000"/>
          </a:bodyPr>
          <a:lstStyle/>
          <a:p>
            <a:pPr marL="342900" marR="0" lvl="0" indent="-342900" algn="l" defTabSz="914400" rtl="0" eaLnBrk="1" fontAlgn="auto" latinLnBrk="0" hangingPunct="1">
              <a:lnSpc>
                <a:spcPct val="100000"/>
              </a:lnSpc>
              <a:spcAft>
                <a:spcPts val="1200"/>
              </a:spcAft>
              <a:buClrTx/>
              <a:buSzTx/>
              <a:buFont typeface="Arial" pitchFamily="34" charset="0"/>
              <a:buChar char="•"/>
              <a:tabLst/>
              <a:defRPr/>
            </a:pPr>
            <a:r>
              <a:rPr kumimoji="0" lang="it-IT" sz="2000" b="0" i="0" u="sng" strike="noStrike" kern="1200" cap="none" spc="0" normalizeH="0" baseline="0" noProof="0" dirty="0" smtClean="0">
                <a:ln>
                  <a:noFill/>
                </a:ln>
                <a:solidFill>
                  <a:schemeClr val="tx1"/>
                </a:solidFill>
                <a:effectLst/>
                <a:uLnTx/>
                <a:uFillTx/>
                <a:latin typeface="+mn-lt"/>
                <a:ea typeface="+mn-ea"/>
                <a:cs typeface="+mn-cs"/>
              </a:rPr>
              <a:t>Ossidi basici</a:t>
            </a:r>
            <a:r>
              <a:rPr kumimoji="0" lang="it-IT" sz="2000" b="0" i="0" u="none" strike="noStrike" kern="1200" cap="none" spc="0" normalizeH="0" baseline="0" noProof="0" dirty="0" smtClean="0">
                <a:ln>
                  <a:noFill/>
                </a:ln>
                <a:solidFill>
                  <a:schemeClr val="tx1"/>
                </a:solidFill>
                <a:effectLst/>
                <a:uLnTx/>
                <a:uFillTx/>
                <a:latin typeface="+mn-lt"/>
                <a:ea typeface="+mn-ea"/>
                <a:cs typeface="+mn-cs"/>
              </a:rPr>
              <a:t>: formati da un </a:t>
            </a:r>
            <a:r>
              <a:rPr kumimoji="0" lang="it-IT" sz="2000" b="1" i="0" u="none" strike="noStrike" kern="1200" cap="none" spc="0" normalizeH="0" baseline="0" noProof="0" dirty="0" smtClean="0">
                <a:ln>
                  <a:noFill/>
                </a:ln>
                <a:solidFill>
                  <a:schemeClr val="tx1"/>
                </a:solidFill>
                <a:effectLst/>
                <a:uLnTx/>
                <a:uFillTx/>
                <a:latin typeface="+mn-lt"/>
                <a:ea typeface="+mn-ea"/>
                <a:cs typeface="+mn-cs"/>
              </a:rPr>
              <a:t>metallo</a:t>
            </a:r>
            <a:r>
              <a:rPr kumimoji="0" lang="it-IT" sz="2000" i="0" u="none" strike="noStrike" kern="1200" cap="none" spc="0" normalizeH="0" baseline="0" noProof="0" dirty="0" smtClean="0">
                <a:ln>
                  <a:noFill/>
                </a:ln>
                <a:solidFill>
                  <a:schemeClr val="tx1"/>
                </a:solidFill>
                <a:effectLst/>
                <a:uLnTx/>
                <a:uFillTx/>
                <a:latin typeface="+mn-lt"/>
                <a:ea typeface="+mn-ea"/>
                <a:cs typeface="+mn-cs"/>
              </a:rPr>
              <a:t>, con numero di ossidazione positivo, e ossigeno con numero di ossidazione -2. </a:t>
            </a:r>
            <a:endParaRPr lang="it-IT" sz="2000" dirty="0" smtClean="0"/>
          </a:p>
          <a:p>
            <a:pPr marL="342900" indent="-342900">
              <a:spcAft>
                <a:spcPts val="1200"/>
              </a:spcAft>
              <a:buFont typeface="Arial" pitchFamily="34" charset="0"/>
              <a:buChar char="•"/>
              <a:defRPr/>
            </a:pPr>
            <a:r>
              <a:rPr kumimoji="0" lang="it-IT" sz="2000" b="0" u="sng" strike="noStrike" kern="1200" cap="none" spc="0" normalizeH="0" baseline="0" noProof="0" dirty="0" smtClean="0">
                <a:ln>
                  <a:noFill/>
                </a:ln>
                <a:solidFill>
                  <a:schemeClr val="tx1"/>
                </a:solidFill>
                <a:effectLst/>
                <a:uLnTx/>
                <a:uFillTx/>
                <a:latin typeface="+mn-lt"/>
                <a:ea typeface="+mn-ea"/>
                <a:cs typeface="+mn-cs"/>
              </a:rPr>
              <a:t>Ossidi acidi</a:t>
            </a:r>
            <a:r>
              <a:rPr kumimoji="0" lang="it-IT" sz="2000" b="0" strike="noStrike" kern="1200" cap="none" spc="0" normalizeH="0" baseline="0" noProof="0" dirty="0" smtClean="0">
                <a:ln>
                  <a:noFill/>
                </a:ln>
                <a:solidFill>
                  <a:schemeClr val="tx1"/>
                </a:solidFill>
                <a:effectLst/>
                <a:uLnTx/>
                <a:uFillTx/>
                <a:latin typeface="+mn-lt"/>
                <a:ea typeface="+mn-ea"/>
                <a:cs typeface="+mn-cs"/>
              </a:rPr>
              <a:t>: formati da un </a:t>
            </a:r>
            <a:r>
              <a:rPr kumimoji="0" lang="it-IT" sz="2000" b="1" strike="noStrike" kern="1200" cap="none" spc="0" normalizeH="0" baseline="0" noProof="0" dirty="0" smtClean="0">
                <a:ln>
                  <a:noFill/>
                </a:ln>
                <a:solidFill>
                  <a:schemeClr val="tx1"/>
                </a:solidFill>
                <a:effectLst/>
                <a:uLnTx/>
                <a:uFillTx/>
                <a:latin typeface="+mn-lt"/>
                <a:ea typeface="+mn-ea"/>
                <a:cs typeface="+mn-cs"/>
              </a:rPr>
              <a:t>non-metallo</a:t>
            </a:r>
            <a:r>
              <a:rPr lang="it-IT" sz="2000" dirty="0" smtClean="0"/>
              <a:t>, con numero di ossidazione positivo, e ossigeno con numero di ossidazione -2.</a:t>
            </a:r>
            <a:endParaRPr lang="it-IT" sz="2000" dirty="0"/>
          </a:p>
          <a:p>
            <a:pPr marL="342900" marR="0" lvl="0" indent="-342900" algn="l" defTabSz="914400" rtl="0" eaLnBrk="1" fontAlgn="auto" latinLnBrk="0" hangingPunct="1">
              <a:lnSpc>
                <a:spcPct val="100000"/>
              </a:lnSpc>
              <a:spcAft>
                <a:spcPts val="1200"/>
              </a:spcAft>
              <a:buClrTx/>
              <a:buSzTx/>
              <a:buFont typeface="Arial" pitchFamily="34" charset="0"/>
              <a:buChar char="•"/>
              <a:tabLst/>
              <a:defRPr/>
            </a:pPr>
            <a:endParaRPr kumimoji="0" lang="it-IT" sz="2000" b="0" u="none" strike="noStrike" kern="1200" cap="none" spc="0" normalizeH="0" baseline="0" noProof="0" dirty="0" smtClean="0">
              <a:ln>
                <a:noFill/>
              </a:ln>
              <a:solidFill>
                <a:schemeClr val="tx1"/>
              </a:solidFill>
              <a:effectLst/>
              <a:uLnTx/>
              <a:uFillTx/>
              <a:latin typeface="+mn-lt"/>
              <a:ea typeface="+mn-ea"/>
              <a:cs typeface="+mn-cs"/>
            </a:endParaRPr>
          </a:p>
        </p:txBody>
      </p:sp>
      <p:sp>
        <p:nvSpPr>
          <p:cNvPr id="14" name="Segnaposto numero diapositiva 13"/>
          <p:cNvSpPr>
            <a:spLocks noGrp="1"/>
          </p:cNvSpPr>
          <p:nvPr>
            <p:ph type="sldNum" sz="quarter" idx="12"/>
          </p:nvPr>
        </p:nvSpPr>
        <p:spPr/>
        <p:txBody>
          <a:bodyPr/>
          <a:lstStyle/>
          <a:p>
            <a:fld id="{A77D6A5A-7EAA-4DB4-B3BA-B3FCA63BD357}" type="slidenum">
              <a:rPr lang="it-IT" smtClean="0"/>
              <a:pPr/>
              <a:t>11</a:t>
            </a:fld>
            <a:endParaRPr lang="it-IT"/>
          </a:p>
        </p:txBody>
      </p:sp>
      <p:sp>
        <p:nvSpPr>
          <p:cNvPr id="8" name="Segnaposto contenuto 2"/>
          <p:cNvSpPr txBox="1">
            <a:spLocks/>
          </p:cNvSpPr>
          <p:nvPr/>
        </p:nvSpPr>
        <p:spPr>
          <a:xfrm>
            <a:off x="5257800" y="76200"/>
            <a:ext cx="3810000" cy="2514600"/>
          </a:xfrm>
          <a:prstGeom prst="rect">
            <a:avLst/>
          </a:prstGeom>
          <a:solidFill>
            <a:schemeClr val="accent4">
              <a:lumMod val="40000"/>
              <a:lumOff val="60000"/>
              <a:alpha val="37000"/>
            </a:schemeClr>
          </a:solidFill>
          <a:ln>
            <a:noFill/>
          </a:ln>
        </p:spPr>
        <p:txBody>
          <a:bodyPr vert="horz" lIns="91440" tIns="45720" rIns="91440" bIns="45720" rtlCol="0">
            <a:normAutofit/>
          </a:bodyPr>
          <a:lstStyle/>
          <a:p>
            <a:pPr marR="0" lvl="0" algn="ctr" defTabSz="914400" rtl="0" eaLnBrk="1" fontAlgn="auto" latinLnBrk="0" hangingPunct="1">
              <a:lnSpc>
                <a:spcPct val="170000"/>
              </a:lnSpc>
              <a:spcAft>
                <a:spcPts val="0"/>
              </a:spcAft>
              <a:buClrTx/>
              <a:buSzTx/>
              <a:tabLst/>
              <a:defRPr/>
            </a:pPr>
            <a:r>
              <a:rPr lang="it-IT" sz="2000" i="1" dirty="0" err="1" smtClean="0"/>
              <a:t>MgO</a:t>
            </a:r>
            <a:r>
              <a:rPr lang="it-IT" sz="2000" i="1" dirty="0" smtClean="0"/>
              <a:t>,    Na</a:t>
            </a:r>
            <a:r>
              <a:rPr lang="it-IT" sz="2000" i="1" baseline="-25000" dirty="0" smtClean="0"/>
              <a:t>2</a:t>
            </a:r>
            <a:r>
              <a:rPr lang="it-IT" sz="2000" i="1" dirty="0" smtClean="0"/>
              <a:t>O,    </a:t>
            </a:r>
            <a:r>
              <a:rPr lang="it-IT" sz="2000" i="1" dirty="0" err="1" smtClean="0"/>
              <a:t>CuO</a:t>
            </a:r>
            <a:r>
              <a:rPr lang="it-IT" sz="2000" i="1" dirty="0" smtClean="0"/>
              <a:t>,    Cu</a:t>
            </a:r>
            <a:r>
              <a:rPr lang="it-IT" sz="2000" i="1" baseline="-25000" dirty="0" smtClean="0"/>
              <a:t>2</a:t>
            </a:r>
            <a:r>
              <a:rPr lang="it-IT" sz="2000" i="1" dirty="0" smtClean="0"/>
              <a:t>O, </a:t>
            </a:r>
          </a:p>
          <a:p>
            <a:pPr marR="0" lvl="0" algn="ctr" defTabSz="914400" rtl="0" eaLnBrk="1" fontAlgn="auto" latinLnBrk="0" hangingPunct="1">
              <a:lnSpc>
                <a:spcPct val="170000"/>
              </a:lnSpc>
              <a:spcAft>
                <a:spcPts val="0"/>
              </a:spcAft>
              <a:buClrTx/>
              <a:buSzTx/>
              <a:tabLst/>
              <a:defRPr/>
            </a:pPr>
            <a:r>
              <a:rPr kumimoji="0" lang="it-IT" sz="2000" b="0" i="1" strike="noStrike" kern="1200" cap="none" spc="0" normalizeH="0" baseline="0" noProof="0" dirty="0" err="1" smtClean="0">
                <a:ln>
                  <a:noFill/>
                </a:ln>
                <a:solidFill>
                  <a:schemeClr val="tx1"/>
                </a:solidFill>
                <a:effectLst/>
                <a:uLnTx/>
                <a:uFillTx/>
                <a:latin typeface="+mn-lt"/>
                <a:ea typeface="+mn-ea"/>
                <a:cs typeface="+mn-cs"/>
              </a:rPr>
              <a:t>FeO</a:t>
            </a:r>
            <a:r>
              <a:rPr kumimoji="0" lang="it-IT" sz="2000" b="0" i="1" strike="noStrike" kern="1200" cap="none" spc="0" normalizeH="0" baseline="0" noProof="0" dirty="0" smtClean="0">
                <a:ln>
                  <a:noFill/>
                </a:ln>
                <a:solidFill>
                  <a:schemeClr val="tx1"/>
                </a:solidFill>
                <a:effectLst/>
                <a:uLnTx/>
                <a:uFillTx/>
                <a:latin typeface="+mn-lt"/>
                <a:ea typeface="+mn-ea"/>
                <a:cs typeface="+mn-cs"/>
              </a:rPr>
              <a:t>,      </a:t>
            </a:r>
            <a:r>
              <a:rPr lang="it-IT" sz="2000" i="1" dirty="0" smtClean="0"/>
              <a:t>Fe</a:t>
            </a:r>
            <a:r>
              <a:rPr kumimoji="0" lang="it-IT" sz="2000" b="0" i="1" strike="noStrike" kern="1200" cap="none" spc="0" normalizeH="0" baseline="-25000" noProof="0" dirty="0" smtClean="0">
                <a:ln>
                  <a:noFill/>
                </a:ln>
                <a:solidFill>
                  <a:schemeClr val="tx1"/>
                </a:solidFill>
                <a:effectLst/>
                <a:uLnTx/>
                <a:uFillTx/>
                <a:latin typeface="+mn-lt"/>
                <a:ea typeface="+mn-ea"/>
                <a:cs typeface="+mn-cs"/>
              </a:rPr>
              <a:t>2</a:t>
            </a:r>
            <a:r>
              <a:rPr kumimoji="0" lang="it-IT" sz="2000" b="0" i="1" strike="noStrike" kern="1200" cap="none" spc="0" normalizeH="0" baseline="0" noProof="0" dirty="0" smtClean="0">
                <a:ln>
                  <a:noFill/>
                </a:ln>
                <a:solidFill>
                  <a:schemeClr val="tx1"/>
                </a:solidFill>
                <a:effectLst/>
                <a:uLnTx/>
                <a:uFillTx/>
                <a:latin typeface="+mn-lt"/>
                <a:ea typeface="+mn-ea"/>
                <a:cs typeface="+mn-cs"/>
              </a:rPr>
              <a:t>O</a:t>
            </a:r>
            <a:r>
              <a:rPr kumimoji="0" lang="it-IT" sz="2000" b="0" i="1" strike="noStrike" kern="1200" cap="none" spc="0" normalizeH="0" baseline="-25000" noProof="0" dirty="0" smtClean="0">
                <a:ln>
                  <a:noFill/>
                </a:ln>
                <a:solidFill>
                  <a:schemeClr val="tx1"/>
                </a:solidFill>
                <a:effectLst/>
                <a:uLnTx/>
                <a:uFillTx/>
                <a:latin typeface="+mn-lt"/>
                <a:ea typeface="+mn-ea"/>
                <a:cs typeface="+mn-cs"/>
              </a:rPr>
              <a:t>3</a:t>
            </a:r>
            <a:r>
              <a:rPr kumimoji="0" lang="it-IT" sz="2000" b="0" i="1" strike="noStrike" kern="1200" cap="none" spc="0" normalizeH="0" baseline="0" noProof="0" dirty="0" smtClean="0">
                <a:ln>
                  <a:noFill/>
                </a:ln>
                <a:solidFill>
                  <a:schemeClr val="tx1"/>
                </a:solidFill>
                <a:effectLst/>
                <a:uLnTx/>
                <a:uFillTx/>
                <a:latin typeface="+mn-lt"/>
                <a:ea typeface="+mn-ea"/>
                <a:cs typeface="+mn-cs"/>
              </a:rPr>
              <a:t>,     </a:t>
            </a:r>
            <a:r>
              <a:rPr lang="it-IT" sz="2000" i="1" dirty="0" smtClean="0"/>
              <a:t>Li</a:t>
            </a:r>
            <a:r>
              <a:rPr kumimoji="0" lang="it-IT" sz="2000" b="0" i="1" strike="noStrike" kern="1200" cap="none" spc="0" normalizeH="0" baseline="-25000" noProof="0" dirty="0" smtClean="0">
                <a:ln>
                  <a:noFill/>
                </a:ln>
                <a:solidFill>
                  <a:schemeClr val="tx1"/>
                </a:solidFill>
                <a:effectLst/>
                <a:uLnTx/>
                <a:uFillTx/>
                <a:latin typeface="+mn-lt"/>
                <a:ea typeface="+mn-ea"/>
                <a:cs typeface="+mn-cs"/>
              </a:rPr>
              <a:t>2</a:t>
            </a:r>
            <a:r>
              <a:rPr kumimoji="0" lang="it-IT" sz="2000" b="0" i="1" strike="noStrike" kern="1200" cap="none" spc="0" normalizeH="0" noProof="0" dirty="0" smtClean="0">
                <a:ln>
                  <a:noFill/>
                </a:ln>
                <a:solidFill>
                  <a:schemeClr val="tx1"/>
                </a:solidFill>
                <a:effectLst/>
                <a:uLnTx/>
                <a:uFillTx/>
                <a:latin typeface="+mn-lt"/>
                <a:ea typeface="+mn-ea"/>
                <a:cs typeface="+mn-cs"/>
              </a:rPr>
              <a:t>O,      Al</a:t>
            </a:r>
            <a:r>
              <a:rPr kumimoji="0" lang="it-IT" sz="2000" b="0" i="1" strike="noStrike" kern="1200" cap="none" spc="0" normalizeH="0" baseline="-25000" noProof="0" dirty="0" smtClean="0">
                <a:ln>
                  <a:noFill/>
                </a:ln>
                <a:solidFill>
                  <a:schemeClr val="tx1"/>
                </a:solidFill>
                <a:effectLst/>
                <a:uLnTx/>
                <a:uFillTx/>
                <a:latin typeface="+mn-lt"/>
                <a:ea typeface="+mn-ea"/>
                <a:cs typeface="+mn-cs"/>
              </a:rPr>
              <a:t>2</a:t>
            </a:r>
            <a:r>
              <a:rPr kumimoji="0" lang="it-IT" sz="2000" b="0" i="1" strike="noStrike" kern="1200" cap="none" spc="0" normalizeH="0" noProof="0" dirty="0" smtClean="0">
                <a:ln>
                  <a:noFill/>
                </a:ln>
                <a:solidFill>
                  <a:schemeClr val="tx1"/>
                </a:solidFill>
                <a:effectLst/>
                <a:uLnTx/>
                <a:uFillTx/>
                <a:latin typeface="+mn-lt"/>
                <a:ea typeface="+mn-ea"/>
                <a:cs typeface="+mn-cs"/>
              </a:rPr>
              <a:t>O</a:t>
            </a:r>
            <a:r>
              <a:rPr kumimoji="0" lang="it-IT" sz="2000" b="0" i="1" strike="noStrike" kern="1200" cap="none" spc="0" normalizeH="0" baseline="-25000" noProof="0" dirty="0" smtClean="0">
                <a:ln>
                  <a:noFill/>
                </a:ln>
                <a:solidFill>
                  <a:schemeClr val="tx1"/>
                </a:solidFill>
                <a:effectLst/>
                <a:uLnTx/>
                <a:uFillTx/>
                <a:latin typeface="+mn-lt"/>
                <a:ea typeface="+mn-ea"/>
                <a:cs typeface="+mn-cs"/>
              </a:rPr>
              <a:t>3</a:t>
            </a:r>
          </a:p>
          <a:p>
            <a:pPr marR="0" lvl="0" algn="ctr" defTabSz="914400" rtl="0" eaLnBrk="1" fontAlgn="auto" latinLnBrk="0" hangingPunct="1">
              <a:lnSpc>
                <a:spcPct val="170000"/>
              </a:lnSpc>
              <a:spcAft>
                <a:spcPts val="0"/>
              </a:spcAft>
              <a:buClrTx/>
              <a:buSzTx/>
              <a:tabLst/>
              <a:defRPr/>
            </a:pPr>
            <a:endParaRPr kumimoji="0" lang="it-IT" sz="2000" b="0" i="1" strike="noStrike" kern="1200" cap="none" spc="0" normalizeH="0" baseline="-25000" noProof="0" dirty="0" smtClean="0">
              <a:ln>
                <a:noFill/>
              </a:ln>
              <a:solidFill>
                <a:schemeClr val="tx1"/>
              </a:solidFill>
              <a:effectLst/>
              <a:uLnTx/>
              <a:uFillTx/>
              <a:latin typeface="+mn-lt"/>
              <a:ea typeface="+mn-ea"/>
              <a:cs typeface="+mn-cs"/>
            </a:endParaRPr>
          </a:p>
          <a:p>
            <a:pPr lvl="0" algn="ctr">
              <a:lnSpc>
                <a:spcPct val="170000"/>
              </a:lnSpc>
              <a:defRPr/>
            </a:pPr>
            <a:r>
              <a:rPr lang="it-IT" sz="2000" i="1" dirty="0" smtClean="0"/>
              <a:t>B</a:t>
            </a:r>
            <a:r>
              <a:rPr lang="it-IT" sz="2000" i="1" baseline="-25000" dirty="0" smtClean="0"/>
              <a:t>2</a:t>
            </a:r>
            <a:r>
              <a:rPr lang="it-IT" sz="2000" i="1" dirty="0" smtClean="0"/>
              <a:t>O</a:t>
            </a:r>
            <a:r>
              <a:rPr lang="it-IT" sz="2000" i="1" baseline="-25000" dirty="0" smtClean="0"/>
              <a:t>3</a:t>
            </a:r>
            <a:r>
              <a:rPr lang="it-IT" sz="2000" i="1" dirty="0" smtClean="0"/>
              <a:t>,   N</a:t>
            </a:r>
            <a:r>
              <a:rPr lang="it-IT" sz="2000" i="1" baseline="-25000" dirty="0" smtClean="0"/>
              <a:t>2</a:t>
            </a:r>
            <a:r>
              <a:rPr lang="it-IT" sz="2000" i="1" dirty="0" smtClean="0"/>
              <a:t>O</a:t>
            </a:r>
            <a:r>
              <a:rPr lang="it-IT" sz="2000" i="1" baseline="-25000" dirty="0" smtClean="0"/>
              <a:t>3</a:t>
            </a:r>
            <a:r>
              <a:rPr lang="it-IT" sz="2000" i="1" dirty="0" smtClean="0"/>
              <a:t>,    CO</a:t>
            </a:r>
            <a:r>
              <a:rPr lang="it-IT" sz="2000" i="1" baseline="-25000" dirty="0" smtClean="0"/>
              <a:t>2</a:t>
            </a:r>
            <a:r>
              <a:rPr lang="it-IT" sz="2000" i="1" dirty="0" smtClean="0"/>
              <a:t>,    SO</a:t>
            </a:r>
            <a:r>
              <a:rPr lang="it-IT" sz="2000" i="1" baseline="-25000" dirty="0" smtClean="0"/>
              <a:t>2</a:t>
            </a:r>
            <a:r>
              <a:rPr lang="it-IT" sz="2000" i="1" dirty="0" smtClean="0"/>
              <a:t>,  SO</a:t>
            </a:r>
            <a:r>
              <a:rPr lang="it-IT" sz="2000" i="1" baseline="-25000" dirty="0" smtClean="0"/>
              <a:t>3</a:t>
            </a:r>
            <a:r>
              <a:rPr lang="it-IT" sz="2000" i="1" dirty="0" smtClean="0"/>
              <a:t> </a:t>
            </a:r>
            <a:endParaRPr lang="it-IT" sz="2000" i="1" dirty="0"/>
          </a:p>
          <a:p>
            <a:pPr lvl="0" algn="ctr">
              <a:lnSpc>
                <a:spcPct val="170000"/>
              </a:lnSpc>
              <a:defRPr/>
            </a:pPr>
            <a:r>
              <a:rPr lang="it-IT" sz="2000" i="1" dirty="0" smtClean="0"/>
              <a:t>Cl</a:t>
            </a:r>
            <a:r>
              <a:rPr lang="it-IT" sz="2000" i="1" baseline="-25000" dirty="0" smtClean="0"/>
              <a:t>2</a:t>
            </a:r>
            <a:r>
              <a:rPr lang="it-IT" sz="2000" i="1" dirty="0" smtClean="0"/>
              <a:t>O,    Cl</a:t>
            </a:r>
            <a:r>
              <a:rPr lang="it-IT" sz="2000" i="1" baseline="-25000" dirty="0" smtClean="0"/>
              <a:t>2</a:t>
            </a:r>
            <a:r>
              <a:rPr lang="it-IT" sz="2000" i="1" dirty="0" smtClean="0"/>
              <a:t>O</a:t>
            </a:r>
            <a:r>
              <a:rPr lang="it-IT" sz="2000" i="1" baseline="-25000" dirty="0" smtClean="0"/>
              <a:t>3</a:t>
            </a:r>
            <a:r>
              <a:rPr lang="it-IT" sz="2000" i="1" dirty="0" smtClean="0"/>
              <a:t>,    Cl</a:t>
            </a:r>
            <a:r>
              <a:rPr lang="it-IT" sz="2000" i="1" baseline="-25000" dirty="0" smtClean="0"/>
              <a:t>2</a:t>
            </a:r>
            <a:r>
              <a:rPr lang="it-IT" sz="2000" i="1" dirty="0" smtClean="0"/>
              <a:t>O</a:t>
            </a:r>
            <a:r>
              <a:rPr lang="it-IT" sz="2000" i="1" baseline="-25000" dirty="0" smtClean="0"/>
              <a:t>5</a:t>
            </a:r>
            <a:r>
              <a:rPr lang="it-IT" sz="2000" i="1" dirty="0" smtClean="0"/>
              <a:t>,    Cl</a:t>
            </a:r>
            <a:r>
              <a:rPr lang="it-IT" sz="2000" i="1" baseline="-25000" dirty="0" smtClean="0"/>
              <a:t>2</a:t>
            </a:r>
            <a:r>
              <a:rPr lang="it-IT" sz="2000" i="1" dirty="0" smtClean="0"/>
              <a:t>O</a:t>
            </a:r>
            <a:r>
              <a:rPr lang="it-IT" sz="2000" i="1" baseline="-25000" dirty="0" smtClean="0"/>
              <a:t>7</a:t>
            </a:r>
            <a:endParaRPr lang="it-IT" sz="2000" i="1" baseline="-25000" dirty="0"/>
          </a:p>
          <a:p>
            <a:pPr marR="0" lvl="0" algn="ctr" defTabSz="914400" rtl="0" eaLnBrk="1" fontAlgn="auto" latinLnBrk="0" hangingPunct="1">
              <a:lnSpc>
                <a:spcPct val="170000"/>
              </a:lnSpc>
              <a:spcAft>
                <a:spcPts val="0"/>
              </a:spcAft>
              <a:buClrTx/>
              <a:buSzTx/>
              <a:tabLst/>
              <a:defRPr/>
            </a:pPr>
            <a:endParaRPr kumimoji="0" lang="it-IT" sz="2000" b="0" i="1" strike="noStrike" kern="1200" cap="none" spc="0" normalizeH="0" baseline="-25000" noProof="0" dirty="0" smtClean="0">
              <a:ln>
                <a:noFill/>
              </a:ln>
              <a:solidFill>
                <a:schemeClr val="tx1"/>
              </a:solidFill>
              <a:effectLst/>
              <a:uLnTx/>
              <a:uFillTx/>
              <a:latin typeface="+mn-lt"/>
              <a:ea typeface="+mn-ea"/>
              <a:cs typeface="+mn-cs"/>
            </a:endParaRPr>
          </a:p>
        </p:txBody>
      </p:sp>
      <p:grpSp>
        <p:nvGrpSpPr>
          <p:cNvPr id="4" name="Group 4"/>
          <p:cNvGrpSpPr/>
          <p:nvPr/>
        </p:nvGrpSpPr>
        <p:grpSpPr>
          <a:xfrm>
            <a:off x="5791200" y="152400"/>
            <a:ext cx="2819400" cy="215444"/>
            <a:chOff x="5791200" y="622756"/>
            <a:chExt cx="2819400" cy="215444"/>
          </a:xfrm>
        </p:grpSpPr>
        <p:sp>
          <p:nvSpPr>
            <p:cNvPr id="3" name="TextBox 2"/>
            <p:cNvSpPr txBox="1"/>
            <p:nvPr/>
          </p:nvSpPr>
          <p:spPr>
            <a:xfrm>
              <a:off x="6562725" y="622756"/>
              <a:ext cx="266700" cy="215444"/>
            </a:xfrm>
            <a:prstGeom prst="rect">
              <a:avLst/>
            </a:prstGeom>
            <a:noFill/>
          </p:spPr>
          <p:txBody>
            <a:bodyPr wrap="square" lIns="0" tIns="0" rIns="0" bIns="0" rtlCol="0">
              <a:spAutoFit/>
            </a:bodyPr>
            <a:lstStyle/>
            <a:p>
              <a:pPr algn="ctr"/>
              <a:r>
                <a:rPr lang="en-US" sz="1400" b="1" dirty="0" smtClean="0">
                  <a:solidFill>
                    <a:srgbClr val="0070C0"/>
                  </a:solidFill>
                </a:rPr>
                <a:t>+1</a:t>
              </a:r>
              <a:endParaRPr lang="en-US" sz="1400" b="1" dirty="0">
                <a:solidFill>
                  <a:srgbClr val="0070C0"/>
                </a:solidFill>
              </a:endParaRPr>
            </a:p>
          </p:txBody>
        </p:sp>
        <p:sp>
          <p:nvSpPr>
            <p:cNvPr id="9" name="TextBox 8"/>
            <p:cNvSpPr txBox="1"/>
            <p:nvPr/>
          </p:nvSpPr>
          <p:spPr>
            <a:xfrm>
              <a:off x="6819900" y="622756"/>
              <a:ext cx="266700" cy="215444"/>
            </a:xfrm>
            <a:prstGeom prst="rect">
              <a:avLst/>
            </a:prstGeom>
            <a:noFill/>
          </p:spPr>
          <p:txBody>
            <a:bodyPr wrap="square" lIns="0" tIns="0" rIns="0" bIns="0" rtlCol="0">
              <a:spAutoFit/>
            </a:bodyPr>
            <a:lstStyle/>
            <a:p>
              <a:pPr algn="ctr"/>
              <a:r>
                <a:rPr lang="en-US" sz="1400" b="1" dirty="0" smtClean="0">
                  <a:solidFill>
                    <a:srgbClr val="0070C0"/>
                  </a:solidFill>
                </a:rPr>
                <a:t>-2</a:t>
              </a:r>
              <a:endParaRPr lang="en-US" sz="1400" b="1" dirty="0">
                <a:solidFill>
                  <a:srgbClr val="0070C0"/>
                </a:solidFill>
              </a:endParaRPr>
            </a:p>
          </p:txBody>
        </p:sp>
        <p:sp>
          <p:nvSpPr>
            <p:cNvPr id="10" name="TextBox 9"/>
            <p:cNvSpPr txBox="1"/>
            <p:nvPr/>
          </p:nvSpPr>
          <p:spPr>
            <a:xfrm>
              <a:off x="5791200" y="622756"/>
              <a:ext cx="266700" cy="215444"/>
            </a:xfrm>
            <a:prstGeom prst="rect">
              <a:avLst/>
            </a:prstGeom>
            <a:noFill/>
          </p:spPr>
          <p:txBody>
            <a:bodyPr wrap="square" lIns="0" tIns="0" rIns="0" bIns="0" rtlCol="0">
              <a:spAutoFit/>
            </a:bodyPr>
            <a:lstStyle/>
            <a:p>
              <a:pPr algn="ctr"/>
              <a:r>
                <a:rPr lang="en-US" sz="1400" b="1" dirty="0" smtClean="0">
                  <a:solidFill>
                    <a:srgbClr val="0070C0"/>
                  </a:solidFill>
                </a:rPr>
                <a:t>+2</a:t>
              </a:r>
              <a:endParaRPr lang="en-US" sz="1400" b="1" dirty="0">
                <a:solidFill>
                  <a:srgbClr val="0070C0"/>
                </a:solidFill>
              </a:endParaRPr>
            </a:p>
          </p:txBody>
        </p:sp>
        <p:sp>
          <p:nvSpPr>
            <p:cNvPr id="11" name="TextBox 10"/>
            <p:cNvSpPr txBox="1"/>
            <p:nvPr/>
          </p:nvSpPr>
          <p:spPr>
            <a:xfrm>
              <a:off x="6019800" y="622756"/>
              <a:ext cx="266700" cy="215444"/>
            </a:xfrm>
            <a:prstGeom prst="rect">
              <a:avLst/>
            </a:prstGeom>
            <a:noFill/>
          </p:spPr>
          <p:txBody>
            <a:bodyPr wrap="square" lIns="0" tIns="0" rIns="0" bIns="0" rtlCol="0">
              <a:spAutoFit/>
            </a:bodyPr>
            <a:lstStyle/>
            <a:p>
              <a:pPr algn="ctr"/>
              <a:r>
                <a:rPr lang="en-US" sz="1400" b="1" dirty="0" smtClean="0">
                  <a:solidFill>
                    <a:srgbClr val="0070C0"/>
                  </a:solidFill>
                </a:rPr>
                <a:t>-2</a:t>
              </a:r>
              <a:endParaRPr lang="en-US" sz="1400" b="1" dirty="0">
                <a:solidFill>
                  <a:srgbClr val="0070C0"/>
                </a:solidFill>
              </a:endParaRPr>
            </a:p>
          </p:txBody>
        </p:sp>
        <p:sp>
          <p:nvSpPr>
            <p:cNvPr id="12" name="TextBox 11"/>
            <p:cNvSpPr txBox="1"/>
            <p:nvPr/>
          </p:nvSpPr>
          <p:spPr>
            <a:xfrm>
              <a:off x="8010525" y="622756"/>
              <a:ext cx="266700" cy="215444"/>
            </a:xfrm>
            <a:prstGeom prst="rect">
              <a:avLst/>
            </a:prstGeom>
            <a:noFill/>
          </p:spPr>
          <p:txBody>
            <a:bodyPr wrap="square" lIns="0" tIns="0" rIns="0" bIns="0" rtlCol="0">
              <a:spAutoFit/>
            </a:bodyPr>
            <a:lstStyle/>
            <a:p>
              <a:pPr algn="ctr"/>
              <a:r>
                <a:rPr lang="en-US" sz="1400" b="1" dirty="0" smtClean="0">
                  <a:solidFill>
                    <a:srgbClr val="0070C0"/>
                  </a:solidFill>
                </a:rPr>
                <a:t>+1</a:t>
              </a:r>
              <a:endParaRPr lang="en-US" sz="1400" b="1" dirty="0">
                <a:solidFill>
                  <a:srgbClr val="0070C0"/>
                </a:solidFill>
              </a:endParaRPr>
            </a:p>
          </p:txBody>
        </p:sp>
        <p:sp>
          <p:nvSpPr>
            <p:cNvPr id="15" name="TextBox 14"/>
            <p:cNvSpPr txBox="1"/>
            <p:nvPr/>
          </p:nvSpPr>
          <p:spPr>
            <a:xfrm>
              <a:off x="8343900" y="622756"/>
              <a:ext cx="266700" cy="215444"/>
            </a:xfrm>
            <a:prstGeom prst="rect">
              <a:avLst/>
            </a:prstGeom>
            <a:noFill/>
          </p:spPr>
          <p:txBody>
            <a:bodyPr wrap="square" lIns="0" tIns="0" rIns="0" bIns="0" rtlCol="0">
              <a:spAutoFit/>
            </a:bodyPr>
            <a:lstStyle/>
            <a:p>
              <a:pPr algn="ctr"/>
              <a:r>
                <a:rPr lang="en-US" sz="1400" b="1" dirty="0" smtClean="0">
                  <a:solidFill>
                    <a:srgbClr val="0070C0"/>
                  </a:solidFill>
                </a:rPr>
                <a:t>-2</a:t>
              </a:r>
              <a:endParaRPr lang="en-US" sz="1400" b="1" dirty="0">
                <a:solidFill>
                  <a:srgbClr val="0070C0"/>
                </a:solidFill>
              </a:endParaRPr>
            </a:p>
          </p:txBody>
        </p:sp>
        <p:sp>
          <p:nvSpPr>
            <p:cNvPr id="17" name="TextBox 16"/>
            <p:cNvSpPr txBox="1"/>
            <p:nvPr/>
          </p:nvSpPr>
          <p:spPr>
            <a:xfrm>
              <a:off x="7315200" y="622756"/>
              <a:ext cx="266700" cy="215444"/>
            </a:xfrm>
            <a:prstGeom prst="rect">
              <a:avLst/>
            </a:prstGeom>
            <a:noFill/>
          </p:spPr>
          <p:txBody>
            <a:bodyPr wrap="square" lIns="0" tIns="0" rIns="0" bIns="0" rtlCol="0">
              <a:spAutoFit/>
            </a:bodyPr>
            <a:lstStyle/>
            <a:p>
              <a:pPr algn="ctr"/>
              <a:r>
                <a:rPr lang="en-US" sz="1400" b="1" dirty="0" smtClean="0">
                  <a:solidFill>
                    <a:srgbClr val="0070C0"/>
                  </a:solidFill>
                </a:rPr>
                <a:t>+2</a:t>
              </a:r>
              <a:endParaRPr lang="en-US" sz="1400" b="1" dirty="0">
                <a:solidFill>
                  <a:srgbClr val="0070C0"/>
                </a:solidFill>
              </a:endParaRPr>
            </a:p>
          </p:txBody>
        </p:sp>
        <p:sp>
          <p:nvSpPr>
            <p:cNvPr id="18" name="TextBox 17"/>
            <p:cNvSpPr txBox="1"/>
            <p:nvPr/>
          </p:nvSpPr>
          <p:spPr>
            <a:xfrm>
              <a:off x="7543800" y="622756"/>
              <a:ext cx="266700" cy="215444"/>
            </a:xfrm>
            <a:prstGeom prst="rect">
              <a:avLst/>
            </a:prstGeom>
            <a:noFill/>
          </p:spPr>
          <p:txBody>
            <a:bodyPr wrap="square" lIns="0" tIns="0" rIns="0" bIns="0" rtlCol="0">
              <a:spAutoFit/>
            </a:bodyPr>
            <a:lstStyle/>
            <a:p>
              <a:pPr algn="ctr"/>
              <a:r>
                <a:rPr lang="en-US" sz="1400" b="1" dirty="0" smtClean="0">
                  <a:solidFill>
                    <a:srgbClr val="0070C0"/>
                  </a:solidFill>
                </a:rPr>
                <a:t>-2</a:t>
              </a:r>
              <a:endParaRPr lang="en-US" sz="1400" b="1" dirty="0">
                <a:solidFill>
                  <a:srgbClr val="0070C0"/>
                </a:solidFill>
              </a:endParaRPr>
            </a:p>
          </p:txBody>
        </p:sp>
      </p:grpSp>
      <p:grpSp>
        <p:nvGrpSpPr>
          <p:cNvPr id="5" name="Group 5"/>
          <p:cNvGrpSpPr/>
          <p:nvPr/>
        </p:nvGrpSpPr>
        <p:grpSpPr>
          <a:xfrm>
            <a:off x="5638800" y="672644"/>
            <a:ext cx="3048000" cy="228600"/>
            <a:chOff x="5410200" y="1143000"/>
            <a:chExt cx="3048000" cy="228600"/>
          </a:xfrm>
        </p:grpSpPr>
        <p:sp>
          <p:nvSpPr>
            <p:cNvPr id="19" name="TextBox 18"/>
            <p:cNvSpPr txBox="1"/>
            <p:nvPr/>
          </p:nvSpPr>
          <p:spPr>
            <a:xfrm>
              <a:off x="7124700" y="1156156"/>
              <a:ext cx="266700" cy="215444"/>
            </a:xfrm>
            <a:prstGeom prst="rect">
              <a:avLst/>
            </a:prstGeom>
            <a:noFill/>
          </p:spPr>
          <p:txBody>
            <a:bodyPr wrap="square" lIns="0" tIns="0" rIns="0" bIns="0" rtlCol="0">
              <a:spAutoFit/>
            </a:bodyPr>
            <a:lstStyle/>
            <a:p>
              <a:pPr algn="ctr"/>
              <a:r>
                <a:rPr lang="en-US" sz="1400" b="1" dirty="0" smtClean="0">
                  <a:solidFill>
                    <a:srgbClr val="0070C0"/>
                  </a:solidFill>
                </a:rPr>
                <a:t>+1</a:t>
              </a:r>
              <a:endParaRPr lang="en-US" sz="1400" b="1" dirty="0">
                <a:solidFill>
                  <a:srgbClr val="0070C0"/>
                </a:solidFill>
              </a:endParaRPr>
            </a:p>
          </p:txBody>
        </p:sp>
        <p:sp>
          <p:nvSpPr>
            <p:cNvPr id="20" name="TextBox 19"/>
            <p:cNvSpPr txBox="1"/>
            <p:nvPr/>
          </p:nvSpPr>
          <p:spPr>
            <a:xfrm>
              <a:off x="7353300" y="1156156"/>
              <a:ext cx="266700" cy="215444"/>
            </a:xfrm>
            <a:prstGeom prst="rect">
              <a:avLst/>
            </a:prstGeom>
            <a:noFill/>
          </p:spPr>
          <p:txBody>
            <a:bodyPr wrap="square" lIns="0" tIns="0" rIns="0" bIns="0" rtlCol="0">
              <a:spAutoFit/>
            </a:bodyPr>
            <a:lstStyle/>
            <a:p>
              <a:pPr algn="ctr"/>
              <a:r>
                <a:rPr lang="en-US" sz="1400" b="1" dirty="0" smtClean="0">
                  <a:solidFill>
                    <a:srgbClr val="0070C0"/>
                  </a:solidFill>
                </a:rPr>
                <a:t>-2</a:t>
              </a:r>
              <a:endParaRPr lang="en-US" sz="1400" b="1" dirty="0">
                <a:solidFill>
                  <a:srgbClr val="0070C0"/>
                </a:solidFill>
              </a:endParaRPr>
            </a:p>
          </p:txBody>
        </p:sp>
        <p:sp>
          <p:nvSpPr>
            <p:cNvPr id="21" name="TextBox 20"/>
            <p:cNvSpPr txBox="1"/>
            <p:nvPr/>
          </p:nvSpPr>
          <p:spPr>
            <a:xfrm>
              <a:off x="5410200" y="1156156"/>
              <a:ext cx="266700" cy="215444"/>
            </a:xfrm>
            <a:prstGeom prst="rect">
              <a:avLst/>
            </a:prstGeom>
            <a:noFill/>
          </p:spPr>
          <p:txBody>
            <a:bodyPr wrap="square" lIns="0" tIns="0" rIns="0" bIns="0" rtlCol="0">
              <a:spAutoFit/>
            </a:bodyPr>
            <a:lstStyle/>
            <a:p>
              <a:pPr algn="ctr"/>
              <a:r>
                <a:rPr lang="en-US" sz="1400" b="1" dirty="0" smtClean="0">
                  <a:solidFill>
                    <a:srgbClr val="0070C0"/>
                  </a:solidFill>
                </a:rPr>
                <a:t>+2</a:t>
              </a:r>
              <a:endParaRPr lang="en-US" sz="1400" b="1" dirty="0">
                <a:solidFill>
                  <a:srgbClr val="0070C0"/>
                </a:solidFill>
              </a:endParaRPr>
            </a:p>
          </p:txBody>
        </p:sp>
        <p:sp>
          <p:nvSpPr>
            <p:cNvPr id="22" name="TextBox 21"/>
            <p:cNvSpPr txBox="1"/>
            <p:nvPr/>
          </p:nvSpPr>
          <p:spPr>
            <a:xfrm>
              <a:off x="5638800" y="1156156"/>
              <a:ext cx="266700" cy="215444"/>
            </a:xfrm>
            <a:prstGeom prst="rect">
              <a:avLst/>
            </a:prstGeom>
            <a:noFill/>
          </p:spPr>
          <p:txBody>
            <a:bodyPr wrap="square" lIns="0" tIns="0" rIns="0" bIns="0" rtlCol="0">
              <a:spAutoFit/>
            </a:bodyPr>
            <a:lstStyle/>
            <a:p>
              <a:pPr algn="ctr"/>
              <a:r>
                <a:rPr lang="en-US" sz="1400" b="1" dirty="0" smtClean="0">
                  <a:solidFill>
                    <a:srgbClr val="0070C0"/>
                  </a:solidFill>
                </a:rPr>
                <a:t>-2</a:t>
              </a:r>
              <a:endParaRPr lang="en-US" sz="1400" b="1" dirty="0">
                <a:solidFill>
                  <a:srgbClr val="0070C0"/>
                </a:solidFill>
              </a:endParaRPr>
            </a:p>
          </p:txBody>
        </p:sp>
        <p:sp>
          <p:nvSpPr>
            <p:cNvPr id="23" name="TextBox 22"/>
            <p:cNvSpPr txBox="1"/>
            <p:nvPr/>
          </p:nvSpPr>
          <p:spPr>
            <a:xfrm>
              <a:off x="6210300" y="1143000"/>
              <a:ext cx="266700" cy="215444"/>
            </a:xfrm>
            <a:prstGeom prst="rect">
              <a:avLst/>
            </a:prstGeom>
            <a:noFill/>
          </p:spPr>
          <p:txBody>
            <a:bodyPr wrap="square" lIns="0" tIns="0" rIns="0" bIns="0" rtlCol="0">
              <a:spAutoFit/>
            </a:bodyPr>
            <a:lstStyle/>
            <a:p>
              <a:pPr algn="ctr"/>
              <a:r>
                <a:rPr lang="en-US" sz="1400" b="1" dirty="0" smtClean="0">
                  <a:solidFill>
                    <a:srgbClr val="0070C0"/>
                  </a:solidFill>
                </a:rPr>
                <a:t>+3</a:t>
              </a:r>
              <a:endParaRPr lang="en-US" sz="1400" b="1" dirty="0">
                <a:solidFill>
                  <a:srgbClr val="0070C0"/>
                </a:solidFill>
              </a:endParaRPr>
            </a:p>
          </p:txBody>
        </p:sp>
        <p:sp>
          <p:nvSpPr>
            <p:cNvPr id="24" name="TextBox 23"/>
            <p:cNvSpPr txBox="1"/>
            <p:nvPr/>
          </p:nvSpPr>
          <p:spPr>
            <a:xfrm>
              <a:off x="6515100" y="1143000"/>
              <a:ext cx="266700" cy="215444"/>
            </a:xfrm>
            <a:prstGeom prst="rect">
              <a:avLst/>
            </a:prstGeom>
            <a:noFill/>
          </p:spPr>
          <p:txBody>
            <a:bodyPr wrap="square" lIns="0" tIns="0" rIns="0" bIns="0" rtlCol="0">
              <a:spAutoFit/>
            </a:bodyPr>
            <a:lstStyle/>
            <a:p>
              <a:pPr algn="ctr"/>
              <a:r>
                <a:rPr lang="en-US" sz="1400" b="1" dirty="0" smtClean="0">
                  <a:solidFill>
                    <a:srgbClr val="0070C0"/>
                  </a:solidFill>
                </a:rPr>
                <a:t>-2</a:t>
              </a:r>
              <a:endParaRPr lang="en-US" sz="1400" b="1" dirty="0">
                <a:solidFill>
                  <a:srgbClr val="0070C0"/>
                </a:solidFill>
              </a:endParaRPr>
            </a:p>
          </p:txBody>
        </p:sp>
        <p:sp>
          <p:nvSpPr>
            <p:cNvPr id="25" name="TextBox 24"/>
            <p:cNvSpPr txBox="1"/>
            <p:nvPr/>
          </p:nvSpPr>
          <p:spPr>
            <a:xfrm>
              <a:off x="7886700" y="1156156"/>
              <a:ext cx="266700" cy="215444"/>
            </a:xfrm>
            <a:prstGeom prst="rect">
              <a:avLst/>
            </a:prstGeom>
            <a:noFill/>
          </p:spPr>
          <p:txBody>
            <a:bodyPr wrap="square" lIns="0" tIns="0" rIns="0" bIns="0" rtlCol="0">
              <a:spAutoFit/>
            </a:bodyPr>
            <a:lstStyle/>
            <a:p>
              <a:pPr algn="ctr"/>
              <a:r>
                <a:rPr lang="en-US" sz="1400" b="1" dirty="0" smtClean="0">
                  <a:solidFill>
                    <a:srgbClr val="0070C0"/>
                  </a:solidFill>
                </a:rPr>
                <a:t>+3</a:t>
              </a:r>
              <a:endParaRPr lang="en-US" sz="1400" b="1" dirty="0">
                <a:solidFill>
                  <a:srgbClr val="0070C0"/>
                </a:solidFill>
              </a:endParaRPr>
            </a:p>
          </p:txBody>
        </p:sp>
        <p:sp>
          <p:nvSpPr>
            <p:cNvPr id="26" name="TextBox 25"/>
            <p:cNvSpPr txBox="1"/>
            <p:nvPr/>
          </p:nvSpPr>
          <p:spPr>
            <a:xfrm>
              <a:off x="8191500" y="1156156"/>
              <a:ext cx="266700" cy="215444"/>
            </a:xfrm>
            <a:prstGeom prst="rect">
              <a:avLst/>
            </a:prstGeom>
            <a:noFill/>
          </p:spPr>
          <p:txBody>
            <a:bodyPr wrap="square" lIns="0" tIns="0" rIns="0" bIns="0" rtlCol="0">
              <a:spAutoFit/>
            </a:bodyPr>
            <a:lstStyle/>
            <a:p>
              <a:pPr algn="ctr"/>
              <a:r>
                <a:rPr lang="en-US" sz="1400" b="1" dirty="0" smtClean="0">
                  <a:solidFill>
                    <a:srgbClr val="0070C0"/>
                  </a:solidFill>
                </a:rPr>
                <a:t>-2</a:t>
              </a:r>
              <a:endParaRPr lang="en-US" sz="1400" b="1" dirty="0">
                <a:solidFill>
                  <a:srgbClr val="0070C0"/>
                </a:solidFill>
              </a:endParaRPr>
            </a:p>
          </p:txBody>
        </p:sp>
      </p:grpSp>
      <p:grpSp>
        <p:nvGrpSpPr>
          <p:cNvPr id="6" name="Group 48"/>
          <p:cNvGrpSpPr/>
          <p:nvPr/>
        </p:nvGrpSpPr>
        <p:grpSpPr>
          <a:xfrm>
            <a:off x="5638800" y="1510844"/>
            <a:ext cx="3048000" cy="228600"/>
            <a:chOff x="5638800" y="1981200"/>
            <a:chExt cx="3048000" cy="228600"/>
          </a:xfrm>
        </p:grpSpPr>
        <p:sp>
          <p:nvSpPr>
            <p:cNvPr id="31" name="TextBox 30"/>
            <p:cNvSpPr txBox="1"/>
            <p:nvPr/>
          </p:nvSpPr>
          <p:spPr>
            <a:xfrm>
              <a:off x="6324600" y="1994356"/>
              <a:ext cx="266700" cy="215444"/>
            </a:xfrm>
            <a:prstGeom prst="rect">
              <a:avLst/>
            </a:prstGeom>
            <a:noFill/>
          </p:spPr>
          <p:txBody>
            <a:bodyPr wrap="square" lIns="0" tIns="0" rIns="0" bIns="0" rtlCol="0">
              <a:spAutoFit/>
            </a:bodyPr>
            <a:lstStyle/>
            <a:p>
              <a:pPr algn="ctr"/>
              <a:r>
                <a:rPr lang="en-US" sz="1400" b="1" dirty="0" smtClean="0">
                  <a:solidFill>
                    <a:srgbClr val="0070C0"/>
                  </a:solidFill>
                </a:rPr>
                <a:t>+3</a:t>
              </a:r>
              <a:endParaRPr lang="en-US" sz="1400" b="1" dirty="0">
                <a:solidFill>
                  <a:srgbClr val="0070C0"/>
                </a:solidFill>
              </a:endParaRPr>
            </a:p>
          </p:txBody>
        </p:sp>
        <p:sp>
          <p:nvSpPr>
            <p:cNvPr id="32" name="TextBox 31"/>
            <p:cNvSpPr txBox="1"/>
            <p:nvPr/>
          </p:nvSpPr>
          <p:spPr>
            <a:xfrm>
              <a:off x="6562725" y="1994356"/>
              <a:ext cx="266700" cy="215444"/>
            </a:xfrm>
            <a:prstGeom prst="rect">
              <a:avLst/>
            </a:prstGeom>
            <a:noFill/>
          </p:spPr>
          <p:txBody>
            <a:bodyPr wrap="square" lIns="0" tIns="0" rIns="0" bIns="0" rtlCol="0">
              <a:spAutoFit/>
            </a:bodyPr>
            <a:lstStyle/>
            <a:p>
              <a:pPr algn="ctr"/>
              <a:r>
                <a:rPr lang="en-US" sz="1400" b="1" dirty="0" smtClean="0">
                  <a:solidFill>
                    <a:srgbClr val="0070C0"/>
                  </a:solidFill>
                </a:rPr>
                <a:t>-2</a:t>
              </a:r>
              <a:endParaRPr lang="en-US" sz="1400" b="1" dirty="0">
                <a:solidFill>
                  <a:srgbClr val="0070C0"/>
                </a:solidFill>
              </a:endParaRPr>
            </a:p>
          </p:txBody>
        </p:sp>
        <p:sp>
          <p:nvSpPr>
            <p:cNvPr id="33" name="TextBox 32"/>
            <p:cNvSpPr txBox="1"/>
            <p:nvPr/>
          </p:nvSpPr>
          <p:spPr>
            <a:xfrm>
              <a:off x="5638800" y="1994356"/>
              <a:ext cx="266700" cy="215444"/>
            </a:xfrm>
            <a:prstGeom prst="rect">
              <a:avLst/>
            </a:prstGeom>
            <a:noFill/>
          </p:spPr>
          <p:txBody>
            <a:bodyPr wrap="square" lIns="0" tIns="0" rIns="0" bIns="0" rtlCol="0">
              <a:spAutoFit/>
            </a:bodyPr>
            <a:lstStyle/>
            <a:p>
              <a:pPr algn="ctr"/>
              <a:r>
                <a:rPr lang="en-US" sz="1400" b="1" dirty="0" smtClean="0">
                  <a:solidFill>
                    <a:srgbClr val="0070C0"/>
                  </a:solidFill>
                </a:rPr>
                <a:t>+3</a:t>
              </a:r>
              <a:endParaRPr lang="en-US" sz="1400" b="1" dirty="0">
                <a:solidFill>
                  <a:srgbClr val="0070C0"/>
                </a:solidFill>
              </a:endParaRPr>
            </a:p>
          </p:txBody>
        </p:sp>
        <p:sp>
          <p:nvSpPr>
            <p:cNvPr id="34" name="TextBox 33"/>
            <p:cNvSpPr txBox="1"/>
            <p:nvPr/>
          </p:nvSpPr>
          <p:spPr>
            <a:xfrm>
              <a:off x="5867400" y="1994356"/>
              <a:ext cx="266700" cy="215444"/>
            </a:xfrm>
            <a:prstGeom prst="rect">
              <a:avLst/>
            </a:prstGeom>
            <a:noFill/>
          </p:spPr>
          <p:txBody>
            <a:bodyPr wrap="square" lIns="0" tIns="0" rIns="0" bIns="0" rtlCol="0">
              <a:spAutoFit/>
            </a:bodyPr>
            <a:lstStyle/>
            <a:p>
              <a:pPr algn="ctr"/>
              <a:r>
                <a:rPr lang="en-US" sz="1400" b="1" dirty="0" smtClean="0">
                  <a:solidFill>
                    <a:srgbClr val="0070C0"/>
                  </a:solidFill>
                </a:rPr>
                <a:t>-2</a:t>
              </a:r>
              <a:endParaRPr lang="en-US" sz="1400" b="1" dirty="0">
                <a:solidFill>
                  <a:srgbClr val="0070C0"/>
                </a:solidFill>
              </a:endParaRPr>
            </a:p>
          </p:txBody>
        </p:sp>
        <p:sp>
          <p:nvSpPr>
            <p:cNvPr id="35" name="TextBox 34"/>
            <p:cNvSpPr txBox="1"/>
            <p:nvPr/>
          </p:nvSpPr>
          <p:spPr>
            <a:xfrm>
              <a:off x="7724775" y="1994356"/>
              <a:ext cx="266700" cy="215444"/>
            </a:xfrm>
            <a:prstGeom prst="rect">
              <a:avLst/>
            </a:prstGeom>
            <a:noFill/>
          </p:spPr>
          <p:txBody>
            <a:bodyPr wrap="square" lIns="0" tIns="0" rIns="0" bIns="0" rtlCol="0">
              <a:spAutoFit/>
            </a:bodyPr>
            <a:lstStyle/>
            <a:p>
              <a:pPr algn="ctr"/>
              <a:r>
                <a:rPr lang="en-US" sz="1400" b="1" dirty="0" smtClean="0">
                  <a:solidFill>
                    <a:srgbClr val="0070C0"/>
                  </a:solidFill>
                </a:rPr>
                <a:t>+4</a:t>
              </a:r>
              <a:endParaRPr lang="en-US" sz="1400" b="1" dirty="0">
                <a:solidFill>
                  <a:srgbClr val="0070C0"/>
                </a:solidFill>
              </a:endParaRPr>
            </a:p>
          </p:txBody>
        </p:sp>
        <p:sp>
          <p:nvSpPr>
            <p:cNvPr id="36" name="TextBox 35"/>
            <p:cNvSpPr txBox="1"/>
            <p:nvPr/>
          </p:nvSpPr>
          <p:spPr>
            <a:xfrm>
              <a:off x="7924800" y="1994356"/>
              <a:ext cx="266700" cy="215444"/>
            </a:xfrm>
            <a:prstGeom prst="rect">
              <a:avLst/>
            </a:prstGeom>
            <a:noFill/>
          </p:spPr>
          <p:txBody>
            <a:bodyPr wrap="square" lIns="0" tIns="0" rIns="0" bIns="0" rtlCol="0">
              <a:spAutoFit/>
            </a:bodyPr>
            <a:lstStyle/>
            <a:p>
              <a:pPr algn="ctr"/>
              <a:r>
                <a:rPr lang="en-US" sz="1400" b="1" dirty="0" smtClean="0">
                  <a:solidFill>
                    <a:srgbClr val="0070C0"/>
                  </a:solidFill>
                </a:rPr>
                <a:t>-2</a:t>
              </a:r>
              <a:endParaRPr lang="en-US" sz="1400" b="1" dirty="0">
                <a:solidFill>
                  <a:srgbClr val="0070C0"/>
                </a:solidFill>
              </a:endParaRPr>
            </a:p>
          </p:txBody>
        </p:sp>
        <p:sp>
          <p:nvSpPr>
            <p:cNvPr id="37" name="TextBox 36"/>
            <p:cNvSpPr txBox="1"/>
            <p:nvPr/>
          </p:nvSpPr>
          <p:spPr>
            <a:xfrm>
              <a:off x="7010400" y="1994356"/>
              <a:ext cx="266700" cy="215444"/>
            </a:xfrm>
            <a:prstGeom prst="rect">
              <a:avLst/>
            </a:prstGeom>
            <a:noFill/>
          </p:spPr>
          <p:txBody>
            <a:bodyPr wrap="square" lIns="0" tIns="0" rIns="0" bIns="0" rtlCol="0">
              <a:spAutoFit/>
            </a:bodyPr>
            <a:lstStyle/>
            <a:p>
              <a:pPr algn="ctr"/>
              <a:r>
                <a:rPr lang="en-US" sz="1400" b="1" dirty="0" smtClean="0">
                  <a:solidFill>
                    <a:srgbClr val="0070C0"/>
                  </a:solidFill>
                </a:rPr>
                <a:t>+4</a:t>
              </a:r>
              <a:endParaRPr lang="en-US" sz="1400" b="1" dirty="0">
                <a:solidFill>
                  <a:srgbClr val="0070C0"/>
                </a:solidFill>
              </a:endParaRPr>
            </a:p>
          </p:txBody>
        </p:sp>
        <p:sp>
          <p:nvSpPr>
            <p:cNvPr id="38" name="TextBox 37"/>
            <p:cNvSpPr txBox="1"/>
            <p:nvPr/>
          </p:nvSpPr>
          <p:spPr>
            <a:xfrm>
              <a:off x="7239000" y="1994356"/>
              <a:ext cx="266700" cy="215444"/>
            </a:xfrm>
            <a:prstGeom prst="rect">
              <a:avLst/>
            </a:prstGeom>
            <a:noFill/>
          </p:spPr>
          <p:txBody>
            <a:bodyPr wrap="square" lIns="0" tIns="0" rIns="0" bIns="0" rtlCol="0">
              <a:spAutoFit/>
            </a:bodyPr>
            <a:lstStyle/>
            <a:p>
              <a:pPr algn="ctr"/>
              <a:r>
                <a:rPr lang="en-US" sz="1400" b="1" dirty="0" smtClean="0">
                  <a:solidFill>
                    <a:srgbClr val="0070C0"/>
                  </a:solidFill>
                </a:rPr>
                <a:t>-2</a:t>
              </a:r>
              <a:endParaRPr lang="en-US" sz="1400" b="1" dirty="0">
                <a:solidFill>
                  <a:srgbClr val="0070C0"/>
                </a:solidFill>
              </a:endParaRPr>
            </a:p>
          </p:txBody>
        </p:sp>
        <p:sp>
          <p:nvSpPr>
            <p:cNvPr id="39" name="TextBox 38"/>
            <p:cNvSpPr txBox="1"/>
            <p:nvPr/>
          </p:nvSpPr>
          <p:spPr>
            <a:xfrm>
              <a:off x="8220075" y="1981200"/>
              <a:ext cx="266700" cy="215444"/>
            </a:xfrm>
            <a:prstGeom prst="rect">
              <a:avLst/>
            </a:prstGeom>
            <a:noFill/>
          </p:spPr>
          <p:txBody>
            <a:bodyPr wrap="square" lIns="0" tIns="0" rIns="0" bIns="0" rtlCol="0">
              <a:spAutoFit/>
            </a:bodyPr>
            <a:lstStyle/>
            <a:p>
              <a:pPr algn="ctr"/>
              <a:r>
                <a:rPr lang="en-US" sz="1400" b="1" dirty="0" smtClean="0">
                  <a:solidFill>
                    <a:srgbClr val="0070C0"/>
                  </a:solidFill>
                </a:rPr>
                <a:t>+6</a:t>
              </a:r>
              <a:endParaRPr lang="en-US" sz="1400" b="1" dirty="0">
                <a:solidFill>
                  <a:srgbClr val="0070C0"/>
                </a:solidFill>
              </a:endParaRPr>
            </a:p>
          </p:txBody>
        </p:sp>
        <p:sp>
          <p:nvSpPr>
            <p:cNvPr id="40" name="TextBox 39"/>
            <p:cNvSpPr txBox="1"/>
            <p:nvPr/>
          </p:nvSpPr>
          <p:spPr>
            <a:xfrm>
              <a:off x="8420100" y="1981200"/>
              <a:ext cx="266700" cy="215444"/>
            </a:xfrm>
            <a:prstGeom prst="rect">
              <a:avLst/>
            </a:prstGeom>
            <a:noFill/>
          </p:spPr>
          <p:txBody>
            <a:bodyPr wrap="square" lIns="0" tIns="0" rIns="0" bIns="0" rtlCol="0">
              <a:spAutoFit/>
            </a:bodyPr>
            <a:lstStyle/>
            <a:p>
              <a:pPr algn="ctr"/>
              <a:r>
                <a:rPr lang="en-US" sz="1400" b="1" dirty="0" smtClean="0">
                  <a:solidFill>
                    <a:srgbClr val="0070C0"/>
                  </a:solidFill>
                </a:rPr>
                <a:t>-2</a:t>
              </a:r>
              <a:endParaRPr lang="en-US" sz="1400" b="1" dirty="0">
                <a:solidFill>
                  <a:srgbClr val="0070C0"/>
                </a:solidFill>
              </a:endParaRPr>
            </a:p>
          </p:txBody>
        </p:sp>
      </p:grpSp>
      <p:grpSp>
        <p:nvGrpSpPr>
          <p:cNvPr id="13" name="Group 49"/>
          <p:cNvGrpSpPr/>
          <p:nvPr/>
        </p:nvGrpSpPr>
        <p:grpSpPr>
          <a:xfrm>
            <a:off x="5715000" y="2044244"/>
            <a:ext cx="2895600" cy="228600"/>
            <a:chOff x="5715000" y="2514600"/>
            <a:chExt cx="2895600" cy="228600"/>
          </a:xfrm>
        </p:grpSpPr>
        <p:sp>
          <p:nvSpPr>
            <p:cNvPr id="41" name="TextBox 40"/>
            <p:cNvSpPr txBox="1"/>
            <p:nvPr/>
          </p:nvSpPr>
          <p:spPr>
            <a:xfrm>
              <a:off x="6400800" y="2527756"/>
              <a:ext cx="266700" cy="215444"/>
            </a:xfrm>
            <a:prstGeom prst="rect">
              <a:avLst/>
            </a:prstGeom>
            <a:noFill/>
          </p:spPr>
          <p:txBody>
            <a:bodyPr wrap="square" lIns="0" tIns="0" rIns="0" bIns="0" rtlCol="0">
              <a:spAutoFit/>
            </a:bodyPr>
            <a:lstStyle/>
            <a:p>
              <a:pPr algn="ctr"/>
              <a:r>
                <a:rPr lang="en-US" sz="1400" b="1" dirty="0" smtClean="0">
                  <a:solidFill>
                    <a:srgbClr val="0070C0"/>
                  </a:solidFill>
                </a:rPr>
                <a:t>+3</a:t>
              </a:r>
              <a:endParaRPr lang="en-US" sz="1400" b="1" dirty="0">
                <a:solidFill>
                  <a:srgbClr val="0070C0"/>
                </a:solidFill>
              </a:endParaRPr>
            </a:p>
          </p:txBody>
        </p:sp>
        <p:sp>
          <p:nvSpPr>
            <p:cNvPr id="42" name="TextBox 41"/>
            <p:cNvSpPr txBox="1"/>
            <p:nvPr/>
          </p:nvSpPr>
          <p:spPr>
            <a:xfrm>
              <a:off x="6705600" y="2527756"/>
              <a:ext cx="266700" cy="215444"/>
            </a:xfrm>
            <a:prstGeom prst="rect">
              <a:avLst/>
            </a:prstGeom>
            <a:noFill/>
          </p:spPr>
          <p:txBody>
            <a:bodyPr wrap="square" lIns="0" tIns="0" rIns="0" bIns="0" rtlCol="0">
              <a:spAutoFit/>
            </a:bodyPr>
            <a:lstStyle/>
            <a:p>
              <a:pPr algn="ctr"/>
              <a:r>
                <a:rPr lang="en-US" sz="1400" b="1" dirty="0" smtClean="0">
                  <a:solidFill>
                    <a:srgbClr val="0070C0"/>
                  </a:solidFill>
                </a:rPr>
                <a:t>-2</a:t>
              </a:r>
              <a:endParaRPr lang="en-US" sz="1400" b="1" dirty="0">
                <a:solidFill>
                  <a:srgbClr val="0070C0"/>
                </a:solidFill>
              </a:endParaRPr>
            </a:p>
          </p:txBody>
        </p:sp>
        <p:sp>
          <p:nvSpPr>
            <p:cNvPr id="43" name="TextBox 42"/>
            <p:cNvSpPr txBox="1"/>
            <p:nvPr/>
          </p:nvSpPr>
          <p:spPr>
            <a:xfrm>
              <a:off x="5715000" y="2514600"/>
              <a:ext cx="266700" cy="215444"/>
            </a:xfrm>
            <a:prstGeom prst="rect">
              <a:avLst/>
            </a:prstGeom>
            <a:noFill/>
          </p:spPr>
          <p:txBody>
            <a:bodyPr wrap="square" lIns="0" tIns="0" rIns="0" bIns="0" rtlCol="0">
              <a:spAutoFit/>
            </a:bodyPr>
            <a:lstStyle/>
            <a:p>
              <a:pPr algn="ctr"/>
              <a:r>
                <a:rPr lang="en-US" sz="1400" b="1" dirty="0" smtClean="0">
                  <a:solidFill>
                    <a:srgbClr val="0070C0"/>
                  </a:solidFill>
                </a:rPr>
                <a:t>+1</a:t>
              </a:r>
              <a:endParaRPr lang="en-US" sz="1400" b="1" dirty="0">
                <a:solidFill>
                  <a:srgbClr val="0070C0"/>
                </a:solidFill>
              </a:endParaRPr>
            </a:p>
          </p:txBody>
        </p:sp>
        <p:sp>
          <p:nvSpPr>
            <p:cNvPr id="44" name="TextBox 43"/>
            <p:cNvSpPr txBox="1"/>
            <p:nvPr/>
          </p:nvSpPr>
          <p:spPr>
            <a:xfrm>
              <a:off x="5943600" y="2514600"/>
              <a:ext cx="266700" cy="215444"/>
            </a:xfrm>
            <a:prstGeom prst="rect">
              <a:avLst/>
            </a:prstGeom>
            <a:noFill/>
          </p:spPr>
          <p:txBody>
            <a:bodyPr wrap="square" lIns="0" tIns="0" rIns="0" bIns="0" rtlCol="0">
              <a:spAutoFit/>
            </a:bodyPr>
            <a:lstStyle/>
            <a:p>
              <a:pPr algn="ctr"/>
              <a:r>
                <a:rPr lang="en-US" sz="1400" b="1" dirty="0" smtClean="0">
                  <a:solidFill>
                    <a:srgbClr val="0070C0"/>
                  </a:solidFill>
                </a:rPr>
                <a:t>-2</a:t>
              </a:r>
              <a:endParaRPr lang="en-US" sz="1400" b="1" dirty="0">
                <a:solidFill>
                  <a:srgbClr val="0070C0"/>
                </a:solidFill>
              </a:endParaRPr>
            </a:p>
          </p:txBody>
        </p:sp>
        <p:sp>
          <p:nvSpPr>
            <p:cNvPr id="45" name="TextBox 44"/>
            <p:cNvSpPr txBox="1"/>
            <p:nvPr/>
          </p:nvSpPr>
          <p:spPr>
            <a:xfrm>
              <a:off x="7239000" y="2527756"/>
              <a:ext cx="266700" cy="215444"/>
            </a:xfrm>
            <a:prstGeom prst="rect">
              <a:avLst/>
            </a:prstGeom>
            <a:noFill/>
          </p:spPr>
          <p:txBody>
            <a:bodyPr wrap="square" lIns="0" tIns="0" rIns="0" bIns="0" rtlCol="0">
              <a:spAutoFit/>
            </a:bodyPr>
            <a:lstStyle/>
            <a:p>
              <a:pPr algn="ctr"/>
              <a:r>
                <a:rPr lang="en-US" sz="1400" b="1" dirty="0" smtClean="0">
                  <a:solidFill>
                    <a:srgbClr val="0070C0"/>
                  </a:solidFill>
                </a:rPr>
                <a:t>+5</a:t>
              </a:r>
              <a:endParaRPr lang="en-US" sz="1400" b="1" dirty="0">
                <a:solidFill>
                  <a:srgbClr val="0070C0"/>
                </a:solidFill>
              </a:endParaRPr>
            </a:p>
          </p:txBody>
        </p:sp>
        <p:sp>
          <p:nvSpPr>
            <p:cNvPr id="46" name="TextBox 45"/>
            <p:cNvSpPr txBox="1"/>
            <p:nvPr/>
          </p:nvSpPr>
          <p:spPr>
            <a:xfrm>
              <a:off x="7543800" y="2527756"/>
              <a:ext cx="266700" cy="215444"/>
            </a:xfrm>
            <a:prstGeom prst="rect">
              <a:avLst/>
            </a:prstGeom>
            <a:noFill/>
          </p:spPr>
          <p:txBody>
            <a:bodyPr wrap="square" lIns="0" tIns="0" rIns="0" bIns="0" rtlCol="0">
              <a:spAutoFit/>
            </a:bodyPr>
            <a:lstStyle/>
            <a:p>
              <a:pPr algn="ctr"/>
              <a:r>
                <a:rPr lang="en-US" sz="1400" b="1" dirty="0" smtClean="0">
                  <a:solidFill>
                    <a:srgbClr val="0070C0"/>
                  </a:solidFill>
                </a:rPr>
                <a:t>-2</a:t>
              </a:r>
              <a:endParaRPr lang="en-US" sz="1400" b="1" dirty="0">
                <a:solidFill>
                  <a:srgbClr val="0070C0"/>
                </a:solidFill>
              </a:endParaRPr>
            </a:p>
          </p:txBody>
        </p:sp>
        <p:sp>
          <p:nvSpPr>
            <p:cNvPr id="47" name="TextBox 46"/>
            <p:cNvSpPr txBox="1"/>
            <p:nvPr/>
          </p:nvSpPr>
          <p:spPr>
            <a:xfrm>
              <a:off x="8039100" y="2527756"/>
              <a:ext cx="266700" cy="215444"/>
            </a:xfrm>
            <a:prstGeom prst="rect">
              <a:avLst/>
            </a:prstGeom>
            <a:noFill/>
          </p:spPr>
          <p:txBody>
            <a:bodyPr wrap="square" lIns="0" tIns="0" rIns="0" bIns="0" rtlCol="0">
              <a:spAutoFit/>
            </a:bodyPr>
            <a:lstStyle/>
            <a:p>
              <a:pPr algn="ctr"/>
              <a:r>
                <a:rPr lang="en-US" sz="1400" b="1" dirty="0" smtClean="0">
                  <a:solidFill>
                    <a:srgbClr val="0070C0"/>
                  </a:solidFill>
                </a:rPr>
                <a:t>+7</a:t>
              </a:r>
              <a:endParaRPr lang="en-US" sz="1400" b="1" dirty="0">
                <a:solidFill>
                  <a:srgbClr val="0070C0"/>
                </a:solidFill>
              </a:endParaRPr>
            </a:p>
          </p:txBody>
        </p:sp>
        <p:sp>
          <p:nvSpPr>
            <p:cNvPr id="48" name="TextBox 47"/>
            <p:cNvSpPr txBox="1"/>
            <p:nvPr/>
          </p:nvSpPr>
          <p:spPr>
            <a:xfrm>
              <a:off x="8343900" y="2527756"/>
              <a:ext cx="266700" cy="215444"/>
            </a:xfrm>
            <a:prstGeom prst="rect">
              <a:avLst/>
            </a:prstGeom>
            <a:noFill/>
          </p:spPr>
          <p:txBody>
            <a:bodyPr wrap="square" lIns="0" tIns="0" rIns="0" bIns="0" rtlCol="0">
              <a:spAutoFit/>
            </a:bodyPr>
            <a:lstStyle/>
            <a:p>
              <a:pPr algn="ctr"/>
              <a:r>
                <a:rPr lang="en-US" sz="1400" b="1" dirty="0" smtClean="0">
                  <a:solidFill>
                    <a:srgbClr val="0070C0"/>
                  </a:solidFill>
                </a:rPr>
                <a:t>-2</a:t>
              </a:r>
              <a:endParaRPr lang="en-US" sz="1400" b="1" dirty="0">
                <a:solidFill>
                  <a:srgbClr val="0070C0"/>
                </a:solidFill>
              </a:endParaRPr>
            </a:p>
          </p:txBody>
        </p:sp>
      </p:grpSp>
      <p:sp>
        <p:nvSpPr>
          <p:cNvPr id="16" name="Rettangolo 15"/>
          <p:cNvSpPr/>
          <p:nvPr/>
        </p:nvSpPr>
        <p:spPr>
          <a:xfrm>
            <a:off x="2311" y="2686845"/>
            <a:ext cx="6207990" cy="4985980"/>
          </a:xfrm>
          <a:prstGeom prst="rect">
            <a:avLst/>
          </a:prstGeom>
        </p:spPr>
        <p:txBody>
          <a:bodyPr wrap="square">
            <a:spAutoFit/>
          </a:bodyPr>
          <a:lstStyle/>
          <a:p>
            <a:pPr algn="just">
              <a:spcBef>
                <a:spcPct val="50000"/>
              </a:spcBef>
            </a:pPr>
            <a:r>
              <a:rPr lang="it-IT" altLang="it-IT" i="1" dirty="0">
                <a:solidFill>
                  <a:schemeClr val="accent6"/>
                </a:solidFill>
                <a:latin typeface="Arial" panose="020B0604020202020204" pitchFamily="34" charset="0"/>
              </a:rPr>
              <a:t>Nomenclatura tradizionale </a:t>
            </a:r>
          </a:p>
          <a:p>
            <a:pPr lvl="0" algn="just" fontAlgn="base">
              <a:spcBef>
                <a:spcPct val="50000"/>
              </a:spcBef>
              <a:spcAft>
                <a:spcPct val="0"/>
              </a:spcAft>
            </a:pPr>
            <a:r>
              <a:rPr lang="it-IT" altLang="it-IT" dirty="0">
                <a:solidFill>
                  <a:srgbClr val="000000"/>
                </a:solidFill>
                <a:latin typeface="Arial" panose="020B0604020202020204" pitchFamily="34" charset="0"/>
              </a:rPr>
              <a:t>Gli ossidi acidi si indicano come “</a:t>
            </a:r>
            <a:r>
              <a:rPr lang="it-IT" altLang="it-IT" dirty="0">
                <a:solidFill>
                  <a:srgbClr val="3333CC"/>
                </a:solidFill>
                <a:latin typeface="Arial" panose="020B0604020202020204" pitchFamily="34" charset="0"/>
              </a:rPr>
              <a:t>anidride [aggettivo derivato dal nome del non metallo]”.</a:t>
            </a:r>
            <a:r>
              <a:rPr lang="it-IT" altLang="it-IT" dirty="0">
                <a:solidFill>
                  <a:srgbClr val="000000"/>
                </a:solidFill>
                <a:latin typeface="Arial" panose="020B0604020202020204" pitchFamily="34" charset="0"/>
              </a:rPr>
              <a:t> Se il non metallo forma una sola anidride, il suffisso dell'aggettivo da esso derivato è </a:t>
            </a:r>
            <a:r>
              <a:rPr lang="it-IT" altLang="it-IT" dirty="0">
                <a:latin typeface="Arial" panose="020B0604020202020204" pitchFamily="34" charset="0"/>
              </a:rPr>
              <a:t>“</a:t>
            </a:r>
            <a:r>
              <a:rPr lang="it-IT" altLang="it-IT" dirty="0">
                <a:solidFill>
                  <a:srgbClr val="0066FF"/>
                </a:solidFill>
                <a:latin typeface="Arial" panose="020B0604020202020204" pitchFamily="34" charset="0"/>
              </a:rPr>
              <a:t>-</a:t>
            </a:r>
            <a:r>
              <a:rPr lang="it-IT" altLang="it-IT" dirty="0" err="1">
                <a:solidFill>
                  <a:srgbClr val="0066FF"/>
                </a:solidFill>
                <a:latin typeface="Arial" panose="020B0604020202020204" pitchFamily="34" charset="0"/>
              </a:rPr>
              <a:t>ica</a:t>
            </a:r>
            <a:r>
              <a:rPr lang="it-IT" altLang="it-IT" dirty="0">
                <a:latin typeface="Arial" panose="020B0604020202020204" pitchFamily="34" charset="0"/>
              </a:rPr>
              <a:t>”.</a:t>
            </a:r>
            <a:r>
              <a:rPr lang="it-IT" altLang="it-IT" dirty="0">
                <a:solidFill>
                  <a:srgbClr val="000000"/>
                </a:solidFill>
                <a:latin typeface="Arial" panose="020B0604020202020204" pitchFamily="34" charset="0"/>
              </a:rPr>
              <a:t> </a:t>
            </a:r>
            <a:endParaRPr lang="it-IT" altLang="it-IT" dirty="0" smtClean="0">
              <a:solidFill>
                <a:srgbClr val="000000"/>
              </a:solidFill>
              <a:latin typeface="Arial" panose="020B0604020202020204" pitchFamily="34" charset="0"/>
            </a:endParaRPr>
          </a:p>
          <a:p>
            <a:pPr lvl="0" algn="just" fontAlgn="base">
              <a:spcBef>
                <a:spcPct val="50000"/>
              </a:spcBef>
              <a:spcAft>
                <a:spcPct val="0"/>
              </a:spcAft>
            </a:pPr>
            <a:r>
              <a:rPr lang="it-IT" altLang="it-IT" dirty="0" smtClean="0">
                <a:solidFill>
                  <a:srgbClr val="000000"/>
                </a:solidFill>
                <a:latin typeface="Arial" panose="020B0604020202020204" pitchFamily="34" charset="0"/>
              </a:rPr>
              <a:t>Se </a:t>
            </a:r>
            <a:r>
              <a:rPr lang="it-IT" altLang="it-IT" dirty="0">
                <a:solidFill>
                  <a:srgbClr val="000000"/>
                </a:solidFill>
                <a:latin typeface="Arial" panose="020B0604020202020204" pitchFamily="34" charset="0"/>
              </a:rPr>
              <a:t>il non metallo forma due anidridi, si segue una regola analoga a quella vista per i metalli che formano due ossidi basici: suffisso “-</a:t>
            </a:r>
            <a:r>
              <a:rPr lang="it-IT" altLang="it-IT" dirty="0" err="1">
                <a:solidFill>
                  <a:srgbClr val="000000"/>
                </a:solidFill>
                <a:latin typeface="Arial" panose="020B0604020202020204" pitchFamily="34" charset="0"/>
              </a:rPr>
              <a:t>ica</a:t>
            </a:r>
            <a:r>
              <a:rPr lang="it-IT" altLang="it-IT" dirty="0">
                <a:solidFill>
                  <a:srgbClr val="000000"/>
                </a:solidFill>
                <a:latin typeface="Arial" panose="020B0604020202020204" pitchFamily="34" charset="0"/>
              </a:rPr>
              <a:t>” quando il non metallo ha il numero di ossidazione più elevato, suffisso </a:t>
            </a:r>
            <a:r>
              <a:rPr lang="it-IT" altLang="it-IT" dirty="0">
                <a:latin typeface="Arial" panose="020B0604020202020204" pitchFamily="34" charset="0"/>
              </a:rPr>
              <a:t>“</a:t>
            </a:r>
            <a:r>
              <a:rPr lang="it-IT" altLang="it-IT" dirty="0">
                <a:solidFill>
                  <a:srgbClr val="0066FF"/>
                </a:solidFill>
                <a:latin typeface="Arial" panose="020B0604020202020204" pitchFamily="34" charset="0"/>
              </a:rPr>
              <a:t>-osa</a:t>
            </a:r>
            <a:r>
              <a:rPr lang="it-IT" altLang="it-IT" dirty="0">
                <a:latin typeface="Arial" panose="020B0604020202020204" pitchFamily="34" charset="0"/>
              </a:rPr>
              <a:t>”</a:t>
            </a:r>
            <a:r>
              <a:rPr lang="it-IT" altLang="it-IT" dirty="0">
                <a:solidFill>
                  <a:srgbClr val="000000"/>
                </a:solidFill>
                <a:latin typeface="Arial" panose="020B0604020202020204" pitchFamily="34" charset="0"/>
              </a:rPr>
              <a:t> quando il non metallo ha il numero di ossidazione meno elevato. Può accadere che un non metallo formi fino a quattro diverse anidridi. In questo caso, oltre ai due suffissi appena visti, si utilizzano anche i prefissi </a:t>
            </a:r>
            <a:r>
              <a:rPr lang="it-IT" altLang="it-IT" dirty="0">
                <a:latin typeface="Arial" panose="020B0604020202020204" pitchFamily="34" charset="0"/>
              </a:rPr>
              <a:t>“</a:t>
            </a:r>
            <a:r>
              <a:rPr lang="it-IT" altLang="it-IT" dirty="0">
                <a:solidFill>
                  <a:srgbClr val="0066FF"/>
                </a:solidFill>
                <a:latin typeface="Arial" panose="020B0604020202020204" pitchFamily="34" charset="0"/>
              </a:rPr>
              <a:t>per-</a:t>
            </a:r>
            <a:r>
              <a:rPr lang="it-IT" altLang="it-IT" dirty="0">
                <a:latin typeface="Arial" panose="020B0604020202020204" pitchFamily="34" charset="0"/>
              </a:rPr>
              <a:t>” </a:t>
            </a:r>
            <a:r>
              <a:rPr lang="it-IT" altLang="it-IT" dirty="0">
                <a:solidFill>
                  <a:srgbClr val="000000"/>
                </a:solidFill>
                <a:latin typeface="Arial" panose="020B0604020202020204" pitchFamily="34" charset="0"/>
              </a:rPr>
              <a:t>e </a:t>
            </a:r>
            <a:r>
              <a:rPr lang="it-IT" altLang="it-IT" dirty="0">
                <a:latin typeface="Arial" panose="020B0604020202020204" pitchFamily="34" charset="0"/>
              </a:rPr>
              <a:t>“</a:t>
            </a:r>
            <a:r>
              <a:rPr lang="it-IT" altLang="it-IT" dirty="0" err="1">
                <a:solidFill>
                  <a:srgbClr val="0066FF"/>
                </a:solidFill>
                <a:latin typeface="Arial" panose="020B0604020202020204" pitchFamily="34" charset="0"/>
              </a:rPr>
              <a:t>ipo</a:t>
            </a:r>
            <a:r>
              <a:rPr lang="it-IT" altLang="it-IT" dirty="0">
                <a:solidFill>
                  <a:srgbClr val="0066FF"/>
                </a:solidFill>
                <a:latin typeface="Arial" panose="020B0604020202020204" pitchFamily="34" charset="0"/>
              </a:rPr>
              <a:t>-</a:t>
            </a:r>
            <a:r>
              <a:rPr lang="it-IT" altLang="it-IT" dirty="0">
                <a:latin typeface="Arial" panose="020B0604020202020204" pitchFamily="34" charset="0"/>
              </a:rPr>
              <a:t>”</a:t>
            </a:r>
            <a:r>
              <a:rPr lang="it-IT" altLang="it-IT" dirty="0">
                <a:solidFill>
                  <a:srgbClr val="000000"/>
                </a:solidFill>
                <a:latin typeface="Arial" panose="020B0604020202020204" pitchFamily="34" charset="0"/>
              </a:rPr>
              <a:t> secondo la seguente sequenza in ordine di numero di ossidazione crescente: </a:t>
            </a:r>
          </a:p>
          <a:p>
            <a:pPr algn="just">
              <a:spcBef>
                <a:spcPct val="50000"/>
              </a:spcBef>
            </a:pPr>
            <a:r>
              <a:rPr lang="it-IT" altLang="it-IT" sz="2000" dirty="0" smtClean="0">
                <a:latin typeface="Arial" panose="020B0604020202020204" pitchFamily="34" charset="0"/>
              </a:rPr>
              <a:t> </a:t>
            </a:r>
            <a:endParaRPr lang="it-IT" altLang="it-IT" sz="2000" dirty="0">
              <a:latin typeface="Arial" panose="020B0604020202020204" pitchFamily="34" charset="0"/>
            </a:endParaRPr>
          </a:p>
        </p:txBody>
      </p:sp>
      <p:pic>
        <p:nvPicPr>
          <p:cNvPr id="49" name="Picture 4" descr="{$&#10;\begin{xy}&#10;0;&lt;1em,1em&gt;:&#10;*!D+{\mbox{\begin{sideways}n.di ossidazione\end{sidew...&#10;...ca\\&#10;&amp;\dots&amp;-osa\\&#10;ipo-&amp;\dots&amp;-osa\\&#10;\end{tabular}\end{minipage}}&#10;\end{x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57950" y="3669145"/>
            <a:ext cx="2438400" cy="228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722710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0" y="0"/>
            <a:ext cx="7772400" cy="1143000"/>
          </a:xfrm>
        </p:spPr>
        <p:txBody>
          <a:bodyPr/>
          <a:lstStyle/>
          <a:p>
            <a:pPr algn="l" eaLnBrk="1" hangingPunct="1">
              <a:lnSpc>
                <a:spcPct val="80000"/>
              </a:lnSpc>
            </a:pPr>
            <a:r>
              <a:rPr lang="it-IT" altLang="it-IT" sz="3200" smtClean="0">
                <a:solidFill>
                  <a:srgbClr val="0000FF"/>
                </a:solidFill>
                <a:latin typeface="Arial" panose="020B0604020202020204" pitchFamily="34" charset="0"/>
              </a:rPr>
              <a:t>Ossidi – Anidridi: </a:t>
            </a:r>
            <a:r>
              <a:rPr lang="it-IT" altLang="it-IT" sz="2000" smtClean="0">
                <a:solidFill>
                  <a:srgbClr val="FA2906"/>
                </a:solidFill>
                <a:latin typeface="Arial" panose="020B0604020202020204" pitchFamily="34" charset="0"/>
              </a:rPr>
              <a:t>nomenclatura tradizionale</a:t>
            </a:r>
          </a:p>
        </p:txBody>
      </p:sp>
      <p:sp>
        <p:nvSpPr>
          <p:cNvPr id="18435" name="Text Box 3"/>
          <p:cNvSpPr txBox="1">
            <a:spLocks noChangeArrowheads="1"/>
          </p:cNvSpPr>
          <p:nvPr/>
        </p:nvSpPr>
        <p:spPr bwMode="auto">
          <a:xfrm>
            <a:off x="457200" y="1143000"/>
            <a:ext cx="3581400" cy="405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it-IT" altLang="it-IT" sz="2000">
                <a:latin typeface="Arial" panose="020B0604020202020204" pitchFamily="34" charset="0"/>
              </a:rPr>
              <a:t>CaO ossido di calcio</a:t>
            </a:r>
          </a:p>
          <a:p>
            <a:pPr eaLnBrk="1" hangingPunct="1">
              <a:spcBef>
                <a:spcPct val="50000"/>
              </a:spcBef>
              <a:buFontTx/>
              <a:buNone/>
            </a:pPr>
            <a:r>
              <a:rPr lang="it-IT" altLang="it-IT" sz="2000">
                <a:latin typeface="Arial" panose="020B0604020202020204" pitchFamily="34" charset="0"/>
              </a:rPr>
              <a:t>Li</a:t>
            </a:r>
            <a:r>
              <a:rPr lang="it-IT" altLang="it-IT" sz="2000" baseline="-25000">
                <a:latin typeface="Arial" panose="020B0604020202020204" pitchFamily="34" charset="0"/>
              </a:rPr>
              <a:t>2</a:t>
            </a:r>
            <a:r>
              <a:rPr lang="it-IT" altLang="it-IT" sz="2000">
                <a:latin typeface="Arial" panose="020B0604020202020204" pitchFamily="34" charset="0"/>
              </a:rPr>
              <a:t>O ossido di litio</a:t>
            </a:r>
          </a:p>
          <a:p>
            <a:pPr eaLnBrk="1" hangingPunct="1">
              <a:spcBef>
                <a:spcPct val="50000"/>
              </a:spcBef>
              <a:buFontTx/>
              <a:buNone/>
            </a:pPr>
            <a:r>
              <a:rPr lang="it-IT" altLang="it-IT" sz="2000">
                <a:latin typeface="Arial" panose="020B0604020202020204" pitchFamily="34" charset="0"/>
              </a:rPr>
              <a:t>Al</a:t>
            </a:r>
            <a:r>
              <a:rPr lang="it-IT" altLang="it-IT" sz="2000" baseline="-25000">
                <a:latin typeface="Arial" panose="020B0604020202020204" pitchFamily="34" charset="0"/>
              </a:rPr>
              <a:t>2</a:t>
            </a:r>
            <a:r>
              <a:rPr lang="it-IT" altLang="it-IT" sz="2000">
                <a:latin typeface="Arial" panose="020B0604020202020204" pitchFamily="34" charset="0"/>
              </a:rPr>
              <a:t>O</a:t>
            </a:r>
            <a:r>
              <a:rPr lang="it-IT" altLang="it-IT" sz="2000" baseline="-25000">
                <a:latin typeface="Arial" panose="020B0604020202020204" pitchFamily="34" charset="0"/>
              </a:rPr>
              <a:t>3</a:t>
            </a:r>
            <a:r>
              <a:rPr lang="it-IT" altLang="it-IT" sz="2000">
                <a:latin typeface="Arial" panose="020B0604020202020204" pitchFamily="34" charset="0"/>
              </a:rPr>
              <a:t> ossido di alluminio</a:t>
            </a:r>
          </a:p>
          <a:p>
            <a:pPr eaLnBrk="1" hangingPunct="1">
              <a:spcBef>
                <a:spcPct val="50000"/>
              </a:spcBef>
              <a:buFontTx/>
              <a:buNone/>
            </a:pPr>
            <a:r>
              <a:rPr lang="it-IT" altLang="it-IT" sz="2000">
                <a:latin typeface="Arial" panose="020B0604020202020204" pitchFamily="34" charset="0"/>
              </a:rPr>
              <a:t>FeO ossido ferr</a:t>
            </a:r>
            <a:r>
              <a:rPr lang="it-IT" altLang="it-IT" sz="2000" b="1">
                <a:solidFill>
                  <a:srgbClr val="FA2906"/>
                </a:solidFill>
                <a:latin typeface="Arial" panose="020B0604020202020204" pitchFamily="34" charset="0"/>
              </a:rPr>
              <a:t>oso</a:t>
            </a:r>
            <a:endParaRPr lang="it-IT" altLang="it-IT" sz="2000">
              <a:solidFill>
                <a:srgbClr val="FA2906"/>
              </a:solidFill>
              <a:latin typeface="Arial" panose="020B0604020202020204" pitchFamily="34" charset="0"/>
            </a:endParaRPr>
          </a:p>
          <a:p>
            <a:pPr eaLnBrk="1" hangingPunct="1">
              <a:spcBef>
                <a:spcPct val="50000"/>
              </a:spcBef>
              <a:buFontTx/>
              <a:buNone/>
            </a:pPr>
            <a:r>
              <a:rPr lang="it-IT" altLang="it-IT" sz="2000">
                <a:latin typeface="Arial" panose="020B0604020202020204" pitchFamily="34" charset="0"/>
              </a:rPr>
              <a:t>Fe</a:t>
            </a:r>
            <a:r>
              <a:rPr lang="it-IT" altLang="it-IT" sz="2000" baseline="-25000">
                <a:latin typeface="Arial" panose="020B0604020202020204" pitchFamily="34" charset="0"/>
              </a:rPr>
              <a:t>2</a:t>
            </a:r>
            <a:r>
              <a:rPr lang="it-IT" altLang="it-IT" sz="2000">
                <a:latin typeface="Arial" panose="020B0604020202020204" pitchFamily="34" charset="0"/>
              </a:rPr>
              <a:t>O</a:t>
            </a:r>
            <a:r>
              <a:rPr lang="it-IT" altLang="it-IT" sz="2000" baseline="-25000">
                <a:latin typeface="Arial" panose="020B0604020202020204" pitchFamily="34" charset="0"/>
              </a:rPr>
              <a:t>3</a:t>
            </a:r>
            <a:r>
              <a:rPr lang="it-IT" altLang="it-IT" sz="2000">
                <a:latin typeface="Arial" panose="020B0604020202020204" pitchFamily="34" charset="0"/>
              </a:rPr>
              <a:t> ossido ferr</a:t>
            </a:r>
            <a:r>
              <a:rPr lang="it-IT" altLang="it-IT" sz="2000" b="1">
                <a:solidFill>
                  <a:srgbClr val="FA2906"/>
                </a:solidFill>
                <a:latin typeface="Arial" panose="020B0604020202020204" pitchFamily="34" charset="0"/>
              </a:rPr>
              <a:t>ico</a:t>
            </a:r>
            <a:endParaRPr lang="it-IT" altLang="it-IT" sz="2000">
              <a:solidFill>
                <a:srgbClr val="FA2906"/>
              </a:solidFill>
              <a:latin typeface="Arial" panose="020B0604020202020204" pitchFamily="34" charset="0"/>
            </a:endParaRPr>
          </a:p>
          <a:p>
            <a:pPr eaLnBrk="1" hangingPunct="1">
              <a:spcBef>
                <a:spcPct val="50000"/>
              </a:spcBef>
              <a:buFontTx/>
              <a:buNone/>
            </a:pPr>
            <a:r>
              <a:rPr lang="it-IT" altLang="it-IT" sz="2000">
                <a:latin typeface="Arial" panose="020B0604020202020204" pitchFamily="34" charset="0"/>
              </a:rPr>
              <a:t>Cu</a:t>
            </a:r>
            <a:r>
              <a:rPr lang="it-IT" altLang="it-IT" sz="2000" baseline="-25000">
                <a:latin typeface="Arial" panose="020B0604020202020204" pitchFamily="34" charset="0"/>
              </a:rPr>
              <a:t>2</a:t>
            </a:r>
            <a:r>
              <a:rPr lang="it-IT" altLang="it-IT" sz="2000">
                <a:latin typeface="Arial" panose="020B0604020202020204" pitchFamily="34" charset="0"/>
              </a:rPr>
              <a:t>O ossido rame</a:t>
            </a:r>
            <a:r>
              <a:rPr lang="it-IT" altLang="it-IT" sz="2000" b="1">
                <a:solidFill>
                  <a:srgbClr val="FA2906"/>
                </a:solidFill>
                <a:latin typeface="Arial" panose="020B0604020202020204" pitchFamily="34" charset="0"/>
              </a:rPr>
              <a:t>oso</a:t>
            </a:r>
            <a:endParaRPr lang="it-IT" altLang="it-IT" sz="2000">
              <a:solidFill>
                <a:srgbClr val="FA2906"/>
              </a:solidFill>
              <a:latin typeface="Arial" panose="020B0604020202020204" pitchFamily="34" charset="0"/>
            </a:endParaRPr>
          </a:p>
          <a:p>
            <a:pPr eaLnBrk="1" hangingPunct="1">
              <a:spcBef>
                <a:spcPct val="50000"/>
              </a:spcBef>
              <a:buFontTx/>
              <a:buNone/>
            </a:pPr>
            <a:r>
              <a:rPr lang="it-IT" altLang="it-IT" sz="2000">
                <a:latin typeface="Arial" panose="020B0604020202020204" pitchFamily="34" charset="0"/>
              </a:rPr>
              <a:t>CuO ossido rame</a:t>
            </a:r>
            <a:r>
              <a:rPr lang="it-IT" altLang="it-IT" sz="2000" b="1">
                <a:solidFill>
                  <a:srgbClr val="FA2906"/>
                </a:solidFill>
                <a:latin typeface="Arial" panose="020B0604020202020204" pitchFamily="34" charset="0"/>
              </a:rPr>
              <a:t>ico</a:t>
            </a:r>
            <a:endParaRPr lang="it-IT" altLang="it-IT" sz="2000">
              <a:solidFill>
                <a:srgbClr val="FA2906"/>
              </a:solidFill>
              <a:latin typeface="Arial" panose="020B0604020202020204" pitchFamily="34" charset="0"/>
            </a:endParaRPr>
          </a:p>
          <a:p>
            <a:pPr eaLnBrk="1" hangingPunct="1">
              <a:spcBef>
                <a:spcPct val="50000"/>
              </a:spcBef>
              <a:buFontTx/>
              <a:buNone/>
            </a:pPr>
            <a:r>
              <a:rPr lang="it-IT" altLang="it-IT" sz="2000">
                <a:latin typeface="Arial" panose="020B0604020202020204" pitchFamily="34" charset="0"/>
              </a:rPr>
              <a:t>SnO ossido stann</a:t>
            </a:r>
            <a:r>
              <a:rPr lang="it-IT" altLang="it-IT" sz="2000" b="1">
                <a:solidFill>
                  <a:srgbClr val="FA2906"/>
                </a:solidFill>
                <a:latin typeface="Arial" panose="020B0604020202020204" pitchFamily="34" charset="0"/>
              </a:rPr>
              <a:t>oso</a:t>
            </a:r>
            <a:endParaRPr lang="it-IT" altLang="it-IT" sz="2000">
              <a:solidFill>
                <a:srgbClr val="FA2906"/>
              </a:solidFill>
              <a:latin typeface="Arial" panose="020B0604020202020204" pitchFamily="34" charset="0"/>
            </a:endParaRPr>
          </a:p>
          <a:p>
            <a:pPr eaLnBrk="1" hangingPunct="1">
              <a:spcBef>
                <a:spcPct val="50000"/>
              </a:spcBef>
              <a:buFontTx/>
              <a:buNone/>
            </a:pPr>
            <a:r>
              <a:rPr lang="it-IT" altLang="it-IT" sz="2000">
                <a:latin typeface="Arial" panose="020B0604020202020204" pitchFamily="34" charset="0"/>
              </a:rPr>
              <a:t>SnO</a:t>
            </a:r>
            <a:r>
              <a:rPr lang="it-IT" altLang="it-IT" sz="2000" baseline="-25000">
                <a:latin typeface="Arial" panose="020B0604020202020204" pitchFamily="34" charset="0"/>
              </a:rPr>
              <a:t>2</a:t>
            </a:r>
            <a:r>
              <a:rPr lang="it-IT" altLang="it-IT" sz="2000">
                <a:latin typeface="Arial" panose="020B0604020202020204" pitchFamily="34" charset="0"/>
              </a:rPr>
              <a:t> ossido stann</a:t>
            </a:r>
            <a:r>
              <a:rPr lang="it-IT" altLang="it-IT" sz="2000" b="1">
                <a:solidFill>
                  <a:srgbClr val="FA2906"/>
                </a:solidFill>
                <a:latin typeface="Arial" panose="020B0604020202020204" pitchFamily="34" charset="0"/>
              </a:rPr>
              <a:t>ico</a:t>
            </a:r>
            <a:endParaRPr lang="it-IT" altLang="it-IT" sz="2000">
              <a:latin typeface="Arial" panose="020B0604020202020204" pitchFamily="34" charset="0"/>
            </a:endParaRPr>
          </a:p>
        </p:txBody>
      </p:sp>
      <p:sp>
        <p:nvSpPr>
          <p:cNvPr id="18436" name="Text Box 4"/>
          <p:cNvSpPr txBox="1">
            <a:spLocks noChangeArrowheads="1"/>
          </p:cNvSpPr>
          <p:nvPr/>
        </p:nvSpPr>
        <p:spPr bwMode="auto">
          <a:xfrm>
            <a:off x="4953000" y="1143000"/>
            <a:ext cx="3581400" cy="359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it-IT" altLang="it-IT" sz="2000">
                <a:latin typeface="Arial" panose="020B0604020202020204" pitchFamily="34" charset="0"/>
              </a:rPr>
              <a:t>SiO</a:t>
            </a:r>
            <a:r>
              <a:rPr lang="it-IT" altLang="it-IT" sz="2000" baseline="-25000">
                <a:latin typeface="Arial" panose="020B0604020202020204" pitchFamily="34" charset="0"/>
              </a:rPr>
              <a:t>2</a:t>
            </a:r>
            <a:r>
              <a:rPr lang="it-IT" altLang="it-IT" sz="2000">
                <a:latin typeface="Arial" panose="020B0604020202020204" pitchFamily="34" charset="0"/>
              </a:rPr>
              <a:t>  anidride silicica</a:t>
            </a:r>
          </a:p>
          <a:p>
            <a:pPr eaLnBrk="1" hangingPunct="1">
              <a:spcBef>
                <a:spcPct val="50000"/>
              </a:spcBef>
              <a:buFontTx/>
              <a:buNone/>
            </a:pPr>
            <a:r>
              <a:rPr lang="it-IT" altLang="it-IT" sz="2000">
                <a:latin typeface="Arial" panose="020B0604020202020204" pitchFamily="34" charset="0"/>
              </a:rPr>
              <a:t>B</a:t>
            </a:r>
            <a:r>
              <a:rPr lang="it-IT" altLang="it-IT" sz="2000" baseline="-25000">
                <a:latin typeface="Arial" panose="020B0604020202020204" pitchFamily="34" charset="0"/>
              </a:rPr>
              <a:t>2</a:t>
            </a:r>
            <a:r>
              <a:rPr lang="it-IT" altLang="it-IT" sz="2000">
                <a:latin typeface="Arial" panose="020B0604020202020204" pitchFamily="34" charset="0"/>
              </a:rPr>
              <a:t>O</a:t>
            </a:r>
            <a:r>
              <a:rPr lang="it-IT" altLang="it-IT" sz="2000" baseline="-25000">
                <a:latin typeface="Arial" panose="020B0604020202020204" pitchFamily="34" charset="0"/>
              </a:rPr>
              <a:t>3</a:t>
            </a:r>
            <a:r>
              <a:rPr lang="it-IT" altLang="it-IT" sz="2000">
                <a:latin typeface="Arial" panose="020B0604020202020204" pitchFamily="34" charset="0"/>
              </a:rPr>
              <a:t> anidride borica</a:t>
            </a:r>
          </a:p>
          <a:p>
            <a:pPr eaLnBrk="1" hangingPunct="1">
              <a:spcBef>
                <a:spcPct val="50000"/>
              </a:spcBef>
              <a:buFontTx/>
              <a:buNone/>
            </a:pPr>
            <a:r>
              <a:rPr lang="it-IT" altLang="it-IT" sz="2000">
                <a:latin typeface="Arial" panose="020B0604020202020204" pitchFamily="34" charset="0"/>
              </a:rPr>
              <a:t>SO</a:t>
            </a:r>
            <a:r>
              <a:rPr lang="it-IT" altLang="it-IT" sz="2000" baseline="-25000">
                <a:latin typeface="Arial" panose="020B0604020202020204" pitchFamily="34" charset="0"/>
              </a:rPr>
              <a:t>2</a:t>
            </a:r>
            <a:r>
              <a:rPr lang="it-IT" altLang="it-IT" sz="2000">
                <a:latin typeface="Arial" panose="020B0604020202020204" pitchFamily="34" charset="0"/>
              </a:rPr>
              <a:t> anidride solfor</a:t>
            </a:r>
            <a:r>
              <a:rPr lang="it-IT" altLang="it-IT" sz="2000" b="1">
                <a:solidFill>
                  <a:srgbClr val="FA2906"/>
                </a:solidFill>
                <a:latin typeface="Arial" panose="020B0604020202020204" pitchFamily="34" charset="0"/>
              </a:rPr>
              <a:t>osa</a:t>
            </a:r>
            <a:endParaRPr lang="it-IT" altLang="it-IT" sz="2000">
              <a:solidFill>
                <a:srgbClr val="FA2906"/>
              </a:solidFill>
              <a:latin typeface="Arial" panose="020B0604020202020204" pitchFamily="34" charset="0"/>
            </a:endParaRPr>
          </a:p>
          <a:p>
            <a:pPr eaLnBrk="1" hangingPunct="1">
              <a:spcBef>
                <a:spcPct val="50000"/>
              </a:spcBef>
              <a:buFontTx/>
              <a:buNone/>
            </a:pPr>
            <a:r>
              <a:rPr lang="it-IT" altLang="it-IT" sz="2000">
                <a:latin typeface="Arial" panose="020B0604020202020204" pitchFamily="34" charset="0"/>
              </a:rPr>
              <a:t>SO</a:t>
            </a:r>
            <a:r>
              <a:rPr lang="it-IT" altLang="it-IT" sz="2000" baseline="-25000">
                <a:latin typeface="Arial" panose="020B0604020202020204" pitchFamily="34" charset="0"/>
              </a:rPr>
              <a:t>3</a:t>
            </a:r>
            <a:r>
              <a:rPr lang="it-IT" altLang="it-IT" sz="2000">
                <a:latin typeface="Arial" panose="020B0604020202020204" pitchFamily="34" charset="0"/>
              </a:rPr>
              <a:t> anidride solfor</a:t>
            </a:r>
            <a:r>
              <a:rPr lang="it-IT" altLang="it-IT" sz="2000" b="1">
                <a:solidFill>
                  <a:srgbClr val="FA2906"/>
                </a:solidFill>
                <a:latin typeface="Arial" panose="020B0604020202020204" pitchFamily="34" charset="0"/>
              </a:rPr>
              <a:t>ica</a:t>
            </a:r>
            <a:endParaRPr lang="it-IT" altLang="it-IT" sz="2000">
              <a:solidFill>
                <a:srgbClr val="FA2906"/>
              </a:solidFill>
              <a:latin typeface="Arial" panose="020B0604020202020204" pitchFamily="34" charset="0"/>
            </a:endParaRPr>
          </a:p>
          <a:p>
            <a:pPr eaLnBrk="1" hangingPunct="1">
              <a:spcBef>
                <a:spcPct val="50000"/>
              </a:spcBef>
              <a:buFontTx/>
              <a:buNone/>
            </a:pPr>
            <a:r>
              <a:rPr lang="it-IT" altLang="it-IT" sz="2000">
                <a:latin typeface="Arial" panose="020B0604020202020204" pitchFamily="34" charset="0"/>
              </a:rPr>
              <a:t>Cl</a:t>
            </a:r>
            <a:r>
              <a:rPr lang="it-IT" altLang="it-IT" sz="2000" baseline="-25000">
                <a:latin typeface="Arial" panose="020B0604020202020204" pitchFamily="34" charset="0"/>
              </a:rPr>
              <a:t>2</a:t>
            </a:r>
            <a:r>
              <a:rPr lang="it-IT" altLang="it-IT" sz="2000">
                <a:latin typeface="Arial" panose="020B0604020202020204" pitchFamily="34" charset="0"/>
              </a:rPr>
              <a:t>O anidride </a:t>
            </a:r>
            <a:r>
              <a:rPr lang="it-IT" altLang="it-IT" sz="2000" b="1">
                <a:solidFill>
                  <a:srgbClr val="FA2906"/>
                </a:solidFill>
                <a:latin typeface="Arial" panose="020B0604020202020204" pitchFamily="34" charset="0"/>
              </a:rPr>
              <a:t>ipo</a:t>
            </a:r>
            <a:r>
              <a:rPr lang="it-IT" altLang="it-IT" sz="2000">
                <a:latin typeface="Arial" panose="020B0604020202020204" pitchFamily="34" charset="0"/>
              </a:rPr>
              <a:t>clor</a:t>
            </a:r>
            <a:r>
              <a:rPr lang="it-IT" altLang="it-IT" sz="2000" b="1">
                <a:solidFill>
                  <a:srgbClr val="FA2906"/>
                </a:solidFill>
                <a:latin typeface="Arial" panose="020B0604020202020204" pitchFamily="34" charset="0"/>
              </a:rPr>
              <a:t>osa</a:t>
            </a:r>
            <a:endParaRPr lang="it-IT" altLang="it-IT" sz="2000">
              <a:solidFill>
                <a:srgbClr val="FA2906"/>
              </a:solidFill>
              <a:latin typeface="Arial" panose="020B0604020202020204" pitchFamily="34" charset="0"/>
            </a:endParaRPr>
          </a:p>
          <a:p>
            <a:pPr eaLnBrk="1" hangingPunct="1">
              <a:spcBef>
                <a:spcPct val="50000"/>
              </a:spcBef>
              <a:buFontTx/>
              <a:buNone/>
            </a:pPr>
            <a:r>
              <a:rPr lang="it-IT" altLang="it-IT" sz="2000">
                <a:latin typeface="Arial" panose="020B0604020202020204" pitchFamily="34" charset="0"/>
              </a:rPr>
              <a:t>Cl</a:t>
            </a:r>
            <a:r>
              <a:rPr lang="it-IT" altLang="it-IT" sz="2000" baseline="-25000">
                <a:latin typeface="Arial" panose="020B0604020202020204" pitchFamily="34" charset="0"/>
              </a:rPr>
              <a:t>2</a:t>
            </a:r>
            <a:r>
              <a:rPr lang="it-IT" altLang="it-IT" sz="2000">
                <a:latin typeface="Arial" panose="020B0604020202020204" pitchFamily="34" charset="0"/>
              </a:rPr>
              <a:t>O</a:t>
            </a:r>
            <a:r>
              <a:rPr lang="it-IT" altLang="it-IT" sz="2000" baseline="-25000">
                <a:latin typeface="Arial" panose="020B0604020202020204" pitchFamily="34" charset="0"/>
              </a:rPr>
              <a:t>3</a:t>
            </a:r>
            <a:r>
              <a:rPr lang="it-IT" altLang="it-IT" sz="2000">
                <a:latin typeface="Arial" panose="020B0604020202020204" pitchFamily="34" charset="0"/>
              </a:rPr>
              <a:t> anidride clor</a:t>
            </a:r>
            <a:r>
              <a:rPr lang="it-IT" altLang="it-IT" sz="2000" b="1">
                <a:solidFill>
                  <a:srgbClr val="FA2906"/>
                </a:solidFill>
                <a:latin typeface="Arial" panose="020B0604020202020204" pitchFamily="34" charset="0"/>
              </a:rPr>
              <a:t>osa</a:t>
            </a:r>
            <a:endParaRPr lang="it-IT" altLang="it-IT" sz="2000">
              <a:solidFill>
                <a:srgbClr val="FA2906"/>
              </a:solidFill>
              <a:latin typeface="Arial" panose="020B0604020202020204" pitchFamily="34" charset="0"/>
            </a:endParaRPr>
          </a:p>
          <a:p>
            <a:pPr eaLnBrk="1" hangingPunct="1">
              <a:spcBef>
                <a:spcPct val="50000"/>
              </a:spcBef>
              <a:buFontTx/>
              <a:buNone/>
            </a:pPr>
            <a:r>
              <a:rPr lang="it-IT" altLang="it-IT" sz="2000">
                <a:latin typeface="Arial" panose="020B0604020202020204" pitchFamily="34" charset="0"/>
              </a:rPr>
              <a:t>Cl</a:t>
            </a:r>
            <a:r>
              <a:rPr lang="it-IT" altLang="it-IT" sz="2000" baseline="-25000">
                <a:latin typeface="Arial" panose="020B0604020202020204" pitchFamily="34" charset="0"/>
              </a:rPr>
              <a:t>2</a:t>
            </a:r>
            <a:r>
              <a:rPr lang="it-IT" altLang="it-IT" sz="2000">
                <a:latin typeface="Arial" panose="020B0604020202020204" pitchFamily="34" charset="0"/>
              </a:rPr>
              <a:t>O</a:t>
            </a:r>
            <a:r>
              <a:rPr lang="it-IT" altLang="it-IT" sz="2000" baseline="-25000">
                <a:latin typeface="Arial" panose="020B0604020202020204" pitchFamily="34" charset="0"/>
              </a:rPr>
              <a:t>5</a:t>
            </a:r>
            <a:r>
              <a:rPr lang="it-IT" altLang="it-IT" sz="2000">
                <a:latin typeface="Arial" panose="020B0604020202020204" pitchFamily="34" charset="0"/>
              </a:rPr>
              <a:t> anidride clor</a:t>
            </a:r>
            <a:r>
              <a:rPr lang="it-IT" altLang="it-IT" sz="2000" b="1">
                <a:solidFill>
                  <a:srgbClr val="FA2906"/>
                </a:solidFill>
                <a:latin typeface="Arial" panose="020B0604020202020204" pitchFamily="34" charset="0"/>
              </a:rPr>
              <a:t>ica</a:t>
            </a:r>
            <a:endParaRPr lang="it-IT" altLang="it-IT" sz="2000">
              <a:solidFill>
                <a:srgbClr val="FA2906"/>
              </a:solidFill>
              <a:latin typeface="Arial" panose="020B0604020202020204" pitchFamily="34" charset="0"/>
            </a:endParaRPr>
          </a:p>
          <a:p>
            <a:pPr eaLnBrk="1" hangingPunct="1">
              <a:spcBef>
                <a:spcPct val="50000"/>
              </a:spcBef>
              <a:buFontTx/>
              <a:buNone/>
            </a:pPr>
            <a:r>
              <a:rPr lang="it-IT" altLang="it-IT" sz="2000">
                <a:latin typeface="Arial" panose="020B0604020202020204" pitchFamily="34" charset="0"/>
              </a:rPr>
              <a:t>Cl</a:t>
            </a:r>
            <a:r>
              <a:rPr lang="it-IT" altLang="it-IT" sz="2000" baseline="-25000">
                <a:latin typeface="Arial" panose="020B0604020202020204" pitchFamily="34" charset="0"/>
              </a:rPr>
              <a:t>2</a:t>
            </a:r>
            <a:r>
              <a:rPr lang="it-IT" altLang="it-IT" sz="2000">
                <a:latin typeface="Arial" panose="020B0604020202020204" pitchFamily="34" charset="0"/>
              </a:rPr>
              <a:t>O</a:t>
            </a:r>
            <a:r>
              <a:rPr lang="it-IT" altLang="it-IT" sz="2000" baseline="-25000">
                <a:latin typeface="Arial" panose="020B0604020202020204" pitchFamily="34" charset="0"/>
              </a:rPr>
              <a:t>7</a:t>
            </a:r>
            <a:r>
              <a:rPr lang="it-IT" altLang="it-IT" sz="2000">
                <a:latin typeface="Arial" panose="020B0604020202020204" pitchFamily="34" charset="0"/>
              </a:rPr>
              <a:t> anidride </a:t>
            </a:r>
            <a:r>
              <a:rPr lang="it-IT" altLang="it-IT" sz="2000" b="1">
                <a:solidFill>
                  <a:srgbClr val="FA2906"/>
                </a:solidFill>
                <a:latin typeface="Arial" panose="020B0604020202020204" pitchFamily="34" charset="0"/>
              </a:rPr>
              <a:t>per</a:t>
            </a:r>
            <a:r>
              <a:rPr lang="it-IT" altLang="it-IT" sz="2000">
                <a:latin typeface="Arial" panose="020B0604020202020204" pitchFamily="34" charset="0"/>
              </a:rPr>
              <a:t>clor</a:t>
            </a:r>
            <a:r>
              <a:rPr lang="it-IT" altLang="it-IT" sz="2000" b="1">
                <a:solidFill>
                  <a:srgbClr val="FA2906"/>
                </a:solidFill>
                <a:latin typeface="Arial" panose="020B0604020202020204" pitchFamily="34" charset="0"/>
              </a:rPr>
              <a:t>ica</a:t>
            </a:r>
          </a:p>
        </p:txBody>
      </p:sp>
    </p:spTree>
    <p:extLst>
      <p:ext uri="{BB962C8B-B14F-4D97-AF65-F5344CB8AC3E}">
        <p14:creationId xmlns:p14="http://schemas.microsoft.com/office/powerpoint/2010/main" val="39765275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0" y="0"/>
            <a:ext cx="7772400" cy="1143000"/>
          </a:xfrm>
        </p:spPr>
        <p:txBody>
          <a:bodyPr/>
          <a:lstStyle/>
          <a:p>
            <a:pPr algn="l" eaLnBrk="1" hangingPunct="1">
              <a:lnSpc>
                <a:spcPct val="80000"/>
              </a:lnSpc>
            </a:pPr>
            <a:r>
              <a:rPr lang="it-IT" altLang="it-IT" sz="3200" smtClean="0">
                <a:solidFill>
                  <a:srgbClr val="0000FF"/>
                </a:solidFill>
                <a:latin typeface="Arial" panose="020B0604020202020204" pitchFamily="34" charset="0"/>
              </a:rPr>
              <a:t>Ossidi: </a:t>
            </a:r>
            <a:r>
              <a:rPr lang="it-IT" altLang="it-IT" sz="2000" smtClean="0">
                <a:solidFill>
                  <a:srgbClr val="FA2906"/>
                </a:solidFill>
                <a:latin typeface="Arial" panose="020B0604020202020204" pitchFamily="34" charset="0"/>
              </a:rPr>
              <a:t>nomenclatura IUPAC</a:t>
            </a:r>
          </a:p>
        </p:txBody>
      </p:sp>
      <p:sp>
        <p:nvSpPr>
          <p:cNvPr id="19459" name="Text Box 3"/>
          <p:cNvSpPr txBox="1">
            <a:spLocks noChangeArrowheads="1"/>
          </p:cNvSpPr>
          <p:nvPr/>
        </p:nvSpPr>
        <p:spPr bwMode="auto">
          <a:xfrm>
            <a:off x="457200" y="1143000"/>
            <a:ext cx="8229600" cy="496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it-IT" altLang="it-IT" sz="2000">
                <a:latin typeface="Arial" panose="020B0604020202020204" pitchFamily="34" charset="0"/>
              </a:rPr>
              <a:t>Qualsiasi ossido (sia esso basico o acido) si indica come </a:t>
            </a:r>
            <a:r>
              <a:rPr lang="it-IT" altLang="it-IT" sz="2000">
                <a:solidFill>
                  <a:srgbClr val="FA2906"/>
                </a:solidFill>
                <a:latin typeface="Arial" panose="020B0604020202020204" pitchFamily="34" charset="0"/>
              </a:rPr>
              <a:t>“ossido di [nome dell'elemento combinato con l'ossigeno]”. </a:t>
            </a:r>
          </a:p>
          <a:p>
            <a:pPr algn="just" eaLnBrk="1" hangingPunct="1">
              <a:spcBef>
                <a:spcPct val="50000"/>
              </a:spcBef>
              <a:buFontTx/>
              <a:buNone/>
            </a:pPr>
            <a:r>
              <a:rPr lang="it-IT" altLang="it-IT" sz="2000">
                <a:latin typeface="Arial" panose="020B0604020202020204" pitchFamily="34" charset="0"/>
              </a:rPr>
              <a:t>Quando l'elemento può dare diversi ossidi, le proporzioni fra l'elemento e l'ossigeno vengono indicate premettendo gli </a:t>
            </a:r>
            <a:r>
              <a:rPr lang="it-IT" altLang="it-IT" sz="2000">
                <a:solidFill>
                  <a:srgbClr val="FA2906"/>
                </a:solidFill>
                <a:latin typeface="Arial" panose="020B0604020202020204" pitchFamily="34" charset="0"/>
              </a:rPr>
              <a:t>opportuni prefissi</a:t>
            </a:r>
            <a:r>
              <a:rPr lang="it-IT" altLang="it-IT" sz="2000">
                <a:latin typeface="Arial" panose="020B0604020202020204" pitchFamily="34" charset="0"/>
              </a:rPr>
              <a:t> numerici di- tri- tetra- penta- ... </a:t>
            </a:r>
          </a:p>
          <a:p>
            <a:pPr eaLnBrk="1" hangingPunct="1">
              <a:spcBef>
                <a:spcPct val="50000"/>
              </a:spcBef>
              <a:buFontTx/>
              <a:buNone/>
            </a:pPr>
            <a:r>
              <a:rPr lang="it-IT" altLang="it-IT" sz="2000">
                <a:latin typeface="Arial" panose="020B0604020202020204" pitchFamily="34" charset="0"/>
              </a:rPr>
              <a:t>CaO 	ossido di calcio</a:t>
            </a:r>
          </a:p>
          <a:p>
            <a:pPr eaLnBrk="1" hangingPunct="1">
              <a:spcBef>
                <a:spcPct val="50000"/>
              </a:spcBef>
              <a:buFontTx/>
              <a:buNone/>
            </a:pPr>
            <a:r>
              <a:rPr lang="it-IT" altLang="it-IT" sz="2000">
                <a:latin typeface="Arial" panose="020B0604020202020204" pitchFamily="34" charset="0"/>
              </a:rPr>
              <a:t>N</a:t>
            </a:r>
            <a:r>
              <a:rPr lang="it-IT" altLang="it-IT" sz="2000" baseline="-25000">
                <a:latin typeface="Arial" panose="020B0604020202020204" pitchFamily="34" charset="0"/>
              </a:rPr>
              <a:t>2</a:t>
            </a:r>
            <a:r>
              <a:rPr lang="it-IT" altLang="it-IT" sz="2000">
                <a:latin typeface="Arial" panose="020B0604020202020204" pitchFamily="34" charset="0"/>
              </a:rPr>
              <a:t>O	ossido di diazoto</a:t>
            </a:r>
          </a:p>
          <a:p>
            <a:pPr eaLnBrk="1" hangingPunct="1">
              <a:spcBef>
                <a:spcPct val="50000"/>
              </a:spcBef>
              <a:buFontTx/>
              <a:buNone/>
            </a:pPr>
            <a:r>
              <a:rPr lang="it-IT" altLang="it-IT" sz="2000">
                <a:latin typeface="Arial" panose="020B0604020202020204" pitchFamily="34" charset="0"/>
              </a:rPr>
              <a:t>CO	ossido di carbonio</a:t>
            </a:r>
          </a:p>
          <a:p>
            <a:pPr eaLnBrk="1" hangingPunct="1">
              <a:spcBef>
                <a:spcPct val="50000"/>
              </a:spcBef>
              <a:buFontTx/>
              <a:buNone/>
            </a:pPr>
            <a:r>
              <a:rPr lang="it-IT" altLang="it-IT" sz="2000">
                <a:latin typeface="Arial" panose="020B0604020202020204" pitchFamily="34" charset="0"/>
              </a:rPr>
              <a:t>CO</a:t>
            </a:r>
            <a:r>
              <a:rPr lang="it-IT" altLang="it-IT" sz="2000" baseline="-25000">
                <a:latin typeface="Arial" panose="020B0604020202020204" pitchFamily="34" charset="0"/>
              </a:rPr>
              <a:t>2</a:t>
            </a:r>
            <a:r>
              <a:rPr lang="it-IT" altLang="it-IT" sz="2000">
                <a:latin typeface="Arial" panose="020B0604020202020204" pitchFamily="34" charset="0"/>
              </a:rPr>
              <a:t>	diossido di carbonio</a:t>
            </a:r>
          </a:p>
          <a:p>
            <a:pPr eaLnBrk="1" hangingPunct="1">
              <a:spcBef>
                <a:spcPct val="50000"/>
              </a:spcBef>
              <a:buFontTx/>
              <a:buNone/>
            </a:pPr>
            <a:r>
              <a:rPr lang="it-IT" altLang="it-IT" sz="2000">
                <a:latin typeface="Arial" panose="020B0604020202020204" pitchFamily="34" charset="0"/>
              </a:rPr>
              <a:t>Al</a:t>
            </a:r>
            <a:r>
              <a:rPr lang="it-IT" altLang="it-IT" sz="2000" baseline="-25000">
                <a:latin typeface="Arial" panose="020B0604020202020204" pitchFamily="34" charset="0"/>
              </a:rPr>
              <a:t>2</a:t>
            </a:r>
            <a:r>
              <a:rPr lang="it-IT" altLang="it-IT" sz="2000">
                <a:latin typeface="Arial" panose="020B0604020202020204" pitchFamily="34" charset="0"/>
              </a:rPr>
              <a:t>O</a:t>
            </a:r>
            <a:r>
              <a:rPr lang="it-IT" altLang="it-IT" sz="2000" baseline="-25000">
                <a:latin typeface="Arial" panose="020B0604020202020204" pitchFamily="34" charset="0"/>
              </a:rPr>
              <a:t>3</a:t>
            </a:r>
            <a:r>
              <a:rPr lang="it-IT" altLang="it-IT" sz="2000">
                <a:latin typeface="Arial" panose="020B0604020202020204" pitchFamily="34" charset="0"/>
              </a:rPr>
              <a:t>	triossido di dialluminio</a:t>
            </a:r>
          </a:p>
          <a:p>
            <a:pPr eaLnBrk="1" hangingPunct="1">
              <a:spcBef>
                <a:spcPct val="50000"/>
              </a:spcBef>
              <a:buFontTx/>
              <a:buNone/>
            </a:pPr>
            <a:r>
              <a:rPr lang="it-IT" altLang="it-IT" sz="2000">
                <a:latin typeface="Arial" panose="020B0604020202020204" pitchFamily="34" charset="0"/>
              </a:rPr>
              <a:t>P</a:t>
            </a:r>
            <a:r>
              <a:rPr lang="it-IT" altLang="it-IT" sz="2000" baseline="-25000">
                <a:latin typeface="Arial" panose="020B0604020202020204" pitchFamily="34" charset="0"/>
              </a:rPr>
              <a:t>2</a:t>
            </a:r>
            <a:r>
              <a:rPr lang="it-IT" altLang="it-IT" sz="2000">
                <a:latin typeface="Arial" panose="020B0604020202020204" pitchFamily="34" charset="0"/>
              </a:rPr>
              <a:t>O</a:t>
            </a:r>
            <a:r>
              <a:rPr lang="it-IT" altLang="it-IT" sz="2000" baseline="-25000">
                <a:latin typeface="Arial" panose="020B0604020202020204" pitchFamily="34" charset="0"/>
              </a:rPr>
              <a:t>3</a:t>
            </a:r>
            <a:r>
              <a:rPr lang="it-IT" altLang="it-IT" sz="2000">
                <a:latin typeface="Arial" panose="020B0604020202020204" pitchFamily="34" charset="0"/>
              </a:rPr>
              <a:t>	triossido di difosforo</a:t>
            </a:r>
          </a:p>
          <a:p>
            <a:pPr eaLnBrk="1" hangingPunct="1">
              <a:spcBef>
                <a:spcPct val="50000"/>
              </a:spcBef>
              <a:buFontTx/>
              <a:buNone/>
            </a:pPr>
            <a:r>
              <a:rPr lang="it-IT" altLang="it-IT" sz="2000">
                <a:latin typeface="Arial" panose="020B0604020202020204" pitchFamily="34" charset="0"/>
              </a:rPr>
              <a:t>P</a:t>
            </a:r>
            <a:r>
              <a:rPr lang="it-IT" altLang="it-IT" sz="2000" baseline="-25000">
                <a:latin typeface="Arial" panose="020B0604020202020204" pitchFamily="34" charset="0"/>
              </a:rPr>
              <a:t>4</a:t>
            </a:r>
            <a:r>
              <a:rPr lang="it-IT" altLang="it-IT" sz="2000">
                <a:latin typeface="Arial" panose="020B0604020202020204" pitchFamily="34" charset="0"/>
              </a:rPr>
              <a:t>O</a:t>
            </a:r>
            <a:r>
              <a:rPr lang="it-IT" altLang="it-IT" sz="2000" baseline="-25000">
                <a:latin typeface="Arial" panose="020B0604020202020204" pitchFamily="34" charset="0"/>
              </a:rPr>
              <a:t>10</a:t>
            </a:r>
            <a:r>
              <a:rPr lang="it-IT" altLang="it-IT" sz="2000">
                <a:latin typeface="Arial" panose="020B0604020202020204" pitchFamily="34" charset="0"/>
              </a:rPr>
              <a:t>	decaossido di tetrafosforo</a:t>
            </a:r>
          </a:p>
        </p:txBody>
      </p:sp>
      <p:sp>
        <p:nvSpPr>
          <p:cNvPr id="19460" name="Rectangle 4"/>
          <p:cNvSpPr>
            <a:spLocks noChangeArrowheads="1"/>
          </p:cNvSpPr>
          <p:nvPr/>
        </p:nvSpPr>
        <p:spPr bwMode="auto">
          <a:xfrm>
            <a:off x="0" y="2560638"/>
            <a:ext cx="9144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it-IT" altLang="it-IT" sz="2400"/>
              <a:t/>
            </a:r>
            <a:br>
              <a:rPr lang="it-IT" altLang="it-IT" sz="2400"/>
            </a:br>
            <a:endParaRPr lang="it-IT" altLang="it-IT" sz="2400"/>
          </a:p>
        </p:txBody>
      </p:sp>
    </p:spTree>
    <p:extLst>
      <p:ext uri="{BB962C8B-B14F-4D97-AF65-F5344CB8AC3E}">
        <p14:creationId xmlns:p14="http://schemas.microsoft.com/office/powerpoint/2010/main" val="13291886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egnaposto numero diapositiva 13"/>
          <p:cNvSpPr>
            <a:spLocks noGrp="1"/>
          </p:cNvSpPr>
          <p:nvPr>
            <p:ph type="sldNum" sz="quarter" idx="12"/>
          </p:nvPr>
        </p:nvSpPr>
        <p:spPr/>
        <p:txBody>
          <a:bodyPr/>
          <a:lstStyle/>
          <a:p>
            <a:fld id="{A77D6A5A-7EAA-4DB4-B3BA-B3FCA63BD357}" type="slidenum">
              <a:rPr lang="it-IT" smtClean="0"/>
              <a:pPr/>
              <a:t>14</a:t>
            </a:fld>
            <a:endParaRPr lang="it-IT"/>
          </a:p>
        </p:txBody>
      </p:sp>
      <p:graphicFrame>
        <p:nvGraphicFramePr>
          <p:cNvPr id="9" name="Tabella 8"/>
          <p:cNvGraphicFramePr>
            <a:graphicFrameLocks noGrp="1"/>
          </p:cNvGraphicFramePr>
          <p:nvPr/>
        </p:nvGraphicFramePr>
        <p:xfrm>
          <a:off x="152400" y="228599"/>
          <a:ext cx="8839200" cy="6233159"/>
        </p:xfrm>
        <a:graphic>
          <a:graphicData uri="http://schemas.openxmlformats.org/drawingml/2006/table">
            <a:tbl>
              <a:tblPr firstRow="1" bandRow="1">
                <a:tableStyleId>{5C22544A-7EE6-4342-B048-85BDC9FD1C3A}</a:tableStyleId>
              </a:tblPr>
              <a:tblGrid>
                <a:gridCol w="1219200">
                  <a:extLst>
                    <a:ext uri="{9D8B030D-6E8A-4147-A177-3AD203B41FA5}">
                      <a16:colId xmlns:a16="http://schemas.microsoft.com/office/drawing/2014/main" val="20000"/>
                    </a:ext>
                  </a:extLst>
                </a:gridCol>
                <a:gridCol w="3810000">
                  <a:extLst>
                    <a:ext uri="{9D8B030D-6E8A-4147-A177-3AD203B41FA5}">
                      <a16:colId xmlns:a16="http://schemas.microsoft.com/office/drawing/2014/main" val="20001"/>
                    </a:ext>
                  </a:extLst>
                </a:gridCol>
                <a:gridCol w="3810000">
                  <a:extLst>
                    <a:ext uri="{9D8B030D-6E8A-4147-A177-3AD203B41FA5}">
                      <a16:colId xmlns:a16="http://schemas.microsoft.com/office/drawing/2014/main" val="20002"/>
                    </a:ext>
                  </a:extLst>
                </a:gridCol>
              </a:tblGrid>
              <a:tr h="1232933">
                <a:tc>
                  <a:txBody>
                    <a:bodyPr/>
                    <a:lstStyle/>
                    <a:p>
                      <a:pPr algn="ctr"/>
                      <a:endParaRPr lang="it-IT" sz="2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it-IT" sz="2400" dirty="0" smtClean="0">
                          <a:solidFill>
                            <a:schemeClr val="tx1"/>
                          </a:solidFill>
                        </a:rPr>
                        <a:t>Nomenclatura tradizionale</a:t>
                      </a:r>
                      <a:endParaRPr lang="it-IT" sz="2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r>
                        <a:rPr lang="it-IT" sz="2400" dirty="0" smtClean="0">
                          <a:solidFill>
                            <a:schemeClr val="tx1"/>
                          </a:solidFill>
                        </a:rPr>
                        <a:t>Nomenclatura IUPAC</a:t>
                      </a:r>
                      <a:endParaRPr lang="it-IT" sz="2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extLst>
                  <a:ext uri="{0D108BD9-81ED-4DB2-BD59-A6C34878D82A}">
                    <a16:rowId xmlns:a16="http://schemas.microsoft.com/office/drawing/2014/main" val="10000"/>
                  </a:ext>
                </a:extLst>
              </a:tr>
              <a:tr h="714318">
                <a:tc>
                  <a:txBody>
                    <a:bodyPr/>
                    <a:lstStyle/>
                    <a:p>
                      <a:pPr algn="ctr"/>
                      <a:r>
                        <a:rPr lang="it-IT" sz="2400" dirty="0" smtClean="0">
                          <a:solidFill>
                            <a:schemeClr val="tx1"/>
                          </a:solidFill>
                        </a:rPr>
                        <a:t>K</a:t>
                      </a:r>
                      <a:r>
                        <a:rPr lang="it-IT" sz="2400" baseline="-25000" dirty="0" smtClean="0">
                          <a:solidFill>
                            <a:schemeClr val="tx1"/>
                          </a:solidFill>
                        </a:rPr>
                        <a:t>2</a:t>
                      </a:r>
                      <a:r>
                        <a:rPr lang="it-IT" sz="2400" dirty="0" smtClean="0">
                          <a:solidFill>
                            <a:schemeClr val="tx1"/>
                          </a:solidFill>
                        </a:rPr>
                        <a:t>O</a:t>
                      </a:r>
                      <a:endParaRPr lang="it-IT" sz="2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it-IT" sz="2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endParaRPr lang="it-IT" sz="2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extLst>
                  <a:ext uri="{0D108BD9-81ED-4DB2-BD59-A6C34878D82A}">
                    <a16:rowId xmlns:a16="http://schemas.microsoft.com/office/drawing/2014/main" val="10001"/>
                  </a:ext>
                </a:extLst>
              </a:tr>
              <a:tr h="714318">
                <a:tc>
                  <a:txBody>
                    <a:bodyPr/>
                    <a:lstStyle/>
                    <a:p>
                      <a:pPr algn="ctr"/>
                      <a:r>
                        <a:rPr lang="it-IT" sz="2400" dirty="0" smtClean="0">
                          <a:solidFill>
                            <a:schemeClr val="tx1"/>
                          </a:solidFill>
                        </a:rPr>
                        <a:t>N</a:t>
                      </a:r>
                      <a:r>
                        <a:rPr lang="it-IT" sz="2400" baseline="-25000" dirty="0" smtClean="0">
                          <a:solidFill>
                            <a:schemeClr val="tx1"/>
                          </a:solidFill>
                        </a:rPr>
                        <a:t>2</a:t>
                      </a:r>
                      <a:r>
                        <a:rPr lang="it-IT" sz="2400" dirty="0" smtClean="0">
                          <a:solidFill>
                            <a:schemeClr val="tx1"/>
                          </a:solidFill>
                        </a:rPr>
                        <a:t>O</a:t>
                      </a:r>
                      <a:r>
                        <a:rPr lang="it-IT" sz="2400" baseline="-25000" dirty="0" smtClean="0">
                          <a:solidFill>
                            <a:schemeClr val="tx1"/>
                          </a:solidFill>
                        </a:rPr>
                        <a:t>5</a:t>
                      </a:r>
                      <a:endParaRPr lang="it-IT" sz="2400" baseline="-250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it-IT" sz="2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endParaRPr lang="it-IT" sz="2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extLst>
                  <a:ext uri="{0D108BD9-81ED-4DB2-BD59-A6C34878D82A}">
                    <a16:rowId xmlns:a16="http://schemas.microsoft.com/office/drawing/2014/main" val="10002"/>
                  </a:ext>
                </a:extLst>
              </a:tr>
              <a:tr h="714318">
                <a:tc>
                  <a:txBody>
                    <a:bodyPr/>
                    <a:lstStyle/>
                    <a:p>
                      <a:pPr algn="ctr"/>
                      <a:r>
                        <a:rPr lang="it-IT" sz="2400" baseline="0" dirty="0" smtClean="0">
                          <a:solidFill>
                            <a:schemeClr val="tx1"/>
                          </a:solidFill>
                        </a:rPr>
                        <a:t>Cr</a:t>
                      </a:r>
                      <a:r>
                        <a:rPr lang="it-IT" sz="2400" baseline="-25000" dirty="0" smtClean="0">
                          <a:solidFill>
                            <a:schemeClr val="tx1"/>
                          </a:solidFill>
                        </a:rPr>
                        <a:t>2</a:t>
                      </a:r>
                      <a:r>
                        <a:rPr lang="it-IT" sz="2400" dirty="0" smtClean="0">
                          <a:solidFill>
                            <a:schemeClr val="tx1"/>
                          </a:solidFill>
                        </a:rPr>
                        <a:t>O</a:t>
                      </a:r>
                      <a:r>
                        <a:rPr lang="it-IT" sz="2400" baseline="-25000" dirty="0" smtClean="0">
                          <a:solidFill>
                            <a:schemeClr val="tx1"/>
                          </a:solidFill>
                        </a:rPr>
                        <a:t>3</a:t>
                      </a:r>
                      <a:endParaRPr lang="it-IT" sz="2400" baseline="-250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it-IT" sz="2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r>
                        <a:rPr lang="it-IT" sz="2400" baseline="0" dirty="0" smtClean="0">
                          <a:solidFill>
                            <a:schemeClr val="tx1"/>
                          </a:solidFill>
                        </a:rPr>
                        <a:t> </a:t>
                      </a:r>
                      <a:endParaRPr lang="it-IT" sz="2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extLst>
                  <a:ext uri="{0D108BD9-81ED-4DB2-BD59-A6C34878D82A}">
                    <a16:rowId xmlns:a16="http://schemas.microsoft.com/office/drawing/2014/main" val="10003"/>
                  </a:ext>
                </a:extLst>
              </a:tr>
              <a:tr h="714318">
                <a:tc>
                  <a:txBody>
                    <a:bodyPr/>
                    <a:lstStyle/>
                    <a:p>
                      <a:pPr algn="ctr"/>
                      <a:r>
                        <a:rPr lang="it-IT" sz="2400" dirty="0" smtClean="0">
                          <a:solidFill>
                            <a:schemeClr val="tx1"/>
                          </a:solidFill>
                        </a:rPr>
                        <a:t>CrO</a:t>
                      </a:r>
                      <a:r>
                        <a:rPr lang="it-IT" sz="2400" baseline="-25000" dirty="0" smtClean="0">
                          <a:solidFill>
                            <a:schemeClr val="tx1"/>
                          </a:solidFill>
                        </a:rPr>
                        <a:t>3</a:t>
                      </a:r>
                      <a:endParaRPr lang="it-IT" sz="2400" baseline="-250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it-IT"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endParaRPr lang="it-IT" sz="2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extLst>
                  <a:ext uri="{0D108BD9-81ED-4DB2-BD59-A6C34878D82A}">
                    <a16:rowId xmlns:a16="http://schemas.microsoft.com/office/drawing/2014/main" val="10004"/>
                  </a:ext>
                </a:extLst>
              </a:tr>
              <a:tr h="714318">
                <a:tc>
                  <a:txBody>
                    <a:bodyPr/>
                    <a:lstStyle/>
                    <a:p>
                      <a:pPr algn="ctr"/>
                      <a:r>
                        <a:rPr lang="it-IT" sz="2400" dirty="0" smtClean="0">
                          <a:solidFill>
                            <a:schemeClr val="tx1"/>
                          </a:solidFill>
                        </a:rPr>
                        <a:t>Mn</a:t>
                      </a:r>
                      <a:r>
                        <a:rPr lang="it-IT" sz="2400" baseline="-25000" dirty="0" smtClean="0">
                          <a:solidFill>
                            <a:schemeClr val="tx1"/>
                          </a:solidFill>
                        </a:rPr>
                        <a:t>2</a:t>
                      </a:r>
                      <a:r>
                        <a:rPr lang="it-IT" sz="2400" dirty="0" smtClean="0">
                          <a:solidFill>
                            <a:schemeClr val="tx1"/>
                          </a:solidFill>
                        </a:rPr>
                        <a:t>O</a:t>
                      </a:r>
                      <a:r>
                        <a:rPr lang="it-IT" sz="2400" baseline="-25000" dirty="0" smtClean="0">
                          <a:solidFill>
                            <a:schemeClr val="tx1"/>
                          </a:solidFill>
                        </a:rPr>
                        <a:t>7</a:t>
                      </a:r>
                      <a:endParaRPr lang="it-IT" sz="2400" baseline="-250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it-IT"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endParaRPr lang="it-IT" sz="2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extLst>
                  <a:ext uri="{0D108BD9-81ED-4DB2-BD59-A6C34878D82A}">
                    <a16:rowId xmlns:a16="http://schemas.microsoft.com/office/drawing/2014/main" val="10005"/>
                  </a:ext>
                </a:extLst>
              </a:tr>
              <a:tr h="714318">
                <a:tc>
                  <a:txBody>
                    <a:bodyPr/>
                    <a:lstStyle/>
                    <a:p>
                      <a:pPr algn="ctr"/>
                      <a:r>
                        <a:rPr lang="it-IT" sz="2400" dirty="0" smtClean="0">
                          <a:solidFill>
                            <a:schemeClr val="tx1"/>
                          </a:solidFill>
                        </a:rPr>
                        <a:t>CO</a:t>
                      </a:r>
                      <a:endParaRPr lang="it-IT" sz="2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it-IT" sz="2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endParaRPr lang="it-IT" sz="2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extLst>
                  <a:ext uri="{0D108BD9-81ED-4DB2-BD59-A6C34878D82A}">
                    <a16:rowId xmlns:a16="http://schemas.microsoft.com/office/drawing/2014/main" val="10006"/>
                  </a:ext>
                </a:extLst>
              </a:tr>
              <a:tr h="714318">
                <a:tc>
                  <a:txBody>
                    <a:bodyPr/>
                    <a:lstStyle/>
                    <a:p>
                      <a:pPr algn="ctr"/>
                      <a:r>
                        <a:rPr lang="it-IT" sz="2400" dirty="0" err="1" smtClean="0">
                          <a:solidFill>
                            <a:schemeClr val="tx1"/>
                          </a:solidFill>
                        </a:rPr>
                        <a:t>MgO</a:t>
                      </a:r>
                      <a:endParaRPr lang="it-IT" sz="2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it-IT" sz="2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endParaRPr lang="it-IT" sz="2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extLst>
                  <a:ext uri="{0D108BD9-81ED-4DB2-BD59-A6C34878D82A}">
                    <a16:rowId xmlns:a16="http://schemas.microsoft.com/office/drawing/2014/main" val="10007"/>
                  </a:ext>
                </a:extLst>
              </a:tr>
            </a:tbl>
          </a:graphicData>
        </a:graphic>
      </p:graphicFrame>
      <p:sp>
        <p:nvSpPr>
          <p:cNvPr id="11" name="CasellaDiTesto 10"/>
          <p:cNvSpPr txBox="1"/>
          <p:nvPr/>
        </p:nvSpPr>
        <p:spPr>
          <a:xfrm>
            <a:off x="5181600" y="1600200"/>
            <a:ext cx="3810000" cy="461665"/>
          </a:xfrm>
          <a:prstGeom prst="rect">
            <a:avLst/>
          </a:prstGeom>
          <a:noFill/>
        </p:spPr>
        <p:txBody>
          <a:bodyPr wrap="square" rtlCol="0">
            <a:spAutoFit/>
          </a:bodyPr>
          <a:lstStyle/>
          <a:p>
            <a:pPr algn="ctr"/>
            <a:r>
              <a:rPr lang="it-IT" sz="2400" dirty="0" smtClean="0"/>
              <a:t>Monossido di </a:t>
            </a:r>
            <a:r>
              <a:rPr lang="it-IT" sz="2400" dirty="0" err="1" smtClean="0"/>
              <a:t>dipotassio</a:t>
            </a:r>
            <a:endParaRPr lang="it-IT" sz="2400" dirty="0" smtClean="0"/>
          </a:p>
        </p:txBody>
      </p:sp>
      <p:sp>
        <p:nvSpPr>
          <p:cNvPr id="12" name="CasellaDiTesto 11"/>
          <p:cNvSpPr txBox="1"/>
          <p:nvPr/>
        </p:nvSpPr>
        <p:spPr>
          <a:xfrm>
            <a:off x="5181600" y="2281535"/>
            <a:ext cx="3810000" cy="461665"/>
          </a:xfrm>
          <a:prstGeom prst="rect">
            <a:avLst/>
          </a:prstGeom>
          <a:noFill/>
        </p:spPr>
        <p:txBody>
          <a:bodyPr wrap="square" rtlCol="0">
            <a:spAutoFit/>
          </a:bodyPr>
          <a:lstStyle/>
          <a:p>
            <a:pPr algn="ctr"/>
            <a:r>
              <a:rPr lang="it-IT" sz="2400" dirty="0" err="1" smtClean="0"/>
              <a:t>Pentossido</a:t>
            </a:r>
            <a:r>
              <a:rPr lang="it-IT" sz="2400" dirty="0" smtClean="0"/>
              <a:t> di diazoto</a:t>
            </a:r>
            <a:endParaRPr lang="it-IT" sz="2400" dirty="0"/>
          </a:p>
        </p:txBody>
      </p:sp>
      <p:sp>
        <p:nvSpPr>
          <p:cNvPr id="15" name="CasellaDiTesto 14"/>
          <p:cNvSpPr txBox="1"/>
          <p:nvPr/>
        </p:nvSpPr>
        <p:spPr>
          <a:xfrm>
            <a:off x="5181600" y="3043535"/>
            <a:ext cx="3810000" cy="461665"/>
          </a:xfrm>
          <a:prstGeom prst="rect">
            <a:avLst/>
          </a:prstGeom>
          <a:noFill/>
        </p:spPr>
        <p:txBody>
          <a:bodyPr wrap="square" rtlCol="0">
            <a:spAutoFit/>
          </a:bodyPr>
          <a:lstStyle/>
          <a:p>
            <a:pPr algn="ctr"/>
            <a:r>
              <a:rPr lang="it-IT" sz="2400" dirty="0" smtClean="0"/>
              <a:t>Triossido di </a:t>
            </a:r>
            <a:r>
              <a:rPr lang="it-IT" sz="2400" dirty="0" err="1" smtClean="0"/>
              <a:t>dicromo</a:t>
            </a:r>
            <a:endParaRPr lang="it-IT" sz="2400" dirty="0" smtClean="0"/>
          </a:p>
        </p:txBody>
      </p:sp>
      <p:sp>
        <p:nvSpPr>
          <p:cNvPr id="17" name="CasellaDiTesto 16"/>
          <p:cNvSpPr txBox="1"/>
          <p:nvPr/>
        </p:nvSpPr>
        <p:spPr>
          <a:xfrm>
            <a:off x="5181600" y="3729335"/>
            <a:ext cx="3810000" cy="461665"/>
          </a:xfrm>
          <a:prstGeom prst="rect">
            <a:avLst/>
          </a:prstGeom>
          <a:noFill/>
        </p:spPr>
        <p:txBody>
          <a:bodyPr wrap="square" rtlCol="0">
            <a:spAutoFit/>
          </a:bodyPr>
          <a:lstStyle/>
          <a:p>
            <a:pPr algn="ctr"/>
            <a:r>
              <a:rPr lang="it-IT" sz="2400" dirty="0" smtClean="0"/>
              <a:t>Triossido di cromo</a:t>
            </a:r>
            <a:endParaRPr lang="it-IT" sz="2400" dirty="0"/>
          </a:p>
        </p:txBody>
      </p:sp>
      <p:sp>
        <p:nvSpPr>
          <p:cNvPr id="18" name="CasellaDiTesto 17"/>
          <p:cNvSpPr txBox="1"/>
          <p:nvPr/>
        </p:nvSpPr>
        <p:spPr>
          <a:xfrm>
            <a:off x="5181600" y="4419600"/>
            <a:ext cx="3810000" cy="461665"/>
          </a:xfrm>
          <a:prstGeom prst="rect">
            <a:avLst/>
          </a:prstGeom>
          <a:noFill/>
        </p:spPr>
        <p:txBody>
          <a:bodyPr wrap="square" rtlCol="0">
            <a:spAutoFit/>
          </a:bodyPr>
          <a:lstStyle/>
          <a:p>
            <a:pPr algn="ctr"/>
            <a:r>
              <a:rPr lang="it-IT" sz="2400" dirty="0" err="1" smtClean="0"/>
              <a:t>Eptaossido</a:t>
            </a:r>
            <a:r>
              <a:rPr lang="it-IT" sz="2400" dirty="0" smtClean="0"/>
              <a:t> di </a:t>
            </a:r>
            <a:r>
              <a:rPr lang="it-IT" sz="2400" dirty="0" err="1" smtClean="0"/>
              <a:t>dimanganese</a:t>
            </a:r>
            <a:endParaRPr lang="it-IT" sz="2400" dirty="0"/>
          </a:p>
        </p:txBody>
      </p:sp>
      <p:sp>
        <p:nvSpPr>
          <p:cNvPr id="19" name="CasellaDiTesto 18"/>
          <p:cNvSpPr txBox="1"/>
          <p:nvPr/>
        </p:nvSpPr>
        <p:spPr>
          <a:xfrm>
            <a:off x="5181600" y="5177135"/>
            <a:ext cx="3810000" cy="461665"/>
          </a:xfrm>
          <a:prstGeom prst="rect">
            <a:avLst/>
          </a:prstGeom>
          <a:noFill/>
        </p:spPr>
        <p:txBody>
          <a:bodyPr wrap="square" rtlCol="0">
            <a:spAutoFit/>
          </a:bodyPr>
          <a:lstStyle/>
          <a:p>
            <a:pPr algn="ctr"/>
            <a:r>
              <a:rPr lang="it-IT" sz="2400" dirty="0" smtClean="0"/>
              <a:t>Monossido di carbonio</a:t>
            </a:r>
            <a:endParaRPr lang="it-IT" sz="2400" dirty="0"/>
          </a:p>
        </p:txBody>
      </p:sp>
      <p:sp>
        <p:nvSpPr>
          <p:cNvPr id="20" name="CasellaDiTesto 19"/>
          <p:cNvSpPr txBox="1"/>
          <p:nvPr/>
        </p:nvSpPr>
        <p:spPr>
          <a:xfrm>
            <a:off x="5181600" y="5862935"/>
            <a:ext cx="3810000" cy="461665"/>
          </a:xfrm>
          <a:prstGeom prst="rect">
            <a:avLst/>
          </a:prstGeom>
          <a:noFill/>
        </p:spPr>
        <p:txBody>
          <a:bodyPr wrap="square" rtlCol="0">
            <a:spAutoFit/>
          </a:bodyPr>
          <a:lstStyle/>
          <a:p>
            <a:pPr algn="ctr"/>
            <a:r>
              <a:rPr lang="it-IT" sz="2400" dirty="0" smtClean="0"/>
              <a:t>Monossido di magnesio</a:t>
            </a:r>
            <a:endParaRPr lang="it-IT" sz="2400" dirty="0"/>
          </a:p>
        </p:txBody>
      </p:sp>
      <p:sp>
        <p:nvSpPr>
          <p:cNvPr id="21" name="CasellaDiTesto 20"/>
          <p:cNvSpPr txBox="1"/>
          <p:nvPr/>
        </p:nvSpPr>
        <p:spPr>
          <a:xfrm>
            <a:off x="1371600" y="1595735"/>
            <a:ext cx="3810000" cy="461665"/>
          </a:xfrm>
          <a:prstGeom prst="rect">
            <a:avLst/>
          </a:prstGeom>
          <a:noFill/>
        </p:spPr>
        <p:txBody>
          <a:bodyPr wrap="square" rtlCol="0">
            <a:spAutoFit/>
          </a:bodyPr>
          <a:lstStyle/>
          <a:p>
            <a:pPr algn="ctr"/>
            <a:r>
              <a:rPr lang="it-IT" sz="2400" dirty="0" smtClean="0"/>
              <a:t>Ossido di potassio</a:t>
            </a:r>
          </a:p>
        </p:txBody>
      </p:sp>
      <p:sp>
        <p:nvSpPr>
          <p:cNvPr id="22" name="CasellaDiTesto 21"/>
          <p:cNvSpPr txBox="1"/>
          <p:nvPr/>
        </p:nvSpPr>
        <p:spPr>
          <a:xfrm>
            <a:off x="1371600" y="2286000"/>
            <a:ext cx="3810000" cy="461665"/>
          </a:xfrm>
          <a:prstGeom prst="rect">
            <a:avLst/>
          </a:prstGeom>
          <a:noFill/>
        </p:spPr>
        <p:txBody>
          <a:bodyPr wrap="square" rtlCol="0">
            <a:spAutoFit/>
          </a:bodyPr>
          <a:lstStyle/>
          <a:p>
            <a:pPr algn="ctr"/>
            <a:r>
              <a:rPr lang="it-IT" sz="2400" dirty="0" smtClean="0"/>
              <a:t>Anidride nitrica</a:t>
            </a:r>
          </a:p>
        </p:txBody>
      </p:sp>
      <p:sp>
        <p:nvSpPr>
          <p:cNvPr id="23" name="CasellaDiTesto 22"/>
          <p:cNvSpPr txBox="1"/>
          <p:nvPr/>
        </p:nvSpPr>
        <p:spPr>
          <a:xfrm>
            <a:off x="1371600" y="3043535"/>
            <a:ext cx="3810000" cy="461665"/>
          </a:xfrm>
          <a:prstGeom prst="rect">
            <a:avLst/>
          </a:prstGeom>
          <a:noFill/>
        </p:spPr>
        <p:txBody>
          <a:bodyPr wrap="square" rtlCol="0">
            <a:spAutoFit/>
          </a:bodyPr>
          <a:lstStyle/>
          <a:p>
            <a:pPr algn="ctr"/>
            <a:r>
              <a:rPr lang="it-IT" sz="2400" dirty="0" smtClean="0"/>
              <a:t>Ossido cromico</a:t>
            </a:r>
            <a:endParaRPr lang="it-IT" sz="2400" dirty="0"/>
          </a:p>
        </p:txBody>
      </p:sp>
      <p:sp>
        <p:nvSpPr>
          <p:cNvPr id="24" name="CasellaDiTesto 23"/>
          <p:cNvSpPr txBox="1"/>
          <p:nvPr/>
        </p:nvSpPr>
        <p:spPr>
          <a:xfrm>
            <a:off x="1371600" y="3729335"/>
            <a:ext cx="3810000" cy="461665"/>
          </a:xfrm>
          <a:prstGeom prst="rect">
            <a:avLst/>
          </a:prstGeom>
          <a:noFill/>
        </p:spPr>
        <p:txBody>
          <a:bodyPr wrap="square" rtlCol="0">
            <a:spAutoFit/>
          </a:bodyPr>
          <a:lstStyle/>
          <a:p>
            <a:pPr algn="ctr"/>
            <a:r>
              <a:rPr lang="it-IT" sz="2400" b="1" dirty="0" smtClean="0"/>
              <a:t>Anidride cromica</a:t>
            </a:r>
            <a:endParaRPr lang="it-IT" sz="2400" b="1" dirty="0"/>
          </a:p>
        </p:txBody>
      </p:sp>
      <p:sp>
        <p:nvSpPr>
          <p:cNvPr id="25" name="CasellaDiTesto 24"/>
          <p:cNvSpPr txBox="1"/>
          <p:nvPr/>
        </p:nvSpPr>
        <p:spPr>
          <a:xfrm>
            <a:off x="1371600" y="4419600"/>
            <a:ext cx="3810000" cy="461665"/>
          </a:xfrm>
          <a:prstGeom prst="rect">
            <a:avLst/>
          </a:prstGeom>
          <a:noFill/>
        </p:spPr>
        <p:txBody>
          <a:bodyPr wrap="square" rtlCol="0">
            <a:spAutoFit/>
          </a:bodyPr>
          <a:lstStyle/>
          <a:p>
            <a:pPr algn="ctr"/>
            <a:r>
              <a:rPr lang="it-IT" sz="2400" b="1" dirty="0" smtClean="0"/>
              <a:t>Anidride permanganica</a:t>
            </a:r>
            <a:endParaRPr lang="it-IT" sz="2400" b="1" dirty="0"/>
          </a:p>
        </p:txBody>
      </p:sp>
      <p:sp>
        <p:nvSpPr>
          <p:cNvPr id="26" name="CasellaDiTesto 25"/>
          <p:cNvSpPr txBox="1"/>
          <p:nvPr/>
        </p:nvSpPr>
        <p:spPr>
          <a:xfrm>
            <a:off x="1371600" y="5177135"/>
            <a:ext cx="3810000" cy="461665"/>
          </a:xfrm>
          <a:prstGeom prst="rect">
            <a:avLst/>
          </a:prstGeom>
          <a:noFill/>
        </p:spPr>
        <p:txBody>
          <a:bodyPr wrap="square" rtlCol="0">
            <a:spAutoFit/>
          </a:bodyPr>
          <a:lstStyle/>
          <a:p>
            <a:pPr algn="ctr"/>
            <a:r>
              <a:rPr lang="it-IT" sz="2400" dirty="0" smtClean="0"/>
              <a:t>Anidride carboniosa</a:t>
            </a:r>
            <a:endParaRPr lang="it-IT" sz="2400" dirty="0"/>
          </a:p>
        </p:txBody>
      </p:sp>
      <p:sp>
        <p:nvSpPr>
          <p:cNvPr id="27" name="CasellaDiTesto 26"/>
          <p:cNvSpPr txBox="1"/>
          <p:nvPr/>
        </p:nvSpPr>
        <p:spPr>
          <a:xfrm>
            <a:off x="1371600" y="5862935"/>
            <a:ext cx="3810000" cy="461665"/>
          </a:xfrm>
          <a:prstGeom prst="rect">
            <a:avLst/>
          </a:prstGeom>
          <a:noFill/>
        </p:spPr>
        <p:txBody>
          <a:bodyPr wrap="square" rtlCol="0">
            <a:spAutoFit/>
          </a:bodyPr>
          <a:lstStyle/>
          <a:p>
            <a:pPr algn="ctr"/>
            <a:r>
              <a:rPr lang="it-IT" sz="2400" dirty="0" smtClean="0"/>
              <a:t>Ossido di magnesio</a:t>
            </a:r>
          </a:p>
        </p:txBody>
      </p:sp>
    </p:spTree>
    <p:extLst>
      <p:ext uri="{BB962C8B-B14F-4D97-AF65-F5344CB8AC3E}">
        <p14:creationId xmlns:p14="http://schemas.microsoft.com/office/powerpoint/2010/main" val="12275281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 Box 22"/>
          <p:cNvSpPr txBox="1">
            <a:spLocks noChangeArrowheads="1"/>
          </p:cNvSpPr>
          <p:nvPr/>
        </p:nvSpPr>
        <p:spPr bwMode="auto">
          <a:xfrm>
            <a:off x="1600199" y="4085079"/>
            <a:ext cx="1752601" cy="466725"/>
          </a:xfrm>
          <a:prstGeom prst="rect">
            <a:avLst/>
          </a:prstGeom>
          <a:solidFill>
            <a:srgbClr val="66C20A"/>
          </a:solidFill>
          <a:ln w="9525">
            <a:solidFill>
              <a:srgbClr val="66C20A"/>
            </a:solidFill>
            <a:miter lim="800000"/>
            <a:headEnd/>
            <a:tailEnd/>
          </a:ln>
        </p:spPr>
        <p:txBody>
          <a:bodyPr wrap="squar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endParaRPr lang="it-IT" altLang="it-IT" sz="2400" dirty="0">
              <a:latin typeface="Arial" charset="0"/>
            </a:endParaRPr>
          </a:p>
        </p:txBody>
      </p:sp>
      <p:sp>
        <p:nvSpPr>
          <p:cNvPr id="24" name="Text Box 23"/>
          <p:cNvSpPr txBox="1">
            <a:spLocks noChangeArrowheads="1"/>
          </p:cNvSpPr>
          <p:nvPr/>
        </p:nvSpPr>
        <p:spPr bwMode="auto">
          <a:xfrm>
            <a:off x="5105400" y="4085917"/>
            <a:ext cx="2895600" cy="4572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endParaRPr lang="it-IT" altLang="it-IT" sz="2400" dirty="0">
              <a:latin typeface="Arial" charset="0"/>
            </a:endParaRPr>
          </a:p>
        </p:txBody>
      </p:sp>
      <p:sp>
        <p:nvSpPr>
          <p:cNvPr id="15362" name="Rectangle 2"/>
          <p:cNvSpPr>
            <a:spLocks noGrp="1" noChangeArrowheads="1"/>
          </p:cNvSpPr>
          <p:nvPr>
            <p:ph type="title"/>
          </p:nvPr>
        </p:nvSpPr>
        <p:spPr>
          <a:xfrm>
            <a:off x="0" y="0"/>
            <a:ext cx="7772400" cy="1143000"/>
          </a:xfrm>
        </p:spPr>
        <p:txBody>
          <a:bodyPr/>
          <a:lstStyle/>
          <a:p>
            <a:pPr algn="l" eaLnBrk="1" hangingPunct="1">
              <a:lnSpc>
                <a:spcPct val="80000"/>
              </a:lnSpc>
            </a:pPr>
            <a:r>
              <a:rPr lang="it-IT" altLang="it-IT" sz="3200" smtClean="0">
                <a:solidFill>
                  <a:srgbClr val="0000FF"/>
                </a:solidFill>
                <a:latin typeface="Arial" charset="0"/>
              </a:rPr>
              <a:t>Nomenclatura</a:t>
            </a:r>
          </a:p>
        </p:txBody>
      </p:sp>
      <p:sp>
        <p:nvSpPr>
          <p:cNvPr id="15363" name="Text Box 3"/>
          <p:cNvSpPr txBox="1">
            <a:spLocks noChangeArrowheads="1"/>
          </p:cNvSpPr>
          <p:nvPr/>
        </p:nvSpPr>
        <p:spPr bwMode="auto">
          <a:xfrm>
            <a:off x="990600" y="1371600"/>
            <a:ext cx="7620000" cy="4478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50000"/>
              </a:spcBef>
              <a:buFontTx/>
              <a:buNone/>
            </a:pPr>
            <a:r>
              <a:rPr lang="it-IT" altLang="it-IT" sz="2400" dirty="0">
                <a:latin typeface="Arial" charset="0"/>
              </a:rPr>
              <a:t>ELEMENTI + OSSIGENO</a:t>
            </a:r>
          </a:p>
          <a:p>
            <a:pPr algn="ctr" eaLnBrk="1" hangingPunct="1">
              <a:spcBef>
                <a:spcPct val="50000"/>
              </a:spcBef>
              <a:buFontTx/>
              <a:buNone/>
            </a:pPr>
            <a:endParaRPr lang="it-IT" altLang="it-IT" sz="2400" dirty="0">
              <a:latin typeface="Arial" charset="0"/>
            </a:endParaRPr>
          </a:p>
          <a:p>
            <a:pPr algn="ctr" eaLnBrk="1" hangingPunct="1">
              <a:spcBef>
                <a:spcPct val="50000"/>
              </a:spcBef>
              <a:buFontTx/>
              <a:buNone/>
            </a:pPr>
            <a:r>
              <a:rPr lang="it-IT" altLang="it-IT" sz="2400" dirty="0">
                <a:latin typeface="Arial" charset="0"/>
              </a:rPr>
              <a:t>OSSIDI</a:t>
            </a:r>
          </a:p>
          <a:p>
            <a:pPr algn="ctr" eaLnBrk="1" hangingPunct="1">
              <a:spcBef>
                <a:spcPct val="50000"/>
              </a:spcBef>
              <a:buFontTx/>
              <a:buNone/>
            </a:pPr>
            <a:endParaRPr lang="it-IT" altLang="it-IT" sz="2400" dirty="0">
              <a:latin typeface="Arial" charset="0"/>
            </a:endParaRPr>
          </a:p>
          <a:p>
            <a:pPr algn="ctr" eaLnBrk="1" hangingPunct="1">
              <a:spcBef>
                <a:spcPct val="50000"/>
              </a:spcBef>
              <a:buFontTx/>
              <a:buNone/>
            </a:pPr>
            <a:r>
              <a:rPr lang="it-IT" altLang="it-IT" sz="2400" dirty="0">
                <a:latin typeface="Arial" charset="0"/>
              </a:rPr>
              <a:t>   </a:t>
            </a:r>
          </a:p>
          <a:p>
            <a:pPr algn="ctr" eaLnBrk="1" hangingPunct="1">
              <a:spcBef>
                <a:spcPct val="50000"/>
              </a:spcBef>
              <a:buFontTx/>
              <a:buNone/>
            </a:pPr>
            <a:r>
              <a:rPr lang="it-IT" altLang="it-IT" sz="2400" dirty="0">
                <a:latin typeface="Arial" charset="0"/>
              </a:rPr>
              <a:t>IDROSSIDI                       ACIDI OSSIGENATI</a:t>
            </a:r>
          </a:p>
          <a:p>
            <a:pPr algn="ctr" eaLnBrk="1" hangingPunct="1">
              <a:spcBef>
                <a:spcPct val="50000"/>
              </a:spcBef>
              <a:buFontTx/>
              <a:buNone/>
            </a:pPr>
            <a:endParaRPr lang="it-IT" altLang="it-IT" sz="2000" dirty="0">
              <a:latin typeface="Arial" charset="0"/>
            </a:endParaRPr>
          </a:p>
          <a:p>
            <a:pPr algn="ctr" eaLnBrk="1" hangingPunct="1">
              <a:spcBef>
                <a:spcPct val="50000"/>
              </a:spcBef>
              <a:buFontTx/>
              <a:buNone/>
            </a:pPr>
            <a:endParaRPr lang="it-IT" altLang="it-IT" sz="1000" dirty="0">
              <a:latin typeface="Arial" charset="0"/>
            </a:endParaRPr>
          </a:p>
          <a:p>
            <a:pPr algn="ctr" eaLnBrk="1" hangingPunct="1">
              <a:spcBef>
                <a:spcPct val="50000"/>
              </a:spcBef>
              <a:buFontTx/>
              <a:buNone/>
            </a:pPr>
            <a:endParaRPr lang="it-IT" altLang="it-IT" sz="2400" dirty="0">
              <a:latin typeface="Arial" charset="0"/>
            </a:endParaRPr>
          </a:p>
        </p:txBody>
      </p:sp>
      <p:grpSp>
        <p:nvGrpSpPr>
          <p:cNvPr id="15364" name="Group 4"/>
          <p:cNvGrpSpPr>
            <a:grpSpLocks/>
          </p:cNvGrpSpPr>
          <p:nvPr/>
        </p:nvGrpSpPr>
        <p:grpSpPr bwMode="auto">
          <a:xfrm>
            <a:off x="1600200" y="1352266"/>
            <a:ext cx="6400800" cy="4419600"/>
            <a:chOff x="1008" y="864"/>
            <a:chExt cx="4032" cy="2784"/>
          </a:xfrm>
        </p:grpSpPr>
        <p:sp>
          <p:nvSpPr>
            <p:cNvPr id="15370" name="Rectangle 5"/>
            <p:cNvSpPr>
              <a:spLocks noChangeArrowheads="1"/>
            </p:cNvSpPr>
            <p:nvPr/>
          </p:nvSpPr>
          <p:spPr bwMode="auto">
            <a:xfrm>
              <a:off x="2496" y="1536"/>
              <a:ext cx="1056" cy="2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latin typeface="Arial" charset="0"/>
              </a:endParaRPr>
            </a:p>
          </p:txBody>
        </p:sp>
        <p:sp>
          <p:nvSpPr>
            <p:cNvPr id="15371" name="Rectangle 6"/>
            <p:cNvSpPr>
              <a:spLocks noChangeArrowheads="1"/>
            </p:cNvSpPr>
            <p:nvPr/>
          </p:nvSpPr>
          <p:spPr bwMode="auto">
            <a:xfrm>
              <a:off x="2112" y="3360"/>
              <a:ext cx="1728" cy="2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it-IT" altLang="it-IT" sz="2400" dirty="0" smtClean="0">
                  <a:latin typeface="Arial" charset="0"/>
                </a:rPr>
                <a:t>SALI OSSIGENATI </a:t>
              </a:r>
              <a:endParaRPr lang="it-IT" altLang="it-IT" sz="2400" dirty="0">
                <a:latin typeface="Arial" charset="0"/>
              </a:endParaRPr>
            </a:p>
          </p:txBody>
        </p:sp>
        <p:sp>
          <p:nvSpPr>
            <p:cNvPr id="15372" name="Rectangle 7"/>
            <p:cNvSpPr>
              <a:spLocks noChangeArrowheads="1"/>
            </p:cNvSpPr>
            <p:nvPr/>
          </p:nvSpPr>
          <p:spPr bwMode="auto">
            <a:xfrm>
              <a:off x="3216" y="2592"/>
              <a:ext cx="1824" cy="2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latin typeface="Arial" charset="0"/>
              </a:endParaRPr>
            </a:p>
          </p:txBody>
        </p:sp>
        <p:sp>
          <p:nvSpPr>
            <p:cNvPr id="15373" name="Rectangle 8"/>
            <p:cNvSpPr>
              <a:spLocks noChangeArrowheads="1"/>
            </p:cNvSpPr>
            <p:nvPr/>
          </p:nvSpPr>
          <p:spPr bwMode="auto">
            <a:xfrm>
              <a:off x="1008" y="2592"/>
              <a:ext cx="1104" cy="2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latin typeface="Arial" charset="0"/>
              </a:endParaRPr>
            </a:p>
          </p:txBody>
        </p:sp>
        <p:sp>
          <p:nvSpPr>
            <p:cNvPr id="15374" name="Rectangle 9"/>
            <p:cNvSpPr>
              <a:spLocks noChangeArrowheads="1"/>
            </p:cNvSpPr>
            <p:nvPr/>
          </p:nvSpPr>
          <p:spPr bwMode="auto">
            <a:xfrm>
              <a:off x="1872" y="864"/>
              <a:ext cx="2304" cy="2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latin typeface="Arial" charset="0"/>
              </a:endParaRPr>
            </a:p>
          </p:txBody>
        </p:sp>
        <p:sp>
          <p:nvSpPr>
            <p:cNvPr id="15375" name="Line 10"/>
            <p:cNvSpPr>
              <a:spLocks noChangeShapeType="1"/>
            </p:cNvSpPr>
            <p:nvPr/>
          </p:nvSpPr>
          <p:spPr bwMode="auto">
            <a:xfrm>
              <a:off x="3024" y="1152"/>
              <a:ext cx="0" cy="384"/>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376" name="Line 11"/>
            <p:cNvSpPr>
              <a:spLocks noChangeShapeType="1"/>
            </p:cNvSpPr>
            <p:nvPr/>
          </p:nvSpPr>
          <p:spPr bwMode="auto">
            <a:xfrm>
              <a:off x="3024" y="1824"/>
              <a:ext cx="0" cy="384"/>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377" name="Line 12"/>
            <p:cNvSpPr>
              <a:spLocks noChangeShapeType="1"/>
            </p:cNvSpPr>
            <p:nvPr/>
          </p:nvSpPr>
          <p:spPr bwMode="auto">
            <a:xfrm>
              <a:off x="1728" y="2256"/>
              <a:ext cx="264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78" name="Line 13"/>
            <p:cNvSpPr>
              <a:spLocks noChangeShapeType="1"/>
            </p:cNvSpPr>
            <p:nvPr/>
          </p:nvSpPr>
          <p:spPr bwMode="auto">
            <a:xfrm>
              <a:off x="4368" y="2256"/>
              <a:ext cx="0" cy="336"/>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379" name="Line 14"/>
            <p:cNvSpPr>
              <a:spLocks noChangeShapeType="1"/>
            </p:cNvSpPr>
            <p:nvPr/>
          </p:nvSpPr>
          <p:spPr bwMode="auto">
            <a:xfrm>
              <a:off x="1728" y="2256"/>
              <a:ext cx="0" cy="336"/>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380" name="Line 15"/>
            <p:cNvSpPr>
              <a:spLocks noChangeShapeType="1"/>
            </p:cNvSpPr>
            <p:nvPr/>
          </p:nvSpPr>
          <p:spPr bwMode="auto">
            <a:xfrm>
              <a:off x="1728" y="2976"/>
              <a:ext cx="264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81" name="Line 16"/>
            <p:cNvSpPr>
              <a:spLocks noChangeShapeType="1"/>
            </p:cNvSpPr>
            <p:nvPr/>
          </p:nvSpPr>
          <p:spPr bwMode="auto">
            <a:xfrm>
              <a:off x="3024" y="2976"/>
              <a:ext cx="0" cy="384"/>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382" name="Line 17"/>
            <p:cNvSpPr>
              <a:spLocks noChangeShapeType="1"/>
            </p:cNvSpPr>
            <p:nvPr/>
          </p:nvSpPr>
          <p:spPr bwMode="auto">
            <a:xfrm>
              <a:off x="1728" y="2880"/>
              <a:ext cx="0"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83" name="Line 18"/>
            <p:cNvSpPr>
              <a:spLocks noChangeShapeType="1"/>
            </p:cNvSpPr>
            <p:nvPr/>
          </p:nvSpPr>
          <p:spPr bwMode="auto">
            <a:xfrm>
              <a:off x="4368" y="2880"/>
              <a:ext cx="0"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5365" name="Text Box 19"/>
          <p:cNvSpPr txBox="1">
            <a:spLocks noChangeArrowheads="1"/>
          </p:cNvSpPr>
          <p:nvPr/>
        </p:nvSpPr>
        <p:spPr bwMode="auto">
          <a:xfrm>
            <a:off x="4953000" y="2971800"/>
            <a:ext cx="1143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r>
              <a:rPr lang="it-IT" altLang="it-IT" sz="2400">
                <a:latin typeface="Arial" charset="0"/>
              </a:rPr>
              <a:t>+ H</a:t>
            </a:r>
            <a:r>
              <a:rPr lang="it-IT" altLang="it-IT" sz="2400" baseline="-25000">
                <a:latin typeface="Arial" charset="0"/>
              </a:rPr>
              <a:t>2</a:t>
            </a:r>
            <a:r>
              <a:rPr lang="it-IT" altLang="it-IT" sz="2400">
                <a:latin typeface="Arial" charset="0"/>
              </a:rPr>
              <a:t>O</a:t>
            </a:r>
          </a:p>
        </p:txBody>
      </p:sp>
      <p:sp>
        <p:nvSpPr>
          <p:cNvPr id="15366" name="Text Box 20"/>
          <p:cNvSpPr txBox="1">
            <a:spLocks noChangeArrowheads="1"/>
          </p:cNvSpPr>
          <p:nvPr/>
        </p:nvSpPr>
        <p:spPr bwMode="auto">
          <a:xfrm>
            <a:off x="381000" y="1295400"/>
            <a:ext cx="1752600" cy="457200"/>
          </a:xfrm>
          <a:prstGeom prst="rect">
            <a:avLst/>
          </a:prstGeom>
          <a:solidFill>
            <a:srgbClr val="66C20A"/>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r>
              <a:rPr lang="it-IT" altLang="it-IT" sz="2400">
                <a:latin typeface="Arial" charset="0"/>
              </a:rPr>
              <a:t>metalli</a:t>
            </a:r>
          </a:p>
        </p:txBody>
      </p:sp>
      <p:sp>
        <p:nvSpPr>
          <p:cNvPr id="15367" name="Text Box 21"/>
          <p:cNvSpPr txBox="1">
            <a:spLocks noChangeArrowheads="1"/>
          </p:cNvSpPr>
          <p:nvPr/>
        </p:nvSpPr>
        <p:spPr bwMode="auto">
          <a:xfrm>
            <a:off x="7162800" y="1371600"/>
            <a:ext cx="1752600" cy="4572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r>
              <a:rPr lang="it-IT" altLang="it-IT" sz="2400">
                <a:latin typeface="Arial" charset="0"/>
              </a:rPr>
              <a:t>Non metalli</a:t>
            </a:r>
          </a:p>
        </p:txBody>
      </p:sp>
      <p:sp>
        <p:nvSpPr>
          <p:cNvPr id="15368" name="Text Box 22"/>
          <p:cNvSpPr txBox="1">
            <a:spLocks noChangeArrowheads="1"/>
          </p:cNvSpPr>
          <p:nvPr/>
        </p:nvSpPr>
        <p:spPr bwMode="auto">
          <a:xfrm>
            <a:off x="381000" y="2438400"/>
            <a:ext cx="2133600" cy="466725"/>
          </a:xfrm>
          <a:prstGeom prst="rect">
            <a:avLst/>
          </a:prstGeom>
          <a:solidFill>
            <a:srgbClr val="66C20A"/>
          </a:solidFill>
          <a:ln w="9525">
            <a:solidFill>
              <a:srgbClr val="66C20A"/>
            </a:solidFill>
            <a:miter lim="800000"/>
            <a:headEnd/>
            <a:tailEnd/>
          </a:ln>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r>
              <a:rPr lang="it-IT" altLang="it-IT" sz="2400">
                <a:latin typeface="Arial" charset="0"/>
              </a:rPr>
              <a:t>Ossidi basici</a:t>
            </a:r>
          </a:p>
        </p:txBody>
      </p:sp>
      <p:sp>
        <p:nvSpPr>
          <p:cNvPr id="15369" name="Text Box 23"/>
          <p:cNvSpPr txBox="1">
            <a:spLocks noChangeArrowheads="1"/>
          </p:cNvSpPr>
          <p:nvPr/>
        </p:nvSpPr>
        <p:spPr bwMode="auto">
          <a:xfrm>
            <a:off x="7010400" y="2438400"/>
            <a:ext cx="2133600" cy="4572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r>
              <a:rPr lang="it-IT" altLang="it-IT" sz="2400">
                <a:latin typeface="Arial" charset="0"/>
              </a:rPr>
              <a:t>Ossidi acidi</a:t>
            </a:r>
          </a:p>
        </p:txBody>
      </p:sp>
    </p:spTree>
    <p:extLst>
      <p:ext uri="{BB962C8B-B14F-4D97-AF65-F5344CB8AC3E}">
        <p14:creationId xmlns:p14="http://schemas.microsoft.com/office/powerpoint/2010/main" val="18179614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62000" y="228600"/>
            <a:ext cx="4495800" cy="457200"/>
          </a:xfrm>
        </p:spPr>
        <p:txBody>
          <a:bodyPr>
            <a:noAutofit/>
          </a:bodyPr>
          <a:lstStyle/>
          <a:p>
            <a:r>
              <a:rPr lang="it-IT" sz="3200" dirty="0" smtClean="0"/>
              <a:t>Idrossidi</a:t>
            </a:r>
            <a:endParaRPr lang="it-IT" sz="3200" dirty="0"/>
          </a:p>
        </p:txBody>
      </p:sp>
      <p:sp>
        <p:nvSpPr>
          <p:cNvPr id="7" name="Segnaposto contenuto 2"/>
          <p:cNvSpPr txBox="1">
            <a:spLocks/>
          </p:cNvSpPr>
          <p:nvPr/>
        </p:nvSpPr>
        <p:spPr>
          <a:xfrm>
            <a:off x="609600" y="685800"/>
            <a:ext cx="4953000" cy="2438400"/>
          </a:xfrm>
          <a:prstGeom prst="rect">
            <a:avLst/>
          </a:prstGeom>
        </p:spPr>
        <p:txBody>
          <a:bodyPr vert="horz" lIns="91440" tIns="45720" rIns="91440" bIns="45720" rtlCol="0">
            <a:normAutofit/>
          </a:bodyPr>
          <a:lstStyle/>
          <a:p>
            <a:pPr lvl="0" algn="ctr">
              <a:defRPr/>
            </a:pPr>
            <a:r>
              <a:rPr lang="it-IT" dirty="0" smtClean="0"/>
              <a:t>Sono composti ternari di </a:t>
            </a:r>
            <a:r>
              <a:rPr lang="it-IT" b="1" dirty="0" smtClean="0"/>
              <a:t>ossigeno</a:t>
            </a:r>
            <a:r>
              <a:rPr lang="it-IT" dirty="0" smtClean="0"/>
              <a:t>, </a:t>
            </a:r>
            <a:r>
              <a:rPr lang="it-IT" b="1" dirty="0" smtClean="0"/>
              <a:t>idrogeno</a:t>
            </a:r>
            <a:r>
              <a:rPr lang="it-IT" dirty="0" smtClean="0"/>
              <a:t> e un </a:t>
            </a:r>
            <a:r>
              <a:rPr lang="it-IT" b="1" dirty="0" smtClean="0"/>
              <a:t>metallo</a:t>
            </a:r>
            <a:r>
              <a:rPr lang="it-IT" dirty="0" smtClean="0"/>
              <a:t>.   </a:t>
            </a:r>
          </a:p>
          <a:p>
            <a:pPr lvl="0" algn="ctr">
              <a:defRPr/>
            </a:pPr>
            <a:r>
              <a:rPr lang="it-IT" dirty="0" smtClean="0"/>
              <a:t>L’ossigeno ha sempre stato di ossidazione -2, l’idrogeno sempre stato di ossidazione +1. Complessivamente lo ione OH</a:t>
            </a:r>
            <a:r>
              <a:rPr lang="it-IT" b="1" baseline="30000" dirty="0" smtClean="0"/>
              <a:t>-</a:t>
            </a:r>
            <a:r>
              <a:rPr lang="it-IT" dirty="0" smtClean="0"/>
              <a:t> ha stato di ossidazione -1.</a:t>
            </a:r>
          </a:p>
          <a:p>
            <a:pPr lvl="0" algn="ctr">
              <a:defRPr/>
            </a:pPr>
            <a:r>
              <a:rPr lang="it-IT" dirty="0" smtClean="0"/>
              <a:t>Il metallo ha sempre stato di ossidazione positivo.</a:t>
            </a:r>
          </a:p>
        </p:txBody>
      </p:sp>
      <p:sp>
        <p:nvSpPr>
          <p:cNvPr id="8" name="Segnaposto contenuto 2"/>
          <p:cNvSpPr txBox="1">
            <a:spLocks/>
          </p:cNvSpPr>
          <p:nvPr/>
        </p:nvSpPr>
        <p:spPr>
          <a:xfrm>
            <a:off x="6096000" y="838200"/>
            <a:ext cx="2971800" cy="1828800"/>
          </a:xfrm>
          <a:prstGeom prst="rect">
            <a:avLst/>
          </a:prstGeom>
          <a:solidFill>
            <a:schemeClr val="accent4">
              <a:lumMod val="40000"/>
              <a:lumOff val="60000"/>
              <a:alpha val="37000"/>
            </a:schemeClr>
          </a:solidFill>
          <a:ln>
            <a:noFill/>
          </a:ln>
        </p:spPr>
        <p:txBody>
          <a:bodyPr vert="horz" lIns="91440" tIns="45720" rIns="91440" bIns="45720" rtlCol="0">
            <a:normAutofit/>
          </a:bodyPr>
          <a:lstStyle/>
          <a:p>
            <a:pPr marR="0" lvl="0" algn="ctr" defTabSz="914400" rtl="0" eaLnBrk="1" fontAlgn="auto" latinLnBrk="0" hangingPunct="1">
              <a:lnSpc>
                <a:spcPct val="100000"/>
              </a:lnSpc>
              <a:spcAft>
                <a:spcPts val="0"/>
              </a:spcAft>
              <a:buClrTx/>
              <a:buSzTx/>
              <a:tabLst/>
              <a:defRPr/>
            </a:pPr>
            <a:r>
              <a:rPr lang="it-IT" sz="2000" i="1" dirty="0" smtClean="0"/>
              <a:t>Esempi:</a:t>
            </a:r>
          </a:p>
          <a:p>
            <a:pPr lvl="0" algn="ctr">
              <a:lnSpc>
                <a:spcPct val="170000"/>
              </a:lnSpc>
              <a:defRPr/>
            </a:pPr>
            <a:r>
              <a:rPr lang="it-IT" sz="2000" i="1" dirty="0" smtClean="0"/>
              <a:t>Mg(OH)</a:t>
            </a:r>
            <a:r>
              <a:rPr lang="it-IT" sz="2000" i="1" baseline="-25000" dirty="0" smtClean="0"/>
              <a:t>2</a:t>
            </a:r>
            <a:r>
              <a:rPr lang="it-IT" sz="2000" i="1" dirty="0" smtClean="0"/>
              <a:t>,    </a:t>
            </a:r>
            <a:r>
              <a:rPr lang="it-IT" sz="2000" i="1" dirty="0" err="1" smtClean="0"/>
              <a:t>NaOH</a:t>
            </a:r>
            <a:r>
              <a:rPr lang="it-IT" sz="2000" i="1" dirty="0" smtClean="0"/>
              <a:t>,    </a:t>
            </a:r>
            <a:r>
              <a:rPr lang="it-IT" sz="2000" i="1" dirty="0" err="1" smtClean="0"/>
              <a:t>LiOH</a:t>
            </a:r>
            <a:r>
              <a:rPr lang="it-IT" sz="2000" i="1" dirty="0" smtClean="0"/>
              <a:t>,   </a:t>
            </a:r>
          </a:p>
          <a:p>
            <a:pPr lvl="0" algn="ctr">
              <a:lnSpc>
                <a:spcPct val="170000"/>
              </a:lnSpc>
              <a:defRPr/>
            </a:pPr>
            <a:r>
              <a:rPr lang="it-IT" sz="2000" i="1" dirty="0" smtClean="0"/>
              <a:t>Fe(OH)</a:t>
            </a:r>
            <a:r>
              <a:rPr lang="it-IT" sz="2000" i="1" baseline="-25000" dirty="0" smtClean="0"/>
              <a:t>2,</a:t>
            </a:r>
            <a:r>
              <a:rPr lang="it-IT" sz="2000" i="1" dirty="0" smtClean="0"/>
              <a:t>      Fe(OH)</a:t>
            </a:r>
            <a:r>
              <a:rPr lang="it-IT" sz="2000" i="1" baseline="-25000" dirty="0" smtClean="0"/>
              <a:t>3</a:t>
            </a:r>
            <a:r>
              <a:rPr lang="it-IT" sz="2000" i="1" dirty="0" smtClean="0"/>
              <a:t>,     </a:t>
            </a:r>
            <a:endParaRPr lang="it-IT" sz="2000" i="1" baseline="-25000" dirty="0" smtClean="0"/>
          </a:p>
          <a:p>
            <a:pPr marR="0" lvl="0" algn="ctr" defTabSz="914400" rtl="0" eaLnBrk="1" fontAlgn="auto" latinLnBrk="0" hangingPunct="1">
              <a:lnSpc>
                <a:spcPct val="170000"/>
              </a:lnSpc>
              <a:spcAft>
                <a:spcPts val="0"/>
              </a:spcAft>
              <a:buClrTx/>
              <a:buSzTx/>
              <a:tabLst/>
              <a:defRPr/>
            </a:pPr>
            <a:endParaRPr kumimoji="0" lang="it-IT" sz="2000" b="0" i="1" strike="noStrike" kern="1200" cap="none" spc="0" normalizeH="0" baseline="-25000" noProof="0" dirty="0" smtClean="0">
              <a:ln>
                <a:noFill/>
              </a:ln>
              <a:solidFill>
                <a:schemeClr val="tx1"/>
              </a:solidFill>
              <a:effectLst/>
              <a:uLnTx/>
              <a:uFillTx/>
              <a:latin typeface="+mn-lt"/>
              <a:ea typeface="+mn-ea"/>
              <a:cs typeface="+mn-cs"/>
            </a:endParaRPr>
          </a:p>
          <a:p>
            <a:pPr marR="0" lvl="0" algn="ctr" defTabSz="914400" rtl="0" eaLnBrk="1" fontAlgn="auto" latinLnBrk="0" hangingPunct="1">
              <a:lnSpc>
                <a:spcPct val="170000"/>
              </a:lnSpc>
              <a:spcAft>
                <a:spcPts val="0"/>
              </a:spcAft>
              <a:buClrTx/>
              <a:buSzTx/>
              <a:tabLst/>
              <a:defRPr/>
            </a:pPr>
            <a:endParaRPr kumimoji="0" lang="it-IT" sz="2000" b="0" i="1" strike="noStrike" kern="1200" cap="none" spc="0" normalizeH="0" baseline="-25000" noProof="0" dirty="0" smtClean="0">
              <a:ln>
                <a:noFill/>
              </a:ln>
              <a:solidFill>
                <a:schemeClr val="tx1"/>
              </a:solidFill>
              <a:effectLst/>
              <a:uLnTx/>
              <a:uFillTx/>
              <a:latin typeface="+mn-lt"/>
              <a:ea typeface="+mn-ea"/>
              <a:cs typeface="+mn-cs"/>
            </a:endParaRPr>
          </a:p>
        </p:txBody>
      </p:sp>
      <p:grpSp>
        <p:nvGrpSpPr>
          <p:cNvPr id="4" name="Group 4"/>
          <p:cNvGrpSpPr/>
          <p:nvPr/>
        </p:nvGrpSpPr>
        <p:grpSpPr>
          <a:xfrm>
            <a:off x="6400800" y="1219200"/>
            <a:ext cx="2438400" cy="228600"/>
            <a:chOff x="5562600" y="609600"/>
            <a:chExt cx="2438400" cy="228600"/>
          </a:xfrm>
        </p:grpSpPr>
        <p:sp>
          <p:nvSpPr>
            <p:cNvPr id="3" name="TextBox 2"/>
            <p:cNvSpPr txBox="1"/>
            <p:nvPr/>
          </p:nvSpPr>
          <p:spPr>
            <a:xfrm>
              <a:off x="6591300" y="622756"/>
              <a:ext cx="266700" cy="215444"/>
            </a:xfrm>
            <a:prstGeom prst="rect">
              <a:avLst/>
            </a:prstGeom>
            <a:noFill/>
          </p:spPr>
          <p:txBody>
            <a:bodyPr wrap="square" lIns="0" tIns="0" rIns="0" bIns="0" rtlCol="0">
              <a:spAutoFit/>
            </a:bodyPr>
            <a:lstStyle/>
            <a:p>
              <a:pPr algn="ctr"/>
              <a:r>
                <a:rPr lang="en-US" sz="1400" b="1" dirty="0" smtClean="0">
                  <a:solidFill>
                    <a:srgbClr val="0070C0"/>
                  </a:solidFill>
                </a:rPr>
                <a:t>+1</a:t>
              </a:r>
              <a:endParaRPr lang="en-US" sz="1400" b="1" dirty="0">
                <a:solidFill>
                  <a:srgbClr val="0070C0"/>
                </a:solidFill>
              </a:endParaRPr>
            </a:p>
          </p:txBody>
        </p:sp>
        <p:sp>
          <p:nvSpPr>
            <p:cNvPr id="9" name="TextBox 8"/>
            <p:cNvSpPr txBox="1"/>
            <p:nvPr/>
          </p:nvSpPr>
          <p:spPr>
            <a:xfrm>
              <a:off x="6934200" y="622756"/>
              <a:ext cx="266700" cy="215444"/>
            </a:xfrm>
            <a:prstGeom prst="rect">
              <a:avLst/>
            </a:prstGeom>
            <a:noFill/>
          </p:spPr>
          <p:txBody>
            <a:bodyPr wrap="square" lIns="0" tIns="0" rIns="0" bIns="0" rtlCol="0">
              <a:spAutoFit/>
            </a:bodyPr>
            <a:lstStyle/>
            <a:p>
              <a:pPr algn="ctr"/>
              <a:r>
                <a:rPr lang="en-US" sz="1400" b="1" dirty="0" smtClean="0">
                  <a:solidFill>
                    <a:srgbClr val="0070C0"/>
                  </a:solidFill>
                </a:rPr>
                <a:t>-1</a:t>
              </a:r>
              <a:endParaRPr lang="en-US" sz="1400" b="1" dirty="0">
                <a:solidFill>
                  <a:srgbClr val="0070C0"/>
                </a:solidFill>
              </a:endParaRPr>
            </a:p>
          </p:txBody>
        </p:sp>
        <p:sp>
          <p:nvSpPr>
            <p:cNvPr id="10" name="TextBox 9"/>
            <p:cNvSpPr txBox="1"/>
            <p:nvPr/>
          </p:nvSpPr>
          <p:spPr>
            <a:xfrm>
              <a:off x="5562600" y="609600"/>
              <a:ext cx="266700" cy="215444"/>
            </a:xfrm>
            <a:prstGeom prst="rect">
              <a:avLst/>
            </a:prstGeom>
            <a:noFill/>
          </p:spPr>
          <p:txBody>
            <a:bodyPr wrap="square" lIns="0" tIns="0" rIns="0" bIns="0" rtlCol="0">
              <a:spAutoFit/>
            </a:bodyPr>
            <a:lstStyle/>
            <a:p>
              <a:pPr algn="ctr"/>
              <a:r>
                <a:rPr lang="en-US" sz="1400" b="1" dirty="0" smtClean="0">
                  <a:solidFill>
                    <a:srgbClr val="0070C0"/>
                  </a:solidFill>
                </a:rPr>
                <a:t>+2</a:t>
              </a:r>
              <a:endParaRPr lang="en-US" sz="1400" b="1" dirty="0">
                <a:solidFill>
                  <a:srgbClr val="0070C0"/>
                </a:solidFill>
              </a:endParaRPr>
            </a:p>
          </p:txBody>
        </p:sp>
        <p:sp>
          <p:nvSpPr>
            <p:cNvPr id="11" name="TextBox 10"/>
            <p:cNvSpPr txBox="1"/>
            <p:nvPr/>
          </p:nvSpPr>
          <p:spPr>
            <a:xfrm>
              <a:off x="5943600" y="622756"/>
              <a:ext cx="266700" cy="215444"/>
            </a:xfrm>
            <a:prstGeom prst="rect">
              <a:avLst/>
            </a:prstGeom>
            <a:noFill/>
          </p:spPr>
          <p:txBody>
            <a:bodyPr wrap="square" lIns="0" tIns="0" rIns="0" bIns="0" rtlCol="0">
              <a:spAutoFit/>
            </a:bodyPr>
            <a:lstStyle/>
            <a:p>
              <a:pPr algn="ctr"/>
              <a:r>
                <a:rPr lang="en-US" sz="1400" b="1" dirty="0" smtClean="0">
                  <a:solidFill>
                    <a:srgbClr val="0070C0"/>
                  </a:solidFill>
                </a:rPr>
                <a:t>-1</a:t>
              </a:r>
              <a:endParaRPr lang="en-US" sz="1400" b="1" dirty="0">
                <a:solidFill>
                  <a:srgbClr val="0070C0"/>
                </a:solidFill>
              </a:endParaRPr>
            </a:p>
          </p:txBody>
        </p:sp>
        <p:sp>
          <p:nvSpPr>
            <p:cNvPr id="17" name="TextBox 16"/>
            <p:cNvSpPr txBox="1"/>
            <p:nvPr/>
          </p:nvSpPr>
          <p:spPr>
            <a:xfrm>
              <a:off x="7505700" y="622756"/>
              <a:ext cx="266700" cy="215444"/>
            </a:xfrm>
            <a:prstGeom prst="rect">
              <a:avLst/>
            </a:prstGeom>
            <a:noFill/>
          </p:spPr>
          <p:txBody>
            <a:bodyPr wrap="square" lIns="0" tIns="0" rIns="0" bIns="0" rtlCol="0">
              <a:spAutoFit/>
            </a:bodyPr>
            <a:lstStyle/>
            <a:p>
              <a:pPr algn="ctr"/>
              <a:r>
                <a:rPr lang="en-US" sz="1400" b="1" dirty="0" smtClean="0">
                  <a:solidFill>
                    <a:srgbClr val="0070C0"/>
                  </a:solidFill>
                </a:rPr>
                <a:t>+1</a:t>
              </a:r>
              <a:endParaRPr lang="en-US" sz="1400" b="1" dirty="0">
                <a:solidFill>
                  <a:srgbClr val="0070C0"/>
                </a:solidFill>
              </a:endParaRPr>
            </a:p>
          </p:txBody>
        </p:sp>
        <p:sp>
          <p:nvSpPr>
            <p:cNvPr id="18" name="TextBox 17"/>
            <p:cNvSpPr txBox="1"/>
            <p:nvPr/>
          </p:nvSpPr>
          <p:spPr>
            <a:xfrm>
              <a:off x="7734300" y="622756"/>
              <a:ext cx="266700" cy="215444"/>
            </a:xfrm>
            <a:prstGeom prst="rect">
              <a:avLst/>
            </a:prstGeom>
            <a:noFill/>
          </p:spPr>
          <p:txBody>
            <a:bodyPr wrap="square" lIns="0" tIns="0" rIns="0" bIns="0" rtlCol="0">
              <a:spAutoFit/>
            </a:bodyPr>
            <a:lstStyle/>
            <a:p>
              <a:pPr algn="ctr"/>
              <a:r>
                <a:rPr lang="en-US" sz="1400" b="1" dirty="0" smtClean="0">
                  <a:solidFill>
                    <a:srgbClr val="0070C0"/>
                  </a:solidFill>
                </a:rPr>
                <a:t>-1</a:t>
              </a:r>
              <a:endParaRPr lang="en-US" sz="1400" b="1" dirty="0">
                <a:solidFill>
                  <a:srgbClr val="0070C0"/>
                </a:solidFill>
              </a:endParaRPr>
            </a:p>
          </p:txBody>
        </p:sp>
      </p:grpSp>
      <p:grpSp>
        <p:nvGrpSpPr>
          <p:cNvPr id="5" name="Group 5"/>
          <p:cNvGrpSpPr/>
          <p:nvPr/>
        </p:nvGrpSpPr>
        <p:grpSpPr>
          <a:xfrm>
            <a:off x="6553200" y="1752600"/>
            <a:ext cx="1866900" cy="215444"/>
            <a:chOff x="5143500" y="1143000"/>
            <a:chExt cx="1866900" cy="215444"/>
          </a:xfrm>
        </p:grpSpPr>
        <p:sp>
          <p:nvSpPr>
            <p:cNvPr id="21" name="TextBox 20"/>
            <p:cNvSpPr txBox="1"/>
            <p:nvPr/>
          </p:nvSpPr>
          <p:spPr>
            <a:xfrm>
              <a:off x="5143500" y="1143000"/>
              <a:ext cx="266700" cy="215444"/>
            </a:xfrm>
            <a:prstGeom prst="rect">
              <a:avLst/>
            </a:prstGeom>
            <a:noFill/>
          </p:spPr>
          <p:txBody>
            <a:bodyPr wrap="square" lIns="0" tIns="0" rIns="0" bIns="0" rtlCol="0">
              <a:spAutoFit/>
            </a:bodyPr>
            <a:lstStyle/>
            <a:p>
              <a:pPr algn="ctr"/>
              <a:r>
                <a:rPr lang="en-US" sz="1400" b="1" dirty="0" smtClean="0">
                  <a:solidFill>
                    <a:srgbClr val="0070C0"/>
                  </a:solidFill>
                </a:rPr>
                <a:t>+2</a:t>
              </a:r>
              <a:endParaRPr lang="en-US" sz="1400" b="1" dirty="0">
                <a:solidFill>
                  <a:srgbClr val="0070C0"/>
                </a:solidFill>
              </a:endParaRPr>
            </a:p>
          </p:txBody>
        </p:sp>
        <p:sp>
          <p:nvSpPr>
            <p:cNvPr id="22" name="TextBox 21"/>
            <p:cNvSpPr txBox="1"/>
            <p:nvPr/>
          </p:nvSpPr>
          <p:spPr>
            <a:xfrm>
              <a:off x="5524500" y="1143000"/>
              <a:ext cx="266700" cy="215444"/>
            </a:xfrm>
            <a:prstGeom prst="rect">
              <a:avLst/>
            </a:prstGeom>
            <a:noFill/>
          </p:spPr>
          <p:txBody>
            <a:bodyPr wrap="square" lIns="0" tIns="0" rIns="0" bIns="0" rtlCol="0">
              <a:spAutoFit/>
            </a:bodyPr>
            <a:lstStyle/>
            <a:p>
              <a:pPr algn="ctr"/>
              <a:r>
                <a:rPr lang="en-US" sz="1400" b="1" dirty="0" smtClean="0">
                  <a:solidFill>
                    <a:srgbClr val="0070C0"/>
                  </a:solidFill>
                </a:rPr>
                <a:t>-1</a:t>
              </a:r>
              <a:endParaRPr lang="en-US" sz="1400" b="1" dirty="0">
                <a:solidFill>
                  <a:srgbClr val="0070C0"/>
                </a:solidFill>
              </a:endParaRPr>
            </a:p>
          </p:txBody>
        </p:sp>
        <p:sp>
          <p:nvSpPr>
            <p:cNvPr id="23" name="TextBox 22"/>
            <p:cNvSpPr txBox="1"/>
            <p:nvPr/>
          </p:nvSpPr>
          <p:spPr>
            <a:xfrm>
              <a:off x="6362700" y="1143000"/>
              <a:ext cx="266700" cy="215444"/>
            </a:xfrm>
            <a:prstGeom prst="rect">
              <a:avLst/>
            </a:prstGeom>
            <a:noFill/>
          </p:spPr>
          <p:txBody>
            <a:bodyPr wrap="square" lIns="0" tIns="0" rIns="0" bIns="0" rtlCol="0">
              <a:spAutoFit/>
            </a:bodyPr>
            <a:lstStyle/>
            <a:p>
              <a:pPr algn="ctr"/>
              <a:r>
                <a:rPr lang="en-US" sz="1400" b="1" dirty="0" smtClean="0">
                  <a:solidFill>
                    <a:srgbClr val="0070C0"/>
                  </a:solidFill>
                </a:rPr>
                <a:t>+3</a:t>
              </a:r>
              <a:endParaRPr lang="en-US" sz="1400" b="1" dirty="0">
                <a:solidFill>
                  <a:srgbClr val="0070C0"/>
                </a:solidFill>
              </a:endParaRPr>
            </a:p>
          </p:txBody>
        </p:sp>
        <p:sp>
          <p:nvSpPr>
            <p:cNvPr id="24" name="TextBox 23"/>
            <p:cNvSpPr txBox="1"/>
            <p:nvPr/>
          </p:nvSpPr>
          <p:spPr>
            <a:xfrm>
              <a:off x="6743700" y="1143000"/>
              <a:ext cx="266700" cy="215444"/>
            </a:xfrm>
            <a:prstGeom prst="rect">
              <a:avLst/>
            </a:prstGeom>
            <a:noFill/>
          </p:spPr>
          <p:txBody>
            <a:bodyPr wrap="square" lIns="0" tIns="0" rIns="0" bIns="0" rtlCol="0">
              <a:spAutoFit/>
            </a:bodyPr>
            <a:lstStyle/>
            <a:p>
              <a:pPr algn="ctr"/>
              <a:r>
                <a:rPr lang="en-US" sz="1400" b="1" dirty="0" smtClean="0">
                  <a:solidFill>
                    <a:srgbClr val="0070C0"/>
                  </a:solidFill>
                </a:rPr>
                <a:t>-1</a:t>
              </a:r>
              <a:endParaRPr lang="en-US" sz="1400" b="1" dirty="0">
                <a:solidFill>
                  <a:srgbClr val="0070C0"/>
                </a:solidFill>
              </a:endParaRPr>
            </a:p>
          </p:txBody>
        </p:sp>
      </p:grpSp>
      <p:sp>
        <p:nvSpPr>
          <p:cNvPr id="6" name="Rettangolo 5"/>
          <p:cNvSpPr/>
          <p:nvPr/>
        </p:nvSpPr>
        <p:spPr>
          <a:xfrm>
            <a:off x="1010726" y="2667000"/>
            <a:ext cx="4150752" cy="369332"/>
          </a:xfrm>
          <a:prstGeom prst="rect">
            <a:avLst/>
          </a:prstGeom>
        </p:spPr>
        <p:txBody>
          <a:bodyPr wrap="none">
            <a:spAutoFit/>
          </a:bodyPr>
          <a:lstStyle/>
          <a:p>
            <a:pPr lvl="0" algn="ctr">
              <a:spcAft>
                <a:spcPts val="1200"/>
              </a:spcAft>
              <a:defRPr/>
            </a:pPr>
            <a:r>
              <a:rPr lang="it-IT" b="1" dirty="0"/>
              <a:t>OSSIDO </a:t>
            </a:r>
            <a:r>
              <a:rPr lang="it-IT" b="1" dirty="0" smtClean="0"/>
              <a:t>BASICO </a:t>
            </a:r>
            <a:r>
              <a:rPr lang="it-IT" b="1" dirty="0"/>
              <a:t>+ H</a:t>
            </a:r>
            <a:r>
              <a:rPr lang="it-IT" b="1" baseline="-25000" dirty="0"/>
              <a:t>2</a:t>
            </a:r>
            <a:r>
              <a:rPr lang="it-IT" b="1" dirty="0"/>
              <a:t>O	     </a:t>
            </a:r>
            <a:r>
              <a:rPr lang="it-IT" b="1" dirty="0" smtClean="0"/>
              <a:t>          IDROSSIDO</a:t>
            </a:r>
            <a:endParaRPr lang="it-IT" b="1" baseline="30000" dirty="0"/>
          </a:p>
        </p:txBody>
      </p:sp>
      <p:cxnSp>
        <p:nvCxnSpPr>
          <p:cNvPr id="25" name="Connettore 2 24"/>
          <p:cNvCxnSpPr/>
          <p:nvPr/>
        </p:nvCxnSpPr>
        <p:spPr>
          <a:xfrm>
            <a:off x="3276600" y="2819400"/>
            <a:ext cx="609600"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Rettangolo 11"/>
          <p:cNvSpPr/>
          <p:nvPr/>
        </p:nvSpPr>
        <p:spPr>
          <a:xfrm>
            <a:off x="0" y="3064164"/>
            <a:ext cx="9144000" cy="3339376"/>
          </a:xfrm>
          <a:prstGeom prst="rect">
            <a:avLst/>
          </a:prstGeom>
        </p:spPr>
        <p:txBody>
          <a:bodyPr wrap="square">
            <a:spAutoFit/>
          </a:bodyPr>
          <a:lstStyle/>
          <a:p>
            <a:pPr algn="just">
              <a:spcBef>
                <a:spcPct val="50000"/>
              </a:spcBef>
            </a:pPr>
            <a:r>
              <a:rPr lang="it-IT" altLang="it-IT" i="1" dirty="0">
                <a:solidFill>
                  <a:srgbClr val="FA2906"/>
                </a:solidFill>
                <a:latin typeface="Arial" panose="020B0604020202020204" pitchFamily="34" charset="0"/>
              </a:rPr>
              <a:t>Nomenclatura tradizionale </a:t>
            </a:r>
            <a:endParaRPr lang="it-IT" altLang="it-IT" i="1" dirty="0" smtClean="0">
              <a:solidFill>
                <a:srgbClr val="FA2906"/>
              </a:solidFill>
              <a:latin typeface="Arial" panose="020B0604020202020204" pitchFamily="34" charset="0"/>
            </a:endParaRPr>
          </a:p>
          <a:p>
            <a:pPr algn="just">
              <a:spcBef>
                <a:spcPct val="50000"/>
              </a:spcBef>
            </a:pPr>
            <a:r>
              <a:rPr lang="it-IT" altLang="it-IT" dirty="0" smtClean="0">
                <a:latin typeface="Arial" panose="020B0604020202020204" pitchFamily="34" charset="0"/>
              </a:rPr>
              <a:t>segue </a:t>
            </a:r>
            <a:r>
              <a:rPr lang="it-IT" altLang="it-IT" dirty="0">
                <a:latin typeface="Arial" panose="020B0604020202020204" pitchFamily="34" charset="0"/>
              </a:rPr>
              <a:t>le regole viste per i corrispondenti ossidi, sostituendo la parola “ossido” con “idrossido” </a:t>
            </a:r>
            <a:r>
              <a:rPr lang="it-IT" altLang="it-IT" dirty="0" smtClean="0">
                <a:latin typeface="Arial" panose="020B0604020202020204" pitchFamily="34" charset="0"/>
              </a:rPr>
              <a:t>(o in casi meno frequenti “idrato”). </a:t>
            </a:r>
            <a:endParaRPr lang="it-IT" altLang="it-IT" dirty="0">
              <a:latin typeface="Arial" panose="020B0604020202020204" pitchFamily="34" charset="0"/>
            </a:endParaRPr>
          </a:p>
          <a:p>
            <a:pPr algn="just">
              <a:spcBef>
                <a:spcPct val="50000"/>
              </a:spcBef>
            </a:pPr>
            <a:r>
              <a:rPr lang="it-IT" altLang="it-IT" dirty="0">
                <a:latin typeface="Arial" panose="020B0604020202020204" pitchFamily="34" charset="0"/>
              </a:rPr>
              <a:t>Li(OH) idrossido di litio   Ca(OH)</a:t>
            </a:r>
            <a:r>
              <a:rPr lang="it-IT" altLang="it-IT" baseline="-25000" dirty="0">
                <a:latin typeface="Arial" panose="020B0604020202020204" pitchFamily="34" charset="0"/>
              </a:rPr>
              <a:t>2</a:t>
            </a:r>
            <a:r>
              <a:rPr lang="it-IT" altLang="it-IT" dirty="0">
                <a:latin typeface="Arial" panose="020B0604020202020204" pitchFamily="34" charset="0"/>
              </a:rPr>
              <a:t>  idrossido di calcio</a:t>
            </a:r>
          </a:p>
          <a:p>
            <a:pPr algn="just">
              <a:spcBef>
                <a:spcPct val="50000"/>
              </a:spcBef>
            </a:pPr>
            <a:r>
              <a:rPr lang="it-IT" altLang="it-IT" dirty="0">
                <a:latin typeface="Arial" panose="020B0604020202020204" pitchFamily="34" charset="0"/>
              </a:rPr>
              <a:t>Al(OH)</a:t>
            </a:r>
            <a:r>
              <a:rPr lang="it-IT" altLang="it-IT" baseline="-25000" dirty="0">
                <a:latin typeface="Arial" panose="020B0604020202020204" pitchFamily="34" charset="0"/>
              </a:rPr>
              <a:t>3</a:t>
            </a:r>
            <a:r>
              <a:rPr lang="it-IT" altLang="it-IT" dirty="0">
                <a:latin typeface="Arial" panose="020B0604020202020204" pitchFamily="34" charset="0"/>
              </a:rPr>
              <a:t> idrossido di alluminio </a:t>
            </a:r>
          </a:p>
          <a:p>
            <a:pPr algn="just">
              <a:spcBef>
                <a:spcPct val="50000"/>
              </a:spcBef>
            </a:pPr>
            <a:r>
              <a:rPr lang="it-IT" altLang="it-IT" dirty="0">
                <a:latin typeface="Arial" panose="020B0604020202020204" pitchFamily="34" charset="0"/>
              </a:rPr>
              <a:t>Fe(OH)</a:t>
            </a:r>
            <a:r>
              <a:rPr lang="it-IT" altLang="it-IT" baseline="-25000" dirty="0">
                <a:latin typeface="Arial" panose="020B0604020202020204" pitchFamily="34" charset="0"/>
              </a:rPr>
              <a:t>2</a:t>
            </a:r>
            <a:r>
              <a:rPr lang="it-IT" altLang="it-IT" dirty="0">
                <a:latin typeface="Arial" panose="020B0604020202020204" pitchFamily="34" charset="0"/>
              </a:rPr>
              <a:t> idrossido ferr</a:t>
            </a:r>
            <a:r>
              <a:rPr lang="it-IT" altLang="it-IT" b="1" dirty="0">
                <a:solidFill>
                  <a:srgbClr val="FA2906"/>
                </a:solidFill>
                <a:latin typeface="Arial" panose="020B0604020202020204" pitchFamily="34" charset="0"/>
              </a:rPr>
              <a:t>oso </a:t>
            </a:r>
            <a:r>
              <a:rPr lang="it-IT" altLang="it-IT" b="1" dirty="0">
                <a:latin typeface="Arial" panose="020B0604020202020204" pitchFamily="34" charset="0"/>
              </a:rPr>
              <a:t>      </a:t>
            </a:r>
            <a:r>
              <a:rPr lang="it-IT" altLang="it-IT" dirty="0">
                <a:latin typeface="Arial" panose="020B0604020202020204" pitchFamily="34" charset="0"/>
              </a:rPr>
              <a:t> Fe(OH)</a:t>
            </a:r>
            <a:r>
              <a:rPr lang="it-IT" altLang="it-IT" baseline="-25000" dirty="0">
                <a:latin typeface="Arial" panose="020B0604020202020204" pitchFamily="34" charset="0"/>
              </a:rPr>
              <a:t>3</a:t>
            </a:r>
            <a:r>
              <a:rPr lang="it-IT" altLang="it-IT" dirty="0">
                <a:latin typeface="Arial" panose="020B0604020202020204" pitchFamily="34" charset="0"/>
              </a:rPr>
              <a:t> idrossido ferr</a:t>
            </a:r>
            <a:r>
              <a:rPr lang="it-IT" altLang="it-IT" b="1" dirty="0">
                <a:solidFill>
                  <a:srgbClr val="FA2906"/>
                </a:solidFill>
                <a:latin typeface="Arial" panose="020B0604020202020204" pitchFamily="34" charset="0"/>
              </a:rPr>
              <a:t>ico</a:t>
            </a:r>
            <a:r>
              <a:rPr lang="it-IT" altLang="it-IT" b="1" dirty="0">
                <a:latin typeface="Arial" panose="020B0604020202020204" pitchFamily="34" charset="0"/>
              </a:rPr>
              <a:t> </a:t>
            </a:r>
            <a:endParaRPr lang="it-IT" altLang="it-IT" b="1" dirty="0" smtClean="0">
              <a:latin typeface="Arial" panose="020B0604020202020204" pitchFamily="34" charset="0"/>
            </a:endParaRPr>
          </a:p>
          <a:p>
            <a:pPr algn="just">
              <a:spcBef>
                <a:spcPct val="50000"/>
              </a:spcBef>
            </a:pPr>
            <a:endParaRPr lang="it-IT" altLang="it-IT" b="1" dirty="0">
              <a:latin typeface="Arial" panose="020B0604020202020204" pitchFamily="34" charset="0"/>
            </a:endParaRPr>
          </a:p>
          <a:p>
            <a:pPr lvl="0" algn="ctr">
              <a:spcAft>
                <a:spcPts val="1200"/>
              </a:spcAft>
              <a:defRPr/>
            </a:pPr>
            <a:r>
              <a:rPr lang="it-IT" altLang="it-IT" i="1" dirty="0" smtClean="0">
                <a:solidFill>
                  <a:schemeClr val="accent2"/>
                </a:solidFill>
                <a:latin typeface="Arial" panose="020B0604020202020204" pitchFamily="34" charset="0"/>
              </a:rPr>
              <a:t>Nomenclatura IUPAC</a:t>
            </a:r>
            <a:r>
              <a:rPr lang="it-IT" altLang="it-IT" i="1" dirty="0" smtClean="0">
                <a:latin typeface="Arial" panose="020B0604020202020204" pitchFamily="34" charset="0"/>
              </a:rPr>
              <a:t> </a:t>
            </a:r>
            <a:r>
              <a:rPr lang="it-IT" sz="2000" dirty="0">
                <a:solidFill>
                  <a:prstClr val="black"/>
                </a:solidFill>
              </a:rPr>
              <a:t>Vengono chiamati </a:t>
            </a:r>
            <a:r>
              <a:rPr lang="it-IT" sz="2000" b="1" dirty="0">
                <a:solidFill>
                  <a:prstClr val="black"/>
                </a:solidFill>
              </a:rPr>
              <a:t>idrossidi</a:t>
            </a:r>
            <a:r>
              <a:rPr lang="it-IT" sz="2000" dirty="0">
                <a:solidFill>
                  <a:prstClr val="black"/>
                </a:solidFill>
              </a:rPr>
              <a:t>, con un prefisso che indica il </a:t>
            </a:r>
            <a:r>
              <a:rPr lang="it-IT" sz="2000" dirty="0" smtClean="0">
                <a:solidFill>
                  <a:prstClr val="black"/>
                </a:solidFill>
              </a:rPr>
              <a:t>numero di </a:t>
            </a:r>
            <a:r>
              <a:rPr lang="it-IT" sz="2000" dirty="0">
                <a:solidFill>
                  <a:prstClr val="black"/>
                </a:solidFill>
              </a:rPr>
              <a:t>OH</a:t>
            </a:r>
            <a:r>
              <a:rPr lang="it-IT" sz="2000" b="1" baseline="30000" dirty="0">
                <a:solidFill>
                  <a:prstClr val="black"/>
                </a:solidFill>
              </a:rPr>
              <a:t>-</a:t>
            </a:r>
            <a:r>
              <a:rPr lang="it-IT" sz="2000" dirty="0" smtClean="0">
                <a:solidFill>
                  <a:prstClr val="black"/>
                </a:solidFill>
              </a:rPr>
              <a:t>.</a:t>
            </a:r>
            <a:r>
              <a:rPr lang="it-IT" sz="2000" dirty="0">
                <a:solidFill>
                  <a:prstClr val="black"/>
                </a:solidFill>
              </a:rPr>
              <a:t> </a:t>
            </a:r>
            <a:r>
              <a:rPr lang="it-IT" dirty="0" smtClean="0">
                <a:latin typeface="Arial" panose="020B0604020202020204" pitchFamily="34" charset="0"/>
              </a:rPr>
              <a:t>A</a:t>
            </a:r>
            <a:r>
              <a:rPr lang="it-IT" altLang="it-IT" dirty="0" smtClean="0">
                <a:latin typeface="Arial" panose="020B0604020202020204" pitchFamily="34" charset="0"/>
              </a:rPr>
              <a:t>d esempio: Fe(OH)</a:t>
            </a:r>
            <a:r>
              <a:rPr lang="it-IT" altLang="it-IT" baseline="-25000" dirty="0" smtClean="0">
                <a:latin typeface="Arial" panose="020B0604020202020204" pitchFamily="34" charset="0"/>
              </a:rPr>
              <a:t>2</a:t>
            </a:r>
            <a:r>
              <a:rPr lang="it-IT" altLang="it-IT" dirty="0" smtClean="0">
                <a:latin typeface="Arial" panose="020B0604020202020204" pitchFamily="34" charset="0"/>
              </a:rPr>
              <a:t>  </a:t>
            </a:r>
            <a:r>
              <a:rPr lang="it-IT" altLang="it-IT" dirty="0" err="1" smtClean="0">
                <a:latin typeface="Arial" panose="020B0604020202020204" pitchFamily="34" charset="0"/>
              </a:rPr>
              <a:t>diidrossido</a:t>
            </a:r>
            <a:r>
              <a:rPr lang="it-IT" altLang="it-IT" dirty="0" smtClean="0">
                <a:latin typeface="Arial" panose="020B0604020202020204" pitchFamily="34" charset="0"/>
              </a:rPr>
              <a:t> di ferro, Fe(OH)</a:t>
            </a:r>
            <a:r>
              <a:rPr lang="it-IT" altLang="it-IT" baseline="-25000" dirty="0" smtClean="0">
                <a:latin typeface="Arial" panose="020B0604020202020204" pitchFamily="34" charset="0"/>
              </a:rPr>
              <a:t>3</a:t>
            </a:r>
            <a:r>
              <a:rPr lang="it-IT" altLang="it-IT" dirty="0" smtClean="0">
                <a:latin typeface="Arial" panose="020B0604020202020204" pitchFamily="34" charset="0"/>
              </a:rPr>
              <a:t> </a:t>
            </a:r>
            <a:r>
              <a:rPr lang="it-IT" altLang="it-IT" dirty="0" err="1" smtClean="0">
                <a:latin typeface="Arial" panose="020B0604020202020204" pitchFamily="34" charset="0"/>
              </a:rPr>
              <a:t>triidrossido</a:t>
            </a:r>
            <a:r>
              <a:rPr lang="it-IT" altLang="it-IT" dirty="0" smtClean="0">
                <a:latin typeface="Arial" panose="020B0604020202020204" pitchFamily="34" charset="0"/>
              </a:rPr>
              <a:t> di ferro). </a:t>
            </a:r>
            <a:endParaRPr lang="it-IT" altLang="it-IT" dirty="0">
              <a:latin typeface="Arial" panose="020B0604020202020204" pitchFamily="34" charset="0"/>
            </a:endParaRPr>
          </a:p>
        </p:txBody>
      </p:sp>
    </p:spTree>
    <p:extLst>
      <p:ext uri="{BB962C8B-B14F-4D97-AF65-F5344CB8AC3E}">
        <p14:creationId xmlns:p14="http://schemas.microsoft.com/office/powerpoint/2010/main" val="16106197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62000" y="228600"/>
            <a:ext cx="4495800" cy="457200"/>
          </a:xfrm>
        </p:spPr>
        <p:txBody>
          <a:bodyPr>
            <a:noAutofit/>
          </a:bodyPr>
          <a:lstStyle/>
          <a:p>
            <a:r>
              <a:rPr lang="it-IT" sz="3200" dirty="0" smtClean="0"/>
              <a:t>Acidi ossigenati (Ossiacidi)</a:t>
            </a:r>
            <a:endParaRPr lang="it-IT" sz="3200" dirty="0"/>
          </a:p>
        </p:txBody>
      </p:sp>
      <p:sp>
        <p:nvSpPr>
          <p:cNvPr id="7" name="Segnaposto contenuto 2"/>
          <p:cNvSpPr txBox="1">
            <a:spLocks/>
          </p:cNvSpPr>
          <p:nvPr/>
        </p:nvSpPr>
        <p:spPr>
          <a:xfrm>
            <a:off x="609600" y="685800"/>
            <a:ext cx="4953000" cy="2438400"/>
          </a:xfrm>
          <a:prstGeom prst="rect">
            <a:avLst/>
          </a:prstGeom>
        </p:spPr>
        <p:txBody>
          <a:bodyPr vert="horz" lIns="91440" tIns="45720" rIns="91440" bIns="45720" rtlCol="0">
            <a:normAutofit/>
          </a:bodyPr>
          <a:lstStyle/>
          <a:p>
            <a:pPr lvl="0" algn="ctr">
              <a:defRPr/>
            </a:pPr>
            <a:r>
              <a:rPr lang="it-IT" dirty="0" smtClean="0"/>
              <a:t>Sono composti ternari di </a:t>
            </a:r>
            <a:r>
              <a:rPr lang="it-IT" b="1" dirty="0" smtClean="0"/>
              <a:t>ossigeno</a:t>
            </a:r>
            <a:r>
              <a:rPr lang="it-IT" dirty="0" smtClean="0"/>
              <a:t>, </a:t>
            </a:r>
            <a:r>
              <a:rPr lang="it-IT" b="1" dirty="0" smtClean="0"/>
              <a:t>idrogeno</a:t>
            </a:r>
            <a:r>
              <a:rPr lang="it-IT" dirty="0" smtClean="0"/>
              <a:t> e un </a:t>
            </a:r>
            <a:r>
              <a:rPr lang="it-IT" b="1" dirty="0" smtClean="0"/>
              <a:t>non-metallo</a:t>
            </a:r>
            <a:r>
              <a:rPr lang="it-IT" dirty="0" smtClean="0"/>
              <a:t>.   </a:t>
            </a:r>
          </a:p>
          <a:p>
            <a:pPr lvl="0" algn="ctr">
              <a:defRPr/>
            </a:pPr>
            <a:r>
              <a:rPr lang="it-IT" dirty="0" smtClean="0"/>
              <a:t>L’ossigeno ha sempre stato di ossidazione -2, l’idrogeno sempre stato di ossidazione +1.</a:t>
            </a:r>
          </a:p>
          <a:p>
            <a:pPr lvl="0" algn="ctr">
              <a:defRPr/>
            </a:pPr>
            <a:r>
              <a:rPr lang="it-IT" dirty="0" smtClean="0"/>
              <a:t>Si formano a partire dalle anidridi o ossidi acidi per aggiunta di una molecola di acqua (raramente di 2 o 3 molecole di acqua):</a:t>
            </a:r>
          </a:p>
          <a:p>
            <a:pPr lvl="0" algn="ctr">
              <a:spcAft>
                <a:spcPts val="1200"/>
              </a:spcAft>
              <a:defRPr/>
            </a:pPr>
            <a:r>
              <a:rPr lang="it-IT" b="1" dirty="0" smtClean="0"/>
              <a:t>OSSIDO ACIDO + H</a:t>
            </a:r>
            <a:r>
              <a:rPr lang="it-IT" b="1" baseline="-25000" dirty="0" smtClean="0"/>
              <a:t>2</a:t>
            </a:r>
            <a:r>
              <a:rPr lang="it-IT" b="1" dirty="0" smtClean="0"/>
              <a:t>O	     OSSIACIDO</a:t>
            </a:r>
            <a:endParaRPr lang="it-IT" b="1" baseline="30000" dirty="0" smtClean="0"/>
          </a:p>
        </p:txBody>
      </p:sp>
      <p:sp>
        <p:nvSpPr>
          <p:cNvPr id="14" name="Segnaposto numero diapositiva 13"/>
          <p:cNvSpPr>
            <a:spLocks noGrp="1"/>
          </p:cNvSpPr>
          <p:nvPr>
            <p:ph type="sldNum" sz="quarter" idx="12"/>
          </p:nvPr>
        </p:nvSpPr>
        <p:spPr/>
        <p:txBody>
          <a:bodyPr/>
          <a:lstStyle/>
          <a:p>
            <a:fld id="{A77D6A5A-7EAA-4DB4-B3BA-B3FCA63BD357}" type="slidenum">
              <a:rPr lang="it-IT" smtClean="0"/>
              <a:pPr/>
              <a:t>17</a:t>
            </a:fld>
            <a:endParaRPr lang="it-IT"/>
          </a:p>
        </p:txBody>
      </p:sp>
      <p:sp>
        <p:nvSpPr>
          <p:cNvPr id="8" name="Segnaposto contenuto 2"/>
          <p:cNvSpPr txBox="1">
            <a:spLocks/>
          </p:cNvSpPr>
          <p:nvPr/>
        </p:nvSpPr>
        <p:spPr>
          <a:xfrm>
            <a:off x="6096000" y="838200"/>
            <a:ext cx="2971800" cy="1828800"/>
          </a:xfrm>
          <a:prstGeom prst="rect">
            <a:avLst/>
          </a:prstGeom>
          <a:solidFill>
            <a:schemeClr val="accent4">
              <a:lumMod val="40000"/>
              <a:lumOff val="60000"/>
              <a:alpha val="37000"/>
            </a:schemeClr>
          </a:solidFill>
          <a:ln>
            <a:noFill/>
          </a:ln>
        </p:spPr>
        <p:txBody>
          <a:bodyPr vert="horz" lIns="91440" tIns="45720" rIns="91440" bIns="45720" rtlCol="0">
            <a:normAutofit/>
          </a:bodyPr>
          <a:lstStyle/>
          <a:p>
            <a:pPr marR="0" lvl="0" algn="ctr" defTabSz="914400" rtl="0" eaLnBrk="1" fontAlgn="auto" latinLnBrk="0" hangingPunct="1">
              <a:lnSpc>
                <a:spcPct val="100000"/>
              </a:lnSpc>
              <a:spcAft>
                <a:spcPts val="0"/>
              </a:spcAft>
              <a:buClrTx/>
              <a:buSzTx/>
              <a:tabLst/>
              <a:defRPr/>
            </a:pPr>
            <a:r>
              <a:rPr lang="it-IT" sz="2000" i="1" dirty="0" smtClean="0"/>
              <a:t>Esempi:</a:t>
            </a:r>
          </a:p>
          <a:p>
            <a:pPr lvl="0" algn="ctr">
              <a:lnSpc>
                <a:spcPct val="170000"/>
              </a:lnSpc>
              <a:defRPr/>
            </a:pPr>
            <a:r>
              <a:rPr lang="it-IT" sz="2000" i="1" dirty="0" smtClean="0"/>
              <a:t>HClO</a:t>
            </a:r>
            <a:r>
              <a:rPr lang="it-IT" sz="2000" i="1" baseline="-25000" dirty="0" smtClean="0"/>
              <a:t>4</a:t>
            </a:r>
            <a:r>
              <a:rPr lang="it-IT" sz="2000" i="1" dirty="0" smtClean="0"/>
              <a:t>,    H</a:t>
            </a:r>
            <a:r>
              <a:rPr lang="it-IT" sz="2000" i="1" baseline="-25000" dirty="0" smtClean="0"/>
              <a:t>2</a:t>
            </a:r>
            <a:r>
              <a:rPr lang="it-IT" sz="2000" i="1" dirty="0" smtClean="0"/>
              <a:t>CO,   H</a:t>
            </a:r>
            <a:r>
              <a:rPr lang="it-IT" sz="2000" i="1" baseline="-25000" dirty="0" smtClean="0"/>
              <a:t>3</a:t>
            </a:r>
            <a:r>
              <a:rPr lang="it-IT" sz="2000" i="1" dirty="0" smtClean="0"/>
              <a:t>PO</a:t>
            </a:r>
            <a:r>
              <a:rPr lang="it-IT" sz="2000" i="1" baseline="-25000" dirty="0" smtClean="0"/>
              <a:t>4</a:t>
            </a:r>
            <a:r>
              <a:rPr lang="it-IT" sz="2000" i="1" dirty="0" smtClean="0"/>
              <a:t>,   </a:t>
            </a:r>
          </a:p>
          <a:p>
            <a:pPr marR="0" lvl="0" algn="ctr" defTabSz="914400" rtl="0" eaLnBrk="1" fontAlgn="auto" latinLnBrk="0" hangingPunct="1">
              <a:lnSpc>
                <a:spcPct val="170000"/>
              </a:lnSpc>
              <a:spcAft>
                <a:spcPts val="0"/>
              </a:spcAft>
              <a:buClrTx/>
              <a:buSzTx/>
              <a:tabLst/>
              <a:defRPr/>
            </a:pPr>
            <a:r>
              <a:rPr lang="it-IT" sz="2000" i="1" dirty="0" smtClean="0"/>
              <a:t>HNO</a:t>
            </a:r>
            <a:r>
              <a:rPr lang="it-IT" sz="2000" i="1" baseline="-25000" dirty="0" smtClean="0"/>
              <a:t>3</a:t>
            </a:r>
            <a:r>
              <a:rPr kumimoji="0" lang="it-IT" sz="2000" b="0" i="1" strike="noStrike" kern="1200" cap="none" spc="0" normalizeH="0" noProof="0" dirty="0" smtClean="0">
                <a:ln>
                  <a:noFill/>
                </a:ln>
                <a:solidFill>
                  <a:schemeClr val="tx1"/>
                </a:solidFill>
                <a:effectLst/>
                <a:uLnTx/>
                <a:uFillTx/>
                <a:latin typeface="+mn-lt"/>
                <a:ea typeface="+mn-ea"/>
                <a:cs typeface="+mn-cs"/>
              </a:rPr>
              <a:t>,</a:t>
            </a:r>
            <a:r>
              <a:rPr kumimoji="0" lang="it-IT" sz="2000" b="0" i="1" strike="noStrike" kern="1200" cap="none" spc="0" normalizeH="0" baseline="0" noProof="0" dirty="0" smtClean="0">
                <a:ln>
                  <a:noFill/>
                </a:ln>
                <a:solidFill>
                  <a:schemeClr val="tx1"/>
                </a:solidFill>
                <a:effectLst/>
                <a:uLnTx/>
                <a:uFillTx/>
                <a:latin typeface="+mn-lt"/>
                <a:ea typeface="+mn-ea"/>
                <a:cs typeface="+mn-cs"/>
              </a:rPr>
              <a:t>      </a:t>
            </a:r>
            <a:r>
              <a:rPr lang="it-IT" sz="2000" i="1" dirty="0" smtClean="0"/>
              <a:t>H</a:t>
            </a:r>
            <a:r>
              <a:rPr lang="it-IT" sz="2000" i="1" baseline="-25000" dirty="0" smtClean="0"/>
              <a:t>2</a:t>
            </a:r>
            <a:r>
              <a:rPr lang="it-IT" sz="2000" i="1" dirty="0" smtClean="0"/>
              <a:t>SO</a:t>
            </a:r>
            <a:r>
              <a:rPr lang="it-IT" sz="2000" i="1" baseline="-25000" dirty="0" smtClean="0"/>
              <a:t>4</a:t>
            </a:r>
            <a:r>
              <a:rPr kumimoji="0" lang="it-IT" sz="2000" b="0" i="1" strike="noStrike" kern="1200" cap="none" spc="0" normalizeH="0" baseline="0" noProof="0" dirty="0" smtClean="0">
                <a:ln>
                  <a:noFill/>
                </a:ln>
                <a:solidFill>
                  <a:schemeClr val="tx1"/>
                </a:solidFill>
                <a:effectLst/>
                <a:uLnTx/>
                <a:uFillTx/>
                <a:latin typeface="+mn-lt"/>
                <a:ea typeface="+mn-ea"/>
                <a:cs typeface="+mn-cs"/>
              </a:rPr>
              <a:t>     </a:t>
            </a:r>
            <a:endParaRPr kumimoji="0" lang="it-IT" sz="2000" b="0" i="1" strike="noStrike" kern="1200" cap="none" spc="0" normalizeH="0" baseline="-25000" noProof="0" dirty="0" smtClean="0">
              <a:ln>
                <a:noFill/>
              </a:ln>
              <a:solidFill>
                <a:schemeClr val="tx1"/>
              </a:solidFill>
              <a:effectLst/>
              <a:uLnTx/>
              <a:uFillTx/>
              <a:latin typeface="+mn-lt"/>
              <a:ea typeface="+mn-ea"/>
              <a:cs typeface="+mn-cs"/>
            </a:endParaRPr>
          </a:p>
          <a:p>
            <a:pPr marR="0" lvl="0" algn="ctr" defTabSz="914400" rtl="0" eaLnBrk="1" fontAlgn="auto" latinLnBrk="0" hangingPunct="1">
              <a:lnSpc>
                <a:spcPct val="170000"/>
              </a:lnSpc>
              <a:spcAft>
                <a:spcPts val="0"/>
              </a:spcAft>
              <a:buClrTx/>
              <a:buSzTx/>
              <a:tabLst/>
              <a:defRPr/>
            </a:pPr>
            <a:endParaRPr kumimoji="0" lang="it-IT" sz="2000" b="0" i="1" strike="noStrike" kern="1200" cap="none" spc="0" normalizeH="0" baseline="-25000" noProof="0" dirty="0" smtClean="0">
              <a:ln>
                <a:noFill/>
              </a:ln>
              <a:solidFill>
                <a:schemeClr val="tx1"/>
              </a:solidFill>
              <a:effectLst/>
              <a:uLnTx/>
              <a:uFillTx/>
              <a:latin typeface="+mn-lt"/>
              <a:ea typeface="+mn-ea"/>
              <a:cs typeface="+mn-cs"/>
            </a:endParaRPr>
          </a:p>
          <a:p>
            <a:pPr marR="0" lvl="0" algn="ctr" defTabSz="914400" rtl="0" eaLnBrk="1" fontAlgn="auto" latinLnBrk="0" hangingPunct="1">
              <a:lnSpc>
                <a:spcPct val="170000"/>
              </a:lnSpc>
              <a:spcAft>
                <a:spcPts val="0"/>
              </a:spcAft>
              <a:buClrTx/>
              <a:buSzTx/>
              <a:tabLst/>
              <a:defRPr/>
            </a:pPr>
            <a:endParaRPr kumimoji="0" lang="it-IT" sz="2000" b="0" i="1" strike="noStrike" kern="1200" cap="none" spc="0" normalizeH="0" baseline="-25000" noProof="0" dirty="0" smtClean="0">
              <a:ln>
                <a:noFill/>
              </a:ln>
              <a:solidFill>
                <a:schemeClr val="tx1"/>
              </a:solidFill>
              <a:effectLst/>
              <a:uLnTx/>
              <a:uFillTx/>
              <a:latin typeface="+mn-lt"/>
              <a:ea typeface="+mn-ea"/>
              <a:cs typeface="+mn-cs"/>
            </a:endParaRPr>
          </a:p>
        </p:txBody>
      </p:sp>
      <p:grpSp>
        <p:nvGrpSpPr>
          <p:cNvPr id="4" name="Group 4"/>
          <p:cNvGrpSpPr/>
          <p:nvPr/>
        </p:nvGrpSpPr>
        <p:grpSpPr>
          <a:xfrm>
            <a:off x="6591300" y="1219200"/>
            <a:ext cx="2171700" cy="228600"/>
            <a:chOff x="5753100" y="609600"/>
            <a:chExt cx="2171700" cy="228600"/>
          </a:xfrm>
        </p:grpSpPr>
        <p:sp>
          <p:nvSpPr>
            <p:cNvPr id="3" name="TextBox 2"/>
            <p:cNvSpPr txBox="1"/>
            <p:nvPr/>
          </p:nvSpPr>
          <p:spPr>
            <a:xfrm>
              <a:off x="6362700" y="622756"/>
              <a:ext cx="266700" cy="215444"/>
            </a:xfrm>
            <a:prstGeom prst="rect">
              <a:avLst/>
            </a:prstGeom>
            <a:noFill/>
          </p:spPr>
          <p:txBody>
            <a:bodyPr wrap="square" lIns="0" tIns="0" rIns="0" bIns="0" rtlCol="0">
              <a:spAutoFit/>
            </a:bodyPr>
            <a:lstStyle/>
            <a:p>
              <a:pPr algn="ctr"/>
              <a:r>
                <a:rPr lang="en-US" sz="1400" b="1" dirty="0" smtClean="0">
                  <a:solidFill>
                    <a:srgbClr val="0070C0"/>
                  </a:solidFill>
                </a:rPr>
                <a:t>+1</a:t>
              </a:r>
              <a:endParaRPr lang="en-US" sz="1400" b="1" dirty="0">
                <a:solidFill>
                  <a:srgbClr val="0070C0"/>
                </a:solidFill>
              </a:endParaRPr>
            </a:p>
          </p:txBody>
        </p:sp>
        <p:sp>
          <p:nvSpPr>
            <p:cNvPr id="9" name="TextBox 8"/>
            <p:cNvSpPr txBox="1"/>
            <p:nvPr/>
          </p:nvSpPr>
          <p:spPr>
            <a:xfrm>
              <a:off x="6629400" y="622756"/>
              <a:ext cx="266700" cy="215444"/>
            </a:xfrm>
            <a:prstGeom prst="rect">
              <a:avLst/>
            </a:prstGeom>
            <a:noFill/>
          </p:spPr>
          <p:txBody>
            <a:bodyPr wrap="square" lIns="0" tIns="0" rIns="0" bIns="0" rtlCol="0">
              <a:spAutoFit/>
            </a:bodyPr>
            <a:lstStyle/>
            <a:p>
              <a:pPr algn="ctr"/>
              <a:r>
                <a:rPr lang="en-US" sz="1400" b="1" dirty="0" smtClean="0">
                  <a:solidFill>
                    <a:srgbClr val="0070C0"/>
                  </a:solidFill>
                </a:rPr>
                <a:t>+4</a:t>
              </a:r>
              <a:endParaRPr lang="en-US" sz="1400" b="1" dirty="0">
                <a:solidFill>
                  <a:srgbClr val="0070C0"/>
                </a:solidFill>
              </a:endParaRPr>
            </a:p>
          </p:txBody>
        </p:sp>
        <p:sp>
          <p:nvSpPr>
            <p:cNvPr id="10" name="TextBox 9"/>
            <p:cNvSpPr txBox="1"/>
            <p:nvPr/>
          </p:nvSpPr>
          <p:spPr>
            <a:xfrm>
              <a:off x="5753100" y="609600"/>
              <a:ext cx="266700" cy="215444"/>
            </a:xfrm>
            <a:prstGeom prst="rect">
              <a:avLst/>
            </a:prstGeom>
            <a:noFill/>
          </p:spPr>
          <p:txBody>
            <a:bodyPr wrap="square" lIns="0" tIns="0" rIns="0" bIns="0" rtlCol="0">
              <a:spAutoFit/>
            </a:bodyPr>
            <a:lstStyle/>
            <a:p>
              <a:pPr algn="ctr"/>
              <a:r>
                <a:rPr lang="en-US" sz="1400" b="1" dirty="0" smtClean="0">
                  <a:solidFill>
                    <a:srgbClr val="0070C0"/>
                  </a:solidFill>
                </a:rPr>
                <a:t>+7</a:t>
              </a:r>
              <a:endParaRPr lang="en-US" sz="1400" b="1" dirty="0">
                <a:solidFill>
                  <a:srgbClr val="0070C0"/>
                </a:solidFill>
              </a:endParaRPr>
            </a:p>
          </p:txBody>
        </p:sp>
        <p:sp>
          <p:nvSpPr>
            <p:cNvPr id="11" name="TextBox 10"/>
            <p:cNvSpPr txBox="1"/>
            <p:nvPr/>
          </p:nvSpPr>
          <p:spPr>
            <a:xfrm>
              <a:off x="5943600" y="622756"/>
              <a:ext cx="266700" cy="215444"/>
            </a:xfrm>
            <a:prstGeom prst="rect">
              <a:avLst/>
            </a:prstGeom>
            <a:noFill/>
          </p:spPr>
          <p:txBody>
            <a:bodyPr wrap="square" lIns="0" tIns="0" rIns="0" bIns="0" rtlCol="0">
              <a:spAutoFit/>
            </a:bodyPr>
            <a:lstStyle/>
            <a:p>
              <a:pPr algn="ctr"/>
              <a:r>
                <a:rPr lang="en-US" sz="1400" b="1" dirty="0" smtClean="0">
                  <a:solidFill>
                    <a:srgbClr val="0070C0"/>
                  </a:solidFill>
                </a:rPr>
                <a:t>-2</a:t>
              </a:r>
              <a:endParaRPr lang="en-US" sz="1400" b="1" dirty="0">
                <a:solidFill>
                  <a:srgbClr val="0070C0"/>
                </a:solidFill>
              </a:endParaRPr>
            </a:p>
          </p:txBody>
        </p:sp>
        <p:sp>
          <p:nvSpPr>
            <p:cNvPr id="17" name="TextBox 16"/>
            <p:cNvSpPr txBox="1"/>
            <p:nvPr/>
          </p:nvSpPr>
          <p:spPr>
            <a:xfrm>
              <a:off x="7429500" y="622756"/>
              <a:ext cx="266700" cy="215444"/>
            </a:xfrm>
            <a:prstGeom prst="rect">
              <a:avLst/>
            </a:prstGeom>
            <a:noFill/>
          </p:spPr>
          <p:txBody>
            <a:bodyPr wrap="square" lIns="0" tIns="0" rIns="0" bIns="0" rtlCol="0">
              <a:spAutoFit/>
            </a:bodyPr>
            <a:lstStyle/>
            <a:p>
              <a:pPr algn="ctr"/>
              <a:r>
                <a:rPr lang="en-US" sz="1400" b="1" dirty="0" smtClean="0">
                  <a:solidFill>
                    <a:srgbClr val="0070C0"/>
                  </a:solidFill>
                </a:rPr>
                <a:t>+5</a:t>
              </a:r>
              <a:endParaRPr lang="en-US" sz="1400" b="1" dirty="0">
                <a:solidFill>
                  <a:srgbClr val="0070C0"/>
                </a:solidFill>
              </a:endParaRPr>
            </a:p>
          </p:txBody>
        </p:sp>
        <p:sp>
          <p:nvSpPr>
            <p:cNvPr id="18" name="TextBox 17"/>
            <p:cNvSpPr txBox="1"/>
            <p:nvPr/>
          </p:nvSpPr>
          <p:spPr>
            <a:xfrm>
              <a:off x="7658100" y="622756"/>
              <a:ext cx="266700" cy="215444"/>
            </a:xfrm>
            <a:prstGeom prst="rect">
              <a:avLst/>
            </a:prstGeom>
            <a:noFill/>
          </p:spPr>
          <p:txBody>
            <a:bodyPr wrap="square" lIns="0" tIns="0" rIns="0" bIns="0" rtlCol="0">
              <a:spAutoFit/>
            </a:bodyPr>
            <a:lstStyle/>
            <a:p>
              <a:pPr algn="ctr"/>
              <a:r>
                <a:rPr lang="en-US" sz="1400" b="1" dirty="0" smtClean="0">
                  <a:solidFill>
                    <a:srgbClr val="0070C0"/>
                  </a:solidFill>
                </a:rPr>
                <a:t>-2</a:t>
              </a:r>
              <a:endParaRPr lang="en-US" sz="1400" b="1" dirty="0">
                <a:solidFill>
                  <a:srgbClr val="0070C0"/>
                </a:solidFill>
              </a:endParaRPr>
            </a:p>
          </p:txBody>
        </p:sp>
      </p:grpSp>
      <p:grpSp>
        <p:nvGrpSpPr>
          <p:cNvPr id="5" name="Group 5"/>
          <p:cNvGrpSpPr/>
          <p:nvPr/>
        </p:nvGrpSpPr>
        <p:grpSpPr>
          <a:xfrm>
            <a:off x="6743700" y="1752600"/>
            <a:ext cx="1676400" cy="228600"/>
            <a:chOff x="5334000" y="1143000"/>
            <a:chExt cx="1676400" cy="228600"/>
          </a:xfrm>
        </p:grpSpPr>
        <p:sp>
          <p:nvSpPr>
            <p:cNvPr id="21" name="TextBox 20"/>
            <p:cNvSpPr txBox="1"/>
            <p:nvPr/>
          </p:nvSpPr>
          <p:spPr>
            <a:xfrm>
              <a:off x="5334000" y="1156156"/>
              <a:ext cx="266700" cy="215444"/>
            </a:xfrm>
            <a:prstGeom prst="rect">
              <a:avLst/>
            </a:prstGeom>
            <a:noFill/>
          </p:spPr>
          <p:txBody>
            <a:bodyPr wrap="square" lIns="0" tIns="0" rIns="0" bIns="0" rtlCol="0">
              <a:spAutoFit/>
            </a:bodyPr>
            <a:lstStyle/>
            <a:p>
              <a:pPr algn="ctr"/>
              <a:r>
                <a:rPr lang="en-US" sz="1400" b="1" dirty="0" smtClean="0">
                  <a:solidFill>
                    <a:srgbClr val="0070C0"/>
                  </a:solidFill>
                </a:rPr>
                <a:t>+1</a:t>
              </a:r>
              <a:endParaRPr lang="en-US" sz="1400" b="1" dirty="0">
                <a:solidFill>
                  <a:srgbClr val="0070C0"/>
                </a:solidFill>
              </a:endParaRPr>
            </a:p>
          </p:txBody>
        </p:sp>
        <p:sp>
          <p:nvSpPr>
            <p:cNvPr id="22" name="TextBox 21"/>
            <p:cNvSpPr txBox="1"/>
            <p:nvPr/>
          </p:nvSpPr>
          <p:spPr>
            <a:xfrm>
              <a:off x="5753100" y="1143000"/>
              <a:ext cx="266700" cy="215444"/>
            </a:xfrm>
            <a:prstGeom prst="rect">
              <a:avLst/>
            </a:prstGeom>
            <a:noFill/>
          </p:spPr>
          <p:txBody>
            <a:bodyPr wrap="square" lIns="0" tIns="0" rIns="0" bIns="0" rtlCol="0">
              <a:spAutoFit/>
            </a:bodyPr>
            <a:lstStyle/>
            <a:p>
              <a:pPr algn="ctr"/>
              <a:r>
                <a:rPr lang="en-US" sz="1400" b="1" dirty="0" smtClean="0">
                  <a:solidFill>
                    <a:srgbClr val="0070C0"/>
                  </a:solidFill>
                </a:rPr>
                <a:t>-2</a:t>
              </a:r>
              <a:endParaRPr lang="en-US" sz="1400" b="1" dirty="0">
                <a:solidFill>
                  <a:srgbClr val="0070C0"/>
                </a:solidFill>
              </a:endParaRPr>
            </a:p>
          </p:txBody>
        </p:sp>
        <p:sp>
          <p:nvSpPr>
            <p:cNvPr id="23" name="TextBox 22"/>
            <p:cNvSpPr txBox="1"/>
            <p:nvPr/>
          </p:nvSpPr>
          <p:spPr>
            <a:xfrm>
              <a:off x="6286500" y="1143000"/>
              <a:ext cx="266700" cy="215444"/>
            </a:xfrm>
            <a:prstGeom prst="rect">
              <a:avLst/>
            </a:prstGeom>
            <a:noFill/>
          </p:spPr>
          <p:txBody>
            <a:bodyPr wrap="square" lIns="0" tIns="0" rIns="0" bIns="0" rtlCol="0">
              <a:spAutoFit/>
            </a:bodyPr>
            <a:lstStyle/>
            <a:p>
              <a:pPr algn="ctr"/>
              <a:r>
                <a:rPr lang="en-US" sz="1400" b="1" dirty="0" smtClean="0">
                  <a:solidFill>
                    <a:srgbClr val="0070C0"/>
                  </a:solidFill>
                </a:rPr>
                <a:t>+1</a:t>
              </a:r>
              <a:endParaRPr lang="en-US" sz="1400" b="1" dirty="0">
                <a:solidFill>
                  <a:srgbClr val="0070C0"/>
                </a:solidFill>
              </a:endParaRPr>
            </a:p>
          </p:txBody>
        </p:sp>
        <p:sp>
          <p:nvSpPr>
            <p:cNvPr id="24" name="TextBox 23"/>
            <p:cNvSpPr txBox="1"/>
            <p:nvPr/>
          </p:nvSpPr>
          <p:spPr>
            <a:xfrm>
              <a:off x="6743700" y="1143000"/>
              <a:ext cx="266700" cy="215444"/>
            </a:xfrm>
            <a:prstGeom prst="rect">
              <a:avLst/>
            </a:prstGeom>
            <a:noFill/>
          </p:spPr>
          <p:txBody>
            <a:bodyPr wrap="square" lIns="0" tIns="0" rIns="0" bIns="0" rtlCol="0">
              <a:spAutoFit/>
            </a:bodyPr>
            <a:lstStyle/>
            <a:p>
              <a:pPr algn="ctr"/>
              <a:r>
                <a:rPr lang="en-US" sz="1400" b="1" dirty="0" smtClean="0">
                  <a:solidFill>
                    <a:srgbClr val="0070C0"/>
                  </a:solidFill>
                </a:rPr>
                <a:t>-2</a:t>
              </a:r>
              <a:endParaRPr lang="en-US" sz="1400" b="1" dirty="0">
                <a:solidFill>
                  <a:srgbClr val="0070C0"/>
                </a:solidFill>
              </a:endParaRPr>
            </a:p>
          </p:txBody>
        </p:sp>
      </p:grpSp>
      <p:cxnSp>
        <p:nvCxnSpPr>
          <p:cNvPr id="26" name="Connettore 2 25"/>
          <p:cNvCxnSpPr/>
          <p:nvPr/>
        </p:nvCxnSpPr>
        <p:spPr>
          <a:xfrm>
            <a:off x="3276600" y="2819400"/>
            <a:ext cx="609600"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 name="TextBox 9"/>
          <p:cNvSpPr txBox="1"/>
          <p:nvPr/>
        </p:nvSpPr>
        <p:spPr>
          <a:xfrm>
            <a:off x="6362700" y="1219200"/>
            <a:ext cx="266700" cy="215444"/>
          </a:xfrm>
          <a:prstGeom prst="rect">
            <a:avLst/>
          </a:prstGeom>
          <a:noFill/>
        </p:spPr>
        <p:txBody>
          <a:bodyPr wrap="square" lIns="0" tIns="0" rIns="0" bIns="0" rtlCol="0">
            <a:spAutoFit/>
          </a:bodyPr>
          <a:lstStyle/>
          <a:p>
            <a:pPr algn="ctr"/>
            <a:r>
              <a:rPr lang="en-US" sz="1400" b="1" dirty="0" smtClean="0">
                <a:solidFill>
                  <a:srgbClr val="0070C0"/>
                </a:solidFill>
              </a:rPr>
              <a:t>+1</a:t>
            </a:r>
            <a:endParaRPr lang="en-US" sz="1400" b="1" dirty="0">
              <a:solidFill>
                <a:srgbClr val="0070C0"/>
              </a:solidFill>
            </a:endParaRPr>
          </a:p>
        </p:txBody>
      </p:sp>
      <p:sp>
        <p:nvSpPr>
          <p:cNvPr id="27" name="TextBox 10"/>
          <p:cNvSpPr txBox="1"/>
          <p:nvPr/>
        </p:nvSpPr>
        <p:spPr>
          <a:xfrm>
            <a:off x="7658100" y="1219200"/>
            <a:ext cx="266700" cy="215444"/>
          </a:xfrm>
          <a:prstGeom prst="rect">
            <a:avLst/>
          </a:prstGeom>
          <a:noFill/>
        </p:spPr>
        <p:txBody>
          <a:bodyPr wrap="square" lIns="0" tIns="0" rIns="0" bIns="0" rtlCol="0">
            <a:spAutoFit/>
          </a:bodyPr>
          <a:lstStyle/>
          <a:p>
            <a:pPr algn="ctr"/>
            <a:r>
              <a:rPr lang="en-US" sz="1400" b="1" dirty="0" smtClean="0">
                <a:solidFill>
                  <a:srgbClr val="0070C0"/>
                </a:solidFill>
              </a:rPr>
              <a:t>-2</a:t>
            </a:r>
            <a:endParaRPr lang="en-US" sz="1400" b="1" dirty="0">
              <a:solidFill>
                <a:srgbClr val="0070C0"/>
              </a:solidFill>
            </a:endParaRPr>
          </a:p>
        </p:txBody>
      </p:sp>
      <p:sp>
        <p:nvSpPr>
          <p:cNvPr id="28" name="TextBox 16"/>
          <p:cNvSpPr txBox="1"/>
          <p:nvPr/>
        </p:nvSpPr>
        <p:spPr>
          <a:xfrm>
            <a:off x="8001000" y="1219200"/>
            <a:ext cx="266700" cy="215444"/>
          </a:xfrm>
          <a:prstGeom prst="rect">
            <a:avLst/>
          </a:prstGeom>
          <a:noFill/>
        </p:spPr>
        <p:txBody>
          <a:bodyPr wrap="square" lIns="0" tIns="0" rIns="0" bIns="0" rtlCol="0">
            <a:spAutoFit/>
          </a:bodyPr>
          <a:lstStyle/>
          <a:p>
            <a:pPr algn="ctr"/>
            <a:r>
              <a:rPr lang="en-US" sz="1400" b="1" dirty="0" smtClean="0">
                <a:solidFill>
                  <a:srgbClr val="0070C0"/>
                </a:solidFill>
              </a:rPr>
              <a:t>+1</a:t>
            </a:r>
            <a:endParaRPr lang="en-US" sz="1400" b="1" dirty="0">
              <a:solidFill>
                <a:srgbClr val="0070C0"/>
              </a:solidFill>
            </a:endParaRPr>
          </a:p>
        </p:txBody>
      </p:sp>
      <p:sp>
        <p:nvSpPr>
          <p:cNvPr id="34" name="TextBox 20"/>
          <p:cNvSpPr txBox="1"/>
          <p:nvPr/>
        </p:nvSpPr>
        <p:spPr>
          <a:xfrm>
            <a:off x="6972300" y="1752600"/>
            <a:ext cx="266700" cy="215444"/>
          </a:xfrm>
          <a:prstGeom prst="rect">
            <a:avLst/>
          </a:prstGeom>
          <a:noFill/>
        </p:spPr>
        <p:txBody>
          <a:bodyPr wrap="square" lIns="0" tIns="0" rIns="0" bIns="0" rtlCol="0">
            <a:spAutoFit/>
          </a:bodyPr>
          <a:lstStyle/>
          <a:p>
            <a:pPr algn="ctr"/>
            <a:r>
              <a:rPr lang="en-US" sz="1400" b="1" dirty="0" smtClean="0">
                <a:solidFill>
                  <a:srgbClr val="0070C0"/>
                </a:solidFill>
              </a:rPr>
              <a:t>+5</a:t>
            </a:r>
            <a:endParaRPr lang="en-US" sz="1400" b="1" dirty="0">
              <a:solidFill>
                <a:srgbClr val="0070C0"/>
              </a:solidFill>
            </a:endParaRPr>
          </a:p>
        </p:txBody>
      </p:sp>
      <p:sp>
        <p:nvSpPr>
          <p:cNvPr id="35" name="TextBox 22"/>
          <p:cNvSpPr txBox="1"/>
          <p:nvPr/>
        </p:nvSpPr>
        <p:spPr>
          <a:xfrm>
            <a:off x="7962900" y="1752600"/>
            <a:ext cx="266700" cy="215444"/>
          </a:xfrm>
          <a:prstGeom prst="rect">
            <a:avLst/>
          </a:prstGeom>
          <a:noFill/>
        </p:spPr>
        <p:txBody>
          <a:bodyPr wrap="square" lIns="0" tIns="0" rIns="0" bIns="0" rtlCol="0">
            <a:spAutoFit/>
          </a:bodyPr>
          <a:lstStyle/>
          <a:p>
            <a:pPr algn="ctr"/>
            <a:r>
              <a:rPr lang="en-US" sz="1400" b="1" dirty="0" smtClean="0">
                <a:solidFill>
                  <a:srgbClr val="0070C0"/>
                </a:solidFill>
              </a:rPr>
              <a:t>+6</a:t>
            </a:r>
            <a:endParaRPr lang="en-US" sz="1400" b="1" dirty="0">
              <a:solidFill>
                <a:srgbClr val="0070C0"/>
              </a:solidFill>
            </a:endParaRPr>
          </a:p>
        </p:txBody>
      </p:sp>
      <p:sp>
        <p:nvSpPr>
          <p:cNvPr id="6" name="Rettangolo 5"/>
          <p:cNvSpPr/>
          <p:nvPr/>
        </p:nvSpPr>
        <p:spPr>
          <a:xfrm>
            <a:off x="0" y="3061156"/>
            <a:ext cx="9067800" cy="3693319"/>
          </a:xfrm>
          <a:prstGeom prst="rect">
            <a:avLst/>
          </a:prstGeom>
        </p:spPr>
        <p:txBody>
          <a:bodyPr wrap="square">
            <a:spAutoFit/>
          </a:bodyPr>
          <a:lstStyle/>
          <a:p>
            <a:pPr>
              <a:spcBef>
                <a:spcPct val="50000"/>
              </a:spcBef>
            </a:pPr>
            <a:r>
              <a:rPr lang="it-IT" altLang="it-IT" dirty="0">
                <a:solidFill>
                  <a:srgbClr val="FA2906"/>
                </a:solidFill>
                <a:latin typeface="Arial" panose="020B0604020202020204" pitchFamily="34" charset="0"/>
              </a:rPr>
              <a:t>Nomenclatura tradizionale </a:t>
            </a:r>
            <a:br>
              <a:rPr lang="it-IT" altLang="it-IT" dirty="0">
                <a:solidFill>
                  <a:srgbClr val="FA2906"/>
                </a:solidFill>
                <a:latin typeface="Arial" panose="020B0604020202020204" pitchFamily="34" charset="0"/>
              </a:rPr>
            </a:br>
            <a:r>
              <a:rPr lang="it-IT" altLang="it-IT" dirty="0">
                <a:latin typeface="Arial" panose="020B0604020202020204" pitchFamily="34" charset="0"/>
              </a:rPr>
              <a:t>Le regole di nomenclatura tradizionale sono identiche a quelle viste per le anidridi da cui derivano formalmente: </a:t>
            </a:r>
            <a:r>
              <a:rPr lang="it-IT" altLang="it-IT" dirty="0">
                <a:solidFill>
                  <a:srgbClr val="FA2906"/>
                </a:solidFill>
                <a:latin typeface="Arial" panose="020B0604020202020204" pitchFamily="34" charset="0"/>
              </a:rPr>
              <a:t>“acido [aggettivo derivato dal nome del non metallo]''</a:t>
            </a:r>
            <a:r>
              <a:rPr lang="it-IT" altLang="it-IT" dirty="0">
                <a:latin typeface="Arial" panose="020B0604020202020204" pitchFamily="34" charset="0"/>
              </a:rPr>
              <a:t>. L'aggettivo derivato dal nome del non metallo reca un </a:t>
            </a:r>
            <a:r>
              <a:rPr lang="it-IT" altLang="it-IT" dirty="0">
                <a:solidFill>
                  <a:srgbClr val="FA2906"/>
                </a:solidFill>
                <a:latin typeface="Arial" panose="020B0604020202020204" pitchFamily="34" charset="0"/>
              </a:rPr>
              <a:t>opportuno suffisso</a:t>
            </a:r>
            <a:r>
              <a:rPr lang="it-IT" altLang="it-IT" dirty="0">
                <a:latin typeface="Arial" panose="020B0604020202020204" pitchFamily="34" charset="0"/>
              </a:rPr>
              <a:t> e </a:t>
            </a:r>
            <a:r>
              <a:rPr lang="it-IT" altLang="it-IT" dirty="0">
                <a:solidFill>
                  <a:srgbClr val="FA2906"/>
                </a:solidFill>
                <a:latin typeface="Arial" panose="020B0604020202020204" pitchFamily="34" charset="0"/>
              </a:rPr>
              <a:t>prefisso</a:t>
            </a:r>
            <a:r>
              <a:rPr lang="it-IT" altLang="it-IT" dirty="0">
                <a:latin typeface="Arial" panose="020B0604020202020204" pitchFamily="34" charset="0"/>
              </a:rPr>
              <a:t>, nei casi già presi in considerazione per le anidridi. </a:t>
            </a:r>
          </a:p>
          <a:p>
            <a:pPr>
              <a:spcBef>
                <a:spcPct val="50000"/>
              </a:spcBef>
            </a:pPr>
            <a:r>
              <a:rPr lang="it-IT" altLang="it-IT" dirty="0">
                <a:latin typeface="Arial" panose="020B0604020202020204" pitchFamily="34" charset="0"/>
              </a:rPr>
              <a:t>A volte, il grado di idratazione (numero di molecole d'acqua addizionate all'ossido di partenza) non è unico: si utilizzano in questo caso i prefissi “meta-” “piro-” “orto-” per differenziare le specie acide risultanti (il prefisso “orto-” viene in genere omesso). </a:t>
            </a:r>
          </a:p>
          <a:p>
            <a:pPr>
              <a:spcBef>
                <a:spcPct val="50000"/>
              </a:spcBef>
            </a:pPr>
            <a:r>
              <a:rPr lang="it-IT" altLang="it-IT" dirty="0">
                <a:latin typeface="Arial" panose="020B0604020202020204" pitchFamily="34" charset="0"/>
              </a:rPr>
              <a:t>P</a:t>
            </a:r>
            <a:r>
              <a:rPr lang="it-IT" altLang="it-IT" baseline="-25000" dirty="0">
                <a:latin typeface="Arial" panose="020B0604020202020204" pitchFamily="34" charset="0"/>
              </a:rPr>
              <a:t>2</a:t>
            </a:r>
            <a:r>
              <a:rPr lang="it-IT" altLang="it-IT" dirty="0">
                <a:latin typeface="Arial" panose="020B0604020202020204" pitchFamily="34" charset="0"/>
              </a:rPr>
              <a:t>O</a:t>
            </a:r>
            <a:r>
              <a:rPr lang="it-IT" altLang="it-IT" baseline="-25000" dirty="0">
                <a:latin typeface="Arial" panose="020B0604020202020204" pitchFamily="34" charset="0"/>
              </a:rPr>
              <a:t>5 </a:t>
            </a:r>
            <a:r>
              <a:rPr lang="it-IT" altLang="it-IT" dirty="0">
                <a:latin typeface="Arial" panose="020B0604020202020204" pitchFamily="34" charset="0"/>
              </a:rPr>
              <a:t>+ </a:t>
            </a:r>
            <a:r>
              <a:rPr lang="it-IT" altLang="it-IT" dirty="0">
                <a:solidFill>
                  <a:srgbClr val="FA2906"/>
                </a:solidFill>
                <a:latin typeface="Arial" panose="020B0604020202020204" pitchFamily="34" charset="0"/>
              </a:rPr>
              <a:t>1</a:t>
            </a:r>
            <a:r>
              <a:rPr lang="it-IT" altLang="it-IT" dirty="0">
                <a:latin typeface="Arial" panose="020B0604020202020204" pitchFamily="34" charset="0"/>
              </a:rPr>
              <a:t> H</a:t>
            </a:r>
            <a:r>
              <a:rPr lang="it-IT" altLang="it-IT" baseline="-25000" dirty="0">
                <a:latin typeface="Arial" panose="020B0604020202020204" pitchFamily="34" charset="0"/>
              </a:rPr>
              <a:t>2</a:t>
            </a:r>
            <a:r>
              <a:rPr lang="it-IT" altLang="it-IT" dirty="0">
                <a:latin typeface="Arial" panose="020B0604020202020204" pitchFamily="34" charset="0"/>
              </a:rPr>
              <a:t>O = HPO</a:t>
            </a:r>
            <a:r>
              <a:rPr lang="it-IT" altLang="it-IT" baseline="-25000" dirty="0">
                <a:latin typeface="Arial" panose="020B0604020202020204" pitchFamily="34" charset="0"/>
              </a:rPr>
              <a:t>3</a:t>
            </a:r>
            <a:r>
              <a:rPr lang="it-IT" altLang="it-IT" dirty="0">
                <a:latin typeface="Arial" panose="020B0604020202020204" pitchFamily="34" charset="0"/>
              </a:rPr>
              <a:t>	</a:t>
            </a:r>
            <a:r>
              <a:rPr lang="it-IT" altLang="it-IT" dirty="0" err="1">
                <a:latin typeface="Arial" panose="020B0604020202020204" pitchFamily="34" charset="0"/>
              </a:rPr>
              <a:t>ac</a:t>
            </a:r>
            <a:r>
              <a:rPr lang="it-IT" altLang="it-IT" dirty="0">
                <a:latin typeface="Arial" panose="020B0604020202020204" pitchFamily="34" charset="0"/>
              </a:rPr>
              <a:t>. </a:t>
            </a:r>
            <a:r>
              <a:rPr lang="it-IT" altLang="it-IT" dirty="0">
                <a:solidFill>
                  <a:srgbClr val="FA2906"/>
                </a:solidFill>
                <a:latin typeface="Arial" panose="020B0604020202020204" pitchFamily="34" charset="0"/>
              </a:rPr>
              <a:t>meta</a:t>
            </a:r>
            <a:r>
              <a:rPr lang="it-IT" altLang="it-IT" dirty="0">
                <a:latin typeface="Arial" panose="020B0604020202020204" pitchFamily="34" charset="0"/>
              </a:rPr>
              <a:t>fosforico</a:t>
            </a:r>
          </a:p>
          <a:p>
            <a:pPr>
              <a:spcBef>
                <a:spcPct val="50000"/>
              </a:spcBef>
            </a:pPr>
            <a:r>
              <a:rPr lang="it-IT" altLang="it-IT" dirty="0">
                <a:latin typeface="Arial" panose="020B0604020202020204" pitchFamily="34" charset="0"/>
              </a:rPr>
              <a:t>P</a:t>
            </a:r>
            <a:r>
              <a:rPr lang="it-IT" altLang="it-IT" baseline="-25000" dirty="0">
                <a:latin typeface="Arial" panose="020B0604020202020204" pitchFamily="34" charset="0"/>
              </a:rPr>
              <a:t>2</a:t>
            </a:r>
            <a:r>
              <a:rPr lang="it-IT" altLang="it-IT" dirty="0">
                <a:latin typeface="Arial" panose="020B0604020202020204" pitchFamily="34" charset="0"/>
              </a:rPr>
              <a:t>O</a:t>
            </a:r>
            <a:r>
              <a:rPr lang="it-IT" altLang="it-IT" baseline="-25000" dirty="0">
                <a:latin typeface="Arial" panose="020B0604020202020204" pitchFamily="34" charset="0"/>
              </a:rPr>
              <a:t>5 </a:t>
            </a:r>
            <a:r>
              <a:rPr lang="it-IT" altLang="it-IT" dirty="0">
                <a:latin typeface="Arial" panose="020B0604020202020204" pitchFamily="34" charset="0"/>
              </a:rPr>
              <a:t>+ </a:t>
            </a:r>
            <a:r>
              <a:rPr lang="it-IT" altLang="it-IT" dirty="0">
                <a:solidFill>
                  <a:srgbClr val="FD03D9"/>
                </a:solidFill>
                <a:latin typeface="Arial" panose="020B0604020202020204" pitchFamily="34" charset="0"/>
              </a:rPr>
              <a:t>2</a:t>
            </a:r>
            <a:r>
              <a:rPr lang="it-IT" altLang="it-IT" dirty="0">
                <a:latin typeface="Arial" panose="020B0604020202020204" pitchFamily="34" charset="0"/>
              </a:rPr>
              <a:t> H</a:t>
            </a:r>
            <a:r>
              <a:rPr lang="it-IT" altLang="it-IT" baseline="-25000" dirty="0">
                <a:latin typeface="Arial" panose="020B0604020202020204" pitchFamily="34" charset="0"/>
              </a:rPr>
              <a:t>2</a:t>
            </a:r>
            <a:r>
              <a:rPr lang="it-IT" altLang="it-IT" dirty="0">
                <a:latin typeface="Arial" panose="020B0604020202020204" pitchFamily="34" charset="0"/>
              </a:rPr>
              <a:t>O = H</a:t>
            </a:r>
            <a:r>
              <a:rPr lang="it-IT" altLang="it-IT" baseline="-25000" dirty="0">
                <a:latin typeface="Arial" panose="020B0604020202020204" pitchFamily="34" charset="0"/>
              </a:rPr>
              <a:t>4</a:t>
            </a:r>
            <a:r>
              <a:rPr lang="it-IT" altLang="it-IT" dirty="0">
                <a:latin typeface="Arial" panose="020B0604020202020204" pitchFamily="34" charset="0"/>
              </a:rPr>
              <a:t>P</a:t>
            </a:r>
            <a:r>
              <a:rPr lang="it-IT" altLang="it-IT" baseline="-25000" dirty="0">
                <a:latin typeface="Arial" panose="020B0604020202020204" pitchFamily="34" charset="0"/>
              </a:rPr>
              <a:t>2</a:t>
            </a:r>
            <a:r>
              <a:rPr lang="it-IT" altLang="it-IT" dirty="0">
                <a:latin typeface="Arial" panose="020B0604020202020204" pitchFamily="34" charset="0"/>
              </a:rPr>
              <a:t>O</a:t>
            </a:r>
            <a:r>
              <a:rPr lang="it-IT" altLang="it-IT" baseline="-25000" dirty="0">
                <a:latin typeface="Arial" panose="020B0604020202020204" pitchFamily="34" charset="0"/>
              </a:rPr>
              <a:t>7</a:t>
            </a:r>
            <a:r>
              <a:rPr lang="it-IT" altLang="it-IT" dirty="0">
                <a:latin typeface="Arial" panose="020B0604020202020204" pitchFamily="34" charset="0"/>
              </a:rPr>
              <a:t> 	</a:t>
            </a:r>
            <a:r>
              <a:rPr lang="it-IT" altLang="it-IT" dirty="0" err="1">
                <a:latin typeface="Arial" panose="020B0604020202020204" pitchFamily="34" charset="0"/>
              </a:rPr>
              <a:t>ac.</a:t>
            </a:r>
            <a:r>
              <a:rPr lang="it-IT" altLang="it-IT" dirty="0" err="1">
                <a:solidFill>
                  <a:srgbClr val="FD03D9"/>
                </a:solidFill>
                <a:latin typeface="Arial" panose="020B0604020202020204" pitchFamily="34" charset="0"/>
              </a:rPr>
              <a:t>piro</a:t>
            </a:r>
            <a:r>
              <a:rPr lang="it-IT" altLang="it-IT" dirty="0" err="1">
                <a:latin typeface="Arial" panose="020B0604020202020204" pitchFamily="34" charset="0"/>
              </a:rPr>
              <a:t>fosforico</a:t>
            </a:r>
            <a:endParaRPr lang="it-IT" altLang="it-IT" dirty="0">
              <a:latin typeface="Arial" panose="020B0604020202020204" pitchFamily="34" charset="0"/>
            </a:endParaRPr>
          </a:p>
          <a:p>
            <a:pPr>
              <a:spcBef>
                <a:spcPct val="50000"/>
              </a:spcBef>
            </a:pPr>
            <a:r>
              <a:rPr lang="it-IT" altLang="it-IT" dirty="0">
                <a:latin typeface="Arial" panose="020B0604020202020204" pitchFamily="34" charset="0"/>
              </a:rPr>
              <a:t>P</a:t>
            </a:r>
            <a:r>
              <a:rPr lang="it-IT" altLang="it-IT" baseline="-25000" dirty="0">
                <a:latin typeface="Arial" panose="020B0604020202020204" pitchFamily="34" charset="0"/>
              </a:rPr>
              <a:t>2</a:t>
            </a:r>
            <a:r>
              <a:rPr lang="it-IT" altLang="it-IT" dirty="0">
                <a:latin typeface="Arial" panose="020B0604020202020204" pitchFamily="34" charset="0"/>
              </a:rPr>
              <a:t>O</a:t>
            </a:r>
            <a:r>
              <a:rPr lang="it-IT" altLang="it-IT" baseline="-25000" dirty="0">
                <a:latin typeface="Arial" panose="020B0604020202020204" pitchFamily="34" charset="0"/>
              </a:rPr>
              <a:t>5 </a:t>
            </a:r>
            <a:r>
              <a:rPr lang="it-IT" altLang="it-IT" dirty="0">
                <a:latin typeface="Arial" panose="020B0604020202020204" pitchFamily="34" charset="0"/>
              </a:rPr>
              <a:t>+ </a:t>
            </a:r>
            <a:r>
              <a:rPr lang="it-IT" altLang="it-IT" dirty="0">
                <a:solidFill>
                  <a:schemeClr val="accent2"/>
                </a:solidFill>
                <a:latin typeface="Arial" panose="020B0604020202020204" pitchFamily="34" charset="0"/>
              </a:rPr>
              <a:t>3</a:t>
            </a:r>
            <a:r>
              <a:rPr lang="it-IT" altLang="it-IT" dirty="0">
                <a:latin typeface="Arial" panose="020B0604020202020204" pitchFamily="34" charset="0"/>
              </a:rPr>
              <a:t> H</a:t>
            </a:r>
            <a:r>
              <a:rPr lang="it-IT" altLang="it-IT" baseline="-25000" dirty="0">
                <a:latin typeface="Arial" panose="020B0604020202020204" pitchFamily="34" charset="0"/>
              </a:rPr>
              <a:t>2</a:t>
            </a:r>
            <a:r>
              <a:rPr lang="it-IT" altLang="it-IT" dirty="0">
                <a:latin typeface="Arial" panose="020B0604020202020204" pitchFamily="34" charset="0"/>
              </a:rPr>
              <a:t>O = H</a:t>
            </a:r>
            <a:r>
              <a:rPr lang="it-IT" altLang="it-IT" baseline="-25000" dirty="0">
                <a:latin typeface="Arial" panose="020B0604020202020204" pitchFamily="34" charset="0"/>
              </a:rPr>
              <a:t>3</a:t>
            </a:r>
            <a:r>
              <a:rPr lang="it-IT" altLang="it-IT" dirty="0">
                <a:latin typeface="Arial" panose="020B0604020202020204" pitchFamily="34" charset="0"/>
              </a:rPr>
              <a:t>PO</a:t>
            </a:r>
            <a:r>
              <a:rPr lang="it-IT" altLang="it-IT" baseline="-25000" dirty="0">
                <a:latin typeface="Arial" panose="020B0604020202020204" pitchFamily="34" charset="0"/>
              </a:rPr>
              <a:t>4	</a:t>
            </a:r>
            <a:r>
              <a:rPr lang="it-IT" altLang="it-IT" dirty="0" err="1">
                <a:latin typeface="Arial" panose="020B0604020202020204" pitchFamily="34" charset="0"/>
              </a:rPr>
              <a:t>ac.</a:t>
            </a:r>
            <a:r>
              <a:rPr lang="it-IT" altLang="it-IT" dirty="0" err="1">
                <a:solidFill>
                  <a:schemeClr val="accent2"/>
                </a:solidFill>
                <a:latin typeface="Arial" panose="020B0604020202020204" pitchFamily="34" charset="0"/>
              </a:rPr>
              <a:t>orto</a:t>
            </a:r>
            <a:r>
              <a:rPr lang="it-IT" altLang="it-IT" dirty="0" err="1">
                <a:latin typeface="Arial" panose="020B0604020202020204" pitchFamily="34" charset="0"/>
              </a:rPr>
              <a:t>fosforico</a:t>
            </a:r>
            <a:endParaRPr lang="it-IT" altLang="it-IT" dirty="0">
              <a:latin typeface="Arial" panose="020B0604020202020204" pitchFamily="34" charset="0"/>
            </a:endParaRPr>
          </a:p>
        </p:txBody>
      </p:sp>
    </p:spTree>
    <p:extLst>
      <p:ext uri="{BB962C8B-B14F-4D97-AF65-F5344CB8AC3E}">
        <p14:creationId xmlns:p14="http://schemas.microsoft.com/office/powerpoint/2010/main" val="1686855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0" y="0"/>
            <a:ext cx="7772400" cy="1143000"/>
          </a:xfrm>
        </p:spPr>
        <p:txBody>
          <a:bodyPr/>
          <a:lstStyle/>
          <a:p>
            <a:pPr algn="l" eaLnBrk="1" hangingPunct="1">
              <a:lnSpc>
                <a:spcPct val="80000"/>
              </a:lnSpc>
            </a:pPr>
            <a:r>
              <a:rPr lang="it-IT" altLang="it-IT" sz="3200" smtClean="0">
                <a:solidFill>
                  <a:srgbClr val="0000FF"/>
                </a:solidFill>
                <a:latin typeface="Arial" panose="020B0604020202020204" pitchFamily="34" charset="0"/>
              </a:rPr>
              <a:t>Ossiacidi (ossoacidi, acidi ossigenati)</a:t>
            </a:r>
            <a:endParaRPr lang="it-IT" altLang="it-IT" sz="2000" smtClean="0">
              <a:solidFill>
                <a:srgbClr val="FA2906"/>
              </a:solidFill>
              <a:latin typeface="Arial" panose="020B0604020202020204" pitchFamily="34" charset="0"/>
            </a:endParaRPr>
          </a:p>
        </p:txBody>
      </p:sp>
      <p:sp>
        <p:nvSpPr>
          <p:cNvPr id="22531" name="Rectangle 3"/>
          <p:cNvSpPr>
            <a:spLocks noChangeArrowheads="1"/>
          </p:cNvSpPr>
          <p:nvPr/>
        </p:nvSpPr>
        <p:spPr bwMode="auto">
          <a:xfrm>
            <a:off x="0" y="2560638"/>
            <a:ext cx="9144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it-IT" altLang="it-IT" sz="2400"/>
              <a:t/>
            </a:r>
            <a:br>
              <a:rPr lang="it-IT" altLang="it-IT" sz="2400"/>
            </a:br>
            <a:endParaRPr lang="it-IT" altLang="it-IT" sz="2400"/>
          </a:p>
        </p:txBody>
      </p:sp>
      <p:sp>
        <p:nvSpPr>
          <p:cNvPr id="22532" name="Text Box 4"/>
          <p:cNvSpPr txBox="1">
            <a:spLocks noChangeArrowheads="1"/>
          </p:cNvSpPr>
          <p:nvPr/>
        </p:nvSpPr>
        <p:spPr bwMode="auto">
          <a:xfrm>
            <a:off x="381000" y="1295400"/>
            <a:ext cx="8305800" cy="405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it-IT" altLang="it-IT" sz="2000">
                <a:latin typeface="Arial" panose="020B0604020202020204" pitchFamily="34" charset="0"/>
              </a:rPr>
              <a:t> B</a:t>
            </a:r>
            <a:r>
              <a:rPr lang="it-IT" altLang="it-IT" sz="2000" baseline="-25000">
                <a:latin typeface="Arial" panose="020B0604020202020204" pitchFamily="34" charset="0"/>
              </a:rPr>
              <a:t>2</a:t>
            </a:r>
            <a:r>
              <a:rPr lang="it-IT" altLang="it-IT" sz="2000">
                <a:latin typeface="Arial" panose="020B0604020202020204" pitchFamily="34" charset="0"/>
              </a:rPr>
              <a:t>O</a:t>
            </a:r>
            <a:r>
              <a:rPr lang="it-IT" altLang="it-IT" sz="2000" baseline="-25000">
                <a:latin typeface="Arial" panose="020B0604020202020204" pitchFamily="34" charset="0"/>
              </a:rPr>
              <a:t>3</a:t>
            </a:r>
            <a:r>
              <a:rPr lang="it-IT" altLang="it-IT" sz="2000">
                <a:latin typeface="Arial" panose="020B0604020202020204" pitchFamily="34" charset="0"/>
              </a:rPr>
              <a:t>	anidride borica		H</a:t>
            </a:r>
            <a:r>
              <a:rPr lang="it-IT" altLang="it-IT" sz="2000" baseline="-25000">
                <a:latin typeface="Arial" panose="020B0604020202020204" pitchFamily="34" charset="0"/>
              </a:rPr>
              <a:t>3</a:t>
            </a:r>
            <a:r>
              <a:rPr lang="it-IT" altLang="it-IT" sz="2000">
                <a:latin typeface="Arial" panose="020B0604020202020204" pitchFamily="34" charset="0"/>
              </a:rPr>
              <a:t>BO</a:t>
            </a:r>
            <a:r>
              <a:rPr lang="it-IT" altLang="it-IT" sz="2000" baseline="-25000">
                <a:latin typeface="Arial" panose="020B0604020202020204" pitchFamily="34" charset="0"/>
              </a:rPr>
              <a:t>3</a:t>
            </a:r>
            <a:r>
              <a:rPr lang="it-IT" altLang="it-IT" sz="2000">
                <a:latin typeface="Arial" panose="020B0604020202020204" pitchFamily="34" charset="0"/>
              </a:rPr>
              <a:t> 	acido borico</a:t>
            </a:r>
          </a:p>
          <a:p>
            <a:pPr eaLnBrk="1" hangingPunct="1">
              <a:spcBef>
                <a:spcPct val="50000"/>
              </a:spcBef>
              <a:buFontTx/>
              <a:buNone/>
            </a:pPr>
            <a:r>
              <a:rPr lang="it-IT" altLang="it-IT" sz="2000">
                <a:latin typeface="Arial" panose="020B0604020202020204" pitchFamily="34" charset="0"/>
              </a:rPr>
              <a:t> N</a:t>
            </a:r>
            <a:r>
              <a:rPr lang="it-IT" altLang="it-IT" sz="2000" baseline="-25000">
                <a:latin typeface="Arial" panose="020B0604020202020204" pitchFamily="34" charset="0"/>
              </a:rPr>
              <a:t>2</a:t>
            </a:r>
            <a:r>
              <a:rPr lang="it-IT" altLang="it-IT" sz="2000">
                <a:latin typeface="Arial" panose="020B0604020202020204" pitchFamily="34" charset="0"/>
              </a:rPr>
              <a:t>O</a:t>
            </a:r>
            <a:r>
              <a:rPr lang="it-IT" altLang="it-IT" sz="2000" baseline="-25000">
                <a:latin typeface="Arial" panose="020B0604020202020204" pitchFamily="34" charset="0"/>
              </a:rPr>
              <a:t>3</a:t>
            </a:r>
            <a:r>
              <a:rPr lang="it-IT" altLang="it-IT" sz="2000">
                <a:latin typeface="Arial" panose="020B0604020202020204" pitchFamily="34" charset="0"/>
              </a:rPr>
              <a:t>	anidride nitr</a:t>
            </a:r>
            <a:r>
              <a:rPr lang="it-IT" altLang="it-IT" sz="2000" b="1">
                <a:latin typeface="Arial" panose="020B0604020202020204" pitchFamily="34" charset="0"/>
              </a:rPr>
              <a:t>osa		</a:t>
            </a:r>
            <a:r>
              <a:rPr lang="it-IT" altLang="it-IT" sz="2000">
                <a:latin typeface="Arial" panose="020B0604020202020204" pitchFamily="34" charset="0"/>
              </a:rPr>
              <a:t>HNO</a:t>
            </a:r>
            <a:r>
              <a:rPr lang="it-IT" altLang="it-IT" sz="2000" baseline="-25000">
                <a:latin typeface="Arial" panose="020B0604020202020204" pitchFamily="34" charset="0"/>
              </a:rPr>
              <a:t>2</a:t>
            </a:r>
            <a:r>
              <a:rPr lang="it-IT" altLang="it-IT" sz="2000">
                <a:latin typeface="Arial" panose="020B0604020202020204" pitchFamily="34" charset="0"/>
              </a:rPr>
              <a:t>	acido nitr</a:t>
            </a:r>
            <a:r>
              <a:rPr lang="it-IT" altLang="it-IT" sz="2000" b="1">
                <a:latin typeface="Arial" panose="020B0604020202020204" pitchFamily="34" charset="0"/>
              </a:rPr>
              <a:t>oso</a:t>
            </a:r>
            <a:endParaRPr lang="it-IT" altLang="it-IT" sz="2000">
              <a:latin typeface="Arial" panose="020B0604020202020204" pitchFamily="34" charset="0"/>
            </a:endParaRPr>
          </a:p>
          <a:p>
            <a:pPr eaLnBrk="1" hangingPunct="1">
              <a:spcBef>
                <a:spcPct val="50000"/>
              </a:spcBef>
              <a:buFontTx/>
              <a:buNone/>
            </a:pPr>
            <a:r>
              <a:rPr lang="it-IT" altLang="it-IT" sz="2000">
                <a:latin typeface="Arial" panose="020B0604020202020204" pitchFamily="34" charset="0"/>
              </a:rPr>
              <a:t> N</a:t>
            </a:r>
            <a:r>
              <a:rPr lang="it-IT" altLang="it-IT" sz="2000" baseline="-25000">
                <a:latin typeface="Arial" panose="020B0604020202020204" pitchFamily="34" charset="0"/>
              </a:rPr>
              <a:t>2</a:t>
            </a:r>
            <a:r>
              <a:rPr lang="it-IT" altLang="it-IT" sz="2000">
                <a:latin typeface="Arial" panose="020B0604020202020204" pitchFamily="34" charset="0"/>
              </a:rPr>
              <a:t>O</a:t>
            </a:r>
            <a:r>
              <a:rPr lang="it-IT" altLang="it-IT" sz="2000" baseline="-25000">
                <a:latin typeface="Arial" panose="020B0604020202020204" pitchFamily="34" charset="0"/>
              </a:rPr>
              <a:t>5</a:t>
            </a:r>
            <a:r>
              <a:rPr lang="it-IT" altLang="it-IT" sz="2000">
                <a:latin typeface="Arial" panose="020B0604020202020204" pitchFamily="34" charset="0"/>
              </a:rPr>
              <a:t>	anidride nitr</a:t>
            </a:r>
            <a:r>
              <a:rPr lang="it-IT" altLang="it-IT" sz="2000" b="1">
                <a:latin typeface="Arial" panose="020B0604020202020204" pitchFamily="34" charset="0"/>
              </a:rPr>
              <a:t>ica		</a:t>
            </a:r>
            <a:r>
              <a:rPr lang="it-IT" altLang="it-IT" sz="2000">
                <a:latin typeface="Arial" panose="020B0604020202020204" pitchFamily="34" charset="0"/>
              </a:rPr>
              <a:t>HNO</a:t>
            </a:r>
            <a:r>
              <a:rPr lang="it-IT" altLang="it-IT" sz="2000" baseline="-25000">
                <a:latin typeface="Arial" panose="020B0604020202020204" pitchFamily="34" charset="0"/>
              </a:rPr>
              <a:t>3</a:t>
            </a:r>
            <a:r>
              <a:rPr lang="it-IT" altLang="it-IT" sz="2000" b="1">
                <a:latin typeface="Arial" panose="020B0604020202020204" pitchFamily="34" charset="0"/>
              </a:rPr>
              <a:t>	</a:t>
            </a:r>
            <a:r>
              <a:rPr lang="it-IT" altLang="it-IT" sz="2000">
                <a:latin typeface="Arial" panose="020B0604020202020204" pitchFamily="34" charset="0"/>
              </a:rPr>
              <a:t>acido nitr</a:t>
            </a:r>
            <a:r>
              <a:rPr lang="it-IT" altLang="it-IT" sz="2000" b="1">
                <a:latin typeface="Arial" panose="020B0604020202020204" pitchFamily="34" charset="0"/>
              </a:rPr>
              <a:t>ico</a:t>
            </a:r>
            <a:endParaRPr lang="it-IT" altLang="it-IT" sz="2000">
              <a:latin typeface="Arial" panose="020B0604020202020204" pitchFamily="34" charset="0"/>
            </a:endParaRPr>
          </a:p>
          <a:p>
            <a:pPr eaLnBrk="1" hangingPunct="1">
              <a:spcBef>
                <a:spcPct val="50000"/>
              </a:spcBef>
              <a:buFontTx/>
              <a:buNone/>
            </a:pPr>
            <a:r>
              <a:rPr lang="it-IT" altLang="it-IT" sz="2000">
                <a:latin typeface="Arial" panose="020B0604020202020204" pitchFamily="34" charset="0"/>
              </a:rPr>
              <a:t> SO</a:t>
            </a:r>
            <a:r>
              <a:rPr lang="it-IT" altLang="it-IT" sz="2000" baseline="-25000">
                <a:latin typeface="Arial" panose="020B0604020202020204" pitchFamily="34" charset="0"/>
              </a:rPr>
              <a:t>2</a:t>
            </a:r>
            <a:r>
              <a:rPr lang="it-IT" altLang="it-IT" sz="2000">
                <a:latin typeface="Arial" panose="020B0604020202020204" pitchFamily="34" charset="0"/>
              </a:rPr>
              <a:t>	anidride solfor</a:t>
            </a:r>
            <a:r>
              <a:rPr lang="it-IT" altLang="it-IT" sz="2000" b="1">
                <a:latin typeface="Arial" panose="020B0604020202020204" pitchFamily="34" charset="0"/>
              </a:rPr>
              <a:t>osa	</a:t>
            </a:r>
            <a:r>
              <a:rPr lang="it-IT" altLang="it-IT" sz="2000">
                <a:latin typeface="Arial" panose="020B0604020202020204" pitchFamily="34" charset="0"/>
              </a:rPr>
              <a:t>H</a:t>
            </a:r>
            <a:r>
              <a:rPr lang="it-IT" altLang="it-IT" sz="2000" baseline="-25000">
                <a:latin typeface="Arial" panose="020B0604020202020204" pitchFamily="34" charset="0"/>
              </a:rPr>
              <a:t>2</a:t>
            </a:r>
            <a:r>
              <a:rPr lang="it-IT" altLang="it-IT" sz="2000">
                <a:latin typeface="Arial" panose="020B0604020202020204" pitchFamily="34" charset="0"/>
              </a:rPr>
              <a:t>SO</a:t>
            </a:r>
            <a:r>
              <a:rPr lang="it-IT" altLang="it-IT" sz="2000" baseline="-25000">
                <a:latin typeface="Arial" panose="020B0604020202020204" pitchFamily="34" charset="0"/>
              </a:rPr>
              <a:t>3</a:t>
            </a:r>
            <a:r>
              <a:rPr lang="it-IT" altLang="it-IT" sz="2000" b="1">
                <a:latin typeface="Arial" panose="020B0604020202020204" pitchFamily="34" charset="0"/>
              </a:rPr>
              <a:t>	</a:t>
            </a:r>
            <a:r>
              <a:rPr lang="it-IT" altLang="it-IT" sz="2000">
                <a:latin typeface="Arial" panose="020B0604020202020204" pitchFamily="34" charset="0"/>
              </a:rPr>
              <a:t>acido solfor</a:t>
            </a:r>
            <a:r>
              <a:rPr lang="it-IT" altLang="it-IT" sz="2000" b="1">
                <a:latin typeface="Arial" panose="020B0604020202020204" pitchFamily="34" charset="0"/>
              </a:rPr>
              <a:t>oso</a:t>
            </a:r>
            <a:endParaRPr lang="it-IT" altLang="it-IT" sz="2000">
              <a:latin typeface="Arial" panose="020B0604020202020204" pitchFamily="34" charset="0"/>
            </a:endParaRPr>
          </a:p>
          <a:p>
            <a:pPr eaLnBrk="1" hangingPunct="1">
              <a:spcBef>
                <a:spcPct val="50000"/>
              </a:spcBef>
              <a:buFontTx/>
              <a:buNone/>
            </a:pPr>
            <a:r>
              <a:rPr lang="it-IT" altLang="it-IT" sz="2000">
                <a:latin typeface="Arial" panose="020B0604020202020204" pitchFamily="34" charset="0"/>
              </a:rPr>
              <a:t> SO</a:t>
            </a:r>
            <a:r>
              <a:rPr lang="it-IT" altLang="it-IT" sz="2000" baseline="-25000">
                <a:latin typeface="Arial" panose="020B0604020202020204" pitchFamily="34" charset="0"/>
              </a:rPr>
              <a:t>3</a:t>
            </a:r>
            <a:r>
              <a:rPr lang="it-IT" altLang="it-IT" sz="2000">
                <a:latin typeface="Arial" panose="020B0604020202020204" pitchFamily="34" charset="0"/>
              </a:rPr>
              <a:t>	anidride solfor</a:t>
            </a:r>
            <a:r>
              <a:rPr lang="it-IT" altLang="it-IT" sz="2000" b="1">
                <a:latin typeface="Arial" panose="020B0604020202020204" pitchFamily="34" charset="0"/>
              </a:rPr>
              <a:t>ica	</a:t>
            </a:r>
            <a:r>
              <a:rPr lang="it-IT" altLang="it-IT" sz="2000">
                <a:latin typeface="Arial" panose="020B0604020202020204" pitchFamily="34" charset="0"/>
              </a:rPr>
              <a:t>H</a:t>
            </a:r>
            <a:r>
              <a:rPr lang="it-IT" altLang="it-IT" sz="2000" baseline="-25000">
                <a:latin typeface="Arial" panose="020B0604020202020204" pitchFamily="34" charset="0"/>
              </a:rPr>
              <a:t>2</a:t>
            </a:r>
            <a:r>
              <a:rPr lang="it-IT" altLang="it-IT" sz="2000">
                <a:latin typeface="Arial" panose="020B0604020202020204" pitchFamily="34" charset="0"/>
              </a:rPr>
              <a:t>SO</a:t>
            </a:r>
            <a:r>
              <a:rPr lang="it-IT" altLang="it-IT" sz="2000" baseline="-25000">
                <a:latin typeface="Arial" panose="020B0604020202020204" pitchFamily="34" charset="0"/>
              </a:rPr>
              <a:t>4</a:t>
            </a:r>
            <a:r>
              <a:rPr lang="it-IT" altLang="it-IT" sz="2000" b="1">
                <a:latin typeface="Arial" panose="020B0604020202020204" pitchFamily="34" charset="0"/>
              </a:rPr>
              <a:t>	</a:t>
            </a:r>
            <a:r>
              <a:rPr lang="it-IT" altLang="it-IT" sz="2000">
                <a:latin typeface="Arial" panose="020B0604020202020204" pitchFamily="34" charset="0"/>
              </a:rPr>
              <a:t>acido solfor</a:t>
            </a:r>
            <a:r>
              <a:rPr lang="it-IT" altLang="it-IT" sz="2000" b="1">
                <a:latin typeface="Arial" panose="020B0604020202020204" pitchFamily="34" charset="0"/>
              </a:rPr>
              <a:t>ico</a:t>
            </a:r>
            <a:endParaRPr lang="it-IT" altLang="it-IT" sz="2000">
              <a:latin typeface="Arial" panose="020B0604020202020204" pitchFamily="34" charset="0"/>
            </a:endParaRPr>
          </a:p>
          <a:p>
            <a:pPr eaLnBrk="1" hangingPunct="1">
              <a:spcBef>
                <a:spcPct val="50000"/>
              </a:spcBef>
              <a:buFontTx/>
              <a:buNone/>
            </a:pPr>
            <a:r>
              <a:rPr lang="it-IT" altLang="it-IT" sz="2000">
                <a:latin typeface="Arial" panose="020B0604020202020204" pitchFamily="34" charset="0"/>
              </a:rPr>
              <a:t> Cl</a:t>
            </a:r>
            <a:r>
              <a:rPr lang="it-IT" altLang="it-IT" sz="2000" baseline="-25000">
                <a:latin typeface="Arial" panose="020B0604020202020204" pitchFamily="34" charset="0"/>
              </a:rPr>
              <a:t>2</a:t>
            </a:r>
            <a:r>
              <a:rPr lang="it-IT" altLang="it-IT" sz="2000">
                <a:latin typeface="Arial" panose="020B0604020202020204" pitchFamily="34" charset="0"/>
              </a:rPr>
              <a:t>O	anidride </a:t>
            </a:r>
            <a:r>
              <a:rPr lang="it-IT" altLang="it-IT" sz="2000" b="1">
                <a:latin typeface="Arial" panose="020B0604020202020204" pitchFamily="34" charset="0"/>
              </a:rPr>
              <a:t>ipo</a:t>
            </a:r>
            <a:r>
              <a:rPr lang="it-IT" altLang="it-IT" sz="2000">
                <a:latin typeface="Arial" panose="020B0604020202020204" pitchFamily="34" charset="0"/>
              </a:rPr>
              <a:t>clor</a:t>
            </a:r>
            <a:r>
              <a:rPr lang="it-IT" altLang="it-IT" sz="2000" b="1">
                <a:latin typeface="Arial" panose="020B0604020202020204" pitchFamily="34" charset="0"/>
              </a:rPr>
              <a:t>osa	</a:t>
            </a:r>
            <a:r>
              <a:rPr lang="it-IT" altLang="it-IT" sz="2000">
                <a:latin typeface="Arial" panose="020B0604020202020204" pitchFamily="34" charset="0"/>
              </a:rPr>
              <a:t>HClO</a:t>
            </a:r>
            <a:r>
              <a:rPr lang="it-IT" altLang="it-IT" sz="2000" b="1">
                <a:latin typeface="Arial" panose="020B0604020202020204" pitchFamily="34" charset="0"/>
              </a:rPr>
              <a:t>	</a:t>
            </a:r>
            <a:r>
              <a:rPr lang="it-IT" altLang="it-IT" sz="2000">
                <a:latin typeface="Arial" panose="020B0604020202020204" pitchFamily="34" charset="0"/>
              </a:rPr>
              <a:t>acido </a:t>
            </a:r>
            <a:r>
              <a:rPr lang="it-IT" altLang="it-IT" sz="2000" b="1">
                <a:latin typeface="Arial" panose="020B0604020202020204" pitchFamily="34" charset="0"/>
              </a:rPr>
              <a:t>ipo</a:t>
            </a:r>
            <a:r>
              <a:rPr lang="it-IT" altLang="it-IT" sz="2000">
                <a:latin typeface="Arial" panose="020B0604020202020204" pitchFamily="34" charset="0"/>
              </a:rPr>
              <a:t>clor</a:t>
            </a:r>
            <a:r>
              <a:rPr lang="it-IT" altLang="it-IT" sz="2000" b="1">
                <a:latin typeface="Arial" panose="020B0604020202020204" pitchFamily="34" charset="0"/>
              </a:rPr>
              <a:t>oso</a:t>
            </a:r>
            <a:endParaRPr lang="it-IT" altLang="it-IT" sz="2000">
              <a:latin typeface="Arial" panose="020B0604020202020204" pitchFamily="34" charset="0"/>
            </a:endParaRPr>
          </a:p>
          <a:p>
            <a:pPr eaLnBrk="1" hangingPunct="1">
              <a:spcBef>
                <a:spcPct val="50000"/>
              </a:spcBef>
              <a:buFontTx/>
              <a:buNone/>
            </a:pPr>
            <a:r>
              <a:rPr lang="it-IT" altLang="it-IT" sz="2000">
                <a:latin typeface="Arial" panose="020B0604020202020204" pitchFamily="34" charset="0"/>
              </a:rPr>
              <a:t> Cl</a:t>
            </a:r>
            <a:r>
              <a:rPr lang="it-IT" altLang="it-IT" sz="2000" baseline="-25000">
                <a:latin typeface="Arial" panose="020B0604020202020204" pitchFamily="34" charset="0"/>
              </a:rPr>
              <a:t>2</a:t>
            </a:r>
            <a:r>
              <a:rPr lang="it-IT" altLang="it-IT" sz="2000">
                <a:latin typeface="Arial" panose="020B0604020202020204" pitchFamily="34" charset="0"/>
              </a:rPr>
              <a:t>O</a:t>
            </a:r>
            <a:r>
              <a:rPr lang="it-IT" altLang="it-IT" sz="2000" baseline="-25000">
                <a:latin typeface="Arial" panose="020B0604020202020204" pitchFamily="34" charset="0"/>
              </a:rPr>
              <a:t>3</a:t>
            </a:r>
            <a:r>
              <a:rPr lang="it-IT" altLang="it-IT" sz="2000">
                <a:latin typeface="Arial" panose="020B0604020202020204" pitchFamily="34" charset="0"/>
              </a:rPr>
              <a:t>	anidride clor</a:t>
            </a:r>
            <a:r>
              <a:rPr lang="it-IT" altLang="it-IT" sz="2000" b="1">
                <a:latin typeface="Arial" panose="020B0604020202020204" pitchFamily="34" charset="0"/>
              </a:rPr>
              <a:t>osa		</a:t>
            </a:r>
            <a:r>
              <a:rPr lang="it-IT" altLang="it-IT" sz="2000">
                <a:latin typeface="Arial" panose="020B0604020202020204" pitchFamily="34" charset="0"/>
              </a:rPr>
              <a:t>H</a:t>
            </a:r>
            <a:r>
              <a:rPr lang="it-IT" altLang="it-IT" sz="2000" baseline="-25000">
                <a:latin typeface="Arial" panose="020B0604020202020204" pitchFamily="34" charset="0"/>
              </a:rPr>
              <a:t>2</a:t>
            </a:r>
            <a:r>
              <a:rPr lang="it-IT" altLang="it-IT" sz="2000">
                <a:latin typeface="Arial" panose="020B0604020202020204" pitchFamily="34" charset="0"/>
              </a:rPr>
              <a:t>ClO</a:t>
            </a:r>
            <a:r>
              <a:rPr lang="it-IT" altLang="it-IT" sz="2000" baseline="-25000">
                <a:latin typeface="Arial" panose="020B0604020202020204" pitchFamily="34" charset="0"/>
              </a:rPr>
              <a:t>2</a:t>
            </a:r>
            <a:r>
              <a:rPr lang="it-IT" altLang="it-IT" sz="2000" b="1">
                <a:latin typeface="Arial" panose="020B0604020202020204" pitchFamily="34" charset="0"/>
              </a:rPr>
              <a:t> </a:t>
            </a:r>
            <a:r>
              <a:rPr lang="it-IT" altLang="it-IT" sz="2000">
                <a:latin typeface="Arial" panose="020B0604020202020204" pitchFamily="34" charset="0"/>
              </a:rPr>
              <a:t>acido clor</a:t>
            </a:r>
            <a:r>
              <a:rPr lang="it-IT" altLang="it-IT" sz="2000" b="1">
                <a:latin typeface="Arial" panose="020B0604020202020204" pitchFamily="34" charset="0"/>
              </a:rPr>
              <a:t>oso</a:t>
            </a:r>
            <a:endParaRPr lang="it-IT" altLang="it-IT" sz="2000">
              <a:latin typeface="Arial" panose="020B0604020202020204" pitchFamily="34" charset="0"/>
            </a:endParaRPr>
          </a:p>
          <a:p>
            <a:pPr eaLnBrk="1" hangingPunct="1">
              <a:spcBef>
                <a:spcPct val="50000"/>
              </a:spcBef>
              <a:buFontTx/>
              <a:buNone/>
            </a:pPr>
            <a:r>
              <a:rPr lang="it-IT" altLang="it-IT" sz="2000">
                <a:latin typeface="Arial" panose="020B0604020202020204" pitchFamily="34" charset="0"/>
              </a:rPr>
              <a:t> Cl</a:t>
            </a:r>
            <a:r>
              <a:rPr lang="it-IT" altLang="it-IT" sz="2000" baseline="-25000">
                <a:latin typeface="Arial" panose="020B0604020202020204" pitchFamily="34" charset="0"/>
              </a:rPr>
              <a:t>2</a:t>
            </a:r>
            <a:r>
              <a:rPr lang="it-IT" altLang="it-IT" sz="2000">
                <a:latin typeface="Arial" panose="020B0604020202020204" pitchFamily="34" charset="0"/>
              </a:rPr>
              <a:t>O</a:t>
            </a:r>
            <a:r>
              <a:rPr lang="it-IT" altLang="it-IT" sz="2000" baseline="-25000">
                <a:latin typeface="Arial" panose="020B0604020202020204" pitchFamily="34" charset="0"/>
              </a:rPr>
              <a:t>5</a:t>
            </a:r>
            <a:r>
              <a:rPr lang="it-IT" altLang="it-IT" sz="2000">
                <a:latin typeface="Arial" panose="020B0604020202020204" pitchFamily="34" charset="0"/>
              </a:rPr>
              <a:t>	anidride clor</a:t>
            </a:r>
            <a:r>
              <a:rPr lang="it-IT" altLang="it-IT" sz="2000" b="1">
                <a:latin typeface="Arial" panose="020B0604020202020204" pitchFamily="34" charset="0"/>
              </a:rPr>
              <a:t>ica		</a:t>
            </a:r>
            <a:r>
              <a:rPr lang="it-IT" altLang="it-IT" sz="2000">
                <a:latin typeface="Arial" panose="020B0604020202020204" pitchFamily="34" charset="0"/>
              </a:rPr>
              <a:t>HClO</a:t>
            </a:r>
            <a:r>
              <a:rPr lang="it-IT" altLang="it-IT" sz="2000" baseline="-25000">
                <a:latin typeface="Arial" panose="020B0604020202020204" pitchFamily="34" charset="0"/>
              </a:rPr>
              <a:t>3</a:t>
            </a:r>
            <a:r>
              <a:rPr lang="it-IT" altLang="it-IT" sz="2000" b="1">
                <a:latin typeface="Arial" panose="020B0604020202020204" pitchFamily="34" charset="0"/>
              </a:rPr>
              <a:t> 	</a:t>
            </a:r>
            <a:r>
              <a:rPr lang="it-IT" altLang="it-IT" sz="2000">
                <a:latin typeface="Arial" panose="020B0604020202020204" pitchFamily="34" charset="0"/>
              </a:rPr>
              <a:t>acido clor</a:t>
            </a:r>
            <a:r>
              <a:rPr lang="it-IT" altLang="it-IT" sz="2000" b="1">
                <a:latin typeface="Arial" panose="020B0604020202020204" pitchFamily="34" charset="0"/>
              </a:rPr>
              <a:t>ico</a:t>
            </a:r>
            <a:endParaRPr lang="it-IT" altLang="it-IT" sz="2000">
              <a:latin typeface="Arial" panose="020B0604020202020204" pitchFamily="34" charset="0"/>
            </a:endParaRPr>
          </a:p>
          <a:p>
            <a:pPr eaLnBrk="1" hangingPunct="1">
              <a:spcBef>
                <a:spcPct val="50000"/>
              </a:spcBef>
              <a:buFontTx/>
              <a:buNone/>
            </a:pPr>
            <a:r>
              <a:rPr lang="it-IT" altLang="it-IT" sz="2000">
                <a:latin typeface="Arial" panose="020B0604020202020204" pitchFamily="34" charset="0"/>
              </a:rPr>
              <a:t> Cl</a:t>
            </a:r>
            <a:r>
              <a:rPr lang="it-IT" altLang="it-IT" sz="2000" baseline="-25000">
                <a:latin typeface="Arial" panose="020B0604020202020204" pitchFamily="34" charset="0"/>
              </a:rPr>
              <a:t>2</a:t>
            </a:r>
            <a:r>
              <a:rPr lang="it-IT" altLang="it-IT" sz="2000">
                <a:latin typeface="Arial" panose="020B0604020202020204" pitchFamily="34" charset="0"/>
              </a:rPr>
              <a:t>O</a:t>
            </a:r>
            <a:r>
              <a:rPr lang="it-IT" altLang="it-IT" sz="2000" baseline="-25000">
                <a:latin typeface="Arial" panose="020B0604020202020204" pitchFamily="34" charset="0"/>
              </a:rPr>
              <a:t>7</a:t>
            </a:r>
            <a:r>
              <a:rPr lang="it-IT" altLang="it-IT" sz="2000">
                <a:latin typeface="Arial" panose="020B0604020202020204" pitchFamily="34" charset="0"/>
              </a:rPr>
              <a:t>	anidride </a:t>
            </a:r>
            <a:r>
              <a:rPr lang="it-IT" altLang="it-IT" sz="2000" b="1">
                <a:latin typeface="Arial" panose="020B0604020202020204" pitchFamily="34" charset="0"/>
              </a:rPr>
              <a:t>per</a:t>
            </a:r>
            <a:r>
              <a:rPr lang="it-IT" altLang="it-IT" sz="2000">
                <a:latin typeface="Arial" panose="020B0604020202020204" pitchFamily="34" charset="0"/>
              </a:rPr>
              <a:t>clor</a:t>
            </a:r>
            <a:r>
              <a:rPr lang="it-IT" altLang="it-IT" sz="2000" b="1">
                <a:latin typeface="Arial" panose="020B0604020202020204" pitchFamily="34" charset="0"/>
              </a:rPr>
              <a:t>ica	</a:t>
            </a:r>
            <a:r>
              <a:rPr lang="it-IT" altLang="it-IT" sz="2000">
                <a:latin typeface="Arial" panose="020B0604020202020204" pitchFamily="34" charset="0"/>
              </a:rPr>
              <a:t>HClO</a:t>
            </a:r>
            <a:r>
              <a:rPr lang="it-IT" altLang="it-IT" sz="2000" baseline="-25000">
                <a:latin typeface="Arial" panose="020B0604020202020204" pitchFamily="34" charset="0"/>
              </a:rPr>
              <a:t>4</a:t>
            </a:r>
            <a:r>
              <a:rPr lang="it-IT" altLang="it-IT" sz="2000" b="1">
                <a:latin typeface="Arial" panose="020B0604020202020204" pitchFamily="34" charset="0"/>
              </a:rPr>
              <a:t> 	</a:t>
            </a:r>
            <a:r>
              <a:rPr lang="it-IT" altLang="it-IT" sz="2000">
                <a:latin typeface="Arial" panose="020B0604020202020204" pitchFamily="34" charset="0"/>
              </a:rPr>
              <a:t>acido </a:t>
            </a:r>
            <a:r>
              <a:rPr lang="it-IT" altLang="it-IT" sz="2000" b="1">
                <a:latin typeface="Arial" panose="020B0604020202020204" pitchFamily="34" charset="0"/>
              </a:rPr>
              <a:t>per</a:t>
            </a:r>
            <a:r>
              <a:rPr lang="it-IT" altLang="it-IT" sz="2000">
                <a:latin typeface="Arial" panose="020B0604020202020204" pitchFamily="34" charset="0"/>
              </a:rPr>
              <a:t>clor</a:t>
            </a:r>
            <a:r>
              <a:rPr lang="it-IT" altLang="it-IT" sz="2000" b="1">
                <a:latin typeface="Arial" panose="020B0604020202020204" pitchFamily="34" charset="0"/>
              </a:rPr>
              <a:t>ico</a:t>
            </a:r>
          </a:p>
        </p:txBody>
      </p:sp>
    </p:spTree>
    <p:extLst>
      <p:ext uri="{BB962C8B-B14F-4D97-AF65-F5344CB8AC3E}">
        <p14:creationId xmlns:p14="http://schemas.microsoft.com/office/powerpoint/2010/main" val="33306915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0" y="0"/>
            <a:ext cx="7772400" cy="1143000"/>
          </a:xfrm>
        </p:spPr>
        <p:txBody>
          <a:bodyPr/>
          <a:lstStyle/>
          <a:p>
            <a:pPr algn="l" eaLnBrk="1" hangingPunct="1">
              <a:lnSpc>
                <a:spcPct val="80000"/>
              </a:lnSpc>
            </a:pPr>
            <a:r>
              <a:rPr lang="it-IT" altLang="it-IT" sz="3200" dirty="0" smtClean="0">
                <a:solidFill>
                  <a:srgbClr val="0000FF"/>
                </a:solidFill>
                <a:latin typeface="Arial" panose="020B0604020202020204" pitchFamily="34" charset="0"/>
              </a:rPr>
              <a:t>Ossiacidi: </a:t>
            </a:r>
            <a:r>
              <a:rPr lang="it-IT" altLang="it-IT" sz="2000" dirty="0" smtClean="0">
                <a:solidFill>
                  <a:srgbClr val="FA2906"/>
                </a:solidFill>
                <a:latin typeface="Arial" panose="020B0604020202020204" pitchFamily="34" charset="0"/>
              </a:rPr>
              <a:t>nomenclatura IUPAC</a:t>
            </a:r>
          </a:p>
        </p:txBody>
      </p:sp>
      <p:sp>
        <p:nvSpPr>
          <p:cNvPr id="23555" name="Rectangle 3"/>
          <p:cNvSpPr>
            <a:spLocks noChangeArrowheads="1"/>
          </p:cNvSpPr>
          <p:nvPr/>
        </p:nvSpPr>
        <p:spPr bwMode="auto">
          <a:xfrm>
            <a:off x="0" y="2560638"/>
            <a:ext cx="9144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it-IT" altLang="it-IT" sz="2400"/>
              <a:t/>
            </a:r>
            <a:br>
              <a:rPr lang="it-IT" altLang="it-IT" sz="2400"/>
            </a:br>
            <a:endParaRPr lang="it-IT" altLang="it-IT" sz="2400"/>
          </a:p>
        </p:txBody>
      </p:sp>
      <p:sp>
        <p:nvSpPr>
          <p:cNvPr id="23556" name="Text Box 4"/>
          <p:cNvSpPr txBox="1">
            <a:spLocks noChangeArrowheads="1"/>
          </p:cNvSpPr>
          <p:nvPr/>
        </p:nvSpPr>
        <p:spPr bwMode="auto">
          <a:xfrm>
            <a:off x="381000" y="990600"/>
            <a:ext cx="8305800" cy="573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it-IT" altLang="it-IT" sz="2000" dirty="0">
                <a:latin typeface="Arial" panose="020B0604020202020204" pitchFamily="34" charset="0"/>
              </a:rPr>
              <a:t> Il nome si indica come </a:t>
            </a:r>
            <a:r>
              <a:rPr lang="it-IT" altLang="it-IT" sz="2000" dirty="0">
                <a:solidFill>
                  <a:srgbClr val="FA2906"/>
                </a:solidFill>
                <a:latin typeface="Arial" panose="020B0604020202020204" pitchFamily="34" charset="0"/>
              </a:rPr>
              <a:t>“acido [prefisso indicante il numero di atomi di ossigeno]osso[aggettivo derivato dal nome del non metallo]”.</a:t>
            </a:r>
            <a:r>
              <a:rPr lang="it-IT" altLang="it-IT" sz="2000" dirty="0">
                <a:latin typeface="Arial" panose="020B0604020202020204" pitchFamily="34" charset="0"/>
              </a:rPr>
              <a:t> L'aggettivo derivato dal nome del non metallo termina sempre con il suffisso </a:t>
            </a:r>
            <a:r>
              <a:rPr lang="it-IT" altLang="it-IT" sz="2000" dirty="0">
                <a:solidFill>
                  <a:srgbClr val="FA2906"/>
                </a:solidFill>
                <a:latin typeface="Arial" panose="020B0604020202020204" pitchFamily="34" charset="0"/>
              </a:rPr>
              <a:t>“-</a:t>
            </a:r>
            <a:r>
              <a:rPr lang="it-IT" altLang="it-IT" sz="2000" dirty="0" err="1">
                <a:solidFill>
                  <a:srgbClr val="FA2906"/>
                </a:solidFill>
                <a:latin typeface="Arial" panose="020B0604020202020204" pitchFamily="34" charset="0"/>
              </a:rPr>
              <a:t>ico</a:t>
            </a:r>
            <a:r>
              <a:rPr lang="it-IT" altLang="it-IT" sz="2000" dirty="0">
                <a:solidFill>
                  <a:srgbClr val="FA2906"/>
                </a:solidFill>
                <a:latin typeface="Arial" panose="020B0604020202020204" pitchFamily="34" charset="0"/>
              </a:rPr>
              <a:t>”.</a:t>
            </a:r>
            <a:r>
              <a:rPr lang="it-IT" altLang="it-IT" sz="2000" dirty="0">
                <a:latin typeface="Arial" panose="020B0604020202020204" pitchFamily="34" charset="0"/>
              </a:rPr>
              <a:t> Inoltre, tra </a:t>
            </a:r>
            <a:r>
              <a:rPr lang="it-IT" altLang="it-IT" sz="2000" dirty="0">
                <a:solidFill>
                  <a:srgbClr val="FA2906"/>
                </a:solidFill>
                <a:latin typeface="Arial" panose="020B0604020202020204" pitchFamily="34" charset="0"/>
              </a:rPr>
              <a:t>parentesi rotonde</a:t>
            </a:r>
            <a:r>
              <a:rPr lang="it-IT" altLang="it-IT" sz="2000" dirty="0">
                <a:latin typeface="Arial" panose="020B0604020202020204" pitchFamily="34" charset="0"/>
              </a:rPr>
              <a:t>, si indica il </a:t>
            </a:r>
            <a:r>
              <a:rPr lang="it-IT" altLang="it-IT" sz="2000" dirty="0">
                <a:solidFill>
                  <a:srgbClr val="FA2906"/>
                </a:solidFill>
                <a:latin typeface="Arial" panose="020B0604020202020204" pitchFamily="34" charset="0"/>
              </a:rPr>
              <a:t>numero di ossidazione</a:t>
            </a:r>
            <a:r>
              <a:rPr lang="it-IT" altLang="it-IT" sz="2000" dirty="0">
                <a:latin typeface="Arial" panose="020B0604020202020204" pitchFamily="34" charset="0"/>
              </a:rPr>
              <a:t> (</a:t>
            </a:r>
            <a:r>
              <a:rPr lang="it-IT" altLang="it-IT" sz="2000" dirty="0">
                <a:solidFill>
                  <a:srgbClr val="FA2906"/>
                </a:solidFill>
                <a:latin typeface="Arial" panose="020B0604020202020204" pitchFamily="34" charset="0"/>
              </a:rPr>
              <a:t>sempre</a:t>
            </a:r>
            <a:r>
              <a:rPr lang="it-IT" altLang="it-IT" sz="2000" dirty="0">
                <a:latin typeface="Arial" panose="020B0604020202020204" pitchFamily="34" charset="0"/>
              </a:rPr>
              <a:t> </a:t>
            </a:r>
            <a:r>
              <a:rPr lang="it-IT" altLang="it-IT" sz="2000" dirty="0">
                <a:solidFill>
                  <a:srgbClr val="FA2906"/>
                </a:solidFill>
                <a:latin typeface="Arial" panose="020B0604020202020204" pitchFamily="34" charset="0"/>
              </a:rPr>
              <a:t>positivo</a:t>
            </a:r>
            <a:r>
              <a:rPr lang="it-IT" altLang="it-IT" sz="2000" dirty="0">
                <a:latin typeface="Arial" panose="020B0604020202020204" pitchFamily="34" charset="0"/>
              </a:rPr>
              <a:t>) del non metallo come </a:t>
            </a:r>
            <a:r>
              <a:rPr lang="it-IT" altLang="it-IT" sz="2000" dirty="0">
                <a:solidFill>
                  <a:srgbClr val="FA2906"/>
                </a:solidFill>
                <a:latin typeface="Arial" panose="020B0604020202020204" pitchFamily="34" charset="0"/>
              </a:rPr>
              <a:t>numero romano</a:t>
            </a:r>
            <a:r>
              <a:rPr lang="it-IT" altLang="it-IT" sz="2000" dirty="0">
                <a:latin typeface="Arial" panose="020B0604020202020204" pitchFamily="34" charset="0"/>
              </a:rPr>
              <a:t>. </a:t>
            </a:r>
          </a:p>
          <a:p>
            <a:pPr eaLnBrk="1" hangingPunct="1">
              <a:spcBef>
                <a:spcPct val="50000"/>
              </a:spcBef>
              <a:buFontTx/>
              <a:buNone/>
            </a:pPr>
            <a:r>
              <a:rPr lang="it-IT" altLang="it-IT" sz="2000" dirty="0">
                <a:latin typeface="Arial" panose="020B0604020202020204" pitchFamily="34" charset="0"/>
              </a:rPr>
              <a:t> 	H</a:t>
            </a:r>
            <a:r>
              <a:rPr lang="it-IT" altLang="it-IT" sz="2000" baseline="-25000" dirty="0">
                <a:latin typeface="Arial" panose="020B0604020202020204" pitchFamily="34" charset="0"/>
              </a:rPr>
              <a:t>3</a:t>
            </a:r>
            <a:r>
              <a:rPr lang="it-IT" altLang="it-IT" sz="2000" dirty="0">
                <a:latin typeface="Arial" panose="020B0604020202020204" pitchFamily="34" charset="0"/>
              </a:rPr>
              <a:t>BO</a:t>
            </a:r>
            <a:r>
              <a:rPr lang="it-IT" altLang="it-IT" sz="2000" baseline="-25000" dirty="0">
                <a:latin typeface="Arial" panose="020B0604020202020204" pitchFamily="34" charset="0"/>
              </a:rPr>
              <a:t>3</a:t>
            </a:r>
            <a:r>
              <a:rPr lang="it-IT" altLang="it-IT" sz="2000" dirty="0">
                <a:latin typeface="Arial" panose="020B0604020202020204" pitchFamily="34" charset="0"/>
              </a:rPr>
              <a:t> 	acido </a:t>
            </a:r>
            <a:r>
              <a:rPr lang="it-IT" altLang="it-IT" sz="2000" dirty="0" err="1">
                <a:latin typeface="Arial" panose="020B0604020202020204" pitchFamily="34" charset="0"/>
              </a:rPr>
              <a:t>triossoborico</a:t>
            </a:r>
            <a:r>
              <a:rPr lang="it-IT" altLang="it-IT" sz="2000" dirty="0">
                <a:latin typeface="Arial" panose="020B0604020202020204" pitchFamily="34" charset="0"/>
              </a:rPr>
              <a:t> (III)</a:t>
            </a:r>
          </a:p>
          <a:p>
            <a:pPr eaLnBrk="1" hangingPunct="1">
              <a:spcBef>
                <a:spcPct val="50000"/>
              </a:spcBef>
              <a:buFontTx/>
              <a:buNone/>
            </a:pPr>
            <a:r>
              <a:rPr lang="it-IT" altLang="it-IT" sz="2000" dirty="0">
                <a:latin typeface="Arial" panose="020B0604020202020204" pitchFamily="34" charset="0"/>
              </a:rPr>
              <a:t> 	HNO</a:t>
            </a:r>
            <a:r>
              <a:rPr lang="it-IT" altLang="it-IT" sz="2000" baseline="-25000" dirty="0">
                <a:latin typeface="Arial" panose="020B0604020202020204" pitchFamily="34" charset="0"/>
              </a:rPr>
              <a:t>2</a:t>
            </a:r>
            <a:r>
              <a:rPr lang="it-IT" altLang="it-IT" sz="2000" dirty="0">
                <a:latin typeface="Arial" panose="020B0604020202020204" pitchFamily="34" charset="0"/>
              </a:rPr>
              <a:t> 	acido </a:t>
            </a:r>
            <a:r>
              <a:rPr lang="it-IT" altLang="it-IT" sz="2000" dirty="0" err="1">
                <a:latin typeface="Arial" panose="020B0604020202020204" pitchFamily="34" charset="0"/>
              </a:rPr>
              <a:t>diossonitrico</a:t>
            </a:r>
            <a:r>
              <a:rPr lang="it-IT" altLang="it-IT" sz="2000" dirty="0">
                <a:latin typeface="Arial" panose="020B0604020202020204" pitchFamily="34" charset="0"/>
              </a:rPr>
              <a:t> (III)</a:t>
            </a:r>
          </a:p>
          <a:p>
            <a:pPr eaLnBrk="1" hangingPunct="1">
              <a:spcBef>
                <a:spcPct val="50000"/>
              </a:spcBef>
              <a:buFontTx/>
              <a:buNone/>
            </a:pPr>
            <a:r>
              <a:rPr lang="it-IT" altLang="it-IT" sz="2000" dirty="0">
                <a:latin typeface="Arial" panose="020B0604020202020204" pitchFamily="34" charset="0"/>
              </a:rPr>
              <a:t> 	HNO</a:t>
            </a:r>
            <a:r>
              <a:rPr lang="it-IT" altLang="it-IT" sz="2000" baseline="-25000" dirty="0">
                <a:latin typeface="Arial" panose="020B0604020202020204" pitchFamily="34" charset="0"/>
              </a:rPr>
              <a:t>3</a:t>
            </a:r>
            <a:r>
              <a:rPr lang="it-IT" altLang="it-IT" sz="2000" dirty="0">
                <a:latin typeface="Arial" panose="020B0604020202020204" pitchFamily="34" charset="0"/>
              </a:rPr>
              <a:t> 	acido </a:t>
            </a:r>
            <a:r>
              <a:rPr lang="it-IT" altLang="it-IT" sz="2000" dirty="0" err="1">
                <a:latin typeface="Arial" panose="020B0604020202020204" pitchFamily="34" charset="0"/>
              </a:rPr>
              <a:t>triossonitrico</a:t>
            </a:r>
            <a:r>
              <a:rPr lang="it-IT" altLang="it-IT" sz="2000" dirty="0">
                <a:latin typeface="Arial" panose="020B0604020202020204" pitchFamily="34" charset="0"/>
              </a:rPr>
              <a:t> (V)</a:t>
            </a:r>
          </a:p>
          <a:p>
            <a:pPr eaLnBrk="1" hangingPunct="1">
              <a:spcBef>
                <a:spcPct val="50000"/>
              </a:spcBef>
              <a:buFontTx/>
              <a:buNone/>
            </a:pPr>
            <a:r>
              <a:rPr lang="it-IT" altLang="it-IT" sz="2000" dirty="0">
                <a:latin typeface="Arial" panose="020B0604020202020204" pitchFamily="34" charset="0"/>
              </a:rPr>
              <a:t> 	H</a:t>
            </a:r>
            <a:r>
              <a:rPr lang="it-IT" altLang="it-IT" sz="2000" baseline="-25000" dirty="0">
                <a:latin typeface="Arial" panose="020B0604020202020204" pitchFamily="34" charset="0"/>
              </a:rPr>
              <a:t>2</a:t>
            </a:r>
            <a:r>
              <a:rPr lang="it-IT" altLang="it-IT" sz="2000" dirty="0">
                <a:latin typeface="Arial" panose="020B0604020202020204" pitchFamily="34" charset="0"/>
              </a:rPr>
              <a:t>SO</a:t>
            </a:r>
            <a:r>
              <a:rPr lang="it-IT" altLang="it-IT" sz="2000" baseline="-25000" dirty="0">
                <a:latin typeface="Arial" panose="020B0604020202020204" pitchFamily="34" charset="0"/>
              </a:rPr>
              <a:t>3</a:t>
            </a:r>
            <a:r>
              <a:rPr lang="it-IT" altLang="it-IT" sz="2000" dirty="0">
                <a:latin typeface="Arial" panose="020B0604020202020204" pitchFamily="34" charset="0"/>
              </a:rPr>
              <a:t>	acido </a:t>
            </a:r>
            <a:r>
              <a:rPr lang="it-IT" altLang="it-IT" sz="2000" dirty="0" err="1">
                <a:latin typeface="Arial" panose="020B0604020202020204" pitchFamily="34" charset="0"/>
              </a:rPr>
              <a:t>triossosolforico</a:t>
            </a:r>
            <a:r>
              <a:rPr lang="it-IT" altLang="it-IT" sz="2000" dirty="0">
                <a:latin typeface="Arial" panose="020B0604020202020204" pitchFamily="34" charset="0"/>
              </a:rPr>
              <a:t> (IV)</a:t>
            </a:r>
          </a:p>
          <a:p>
            <a:pPr eaLnBrk="1" hangingPunct="1">
              <a:spcBef>
                <a:spcPct val="50000"/>
              </a:spcBef>
              <a:buFontTx/>
              <a:buNone/>
            </a:pPr>
            <a:r>
              <a:rPr lang="it-IT" altLang="it-IT" sz="2000" dirty="0">
                <a:latin typeface="Arial" panose="020B0604020202020204" pitchFamily="34" charset="0"/>
              </a:rPr>
              <a:t> 	H</a:t>
            </a:r>
            <a:r>
              <a:rPr lang="it-IT" altLang="it-IT" sz="2000" baseline="-25000" dirty="0">
                <a:latin typeface="Arial" panose="020B0604020202020204" pitchFamily="34" charset="0"/>
              </a:rPr>
              <a:t>2</a:t>
            </a:r>
            <a:r>
              <a:rPr lang="it-IT" altLang="it-IT" sz="2000" dirty="0">
                <a:latin typeface="Arial" panose="020B0604020202020204" pitchFamily="34" charset="0"/>
              </a:rPr>
              <a:t>SO</a:t>
            </a:r>
            <a:r>
              <a:rPr lang="it-IT" altLang="it-IT" sz="2000" baseline="-25000" dirty="0">
                <a:latin typeface="Arial" panose="020B0604020202020204" pitchFamily="34" charset="0"/>
              </a:rPr>
              <a:t>4</a:t>
            </a:r>
            <a:r>
              <a:rPr lang="it-IT" altLang="it-IT" sz="2000" dirty="0">
                <a:latin typeface="Arial" panose="020B0604020202020204" pitchFamily="34" charset="0"/>
              </a:rPr>
              <a:t> 	acido </a:t>
            </a:r>
            <a:r>
              <a:rPr lang="it-IT" altLang="it-IT" sz="2000" dirty="0" err="1">
                <a:latin typeface="Arial" panose="020B0604020202020204" pitchFamily="34" charset="0"/>
              </a:rPr>
              <a:t>tetraossosolforico</a:t>
            </a:r>
            <a:r>
              <a:rPr lang="it-IT" altLang="it-IT" sz="2000" dirty="0">
                <a:latin typeface="Arial" panose="020B0604020202020204" pitchFamily="34" charset="0"/>
              </a:rPr>
              <a:t> (VI)</a:t>
            </a:r>
          </a:p>
          <a:p>
            <a:pPr eaLnBrk="1" hangingPunct="1">
              <a:spcBef>
                <a:spcPct val="50000"/>
              </a:spcBef>
              <a:buFontTx/>
              <a:buNone/>
            </a:pPr>
            <a:r>
              <a:rPr lang="it-IT" altLang="it-IT" sz="2000" dirty="0">
                <a:latin typeface="Arial" panose="020B0604020202020204" pitchFamily="34" charset="0"/>
              </a:rPr>
              <a:t> 	</a:t>
            </a:r>
            <a:r>
              <a:rPr lang="it-IT" altLang="it-IT" sz="2000" dirty="0" err="1">
                <a:latin typeface="Arial" panose="020B0604020202020204" pitchFamily="34" charset="0"/>
              </a:rPr>
              <a:t>HClO</a:t>
            </a:r>
            <a:r>
              <a:rPr lang="it-IT" altLang="it-IT" sz="2000" dirty="0">
                <a:latin typeface="Arial" panose="020B0604020202020204" pitchFamily="34" charset="0"/>
              </a:rPr>
              <a:t>	acido </a:t>
            </a:r>
            <a:r>
              <a:rPr lang="it-IT" altLang="it-IT" sz="2000" dirty="0" err="1">
                <a:latin typeface="Arial" panose="020B0604020202020204" pitchFamily="34" charset="0"/>
              </a:rPr>
              <a:t>ossoclorico</a:t>
            </a:r>
            <a:r>
              <a:rPr lang="it-IT" altLang="it-IT" sz="2000" dirty="0">
                <a:latin typeface="Arial" panose="020B0604020202020204" pitchFamily="34" charset="0"/>
              </a:rPr>
              <a:t> (I)</a:t>
            </a:r>
          </a:p>
          <a:p>
            <a:pPr eaLnBrk="1" hangingPunct="1">
              <a:spcBef>
                <a:spcPct val="50000"/>
              </a:spcBef>
              <a:buFontTx/>
              <a:buNone/>
            </a:pPr>
            <a:r>
              <a:rPr lang="it-IT" altLang="it-IT" sz="2000" dirty="0">
                <a:latin typeface="Arial" panose="020B0604020202020204" pitchFamily="34" charset="0"/>
              </a:rPr>
              <a:t> 	HClO</a:t>
            </a:r>
            <a:r>
              <a:rPr lang="it-IT" altLang="it-IT" sz="2000" baseline="-25000" dirty="0">
                <a:latin typeface="Arial" panose="020B0604020202020204" pitchFamily="34" charset="0"/>
              </a:rPr>
              <a:t>2</a:t>
            </a:r>
            <a:r>
              <a:rPr lang="it-IT" altLang="it-IT" sz="2000" dirty="0">
                <a:latin typeface="Arial" panose="020B0604020202020204" pitchFamily="34" charset="0"/>
              </a:rPr>
              <a:t> 	acido </a:t>
            </a:r>
            <a:r>
              <a:rPr lang="it-IT" altLang="it-IT" sz="2000" dirty="0" err="1">
                <a:latin typeface="Arial" panose="020B0604020202020204" pitchFamily="34" charset="0"/>
              </a:rPr>
              <a:t>diossoclorico</a:t>
            </a:r>
            <a:r>
              <a:rPr lang="it-IT" altLang="it-IT" sz="2000" dirty="0">
                <a:latin typeface="Arial" panose="020B0604020202020204" pitchFamily="34" charset="0"/>
              </a:rPr>
              <a:t> (III)</a:t>
            </a:r>
          </a:p>
          <a:p>
            <a:pPr eaLnBrk="1" hangingPunct="1">
              <a:spcBef>
                <a:spcPct val="50000"/>
              </a:spcBef>
              <a:buFontTx/>
              <a:buNone/>
            </a:pPr>
            <a:r>
              <a:rPr lang="it-IT" altLang="it-IT" sz="2000" dirty="0">
                <a:latin typeface="Arial" panose="020B0604020202020204" pitchFamily="34" charset="0"/>
              </a:rPr>
              <a:t> 	HClO</a:t>
            </a:r>
            <a:r>
              <a:rPr lang="it-IT" altLang="it-IT" sz="2000" baseline="-25000" dirty="0">
                <a:latin typeface="Arial" panose="020B0604020202020204" pitchFamily="34" charset="0"/>
              </a:rPr>
              <a:t>3</a:t>
            </a:r>
            <a:r>
              <a:rPr lang="it-IT" altLang="it-IT" sz="2000" dirty="0">
                <a:latin typeface="Arial" panose="020B0604020202020204" pitchFamily="34" charset="0"/>
              </a:rPr>
              <a:t> 	acido </a:t>
            </a:r>
            <a:r>
              <a:rPr lang="it-IT" altLang="it-IT" sz="2000" dirty="0" err="1">
                <a:latin typeface="Arial" panose="020B0604020202020204" pitchFamily="34" charset="0"/>
              </a:rPr>
              <a:t>triossoclorico</a:t>
            </a:r>
            <a:r>
              <a:rPr lang="it-IT" altLang="it-IT" sz="2000" dirty="0">
                <a:latin typeface="Arial" panose="020B0604020202020204" pitchFamily="34" charset="0"/>
              </a:rPr>
              <a:t> (V)</a:t>
            </a:r>
          </a:p>
          <a:p>
            <a:pPr eaLnBrk="1" hangingPunct="1">
              <a:spcBef>
                <a:spcPct val="50000"/>
              </a:spcBef>
              <a:buFontTx/>
              <a:buNone/>
            </a:pPr>
            <a:r>
              <a:rPr lang="it-IT" altLang="it-IT" sz="2000" dirty="0">
                <a:latin typeface="Arial" panose="020B0604020202020204" pitchFamily="34" charset="0"/>
              </a:rPr>
              <a:t> 	HClO</a:t>
            </a:r>
            <a:r>
              <a:rPr lang="it-IT" altLang="it-IT" sz="2000" baseline="-25000" dirty="0">
                <a:latin typeface="Arial" panose="020B0604020202020204" pitchFamily="34" charset="0"/>
              </a:rPr>
              <a:t>4</a:t>
            </a:r>
            <a:r>
              <a:rPr lang="it-IT" altLang="it-IT" sz="2000" dirty="0">
                <a:latin typeface="Arial" panose="020B0604020202020204" pitchFamily="34" charset="0"/>
              </a:rPr>
              <a:t> 	acido </a:t>
            </a:r>
            <a:r>
              <a:rPr lang="it-IT" altLang="it-IT" sz="2000" dirty="0" err="1">
                <a:latin typeface="Arial" panose="020B0604020202020204" pitchFamily="34" charset="0"/>
              </a:rPr>
              <a:t>tetraossoclorico</a:t>
            </a:r>
            <a:r>
              <a:rPr lang="it-IT" altLang="it-IT" sz="2000" dirty="0">
                <a:latin typeface="Arial" panose="020B0604020202020204" pitchFamily="34" charset="0"/>
              </a:rPr>
              <a:t> (VII)</a:t>
            </a:r>
          </a:p>
        </p:txBody>
      </p:sp>
    </p:spTree>
    <p:extLst>
      <p:ext uri="{BB962C8B-B14F-4D97-AF65-F5344CB8AC3E}">
        <p14:creationId xmlns:p14="http://schemas.microsoft.com/office/powerpoint/2010/main" val="6440498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0" y="0"/>
            <a:ext cx="7772400" cy="1143000"/>
          </a:xfrm>
        </p:spPr>
        <p:txBody>
          <a:bodyPr/>
          <a:lstStyle/>
          <a:p>
            <a:pPr algn="l" eaLnBrk="1" hangingPunct="1">
              <a:lnSpc>
                <a:spcPct val="80000"/>
              </a:lnSpc>
            </a:pPr>
            <a:r>
              <a:rPr lang="it-IT" altLang="it-IT" sz="3200" smtClean="0">
                <a:solidFill>
                  <a:srgbClr val="0000FF"/>
                </a:solidFill>
                <a:latin typeface="Arial" charset="0"/>
              </a:rPr>
              <a:t>Numero di ossidazione</a:t>
            </a:r>
            <a:endParaRPr lang="it-IT" altLang="it-IT" sz="3200" baseline="-25000" smtClean="0">
              <a:solidFill>
                <a:srgbClr val="0000FF"/>
              </a:solidFill>
              <a:latin typeface="Arial" charset="0"/>
            </a:endParaRPr>
          </a:p>
        </p:txBody>
      </p:sp>
      <p:sp>
        <p:nvSpPr>
          <p:cNvPr id="2051" name="Text Box 3"/>
          <p:cNvSpPr txBox="1">
            <a:spLocks noChangeArrowheads="1"/>
          </p:cNvSpPr>
          <p:nvPr/>
        </p:nvSpPr>
        <p:spPr bwMode="auto">
          <a:xfrm>
            <a:off x="914400" y="1066800"/>
            <a:ext cx="7848600" cy="512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eaLnBrk="1" hangingPunct="1">
              <a:spcBef>
                <a:spcPct val="50000"/>
              </a:spcBef>
              <a:buFontTx/>
              <a:buNone/>
            </a:pPr>
            <a:r>
              <a:rPr lang="it-IT" altLang="it-IT" sz="2000">
                <a:latin typeface="Arial" charset="0"/>
              </a:rPr>
              <a:t>Un atomo isolato è elettricamente </a:t>
            </a:r>
            <a:r>
              <a:rPr lang="it-IT" altLang="it-IT" sz="2000">
                <a:solidFill>
                  <a:srgbClr val="0000FF"/>
                </a:solidFill>
                <a:latin typeface="Arial" charset="0"/>
              </a:rPr>
              <a:t>neutro</a:t>
            </a:r>
            <a:r>
              <a:rPr lang="it-IT" altLang="it-IT" sz="2000">
                <a:latin typeface="Arial" charset="0"/>
              </a:rPr>
              <a:t>: il numero di elettroni è uguale a quello dei protoni </a:t>
            </a:r>
          </a:p>
          <a:p>
            <a:pPr algn="just" eaLnBrk="1" hangingPunct="1">
              <a:spcBef>
                <a:spcPct val="50000"/>
              </a:spcBef>
            </a:pPr>
            <a:r>
              <a:rPr lang="it-IT" altLang="it-IT" sz="2000">
                <a:latin typeface="Arial" charset="0"/>
              </a:rPr>
              <a:t> Quando un atomo si lega ad altri atomi per formare una molecola la sua elettroneutralità viene perturbata </a:t>
            </a:r>
          </a:p>
          <a:p>
            <a:pPr algn="just" eaLnBrk="1" hangingPunct="1">
              <a:spcBef>
                <a:spcPct val="50000"/>
              </a:spcBef>
            </a:pPr>
            <a:r>
              <a:rPr lang="it-IT" altLang="it-IT" sz="2000">
                <a:latin typeface="Arial" charset="0"/>
              </a:rPr>
              <a:t> Il caso estremo è quello dei </a:t>
            </a:r>
            <a:r>
              <a:rPr lang="it-IT" altLang="it-IT" sz="2000">
                <a:solidFill>
                  <a:srgbClr val="0000FF"/>
                </a:solidFill>
                <a:latin typeface="Arial" charset="0"/>
              </a:rPr>
              <a:t>composti ionici</a:t>
            </a:r>
            <a:r>
              <a:rPr lang="it-IT" altLang="it-IT" sz="2000">
                <a:latin typeface="Arial" charset="0"/>
              </a:rPr>
              <a:t>: in tali composti, gli atomi costituenti hanno perso o acquistato elettroni diventando perciò ioni. Un esempio di questo genere è il composto NaCl, costituito da ioni  </a:t>
            </a:r>
            <a:r>
              <a:rPr lang="it-IT" altLang="it-IT" sz="2000">
                <a:solidFill>
                  <a:srgbClr val="0000FF"/>
                </a:solidFill>
                <a:latin typeface="Arial" charset="0"/>
              </a:rPr>
              <a:t>Na</a:t>
            </a:r>
            <a:r>
              <a:rPr lang="it-IT" altLang="it-IT" sz="2000" baseline="30000">
                <a:solidFill>
                  <a:srgbClr val="0000FF"/>
                </a:solidFill>
                <a:latin typeface="Arial" charset="0"/>
              </a:rPr>
              <a:t>+</a:t>
            </a:r>
            <a:r>
              <a:rPr lang="it-IT" altLang="it-IT" sz="2000">
                <a:solidFill>
                  <a:srgbClr val="0000FF"/>
                </a:solidFill>
                <a:latin typeface="Arial" charset="0"/>
              </a:rPr>
              <a:t> e Cl</a:t>
            </a:r>
            <a:r>
              <a:rPr lang="it-IT" altLang="it-IT" sz="2000" baseline="30000">
                <a:solidFill>
                  <a:srgbClr val="0000FF"/>
                </a:solidFill>
                <a:latin typeface="Arial" charset="0"/>
              </a:rPr>
              <a:t>-</a:t>
            </a:r>
            <a:r>
              <a:rPr lang="it-IT" altLang="it-IT" sz="2000">
                <a:latin typeface="Arial" charset="0"/>
              </a:rPr>
              <a:t>   legati fra loro da forze puramente elettrostatiche. </a:t>
            </a:r>
          </a:p>
          <a:p>
            <a:pPr algn="just" eaLnBrk="1" hangingPunct="1">
              <a:spcBef>
                <a:spcPct val="50000"/>
              </a:spcBef>
            </a:pPr>
            <a:r>
              <a:rPr lang="it-IT" altLang="it-IT" sz="2000">
                <a:latin typeface="Arial" charset="0"/>
              </a:rPr>
              <a:t> Non tutti i composti sono ionici, ma quando due atomi diversi sono legati, uno dei due tende ad attirare gli elettroni dell'altro verso il proprio nucleo. Se questo processo venisse portato all'estremo, l'atomo più elettronegativo assumerebbe una carica negativa mentre l'altro assumerebbe una carica positiva, proprio come in un composto ionico </a:t>
            </a:r>
          </a:p>
        </p:txBody>
      </p:sp>
    </p:spTree>
    <p:extLst>
      <p:ext uri="{BB962C8B-B14F-4D97-AF65-F5344CB8AC3E}">
        <p14:creationId xmlns:p14="http://schemas.microsoft.com/office/powerpoint/2010/main" val="30689400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egnaposto numero diapositiva 13"/>
          <p:cNvSpPr>
            <a:spLocks noGrp="1"/>
          </p:cNvSpPr>
          <p:nvPr>
            <p:ph type="sldNum" sz="quarter" idx="12"/>
          </p:nvPr>
        </p:nvSpPr>
        <p:spPr/>
        <p:txBody>
          <a:bodyPr/>
          <a:lstStyle/>
          <a:p>
            <a:fld id="{A77D6A5A-7EAA-4DB4-B3BA-B3FCA63BD357}" type="slidenum">
              <a:rPr lang="it-IT" smtClean="0"/>
              <a:pPr/>
              <a:t>20</a:t>
            </a:fld>
            <a:endParaRPr lang="it-IT"/>
          </a:p>
        </p:txBody>
      </p:sp>
      <p:graphicFrame>
        <p:nvGraphicFramePr>
          <p:cNvPr id="9" name="Tabella 8"/>
          <p:cNvGraphicFramePr>
            <a:graphicFrameLocks noGrp="1"/>
          </p:cNvGraphicFramePr>
          <p:nvPr/>
        </p:nvGraphicFramePr>
        <p:xfrm>
          <a:off x="152400" y="76200"/>
          <a:ext cx="8839200" cy="6718877"/>
        </p:xfrm>
        <a:graphic>
          <a:graphicData uri="http://schemas.openxmlformats.org/drawingml/2006/table">
            <a:tbl>
              <a:tblPr firstRow="1" bandRow="1">
                <a:tableStyleId>{5C22544A-7EE6-4342-B048-85BDC9FD1C3A}</a:tableStyleId>
              </a:tblPr>
              <a:tblGrid>
                <a:gridCol w="1219200">
                  <a:extLst>
                    <a:ext uri="{9D8B030D-6E8A-4147-A177-3AD203B41FA5}">
                      <a16:colId xmlns:a16="http://schemas.microsoft.com/office/drawing/2014/main" val="20000"/>
                    </a:ext>
                  </a:extLst>
                </a:gridCol>
                <a:gridCol w="3810000">
                  <a:extLst>
                    <a:ext uri="{9D8B030D-6E8A-4147-A177-3AD203B41FA5}">
                      <a16:colId xmlns:a16="http://schemas.microsoft.com/office/drawing/2014/main" val="20001"/>
                    </a:ext>
                  </a:extLst>
                </a:gridCol>
                <a:gridCol w="3810000">
                  <a:extLst>
                    <a:ext uri="{9D8B030D-6E8A-4147-A177-3AD203B41FA5}">
                      <a16:colId xmlns:a16="http://schemas.microsoft.com/office/drawing/2014/main" val="20002"/>
                    </a:ext>
                  </a:extLst>
                </a:gridCol>
              </a:tblGrid>
              <a:tr h="1192365">
                <a:tc>
                  <a:txBody>
                    <a:bodyPr/>
                    <a:lstStyle/>
                    <a:p>
                      <a:pPr algn="ctr"/>
                      <a:endParaRPr lang="it-IT" sz="2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it-IT" sz="2400" dirty="0" smtClean="0">
                          <a:solidFill>
                            <a:schemeClr val="tx1"/>
                          </a:solidFill>
                        </a:rPr>
                        <a:t>Nomenclatura tradizionale</a:t>
                      </a:r>
                      <a:endParaRPr lang="it-IT" sz="2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r>
                        <a:rPr lang="it-IT" sz="2400" dirty="0" smtClean="0">
                          <a:solidFill>
                            <a:schemeClr val="tx1"/>
                          </a:solidFill>
                        </a:rPr>
                        <a:t>Nomenclatura IUPAC</a:t>
                      </a:r>
                      <a:endParaRPr lang="it-IT" sz="2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extLst>
                  <a:ext uri="{0D108BD9-81ED-4DB2-BD59-A6C34878D82A}">
                    <a16:rowId xmlns:a16="http://schemas.microsoft.com/office/drawing/2014/main" val="10000"/>
                  </a:ext>
                </a:extLst>
              </a:tr>
              <a:tr h="690814">
                <a:tc>
                  <a:txBody>
                    <a:bodyPr/>
                    <a:lstStyle/>
                    <a:p>
                      <a:pPr algn="ctr"/>
                      <a:r>
                        <a:rPr lang="it-IT" sz="2400" dirty="0" smtClean="0">
                          <a:solidFill>
                            <a:schemeClr val="tx1"/>
                          </a:solidFill>
                        </a:rPr>
                        <a:t>KOH</a:t>
                      </a:r>
                      <a:endParaRPr lang="it-IT" sz="2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it-IT" sz="2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endParaRPr lang="it-IT" sz="2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extLst>
                  <a:ext uri="{0D108BD9-81ED-4DB2-BD59-A6C34878D82A}">
                    <a16:rowId xmlns:a16="http://schemas.microsoft.com/office/drawing/2014/main" val="10001"/>
                  </a:ext>
                </a:extLst>
              </a:tr>
              <a:tr h="690814">
                <a:tc>
                  <a:txBody>
                    <a:bodyPr/>
                    <a:lstStyle/>
                    <a:p>
                      <a:pPr algn="ctr"/>
                      <a:r>
                        <a:rPr lang="it-IT" sz="2400" baseline="0" dirty="0" smtClean="0">
                          <a:solidFill>
                            <a:schemeClr val="tx1"/>
                          </a:solidFill>
                        </a:rPr>
                        <a:t>HNO</a:t>
                      </a:r>
                      <a:r>
                        <a:rPr lang="it-IT" sz="2400" baseline="-25000" dirty="0" smtClean="0">
                          <a:solidFill>
                            <a:schemeClr val="tx1"/>
                          </a:solidFill>
                        </a:rPr>
                        <a:t>2</a:t>
                      </a:r>
                      <a:endParaRPr lang="it-IT" sz="2400" baseline="-250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it-IT" sz="2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r>
                        <a:rPr lang="it-IT" sz="2400" baseline="0" dirty="0" smtClean="0">
                          <a:solidFill>
                            <a:schemeClr val="tx1"/>
                          </a:solidFill>
                        </a:rPr>
                        <a:t> </a:t>
                      </a:r>
                      <a:endParaRPr lang="it-IT" sz="2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extLst>
                  <a:ext uri="{0D108BD9-81ED-4DB2-BD59-A6C34878D82A}">
                    <a16:rowId xmlns:a16="http://schemas.microsoft.com/office/drawing/2014/main" val="10002"/>
                  </a:ext>
                </a:extLst>
              </a:tr>
              <a:tr h="690814">
                <a:tc>
                  <a:txBody>
                    <a:bodyPr/>
                    <a:lstStyle/>
                    <a:p>
                      <a:pPr algn="ctr"/>
                      <a:r>
                        <a:rPr lang="it-IT" sz="2400" baseline="0" dirty="0" smtClean="0">
                          <a:solidFill>
                            <a:schemeClr val="tx1"/>
                          </a:solidFill>
                        </a:rPr>
                        <a:t>HBrO</a:t>
                      </a:r>
                      <a:r>
                        <a:rPr lang="it-IT" sz="2400" baseline="-25000" dirty="0" smtClean="0">
                          <a:solidFill>
                            <a:schemeClr val="tx1"/>
                          </a:solidFill>
                        </a:rPr>
                        <a:t>2</a:t>
                      </a:r>
                      <a:endParaRPr lang="it-IT" sz="2400" baseline="-250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it-IT" sz="2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endParaRPr lang="it-IT" sz="2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extLst>
                  <a:ext uri="{0D108BD9-81ED-4DB2-BD59-A6C34878D82A}">
                    <a16:rowId xmlns:a16="http://schemas.microsoft.com/office/drawing/2014/main" val="10003"/>
                  </a:ext>
                </a:extLst>
              </a:tr>
              <a:tr h="690814">
                <a:tc>
                  <a:txBody>
                    <a:bodyPr/>
                    <a:lstStyle/>
                    <a:p>
                      <a:pPr algn="ctr"/>
                      <a:r>
                        <a:rPr lang="it-IT" sz="2400" dirty="0" smtClean="0">
                          <a:solidFill>
                            <a:schemeClr val="tx1"/>
                          </a:solidFill>
                        </a:rPr>
                        <a:t>Ca(OH)</a:t>
                      </a:r>
                      <a:r>
                        <a:rPr lang="it-IT" sz="2400" baseline="-25000" dirty="0" smtClean="0">
                          <a:solidFill>
                            <a:schemeClr val="tx1"/>
                          </a:solidFill>
                        </a:rPr>
                        <a:t>2</a:t>
                      </a:r>
                      <a:endParaRPr lang="it-IT" sz="2400" baseline="-250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it-IT"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endParaRPr lang="it-IT" sz="2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extLst>
                  <a:ext uri="{0D108BD9-81ED-4DB2-BD59-A6C34878D82A}">
                    <a16:rowId xmlns:a16="http://schemas.microsoft.com/office/drawing/2014/main" val="10004"/>
                  </a:ext>
                </a:extLst>
              </a:tr>
              <a:tr h="69081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2400" baseline="0" dirty="0" smtClean="0">
                          <a:solidFill>
                            <a:schemeClr val="tx1"/>
                          </a:solidFill>
                        </a:rPr>
                        <a:t>HMnO</a:t>
                      </a:r>
                      <a:r>
                        <a:rPr lang="it-IT" sz="2400" baseline="-25000" dirty="0" smtClean="0">
                          <a:solidFill>
                            <a:schemeClr val="tx1"/>
                          </a:solidFill>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it-IT"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endParaRPr lang="it-IT" sz="2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extLst>
                  <a:ext uri="{0D108BD9-81ED-4DB2-BD59-A6C34878D82A}">
                    <a16:rowId xmlns:a16="http://schemas.microsoft.com/office/drawing/2014/main" val="10005"/>
                  </a:ext>
                </a:extLst>
              </a:tr>
              <a:tr h="690814">
                <a:tc>
                  <a:txBody>
                    <a:bodyPr/>
                    <a:lstStyle/>
                    <a:p>
                      <a:pPr algn="ctr"/>
                      <a:r>
                        <a:rPr lang="it-IT" sz="2400" dirty="0" smtClean="0">
                          <a:solidFill>
                            <a:schemeClr val="tx1"/>
                          </a:solidFill>
                        </a:rPr>
                        <a:t>H</a:t>
                      </a:r>
                      <a:r>
                        <a:rPr lang="it-IT" sz="2400" baseline="-25000" dirty="0" smtClean="0">
                          <a:solidFill>
                            <a:schemeClr val="tx1"/>
                          </a:solidFill>
                        </a:rPr>
                        <a:t>2</a:t>
                      </a:r>
                      <a:r>
                        <a:rPr lang="it-IT" sz="2400" dirty="0" smtClean="0">
                          <a:solidFill>
                            <a:schemeClr val="tx1"/>
                          </a:solidFill>
                        </a:rPr>
                        <a:t>SO</a:t>
                      </a:r>
                      <a:r>
                        <a:rPr lang="it-IT" sz="2400" baseline="-25000" dirty="0" smtClean="0">
                          <a:solidFill>
                            <a:schemeClr val="tx1"/>
                          </a:solidFill>
                        </a:rPr>
                        <a:t>3</a:t>
                      </a:r>
                      <a:endParaRPr lang="it-IT" sz="2400" baseline="-250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it-IT" sz="2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endParaRPr lang="it-IT" sz="2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extLst>
                  <a:ext uri="{0D108BD9-81ED-4DB2-BD59-A6C34878D82A}">
                    <a16:rowId xmlns:a16="http://schemas.microsoft.com/office/drawing/2014/main" val="10006"/>
                  </a:ext>
                </a:extLst>
              </a:tr>
              <a:tr h="690814">
                <a:tc>
                  <a:txBody>
                    <a:bodyPr/>
                    <a:lstStyle/>
                    <a:p>
                      <a:pPr algn="ctr"/>
                      <a:r>
                        <a:rPr lang="it-IT" sz="2400" dirty="0" smtClean="0">
                          <a:solidFill>
                            <a:schemeClr val="tx1"/>
                          </a:solidFill>
                        </a:rPr>
                        <a:t>H</a:t>
                      </a:r>
                      <a:r>
                        <a:rPr lang="it-IT" sz="2400" baseline="-25000" dirty="0" smtClean="0">
                          <a:solidFill>
                            <a:schemeClr val="tx1"/>
                          </a:solidFill>
                        </a:rPr>
                        <a:t>2</a:t>
                      </a:r>
                      <a:r>
                        <a:rPr lang="it-IT" sz="2400" dirty="0" smtClean="0">
                          <a:solidFill>
                            <a:schemeClr val="tx1"/>
                          </a:solidFill>
                        </a:rPr>
                        <a:t>CrO</a:t>
                      </a:r>
                      <a:r>
                        <a:rPr lang="it-IT" sz="2400" baseline="-25000" dirty="0" smtClean="0">
                          <a:solidFill>
                            <a:schemeClr val="tx1"/>
                          </a:solidFill>
                        </a:rPr>
                        <a:t>4</a:t>
                      </a:r>
                      <a:endParaRPr lang="it-IT" sz="2400" baseline="-250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it-IT" sz="2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endParaRPr lang="it-IT" sz="2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extLst>
                  <a:ext uri="{0D108BD9-81ED-4DB2-BD59-A6C34878D82A}">
                    <a16:rowId xmlns:a16="http://schemas.microsoft.com/office/drawing/2014/main" val="10007"/>
                  </a:ext>
                </a:extLst>
              </a:tr>
              <a:tr h="69081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2400" baseline="0" dirty="0" smtClean="0">
                          <a:solidFill>
                            <a:schemeClr val="tx1"/>
                          </a:solidFill>
                        </a:rPr>
                        <a:t>Al(</a:t>
                      </a:r>
                      <a:r>
                        <a:rPr lang="it-IT" sz="2400" dirty="0" smtClean="0">
                          <a:solidFill>
                            <a:schemeClr val="tx1"/>
                          </a:solidFill>
                        </a:rPr>
                        <a:t>OH)</a:t>
                      </a:r>
                      <a:r>
                        <a:rPr lang="it-IT" sz="2400" baseline="-25000" dirty="0" smtClean="0">
                          <a:solidFill>
                            <a:schemeClr val="tx1"/>
                          </a:solidFill>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it-IT" sz="2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endParaRPr lang="it-IT" sz="2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extLst>
                  <a:ext uri="{0D108BD9-81ED-4DB2-BD59-A6C34878D82A}">
                    <a16:rowId xmlns:a16="http://schemas.microsoft.com/office/drawing/2014/main" val="10008"/>
                  </a:ext>
                </a:extLst>
              </a:tr>
            </a:tbl>
          </a:graphicData>
        </a:graphic>
      </p:graphicFrame>
      <p:sp>
        <p:nvSpPr>
          <p:cNvPr id="11" name="CasellaDiTesto 10"/>
          <p:cNvSpPr txBox="1"/>
          <p:nvPr/>
        </p:nvSpPr>
        <p:spPr>
          <a:xfrm>
            <a:off x="5181600" y="1376065"/>
            <a:ext cx="3810000" cy="461665"/>
          </a:xfrm>
          <a:prstGeom prst="rect">
            <a:avLst/>
          </a:prstGeom>
          <a:noFill/>
        </p:spPr>
        <p:txBody>
          <a:bodyPr wrap="square" rtlCol="0">
            <a:spAutoFit/>
          </a:bodyPr>
          <a:lstStyle/>
          <a:p>
            <a:pPr algn="ctr"/>
            <a:r>
              <a:rPr lang="it-IT" sz="2400" dirty="0" smtClean="0"/>
              <a:t>Idrossido di potassio</a:t>
            </a:r>
          </a:p>
        </p:txBody>
      </p:sp>
      <p:sp>
        <p:nvSpPr>
          <p:cNvPr id="15" name="CasellaDiTesto 14"/>
          <p:cNvSpPr txBox="1"/>
          <p:nvPr/>
        </p:nvSpPr>
        <p:spPr>
          <a:xfrm>
            <a:off x="5181600" y="6243935"/>
            <a:ext cx="3810000" cy="461665"/>
          </a:xfrm>
          <a:prstGeom prst="rect">
            <a:avLst/>
          </a:prstGeom>
          <a:noFill/>
        </p:spPr>
        <p:txBody>
          <a:bodyPr wrap="square" rtlCol="0">
            <a:spAutoFit/>
          </a:bodyPr>
          <a:lstStyle/>
          <a:p>
            <a:pPr algn="ctr"/>
            <a:r>
              <a:rPr lang="it-IT" sz="2400" dirty="0" err="1" smtClean="0"/>
              <a:t>Triidrossido</a:t>
            </a:r>
            <a:r>
              <a:rPr lang="it-IT" sz="2400" dirty="0" smtClean="0"/>
              <a:t> di alluminio</a:t>
            </a:r>
          </a:p>
        </p:txBody>
      </p:sp>
      <p:sp>
        <p:nvSpPr>
          <p:cNvPr id="17" name="CasellaDiTesto 16"/>
          <p:cNvSpPr txBox="1"/>
          <p:nvPr/>
        </p:nvSpPr>
        <p:spPr>
          <a:xfrm>
            <a:off x="5181600" y="3429000"/>
            <a:ext cx="3810000" cy="461665"/>
          </a:xfrm>
          <a:prstGeom prst="rect">
            <a:avLst/>
          </a:prstGeom>
          <a:noFill/>
        </p:spPr>
        <p:txBody>
          <a:bodyPr wrap="square" rtlCol="0">
            <a:spAutoFit/>
          </a:bodyPr>
          <a:lstStyle/>
          <a:p>
            <a:pPr algn="ctr"/>
            <a:r>
              <a:rPr lang="it-IT" sz="2400" dirty="0" err="1" smtClean="0"/>
              <a:t>Diidrossido</a:t>
            </a:r>
            <a:r>
              <a:rPr lang="it-IT" sz="2400" dirty="0" smtClean="0"/>
              <a:t> di calcio</a:t>
            </a:r>
            <a:endParaRPr lang="it-IT" sz="2400" dirty="0"/>
          </a:p>
        </p:txBody>
      </p:sp>
      <p:sp>
        <p:nvSpPr>
          <p:cNvPr id="18" name="CasellaDiTesto 17"/>
          <p:cNvSpPr txBox="1"/>
          <p:nvPr/>
        </p:nvSpPr>
        <p:spPr>
          <a:xfrm>
            <a:off x="5181600" y="4171890"/>
            <a:ext cx="3810000" cy="400110"/>
          </a:xfrm>
          <a:prstGeom prst="rect">
            <a:avLst/>
          </a:prstGeom>
          <a:noFill/>
        </p:spPr>
        <p:txBody>
          <a:bodyPr wrap="square" rtlCol="0">
            <a:spAutoFit/>
          </a:bodyPr>
          <a:lstStyle/>
          <a:p>
            <a:pPr algn="ctr"/>
            <a:r>
              <a:rPr lang="it-IT" sz="2000" dirty="0" smtClean="0"/>
              <a:t>Acido </a:t>
            </a:r>
            <a:r>
              <a:rPr lang="it-IT" sz="2000" dirty="0" err="1" smtClean="0"/>
              <a:t>tetraossomanganico</a:t>
            </a:r>
            <a:r>
              <a:rPr lang="it-IT" sz="2000" dirty="0" smtClean="0"/>
              <a:t> (VII)</a:t>
            </a:r>
            <a:endParaRPr lang="it-IT" sz="2000" dirty="0"/>
          </a:p>
        </p:txBody>
      </p:sp>
      <p:sp>
        <p:nvSpPr>
          <p:cNvPr id="19" name="CasellaDiTesto 18"/>
          <p:cNvSpPr txBox="1"/>
          <p:nvPr/>
        </p:nvSpPr>
        <p:spPr>
          <a:xfrm>
            <a:off x="5181600" y="4800600"/>
            <a:ext cx="3810000" cy="461665"/>
          </a:xfrm>
          <a:prstGeom prst="rect">
            <a:avLst/>
          </a:prstGeom>
          <a:noFill/>
        </p:spPr>
        <p:txBody>
          <a:bodyPr wrap="square" rtlCol="0">
            <a:spAutoFit/>
          </a:bodyPr>
          <a:lstStyle/>
          <a:p>
            <a:pPr algn="ctr"/>
            <a:r>
              <a:rPr lang="it-IT" sz="2400" dirty="0" smtClean="0"/>
              <a:t>Acido </a:t>
            </a:r>
            <a:r>
              <a:rPr lang="it-IT" sz="2400" dirty="0" err="1" smtClean="0"/>
              <a:t>triossosolforico</a:t>
            </a:r>
            <a:r>
              <a:rPr lang="it-IT" sz="2400" dirty="0" smtClean="0"/>
              <a:t> (IV)</a:t>
            </a:r>
            <a:endParaRPr lang="it-IT" sz="2400" dirty="0"/>
          </a:p>
        </p:txBody>
      </p:sp>
      <p:sp>
        <p:nvSpPr>
          <p:cNvPr id="21" name="CasellaDiTesto 20"/>
          <p:cNvSpPr txBox="1"/>
          <p:nvPr/>
        </p:nvSpPr>
        <p:spPr>
          <a:xfrm>
            <a:off x="1371600" y="1371600"/>
            <a:ext cx="3810000" cy="461665"/>
          </a:xfrm>
          <a:prstGeom prst="rect">
            <a:avLst/>
          </a:prstGeom>
          <a:noFill/>
        </p:spPr>
        <p:txBody>
          <a:bodyPr wrap="square" rtlCol="0">
            <a:spAutoFit/>
          </a:bodyPr>
          <a:lstStyle/>
          <a:p>
            <a:pPr algn="ctr"/>
            <a:r>
              <a:rPr lang="it-IT" sz="2400" dirty="0" smtClean="0"/>
              <a:t>Idrossido di potassio</a:t>
            </a:r>
          </a:p>
        </p:txBody>
      </p:sp>
      <p:sp>
        <p:nvSpPr>
          <p:cNvPr id="23" name="CasellaDiTesto 22"/>
          <p:cNvSpPr txBox="1"/>
          <p:nvPr/>
        </p:nvSpPr>
        <p:spPr>
          <a:xfrm>
            <a:off x="1371600" y="6243935"/>
            <a:ext cx="3810000" cy="461665"/>
          </a:xfrm>
          <a:prstGeom prst="rect">
            <a:avLst/>
          </a:prstGeom>
          <a:noFill/>
        </p:spPr>
        <p:txBody>
          <a:bodyPr wrap="square" rtlCol="0">
            <a:spAutoFit/>
          </a:bodyPr>
          <a:lstStyle/>
          <a:p>
            <a:pPr algn="ctr"/>
            <a:r>
              <a:rPr lang="it-IT" sz="2400" dirty="0" smtClean="0"/>
              <a:t>Idrossido di alluminio</a:t>
            </a:r>
            <a:endParaRPr lang="it-IT" sz="2400" dirty="0"/>
          </a:p>
        </p:txBody>
      </p:sp>
      <p:sp>
        <p:nvSpPr>
          <p:cNvPr id="24" name="CasellaDiTesto 23"/>
          <p:cNvSpPr txBox="1"/>
          <p:nvPr/>
        </p:nvSpPr>
        <p:spPr>
          <a:xfrm>
            <a:off x="1371600" y="3429000"/>
            <a:ext cx="3810000" cy="461665"/>
          </a:xfrm>
          <a:prstGeom prst="rect">
            <a:avLst/>
          </a:prstGeom>
          <a:noFill/>
        </p:spPr>
        <p:txBody>
          <a:bodyPr wrap="square" rtlCol="0">
            <a:spAutoFit/>
          </a:bodyPr>
          <a:lstStyle/>
          <a:p>
            <a:pPr algn="ctr"/>
            <a:r>
              <a:rPr lang="it-IT" sz="2400" dirty="0" smtClean="0"/>
              <a:t>Idrossido di calcio</a:t>
            </a:r>
            <a:endParaRPr lang="it-IT" sz="2400" dirty="0"/>
          </a:p>
        </p:txBody>
      </p:sp>
      <p:sp>
        <p:nvSpPr>
          <p:cNvPr id="25" name="CasellaDiTesto 24"/>
          <p:cNvSpPr txBox="1"/>
          <p:nvPr/>
        </p:nvSpPr>
        <p:spPr>
          <a:xfrm>
            <a:off x="1371600" y="4114800"/>
            <a:ext cx="3810000" cy="461665"/>
          </a:xfrm>
          <a:prstGeom prst="rect">
            <a:avLst/>
          </a:prstGeom>
          <a:noFill/>
        </p:spPr>
        <p:txBody>
          <a:bodyPr wrap="square" rtlCol="0">
            <a:spAutoFit/>
          </a:bodyPr>
          <a:lstStyle/>
          <a:p>
            <a:pPr algn="ctr"/>
            <a:r>
              <a:rPr lang="it-IT" sz="2400" b="1" dirty="0" smtClean="0"/>
              <a:t>Acido permanganico</a:t>
            </a:r>
            <a:endParaRPr lang="it-IT" sz="2400" b="1" dirty="0"/>
          </a:p>
        </p:txBody>
      </p:sp>
      <p:sp>
        <p:nvSpPr>
          <p:cNvPr id="26" name="CasellaDiTesto 25"/>
          <p:cNvSpPr txBox="1"/>
          <p:nvPr/>
        </p:nvSpPr>
        <p:spPr>
          <a:xfrm>
            <a:off x="1371600" y="4800600"/>
            <a:ext cx="3810000" cy="461665"/>
          </a:xfrm>
          <a:prstGeom prst="rect">
            <a:avLst/>
          </a:prstGeom>
          <a:noFill/>
        </p:spPr>
        <p:txBody>
          <a:bodyPr wrap="square" rtlCol="0">
            <a:spAutoFit/>
          </a:bodyPr>
          <a:lstStyle/>
          <a:p>
            <a:pPr algn="ctr"/>
            <a:r>
              <a:rPr lang="it-IT" sz="2400" dirty="0" smtClean="0"/>
              <a:t>Acido solforoso</a:t>
            </a:r>
            <a:endParaRPr lang="it-IT" sz="2400" dirty="0"/>
          </a:p>
        </p:txBody>
      </p:sp>
      <p:sp>
        <p:nvSpPr>
          <p:cNvPr id="20" name="CasellaDiTesto 19"/>
          <p:cNvSpPr txBox="1"/>
          <p:nvPr/>
        </p:nvSpPr>
        <p:spPr>
          <a:xfrm>
            <a:off x="5181600" y="2061865"/>
            <a:ext cx="3810000" cy="461665"/>
          </a:xfrm>
          <a:prstGeom prst="rect">
            <a:avLst/>
          </a:prstGeom>
          <a:noFill/>
        </p:spPr>
        <p:txBody>
          <a:bodyPr wrap="square" rtlCol="0">
            <a:spAutoFit/>
          </a:bodyPr>
          <a:lstStyle/>
          <a:p>
            <a:pPr algn="ctr"/>
            <a:r>
              <a:rPr lang="it-IT" sz="2400" dirty="0" smtClean="0"/>
              <a:t>Acido </a:t>
            </a:r>
            <a:r>
              <a:rPr lang="it-IT" sz="2400" dirty="0" err="1" smtClean="0"/>
              <a:t>diossonitrico</a:t>
            </a:r>
            <a:r>
              <a:rPr lang="it-IT" sz="2400" dirty="0" smtClean="0"/>
              <a:t> (III)</a:t>
            </a:r>
          </a:p>
        </p:txBody>
      </p:sp>
      <p:sp>
        <p:nvSpPr>
          <p:cNvPr id="22" name="CasellaDiTesto 21"/>
          <p:cNvSpPr txBox="1"/>
          <p:nvPr/>
        </p:nvSpPr>
        <p:spPr>
          <a:xfrm>
            <a:off x="1371600" y="2057400"/>
            <a:ext cx="3810000" cy="461665"/>
          </a:xfrm>
          <a:prstGeom prst="rect">
            <a:avLst/>
          </a:prstGeom>
          <a:noFill/>
        </p:spPr>
        <p:txBody>
          <a:bodyPr wrap="square" rtlCol="0">
            <a:spAutoFit/>
          </a:bodyPr>
          <a:lstStyle/>
          <a:p>
            <a:pPr algn="ctr"/>
            <a:r>
              <a:rPr lang="it-IT" sz="2400" dirty="0" smtClean="0"/>
              <a:t>Acido nitroso</a:t>
            </a:r>
          </a:p>
        </p:txBody>
      </p:sp>
      <p:sp>
        <p:nvSpPr>
          <p:cNvPr id="27" name="CasellaDiTesto 26"/>
          <p:cNvSpPr txBox="1"/>
          <p:nvPr/>
        </p:nvSpPr>
        <p:spPr>
          <a:xfrm>
            <a:off x="5181600" y="5558135"/>
            <a:ext cx="3810000" cy="461665"/>
          </a:xfrm>
          <a:prstGeom prst="rect">
            <a:avLst/>
          </a:prstGeom>
          <a:noFill/>
        </p:spPr>
        <p:txBody>
          <a:bodyPr wrap="square" rtlCol="0">
            <a:spAutoFit/>
          </a:bodyPr>
          <a:lstStyle/>
          <a:p>
            <a:pPr algn="ctr"/>
            <a:r>
              <a:rPr lang="it-IT" sz="2400" dirty="0" smtClean="0"/>
              <a:t>Acido </a:t>
            </a:r>
            <a:r>
              <a:rPr lang="it-IT" sz="2400" dirty="0" err="1" smtClean="0"/>
              <a:t>tetraossocromico</a:t>
            </a:r>
            <a:r>
              <a:rPr lang="it-IT" sz="2400" dirty="0" smtClean="0"/>
              <a:t> (</a:t>
            </a:r>
            <a:r>
              <a:rPr lang="it-IT" sz="2400" dirty="0" err="1" smtClean="0"/>
              <a:t>VI</a:t>
            </a:r>
            <a:r>
              <a:rPr lang="it-IT" sz="2400" dirty="0" smtClean="0"/>
              <a:t>)</a:t>
            </a:r>
            <a:endParaRPr lang="it-IT" sz="2400" dirty="0"/>
          </a:p>
        </p:txBody>
      </p:sp>
      <p:sp>
        <p:nvSpPr>
          <p:cNvPr id="28" name="CasellaDiTesto 27"/>
          <p:cNvSpPr txBox="1"/>
          <p:nvPr/>
        </p:nvSpPr>
        <p:spPr>
          <a:xfrm>
            <a:off x="1371600" y="5558135"/>
            <a:ext cx="3810000" cy="461665"/>
          </a:xfrm>
          <a:prstGeom prst="rect">
            <a:avLst/>
          </a:prstGeom>
          <a:noFill/>
        </p:spPr>
        <p:txBody>
          <a:bodyPr wrap="square" rtlCol="0">
            <a:spAutoFit/>
          </a:bodyPr>
          <a:lstStyle/>
          <a:p>
            <a:pPr algn="ctr"/>
            <a:r>
              <a:rPr lang="it-IT" sz="2400" b="1" dirty="0" smtClean="0"/>
              <a:t>Acido cromico</a:t>
            </a:r>
            <a:endParaRPr lang="it-IT" sz="2400" b="1" dirty="0"/>
          </a:p>
        </p:txBody>
      </p:sp>
      <p:sp>
        <p:nvSpPr>
          <p:cNvPr id="29" name="CasellaDiTesto 28"/>
          <p:cNvSpPr txBox="1"/>
          <p:nvPr/>
        </p:nvSpPr>
        <p:spPr>
          <a:xfrm>
            <a:off x="5181600" y="2743200"/>
            <a:ext cx="3810000" cy="461665"/>
          </a:xfrm>
          <a:prstGeom prst="rect">
            <a:avLst/>
          </a:prstGeom>
          <a:noFill/>
        </p:spPr>
        <p:txBody>
          <a:bodyPr wrap="square" rtlCol="0">
            <a:spAutoFit/>
          </a:bodyPr>
          <a:lstStyle/>
          <a:p>
            <a:pPr algn="ctr"/>
            <a:r>
              <a:rPr lang="it-IT" sz="2400" dirty="0" smtClean="0"/>
              <a:t>Acido </a:t>
            </a:r>
            <a:r>
              <a:rPr lang="it-IT" sz="2400" dirty="0" err="1" smtClean="0"/>
              <a:t>diossobromico</a:t>
            </a:r>
            <a:r>
              <a:rPr lang="it-IT" sz="2400" dirty="0" smtClean="0"/>
              <a:t> (III)</a:t>
            </a:r>
            <a:endParaRPr lang="it-IT" sz="2400" dirty="0"/>
          </a:p>
        </p:txBody>
      </p:sp>
      <p:sp>
        <p:nvSpPr>
          <p:cNvPr id="30" name="CasellaDiTesto 29"/>
          <p:cNvSpPr txBox="1"/>
          <p:nvPr/>
        </p:nvSpPr>
        <p:spPr>
          <a:xfrm>
            <a:off x="1371600" y="2743200"/>
            <a:ext cx="3810000" cy="461665"/>
          </a:xfrm>
          <a:prstGeom prst="rect">
            <a:avLst/>
          </a:prstGeom>
          <a:noFill/>
        </p:spPr>
        <p:txBody>
          <a:bodyPr wrap="square" rtlCol="0">
            <a:spAutoFit/>
          </a:bodyPr>
          <a:lstStyle/>
          <a:p>
            <a:pPr algn="ctr"/>
            <a:r>
              <a:rPr lang="it-IT" sz="2400" dirty="0" smtClean="0"/>
              <a:t>Acido </a:t>
            </a:r>
            <a:r>
              <a:rPr lang="it-IT" sz="2400" dirty="0" err="1" smtClean="0"/>
              <a:t>bromoso</a:t>
            </a:r>
            <a:endParaRPr lang="it-IT" sz="2400" dirty="0"/>
          </a:p>
        </p:txBody>
      </p:sp>
    </p:spTree>
    <p:extLst>
      <p:ext uri="{BB962C8B-B14F-4D97-AF65-F5344CB8AC3E}">
        <p14:creationId xmlns:p14="http://schemas.microsoft.com/office/powerpoint/2010/main" val="42613893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62000" y="228600"/>
            <a:ext cx="6286500" cy="457200"/>
          </a:xfrm>
        </p:spPr>
        <p:txBody>
          <a:bodyPr>
            <a:noAutofit/>
          </a:bodyPr>
          <a:lstStyle/>
          <a:p>
            <a:r>
              <a:rPr lang="it-IT" sz="3200" dirty="0" smtClean="0"/>
              <a:t>Sali ossigenati</a:t>
            </a:r>
            <a:endParaRPr lang="it-IT" sz="3200" dirty="0"/>
          </a:p>
        </p:txBody>
      </p:sp>
      <p:sp>
        <p:nvSpPr>
          <p:cNvPr id="7" name="Segnaposto contenuto 2"/>
          <p:cNvSpPr txBox="1">
            <a:spLocks/>
          </p:cNvSpPr>
          <p:nvPr/>
        </p:nvSpPr>
        <p:spPr>
          <a:xfrm>
            <a:off x="609600" y="685800"/>
            <a:ext cx="4953000" cy="2438400"/>
          </a:xfrm>
          <a:prstGeom prst="rect">
            <a:avLst/>
          </a:prstGeom>
        </p:spPr>
        <p:txBody>
          <a:bodyPr vert="horz" lIns="91440" tIns="45720" rIns="91440" bIns="45720" rtlCol="0">
            <a:normAutofit/>
          </a:bodyPr>
          <a:lstStyle/>
          <a:p>
            <a:pPr lvl="0" algn="ctr">
              <a:defRPr/>
            </a:pPr>
            <a:r>
              <a:rPr lang="it-IT" dirty="0" smtClean="0"/>
              <a:t>Sono composti ternari di </a:t>
            </a:r>
            <a:r>
              <a:rPr lang="it-IT" b="1" dirty="0" smtClean="0"/>
              <a:t>ossigeno</a:t>
            </a:r>
            <a:r>
              <a:rPr lang="it-IT" dirty="0" smtClean="0"/>
              <a:t>, con un</a:t>
            </a:r>
            <a:r>
              <a:rPr lang="it-IT" b="1" dirty="0" smtClean="0"/>
              <a:t> metallo</a:t>
            </a:r>
            <a:r>
              <a:rPr lang="it-IT" dirty="0" smtClean="0"/>
              <a:t> e un </a:t>
            </a:r>
            <a:r>
              <a:rPr lang="it-IT" b="1" dirty="0" smtClean="0"/>
              <a:t>non-metallo</a:t>
            </a:r>
            <a:r>
              <a:rPr lang="it-IT" dirty="0" smtClean="0"/>
              <a:t>.   </a:t>
            </a:r>
          </a:p>
          <a:p>
            <a:pPr lvl="0" algn="ctr">
              <a:defRPr/>
            </a:pPr>
            <a:r>
              <a:rPr lang="it-IT" dirty="0" smtClean="0"/>
              <a:t>L’ossigeno ha sempre stato di ossidazione -2. Sia il metallo che il non metallo hanno stato di ossidazione positivo.</a:t>
            </a:r>
          </a:p>
          <a:p>
            <a:pPr lvl="0" algn="ctr">
              <a:defRPr/>
            </a:pPr>
            <a:endParaRPr lang="it-IT" dirty="0" smtClean="0"/>
          </a:p>
        </p:txBody>
      </p:sp>
      <p:sp>
        <p:nvSpPr>
          <p:cNvPr id="14" name="Segnaposto numero diapositiva 13"/>
          <p:cNvSpPr>
            <a:spLocks noGrp="1"/>
          </p:cNvSpPr>
          <p:nvPr>
            <p:ph type="sldNum" sz="quarter" idx="12"/>
          </p:nvPr>
        </p:nvSpPr>
        <p:spPr/>
        <p:txBody>
          <a:bodyPr/>
          <a:lstStyle/>
          <a:p>
            <a:fld id="{A77D6A5A-7EAA-4DB4-B3BA-B3FCA63BD357}" type="slidenum">
              <a:rPr lang="it-IT" smtClean="0"/>
              <a:pPr/>
              <a:t>21</a:t>
            </a:fld>
            <a:endParaRPr lang="it-IT"/>
          </a:p>
        </p:txBody>
      </p:sp>
      <p:sp>
        <p:nvSpPr>
          <p:cNvPr id="8" name="Segnaposto contenuto 2"/>
          <p:cNvSpPr txBox="1">
            <a:spLocks/>
          </p:cNvSpPr>
          <p:nvPr/>
        </p:nvSpPr>
        <p:spPr>
          <a:xfrm>
            <a:off x="6096000" y="838200"/>
            <a:ext cx="2971800" cy="1828800"/>
          </a:xfrm>
          <a:prstGeom prst="rect">
            <a:avLst/>
          </a:prstGeom>
          <a:solidFill>
            <a:schemeClr val="accent4">
              <a:lumMod val="40000"/>
              <a:lumOff val="60000"/>
              <a:alpha val="37000"/>
            </a:schemeClr>
          </a:solidFill>
          <a:ln>
            <a:noFill/>
          </a:ln>
        </p:spPr>
        <p:txBody>
          <a:bodyPr vert="horz" lIns="91440" tIns="45720" rIns="91440" bIns="45720" rtlCol="0">
            <a:normAutofit/>
          </a:bodyPr>
          <a:lstStyle/>
          <a:p>
            <a:pPr marR="0" lvl="0" algn="ctr" defTabSz="914400" rtl="0" eaLnBrk="1" fontAlgn="auto" latinLnBrk="0" hangingPunct="1">
              <a:lnSpc>
                <a:spcPct val="100000"/>
              </a:lnSpc>
              <a:spcAft>
                <a:spcPts val="0"/>
              </a:spcAft>
              <a:buClrTx/>
              <a:buSzTx/>
              <a:tabLst/>
              <a:defRPr/>
            </a:pPr>
            <a:r>
              <a:rPr lang="it-IT" sz="2000" i="1" dirty="0" smtClean="0"/>
              <a:t>Esempi:</a:t>
            </a:r>
          </a:p>
          <a:p>
            <a:pPr lvl="0" algn="ctr">
              <a:lnSpc>
                <a:spcPct val="170000"/>
              </a:lnSpc>
              <a:defRPr/>
            </a:pPr>
            <a:r>
              <a:rPr lang="it-IT" sz="2000" i="1" dirty="0" smtClean="0"/>
              <a:t>KClO</a:t>
            </a:r>
            <a:r>
              <a:rPr lang="it-IT" sz="2000" i="1" baseline="-25000" dirty="0" smtClean="0"/>
              <a:t>4</a:t>
            </a:r>
            <a:r>
              <a:rPr lang="it-IT" sz="2000" i="1" dirty="0" smtClean="0"/>
              <a:t>,    Al</a:t>
            </a:r>
            <a:r>
              <a:rPr lang="it-IT" sz="2000" i="1" baseline="-25000" dirty="0" smtClean="0"/>
              <a:t>2</a:t>
            </a:r>
            <a:r>
              <a:rPr lang="it-IT" sz="2000" i="1" dirty="0" smtClean="0"/>
              <a:t>(CO</a:t>
            </a:r>
            <a:r>
              <a:rPr lang="it-IT" sz="2000" i="1" baseline="-25000" dirty="0" smtClean="0"/>
              <a:t>3</a:t>
            </a:r>
            <a:r>
              <a:rPr lang="it-IT" sz="2000" i="1" dirty="0" smtClean="0"/>
              <a:t>)</a:t>
            </a:r>
            <a:r>
              <a:rPr lang="it-IT" sz="2000" i="1" baseline="-25000" dirty="0" smtClean="0"/>
              <a:t>3</a:t>
            </a:r>
            <a:r>
              <a:rPr lang="it-IT" sz="2000" i="1" dirty="0" smtClean="0"/>
              <a:t>,  Na</a:t>
            </a:r>
            <a:r>
              <a:rPr lang="it-IT" sz="2000" i="1" baseline="-25000" dirty="0" smtClean="0"/>
              <a:t>3</a:t>
            </a:r>
            <a:r>
              <a:rPr lang="it-IT" sz="2000" i="1" dirty="0" smtClean="0"/>
              <a:t>PO</a:t>
            </a:r>
            <a:r>
              <a:rPr lang="it-IT" sz="2000" i="1" baseline="-25000" dirty="0" smtClean="0"/>
              <a:t>4</a:t>
            </a:r>
            <a:r>
              <a:rPr lang="it-IT" sz="2000" i="1" dirty="0" smtClean="0"/>
              <a:t>,   </a:t>
            </a:r>
          </a:p>
          <a:p>
            <a:pPr marR="0" lvl="0" algn="ctr" defTabSz="914400" rtl="0" eaLnBrk="1" fontAlgn="auto" latinLnBrk="0" hangingPunct="1">
              <a:lnSpc>
                <a:spcPct val="170000"/>
              </a:lnSpc>
              <a:spcAft>
                <a:spcPts val="0"/>
              </a:spcAft>
              <a:buClrTx/>
              <a:buSzTx/>
              <a:tabLst/>
              <a:defRPr/>
            </a:pPr>
            <a:r>
              <a:rPr lang="it-IT" sz="2000" i="1" dirty="0" smtClean="0"/>
              <a:t>Cu(NO</a:t>
            </a:r>
            <a:r>
              <a:rPr lang="it-IT" sz="2000" i="1" baseline="-25000" dirty="0" smtClean="0"/>
              <a:t>3</a:t>
            </a:r>
            <a:r>
              <a:rPr lang="it-IT" sz="2000" i="1" dirty="0" smtClean="0"/>
              <a:t>)</a:t>
            </a:r>
            <a:r>
              <a:rPr lang="it-IT" sz="2000" i="1" baseline="-25000" dirty="0" smtClean="0"/>
              <a:t>2</a:t>
            </a:r>
            <a:r>
              <a:rPr kumimoji="0" lang="it-IT" sz="2000" b="0" i="1" strike="noStrike" kern="1200" cap="none" spc="0" normalizeH="0" noProof="0" dirty="0" smtClean="0">
                <a:ln>
                  <a:noFill/>
                </a:ln>
                <a:solidFill>
                  <a:schemeClr val="tx1"/>
                </a:solidFill>
                <a:effectLst/>
                <a:uLnTx/>
                <a:uFillTx/>
                <a:latin typeface="+mn-lt"/>
                <a:ea typeface="+mn-ea"/>
                <a:cs typeface="+mn-cs"/>
              </a:rPr>
              <a:t>,</a:t>
            </a:r>
            <a:r>
              <a:rPr kumimoji="0" lang="it-IT" sz="2000" b="0" i="1" strike="noStrike" kern="1200" cap="none" spc="0" normalizeH="0" baseline="0" noProof="0" dirty="0" smtClean="0">
                <a:ln>
                  <a:noFill/>
                </a:ln>
                <a:solidFill>
                  <a:schemeClr val="tx1"/>
                </a:solidFill>
                <a:effectLst/>
                <a:uLnTx/>
                <a:uFillTx/>
                <a:latin typeface="+mn-lt"/>
                <a:ea typeface="+mn-ea"/>
                <a:cs typeface="+mn-cs"/>
              </a:rPr>
              <a:t>     Ba</a:t>
            </a:r>
            <a:r>
              <a:rPr lang="it-IT" sz="2000" i="1" dirty="0" smtClean="0"/>
              <a:t>SO</a:t>
            </a:r>
            <a:r>
              <a:rPr lang="it-IT" sz="2000" i="1" baseline="-25000" dirty="0" smtClean="0"/>
              <a:t>4</a:t>
            </a:r>
            <a:r>
              <a:rPr kumimoji="0" lang="it-IT" sz="2000" b="0" i="1" strike="noStrike" kern="1200" cap="none" spc="0" normalizeH="0" baseline="0" noProof="0" dirty="0" smtClean="0">
                <a:ln>
                  <a:noFill/>
                </a:ln>
                <a:solidFill>
                  <a:schemeClr val="tx1"/>
                </a:solidFill>
                <a:effectLst/>
                <a:uLnTx/>
                <a:uFillTx/>
                <a:latin typeface="+mn-lt"/>
                <a:ea typeface="+mn-ea"/>
                <a:cs typeface="+mn-cs"/>
              </a:rPr>
              <a:t>     </a:t>
            </a:r>
            <a:endParaRPr kumimoji="0" lang="it-IT" sz="2000" b="0" i="1" strike="noStrike" kern="1200" cap="none" spc="0" normalizeH="0" baseline="-25000" noProof="0" dirty="0" smtClean="0">
              <a:ln>
                <a:noFill/>
              </a:ln>
              <a:solidFill>
                <a:schemeClr val="tx1"/>
              </a:solidFill>
              <a:effectLst/>
              <a:uLnTx/>
              <a:uFillTx/>
              <a:latin typeface="+mn-lt"/>
              <a:ea typeface="+mn-ea"/>
              <a:cs typeface="+mn-cs"/>
            </a:endParaRPr>
          </a:p>
          <a:p>
            <a:pPr marR="0" lvl="0" algn="ctr" defTabSz="914400" rtl="0" eaLnBrk="1" fontAlgn="auto" latinLnBrk="0" hangingPunct="1">
              <a:lnSpc>
                <a:spcPct val="170000"/>
              </a:lnSpc>
              <a:spcAft>
                <a:spcPts val="0"/>
              </a:spcAft>
              <a:buClrTx/>
              <a:buSzTx/>
              <a:tabLst/>
              <a:defRPr/>
            </a:pPr>
            <a:endParaRPr kumimoji="0" lang="it-IT" sz="2000" b="0" i="1" strike="noStrike" kern="1200" cap="none" spc="0" normalizeH="0" baseline="-25000" noProof="0" dirty="0" smtClean="0">
              <a:ln>
                <a:noFill/>
              </a:ln>
              <a:solidFill>
                <a:schemeClr val="tx1"/>
              </a:solidFill>
              <a:effectLst/>
              <a:uLnTx/>
              <a:uFillTx/>
              <a:latin typeface="+mn-lt"/>
              <a:ea typeface="+mn-ea"/>
              <a:cs typeface="+mn-cs"/>
            </a:endParaRPr>
          </a:p>
          <a:p>
            <a:pPr marR="0" lvl="0" algn="ctr" defTabSz="914400" rtl="0" eaLnBrk="1" fontAlgn="auto" latinLnBrk="0" hangingPunct="1">
              <a:lnSpc>
                <a:spcPct val="170000"/>
              </a:lnSpc>
              <a:spcAft>
                <a:spcPts val="0"/>
              </a:spcAft>
              <a:buClrTx/>
              <a:buSzTx/>
              <a:tabLst/>
              <a:defRPr/>
            </a:pPr>
            <a:endParaRPr kumimoji="0" lang="it-IT" sz="2000" b="0" i="1" strike="noStrike" kern="1200" cap="none" spc="0" normalizeH="0" baseline="-25000" noProof="0" dirty="0" smtClean="0">
              <a:ln>
                <a:noFill/>
              </a:ln>
              <a:solidFill>
                <a:schemeClr val="tx1"/>
              </a:solidFill>
              <a:effectLst/>
              <a:uLnTx/>
              <a:uFillTx/>
              <a:latin typeface="+mn-lt"/>
              <a:ea typeface="+mn-ea"/>
              <a:cs typeface="+mn-cs"/>
            </a:endParaRPr>
          </a:p>
        </p:txBody>
      </p:sp>
      <p:grpSp>
        <p:nvGrpSpPr>
          <p:cNvPr id="4" name="Group 4"/>
          <p:cNvGrpSpPr/>
          <p:nvPr/>
        </p:nvGrpSpPr>
        <p:grpSpPr>
          <a:xfrm>
            <a:off x="6324600" y="1219200"/>
            <a:ext cx="2590800" cy="228600"/>
            <a:chOff x="5486400" y="609600"/>
            <a:chExt cx="2590800" cy="228600"/>
          </a:xfrm>
        </p:grpSpPr>
        <p:sp>
          <p:nvSpPr>
            <p:cNvPr id="3" name="TextBox 2"/>
            <p:cNvSpPr txBox="1"/>
            <p:nvPr/>
          </p:nvSpPr>
          <p:spPr>
            <a:xfrm>
              <a:off x="6210300" y="622756"/>
              <a:ext cx="266700" cy="215444"/>
            </a:xfrm>
            <a:prstGeom prst="rect">
              <a:avLst/>
            </a:prstGeom>
            <a:noFill/>
          </p:spPr>
          <p:txBody>
            <a:bodyPr wrap="square" lIns="0" tIns="0" rIns="0" bIns="0" rtlCol="0">
              <a:spAutoFit/>
            </a:bodyPr>
            <a:lstStyle/>
            <a:p>
              <a:pPr algn="ctr"/>
              <a:r>
                <a:rPr lang="en-US" sz="1400" b="1" dirty="0" smtClean="0">
                  <a:solidFill>
                    <a:srgbClr val="0070C0"/>
                  </a:solidFill>
                </a:rPr>
                <a:t>+3</a:t>
              </a:r>
              <a:endParaRPr lang="en-US" sz="1400" b="1" dirty="0">
                <a:solidFill>
                  <a:srgbClr val="0070C0"/>
                </a:solidFill>
              </a:endParaRPr>
            </a:p>
          </p:txBody>
        </p:sp>
        <p:sp>
          <p:nvSpPr>
            <p:cNvPr id="9" name="TextBox 8"/>
            <p:cNvSpPr txBox="1"/>
            <p:nvPr/>
          </p:nvSpPr>
          <p:spPr>
            <a:xfrm>
              <a:off x="6553200" y="622756"/>
              <a:ext cx="266700" cy="215444"/>
            </a:xfrm>
            <a:prstGeom prst="rect">
              <a:avLst/>
            </a:prstGeom>
            <a:noFill/>
          </p:spPr>
          <p:txBody>
            <a:bodyPr wrap="square" lIns="0" tIns="0" rIns="0" bIns="0" rtlCol="0">
              <a:spAutoFit/>
            </a:bodyPr>
            <a:lstStyle/>
            <a:p>
              <a:pPr algn="ctr"/>
              <a:r>
                <a:rPr lang="en-US" sz="1400" b="1" dirty="0" smtClean="0">
                  <a:solidFill>
                    <a:srgbClr val="0070C0"/>
                  </a:solidFill>
                </a:rPr>
                <a:t>+4</a:t>
              </a:r>
              <a:endParaRPr lang="en-US" sz="1400" b="1" dirty="0">
                <a:solidFill>
                  <a:srgbClr val="0070C0"/>
                </a:solidFill>
              </a:endParaRPr>
            </a:p>
          </p:txBody>
        </p:sp>
        <p:sp>
          <p:nvSpPr>
            <p:cNvPr id="10" name="TextBox 9"/>
            <p:cNvSpPr txBox="1"/>
            <p:nvPr/>
          </p:nvSpPr>
          <p:spPr>
            <a:xfrm>
              <a:off x="5486400" y="609600"/>
              <a:ext cx="266700" cy="215444"/>
            </a:xfrm>
            <a:prstGeom prst="rect">
              <a:avLst/>
            </a:prstGeom>
            <a:noFill/>
          </p:spPr>
          <p:txBody>
            <a:bodyPr wrap="square" lIns="0" tIns="0" rIns="0" bIns="0" rtlCol="0">
              <a:spAutoFit/>
            </a:bodyPr>
            <a:lstStyle/>
            <a:p>
              <a:pPr algn="ctr"/>
              <a:r>
                <a:rPr lang="en-US" sz="1400" b="1" dirty="0" smtClean="0">
                  <a:solidFill>
                    <a:srgbClr val="0070C0"/>
                  </a:solidFill>
                </a:rPr>
                <a:t>+7</a:t>
              </a:r>
              <a:endParaRPr lang="en-US" sz="1400" b="1" dirty="0">
                <a:solidFill>
                  <a:srgbClr val="0070C0"/>
                </a:solidFill>
              </a:endParaRPr>
            </a:p>
          </p:txBody>
        </p:sp>
        <p:sp>
          <p:nvSpPr>
            <p:cNvPr id="11" name="TextBox 10"/>
            <p:cNvSpPr txBox="1"/>
            <p:nvPr/>
          </p:nvSpPr>
          <p:spPr>
            <a:xfrm>
              <a:off x="5676900" y="622756"/>
              <a:ext cx="266700" cy="215444"/>
            </a:xfrm>
            <a:prstGeom prst="rect">
              <a:avLst/>
            </a:prstGeom>
            <a:noFill/>
          </p:spPr>
          <p:txBody>
            <a:bodyPr wrap="square" lIns="0" tIns="0" rIns="0" bIns="0" rtlCol="0">
              <a:spAutoFit/>
            </a:bodyPr>
            <a:lstStyle/>
            <a:p>
              <a:pPr algn="ctr"/>
              <a:r>
                <a:rPr lang="en-US" sz="1400" b="1" dirty="0" smtClean="0">
                  <a:solidFill>
                    <a:srgbClr val="0070C0"/>
                  </a:solidFill>
                </a:rPr>
                <a:t>-2</a:t>
              </a:r>
              <a:endParaRPr lang="en-US" sz="1400" b="1" dirty="0">
                <a:solidFill>
                  <a:srgbClr val="0070C0"/>
                </a:solidFill>
              </a:endParaRPr>
            </a:p>
          </p:txBody>
        </p:sp>
        <p:sp>
          <p:nvSpPr>
            <p:cNvPr id="17" name="TextBox 16"/>
            <p:cNvSpPr txBox="1"/>
            <p:nvPr/>
          </p:nvSpPr>
          <p:spPr>
            <a:xfrm>
              <a:off x="7581900" y="622756"/>
              <a:ext cx="266700" cy="215444"/>
            </a:xfrm>
            <a:prstGeom prst="rect">
              <a:avLst/>
            </a:prstGeom>
            <a:noFill/>
          </p:spPr>
          <p:txBody>
            <a:bodyPr wrap="square" lIns="0" tIns="0" rIns="0" bIns="0" rtlCol="0">
              <a:spAutoFit/>
            </a:bodyPr>
            <a:lstStyle/>
            <a:p>
              <a:pPr algn="ctr"/>
              <a:r>
                <a:rPr lang="en-US" sz="1400" b="1" dirty="0" smtClean="0">
                  <a:solidFill>
                    <a:srgbClr val="0070C0"/>
                  </a:solidFill>
                </a:rPr>
                <a:t>+5</a:t>
              </a:r>
              <a:endParaRPr lang="en-US" sz="1400" b="1" dirty="0">
                <a:solidFill>
                  <a:srgbClr val="0070C0"/>
                </a:solidFill>
              </a:endParaRPr>
            </a:p>
          </p:txBody>
        </p:sp>
        <p:sp>
          <p:nvSpPr>
            <p:cNvPr id="18" name="TextBox 17"/>
            <p:cNvSpPr txBox="1"/>
            <p:nvPr/>
          </p:nvSpPr>
          <p:spPr>
            <a:xfrm>
              <a:off x="7810500" y="622756"/>
              <a:ext cx="266700" cy="215444"/>
            </a:xfrm>
            <a:prstGeom prst="rect">
              <a:avLst/>
            </a:prstGeom>
            <a:noFill/>
          </p:spPr>
          <p:txBody>
            <a:bodyPr wrap="square" lIns="0" tIns="0" rIns="0" bIns="0" rtlCol="0">
              <a:spAutoFit/>
            </a:bodyPr>
            <a:lstStyle/>
            <a:p>
              <a:pPr algn="ctr"/>
              <a:r>
                <a:rPr lang="en-US" sz="1400" b="1" dirty="0" smtClean="0">
                  <a:solidFill>
                    <a:srgbClr val="0070C0"/>
                  </a:solidFill>
                </a:rPr>
                <a:t>-2</a:t>
              </a:r>
              <a:endParaRPr lang="en-US" sz="1400" b="1" dirty="0">
                <a:solidFill>
                  <a:srgbClr val="0070C0"/>
                </a:solidFill>
              </a:endParaRPr>
            </a:p>
          </p:txBody>
        </p:sp>
      </p:grpSp>
      <p:grpSp>
        <p:nvGrpSpPr>
          <p:cNvPr id="5" name="Group 5"/>
          <p:cNvGrpSpPr/>
          <p:nvPr/>
        </p:nvGrpSpPr>
        <p:grpSpPr>
          <a:xfrm>
            <a:off x="6629400" y="1752600"/>
            <a:ext cx="1981200" cy="228600"/>
            <a:chOff x="5219700" y="1143000"/>
            <a:chExt cx="1981200" cy="228600"/>
          </a:xfrm>
        </p:grpSpPr>
        <p:sp>
          <p:nvSpPr>
            <p:cNvPr id="21" name="TextBox 20"/>
            <p:cNvSpPr txBox="1"/>
            <p:nvPr/>
          </p:nvSpPr>
          <p:spPr>
            <a:xfrm>
              <a:off x="5219700" y="1156156"/>
              <a:ext cx="266700" cy="215444"/>
            </a:xfrm>
            <a:prstGeom prst="rect">
              <a:avLst/>
            </a:prstGeom>
            <a:noFill/>
          </p:spPr>
          <p:txBody>
            <a:bodyPr wrap="square" lIns="0" tIns="0" rIns="0" bIns="0" rtlCol="0">
              <a:spAutoFit/>
            </a:bodyPr>
            <a:lstStyle/>
            <a:p>
              <a:pPr algn="ctr"/>
              <a:r>
                <a:rPr lang="en-US" sz="1400" b="1" dirty="0" smtClean="0">
                  <a:solidFill>
                    <a:srgbClr val="0070C0"/>
                  </a:solidFill>
                </a:rPr>
                <a:t>+2</a:t>
              </a:r>
              <a:endParaRPr lang="en-US" sz="1400" b="1" dirty="0">
                <a:solidFill>
                  <a:srgbClr val="0070C0"/>
                </a:solidFill>
              </a:endParaRPr>
            </a:p>
          </p:txBody>
        </p:sp>
        <p:sp>
          <p:nvSpPr>
            <p:cNvPr id="22" name="TextBox 21"/>
            <p:cNvSpPr txBox="1"/>
            <p:nvPr/>
          </p:nvSpPr>
          <p:spPr>
            <a:xfrm>
              <a:off x="5753100" y="1143000"/>
              <a:ext cx="266700" cy="215444"/>
            </a:xfrm>
            <a:prstGeom prst="rect">
              <a:avLst/>
            </a:prstGeom>
            <a:noFill/>
          </p:spPr>
          <p:txBody>
            <a:bodyPr wrap="square" lIns="0" tIns="0" rIns="0" bIns="0" rtlCol="0">
              <a:spAutoFit/>
            </a:bodyPr>
            <a:lstStyle/>
            <a:p>
              <a:pPr algn="ctr"/>
              <a:r>
                <a:rPr lang="en-US" sz="1400" b="1" dirty="0" smtClean="0">
                  <a:solidFill>
                    <a:srgbClr val="0070C0"/>
                  </a:solidFill>
                </a:rPr>
                <a:t>-2</a:t>
              </a:r>
              <a:endParaRPr lang="en-US" sz="1400" b="1" dirty="0">
                <a:solidFill>
                  <a:srgbClr val="0070C0"/>
                </a:solidFill>
              </a:endParaRPr>
            </a:p>
          </p:txBody>
        </p:sp>
        <p:sp>
          <p:nvSpPr>
            <p:cNvPr id="23" name="TextBox 22"/>
            <p:cNvSpPr txBox="1"/>
            <p:nvPr/>
          </p:nvSpPr>
          <p:spPr>
            <a:xfrm>
              <a:off x="6477000" y="1143000"/>
              <a:ext cx="266700" cy="215444"/>
            </a:xfrm>
            <a:prstGeom prst="rect">
              <a:avLst/>
            </a:prstGeom>
            <a:noFill/>
          </p:spPr>
          <p:txBody>
            <a:bodyPr wrap="square" lIns="0" tIns="0" rIns="0" bIns="0" rtlCol="0">
              <a:spAutoFit/>
            </a:bodyPr>
            <a:lstStyle/>
            <a:p>
              <a:pPr algn="ctr"/>
              <a:r>
                <a:rPr lang="en-US" sz="1400" b="1" dirty="0" smtClean="0">
                  <a:solidFill>
                    <a:srgbClr val="0070C0"/>
                  </a:solidFill>
                </a:rPr>
                <a:t>+2</a:t>
              </a:r>
              <a:endParaRPr lang="en-US" sz="1400" b="1" dirty="0">
                <a:solidFill>
                  <a:srgbClr val="0070C0"/>
                </a:solidFill>
              </a:endParaRPr>
            </a:p>
          </p:txBody>
        </p:sp>
        <p:sp>
          <p:nvSpPr>
            <p:cNvPr id="24" name="TextBox 23"/>
            <p:cNvSpPr txBox="1"/>
            <p:nvPr/>
          </p:nvSpPr>
          <p:spPr>
            <a:xfrm>
              <a:off x="6934200" y="1143000"/>
              <a:ext cx="266700" cy="215444"/>
            </a:xfrm>
            <a:prstGeom prst="rect">
              <a:avLst/>
            </a:prstGeom>
            <a:noFill/>
          </p:spPr>
          <p:txBody>
            <a:bodyPr wrap="square" lIns="0" tIns="0" rIns="0" bIns="0" rtlCol="0">
              <a:spAutoFit/>
            </a:bodyPr>
            <a:lstStyle/>
            <a:p>
              <a:pPr algn="ctr"/>
              <a:r>
                <a:rPr lang="en-US" sz="1400" b="1" dirty="0" smtClean="0">
                  <a:solidFill>
                    <a:srgbClr val="0070C0"/>
                  </a:solidFill>
                </a:rPr>
                <a:t>-2</a:t>
              </a:r>
              <a:endParaRPr lang="en-US" sz="1400" b="1" dirty="0">
                <a:solidFill>
                  <a:srgbClr val="0070C0"/>
                </a:solidFill>
              </a:endParaRPr>
            </a:p>
          </p:txBody>
        </p:sp>
      </p:grpSp>
      <p:sp>
        <p:nvSpPr>
          <p:cNvPr id="25" name="TextBox 9"/>
          <p:cNvSpPr txBox="1"/>
          <p:nvPr/>
        </p:nvSpPr>
        <p:spPr>
          <a:xfrm>
            <a:off x="6134100" y="1219200"/>
            <a:ext cx="266700" cy="215444"/>
          </a:xfrm>
          <a:prstGeom prst="rect">
            <a:avLst/>
          </a:prstGeom>
          <a:noFill/>
        </p:spPr>
        <p:txBody>
          <a:bodyPr wrap="square" lIns="0" tIns="0" rIns="0" bIns="0" rtlCol="0">
            <a:spAutoFit/>
          </a:bodyPr>
          <a:lstStyle/>
          <a:p>
            <a:pPr algn="ctr"/>
            <a:r>
              <a:rPr lang="en-US" sz="1400" b="1" dirty="0" smtClean="0">
                <a:solidFill>
                  <a:srgbClr val="0070C0"/>
                </a:solidFill>
              </a:rPr>
              <a:t>+1</a:t>
            </a:r>
            <a:endParaRPr lang="en-US" sz="1400" b="1" dirty="0">
              <a:solidFill>
                <a:srgbClr val="0070C0"/>
              </a:solidFill>
            </a:endParaRPr>
          </a:p>
        </p:txBody>
      </p:sp>
      <p:sp>
        <p:nvSpPr>
          <p:cNvPr id="27" name="TextBox 10"/>
          <p:cNvSpPr txBox="1"/>
          <p:nvPr/>
        </p:nvSpPr>
        <p:spPr>
          <a:xfrm>
            <a:off x="7581900" y="1219200"/>
            <a:ext cx="266700" cy="215444"/>
          </a:xfrm>
          <a:prstGeom prst="rect">
            <a:avLst/>
          </a:prstGeom>
          <a:noFill/>
        </p:spPr>
        <p:txBody>
          <a:bodyPr wrap="square" lIns="0" tIns="0" rIns="0" bIns="0" rtlCol="0">
            <a:spAutoFit/>
          </a:bodyPr>
          <a:lstStyle/>
          <a:p>
            <a:pPr algn="ctr"/>
            <a:r>
              <a:rPr lang="en-US" sz="1400" b="1" dirty="0" smtClean="0">
                <a:solidFill>
                  <a:srgbClr val="0070C0"/>
                </a:solidFill>
              </a:rPr>
              <a:t>-2</a:t>
            </a:r>
            <a:endParaRPr lang="en-US" sz="1400" b="1" dirty="0">
              <a:solidFill>
                <a:srgbClr val="0070C0"/>
              </a:solidFill>
            </a:endParaRPr>
          </a:p>
        </p:txBody>
      </p:sp>
      <p:sp>
        <p:nvSpPr>
          <p:cNvPr id="28" name="TextBox 16"/>
          <p:cNvSpPr txBox="1"/>
          <p:nvPr/>
        </p:nvSpPr>
        <p:spPr>
          <a:xfrm>
            <a:off x="8153400" y="1219200"/>
            <a:ext cx="266700" cy="215444"/>
          </a:xfrm>
          <a:prstGeom prst="rect">
            <a:avLst/>
          </a:prstGeom>
          <a:noFill/>
        </p:spPr>
        <p:txBody>
          <a:bodyPr wrap="square" lIns="0" tIns="0" rIns="0" bIns="0" rtlCol="0">
            <a:spAutoFit/>
          </a:bodyPr>
          <a:lstStyle/>
          <a:p>
            <a:pPr algn="ctr"/>
            <a:r>
              <a:rPr lang="en-US" sz="1400" b="1" dirty="0" smtClean="0">
                <a:solidFill>
                  <a:srgbClr val="0070C0"/>
                </a:solidFill>
              </a:rPr>
              <a:t>+1</a:t>
            </a:r>
            <a:endParaRPr lang="en-US" sz="1400" b="1" dirty="0">
              <a:solidFill>
                <a:srgbClr val="0070C0"/>
              </a:solidFill>
            </a:endParaRPr>
          </a:p>
        </p:txBody>
      </p:sp>
      <p:sp>
        <p:nvSpPr>
          <p:cNvPr id="34" name="TextBox 20"/>
          <p:cNvSpPr txBox="1"/>
          <p:nvPr/>
        </p:nvSpPr>
        <p:spPr>
          <a:xfrm>
            <a:off x="6972300" y="1752600"/>
            <a:ext cx="266700" cy="215444"/>
          </a:xfrm>
          <a:prstGeom prst="rect">
            <a:avLst/>
          </a:prstGeom>
          <a:noFill/>
        </p:spPr>
        <p:txBody>
          <a:bodyPr wrap="square" lIns="0" tIns="0" rIns="0" bIns="0" rtlCol="0">
            <a:spAutoFit/>
          </a:bodyPr>
          <a:lstStyle/>
          <a:p>
            <a:pPr algn="ctr"/>
            <a:r>
              <a:rPr lang="en-US" sz="1400" b="1" dirty="0" smtClean="0">
                <a:solidFill>
                  <a:srgbClr val="0070C0"/>
                </a:solidFill>
              </a:rPr>
              <a:t>+5</a:t>
            </a:r>
            <a:endParaRPr lang="en-US" sz="1400" b="1" dirty="0">
              <a:solidFill>
                <a:srgbClr val="0070C0"/>
              </a:solidFill>
            </a:endParaRPr>
          </a:p>
        </p:txBody>
      </p:sp>
      <p:sp>
        <p:nvSpPr>
          <p:cNvPr id="35" name="TextBox 22"/>
          <p:cNvSpPr txBox="1"/>
          <p:nvPr/>
        </p:nvSpPr>
        <p:spPr>
          <a:xfrm>
            <a:off x="8115300" y="1752600"/>
            <a:ext cx="266700" cy="215444"/>
          </a:xfrm>
          <a:prstGeom prst="rect">
            <a:avLst/>
          </a:prstGeom>
          <a:noFill/>
        </p:spPr>
        <p:txBody>
          <a:bodyPr wrap="square" lIns="0" tIns="0" rIns="0" bIns="0" rtlCol="0">
            <a:spAutoFit/>
          </a:bodyPr>
          <a:lstStyle/>
          <a:p>
            <a:pPr algn="ctr"/>
            <a:r>
              <a:rPr lang="en-US" sz="1400" b="1" dirty="0" smtClean="0">
                <a:solidFill>
                  <a:srgbClr val="0070C0"/>
                </a:solidFill>
              </a:rPr>
              <a:t>+6</a:t>
            </a:r>
            <a:endParaRPr lang="en-US" sz="1400" b="1" dirty="0">
              <a:solidFill>
                <a:srgbClr val="0070C0"/>
              </a:solidFill>
            </a:endParaRPr>
          </a:p>
        </p:txBody>
      </p:sp>
      <p:sp>
        <p:nvSpPr>
          <p:cNvPr id="6" name="Rettangolo 5"/>
          <p:cNvSpPr/>
          <p:nvPr/>
        </p:nvSpPr>
        <p:spPr>
          <a:xfrm>
            <a:off x="284993" y="2482334"/>
            <a:ext cx="5064271" cy="369332"/>
          </a:xfrm>
          <a:prstGeom prst="rect">
            <a:avLst/>
          </a:prstGeom>
        </p:spPr>
        <p:txBody>
          <a:bodyPr wrap="none">
            <a:spAutoFit/>
          </a:bodyPr>
          <a:lstStyle/>
          <a:p>
            <a:pPr lvl="0" algn="ctr">
              <a:spcAft>
                <a:spcPts val="1200"/>
              </a:spcAft>
              <a:defRPr/>
            </a:pPr>
            <a:r>
              <a:rPr lang="it-IT" b="1" dirty="0" smtClean="0"/>
              <a:t>OSSIACIDO + IDROSSIDO          </a:t>
            </a:r>
            <a:r>
              <a:rPr lang="it-IT" b="1" dirty="0"/>
              <a:t>	     </a:t>
            </a:r>
            <a:r>
              <a:rPr lang="it-IT" b="1" dirty="0" smtClean="0"/>
              <a:t>SALE OSSIGENATO</a:t>
            </a:r>
            <a:endParaRPr lang="it-IT" b="1" baseline="30000" dirty="0"/>
          </a:p>
        </p:txBody>
      </p:sp>
      <p:cxnSp>
        <p:nvCxnSpPr>
          <p:cNvPr id="31" name="Connettore 2 30"/>
          <p:cNvCxnSpPr/>
          <p:nvPr/>
        </p:nvCxnSpPr>
        <p:spPr>
          <a:xfrm>
            <a:off x="2819400" y="2667000"/>
            <a:ext cx="609600"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Rettangolo 11"/>
          <p:cNvSpPr/>
          <p:nvPr/>
        </p:nvSpPr>
        <p:spPr>
          <a:xfrm>
            <a:off x="7505" y="2971800"/>
            <a:ext cx="8012545" cy="1754326"/>
          </a:xfrm>
          <a:prstGeom prst="rect">
            <a:avLst/>
          </a:prstGeom>
        </p:spPr>
        <p:txBody>
          <a:bodyPr wrap="square">
            <a:spAutoFit/>
          </a:bodyPr>
          <a:lstStyle/>
          <a:p>
            <a:pPr>
              <a:spcBef>
                <a:spcPct val="50000"/>
              </a:spcBef>
            </a:pPr>
            <a:r>
              <a:rPr lang="it-IT" altLang="it-IT" i="1" dirty="0">
                <a:solidFill>
                  <a:srgbClr val="FA2906"/>
                </a:solidFill>
                <a:latin typeface="Arial" panose="020B0604020202020204" pitchFamily="34" charset="0"/>
              </a:rPr>
              <a:t>Nomenclatura tradizionale</a:t>
            </a:r>
            <a:r>
              <a:rPr lang="it-IT" altLang="it-IT" i="1" dirty="0">
                <a:latin typeface="Arial" panose="020B0604020202020204" pitchFamily="34" charset="0"/>
              </a:rPr>
              <a:t> </a:t>
            </a:r>
          </a:p>
          <a:p>
            <a:pPr>
              <a:spcBef>
                <a:spcPct val="50000"/>
              </a:spcBef>
            </a:pPr>
            <a:r>
              <a:rPr lang="it-IT" altLang="it-IT" dirty="0">
                <a:latin typeface="Arial" panose="020B0604020202020204" pitchFamily="34" charset="0"/>
              </a:rPr>
              <a:t>Il nome dei sali si ottiene dal </a:t>
            </a:r>
            <a:r>
              <a:rPr lang="it-IT" altLang="it-IT" dirty="0">
                <a:solidFill>
                  <a:srgbClr val="FA2906"/>
                </a:solidFill>
                <a:latin typeface="Arial" panose="020B0604020202020204" pitchFamily="34" charset="0"/>
              </a:rPr>
              <a:t>nome dell'</a:t>
            </a:r>
            <a:r>
              <a:rPr lang="it-IT" altLang="it-IT" dirty="0" err="1">
                <a:solidFill>
                  <a:srgbClr val="FA2906"/>
                </a:solidFill>
                <a:latin typeface="Arial" panose="020B0604020202020204" pitchFamily="34" charset="0"/>
              </a:rPr>
              <a:t>ossianione</a:t>
            </a:r>
            <a:r>
              <a:rPr lang="it-IT" altLang="it-IT" dirty="0">
                <a:latin typeface="Arial" panose="020B0604020202020204" pitchFamily="34" charset="0"/>
              </a:rPr>
              <a:t> seguito dalla </a:t>
            </a:r>
            <a:r>
              <a:rPr lang="it-IT" altLang="it-IT" dirty="0">
                <a:solidFill>
                  <a:srgbClr val="FA2906"/>
                </a:solidFill>
                <a:latin typeface="Arial" panose="020B0604020202020204" pitchFamily="34" charset="0"/>
              </a:rPr>
              <a:t>specifica del catione proveniente dalla base</a:t>
            </a:r>
            <a:r>
              <a:rPr lang="it-IT" altLang="it-IT" dirty="0">
                <a:latin typeface="Arial" panose="020B0604020202020204" pitchFamily="34" charset="0"/>
              </a:rPr>
              <a:t>. </a:t>
            </a:r>
          </a:p>
          <a:p>
            <a:pPr>
              <a:spcBef>
                <a:spcPct val="50000"/>
              </a:spcBef>
            </a:pPr>
            <a:r>
              <a:rPr lang="it-IT" altLang="it-IT" dirty="0">
                <a:latin typeface="Arial" panose="020B0604020202020204" pitchFamily="34" charset="0"/>
              </a:rPr>
              <a:t>Il nome dell'</a:t>
            </a:r>
            <a:r>
              <a:rPr lang="it-IT" altLang="it-IT" dirty="0" err="1">
                <a:latin typeface="Arial" panose="020B0604020202020204" pitchFamily="34" charset="0"/>
              </a:rPr>
              <a:t>ossianione</a:t>
            </a:r>
            <a:r>
              <a:rPr lang="it-IT" altLang="it-IT" dirty="0">
                <a:latin typeface="Arial" panose="020B0604020202020204" pitchFamily="34" charset="0"/>
              </a:rPr>
              <a:t> si ricava da quello dell'acido da cui proviene, in base alla seguente tabella</a:t>
            </a:r>
          </a:p>
        </p:txBody>
      </p:sp>
      <p:grpSp>
        <p:nvGrpSpPr>
          <p:cNvPr id="32" name="Group 5"/>
          <p:cNvGrpSpPr>
            <a:grpSpLocks/>
          </p:cNvGrpSpPr>
          <p:nvPr/>
        </p:nvGrpSpPr>
        <p:grpSpPr bwMode="auto">
          <a:xfrm>
            <a:off x="4047836" y="4516584"/>
            <a:ext cx="2743200" cy="2209800"/>
            <a:chOff x="-3" y="-3"/>
            <a:chExt cx="1773" cy="1446"/>
          </a:xfrm>
        </p:grpSpPr>
        <p:grpSp>
          <p:nvGrpSpPr>
            <p:cNvPr id="33" name="Group 6"/>
            <p:cNvGrpSpPr>
              <a:grpSpLocks/>
            </p:cNvGrpSpPr>
            <p:nvPr/>
          </p:nvGrpSpPr>
          <p:grpSpPr bwMode="auto">
            <a:xfrm>
              <a:off x="0" y="0"/>
              <a:ext cx="1767" cy="1440"/>
              <a:chOff x="0" y="0"/>
              <a:chExt cx="1767" cy="1440"/>
            </a:xfrm>
          </p:grpSpPr>
          <p:grpSp>
            <p:nvGrpSpPr>
              <p:cNvPr id="37" name="Group 7"/>
              <p:cNvGrpSpPr>
                <a:grpSpLocks/>
              </p:cNvGrpSpPr>
              <p:nvPr/>
            </p:nvGrpSpPr>
            <p:grpSpPr bwMode="auto">
              <a:xfrm>
                <a:off x="0" y="0"/>
                <a:ext cx="900" cy="288"/>
                <a:chOff x="0" y="0"/>
                <a:chExt cx="900" cy="288"/>
              </a:xfrm>
            </p:grpSpPr>
            <p:sp>
              <p:nvSpPr>
                <p:cNvPr id="65" name="Rectangle 8"/>
                <p:cNvSpPr>
                  <a:spLocks noChangeArrowheads="1"/>
                </p:cNvSpPr>
                <p:nvPr/>
              </p:nvSpPr>
              <p:spPr bwMode="auto">
                <a:xfrm>
                  <a:off x="0" y="0"/>
                  <a:ext cx="90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it-IT" altLang="it-IT" sz="2000">
                      <a:latin typeface="Arial" panose="020B0604020202020204" pitchFamily="34" charset="0"/>
                    </a:rPr>
                    <a:t>Acido</a:t>
                  </a:r>
                </a:p>
              </p:txBody>
            </p:sp>
            <p:sp>
              <p:nvSpPr>
                <p:cNvPr id="66" name="Rectangle 9"/>
                <p:cNvSpPr>
                  <a:spLocks noChangeArrowheads="1"/>
                </p:cNvSpPr>
                <p:nvPr/>
              </p:nvSpPr>
              <p:spPr bwMode="auto">
                <a:xfrm>
                  <a:off x="0" y="0"/>
                  <a:ext cx="900" cy="28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it-IT" altLang="it-IT" sz="2400">
                    <a:latin typeface="Arial" panose="020B0604020202020204" pitchFamily="34" charset="0"/>
                  </a:endParaRPr>
                </a:p>
              </p:txBody>
            </p:sp>
          </p:grpSp>
          <p:grpSp>
            <p:nvGrpSpPr>
              <p:cNvPr id="38" name="Group 10"/>
              <p:cNvGrpSpPr>
                <a:grpSpLocks/>
              </p:cNvGrpSpPr>
              <p:nvPr/>
            </p:nvGrpSpPr>
            <p:grpSpPr bwMode="auto">
              <a:xfrm>
                <a:off x="900" y="0"/>
                <a:ext cx="867" cy="288"/>
                <a:chOff x="900" y="0"/>
                <a:chExt cx="867" cy="288"/>
              </a:xfrm>
            </p:grpSpPr>
            <p:sp>
              <p:nvSpPr>
                <p:cNvPr id="63" name="Rectangle 11"/>
                <p:cNvSpPr>
                  <a:spLocks noChangeArrowheads="1"/>
                </p:cNvSpPr>
                <p:nvPr/>
              </p:nvSpPr>
              <p:spPr bwMode="auto">
                <a:xfrm>
                  <a:off x="900" y="0"/>
                  <a:ext cx="86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it-IT" altLang="it-IT" sz="2000">
                      <a:latin typeface="Arial" panose="020B0604020202020204" pitchFamily="34" charset="0"/>
                    </a:rPr>
                    <a:t>Sale</a:t>
                  </a:r>
                </a:p>
              </p:txBody>
            </p:sp>
            <p:sp>
              <p:nvSpPr>
                <p:cNvPr id="64" name="Rectangle 12"/>
                <p:cNvSpPr>
                  <a:spLocks noChangeArrowheads="1"/>
                </p:cNvSpPr>
                <p:nvPr/>
              </p:nvSpPr>
              <p:spPr bwMode="auto">
                <a:xfrm>
                  <a:off x="900" y="0"/>
                  <a:ext cx="867" cy="28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it-IT" altLang="it-IT" sz="2400">
                    <a:latin typeface="Arial" panose="020B0604020202020204" pitchFamily="34" charset="0"/>
                  </a:endParaRPr>
                </a:p>
              </p:txBody>
            </p:sp>
          </p:grpSp>
          <p:grpSp>
            <p:nvGrpSpPr>
              <p:cNvPr id="39" name="Group 13"/>
              <p:cNvGrpSpPr>
                <a:grpSpLocks/>
              </p:cNvGrpSpPr>
              <p:nvPr/>
            </p:nvGrpSpPr>
            <p:grpSpPr bwMode="auto">
              <a:xfrm>
                <a:off x="0" y="288"/>
                <a:ext cx="900" cy="288"/>
                <a:chOff x="0" y="288"/>
                <a:chExt cx="900" cy="288"/>
              </a:xfrm>
            </p:grpSpPr>
            <p:sp>
              <p:nvSpPr>
                <p:cNvPr id="61" name="Rectangle 14"/>
                <p:cNvSpPr>
                  <a:spLocks noChangeArrowheads="1"/>
                </p:cNvSpPr>
                <p:nvPr/>
              </p:nvSpPr>
              <p:spPr bwMode="auto">
                <a:xfrm>
                  <a:off x="0" y="288"/>
                  <a:ext cx="90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eaLnBrk="1" hangingPunct="1">
                    <a:spcBef>
                      <a:spcPct val="0"/>
                    </a:spcBef>
                    <a:buFontTx/>
                    <a:buNone/>
                  </a:pPr>
                  <a:r>
                    <a:rPr lang="it-IT" altLang="it-IT" sz="2000">
                      <a:latin typeface="Arial" panose="020B0604020202020204" pitchFamily="34" charset="0"/>
                    </a:rPr>
                    <a:t>per-...-ico</a:t>
                  </a:r>
                </a:p>
              </p:txBody>
            </p:sp>
            <p:sp>
              <p:nvSpPr>
                <p:cNvPr id="62" name="Rectangle 15"/>
                <p:cNvSpPr>
                  <a:spLocks noChangeArrowheads="1"/>
                </p:cNvSpPr>
                <p:nvPr/>
              </p:nvSpPr>
              <p:spPr bwMode="auto">
                <a:xfrm>
                  <a:off x="0" y="288"/>
                  <a:ext cx="900" cy="28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it-IT" altLang="it-IT" sz="2400">
                    <a:latin typeface="Arial" panose="020B0604020202020204" pitchFamily="34" charset="0"/>
                  </a:endParaRPr>
                </a:p>
              </p:txBody>
            </p:sp>
          </p:grpSp>
          <p:grpSp>
            <p:nvGrpSpPr>
              <p:cNvPr id="40" name="Group 16"/>
              <p:cNvGrpSpPr>
                <a:grpSpLocks/>
              </p:cNvGrpSpPr>
              <p:nvPr/>
            </p:nvGrpSpPr>
            <p:grpSpPr bwMode="auto">
              <a:xfrm>
                <a:off x="900" y="288"/>
                <a:ext cx="867" cy="288"/>
                <a:chOff x="900" y="288"/>
                <a:chExt cx="867" cy="288"/>
              </a:xfrm>
            </p:grpSpPr>
            <p:sp>
              <p:nvSpPr>
                <p:cNvPr id="59" name="Rectangle 17"/>
                <p:cNvSpPr>
                  <a:spLocks noChangeArrowheads="1"/>
                </p:cNvSpPr>
                <p:nvPr/>
              </p:nvSpPr>
              <p:spPr bwMode="auto">
                <a:xfrm>
                  <a:off x="900" y="288"/>
                  <a:ext cx="86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eaLnBrk="1" hangingPunct="1">
                    <a:spcBef>
                      <a:spcPct val="0"/>
                    </a:spcBef>
                    <a:buFontTx/>
                    <a:buNone/>
                  </a:pPr>
                  <a:r>
                    <a:rPr lang="it-IT" altLang="it-IT" sz="2000">
                      <a:latin typeface="Arial" panose="020B0604020202020204" pitchFamily="34" charset="0"/>
                    </a:rPr>
                    <a:t>per-...-ato</a:t>
                  </a:r>
                </a:p>
              </p:txBody>
            </p:sp>
            <p:sp>
              <p:nvSpPr>
                <p:cNvPr id="60" name="Rectangle 18"/>
                <p:cNvSpPr>
                  <a:spLocks noChangeArrowheads="1"/>
                </p:cNvSpPr>
                <p:nvPr/>
              </p:nvSpPr>
              <p:spPr bwMode="auto">
                <a:xfrm>
                  <a:off x="900" y="288"/>
                  <a:ext cx="867" cy="28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it-IT" altLang="it-IT" sz="2400">
                    <a:latin typeface="Arial" panose="020B0604020202020204" pitchFamily="34" charset="0"/>
                  </a:endParaRPr>
                </a:p>
              </p:txBody>
            </p:sp>
          </p:grpSp>
          <p:grpSp>
            <p:nvGrpSpPr>
              <p:cNvPr id="41" name="Group 19"/>
              <p:cNvGrpSpPr>
                <a:grpSpLocks/>
              </p:cNvGrpSpPr>
              <p:nvPr/>
            </p:nvGrpSpPr>
            <p:grpSpPr bwMode="auto">
              <a:xfrm>
                <a:off x="0" y="576"/>
                <a:ext cx="900" cy="288"/>
                <a:chOff x="0" y="576"/>
                <a:chExt cx="900" cy="288"/>
              </a:xfrm>
            </p:grpSpPr>
            <p:sp>
              <p:nvSpPr>
                <p:cNvPr id="57" name="Rectangle 20"/>
                <p:cNvSpPr>
                  <a:spLocks noChangeArrowheads="1"/>
                </p:cNvSpPr>
                <p:nvPr/>
              </p:nvSpPr>
              <p:spPr bwMode="auto">
                <a:xfrm>
                  <a:off x="0" y="576"/>
                  <a:ext cx="90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eaLnBrk="1" hangingPunct="1">
                    <a:spcBef>
                      <a:spcPct val="0"/>
                    </a:spcBef>
                    <a:buFontTx/>
                    <a:buNone/>
                  </a:pPr>
                  <a:r>
                    <a:rPr lang="it-IT" altLang="it-IT" sz="2000">
                      <a:latin typeface="Arial" panose="020B0604020202020204" pitchFamily="34" charset="0"/>
                    </a:rPr>
                    <a:t>...-ico</a:t>
                  </a:r>
                </a:p>
              </p:txBody>
            </p:sp>
            <p:sp>
              <p:nvSpPr>
                <p:cNvPr id="58" name="Rectangle 21"/>
                <p:cNvSpPr>
                  <a:spLocks noChangeArrowheads="1"/>
                </p:cNvSpPr>
                <p:nvPr/>
              </p:nvSpPr>
              <p:spPr bwMode="auto">
                <a:xfrm>
                  <a:off x="0" y="576"/>
                  <a:ext cx="900" cy="28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it-IT" altLang="it-IT" sz="2400">
                    <a:latin typeface="Arial" panose="020B0604020202020204" pitchFamily="34" charset="0"/>
                  </a:endParaRPr>
                </a:p>
              </p:txBody>
            </p:sp>
          </p:grpSp>
          <p:grpSp>
            <p:nvGrpSpPr>
              <p:cNvPr id="42" name="Group 22"/>
              <p:cNvGrpSpPr>
                <a:grpSpLocks/>
              </p:cNvGrpSpPr>
              <p:nvPr/>
            </p:nvGrpSpPr>
            <p:grpSpPr bwMode="auto">
              <a:xfrm>
                <a:off x="900" y="576"/>
                <a:ext cx="867" cy="288"/>
                <a:chOff x="900" y="576"/>
                <a:chExt cx="867" cy="288"/>
              </a:xfrm>
            </p:grpSpPr>
            <p:sp>
              <p:nvSpPr>
                <p:cNvPr id="55" name="Rectangle 23"/>
                <p:cNvSpPr>
                  <a:spLocks noChangeArrowheads="1"/>
                </p:cNvSpPr>
                <p:nvPr/>
              </p:nvSpPr>
              <p:spPr bwMode="auto">
                <a:xfrm>
                  <a:off x="900" y="576"/>
                  <a:ext cx="86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eaLnBrk="1" hangingPunct="1">
                    <a:spcBef>
                      <a:spcPct val="0"/>
                    </a:spcBef>
                    <a:buFontTx/>
                    <a:buNone/>
                  </a:pPr>
                  <a:r>
                    <a:rPr lang="it-IT" altLang="it-IT" sz="2000">
                      <a:latin typeface="Arial" panose="020B0604020202020204" pitchFamily="34" charset="0"/>
                    </a:rPr>
                    <a:t>...</a:t>
                  </a:r>
                  <a:r>
                    <a:rPr lang="it-IT" altLang="it-IT" sz="2000"/>
                    <a:t>-</a:t>
                  </a:r>
                  <a:r>
                    <a:rPr lang="it-IT" altLang="it-IT" sz="2000">
                      <a:latin typeface="Arial" panose="020B0604020202020204" pitchFamily="34" charset="0"/>
                    </a:rPr>
                    <a:t>ato</a:t>
                  </a:r>
                </a:p>
              </p:txBody>
            </p:sp>
            <p:sp>
              <p:nvSpPr>
                <p:cNvPr id="56" name="Rectangle 24"/>
                <p:cNvSpPr>
                  <a:spLocks noChangeArrowheads="1"/>
                </p:cNvSpPr>
                <p:nvPr/>
              </p:nvSpPr>
              <p:spPr bwMode="auto">
                <a:xfrm>
                  <a:off x="900" y="576"/>
                  <a:ext cx="867" cy="28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it-IT" altLang="it-IT" sz="2400">
                    <a:latin typeface="Arial" panose="020B0604020202020204" pitchFamily="34" charset="0"/>
                  </a:endParaRPr>
                </a:p>
              </p:txBody>
            </p:sp>
          </p:grpSp>
          <p:grpSp>
            <p:nvGrpSpPr>
              <p:cNvPr id="43" name="Group 25"/>
              <p:cNvGrpSpPr>
                <a:grpSpLocks/>
              </p:cNvGrpSpPr>
              <p:nvPr/>
            </p:nvGrpSpPr>
            <p:grpSpPr bwMode="auto">
              <a:xfrm>
                <a:off x="0" y="864"/>
                <a:ext cx="900" cy="288"/>
                <a:chOff x="0" y="864"/>
                <a:chExt cx="900" cy="288"/>
              </a:xfrm>
            </p:grpSpPr>
            <p:sp>
              <p:nvSpPr>
                <p:cNvPr id="53" name="Rectangle 26"/>
                <p:cNvSpPr>
                  <a:spLocks noChangeArrowheads="1"/>
                </p:cNvSpPr>
                <p:nvPr/>
              </p:nvSpPr>
              <p:spPr bwMode="auto">
                <a:xfrm>
                  <a:off x="0" y="864"/>
                  <a:ext cx="90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eaLnBrk="1" hangingPunct="1">
                    <a:spcBef>
                      <a:spcPct val="0"/>
                    </a:spcBef>
                    <a:buFontTx/>
                    <a:buNone/>
                  </a:pPr>
                  <a:r>
                    <a:rPr lang="it-IT" altLang="it-IT" sz="2000">
                      <a:latin typeface="Arial" panose="020B0604020202020204" pitchFamily="34" charset="0"/>
                    </a:rPr>
                    <a:t>...-oso</a:t>
                  </a:r>
                </a:p>
              </p:txBody>
            </p:sp>
            <p:sp>
              <p:nvSpPr>
                <p:cNvPr id="54" name="Rectangle 27"/>
                <p:cNvSpPr>
                  <a:spLocks noChangeArrowheads="1"/>
                </p:cNvSpPr>
                <p:nvPr/>
              </p:nvSpPr>
              <p:spPr bwMode="auto">
                <a:xfrm>
                  <a:off x="0" y="864"/>
                  <a:ext cx="900" cy="28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it-IT" altLang="it-IT" sz="2400">
                    <a:latin typeface="Arial" panose="020B0604020202020204" pitchFamily="34" charset="0"/>
                  </a:endParaRPr>
                </a:p>
              </p:txBody>
            </p:sp>
          </p:grpSp>
          <p:grpSp>
            <p:nvGrpSpPr>
              <p:cNvPr id="44" name="Group 28"/>
              <p:cNvGrpSpPr>
                <a:grpSpLocks/>
              </p:cNvGrpSpPr>
              <p:nvPr/>
            </p:nvGrpSpPr>
            <p:grpSpPr bwMode="auto">
              <a:xfrm>
                <a:off x="900" y="864"/>
                <a:ext cx="867" cy="288"/>
                <a:chOff x="900" y="864"/>
                <a:chExt cx="867" cy="288"/>
              </a:xfrm>
            </p:grpSpPr>
            <p:sp>
              <p:nvSpPr>
                <p:cNvPr id="51" name="Rectangle 29"/>
                <p:cNvSpPr>
                  <a:spLocks noChangeArrowheads="1"/>
                </p:cNvSpPr>
                <p:nvPr/>
              </p:nvSpPr>
              <p:spPr bwMode="auto">
                <a:xfrm>
                  <a:off x="900" y="864"/>
                  <a:ext cx="86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eaLnBrk="1" hangingPunct="1">
                    <a:spcBef>
                      <a:spcPct val="0"/>
                    </a:spcBef>
                    <a:buFontTx/>
                    <a:buNone/>
                  </a:pPr>
                  <a:r>
                    <a:rPr lang="it-IT" altLang="it-IT" sz="2000">
                      <a:latin typeface="Arial" panose="020B0604020202020204" pitchFamily="34" charset="0"/>
                    </a:rPr>
                    <a:t>...-ito</a:t>
                  </a:r>
                </a:p>
              </p:txBody>
            </p:sp>
            <p:sp>
              <p:nvSpPr>
                <p:cNvPr id="52" name="Rectangle 30"/>
                <p:cNvSpPr>
                  <a:spLocks noChangeArrowheads="1"/>
                </p:cNvSpPr>
                <p:nvPr/>
              </p:nvSpPr>
              <p:spPr bwMode="auto">
                <a:xfrm>
                  <a:off x="900" y="864"/>
                  <a:ext cx="867" cy="28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it-IT" altLang="it-IT" sz="2400">
                    <a:latin typeface="Arial" panose="020B0604020202020204" pitchFamily="34" charset="0"/>
                  </a:endParaRPr>
                </a:p>
              </p:txBody>
            </p:sp>
          </p:grpSp>
          <p:grpSp>
            <p:nvGrpSpPr>
              <p:cNvPr id="45" name="Group 31"/>
              <p:cNvGrpSpPr>
                <a:grpSpLocks/>
              </p:cNvGrpSpPr>
              <p:nvPr/>
            </p:nvGrpSpPr>
            <p:grpSpPr bwMode="auto">
              <a:xfrm>
                <a:off x="0" y="1152"/>
                <a:ext cx="900" cy="288"/>
                <a:chOff x="0" y="1152"/>
                <a:chExt cx="900" cy="288"/>
              </a:xfrm>
            </p:grpSpPr>
            <p:sp>
              <p:nvSpPr>
                <p:cNvPr id="49" name="Rectangle 32"/>
                <p:cNvSpPr>
                  <a:spLocks noChangeArrowheads="1"/>
                </p:cNvSpPr>
                <p:nvPr/>
              </p:nvSpPr>
              <p:spPr bwMode="auto">
                <a:xfrm>
                  <a:off x="0" y="1152"/>
                  <a:ext cx="90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eaLnBrk="1" hangingPunct="1">
                    <a:spcBef>
                      <a:spcPct val="0"/>
                    </a:spcBef>
                    <a:buFontTx/>
                    <a:buNone/>
                  </a:pPr>
                  <a:r>
                    <a:rPr lang="it-IT" altLang="it-IT" sz="2000">
                      <a:latin typeface="Arial" panose="020B0604020202020204" pitchFamily="34" charset="0"/>
                    </a:rPr>
                    <a:t>ipo-...-oso</a:t>
                  </a:r>
                </a:p>
              </p:txBody>
            </p:sp>
            <p:sp>
              <p:nvSpPr>
                <p:cNvPr id="50" name="Rectangle 33"/>
                <p:cNvSpPr>
                  <a:spLocks noChangeArrowheads="1"/>
                </p:cNvSpPr>
                <p:nvPr/>
              </p:nvSpPr>
              <p:spPr bwMode="auto">
                <a:xfrm>
                  <a:off x="0" y="1152"/>
                  <a:ext cx="900" cy="28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it-IT" altLang="it-IT" sz="2400">
                    <a:latin typeface="Arial" panose="020B0604020202020204" pitchFamily="34" charset="0"/>
                  </a:endParaRPr>
                </a:p>
              </p:txBody>
            </p:sp>
          </p:grpSp>
          <p:grpSp>
            <p:nvGrpSpPr>
              <p:cNvPr id="46" name="Group 34"/>
              <p:cNvGrpSpPr>
                <a:grpSpLocks/>
              </p:cNvGrpSpPr>
              <p:nvPr/>
            </p:nvGrpSpPr>
            <p:grpSpPr bwMode="auto">
              <a:xfrm>
                <a:off x="900" y="1152"/>
                <a:ext cx="867" cy="288"/>
                <a:chOff x="900" y="1152"/>
                <a:chExt cx="867" cy="288"/>
              </a:xfrm>
            </p:grpSpPr>
            <p:sp>
              <p:nvSpPr>
                <p:cNvPr id="47" name="Rectangle 35"/>
                <p:cNvSpPr>
                  <a:spLocks noChangeArrowheads="1"/>
                </p:cNvSpPr>
                <p:nvPr/>
              </p:nvSpPr>
              <p:spPr bwMode="auto">
                <a:xfrm>
                  <a:off x="900" y="1152"/>
                  <a:ext cx="86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eaLnBrk="1" hangingPunct="1">
                    <a:spcBef>
                      <a:spcPct val="0"/>
                    </a:spcBef>
                    <a:buFontTx/>
                    <a:buNone/>
                  </a:pPr>
                  <a:r>
                    <a:rPr lang="it-IT" altLang="it-IT" sz="2000">
                      <a:latin typeface="Arial" panose="020B0604020202020204" pitchFamily="34" charset="0"/>
                    </a:rPr>
                    <a:t>ipo-...-ito</a:t>
                  </a:r>
                </a:p>
              </p:txBody>
            </p:sp>
            <p:sp>
              <p:nvSpPr>
                <p:cNvPr id="48" name="Rectangle 36"/>
                <p:cNvSpPr>
                  <a:spLocks noChangeArrowheads="1"/>
                </p:cNvSpPr>
                <p:nvPr/>
              </p:nvSpPr>
              <p:spPr bwMode="auto">
                <a:xfrm>
                  <a:off x="900" y="1152"/>
                  <a:ext cx="867" cy="28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it-IT" altLang="it-IT" sz="2400">
                    <a:latin typeface="Arial" panose="020B0604020202020204" pitchFamily="34" charset="0"/>
                  </a:endParaRPr>
                </a:p>
              </p:txBody>
            </p:sp>
          </p:grpSp>
        </p:grpSp>
        <p:sp>
          <p:nvSpPr>
            <p:cNvPr id="36" name="Rectangle 37"/>
            <p:cNvSpPr>
              <a:spLocks noChangeArrowheads="1"/>
            </p:cNvSpPr>
            <p:nvPr/>
          </p:nvSpPr>
          <p:spPr bwMode="auto">
            <a:xfrm>
              <a:off x="-3" y="-3"/>
              <a:ext cx="1773" cy="1446"/>
            </a:xfrm>
            <a:prstGeom prst="rect">
              <a:avLst/>
            </a:prstGeom>
            <a:noFill/>
            <a:ln w="9525">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it-IT" altLang="it-IT" sz="2400">
                <a:latin typeface="Arial" panose="020B0604020202020204" pitchFamily="34" charset="0"/>
              </a:endParaRPr>
            </a:p>
          </p:txBody>
        </p:sp>
      </p:grpSp>
    </p:spTree>
    <p:extLst>
      <p:ext uri="{BB962C8B-B14F-4D97-AF65-F5344CB8AC3E}">
        <p14:creationId xmlns:p14="http://schemas.microsoft.com/office/powerpoint/2010/main" val="39768088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0" y="0"/>
            <a:ext cx="7772400" cy="1143000"/>
          </a:xfrm>
        </p:spPr>
        <p:txBody>
          <a:bodyPr/>
          <a:lstStyle/>
          <a:p>
            <a:pPr algn="l" eaLnBrk="1" hangingPunct="1">
              <a:lnSpc>
                <a:spcPct val="80000"/>
              </a:lnSpc>
            </a:pPr>
            <a:r>
              <a:rPr lang="it-IT" altLang="it-IT" sz="3200" smtClean="0">
                <a:solidFill>
                  <a:srgbClr val="0000FF"/>
                </a:solidFill>
                <a:latin typeface="Arial" panose="020B0604020202020204" pitchFamily="34" charset="0"/>
              </a:rPr>
              <a:t>Sali (ossigenati): </a:t>
            </a:r>
            <a:r>
              <a:rPr lang="it-IT" altLang="it-IT" sz="2000" smtClean="0">
                <a:solidFill>
                  <a:srgbClr val="FA2906"/>
                </a:solidFill>
                <a:latin typeface="Arial" panose="020B0604020202020204" pitchFamily="34" charset="0"/>
              </a:rPr>
              <a:t>nomenclatura tradizionale</a:t>
            </a:r>
          </a:p>
        </p:txBody>
      </p:sp>
      <p:sp>
        <p:nvSpPr>
          <p:cNvPr id="25603" name="Rectangle 3"/>
          <p:cNvSpPr>
            <a:spLocks noChangeArrowheads="1"/>
          </p:cNvSpPr>
          <p:nvPr/>
        </p:nvSpPr>
        <p:spPr bwMode="auto">
          <a:xfrm>
            <a:off x="0" y="2560638"/>
            <a:ext cx="9144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it-IT" altLang="it-IT" sz="2400"/>
              <a:t/>
            </a:r>
            <a:br>
              <a:rPr lang="it-IT" altLang="it-IT" sz="2400"/>
            </a:br>
            <a:endParaRPr lang="it-IT" altLang="it-IT" sz="2400"/>
          </a:p>
        </p:txBody>
      </p:sp>
      <p:sp>
        <p:nvSpPr>
          <p:cNvPr id="25604" name="Text Box 4"/>
          <p:cNvSpPr txBox="1">
            <a:spLocks noChangeArrowheads="1"/>
          </p:cNvSpPr>
          <p:nvPr/>
        </p:nvSpPr>
        <p:spPr bwMode="auto">
          <a:xfrm>
            <a:off x="304800" y="2057400"/>
            <a:ext cx="8305800" cy="283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it-IT" altLang="it-IT" sz="2000">
                <a:latin typeface="Arial" panose="020B0604020202020204" pitchFamily="34" charset="0"/>
              </a:rPr>
              <a:t>Ca(OH)</a:t>
            </a:r>
            <a:r>
              <a:rPr lang="it-IT" altLang="it-IT" sz="2000" baseline="-25000">
                <a:latin typeface="Arial" panose="020B0604020202020204" pitchFamily="34" charset="0"/>
              </a:rPr>
              <a:t>2</a:t>
            </a:r>
            <a:r>
              <a:rPr lang="it-IT" altLang="it-IT" sz="2000">
                <a:latin typeface="Arial" panose="020B0604020202020204" pitchFamily="34" charset="0"/>
              </a:rPr>
              <a:t> + H</a:t>
            </a:r>
            <a:r>
              <a:rPr lang="it-IT" altLang="it-IT" sz="2000" baseline="-25000">
                <a:latin typeface="Arial" panose="020B0604020202020204" pitchFamily="34" charset="0"/>
              </a:rPr>
              <a:t>2</a:t>
            </a:r>
            <a:r>
              <a:rPr lang="it-IT" altLang="it-IT" sz="2000">
                <a:latin typeface="Arial" panose="020B0604020202020204" pitchFamily="34" charset="0"/>
              </a:rPr>
              <a:t>SO</a:t>
            </a:r>
            <a:r>
              <a:rPr lang="it-IT" altLang="it-IT" sz="2000" baseline="-25000">
                <a:latin typeface="Arial" panose="020B0604020202020204" pitchFamily="34" charset="0"/>
              </a:rPr>
              <a:t>4</a:t>
            </a:r>
            <a:r>
              <a:rPr lang="it-IT" altLang="it-IT" sz="2000">
                <a:latin typeface="Arial" panose="020B0604020202020204" pitchFamily="34" charset="0"/>
              </a:rPr>
              <a:t> = </a:t>
            </a:r>
            <a:r>
              <a:rPr lang="it-IT" altLang="it-IT" sz="2000">
                <a:solidFill>
                  <a:schemeClr val="accent2"/>
                </a:solidFill>
                <a:latin typeface="Arial" panose="020B0604020202020204" pitchFamily="34" charset="0"/>
              </a:rPr>
              <a:t>CaSO</a:t>
            </a:r>
            <a:r>
              <a:rPr lang="it-IT" altLang="it-IT" sz="2000" baseline="-25000">
                <a:solidFill>
                  <a:schemeClr val="accent2"/>
                </a:solidFill>
                <a:latin typeface="Arial" panose="020B0604020202020204" pitchFamily="34" charset="0"/>
              </a:rPr>
              <a:t>4</a:t>
            </a:r>
            <a:r>
              <a:rPr lang="it-IT" altLang="it-IT" sz="2000">
                <a:latin typeface="Arial" panose="020B0604020202020204" pitchFamily="34" charset="0"/>
              </a:rPr>
              <a:t> + H</a:t>
            </a:r>
            <a:r>
              <a:rPr lang="it-IT" altLang="it-IT" sz="2000" baseline="-25000">
                <a:latin typeface="Arial" panose="020B0604020202020204" pitchFamily="34" charset="0"/>
              </a:rPr>
              <a:t>2</a:t>
            </a:r>
            <a:r>
              <a:rPr lang="it-IT" altLang="it-IT" sz="2000">
                <a:latin typeface="Arial" panose="020B0604020202020204" pitchFamily="34" charset="0"/>
              </a:rPr>
              <a:t>O       		</a:t>
            </a:r>
            <a:r>
              <a:rPr lang="it-IT" altLang="it-IT" sz="2000">
                <a:solidFill>
                  <a:schemeClr val="accent2"/>
                </a:solidFill>
                <a:latin typeface="Arial" panose="020B0604020202020204" pitchFamily="34" charset="0"/>
              </a:rPr>
              <a:t>solfato di calcio</a:t>
            </a:r>
            <a:r>
              <a:rPr lang="it-IT" altLang="it-IT" sz="2000">
                <a:latin typeface="Arial" panose="020B0604020202020204" pitchFamily="34" charset="0"/>
              </a:rPr>
              <a:t> </a:t>
            </a:r>
          </a:p>
          <a:p>
            <a:pPr eaLnBrk="1" hangingPunct="1">
              <a:spcBef>
                <a:spcPct val="50000"/>
              </a:spcBef>
              <a:buFontTx/>
              <a:buNone/>
            </a:pPr>
            <a:r>
              <a:rPr lang="it-IT" altLang="it-IT" sz="2000">
                <a:latin typeface="Arial" panose="020B0604020202020204" pitchFamily="34" charset="0"/>
              </a:rPr>
              <a:t/>
            </a:r>
            <a:br>
              <a:rPr lang="it-IT" altLang="it-IT" sz="2000">
                <a:latin typeface="Arial" panose="020B0604020202020204" pitchFamily="34" charset="0"/>
              </a:rPr>
            </a:br>
            <a:r>
              <a:rPr lang="it-IT" altLang="it-IT" sz="2000">
                <a:latin typeface="Arial" panose="020B0604020202020204" pitchFamily="34" charset="0"/>
              </a:rPr>
              <a:t>NaOH + HClO = </a:t>
            </a:r>
            <a:r>
              <a:rPr lang="it-IT" altLang="it-IT" sz="2000">
                <a:solidFill>
                  <a:srgbClr val="FA2906"/>
                </a:solidFill>
                <a:latin typeface="Arial" panose="020B0604020202020204" pitchFamily="34" charset="0"/>
              </a:rPr>
              <a:t>NaClO</a:t>
            </a:r>
            <a:r>
              <a:rPr lang="it-IT" altLang="it-IT" sz="2000">
                <a:latin typeface="Arial" panose="020B0604020202020204" pitchFamily="34" charset="0"/>
              </a:rPr>
              <a:t> + H</a:t>
            </a:r>
            <a:r>
              <a:rPr lang="it-IT" altLang="it-IT" sz="2000" baseline="-25000">
                <a:latin typeface="Arial" panose="020B0604020202020204" pitchFamily="34" charset="0"/>
              </a:rPr>
              <a:t>2</a:t>
            </a:r>
            <a:r>
              <a:rPr lang="it-IT" altLang="it-IT" sz="2000">
                <a:latin typeface="Arial" panose="020B0604020202020204" pitchFamily="34" charset="0"/>
              </a:rPr>
              <a:t>O			</a:t>
            </a:r>
            <a:r>
              <a:rPr lang="it-IT" altLang="it-IT" sz="2000">
                <a:solidFill>
                  <a:srgbClr val="FA2906"/>
                </a:solidFill>
                <a:latin typeface="Arial" panose="020B0604020202020204" pitchFamily="34" charset="0"/>
              </a:rPr>
              <a:t>ipoclorito di sodio </a:t>
            </a:r>
          </a:p>
          <a:p>
            <a:pPr eaLnBrk="1" hangingPunct="1">
              <a:spcBef>
                <a:spcPct val="50000"/>
              </a:spcBef>
              <a:buFontTx/>
              <a:buNone/>
            </a:pPr>
            <a:endParaRPr lang="it-IT" altLang="it-IT" sz="2000">
              <a:latin typeface="Arial" panose="020B0604020202020204" pitchFamily="34" charset="0"/>
            </a:endParaRPr>
          </a:p>
          <a:p>
            <a:pPr eaLnBrk="1" hangingPunct="1">
              <a:spcBef>
                <a:spcPct val="50000"/>
              </a:spcBef>
              <a:buFontTx/>
              <a:buNone/>
            </a:pPr>
            <a:r>
              <a:rPr lang="it-IT" altLang="it-IT" sz="2000">
                <a:latin typeface="Arial" panose="020B0604020202020204" pitchFamily="34" charset="0"/>
              </a:rPr>
              <a:t>3 CuOH + H</a:t>
            </a:r>
            <a:r>
              <a:rPr lang="it-IT" altLang="it-IT" sz="2000" baseline="-25000">
                <a:latin typeface="Arial" panose="020B0604020202020204" pitchFamily="34" charset="0"/>
              </a:rPr>
              <a:t>3</a:t>
            </a:r>
            <a:r>
              <a:rPr lang="it-IT" altLang="it-IT" sz="2000">
                <a:latin typeface="Arial" panose="020B0604020202020204" pitchFamily="34" charset="0"/>
              </a:rPr>
              <a:t>PO</a:t>
            </a:r>
            <a:r>
              <a:rPr lang="it-IT" altLang="it-IT" sz="2000" baseline="-25000">
                <a:latin typeface="Arial" panose="020B0604020202020204" pitchFamily="34" charset="0"/>
              </a:rPr>
              <a:t>4</a:t>
            </a:r>
            <a:r>
              <a:rPr lang="it-IT" altLang="it-IT" sz="2000">
                <a:latin typeface="Arial" panose="020B0604020202020204" pitchFamily="34" charset="0"/>
              </a:rPr>
              <a:t> = </a:t>
            </a:r>
            <a:r>
              <a:rPr lang="it-IT" altLang="it-IT" sz="2000">
                <a:solidFill>
                  <a:srgbClr val="FD03D9"/>
                </a:solidFill>
                <a:latin typeface="Arial" panose="020B0604020202020204" pitchFamily="34" charset="0"/>
              </a:rPr>
              <a:t>Cu</a:t>
            </a:r>
            <a:r>
              <a:rPr lang="it-IT" altLang="it-IT" sz="2000" baseline="-25000">
                <a:solidFill>
                  <a:srgbClr val="FD03D9"/>
                </a:solidFill>
                <a:latin typeface="Arial" panose="020B0604020202020204" pitchFamily="34" charset="0"/>
              </a:rPr>
              <a:t>3</a:t>
            </a:r>
            <a:r>
              <a:rPr lang="it-IT" altLang="it-IT" sz="2000">
                <a:solidFill>
                  <a:srgbClr val="FD03D9"/>
                </a:solidFill>
                <a:latin typeface="Arial" panose="020B0604020202020204" pitchFamily="34" charset="0"/>
              </a:rPr>
              <a:t>PO</a:t>
            </a:r>
            <a:r>
              <a:rPr lang="it-IT" altLang="it-IT" sz="2000" baseline="-25000">
                <a:solidFill>
                  <a:srgbClr val="FD03D9"/>
                </a:solidFill>
                <a:latin typeface="Arial" panose="020B0604020202020204" pitchFamily="34" charset="0"/>
              </a:rPr>
              <a:t>4</a:t>
            </a:r>
            <a:r>
              <a:rPr lang="it-IT" altLang="it-IT" sz="2000">
                <a:latin typeface="Arial" panose="020B0604020202020204" pitchFamily="34" charset="0"/>
              </a:rPr>
              <a:t> + 3 H</a:t>
            </a:r>
            <a:r>
              <a:rPr lang="it-IT" altLang="it-IT" sz="2000" baseline="-25000">
                <a:latin typeface="Arial" panose="020B0604020202020204" pitchFamily="34" charset="0"/>
              </a:rPr>
              <a:t>2</a:t>
            </a:r>
            <a:r>
              <a:rPr lang="it-IT" altLang="it-IT" sz="2000">
                <a:latin typeface="Arial" panose="020B0604020202020204" pitchFamily="34" charset="0"/>
              </a:rPr>
              <a:t>O		</a:t>
            </a:r>
            <a:r>
              <a:rPr lang="it-IT" altLang="it-IT" sz="2000">
                <a:solidFill>
                  <a:srgbClr val="FD03D9"/>
                </a:solidFill>
                <a:latin typeface="Arial" panose="020B0604020202020204" pitchFamily="34" charset="0"/>
              </a:rPr>
              <a:t>fosfato rameoso</a:t>
            </a:r>
            <a:r>
              <a:rPr lang="it-IT" altLang="it-IT" sz="2000">
                <a:latin typeface="Arial" panose="020B0604020202020204" pitchFamily="34" charset="0"/>
              </a:rPr>
              <a:t> </a:t>
            </a:r>
          </a:p>
          <a:p>
            <a:pPr eaLnBrk="1" hangingPunct="1">
              <a:spcBef>
                <a:spcPct val="50000"/>
              </a:spcBef>
              <a:buFontTx/>
              <a:buNone/>
            </a:pPr>
            <a:r>
              <a:rPr lang="it-IT" altLang="it-IT" sz="2000">
                <a:latin typeface="Arial" panose="020B0604020202020204" pitchFamily="34" charset="0"/>
              </a:rPr>
              <a:t/>
            </a:r>
            <a:br>
              <a:rPr lang="it-IT" altLang="it-IT" sz="2000">
                <a:latin typeface="Arial" panose="020B0604020202020204" pitchFamily="34" charset="0"/>
              </a:rPr>
            </a:br>
            <a:r>
              <a:rPr lang="it-IT" altLang="it-IT" sz="2000">
                <a:latin typeface="Arial" panose="020B0604020202020204" pitchFamily="34" charset="0"/>
              </a:rPr>
              <a:t> 3 Cu(OH)</a:t>
            </a:r>
            <a:r>
              <a:rPr lang="it-IT" altLang="it-IT" sz="2000" baseline="-25000">
                <a:latin typeface="Arial" panose="020B0604020202020204" pitchFamily="34" charset="0"/>
              </a:rPr>
              <a:t>2</a:t>
            </a:r>
            <a:r>
              <a:rPr lang="it-IT" altLang="it-IT" sz="2000">
                <a:latin typeface="Arial" panose="020B0604020202020204" pitchFamily="34" charset="0"/>
              </a:rPr>
              <a:t> + 2 H</a:t>
            </a:r>
            <a:r>
              <a:rPr lang="it-IT" altLang="it-IT" sz="2000" baseline="-25000">
                <a:latin typeface="Arial" panose="020B0604020202020204" pitchFamily="34" charset="0"/>
              </a:rPr>
              <a:t>3</a:t>
            </a:r>
            <a:r>
              <a:rPr lang="it-IT" altLang="it-IT" sz="2000">
                <a:latin typeface="Arial" panose="020B0604020202020204" pitchFamily="34" charset="0"/>
              </a:rPr>
              <a:t>PO</a:t>
            </a:r>
            <a:r>
              <a:rPr lang="it-IT" altLang="it-IT" sz="2000" baseline="-25000">
                <a:latin typeface="Arial" panose="020B0604020202020204" pitchFamily="34" charset="0"/>
              </a:rPr>
              <a:t>4</a:t>
            </a:r>
            <a:r>
              <a:rPr lang="it-IT" altLang="it-IT" sz="2000">
                <a:latin typeface="Arial" panose="020B0604020202020204" pitchFamily="34" charset="0"/>
              </a:rPr>
              <a:t> = </a:t>
            </a:r>
            <a:r>
              <a:rPr lang="it-IT" altLang="it-IT" sz="2000">
                <a:solidFill>
                  <a:srgbClr val="0FC10B"/>
                </a:solidFill>
                <a:latin typeface="Arial" panose="020B0604020202020204" pitchFamily="34" charset="0"/>
              </a:rPr>
              <a:t>Cu</a:t>
            </a:r>
            <a:r>
              <a:rPr lang="it-IT" altLang="it-IT" sz="2000" baseline="-25000">
                <a:solidFill>
                  <a:srgbClr val="0FC10B"/>
                </a:solidFill>
                <a:latin typeface="Arial" panose="020B0604020202020204" pitchFamily="34" charset="0"/>
              </a:rPr>
              <a:t>3</a:t>
            </a:r>
            <a:r>
              <a:rPr lang="it-IT" altLang="it-IT" sz="2000">
                <a:solidFill>
                  <a:srgbClr val="0FC10B"/>
                </a:solidFill>
                <a:latin typeface="Arial" panose="020B0604020202020204" pitchFamily="34" charset="0"/>
              </a:rPr>
              <a:t>(PO</a:t>
            </a:r>
            <a:r>
              <a:rPr lang="it-IT" altLang="it-IT" sz="2000" baseline="-25000">
                <a:solidFill>
                  <a:srgbClr val="0FC10B"/>
                </a:solidFill>
                <a:latin typeface="Arial" panose="020B0604020202020204" pitchFamily="34" charset="0"/>
              </a:rPr>
              <a:t>4</a:t>
            </a:r>
            <a:r>
              <a:rPr lang="it-IT" altLang="it-IT" sz="2000">
                <a:solidFill>
                  <a:srgbClr val="0FC10B"/>
                </a:solidFill>
                <a:latin typeface="Arial" panose="020B0604020202020204" pitchFamily="34" charset="0"/>
              </a:rPr>
              <a:t>)</a:t>
            </a:r>
            <a:r>
              <a:rPr lang="it-IT" altLang="it-IT" sz="2000" baseline="-25000">
                <a:solidFill>
                  <a:srgbClr val="0FC10B"/>
                </a:solidFill>
                <a:latin typeface="Arial" panose="020B0604020202020204" pitchFamily="34" charset="0"/>
              </a:rPr>
              <a:t>2</a:t>
            </a:r>
            <a:r>
              <a:rPr lang="it-IT" altLang="it-IT" sz="2000">
                <a:latin typeface="Arial" panose="020B0604020202020204" pitchFamily="34" charset="0"/>
              </a:rPr>
              <a:t> + 6 H</a:t>
            </a:r>
            <a:r>
              <a:rPr lang="it-IT" altLang="it-IT" sz="2000" baseline="-25000">
                <a:latin typeface="Arial" panose="020B0604020202020204" pitchFamily="34" charset="0"/>
              </a:rPr>
              <a:t>2</a:t>
            </a:r>
            <a:r>
              <a:rPr lang="it-IT" altLang="it-IT" sz="2000">
                <a:latin typeface="Arial" panose="020B0604020202020204" pitchFamily="34" charset="0"/>
              </a:rPr>
              <a:t>O 	</a:t>
            </a:r>
            <a:r>
              <a:rPr lang="it-IT" altLang="it-IT" sz="2000">
                <a:solidFill>
                  <a:srgbClr val="0FC10B"/>
                </a:solidFill>
                <a:latin typeface="Arial" panose="020B0604020202020204" pitchFamily="34" charset="0"/>
              </a:rPr>
              <a:t>fosfato rameico </a:t>
            </a:r>
          </a:p>
        </p:txBody>
      </p:sp>
    </p:spTree>
    <p:extLst>
      <p:ext uri="{BB962C8B-B14F-4D97-AF65-F5344CB8AC3E}">
        <p14:creationId xmlns:p14="http://schemas.microsoft.com/office/powerpoint/2010/main" val="29218201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0" y="0"/>
            <a:ext cx="7772400" cy="1143000"/>
          </a:xfrm>
        </p:spPr>
        <p:txBody>
          <a:bodyPr/>
          <a:lstStyle/>
          <a:p>
            <a:pPr algn="l" eaLnBrk="1" hangingPunct="1">
              <a:lnSpc>
                <a:spcPct val="80000"/>
              </a:lnSpc>
            </a:pPr>
            <a:r>
              <a:rPr lang="it-IT" altLang="it-IT" sz="3200" dirty="0" smtClean="0">
                <a:solidFill>
                  <a:srgbClr val="0000FF"/>
                </a:solidFill>
                <a:latin typeface="Arial" panose="020B0604020202020204" pitchFamily="34" charset="0"/>
              </a:rPr>
              <a:t>Sali (ossigenati): </a:t>
            </a:r>
            <a:r>
              <a:rPr lang="it-IT" altLang="it-IT" sz="2000" dirty="0" smtClean="0">
                <a:solidFill>
                  <a:srgbClr val="FA2906"/>
                </a:solidFill>
                <a:latin typeface="Arial" panose="020B0604020202020204" pitchFamily="34" charset="0"/>
              </a:rPr>
              <a:t>nomenclatura IUPAC</a:t>
            </a:r>
          </a:p>
        </p:txBody>
      </p:sp>
      <p:sp>
        <p:nvSpPr>
          <p:cNvPr id="25603" name="Rectangle 3"/>
          <p:cNvSpPr>
            <a:spLocks noChangeArrowheads="1"/>
          </p:cNvSpPr>
          <p:nvPr/>
        </p:nvSpPr>
        <p:spPr bwMode="auto">
          <a:xfrm>
            <a:off x="0" y="2560638"/>
            <a:ext cx="9144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it-IT" altLang="it-IT" sz="2400"/>
              <a:t/>
            </a:r>
            <a:br>
              <a:rPr lang="it-IT" altLang="it-IT" sz="2400"/>
            </a:br>
            <a:endParaRPr lang="it-IT" altLang="it-IT" sz="2400"/>
          </a:p>
        </p:txBody>
      </p:sp>
      <p:sp>
        <p:nvSpPr>
          <p:cNvPr id="2" name="Rettangolo 1"/>
          <p:cNvSpPr/>
          <p:nvPr/>
        </p:nvSpPr>
        <p:spPr>
          <a:xfrm>
            <a:off x="170872" y="1781452"/>
            <a:ext cx="8802255" cy="3831818"/>
          </a:xfrm>
          <a:prstGeom prst="rect">
            <a:avLst/>
          </a:prstGeom>
        </p:spPr>
        <p:txBody>
          <a:bodyPr wrap="square">
            <a:spAutoFit/>
          </a:bodyPr>
          <a:lstStyle/>
          <a:p>
            <a:pPr algn="just">
              <a:spcBef>
                <a:spcPct val="50000"/>
              </a:spcBef>
            </a:pPr>
            <a:r>
              <a:rPr lang="it-IT" altLang="it-IT" dirty="0">
                <a:latin typeface="Arial" panose="020B0604020202020204" pitchFamily="34" charset="0"/>
              </a:rPr>
              <a:t>Il nome si ricava da quello del </a:t>
            </a:r>
            <a:r>
              <a:rPr lang="it-IT" altLang="it-IT" dirty="0">
                <a:solidFill>
                  <a:srgbClr val="FA2906"/>
                </a:solidFill>
                <a:latin typeface="Arial" panose="020B0604020202020204" pitchFamily="34" charset="0"/>
              </a:rPr>
              <a:t>non metallo</a:t>
            </a:r>
            <a:r>
              <a:rPr lang="it-IT" altLang="it-IT" dirty="0">
                <a:latin typeface="Arial" panose="020B0604020202020204" pitchFamily="34" charset="0"/>
              </a:rPr>
              <a:t> contenuto nell'</a:t>
            </a:r>
            <a:r>
              <a:rPr lang="it-IT" altLang="it-IT" dirty="0" err="1">
                <a:latin typeface="Arial" panose="020B0604020202020204" pitchFamily="34" charset="0"/>
              </a:rPr>
              <a:t>ossoanione</a:t>
            </a:r>
            <a:r>
              <a:rPr lang="it-IT" altLang="it-IT" dirty="0">
                <a:latin typeface="Arial" panose="020B0604020202020204" pitchFamily="34" charset="0"/>
              </a:rPr>
              <a:t> proveniente dall'acido, terminato col suffisso “-</a:t>
            </a:r>
            <a:r>
              <a:rPr lang="it-IT" altLang="it-IT" dirty="0" err="1">
                <a:solidFill>
                  <a:srgbClr val="FA2906"/>
                </a:solidFill>
                <a:latin typeface="Arial" panose="020B0604020202020204" pitchFamily="34" charset="0"/>
              </a:rPr>
              <a:t>ato</a:t>
            </a:r>
            <a:r>
              <a:rPr lang="it-IT" altLang="it-IT" dirty="0">
                <a:latin typeface="Arial" panose="020B0604020202020204" pitchFamily="34" charset="0"/>
              </a:rPr>
              <a:t>” e con l'indicazione dello </a:t>
            </a:r>
            <a:r>
              <a:rPr lang="it-IT" altLang="it-IT" dirty="0">
                <a:solidFill>
                  <a:srgbClr val="FA2906"/>
                </a:solidFill>
                <a:latin typeface="Arial" panose="020B0604020202020204" pitchFamily="34" charset="0"/>
              </a:rPr>
              <a:t>stato di ossidazione</a:t>
            </a:r>
            <a:r>
              <a:rPr lang="it-IT" altLang="it-IT" dirty="0">
                <a:latin typeface="Arial" panose="020B0604020202020204" pitchFamily="34" charset="0"/>
              </a:rPr>
              <a:t> in </a:t>
            </a:r>
            <a:r>
              <a:rPr lang="it-IT" altLang="it-IT" dirty="0">
                <a:solidFill>
                  <a:srgbClr val="FA2906"/>
                </a:solidFill>
                <a:latin typeface="Arial" panose="020B0604020202020204" pitchFamily="34" charset="0"/>
              </a:rPr>
              <a:t>notazione romana</a:t>
            </a:r>
            <a:r>
              <a:rPr lang="it-IT" altLang="it-IT" dirty="0">
                <a:latin typeface="Arial" panose="020B0604020202020204" pitchFamily="34" charset="0"/>
              </a:rPr>
              <a:t>; il numero di atomi di ossigeno è specificato con il frammento “</a:t>
            </a:r>
            <a:r>
              <a:rPr lang="it-IT" altLang="it-IT" dirty="0">
                <a:solidFill>
                  <a:schemeClr val="accent2"/>
                </a:solidFill>
                <a:latin typeface="Arial" panose="020B0604020202020204" pitchFamily="34" charset="0"/>
              </a:rPr>
              <a:t>osso</a:t>
            </a:r>
            <a:r>
              <a:rPr lang="it-IT" altLang="it-IT" dirty="0">
                <a:latin typeface="Arial" panose="020B0604020202020204" pitchFamily="34" charset="0"/>
              </a:rPr>
              <a:t>”, prefissato opportunamente; il nome del sale termina con la specifica del metallo proveniente dalla base, eventualmente prefissato anch'esso per indicare il numero degli atomi. </a:t>
            </a:r>
          </a:p>
          <a:p>
            <a:pPr>
              <a:spcBef>
                <a:spcPct val="50000"/>
              </a:spcBef>
            </a:pPr>
            <a:r>
              <a:rPr lang="it-IT" altLang="it-IT" dirty="0">
                <a:latin typeface="Arial" panose="020B0604020202020204" pitchFamily="34" charset="0"/>
              </a:rPr>
              <a:t>	K</a:t>
            </a:r>
            <a:r>
              <a:rPr lang="it-IT" altLang="it-IT" baseline="-25000" dirty="0">
                <a:latin typeface="Arial" panose="020B0604020202020204" pitchFamily="34" charset="0"/>
              </a:rPr>
              <a:t>2</a:t>
            </a:r>
            <a:r>
              <a:rPr lang="it-IT" altLang="it-IT" dirty="0">
                <a:latin typeface="Arial" panose="020B0604020202020204" pitchFamily="34" charset="0"/>
              </a:rPr>
              <a:t>SO</a:t>
            </a:r>
            <a:r>
              <a:rPr lang="it-IT" altLang="it-IT" baseline="-25000" dirty="0">
                <a:latin typeface="Arial" panose="020B0604020202020204" pitchFamily="34" charset="0"/>
              </a:rPr>
              <a:t>3</a:t>
            </a:r>
            <a:r>
              <a:rPr lang="it-IT" altLang="it-IT" dirty="0">
                <a:latin typeface="Arial" panose="020B0604020202020204" pitchFamily="34" charset="0"/>
              </a:rPr>
              <a:t>		</a:t>
            </a:r>
            <a:r>
              <a:rPr lang="it-IT" altLang="it-IT" dirty="0" err="1">
                <a:latin typeface="Arial" panose="020B0604020202020204" pitchFamily="34" charset="0"/>
              </a:rPr>
              <a:t>triossosolfato</a:t>
            </a:r>
            <a:r>
              <a:rPr lang="it-IT" altLang="it-IT" dirty="0">
                <a:latin typeface="Arial" panose="020B0604020202020204" pitchFamily="34" charset="0"/>
              </a:rPr>
              <a:t>(IV) di </a:t>
            </a:r>
            <a:r>
              <a:rPr lang="it-IT" altLang="it-IT" dirty="0" err="1">
                <a:latin typeface="Arial" panose="020B0604020202020204" pitchFamily="34" charset="0"/>
              </a:rPr>
              <a:t>dipotassio</a:t>
            </a:r>
            <a:endParaRPr lang="it-IT" altLang="it-IT" dirty="0">
              <a:latin typeface="Arial" panose="020B0604020202020204" pitchFamily="34" charset="0"/>
            </a:endParaRPr>
          </a:p>
          <a:p>
            <a:pPr>
              <a:spcBef>
                <a:spcPct val="50000"/>
              </a:spcBef>
            </a:pPr>
            <a:r>
              <a:rPr lang="it-IT" altLang="it-IT" dirty="0">
                <a:latin typeface="Arial" panose="020B0604020202020204" pitchFamily="34" charset="0"/>
              </a:rPr>
              <a:t> 	K</a:t>
            </a:r>
            <a:r>
              <a:rPr lang="it-IT" altLang="it-IT" baseline="-25000" dirty="0">
                <a:latin typeface="Arial" panose="020B0604020202020204" pitchFamily="34" charset="0"/>
              </a:rPr>
              <a:t>2</a:t>
            </a:r>
            <a:r>
              <a:rPr lang="it-IT" altLang="it-IT" dirty="0">
                <a:latin typeface="Arial" panose="020B0604020202020204" pitchFamily="34" charset="0"/>
              </a:rPr>
              <a:t>SO</a:t>
            </a:r>
            <a:r>
              <a:rPr lang="it-IT" altLang="it-IT" baseline="-25000" dirty="0">
                <a:latin typeface="Arial" panose="020B0604020202020204" pitchFamily="34" charset="0"/>
              </a:rPr>
              <a:t>4</a:t>
            </a:r>
            <a:r>
              <a:rPr lang="it-IT" altLang="it-IT" dirty="0">
                <a:latin typeface="Arial" panose="020B0604020202020204" pitchFamily="34" charset="0"/>
              </a:rPr>
              <a:t>		</a:t>
            </a:r>
            <a:r>
              <a:rPr lang="it-IT" altLang="it-IT" dirty="0" err="1">
                <a:latin typeface="Arial" panose="020B0604020202020204" pitchFamily="34" charset="0"/>
              </a:rPr>
              <a:t>tetraossosolfato</a:t>
            </a:r>
            <a:r>
              <a:rPr lang="it-IT" altLang="it-IT" dirty="0">
                <a:latin typeface="Arial" panose="020B0604020202020204" pitchFamily="34" charset="0"/>
              </a:rPr>
              <a:t>(VI) di </a:t>
            </a:r>
            <a:r>
              <a:rPr lang="it-IT" altLang="it-IT" dirty="0" err="1">
                <a:latin typeface="Arial" panose="020B0604020202020204" pitchFamily="34" charset="0"/>
              </a:rPr>
              <a:t>dipotassio</a:t>
            </a:r>
            <a:endParaRPr lang="it-IT" altLang="it-IT" dirty="0">
              <a:latin typeface="Arial" panose="020B0604020202020204" pitchFamily="34" charset="0"/>
            </a:endParaRPr>
          </a:p>
          <a:p>
            <a:pPr>
              <a:spcBef>
                <a:spcPct val="50000"/>
              </a:spcBef>
            </a:pPr>
            <a:r>
              <a:rPr lang="it-IT" altLang="it-IT" dirty="0">
                <a:latin typeface="Arial" panose="020B0604020202020204" pitchFamily="34" charset="0"/>
              </a:rPr>
              <a:t> 	Al</a:t>
            </a:r>
            <a:r>
              <a:rPr lang="it-IT" altLang="it-IT" baseline="-25000" dirty="0">
                <a:latin typeface="Arial" panose="020B0604020202020204" pitchFamily="34" charset="0"/>
              </a:rPr>
              <a:t>2</a:t>
            </a:r>
            <a:r>
              <a:rPr lang="it-IT" altLang="it-IT" dirty="0">
                <a:latin typeface="Arial" panose="020B0604020202020204" pitchFamily="34" charset="0"/>
              </a:rPr>
              <a:t>(CO</a:t>
            </a:r>
            <a:r>
              <a:rPr lang="it-IT" altLang="it-IT" baseline="-25000" dirty="0">
                <a:latin typeface="Arial" panose="020B0604020202020204" pitchFamily="34" charset="0"/>
              </a:rPr>
              <a:t>3</a:t>
            </a:r>
            <a:r>
              <a:rPr lang="it-IT" altLang="it-IT" dirty="0">
                <a:latin typeface="Arial" panose="020B0604020202020204" pitchFamily="34" charset="0"/>
              </a:rPr>
              <a:t>)</a:t>
            </a:r>
            <a:r>
              <a:rPr lang="it-IT" altLang="it-IT" baseline="-25000" dirty="0">
                <a:latin typeface="Arial" panose="020B0604020202020204" pitchFamily="34" charset="0"/>
              </a:rPr>
              <a:t>3</a:t>
            </a:r>
            <a:r>
              <a:rPr lang="it-IT" altLang="it-IT" dirty="0">
                <a:latin typeface="Arial" panose="020B0604020202020204" pitchFamily="34" charset="0"/>
              </a:rPr>
              <a:t>	</a:t>
            </a:r>
            <a:r>
              <a:rPr lang="it-IT" altLang="it-IT" dirty="0" err="1">
                <a:latin typeface="Arial" panose="020B0604020202020204" pitchFamily="34" charset="0"/>
              </a:rPr>
              <a:t>tritriossocarbonato</a:t>
            </a:r>
            <a:r>
              <a:rPr lang="it-IT" altLang="it-IT" dirty="0">
                <a:latin typeface="Arial" panose="020B0604020202020204" pitchFamily="34" charset="0"/>
              </a:rPr>
              <a:t>(IV) di </a:t>
            </a:r>
            <a:r>
              <a:rPr lang="it-IT" altLang="it-IT" dirty="0" err="1">
                <a:latin typeface="Arial" panose="020B0604020202020204" pitchFamily="34" charset="0"/>
              </a:rPr>
              <a:t>dialluminio</a:t>
            </a:r>
            <a:endParaRPr lang="it-IT" altLang="it-IT" dirty="0">
              <a:latin typeface="Arial" panose="020B0604020202020204" pitchFamily="34" charset="0"/>
            </a:endParaRPr>
          </a:p>
          <a:p>
            <a:pPr>
              <a:spcBef>
                <a:spcPct val="50000"/>
              </a:spcBef>
            </a:pPr>
            <a:r>
              <a:rPr lang="it-IT" altLang="it-IT" dirty="0">
                <a:latin typeface="Arial" panose="020B0604020202020204" pitchFamily="34" charset="0"/>
              </a:rPr>
              <a:t> 	</a:t>
            </a:r>
            <a:r>
              <a:rPr lang="it-IT" altLang="it-IT" dirty="0" err="1">
                <a:latin typeface="Arial" panose="020B0604020202020204" pitchFamily="34" charset="0"/>
              </a:rPr>
              <a:t>NaClO</a:t>
            </a:r>
            <a:r>
              <a:rPr lang="it-IT" altLang="it-IT" dirty="0">
                <a:latin typeface="Arial" panose="020B0604020202020204" pitchFamily="34" charset="0"/>
              </a:rPr>
              <a:t>		</a:t>
            </a:r>
            <a:r>
              <a:rPr lang="it-IT" altLang="it-IT" dirty="0" err="1">
                <a:latin typeface="Arial" panose="020B0604020202020204" pitchFamily="34" charset="0"/>
              </a:rPr>
              <a:t>ossoclorato</a:t>
            </a:r>
            <a:r>
              <a:rPr lang="it-IT" altLang="it-IT" dirty="0">
                <a:latin typeface="Arial" panose="020B0604020202020204" pitchFamily="34" charset="0"/>
              </a:rPr>
              <a:t>(I) di sodio</a:t>
            </a:r>
          </a:p>
          <a:p>
            <a:pPr>
              <a:spcBef>
                <a:spcPct val="50000"/>
              </a:spcBef>
            </a:pPr>
            <a:r>
              <a:rPr lang="it-IT" altLang="it-IT" dirty="0">
                <a:latin typeface="Arial" panose="020B0604020202020204" pitchFamily="34" charset="0"/>
              </a:rPr>
              <a:t> 	NaClO</a:t>
            </a:r>
            <a:r>
              <a:rPr lang="it-IT" altLang="it-IT" baseline="-25000" dirty="0">
                <a:latin typeface="Arial" panose="020B0604020202020204" pitchFamily="34" charset="0"/>
              </a:rPr>
              <a:t>2</a:t>
            </a:r>
            <a:r>
              <a:rPr lang="it-IT" altLang="it-IT" dirty="0">
                <a:latin typeface="Arial" panose="020B0604020202020204" pitchFamily="34" charset="0"/>
              </a:rPr>
              <a:t>		</a:t>
            </a:r>
            <a:r>
              <a:rPr lang="it-IT" altLang="it-IT" dirty="0" err="1">
                <a:latin typeface="Arial" panose="020B0604020202020204" pitchFamily="34" charset="0"/>
              </a:rPr>
              <a:t>diossoclorato</a:t>
            </a:r>
            <a:r>
              <a:rPr lang="it-IT" altLang="it-IT" dirty="0">
                <a:latin typeface="Arial" panose="020B0604020202020204" pitchFamily="34" charset="0"/>
              </a:rPr>
              <a:t>(III) di sodio</a:t>
            </a:r>
          </a:p>
        </p:txBody>
      </p:sp>
    </p:spTree>
    <p:extLst>
      <p:ext uri="{BB962C8B-B14F-4D97-AF65-F5344CB8AC3E}">
        <p14:creationId xmlns:p14="http://schemas.microsoft.com/office/powerpoint/2010/main" val="4915968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0" y="0"/>
            <a:ext cx="7772400" cy="1143000"/>
          </a:xfrm>
        </p:spPr>
        <p:txBody>
          <a:bodyPr/>
          <a:lstStyle/>
          <a:p>
            <a:pPr algn="l" eaLnBrk="1" hangingPunct="1">
              <a:lnSpc>
                <a:spcPct val="80000"/>
              </a:lnSpc>
            </a:pPr>
            <a:r>
              <a:rPr lang="it-IT" altLang="it-IT" sz="3200" dirty="0" smtClean="0">
                <a:solidFill>
                  <a:srgbClr val="0000FF"/>
                </a:solidFill>
                <a:latin typeface="Arial" panose="020B0604020202020204" pitchFamily="34" charset="0"/>
              </a:rPr>
              <a:t>Sali acidi: </a:t>
            </a:r>
            <a:r>
              <a:rPr lang="it-IT" altLang="it-IT" sz="2000" dirty="0" smtClean="0">
                <a:solidFill>
                  <a:srgbClr val="FA2906"/>
                </a:solidFill>
                <a:latin typeface="Arial" panose="020B0604020202020204" pitchFamily="34" charset="0"/>
              </a:rPr>
              <a:t>nomenclatura tradizionale</a:t>
            </a:r>
          </a:p>
        </p:txBody>
      </p:sp>
      <p:sp>
        <p:nvSpPr>
          <p:cNvPr id="26627" name="Rectangle 3"/>
          <p:cNvSpPr>
            <a:spLocks noChangeArrowheads="1"/>
          </p:cNvSpPr>
          <p:nvPr/>
        </p:nvSpPr>
        <p:spPr bwMode="auto">
          <a:xfrm>
            <a:off x="0" y="2560638"/>
            <a:ext cx="9144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it-IT" altLang="it-IT" sz="2400"/>
              <a:t/>
            </a:r>
            <a:br>
              <a:rPr lang="it-IT" altLang="it-IT" sz="2400"/>
            </a:br>
            <a:endParaRPr lang="it-IT" altLang="it-IT" sz="2400"/>
          </a:p>
        </p:txBody>
      </p:sp>
      <p:sp>
        <p:nvSpPr>
          <p:cNvPr id="26628" name="Text Box 4"/>
          <p:cNvSpPr txBox="1">
            <a:spLocks noChangeArrowheads="1"/>
          </p:cNvSpPr>
          <p:nvPr/>
        </p:nvSpPr>
        <p:spPr bwMode="auto">
          <a:xfrm>
            <a:off x="150091" y="893618"/>
            <a:ext cx="82296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it-IT" altLang="it-IT" sz="1800" dirty="0">
                <a:latin typeface="Arial" panose="020B0604020202020204" pitchFamily="34" charset="0"/>
              </a:rPr>
              <a:t>Per sali provenienti da acidi </a:t>
            </a:r>
            <a:r>
              <a:rPr lang="it-IT" altLang="it-IT" sz="1800" dirty="0" err="1">
                <a:latin typeface="Arial" panose="020B0604020202020204" pitchFamily="34" charset="0"/>
              </a:rPr>
              <a:t>poliprotici</a:t>
            </a:r>
            <a:r>
              <a:rPr lang="it-IT" altLang="it-IT" sz="1800" dirty="0">
                <a:latin typeface="Arial" panose="020B0604020202020204" pitchFamily="34" charset="0"/>
              </a:rPr>
              <a:t> (H</a:t>
            </a:r>
            <a:r>
              <a:rPr lang="it-IT" altLang="it-IT" sz="1800" baseline="-25000" dirty="0">
                <a:latin typeface="Arial" panose="020B0604020202020204" pitchFamily="34" charset="0"/>
              </a:rPr>
              <a:t>2</a:t>
            </a:r>
            <a:r>
              <a:rPr lang="it-IT" altLang="it-IT" sz="1800" dirty="0">
                <a:latin typeface="Arial" panose="020B0604020202020204" pitchFamily="34" charset="0"/>
              </a:rPr>
              <a:t>SO</a:t>
            </a:r>
            <a:r>
              <a:rPr lang="it-IT" altLang="it-IT" sz="1800" baseline="-25000" dirty="0">
                <a:latin typeface="Arial" panose="020B0604020202020204" pitchFamily="34" charset="0"/>
              </a:rPr>
              <a:t>4</a:t>
            </a:r>
            <a:r>
              <a:rPr lang="it-IT" altLang="it-IT" sz="1800" dirty="0">
                <a:latin typeface="Arial" panose="020B0604020202020204" pitchFamily="34" charset="0"/>
              </a:rPr>
              <a:t>, H</a:t>
            </a:r>
            <a:r>
              <a:rPr lang="it-IT" altLang="it-IT" sz="1800" baseline="-25000" dirty="0">
                <a:latin typeface="Arial" panose="020B0604020202020204" pitchFamily="34" charset="0"/>
              </a:rPr>
              <a:t>3</a:t>
            </a:r>
            <a:r>
              <a:rPr lang="it-IT" altLang="it-IT" sz="1800" dirty="0">
                <a:latin typeface="Arial" panose="020B0604020202020204" pitchFamily="34" charset="0"/>
              </a:rPr>
              <a:t>PO</a:t>
            </a:r>
            <a:r>
              <a:rPr lang="it-IT" altLang="it-IT" sz="1800" baseline="-25000" dirty="0">
                <a:latin typeface="Arial" panose="020B0604020202020204" pitchFamily="34" charset="0"/>
              </a:rPr>
              <a:t>4</a:t>
            </a:r>
            <a:r>
              <a:rPr lang="it-IT" altLang="it-IT" sz="1800" dirty="0">
                <a:latin typeface="Arial" panose="020B0604020202020204" pitchFamily="34" charset="0"/>
              </a:rPr>
              <a:t>,..), si premette la parola </a:t>
            </a:r>
            <a:r>
              <a:rPr lang="it-IT" altLang="it-IT" sz="1800" dirty="0">
                <a:solidFill>
                  <a:srgbClr val="FA2906"/>
                </a:solidFill>
                <a:latin typeface="Arial" panose="020B0604020202020204" pitchFamily="34" charset="0"/>
              </a:rPr>
              <a:t>“idrogeno”, “di-idrogeno</a:t>
            </a:r>
            <a:r>
              <a:rPr lang="it-IT" altLang="it-IT" sz="1800" dirty="0">
                <a:latin typeface="Arial" panose="020B0604020202020204" pitchFamily="34" charset="0"/>
              </a:rPr>
              <a:t>” etc. al nome dell'</a:t>
            </a:r>
            <a:r>
              <a:rPr lang="it-IT" altLang="it-IT" sz="1800" dirty="0" err="1">
                <a:latin typeface="Arial" panose="020B0604020202020204" pitchFamily="34" charset="0"/>
              </a:rPr>
              <a:t>ossianione</a:t>
            </a:r>
            <a:r>
              <a:rPr lang="it-IT" altLang="it-IT" sz="1800" dirty="0">
                <a:latin typeface="Arial" panose="020B0604020202020204" pitchFamily="34" charset="0"/>
              </a:rPr>
              <a:t>, nel caso in cui la reazione di neutralizzazione </a:t>
            </a:r>
            <a:r>
              <a:rPr lang="it-IT" altLang="it-IT" sz="1800" dirty="0">
                <a:solidFill>
                  <a:schemeClr val="accent2"/>
                </a:solidFill>
                <a:latin typeface="Arial" panose="020B0604020202020204" pitchFamily="34" charset="0"/>
              </a:rPr>
              <a:t>non abbia consumato tutti gli atomi di idrogeno disponibili</a:t>
            </a:r>
            <a:r>
              <a:rPr lang="it-IT" altLang="it-IT" sz="1800" dirty="0">
                <a:latin typeface="Arial" panose="020B0604020202020204" pitchFamily="34" charset="0"/>
              </a:rPr>
              <a:t>. Si parla in questo caso di “sali acidi”. </a:t>
            </a:r>
          </a:p>
          <a:p>
            <a:pPr lvl="1" algn="just" eaLnBrk="1" hangingPunct="1">
              <a:spcBef>
                <a:spcPct val="50000"/>
              </a:spcBef>
              <a:buFontTx/>
              <a:buNone/>
            </a:pPr>
            <a:r>
              <a:rPr lang="it-IT" altLang="it-IT" sz="1800" dirty="0">
                <a:latin typeface="Arial" panose="020B0604020202020204" pitchFamily="34" charset="0"/>
              </a:rPr>
              <a:t>Ca(OH)</a:t>
            </a:r>
            <a:r>
              <a:rPr lang="it-IT" altLang="it-IT" sz="1800" baseline="-25000" dirty="0">
                <a:latin typeface="Arial" panose="020B0604020202020204" pitchFamily="34" charset="0"/>
              </a:rPr>
              <a:t>2</a:t>
            </a:r>
            <a:r>
              <a:rPr lang="it-IT" altLang="it-IT" sz="1800" dirty="0">
                <a:latin typeface="Arial" panose="020B0604020202020204" pitchFamily="34" charset="0"/>
              </a:rPr>
              <a:t> + 2 H</a:t>
            </a:r>
            <a:r>
              <a:rPr lang="it-IT" altLang="it-IT" sz="1800" baseline="-25000" dirty="0">
                <a:latin typeface="Arial" panose="020B0604020202020204" pitchFamily="34" charset="0"/>
              </a:rPr>
              <a:t>2</a:t>
            </a:r>
            <a:r>
              <a:rPr lang="it-IT" altLang="it-IT" sz="1800" dirty="0">
                <a:latin typeface="Arial" panose="020B0604020202020204" pitchFamily="34" charset="0"/>
              </a:rPr>
              <a:t>SO</a:t>
            </a:r>
            <a:r>
              <a:rPr lang="it-IT" altLang="it-IT" sz="1800" baseline="-25000" dirty="0">
                <a:latin typeface="Arial" panose="020B0604020202020204" pitchFamily="34" charset="0"/>
              </a:rPr>
              <a:t>4</a:t>
            </a:r>
            <a:r>
              <a:rPr lang="it-IT" altLang="it-IT" sz="1800" dirty="0">
                <a:latin typeface="Arial" panose="020B0604020202020204" pitchFamily="34" charset="0"/>
              </a:rPr>
              <a:t> = </a:t>
            </a:r>
            <a:r>
              <a:rPr lang="it-IT" altLang="it-IT" sz="1800" dirty="0">
                <a:solidFill>
                  <a:schemeClr val="accent2"/>
                </a:solidFill>
                <a:latin typeface="Arial" panose="020B0604020202020204" pitchFamily="34" charset="0"/>
              </a:rPr>
              <a:t>Ca(HSO</a:t>
            </a:r>
            <a:r>
              <a:rPr lang="it-IT" altLang="it-IT" sz="1800" baseline="-25000" dirty="0">
                <a:solidFill>
                  <a:schemeClr val="accent2"/>
                </a:solidFill>
                <a:latin typeface="Arial" panose="020B0604020202020204" pitchFamily="34" charset="0"/>
              </a:rPr>
              <a:t>4</a:t>
            </a:r>
            <a:r>
              <a:rPr lang="it-IT" altLang="it-IT" sz="1800" dirty="0">
                <a:solidFill>
                  <a:schemeClr val="accent2"/>
                </a:solidFill>
                <a:latin typeface="Arial" panose="020B0604020202020204" pitchFamily="34" charset="0"/>
              </a:rPr>
              <a:t>)</a:t>
            </a:r>
            <a:r>
              <a:rPr lang="it-IT" altLang="it-IT" sz="1800" baseline="-25000" dirty="0">
                <a:solidFill>
                  <a:schemeClr val="accent2"/>
                </a:solidFill>
                <a:latin typeface="Arial" panose="020B0604020202020204" pitchFamily="34" charset="0"/>
              </a:rPr>
              <a:t>2</a:t>
            </a:r>
            <a:r>
              <a:rPr lang="it-IT" altLang="it-IT" sz="1800" dirty="0">
                <a:latin typeface="Arial" panose="020B0604020202020204" pitchFamily="34" charset="0"/>
              </a:rPr>
              <a:t> + 2 H</a:t>
            </a:r>
            <a:r>
              <a:rPr lang="it-IT" altLang="it-IT" sz="1800" baseline="-25000" dirty="0">
                <a:latin typeface="Arial" panose="020B0604020202020204" pitchFamily="34" charset="0"/>
              </a:rPr>
              <a:t>2</a:t>
            </a:r>
            <a:r>
              <a:rPr lang="it-IT" altLang="it-IT" sz="1800" dirty="0">
                <a:latin typeface="Arial" panose="020B0604020202020204" pitchFamily="34" charset="0"/>
              </a:rPr>
              <a:t>O       </a:t>
            </a:r>
            <a:r>
              <a:rPr lang="it-IT" altLang="it-IT" sz="1800" dirty="0" err="1">
                <a:solidFill>
                  <a:schemeClr val="accent2"/>
                </a:solidFill>
                <a:latin typeface="Arial" panose="020B0604020202020204" pitchFamily="34" charset="0"/>
              </a:rPr>
              <a:t>idrogenosolfato</a:t>
            </a:r>
            <a:r>
              <a:rPr lang="it-IT" altLang="it-IT" sz="1800" dirty="0">
                <a:solidFill>
                  <a:schemeClr val="accent2"/>
                </a:solidFill>
                <a:latin typeface="Arial" panose="020B0604020202020204" pitchFamily="34" charset="0"/>
              </a:rPr>
              <a:t> di 							calcio</a:t>
            </a:r>
          </a:p>
          <a:p>
            <a:pPr lvl="1" algn="just" eaLnBrk="1" hangingPunct="1">
              <a:spcBef>
                <a:spcPct val="50000"/>
              </a:spcBef>
              <a:buFontTx/>
              <a:buNone/>
            </a:pPr>
            <a:r>
              <a:rPr lang="it-IT" altLang="it-IT" sz="1800" dirty="0">
                <a:latin typeface="Arial" panose="020B0604020202020204" pitchFamily="34" charset="0"/>
              </a:rPr>
              <a:t>  </a:t>
            </a:r>
            <a:br>
              <a:rPr lang="it-IT" altLang="it-IT" sz="1800" dirty="0">
                <a:latin typeface="Arial" panose="020B0604020202020204" pitchFamily="34" charset="0"/>
              </a:rPr>
            </a:br>
            <a:r>
              <a:rPr lang="it-IT" altLang="it-IT" sz="1800" dirty="0" err="1">
                <a:latin typeface="Arial" panose="020B0604020202020204" pitchFamily="34" charset="0"/>
              </a:rPr>
              <a:t>CuOH</a:t>
            </a:r>
            <a:r>
              <a:rPr lang="it-IT" altLang="it-IT" sz="1800" dirty="0">
                <a:latin typeface="Arial" panose="020B0604020202020204" pitchFamily="34" charset="0"/>
              </a:rPr>
              <a:t> + H</a:t>
            </a:r>
            <a:r>
              <a:rPr lang="it-IT" altLang="it-IT" sz="1800" baseline="-25000" dirty="0">
                <a:latin typeface="Arial" panose="020B0604020202020204" pitchFamily="34" charset="0"/>
              </a:rPr>
              <a:t>3</a:t>
            </a:r>
            <a:r>
              <a:rPr lang="it-IT" altLang="it-IT" sz="1800" dirty="0">
                <a:latin typeface="Arial" panose="020B0604020202020204" pitchFamily="34" charset="0"/>
              </a:rPr>
              <a:t>PO</a:t>
            </a:r>
            <a:r>
              <a:rPr lang="it-IT" altLang="it-IT" sz="1800" baseline="-25000" dirty="0">
                <a:latin typeface="Arial" panose="020B0604020202020204" pitchFamily="34" charset="0"/>
              </a:rPr>
              <a:t>4</a:t>
            </a:r>
            <a:r>
              <a:rPr lang="it-IT" altLang="it-IT" sz="1800" dirty="0">
                <a:latin typeface="Arial" panose="020B0604020202020204" pitchFamily="34" charset="0"/>
              </a:rPr>
              <a:t> = </a:t>
            </a:r>
            <a:r>
              <a:rPr lang="it-IT" altLang="it-IT" sz="1800" dirty="0">
                <a:solidFill>
                  <a:schemeClr val="accent2"/>
                </a:solidFill>
                <a:latin typeface="Arial" panose="020B0604020202020204" pitchFamily="34" charset="0"/>
              </a:rPr>
              <a:t>CuH</a:t>
            </a:r>
            <a:r>
              <a:rPr lang="it-IT" altLang="it-IT" sz="1800" baseline="-25000" dirty="0">
                <a:solidFill>
                  <a:schemeClr val="accent2"/>
                </a:solidFill>
                <a:latin typeface="Arial" panose="020B0604020202020204" pitchFamily="34" charset="0"/>
              </a:rPr>
              <a:t>2</a:t>
            </a:r>
            <a:r>
              <a:rPr lang="it-IT" altLang="it-IT" sz="1800" dirty="0">
                <a:solidFill>
                  <a:schemeClr val="accent2"/>
                </a:solidFill>
                <a:latin typeface="Arial" panose="020B0604020202020204" pitchFamily="34" charset="0"/>
              </a:rPr>
              <a:t>PO</a:t>
            </a:r>
            <a:r>
              <a:rPr lang="it-IT" altLang="it-IT" sz="1800" baseline="-25000" dirty="0">
                <a:solidFill>
                  <a:schemeClr val="accent2"/>
                </a:solidFill>
                <a:latin typeface="Arial" panose="020B0604020202020204" pitchFamily="34" charset="0"/>
              </a:rPr>
              <a:t>4</a:t>
            </a:r>
            <a:r>
              <a:rPr lang="it-IT" altLang="it-IT" sz="1800" dirty="0">
                <a:latin typeface="Arial" panose="020B0604020202020204" pitchFamily="34" charset="0"/>
              </a:rPr>
              <a:t> +  H</a:t>
            </a:r>
            <a:r>
              <a:rPr lang="it-IT" altLang="it-IT" sz="1800" baseline="-25000" dirty="0">
                <a:latin typeface="Arial" panose="020B0604020202020204" pitchFamily="34" charset="0"/>
              </a:rPr>
              <a:t>2</a:t>
            </a:r>
            <a:r>
              <a:rPr lang="it-IT" altLang="it-IT" sz="1800" dirty="0">
                <a:latin typeface="Arial" panose="020B0604020202020204" pitchFamily="34" charset="0"/>
              </a:rPr>
              <a:t>O      </a:t>
            </a:r>
            <a:r>
              <a:rPr lang="it-IT" altLang="it-IT" sz="1800" dirty="0" err="1">
                <a:latin typeface="Arial" panose="020B0604020202020204" pitchFamily="34" charset="0"/>
              </a:rPr>
              <a:t>diidrogenofosfato</a:t>
            </a:r>
            <a:r>
              <a:rPr lang="it-IT" altLang="it-IT" sz="1800" dirty="0">
                <a:latin typeface="Arial" panose="020B0604020202020204" pitchFamily="34" charset="0"/>
              </a:rPr>
              <a:t> rameoso</a:t>
            </a:r>
          </a:p>
          <a:p>
            <a:pPr lvl="1" algn="just" eaLnBrk="1" hangingPunct="1">
              <a:spcBef>
                <a:spcPct val="50000"/>
              </a:spcBef>
              <a:buFontTx/>
              <a:buNone/>
            </a:pPr>
            <a:r>
              <a:rPr lang="it-IT" altLang="it-IT" sz="1800" dirty="0">
                <a:latin typeface="Arial" panose="020B0604020202020204" pitchFamily="34" charset="0"/>
              </a:rPr>
              <a:t> </a:t>
            </a:r>
          </a:p>
          <a:p>
            <a:pPr algn="just" eaLnBrk="1" hangingPunct="1">
              <a:spcBef>
                <a:spcPct val="50000"/>
              </a:spcBef>
              <a:buFontTx/>
              <a:buNone/>
            </a:pPr>
            <a:r>
              <a:rPr lang="it-IT" altLang="it-IT" sz="1800" dirty="0">
                <a:latin typeface="Arial" panose="020B0604020202020204" pitchFamily="34" charset="0"/>
              </a:rPr>
              <a:t>NOTA: per i sali acidi derivanti da H</a:t>
            </a:r>
            <a:r>
              <a:rPr lang="it-IT" altLang="it-IT" sz="1800" baseline="-25000" dirty="0">
                <a:latin typeface="Arial" panose="020B0604020202020204" pitchFamily="34" charset="0"/>
              </a:rPr>
              <a:t>2</a:t>
            </a:r>
            <a:r>
              <a:rPr lang="it-IT" altLang="it-IT" sz="1800" dirty="0">
                <a:latin typeface="Arial" panose="020B0604020202020204" pitchFamily="34" charset="0"/>
              </a:rPr>
              <a:t>CO</a:t>
            </a:r>
            <a:r>
              <a:rPr lang="it-IT" altLang="it-IT" sz="1800" baseline="-25000" dirty="0">
                <a:latin typeface="Arial" panose="020B0604020202020204" pitchFamily="34" charset="0"/>
              </a:rPr>
              <a:t>3</a:t>
            </a:r>
            <a:r>
              <a:rPr lang="it-IT" altLang="it-IT" sz="1800" dirty="0">
                <a:latin typeface="Arial" panose="020B0604020202020204" pitchFamily="34" charset="0"/>
              </a:rPr>
              <a:t>, H</a:t>
            </a:r>
            <a:r>
              <a:rPr lang="it-IT" altLang="it-IT" sz="1800" baseline="-25000" dirty="0">
                <a:latin typeface="Arial" panose="020B0604020202020204" pitchFamily="34" charset="0"/>
              </a:rPr>
              <a:t>2</a:t>
            </a:r>
            <a:r>
              <a:rPr lang="it-IT" altLang="it-IT" sz="1800" dirty="0">
                <a:latin typeface="Arial" panose="020B0604020202020204" pitchFamily="34" charset="0"/>
              </a:rPr>
              <a:t>SO</a:t>
            </a:r>
            <a:r>
              <a:rPr lang="it-IT" altLang="it-IT" sz="1800" baseline="-25000" dirty="0">
                <a:latin typeface="Arial" panose="020B0604020202020204" pitchFamily="34" charset="0"/>
              </a:rPr>
              <a:t>3</a:t>
            </a:r>
            <a:r>
              <a:rPr lang="it-IT" altLang="it-IT" sz="1800" dirty="0">
                <a:latin typeface="Arial" panose="020B0604020202020204" pitchFamily="34" charset="0"/>
              </a:rPr>
              <a:t>, H</a:t>
            </a:r>
            <a:r>
              <a:rPr lang="it-IT" altLang="it-IT" sz="1800" baseline="-25000" dirty="0">
                <a:latin typeface="Arial" panose="020B0604020202020204" pitchFamily="34" charset="0"/>
              </a:rPr>
              <a:t>2</a:t>
            </a:r>
            <a:r>
              <a:rPr lang="it-IT" altLang="it-IT" sz="1800" dirty="0">
                <a:latin typeface="Arial" panose="020B0604020202020204" pitchFamily="34" charset="0"/>
              </a:rPr>
              <a:t>SO</a:t>
            </a:r>
            <a:r>
              <a:rPr lang="it-IT" altLang="it-IT" sz="1800" baseline="-25000" dirty="0">
                <a:latin typeface="Arial" panose="020B0604020202020204" pitchFamily="34" charset="0"/>
              </a:rPr>
              <a:t>4</a:t>
            </a:r>
            <a:r>
              <a:rPr lang="it-IT" altLang="it-IT" sz="1800" dirty="0">
                <a:latin typeface="Arial" panose="020B0604020202020204" pitchFamily="34" charset="0"/>
              </a:rPr>
              <a:t> è invalso l'uso del prefisso “bi-” </a:t>
            </a:r>
          </a:p>
          <a:p>
            <a:pPr algn="just" eaLnBrk="1" hangingPunct="1">
              <a:spcBef>
                <a:spcPct val="50000"/>
              </a:spcBef>
              <a:buFontTx/>
              <a:buNone/>
            </a:pPr>
            <a:r>
              <a:rPr lang="it-IT" altLang="it-IT" sz="1800" dirty="0">
                <a:latin typeface="Arial" panose="020B0604020202020204" pitchFamily="34" charset="0"/>
              </a:rPr>
              <a:t>Ad esempio: 	Ca(HCO</a:t>
            </a:r>
            <a:r>
              <a:rPr lang="it-IT" altLang="it-IT" sz="1800" baseline="-25000" dirty="0">
                <a:latin typeface="Arial" panose="020B0604020202020204" pitchFamily="34" charset="0"/>
              </a:rPr>
              <a:t>3</a:t>
            </a:r>
            <a:r>
              <a:rPr lang="it-IT" altLang="it-IT" sz="1800" dirty="0">
                <a:latin typeface="Arial" panose="020B0604020202020204" pitchFamily="34" charset="0"/>
              </a:rPr>
              <a:t>)</a:t>
            </a:r>
            <a:r>
              <a:rPr lang="it-IT" altLang="it-IT" sz="1800" baseline="-25000" dirty="0">
                <a:latin typeface="Arial" panose="020B0604020202020204" pitchFamily="34" charset="0"/>
              </a:rPr>
              <a:t>2</a:t>
            </a:r>
            <a:r>
              <a:rPr lang="it-IT" altLang="it-IT" sz="1800" dirty="0">
                <a:latin typeface="Arial" panose="020B0604020202020204" pitchFamily="34" charset="0"/>
              </a:rPr>
              <a:t> 	bicarbonato di calcio</a:t>
            </a:r>
          </a:p>
          <a:p>
            <a:pPr algn="just" eaLnBrk="1" hangingPunct="1">
              <a:spcBef>
                <a:spcPct val="50000"/>
              </a:spcBef>
              <a:buFontTx/>
              <a:buNone/>
            </a:pPr>
            <a:r>
              <a:rPr lang="it-IT" altLang="it-IT" sz="1800" dirty="0">
                <a:latin typeface="Arial" panose="020B0604020202020204" pitchFamily="34" charset="0"/>
              </a:rPr>
              <a:t>		Ca(HSO</a:t>
            </a:r>
            <a:r>
              <a:rPr lang="it-IT" altLang="it-IT" sz="1800" baseline="-25000" dirty="0">
                <a:latin typeface="Arial" panose="020B0604020202020204" pitchFamily="34" charset="0"/>
              </a:rPr>
              <a:t>3</a:t>
            </a:r>
            <a:r>
              <a:rPr lang="it-IT" altLang="it-IT" sz="1800" dirty="0">
                <a:latin typeface="Arial" panose="020B0604020202020204" pitchFamily="34" charset="0"/>
              </a:rPr>
              <a:t>)</a:t>
            </a:r>
            <a:r>
              <a:rPr lang="it-IT" altLang="it-IT" sz="1800" baseline="-25000" dirty="0">
                <a:latin typeface="Arial" panose="020B0604020202020204" pitchFamily="34" charset="0"/>
              </a:rPr>
              <a:t>2</a:t>
            </a:r>
            <a:r>
              <a:rPr lang="it-IT" altLang="it-IT" sz="1800" dirty="0">
                <a:latin typeface="Arial" panose="020B0604020202020204" pitchFamily="34" charset="0"/>
              </a:rPr>
              <a:t> 	bisolfito di calcio</a:t>
            </a:r>
          </a:p>
        </p:txBody>
      </p:sp>
      <p:sp>
        <p:nvSpPr>
          <p:cNvPr id="2" name="Rettangolo 1"/>
          <p:cNvSpPr/>
          <p:nvPr/>
        </p:nvSpPr>
        <p:spPr>
          <a:xfrm>
            <a:off x="150091" y="5553425"/>
            <a:ext cx="8871361" cy="646331"/>
          </a:xfrm>
          <a:prstGeom prst="rect">
            <a:avLst/>
          </a:prstGeom>
        </p:spPr>
        <p:txBody>
          <a:bodyPr wrap="square">
            <a:spAutoFit/>
          </a:bodyPr>
          <a:lstStyle/>
          <a:p>
            <a:r>
              <a:rPr lang="it-IT" altLang="it-IT" dirty="0" smtClean="0">
                <a:solidFill>
                  <a:srgbClr val="FA2906"/>
                </a:solidFill>
                <a:latin typeface="Arial" panose="020B0604020202020204" pitchFamily="34" charset="0"/>
              </a:rPr>
              <a:t>Nella nomenclatura IUPAC la presenza dell’idrogeno non è direttamente indicata, ma va ricavata sulla base dei numeri di ossidazione</a:t>
            </a:r>
            <a:endParaRPr lang="it-IT" dirty="0"/>
          </a:p>
        </p:txBody>
      </p:sp>
      <p:sp>
        <p:nvSpPr>
          <p:cNvPr id="3" name="Rettangolo 2"/>
          <p:cNvSpPr/>
          <p:nvPr/>
        </p:nvSpPr>
        <p:spPr>
          <a:xfrm>
            <a:off x="1302755" y="6199756"/>
            <a:ext cx="5684981" cy="369332"/>
          </a:xfrm>
          <a:prstGeom prst="rect">
            <a:avLst/>
          </a:prstGeom>
        </p:spPr>
        <p:txBody>
          <a:bodyPr wrap="square">
            <a:spAutoFit/>
          </a:bodyPr>
          <a:lstStyle/>
          <a:p>
            <a:pPr>
              <a:spcBef>
                <a:spcPct val="50000"/>
              </a:spcBef>
            </a:pPr>
            <a:r>
              <a:rPr lang="it-IT" altLang="it-IT" dirty="0">
                <a:latin typeface="Arial" panose="020B0604020202020204" pitchFamily="34" charset="0"/>
              </a:rPr>
              <a:t>Na</a:t>
            </a:r>
            <a:r>
              <a:rPr lang="it-IT" altLang="it-IT" baseline="-25000" dirty="0">
                <a:latin typeface="Arial" panose="020B0604020202020204" pitchFamily="34" charset="0"/>
              </a:rPr>
              <a:t>2</a:t>
            </a:r>
            <a:r>
              <a:rPr lang="it-IT" altLang="it-IT" dirty="0">
                <a:latin typeface="Arial" panose="020B0604020202020204" pitchFamily="34" charset="0"/>
              </a:rPr>
              <a:t>HPO</a:t>
            </a:r>
            <a:r>
              <a:rPr lang="it-IT" altLang="it-IT" baseline="-25000" dirty="0">
                <a:latin typeface="Arial" panose="020B0604020202020204" pitchFamily="34" charset="0"/>
              </a:rPr>
              <a:t>3</a:t>
            </a:r>
            <a:r>
              <a:rPr lang="it-IT" altLang="it-IT" dirty="0">
                <a:latin typeface="Arial" panose="020B0604020202020204" pitchFamily="34" charset="0"/>
              </a:rPr>
              <a:t>	</a:t>
            </a:r>
            <a:r>
              <a:rPr lang="it-IT" altLang="it-IT" dirty="0" err="1">
                <a:latin typeface="Arial" panose="020B0604020202020204" pitchFamily="34" charset="0"/>
              </a:rPr>
              <a:t>triossofosfato</a:t>
            </a:r>
            <a:r>
              <a:rPr lang="it-IT" altLang="it-IT" dirty="0">
                <a:latin typeface="Arial" panose="020B0604020202020204" pitchFamily="34" charset="0"/>
              </a:rPr>
              <a:t>(III) di </a:t>
            </a:r>
            <a:r>
              <a:rPr lang="it-IT" altLang="it-IT" dirty="0" err="1">
                <a:latin typeface="Arial" panose="020B0604020202020204" pitchFamily="34" charset="0"/>
              </a:rPr>
              <a:t>disodio</a:t>
            </a:r>
            <a:endParaRPr lang="it-IT" altLang="it-IT" dirty="0">
              <a:latin typeface="Arial" panose="020B0604020202020204" pitchFamily="34" charset="0"/>
            </a:endParaRPr>
          </a:p>
        </p:txBody>
      </p:sp>
    </p:spTree>
    <p:extLst>
      <p:ext uri="{BB962C8B-B14F-4D97-AF65-F5344CB8AC3E}">
        <p14:creationId xmlns:p14="http://schemas.microsoft.com/office/powerpoint/2010/main" val="36730208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0" y="0"/>
            <a:ext cx="7772400" cy="1143000"/>
          </a:xfrm>
        </p:spPr>
        <p:txBody>
          <a:bodyPr/>
          <a:lstStyle/>
          <a:p>
            <a:pPr algn="l" eaLnBrk="1" hangingPunct="1">
              <a:lnSpc>
                <a:spcPct val="80000"/>
              </a:lnSpc>
            </a:pPr>
            <a:r>
              <a:rPr lang="it-IT" altLang="it-IT" sz="3200" smtClean="0">
                <a:solidFill>
                  <a:srgbClr val="0000FF"/>
                </a:solidFill>
                <a:latin typeface="Arial" panose="020B0604020202020204" pitchFamily="34" charset="0"/>
              </a:rPr>
              <a:t>Sali basici: </a:t>
            </a:r>
            <a:r>
              <a:rPr lang="it-IT" altLang="it-IT" sz="2000" smtClean="0">
                <a:solidFill>
                  <a:srgbClr val="FA2906"/>
                </a:solidFill>
                <a:latin typeface="Arial" panose="020B0604020202020204" pitchFamily="34" charset="0"/>
              </a:rPr>
              <a:t>nomenclatura tradizionale</a:t>
            </a:r>
          </a:p>
        </p:txBody>
      </p:sp>
      <p:sp>
        <p:nvSpPr>
          <p:cNvPr id="27651" name="Rectangle 3"/>
          <p:cNvSpPr>
            <a:spLocks noChangeArrowheads="1"/>
          </p:cNvSpPr>
          <p:nvPr/>
        </p:nvSpPr>
        <p:spPr bwMode="auto">
          <a:xfrm>
            <a:off x="0" y="2560638"/>
            <a:ext cx="9144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it-IT" altLang="it-IT" sz="2400"/>
              <a:t/>
            </a:r>
            <a:br>
              <a:rPr lang="it-IT" altLang="it-IT" sz="2400"/>
            </a:br>
            <a:endParaRPr lang="it-IT" altLang="it-IT" sz="2400"/>
          </a:p>
        </p:txBody>
      </p:sp>
      <p:sp>
        <p:nvSpPr>
          <p:cNvPr id="27652" name="Text Box 4"/>
          <p:cNvSpPr txBox="1">
            <a:spLocks noChangeArrowheads="1"/>
          </p:cNvSpPr>
          <p:nvPr/>
        </p:nvSpPr>
        <p:spPr bwMode="auto">
          <a:xfrm>
            <a:off x="609600" y="1600200"/>
            <a:ext cx="7543800" cy="237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it-IT" altLang="it-IT" sz="2000">
                <a:latin typeface="Arial" panose="020B0604020202020204" pitchFamily="34" charset="0"/>
              </a:rPr>
              <a:t>Analogamente ai sali acidi, si possono avere sali basici quando la reazione di neutralizzazione fra un acido e una base con più di un gruppo ossidrilico non è completa. Si utilizza in questo caso la parola “basico”, eventualmente preceduta da un prefisso che indica il numero di gruppi ossidrilici rimasti nel sale. </a:t>
            </a:r>
          </a:p>
          <a:p>
            <a:pPr algn="just" eaLnBrk="1" hangingPunct="1">
              <a:spcBef>
                <a:spcPct val="50000"/>
              </a:spcBef>
              <a:buFontTx/>
              <a:buNone/>
            </a:pPr>
            <a:r>
              <a:rPr lang="it-IT" altLang="it-IT" sz="2000">
                <a:latin typeface="Arial" panose="020B0604020202020204" pitchFamily="34" charset="0"/>
              </a:rPr>
              <a:t>Ad esempio: AlOH(NO</a:t>
            </a:r>
            <a:r>
              <a:rPr lang="it-IT" altLang="it-IT" sz="2000" baseline="-25000">
                <a:latin typeface="Arial" panose="020B0604020202020204" pitchFamily="34" charset="0"/>
              </a:rPr>
              <a:t>3</a:t>
            </a:r>
            <a:r>
              <a:rPr lang="it-IT" altLang="it-IT" sz="2000">
                <a:latin typeface="Arial" panose="020B0604020202020204" pitchFamily="34" charset="0"/>
              </a:rPr>
              <a:t>)</a:t>
            </a:r>
            <a:r>
              <a:rPr lang="it-IT" altLang="it-IT" sz="2000" baseline="-25000">
                <a:latin typeface="Arial" panose="020B0604020202020204" pitchFamily="34" charset="0"/>
              </a:rPr>
              <a:t>2</a:t>
            </a:r>
            <a:r>
              <a:rPr lang="it-IT" altLang="it-IT" sz="2000">
                <a:latin typeface="Arial" panose="020B0604020202020204" pitchFamily="34" charset="0"/>
              </a:rPr>
              <a:t>  : nitrato monobasico di alluminio </a:t>
            </a:r>
            <a:br>
              <a:rPr lang="it-IT" altLang="it-IT" sz="2000">
                <a:latin typeface="Arial" panose="020B0604020202020204" pitchFamily="34" charset="0"/>
              </a:rPr>
            </a:br>
            <a:endParaRPr lang="it-IT" altLang="it-IT" sz="2000">
              <a:latin typeface="Arial" panose="020B0604020202020204" pitchFamily="34" charset="0"/>
            </a:endParaRPr>
          </a:p>
        </p:txBody>
      </p:sp>
    </p:spTree>
    <p:extLst>
      <p:ext uri="{BB962C8B-B14F-4D97-AF65-F5344CB8AC3E}">
        <p14:creationId xmlns:p14="http://schemas.microsoft.com/office/powerpoint/2010/main" val="10688921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0" y="0"/>
            <a:ext cx="9642764" cy="1143000"/>
          </a:xfrm>
        </p:spPr>
        <p:txBody>
          <a:bodyPr>
            <a:normAutofit/>
          </a:bodyPr>
          <a:lstStyle/>
          <a:p>
            <a:pPr algn="l" eaLnBrk="1" hangingPunct="1">
              <a:lnSpc>
                <a:spcPct val="80000"/>
              </a:lnSpc>
            </a:pPr>
            <a:r>
              <a:rPr lang="it-IT" altLang="it-IT" sz="2400" dirty="0" smtClean="0">
                <a:solidFill>
                  <a:srgbClr val="0000FF"/>
                </a:solidFill>
                <a:latin typeface="Arial" panose="020B0604020202020204" pitchFamily="34" charset="0"/>
              </a:rPr>
              <a:t>Composti binari idrogeno – non metallo (più elettronegativo) </a:t>
            </a:r>
          </a:p>
        </p:txBody>
      </p:sp>
      <p:sp>
        <p:nvSpPr>
          <p:cNvPr id="29699" name="Text Box 3"/>
          <p:cNvSpPr txBox="1">
            <a:spLocks noChangeArrowheads="1"/>
          </p:cNvSpPr>
          <p:nvPr/>
        </p:nvSpPr>
        <p:spPr bwMode="auto">
          <a:xfrm>
            <a:off x="381000" y="914400"/>
            <a:ext cx="85344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it-IT" altLang="it-IT" sz="2000" dirty="0">
                <a:latin typeface="Arial" panose="020B0604020202020204" pitchFamily="34" charset="0"/>
              </a:rPr>
              <a:t>Sono composti dell'idrogeno con gli elementi non metallici dei gruppi 6A (tranne l'ossigeno) e 7A e si comportano come acidi di </a:t>
            </a:r>
            <a:r>
              <a:rPr lang="it-IT" altLang="it-IT" sz="2000" dirty="0" err="1">
                <a:latin typeface="Arial" panose="020B0604020202020204" pitchFamily="34" charset="0"/>
              </a:rPr>
              <a:t>Arrhenius</a:t>
            </a:r>
            <a:r>
              <a:rPr lang="it-IT" altLang="it-IT" sz="2000" dirty="0">
                <a:latin typeface="Arial" panose="020B0604020202020204" pitchFamily="34" charset="0"/>
              </a:rPr>
              <a:t>. Vengono comunemente chiamati anche “idracidi”. </a:t>
            </a:r>
          </a:p>
        </p:txBody>
      </p:sp>
      <p:sp>
        <p:nvSpPr>
          <p:cNvPr id="29700" name="Rectangle 4"/>
          <p:cNvSpPr>
            <a:spLocks noChangeArrowheads="1"/>
          </p:cNvSpPr>
          <p:nvPr/>
        </p:nvSpPr>
        <p:spPr bwMode="auto">
          <a:xfrm>
            <a:off x="0" y="2560638"/>
            <a:ext cx="9144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it-IT" altLang="it-IT" sz="2400"/>
              <a:t/>
            </a:r>
            <a:br>
              <a:rPr lang="it-IT" altLang="it-IT" sz="2400"/>
            </a:br>
            <a:endParaRPr lang="it-IT" altLang="it-IT" sz="2400"/>
          </a:p>
        </p:txBody>
      </p:sp>
      <p:sp>
        <p:nvSpPr>
          <p:cNvPr id="29701" name="Text Box 5"/>
          <p:cNvSpPr txBox="1">
            <a:spLocks noChangeArrowheads="1"/>
          </p:cNvSpPr>
          <p:nvPr/>
        </p:nvSpPr>
        <p:spPr bwMode="auto">
          <a:xfrm>
            <a:off x="533400" y="4419600"/>
            <a:ext cx="7391400" cy="222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it-IT" altLang="it-IT" sz="2000">
                <a:latin typeface="Arial" panose="020B0604020202020204" pitchFamily="34" charset="0"/>
              </a:rPr>
              <a:t>HF   	</a:t>
            </a:r>
            <a:r>
              <a:rPr lang="it-IT" altLang="it-IT" sz="2000">
                <a:solidFill>
                  <a:srgbClr val="FA2906"/>
                </a:solidFill>
                <a:latin typeface="Arial" panose="020B0604020202020204" pitchFamily="34" charset="0"/>
              </a:rPr>
              <a:t>fluoruro di idrogeno</a:t>
            </a:r>
            <a:r>
              <a:rPr lang="it-IT" altLang="it-IT" sz="2000">
                <a:latin typeface="Arial" panose="020B0604020202020204" pitchFamily="34" charset="0"/>
              </a:rPr>
              <a:t>   		</a:t>
            </a:r>
            <a:r>
              <a:rPr lang="it-IT" altLang="it-IT" sz="2000">
                <a:solidFill>
                  <a:schemeClr val="accent2"/>
                </a:solidFill>
                <a:latin typeface="Arial" panose="020B0604020202020204" pitchFamily="34" charset="0"/>
              </a:rPr>
              <a:t>acido fluoridrico</a:t>
            </a:r>
          </a:p>
          <a:p>
            <a:pPr eaLnBrk="1" hangingPunct="1">
              <a:spcBef>
                <a:spcPct val="50000"/>
              </a:spcBef>
              <a:buFontTx/>
              <a:buNone/>
            </a:pPr>
            <a:r>
              <a:rPr lang="it-IT" altLang="it-IT" sz="2000">
                <a:latin typeface="Arial" panose="020B0604020202020204" pitchFamily="34" charset="0"/>
              </a:rPr>
              <a:t>HCl 	</a:t>
            </a:r>
            <a:r>
              <a:rPr lang="it-IT" altLang="it-IT" sz="2000">
                <a:solidFill>
                  <a:srgbClr val="FA2906"/>
                </a:solidFill>
                <a:latin typeface="Arial" panose="020B0604020202020204" pitchFamily="34" charset="0"/>
              </a:rPr>
              <a:t>cloruro di idrogeno</a:t>
            </a:r>
            <a:r>
              <a:rPr lang="it-IT" altLang="it-IT" sz="2000">
                <a:latin typeface="Arial" panose="020B0604020202020204" pitchFamily="34" charset="0"/>
              </a:rPr>
              <a:t>		</a:t>
            </a:r>
            <a:r>
              <a:rPr lang="it-IT" altLang="it-IT" sz="2000">
                <a:solidFill>
                  <a:schemeClr val="accent2"/>
                </a:solidFill>
                <a:latin typeface="Arial" panose="020B0604020202020204" pitchFamily="34" charset="0"/>
              </a:rPr>
              <a:t>acido cloridrico</a:t>
            </a:r>
          </a:p>
          <a:p>
            <a:pPr eaLnBrk="1" hangingPunct="1">
              <a:spcBef>
                <a:spcPct val="50000"/>
              </a:spcBef>
              <a:buFontTx/>
              <a:buNone/>
            </a:pPr>
            <a:r>
              <a:rPr lang="it-IT" altLang="it-IT" sz="2000">
                <a:latin typeface="Arial" panose="020B0604020202020204" pitchFamily="34" charset="0"/>
              </a:rPr>
              <a:t>HBr	</a:t>
            </a:r>
            <a:r>
              <a:rPr lang="it-IT" altLang="it-IT" sz="2000">
                <a:solidFill>
                  <a:srgbClr val="FA2906"/>
                </a:solidFill>
                <a:latin typeface="Arial" panose="020B0604020202020204" pitchFamily="34" charset="0"/>
              </a:rPr>
              <a:t>bromuro di idrogeno</a:t>
            </a:r>
            <a:r>
              <a:rPr lang="it-IT" altLang="it-IT" sz="2000">
                <a:latin typeface="Arial" panose="020B0604020202020204" pitchFamily="34" charset="0"/>
              </a:rPr>
              <a:t>		</a:t>
            </a:r>
            <a:r>
              <a:rPr lang="it-IT" altLang="it-IT" sz="2000">
                <a:solidFill>
                  <a:schemeClr val="accent2"/>
                </a:solidFill>
                <a:latin typeface="Arial" panose="020B0604020202020204" pitchFamily="34" charset="0"/>
              </a:rPr>
              <a:t>acido bromidrico</a:t>
            </a:r>
          </a:p>
          <a:p>
            <a:pPr eaLnBrk="1" hangingPunct="1">
              <a:spcBef>
                <a:spcPct val="50000"/>
              </a:spcBef>
              <a:buFontTx/>
              <a:buNone/>
            </a:pPr>
            <a:r>
              <a:rPr lang="it-IT" altLang="it-IT" sz="2000">
                <a:latin typeface="Arial" panose="020B0604020202020204" pitchFamily="34" charset="0"/>
              </a:rPr>
              <a:t>HI	</a:t>
            </a:r>
            <a:r>
              <a:rPr lang="it-IT" altLang="it-IT" sz="2000">
                <a:solidFill>
                  <a:srgbClr val="FA2906"/>
                </a:solidFill>
                <a:latin typeface="Arial" panose="020B0604020202020204" pitchFamily="34" charset="0"/>
              </a:rPr>
              <a:t>ioduro di idrogeno</a:t>
            </a:r>
            <a:r>
              <a:rPr lang="it-IT" altLang="it-IT" sz="2000">
                <a:latin typeface="Arial" panose="020B0604020202020204" pitchFamily="34" charset="0"/>
              </a:rPr>
              <a:t>		</a:t>
            </a:r>
            <a:r>
              <a:rPr lang="it-IT" altLang="it-IT" sz="2000">
                <a:solidFill>
                  <a:schemeClr val="accent2"/>
                </a:solidFill>
                <a:latin typeface="Arial" panose="020B0604020202020204" pitchFamily="34" charset="0"/>
              </a:rPr>
              <a:t>acido iodidrico</a:t>
            </a:r>
          </a:p>
          <a:p>
            <a:pPr eaLnBrk="1" hangingPunct="1">
              <a:spcBef>
                <a:spcPct val="50000"/>
              </a:spcBef>
              <a:buFontTx/>
              <a:buNone/>
            </a:pPr>
            <a:r>
              <a:rPr lang="it-IT" altLang="it-IT" sz="2000">
                <a:latin typeface="Arial" panose="020B0604020202020204" pitchFamily="34" charset="0"/>
              </a:rPr>
              <a:t>H</a:t>
            </a:r>
            <a:r>
              <a:rPr lang="it-IT" altLang="it-IT" sz="2000" baseline="-25000">
                <a:latin typeface="Arial" panose="020B0604020202020204" pitchFamily="34" charset="0"/>
              </a:rPr>
              <a:t>2</a:t>
            </a:r>
            <a:r>
              <a:rPr lang="it-IT" altLang="it-IT" sz="2000">
                <a:latin typeface="Arial" panose="020B0604020202020204" pitchFamily="34" charset="0"/>
              </a:rPr>
              <a:t>S	</a:t>
            </a:r>
            <a:r>
              <a:rPr lang="it-IT" altLang="it-IT" sz="2000">
                <a:solidFill>
                  <a:srgbClr val="FA2906"/>
                </a:solidFill>
                <a:latin typeface="Arial" panose="020B0604020202020204" pitchFamily="34" charset="0"/>
              </a:rPr>
              <a:t>solfuro di idrogeno</a:t>
            </a:r>
            <a:r>
              <a:rPr lang="it-IT" altLang="it-IT" sz="2000">
                <a:latin typeface="Arial" panose="020B0604020202020204" pitchFamily="34" charset="0"/>
              </a:rPr>
              <a:t>		</a:t>
            </a:r>
            <a:r>
              <a:rPr lang="it-IT" altLang="it-IT" sz="2000">
                <a:solidFill>
                  <a:schemeClr val="accent2"/>
                </a:solidFill>
                <a:latin typeface="Arial" panose="020B0604020202020204" pitchFamily="34" charset="0"/>
              </a:rPr>
              <a:t>acido solfidrico</a:t>
            </a:r>
          </a:p>
        </p:txBody>
      </p:sp>
      <p:sp>
        <p:nvSpPr>
          <p:cNvPr id="29702" name="Text Box 6"/>
          <p:cNvSpPr txBox="1">
            <a:spLocks noChangeArrowheads="1"/>
          </p:cNvSpPr>
          <p:nvPr/>
        </p:nvSpPr>
        <p:spPr bwMode="auto">
          <a:xfrm>
            <a:off x="5181600" y="1981200"/>
            <a:ext cx="3429000" cy="237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it-IT" altLang="it-IT" sz="2000">
                <a:solidFill>
                  <a:schemeClr val="accent2"/>
                </a:solidFill>
                <a:latin typeface="Arial" panose="020B0604020202020204" pitchFamily="34" charset="0"/>
              </a:rPr>
              <a:t>Nomenclatura tradizionale</a:t>
            </a:r>
            <a:r>
              <a:rPr lang="it-IT" altLang="it-IT" sz="2000">
                <a:latin typeface="Arial" panose="020B0604020202020204" pitchFamily="34" charset="0"/>
              </a:rPr>
              <a:t> </a:t>
            </a:r>
          </a:p>
          <a:p>
            <a:pPr eaLnBrk="1" hangingPunct="1">
              <a:spcBef>
                <a:spcPct val="50000"/>
              </a:spcBef>
              <a:buFontTx/>
              <a:buNone/>
            </a:pPr>
            <a:r>
              <a:rPr lang="it-IT" altLang="it-IT" sz="2000">
                <a:latin typeface="Arial" panose="020B0604020202020204" pitchFamily="34" charset="0"/>
              </a:rPr>
              <a:t>Il nome si deriva postponendo al sostantivo “acido” l'aggettivo derivato dal nome del non-metallo terminante col suffisso        “-idrico”. </a:t>
            </a:r>
            <a:endParaRPr lang="it-IT" altLang="it-IT" sz="2400">
              <a:latin typeface="Arial" panose="020B0604020202020204" pitchFamily="34" charset="0"/>
            </a:endParaRPr>
          </a:p>
        </p:txBody>
      </p:sp>
      <p:sp>
        <p:nvSpPr>
          <p:cNvPr id="29703" name="Text Box 7"/>
          <p:cNvSpPr txBox="1">
            <a:spLocks noChangeArrowheads="1"/>
          </p:cNvSpPr>
          <p:nvPr/>
        </p:nvSpPr>
        <p:spPr bwMode="auto">
          <a:xfrm>
            <a:off x="5181600" y="2362200"/>
            <a:ext cx="3429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endParaRPr lang="it-IT" altLang="it-IT" sz="2400">
              <a:latin typeface="Arial" panose="020B0604020202020204" pitchFamily="34" charset="0"/>
            </a:endParaRPr>
          </a:p>
        </p:txBody>
      </p:sp>
      <p:sp>
        <p:nvSpPr>
          <p:cNvPr id="29704" name="Text Box 8"/>
          <p:cNvSpPr txBox="1">
            <a:spLocks noChangeArrowheads="1"/>
          </p:cNvSpPr>
          <p:nvPr/>
        </p:nvSpPr>
        <p:spPr bwMode="auto">
          <a:xfrm>
            <a:off x="1371600" y="1981200"/>
            <a:ext cx="3124200" cy="207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it-IT" altLang="it-IT" sz="2000">
                <a:solidFill>
                  <a:srgbClr val="FA2906"/>
                </a:solidFill>
                <a:latin typeface="Arial" panose="020B0604020202020204" pitchFamily="34" charset="0"/>
              </a:rPr>
              <a:t>Nomenclatura IUPAC</a:t>
            </a:r>
            <a:r>
              <a:rPr lang="it-IT" altLang="it-IT" sz="2000">
                <a:latin typeface="Arial" panose="020B0604020202020204" pitchFamily="34" charset="0"/>
              </a:rPr>
              <a:t> </a:t>
            </a:r>
          </a:p>
          <a:p>
            <a:pPr eaLnBrk="1" hangingPunct="1">
              <a:spcBef>
                <a:spcPct val="50000"/>
              </a:spcBef>
              <a:buFontTx/>
              <a:buNone/>
            </a:pPr>
            <a:r>
              <a:rPr lang="it-IT" altLang="it-IT" sz="2000">
                <a:latin typeface="Arial" panose="020B0604020202020204" pitchFamily="34" charset="0"/>
              </a:rPr>
              <a:t>Il nome si ricava da quello del non metallo col prefisso “-uro”, seguito dalla specifica “di idrogeno”.</a:t>
            </a:r>
            <a:endParaRPr lang="it-IT" altLang="it-IT" sz="2400">
              <a:latin typeface="Arial" panose="020B0604020202020204" pitchFamily="34" charset="0"/>
            </a:endParaRPr>
          </a:p>
        </p:txBody>
      </p:sp>
    </p:spTree>
    <p:extLst>
      <p:ext uri="{BB962C8B-B14F-4D97-AF65-F5344CB8AC3E}">
        <p14:creationId xmlns:p14="http://schemas.microsoft.com/office/powerpoint/2010/main" val="16792883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0" y="0"/>
            <a:ext cx="7772400" cy="865909"/>
          </a:xfrm>
        </p:spPr>
        <p:txBody>
          <a:bodyPr/>
          <a:lstStyle/>
          <a:p>
            <a:pPr algn="l" eaLnBrk="1" hangingPunct="1">
              <a:lnSpc>
                <a:spcPct val="80000"/>
              </a:lnSpc>
            </a:pPr>
            <a:r>
              <a:rPr lang="it-IT" altLang="it-IT" sz="3200" dirty="0" smtClean="0">
                <a:solidFill>
                  <a:srgbClr val="0000FF"/>
                </a:solidFill>
                <a:latin typeface="Arial" panose="020B0604020202020204" pitchFamily="34" charset="0"/>
              </a:rPr>
              <a:t>Composti binari idrogeno – metallo </a:t>
            </a:r>
          </a:p>
        </p:txBody>
      </p:sp>
      <p:sp>
        <p:nvSpPr>
          <p:cNvPr id="29699" name="Text Box 3"/>
          <p:cNvSpPr txBox="1">
            <a:spLocks noChangeArrowheads="1"/>
          </p:cNvSpPr>
          <p:nvPr/>
        </p:nvSpPr>
        <p:spPr bwMode="auto">
          <a:xfrm>
            <a:off x="191655" y="651808"/>
            <a:ext cx="8647545"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it-IT" altLang="it-IT" sz="2000" dirty="0" smtClean="0">
                <a:latin typeface="Arial" panose="020B0604020202020204" pitchFamily="34" charset="0"/>
              </a:rPr>
              <a:t>Vengono chiamati </a:t>
            </a:r>
            <a:r>
              <a:rPr lang="it-IT" altLang="it-IT" sz="2000" b="1" dirty="0" smtClean="0">
                <a:solidFill>
                  <a:srgbClr val="FF0000"/>
                </a:solidFill>
                <a:latin typeface="Arial" panose="020B0604020202020204" pitchFamily="34" charset="0"/>
              </a:rPr>
              <a:t>idruri</a:t>
            </a:r>
            <a:r>
              <a:rPr lang="it-IT" altLang="it-IT" sz="2000" dirty="0" smtClean="0">
                <a:latin typeface="Arial" panose="020B0604020202020204" pitchFamily="34" charset="0"/>
              </a:rPr>
              <a:t>. L’atomo d’idrogeno ha numero di ossidazione -1.</a:t>
            </a:r>
          </a:p>
          <a:p>
            <a:pPr eaLnBrk="1" hangingPunct="1">
              <a:spcBef>
                <a:spcPct val="50000"/>
              </a:spcBef>
              <a:buFontTx/>
              <a:buNone/>
            </a:pPr>
            <a:r>
              <a:rPr lang="it-IT" altLang="it-IT" sz="2000" b="1" dirty="0" smtClean="0">
                <a:solidFill>
                  <a:srgbClr val="FF0000"/>
                </a:solidFill>
                <a:latin typeface="Arial" panose="020B0604020202020204" pitchFamily="34" charset="0"/>
              </a:rPr>
              <a:t>ATTENZIONE</a:t>
            </a:r>
            <a:r>
              <a:rPr lang="it-IT" altLang="it-IT" sz="2000" dirty="0" smtClean="0">
                <a:latin typeface="Arial" panose="020B0604020202020204" pitchFamily="34" charset="0"/>
              </a:rPr>
              <a:t>. Nella </a:t>
            </a:r>
            <a:r>
              <a:rPr lang="it-IT" altLang="it-IT" sz="2000" dirty="0" err="1" smtClean="0">
                <a:latin typeface="Arial" panose="020B0604020202020204" pitchFamily="34" charset="0"/>
              </a:rPr>
              <a:t>nomencaltura</a:t>
            </a:r>
            <a:r>
              <a:rPr lang="it-IT" altLang="it-IT" sz="2000" dirty="0" smtClean="0">
                <a:latin typeface="Arial" panose="020B0604020202020204" pitchFamily="34" charset="0"/>
              </a:rPr>
              <a:t> IUPAC vengono chiamati idruri anche i composti binari dell’idrogeno con non-metalli meno elettronegativi dell’idrogeno</a:t>
            </a:r>
            <a:endParaRPr lang="it-IT" altLang="it-IT" sz="2000" dirty="0">
              <a:latin typeface="Arial" panose="020B0604020202020204" pitchFamily="34" charset="0"/>
            </a:endParaRPr>
          </a:p>
          <a:p>
            <a:pPr eaLnBrk="1" hangingPunct="1">
              <a:spcBef>
                <a:spcPct val="50000"/>
              </a:spcBef>
              <a:buFontTx/>
              <a:buNone/>
            </a:pPr>
            <a:r>
              <a:rPr lang="it-IT" altLang="it-IT" sz="2000" dirty="0" smtClean="0">
                <a:latin typeface="Arial" panose="020B0604020202020204" pitchFamily="34" charset="0"/>
              </a:rPr>
              <a:t> </a:t>
            </a:r>
            <a:endParaRPr lang="it-IT" altLang="it-IT" sz="2000" dirty="0">
              <a:latin typeface="Arial" panose="020B0604020202020204" pitchFamily="34" charset="0"/>
            </a:endParaRPr>
          </a:p>
        </p:txBody>
      </p:sp>
      <p:sp>
        <p:nvSpPr>
          <p:cNvPr id="29700" name="Rectangle 4"/>
          <p:cNvSpPr>
            <a:spLocks noChangeArrowheads="1"/>
          </p:cNvSpPr>
          <p:nvPr/>
        </p:nvSpPr>
        <p:spPr bwMode="auto">
          <a:xfrm>
            <a:off x="0" y="2560638"/>
            <a:ext cx="9144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it-IT" altLang="it-IT" sz="2400"/>
              <a:t/>
            </a:r>
            <a:br>
              <a:rPr lang="it-IT" altLang="it-IT" sz="2400"/>
            </a:br>
            <a:endParaRPr lang="it-IT" altLang="it-IT" sz="2400"/>
          </a:p>
        </p:txBody>
      </p:sp>
      <p:sp>
        <p:nvSpPr>
          <p:cNvPr id="29701" name="Text Box 5"/>
          <p:cNvSpPr txBox="1">
            <a:spLocks noChangeArrowheads="1"/>
          </p:cNvSpPr>
          <p:nvPr/>
        </p:nvSpPr>
        <p:spPr bwMode="auto">
          <a:xfrm>
            <a:off x="635000" y="4577319"/>
            <a:ext cx="7391400" cy="222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it-IT" altLang="it-IT" sz="2000" dirty="0" smtClean="0">
                <a:latin typeface="Arial" panose="020B0604020202020204" pitchFamily="34" charset="0"/>
              </a:rPr>
              <a:t>BaH</a:t>
            </a:r>
            <a:r>
              <a:rPr lang="it-IT" altLang="it-IT" sz="2000" baseline="-25000" dirty="0" smtClean="0">
                <a:latin typeface="Arial" panose="020B0604020202020204" pitchFamily="34" charset="0"/>
              </a:rPr>
              <a:t>2</a:t>
            </a:r>
            <a:r>
              <a:rPr lang="it-IT" altLang="it-IT" sz="2000" dirty="0" smtClean="0">
                <a:latin typeface="Arial" panose="020B0604020202020204" pitchFamily="34" charset="0"/>
              </a:rPr>
              <a:t>   </a:t>
            </a:r>
            <a:r>
              <a:rPr lang="it-IT" altLang="it-IT" sz="2000" dirty="0">
                <a:latin typeface="Arial" panose="020B0604020202020204" pitchFamily="34" charset="0"/>
              </a:rPr>
              <a:t>	</a:t>
            </a:r>
            <a:r>
              <a:rPr lang="it-IT" altLang="it-IT" sz="2000" dirty="0" err="1" smtClean="0">
                <a:solidFill>
                  <a:srgbClr val="FA2906"/>
                </a:solidFill>
                <a:latin typeface="Arial" panose="020B0604020202020204" pitchFamily="34" charset="0"/>
              </a:rPr>
              <a:t>diidruro</a:t>
            </a:r>
            <a:r>
              <a:rPr lang="it-IT" altLang="it-IT" sz="2000" dirty="0" smtClean="0">
                <a:solidFill>
                  <a:srgbClr val="FA2906"/>
                </a:solidFill>
                <a:latin typeface="Arial" panose="020B0604020202020204" pitchFamily="34" charset="0"/>
              </a:rPr>
              <a:t> di bario 	</a:t>
            </a:r>
            <a:r>
              <a:rPr lang="it-IT" altLang="it-IT" sz="2000" dirty="0">
                <a:latin typeface="Arial" panose="020B0604020202020204" pitchFamily="34" charset="0"/>
              </a:rPr>
              <a:t>		</a:t>
            </a:r>
            <a:r>
              <a:rPr lang="it-IT" altLang="it-IT" sz="2000" dirty="0" smtClean="0">
                <a:solidFill>
                  <a:schemeClr val="accent2"/>
                </a:solidFill>
                <a:latin typeface="Arial" panose="020B0604020202020204" pitchFamily="34" charset="0"/>
              </a:rPr>
              <a:t>idruro di bario</a:t>
            </a:r>
            <a:endParaRPr lang="it-IT" altLang="it-IT" sz="2000" dirty="0">
              <a:solidFill>
                <a:schemeClr val="accent2"/>
              </a:solidFill>
              <a:latin typeface="Arial" panose="020B0604020202020204" pitchFamily="34" charset="0"/>
            </a:endParaRPr>
          </a:p>
          <a:p>
            <a:pPr eaLnBrk="1" hangingPunct="1">
              <a:spcBef>
                <a:spcPct val="50000"/>
              </a:spcBef>
              <a:buFontTx/>
              <a:buNone/>
            </a:pPr>
            <a:r>
              <a:rPr lang="it-IT" altLang="it-IT" sz="2000" dirty="0" err="1" smtClean="0">
                <a:latin typeface="Arial" panose="020B0604020202020204" pitchFamily="34" charset="0"/>
              </a:rPr>
              <a:t>CuH</a:t>
            </a:r>
            <a:r>
              <a:rPr lang="it-IT" altLang="it-IT" sz="2000" dirty="0" smtClean="0">
                <a:latin typeface="Arial" panose="020B0604020202020204" pitchFamily="34" charset="0"/>
              </a:rPr>
              <a:t> </a:t>
            </a:r>
            <a:r>
              <a:rPr lang="it-IT" altLang="it-IT" sz="2000" dirty="0">
                <a:latin typeface="Arial" panose="020B0604020202020204" pitchFamily="34" charset="0"/>
              </a:rPr>
              <a:t>	</a:t>
            </a:r>
            <a:r>
              <a:rPr lang="it-IT" altLang="it-IT" sz="2000" dirty="0" smtClean="0">
                <a:solidFill>
                  <a:srgbClr val="FA2906"/>
                </a:solidFill>
                <a:latin typeface="Arial" panose="020B0604020202020204" pitchFamily="34" charset="0"/>
              </a:rPr>
              <a:t>idruro </a:t>
            </a:r>
            <a:r>
              <a:rPr lang="it-IT" altLang="it-IT" sz="2000" dirty="0">
                <a:solidFill>
                  <a:srgbClr val="FA2906"/>
                </a:solidFill>
                <a:latin typeface="Arial" panose="020B0604020202020204" pitchFamily="34" charset="0"/>
              </a:rPr>
              <a:t>di </a:t>
            </a:r>
            <a:r>
              <a:rPr lang="it-IT" altLang="it-IT" sz="2000" dirty="0" smtClean="0">
                <a:solidFill>
                  <a:srgbClr val="FA2906"/>
                </a:solidFill>
                <a:latin typeface="Arial" panose="020B0604020202020204" pitchFamily="34" charset="0"/>
              </a:rPr>
              <a:t>rame	</a:t>
            </a:r>
            <a:r>
              <a:rPr lang="it-IT" altLang="it-IT" sz="2000" dirty="0">
                <a:latin typeface="Arial" panose="020B0604020202020204" pitchFamily="34" charset="0"/>
              </a:rPr>
              <a:t>		</a:t>
            </a:r>
            <a:r>
              <a:rPr lang="it-IT" altLang="it-IT" sz="2000" dirty="0" smtClean="0">
                <a:solidFill>
                  <a:schemeClr val="accent2"/>
                </a:solidFill>
                <a:latin typeface="Arial" panose="020B0604020202020204" pitchFamily="34" charset="0"/>
              </a:rPr>
              <a:t>idruro rameoso</a:t>
            </a:r>
            <a:endParaRPr lang="it-IT" altLang="it-IT" sz="2000" dirty="0">
              <a:solidFill>
                <a:schemeClr val="accent2"/>
              </a:solidFill>
              <a:latin typeface="Arial" panose="020B0604020202020204" pitchFamily="34" charset="0"/>
            </a:endParaRPr>
          </a:p>
          <a:p>
            <a:pPr eaLnBrk="1" hangingPunct="1">
              <a:spcBef>
                <a:spcPct val="50000"/>
              </a:spcBef>
              <a:buFontTx/>
              <a:buNone/>
            </a:pPr>
            <a:r>
              <a:rPr lang="it-IT" altLang="it-IT" sz="2000" dirty="0" smtClean="0">
                <a:latin typeface="Arial" panose="020B0604020202020204" pitchFamily="34" charset="0"/>
              </a:rPr>
              <a:t>CH</a:t>
            </a:r>
            <a:r>
              <a:rPr lang="it-IT" altLang="it-IT" sz="2000" baseline="-25000" dirty="0" smtClean="0">
                <a:latin typeface="Arial" panose="020B0604020202020204" pitchFamily="34" charset="0"/>
              </a:rPr>
              <a:t>4</a:t>
            </a:r>
            <a:r>
              <a:rPr lang="it-IT" altLang="it-IT" sz="2000" dirty="0">
                <a:latin typeface="Arial" panose="020B0604020202020204" pitchFamily="34" charset="0"/>
              </a:rPr>
              <a:t>	</a:t>
            </a:r>
            <a:r>
              <a:rPr lang="it-IT" altLang="it-IT" sz="2000" dirty="0" err="1" smtClean="0">
                <a:solidFill>
                  <a:srgbClr val="FA2906"/>
                </a:solidFill>
                <a:latin typeface="Arial" panose="020B0604020202020204" pitchFamily="34" charset="0"/>
              </a:rPr>
              <a:t>tetraidruro</a:t>
            </a:r>
            <a:r>
              <a:rPr lang="it-IT" altLang="it-IT" sz="2000" dirty="0" smtClean="0">
                <a:solidFill>
                  <a:srgbClr val="FA2906"/>
                </a:solidFill>
                <a:latin typeface="Arial" panose="020B0604020202020204" pitchFamily="34" charset="0"/>
              </a:rPr>
              <a:t> </a:t>
            </a:r>
            <a:r>
              <a:rPr lang="it-IT" altLang="it-IT" sz="2000" dirty="0">
                <a:solidFill>
                  <a:srgbClr val="FA2906"/>
                </a:solidFill>
                <a:latin typeface="Arial" panose="020B0604020202020204" pitchFamily="34" charset="0"/>
              </a:rPr>
              <a:t>di </a:t>
            </a:r>
            <a:r>
              <a:rPr lang="it-IT" altLang="it-IT" sz="2000" dirty="0" smtClean="0">
                <a:solidFill>
                  <a:srgbClr val="FA2906"/>
                </a:solidFill>
                <a:latin typeface="Arial" panose="020B0604020202020204" pitchFamily="34" charset="0"/>
              </a:rPr>
              <a:t>carbonio</a:t>
            </a:r>
            <a:r>
              <a:rPr lang="it-IT" altLang="it-IT" sz="2000" dirty="0">
                <a:latin typeface="Arial" panose="020B0604020202020204" pitchFamily="34" charset="0"/>
              </a:rPr>
              <a:t>		</a:t>
            </a:r>
            <a:r>
              <a:rPr lang="it-IT" altLang="it-IT" sz="2000" dirty="0" smtClean="0">
                <a:solidFill>
                  <a:schemeClr val="accent2"/>
                </a:solidFill>
                <a:latin typeface="Arial" panose="020B0604020202020204" pitchFamily="34" charset="0"/>
              </a:rPr>
              <a:t>metano</a:t>
            </a:r>
            <a:endParaRPr lang="it-IT" altLang="it-IT" sz="2000" dirty="0">
              <a:solidFill>
                <a:schemeClr val="accent2"/>
              </a:solidFill>
              <a:latin typeface="Arial" panose="020B0604020202020204" pitchFamily="34" charset="0"/>
            </a:endParaRPr>
          </a:p>
          <a:p>
            <a:pPr eaLnBrk="1" hangingPunct="1">
              <a:spcBef>
                <a:spcPct val="50000"/>
              </a:spcBef>
              <a:buFontTx/>
              <a:buNone/>
            </a:pPr>
            <a:r>
              <a:rPr lang="it-IT" altLang="it-IT" sz="2000" dirty="0" smtClean="0">
                <a:latin typeface="Arial" panose="020B0604020202020204" pitchFamily="34" charset="0"/>
              </a:rPr>
              <a:t>NH</a:t>
            </a:r>
            <a:r>
              <a:rPr lang="it-IT" altLang="it-IT" sz="2000" baseline="-25000" dirty="0" smtClean="0">
                <a:latin typeface="Arial" panose="020B0604020202020204" pitchFamily="34" charset="0"/>
              </a:rPr>
              <a:t>3</a:t>
            </a:r>
            <a:r>
              <a:rPr lang="it-IT" altLang="it-IT" sz="2000" dirty="0">
                <a:latin typeface="Arial" panose="020B0604020202020204" pitchFamily="34" charset="0"/>
              </a:rPr>
              <a:t>	</a:t>
            </a:r>
            <a:r>
              <a:rPr lang="it-IT" altLang="it-IT" sz="2000" dirty="0" err="1" smtClean="0">
                <a:solidFill>
                  <a:srgbClr val="FA2906"/>
                </a:solidFill>
                <a:latin typeface="Arial" panose="020B0604020202020204" pitchFamily="34" charset="0"/>
              </a:rPr>
              <a:t>triidruro</a:t>
            </a:r>
            <a:r>
              <a:rPr lang="it-IT" altLang="it-IT" sz="2000" dirty="0" smtClean="0">
                <a:solidFill>
                  <a:srgbClr val="FA2906"/>
                </a:solidFill>
                <a:latin typeface="Arial" panose="020B0604020202020204" pitchFamily="34" charset="0"/>
              </a:rPr>
              <a:t> </a:t>
            </a:r>
            <a:r>
              <a:rPr lang="it-IT" altLang="it-IT" sz="2000" dirty="0">
                <a:solidFill>
                  <a:srgbClr val="FA2906"/>
                </a:solidFill>
                <a:latin typeface="Arial" panose="020B0604020202020204" pitchFamily="34" charset="0"/>
              </a:rPr>
              <a:t>di </a:t>
            </a:r>
            <a:r>
              <a:rPr lang="it-IT" altLang="it-IT" sz="2000" dirty="0" smtClean="0">
                <a:solidFill>
                  <a:srgbClr val="FA2906"/>
                </a:solidFill>
                <a:latin typeface="Arial" panose="020B0604020202020204" pitchFamily="34" charset="0"/>
              </a:rPr>
              <a:t>azoto	</a:t>
            </a:r>
            <a:r>
              <a:rPr lang="it-IT" altLang="it-IT" sz="2000" dirty="0">
                <a:latin typeface="Arial" panose="020B0604020202020204" pitchFamily="34" charset="0"/>
              </a:rPr>
              <a:t>		</a:t>
            </a:r>
            <a:r>
              <a:rPr lang="it-IT" altLang="it-IT" sz="2000" dirty="0" smtClean="0">
                <a:solidFill>
                  <a:schemeClr val="accent2"/>
                </a:solidFill>
                <a:latin typeface="Arial" panose="020B0604020202020204" pitchFamily="34" charset="0"/>
              </a:rPr>
              <a:t>ammoniaca</a:t>
            </a:r>
            <a:endParaRPr lang="it-IT" altLang="it-IT" sz="2000" dirty="0">
              <a:solidFill>
                <a:schemeClr val="accent2"/>
              </a:solidFill>
              <a:latin typeface="Arial" panose="020B0604020202020204" pitchFamily="34" charset="0"/>
            </a:endParaRPr>
          </a:p>
          <a:p>
            <a:pPr eaLnBrk="1" hangingPunct="1">
              <a:spcBef>
                <a:spcPct val="50000"/>
              </a:spcBef>
              <a:buFontTx/>
              <a:buNone/>
            </a:pPr>
            <a:r>
              <a:rPr lang="it-IT" altLang="it-IT" sz="2000" dirty="0" smtClean="0">
                <a:latin typeface="Arial" panose="020B0604020202020204" pitchFamily="34" charset="0"/>
              </a:rPr>
              <a:t>PH</a:t>
            </a:r>
            <a:r>
              <a:rPr lang="it-IT" altLang="it-IT" sz="2000" baseline="-25000" dirty="0" smtClean="0">
                <a:latin typeface="Arial" panose="020B0604020202020204" pitchFamily="34" charset="0"/>
              </a:rPr>
              <a:t>3</a:t>
            </a:r>
            <a:r>
              <a:rPr lang="it-IT" altLang="it-IT" sz="2000" dirty="0">
                <a:latin typeface="Arial" panose="020B0604020202020204" pitchFamily="34" charset="0"/>
              </a:rPr>
              <a:t>	</a:t>
            </a:r>
            <a:r>
              <a:rPr lang="it-IT" altLang="it-IT" sz="2000" dirty="0" err="1" smtClean="0">
                <a:solidFill>
                  <a:srgbClr val="FA2906"/>
                </a:solidFill>
                <a:latin typeface="Arial" panose="020B0604020202020204" pitchFamily="34" charset="0"/>
              </a:rPr>
              <a:t>triidruro</a:t>
            </a:r>
            <a:r>
              <a:rPr lang="it-IT" altLang="it-IT" sz="2000" dirty="0" smtClean="0">
                <a:solidFill>
                  <a:srgbClr val="FA2906"/>
                </a:solidFill>
                <a:latin typeface="Arial" panose="020B0604020202020204" pitchFamily="34" charset="0"/>
              </a:rPr>
              <a:t> </a:t>
            </a:r>
            <a:r>
              <a:rPr lang="it-IT" altLang="it-IT" sz="2000" dirty="0">
                <a:solidFill>
                  <a:srgbClr val="FA2906"/>
                </a:solidFill>
                <a:latin typeface="Arial" panose="020B0604020202020204" pitchFamily="34" charset="0"/>
              </a:rPr>
              <a:t>di </a:t>
            </a:r>
            <a:r>
              <a:rPr lang="it-IT" altLang="it-IT" sz="2000" dirty="0" smtClean="0">
                <a:solidFill>
                  <a:srgbClr val="FA2906"/>
                </a:solidFill>
                <a:latin typeface="Arial" panose="020B0604020202020204" pitchFamily="34" charset="0"/>
              </a:rPr>
              <a:t>fosforo</a:t>
            </a:r>
            <a:r>
              <a:rPr lang="it-IT" altLang="it-IT" sz="2000" dirty="0">
                <a:latin typeface="Arial" panose="020B0604020202020204" pitchFamily="34" charset="0"/>
              </a:rPr>
              <a:t>		</a:t>
            </a:r>
            <a:r>
              <a:rPr lang="it-IT" altLang="it-IT" sz="2000" dirty="0" smtClean="0">
                <a:solidFill>
                  <a:schemeClr val="accent2"/>
                </a:solidFill>
                <a:latin typeface="Arial" panose="020B0604020202020204" pitchFamily="34" charset="0"/>
              </a:rPr>
              <a:t>fosfina</a:t>
            </a:r>
            <a:endParaRPr lang="it-IT" altLang="it-IT" sz="2000" dirty="0">
              <a:solidFill>
                <a:schemeClr val="accent2"/>
              </a:solidFill>
              <a:latin typeface="Arial" panose="020B0604020202020204" pitchFamily="34" charset="0"/>
            </a:endParaRPr>
          </a:p>
        </p:txBody>
      </p:sp>
      <p:sp>
        <p:nvSpPr>
          <p:cNvPr id="29702" name="Text Box 6"/>
          <p:cNvSpPr txBox="1">
            <a:spLocks noChangeArrowheads="1"/>
          </p:cNvSpPr>
          <p:nvPr/>
        </p:nvSpPr>
        <p:spPr bwMode="auto">
          <a:xfrm>
            <a:off x="4953000" y="2179637"/>
            <a:ext cx="3886200" cy="2400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it-IT" altLang="it-IT" sz="2000" dirty="0">
                <a:solidFill>
                  <a:schemeClr val="accent2"/>
                </a:solidFill>
                <a:latin typeface="Arial" panose="020B0604020202020204" pitchFamily="34" charset="0"/>
              </a:rPr>
              <a:t>Nomenclatura tradizionale</a:t>
            </a:r>
            <a:r>
              <a:rPr lang="it-IT" altLang="it-IT" sz="2000" dirty="0">
                <a:latin typeface="Arial" panose="020B0604020202020204" pitchFamily="34" charset="0"/>
              </a:rPr>
              <a:t> </a:t>
            </a:r>
          </a:p>
          <a:p>
            <a:pPr eaLnBrk="1" hangingPunct="1">
              <a:spcBef>
                <a:spcPct val="50000"/>
              </a:spcBef>
              <a:buFontTx/>
              <a:buNone/>
            </a:pPr>
            <a:r>
              <a:rPr lang="it-IT" altLang="it-IT" sz="2000" dirty="0">
                <a:latin typeface="Arial" panose="020B0604020202020204" pitchFamily="34" charset="0"/>
              </a:rPr>
              <a:t>Si segue la regola vista anche per ossidi e anidridi, sostituendo la parola  “ossido” con “idruro</a:t>
            </a:r>
            <a:r>
              <a:rPr lang="it-IT" altLang="it-IT" sz="2000" dirty="0" smtClean="0">
                <a:latin typeface="Arial" panose="020B0604020202020204" pitchFamily="34" charset="0"/>
              </a:rPr>
              <a:t>”. Se l’atomo che si combina con H è un non metallo, si usano nomi specifici </a:t>
            </a:r>
            <a:endParaRPr lang="it-IT" altLang="it-IT" sz="2400" dirty="0">
              <a:latin typeface="Arial" panose="020B0604020202020204" pitchFamily="34" charset="0"/>
            </a:endParaRPr>
          </a:p>
        </p:txBody>
      </p:sp>
      <p:sp>
        <p:nvSpPr>
          <p:cNvPr id="29703" name="Text Box 7"/>
          <p:cNvSpPr txBox="1">
            <a:spLocks noChangeArrowheads="1"/>
          </p:cNvSpPr>
          <p:nvPr/>
        </p:nvSpPr>
        <p:spPr bwMode="auto">
          <a:xfrm>
            <a:off x="5181600" y="2362200"/>
            <a:ext cx="3429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endParaRPr lang="it-IT" altLang="it-IT" sz="2400">
              <a:latin typeface="Arial" panose="020B0604020202020204" pitchFamily="34" charset="0"/>
            </a:endParaRPr>
          </a:p>
        </p:txBody>
      </p:sp>
      <p:sp>
        <p:nvSpPr>
          <p:cNvPr id="29704" name="Text Box 8"/>
          <p:cNvSpPr txBox="1">
            <a:spLocks noChangeArrowheads="1"/>
          </p:cNvSpPr>
          <p:nvPr/>
        </p:nvSpPr>
        <p:spPr bwMode="auto">
          <a:xfrm>
            <a:off x="1371599" y="2286000"/>
            <a:ext cx="3124200"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it-IT" altLang="it-IT" sz="2000" dirty="0">
                <a:solidFill>
                  <a:srgbClr val="FA2906"/>
                </a:solidFill>
                <a:latin typeface="Arial" panose="020B0604020202020204" pitchFamily="34" charset="0"/>
              </a:rPr>
              <a:t>Nomenclatura IUPAC</a:t>
            </a:r>
            <a:r>
              <a:rPr lang="it-IT" altLang="it-IT" sz="2000" dirty="0">
                <a:latin typeface="Arial" panose="020B0604020202020204" pitchFamily="34" charset="0"/>
              </a:rPr>
              <a:t> </a:t>
            </a:r>
          </a:p>
          <a:p>
            <a:pPr eaLnBrk="1" hangingPunct="1">
              <a:spcBef>
                <a:spcPct val="50000"/>
              </a:spcBef>
              <a:buFontTx/>
              <a:buNone/>
            </a:pPr>
            <a:r>
              <a:rPr lang="it-IT" altLang="it-IT" sz="2000" dirty="0" smtClean="0">
                <a:latin typeface="Arial" panose="020B0604020202020204" pitchFamily="34" charset="0"/>
              </a:rPr>
              <a:t>si chiamano tutti idruri, specificando il prefisso a seconda del numero di atomi di idrogeno</a:t>
            </a:r>
            <a:endParaRPr lang="it-IT" altLang="it-IT" sz="2400" dirty="0">
              <a:latin typeface="Arial" panose="020B0604020202020204" pitchFamily="34" charset="0"/>
            </a:endParaRPr>
          </a:p>
        </p:txBody>
      </p:sp>
    </p:spTree>
    <p:extLst>
      <p:ext uri="{BB962C8B-B14F-4D97-AF65-F5344CB8AC3E}">
        <p14:creationId xmlns:p14="http://schemas.microsoft.com/office/powerpoint/2010/main" val="25771644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0" y="0"/>
            <a:ext cx="7772400" cy="1143000"/>
          </a:xfrm>
        </p:spPr>
        <p:txBody>
          <a:bodyPr/>
          <a:lstStyle/>
          <a:p>
            <a:pPr algn="l" eaLnBrk="1" hangingPunct="1">
              <a:lnSpc>
                <a:spcPct val="80000"/>
              </a:lnSpc>
            </a:pPr>
            <a:r>
              <a:rPr lang="it-IT" altLang="it-IT" sz="3200" dirty="0" smtClean="0">
                <a:solidFill>
                  <a:srgbClr val="0000FF"/>
                </a:solidFill>
                <a:latin typeface="Arial" panose="020B0604020202020204" pitchFamily="34" charset="0"/>
              </a:rPr>
              <a:t>Composti binari metallo – non metallo </a:t>
            </a:r>
          </a:p>
        </p:txBody>
      </p:sp>
      <p:sp>
        <p:nvSpPr>
          <p:cNvPr id="30723" name="Text Box 3"/>
          <p:cNvSpPr txBox="1">
            <a:spLocks noChangeArrowheads="1"/>
          </p:cNvSpPr>
          <p:nvPr/>
        </p:nvSpPr>
        <p:spPr bwMode="auto">
          <a:xfrm>
            <a:off x="381000" y="838200"/>
            <a:ext cx="8534400"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it-IT" altLang="it-IT" sz="2000">
                <a:latin typeface="Arial" panose="020B0604020202020204" pitchFamily="34" charset="0"/>
              </a:rPr>
              <a:t>Come gli acidi ossigenati, anche gli idracidi reagiscono con gli idrossidi per dare sali (che in questo caso, però, non contengono ossigeno). </a:t>
            </a:r>
          </a:p>
          <a:p>
            <a:pPr eaLnBrk="1" hangingPunct="1">
              <a:spcBef>
                <a:spcPct val="50000"/>
              </a:spcBef>
              <a:buFontTx/>
              <a:buNone/>
            </a:pPr>
            <a:r>
              <a:rPr lang="it-IT" altLang="it-IT" sz="2000">
                <a:latin typeface="Arial" panose="020B0604020202020204" pitchFamily="34" charset="0"/>
              </a:rPr>
              <a:t>Ad esempio:  Ca(OH)</a:t>
            </a:r>
            <a:r>
              <a:rPr lang="it-IT" altLang="it-IT" sz="2000" baseline="-25000">
                <a:latin typeface="Arial" panose="020B0604020202020204" pitchFamily="34" charset="0"/>
              </a:rPr>
              <a:t>2</a:t>
            </a:r>
            <a:r>
              <a:rPr lang="it-IT" altLang="it-IT" sz="2000">
                <a:latin typeface="Arial" panose="020B0604020202020204" pitchFamily="34" charset="0"/>
              </a:rPr>
              <a:t> + 2 HCl = CaCl</a:t>
            </a:r>
            <a:r>
              <a:rPr lang="it-IT" altLang="it-IT" sz="2000" baseline="-25000">
                <a:latin typeface="Arial" panose="020B0604020202020204" pitchFamily="34" charset="0"/>
              </a:rPr>
              <a:t>2</a:t>
            </a:r>
            <a:r>
              <a:rPr lang="it-IT" altLang="it-IT" sz="2000">
                <a:latin typeface="Arial" panose="020B0604020202020204" pitchFamily="34" charset="0"/>
              </a:rPr>
              <a:t> + 2 H</a:t>
            </a:r>
            <a:r>
              <a:rPr lang="it-IT" altLang="it-IT" sz="2000" baseline="-25000">
                <a:latin typeface="Arial" panose="020B0604020202020204" pitchFamily="34" charset="0"/>
              </a:rPr>
              <a:t>2</a:t>
            </a:r>
            <a:r>
              <a:rPr lang="it-IT" altLang="it-IT" sz="2000">
                <a:latin typeface="Arial" panose="020B0604020202020204" pitchFamily="34" charset="0"/>
              </a:rPr>
              <a:t>O </a:t>
            </a:r>
          </a:p>
        </p:txBody>
      </p:sp>
      <p:sp>
        <p:nvSpPr>
          <p:cNvPr id="30724" name="Rectangle 4"/>
          <p:cNvSpPr>
            <a:spLocks noChangeArrowheads="1"/>
          </p:cNvSpPr>
          <p:nvPr/>
        </p:nvSpPr>
        <p:spPr bwMode="auto">
          <a:xfrm>
            <a:off x="0" y="2560638"/>
            <a:ext cx="9144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it-IT" altLang="it-IT" sz="2400"/>
              <a:t/>
            </a:r>
            <a:br>
              <a:rPr lang="it-IT" altLang="it-IT" sz="2400"/>
            </a:br>
            <a:endParaRPr lang="it-IT" altLang="it-IT" sz="2400"/>
          </a:p>
        </p:txBody>
      </p:sp>
      <p:sp>
        <p:nvSpPr>
          <p:cNvPr id="30725" name="Text Box 5"/>
          <p:cNvSpPr txBox="1">
            <a:spLocks noChangeArrowheads="1"/>
          </p:cNvSpPr>
          <p:nvPr/>
        </p:nvSpPr>
        <p:spPr bwMode="auto">
          <a:xfrm>
            <a:off x="914400" y="4876800"/>
            <a:ext cx="7391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endParaRPr lang="it-IT" altLang="it-IT" sz="2000">
              <a:solidFill>
                <a:schemeClr val="accent2"/>
              </a:solidFill>
              <a:latin typeface="Arial" panose="020B0604020202020204" pitchFamily="34" charset="0"/>
            </a:endParaRPr>
          </a:p>
        </p:txBody>
      </p:sp>
      <p:sp>
        <p:nvSpPr>
          <p:cNvPr id="30726" name="Text Box 6"/>
          <p:cNvSpPr txBox="1">
            <a:spLocks noChangeArrowheads="1"/>
          </p:cNvSpPr>
          <p:nvPr/>
        </p:nvSpPr>
        <p:spPr bwMode="auto">
          <a:xfrm>
            <a:off x="4572000" y="2057400"/>
            <a:ext cx="4419600" cy="237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it-IT" altLang="it-IT" sz="2000" dirty="0">
                <a:solidFill>
                  <a:schemeClr val="accent2"/>
                </a:solidFill>
                <a:latin typeface="Arial" panose="020B0604020202020204" pitchFamily="34" charset="0"/>
              </a:rPr>
              <a:t>Nomenclatura tradizionale</a:t>
            </a:r>
            <a:r>
              <a:rPr lang="it-IT" altLang="it-IT" sz="2000" dirty="0">
                <a:latin typeface="Arial" panose="020B0604020202020204" pitchFamily="34" charset="0"/>
              </a:rPr>
              <a:t> </a:t>
            </a:r>
          </a:p>
          <a:p>
            <a:pPr eaLnBrk="1" hangingPunct="1">
              <a:spcBef>
                <a:spcPct val="50000"/>
              </a:spcBef>
              <a:buFontTx/>
              <a:buNone/>
            </a:pPr>
            <a:r>
              <a:rPr lang="it-IT" altLang="it-IT" sz="2000" dirty="0">
                <a:latin typeface="Arial" panose="020B0604020202020204" pitchFamily="34" charset="0"/>
              </a:rPr>
              <a:t>Il nome si ottiene da quello del corrispondente idracido, cambiando il suffisso “-idrico” in “-uro” e facendo seguire la specifica del metallo, con i soliti suffissi per indicare lo stato di ossidazione. </a:t>
            </a:r>
          </a:p>
        </p:txBody>
      </p:sp>
      <p:sp>
        <p:nvSpPr>
          <p:cNvPr id="30727" name="Text Box 7"/>
          <p:cNvSpPr txBox="1">
            <a:spLocks noChangeArrowheads="1"/>
          </p:cNvSpPr>
          <p:nvPr/>
        </p:nvSpPr>
        <p:spPr bwMode="auto">
          <a:xfrm>
            <a:off x="5181600" y="2362200"/>
            <a:ext cx="3429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endParaRPr lang="it-IT" altLang="it-IT" sz="2400">
              <a:latin typeface="Arial" panose="020B0604020202020204" pitchFamily="34" charset="0"/>
            </a:endParaRPr>
          </a:p>
        </p:txBody>
      </p:sp>
      <p:sp>
        <p:nvSpPr>
          <p:cNvPr id="30728" name="Text Box 8"/>
          <p:cNvSpPr txBox="1">
            <a:spLocks noChangeArrowheads="1"/>
          </p:cNvSpPr>
          <p:nvPr/>
        </p:nvSpPr>
        <p:spPr bwMode="auto">
          <a:xfrm>
            <a:off x="381000" y="2057400"/>
            <a:ext cx="3810000" cy="237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it-IT" altLang="it-IT" sz="2000">
                <a:solidFill>
                  <a:srgbClr val="FA2906"/>
                </a:solidFill>
                <a:latin typeface="Arial" panose="020B0604020202020204" pitchFamily="34" charset="0"/>
              </a:rPr>
              <a:t>Nomenclatura IUPAC</a:t>
            </a:r>
            <a:r>
              <a:rPr lang="it-IT" altLang="it-IT" sz="2000">
                <a:latin typeface="Arial" panose="020B0604020202020204" pitchFamily="34" charset="0"/>
              </a:rPr>
              <a:t> </a:t>
            </a:r>
          </a:p>
          <a:p>
            <a:pPr eaLnBrk="1" hangingPunct="1">
              <a:spcBef>
                <a:spcPct val="50000"/>
              </a:spcBef>
              <a:buFontTx/>
              <a:buNone/>
            </a:pPr>
            <a:r>
              <a:rPr lang="it-IT" altLang="it-IT" sz="2000">
                <a:latin typeface="Arial" panose="020B0604020202020204" pitchFamily="34" charset="0"/>
              </a:rPr>
              <a:t>Il nome si ottiene da quello del corrispondente idracido, facendo seguire la specifica del metallo. Le proporzioni tra non metallo e metallo si indicano con opportuni prefissi numerici. </a:t>
            </a:r>
          </a:p>
        </p:txBody>
      </p:sp>
      <p:sp>
        <p:nvSpPr>
          <p:cNvPr id="30729" name="Text Box 9"/>
          <p:cNvSpPr txBox="1">
            <a:spLocks noChangeArrowheads="1"/>
          </p:cNvSpPr>
          <p:nvPr/>
        </p:nvSpPr>
        <p:spPr bwMode="auto">
          <a:xfrm>
            <a:off x="228600" y="4800600"/>
            <a:ext cx="7772400" cy="176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it-IT" altLang="it-IT" sz="2000">
                <a:latin typeface="Arial" panose="020B0604020202020204" pitchFamily="34" charset="0"/>
              </a:rPr>
              <a:t>NaCl	</a:t>
            </a:r>
            <a:r>
              <a:rPr lang="it-IT" altLang="it-IT" sz="2000">
                <a:solidFill>
                  <a:srgbClr val="FA2906"/>
                </a:solidFill>
                <a:latin typeface="Arial" panose="020B0604020202020204" pitchFamily="34" charset="0"/>
              </a:rPr>
              <a:t>cloruro di sodio</a:t>
            </a:r>
            <a:r>
              <a:rPr lang="it-IT" altLang="it-IT" sz="2000">
                <a:latin typeface="Arial" panose="020B0604020202020204" pitchFamily="34" charset="0"/>
              </a:rPr>
              <a:t> 		</a:t>
            </a:r>
            <a:r>
              <a:rPr lang="it-IT" altLang="it-IT" sz="2000">
                <a:solidFill>
                  <a:schemeClr val="accent2"/>
                </a:solidFill>
                <a:latin typeface="Arial" panose="020B0604020202020204" pitchFamily="34" charset="0"/>
              </a:rPr>
              <a:t>	cloruro di sodio</a:t>
            </a:r>
          </a:p>
          <a:p>
            <a:pPr eaLnBrk="1" hangingPunct="1">
              <a:spcBef>
                <a:spcPct val="50000"/>
              </a:spcBef>
              <a:buFontTx/>
              <a:buNone/>
            </a:pPr>
            <a:r>
              <a:rPr lang="it-IT" altLang="it-IT" sz="2000">
                <a:latin typeface="Arial" panose="020B0604020202020204" pitchFamily="34" charset="0"/>
              </a:rPr>
              <a:t>BaCl</a:t>
            </a:r>
            <a:r>
              <a:rPr lang="it-IT" altLang="it-IT" sz="2000" baseline="-25000">
                <a:latin typeface="Arial" panose="020B0604020202020204" pitchFamily="34" charset="0"/>
              </a:rPr>
              <a:t>2</a:t>
            </a:r>
            <a:r>
              <a:rPr lang="it-IT" altLang="it-IT" sz="2000">
                <a:latin typeface="Arial" panose="020B0604020202020204" pitchFamily="34" charset="0"/>
              </a:rPr>
              <a:t>	</a:t>
            </a:r>
            <a:r>
              <a:rPr lang="it-IT" altLang="it-IT" sz="2000">
                <a:solidFill>
                  <a:srgbClr val="FA2906"/>
                </a:solidFill>
                <a:latin typeface="Arial" panose="020B0604020202020204" pitchFamily="34" charset="0"/>
              </a:rPr>
              <a:t>dicloruro di bario</a:t>
            </a:r>
            <a:r>
              <a:rPr lang="it-IT" altLang="it-IT" sz="2000">
                <a:latin typeface="Arial" panose="020B0604020202020204" pitchFamily="34" charset="0"/>
              </a:rPr>
              <a:t> 		</a:t>
            </a:r>
            <a:r>
              <a:rPr lang="it-IT" altLang="it-IT" sz="2000">
                <a:solidFill>
                  <a:schemeClr val="accent2"/>
                </a:solidFill>
                <a:latin typeface="Arial" panose="020B0604020202020204" pitchFamily="34" charset="0"/>
              </a:rPr>
              <a:t>cloruro di bario</a:t>
            </a:r>
          </a:p>
          <a:p>
            <a:pPr eaLnBrk="1" hangingPunct="1">
              <a:spcBef>
                <a:spcPct val="50000"/>
              </a:spcBef>
              <a:buFontTx/>
              <a:buNone/>
            </a:pPr>
            <a:r>
              <a:rPr lang="it-IT" altLang="it-IT" sz="2000">
                <a:latin typeface="Arial" panose="020B0604020202020204" pitchFamily="34" charset="0"/>
              </a:rPr>
              <a:t>Cu</a:t>
            </a:r>
            <a:r>
              <a:rPr lang="it-IT" altLang="it-IT" sz="2000" baseline="-25000">
                <a:latin typeface="Arial" panose="020B0604020202020204" pitchFamily="34" charset="0"/>
              </a:rPr>
              <a:t>2</a:t>
            </a:r>
            <a:r>
              <a:rPr lang="it-IT" altLang="it-IT" sz="2000">
                <a:latin typeface="Arial" panose="020B0604020202020204" pitchFamily="34" charset="0"/>
              </a:rPr>
              <a:t>S	</a:t>
            </a:r>
            <a:r>
              <a:rPr lang="it-IT" altLang="it-IT" sz="2000">
                <a:solidFill>
                  <a:srgbClr val="FA2906"/>
                </a:solidFill>
                <a:latin typeface="Arial" panose="020B0604020202020204" pitchFamily="34" charset="0"/>
              </a:rPr>
              <a:t>solfuro di dirame</a:t>
            </a:r>
            <a:r>
              <a:rPr lang="it-IT" altLang="it-IT" sz="2000">
                <a:latin typeface="Arial" panose="020B0604020202020204" pitchFamily="34" charset="0"/>
              </a:rPr>
              <a:t> 		</a:t>
            </a:r>
            <a:r>
              <a:rPr lang="it-IT" altLang="it-IT" sz="2000">
                <a:solidFill>
                  <a:schemeClr val="accent2"/>
                </a:solidFill>
                <a:latin typeface="Arial" panose="020B0604020202020204" pitchFamily="34" charset="0"/>
              </a:rPr>
              <a:t>solfuro rame</a:t>
            </a:r>
            <a:r>
              <a:rPr lang="it-IT" altLang="it-IT" sz="2000" b="1">
                <a:solidFill>
                  <a:schemeClr val="accent2"/>
                </a:solidFill>
                <a:latin typeface="Arial" panose="020B0604020202020204" pitchFamily="34" charset="0"/>
              </a:rPr>
              <a:t>oso</a:t>
            </a:r>
            <a:endParaRPr lang="it-IT" altLang="it-IT" sz="2000">
              <a:solidFill>
                <a:schemeClr val="accent2"/>
              </a:solidFill>
              <a:latin typeface="Arial" panose="020B0604020202020204" pitchFamily="34" charset="0"/>
            </a:endParaRPr>
          </a:p>
          <a:p>
            <a:pPr eaLnBrk="1" hangingPunct="1">
              <a:spcBef>
                <a:spcPct val="50000"/>
              </a:spcBef>
              <a:buFontTx/>
              <a:buNone/>
            </a:pPr>
            <a:r>
              <a:rPr lang="it-IT" altLang="it-IT" sz="2000">
                <a:latin typeface="Arial" panose="020B0604020202020204" pitchFamily="34" charset="0"/>
              </a:rPr>
              <a:t>CuS	</a:t>
            </a:r>
            <a:r>
              <a:rPr lang="it-IT" altLang="it-IT" sz="2000">
                <a:solidFill>
                  <a:srgbClr val="FA2906"/>
                </a:solidFill>
                <a:latin typeface="Arial" panose="020B0604020202020204" pitchFamily="34" charset="0"/>
              </a:rPr>
              <a:t>solfuro di rame</a:t>
            </a:r>
            <a:r>
              <a:rPr lang="it-IT" altLang="it-IT" sz="2000">
                <a:latin typeface="Arial" panose="020B0604020202020204" pitchFamily="34" charset="0"/>
              </a:rPr>
              <a:t> 		</a:t>
            </a:r>
            <a:r>
              <a:rPr lang="it-IT" altLang="it-IT" sz="2000">
                <a:solidFill>
                  <a:schemeClr val="accent2"/>
                </a:solidFill>
                <a:latin typeface="Arial" panose="020B0604020202020204" pitchFamily="34" charset="0"/>
              </a:rPr>
              <a:t>	solfuro rame</a:t>
            </a:r>
            <a:r>
              <a:rPr lang="it-IT" altLang="it-IT" sz="2000" b="1">
                <a:solidFill>
                  <a:schemeClr val="accent2"/>
                </a:solidFill>
                <a:latin typeface="Arial" panose="020B0604020202020204" pitchFamily="34" charset="0"/>
              </a:rPr>
              <a:t>ico</a:t>
            </a:r>
            <a:endParaRPr lang="it-IT" altLang="it-IT" sz="2000">
              <a:solidFill>
                <a:schemeClr val="accent2"/>
              </a:solidFill>
              <a:latin typeface="Arial" panose="020B0604020202020204" pitchFamily="34" charset="0"/>
            </a:endParaRPr>
          </a:p>
        </p:txBody>
      </p:sp>
    </p:spTree>
    <p:extLst>
      <p:ext uri="{BB962C8B-B14F-4D97-AF65-F5344CB8AC3E}">
        <p14:creationId xmlns:p14="http://schemas.microsoft.com/office/powerpoint/2010/main" val="42266446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0" y="0"/>
            <a:ext cx="7772400" cy="1143000"/>
          </a:xfrm>
        </p:spPr>
        <p:txBody>
          <a:bodyPr/>
          <a:lstStyle/>
          <a:p>
            <a:pPr algn="l" eaLnBrk="1" hangingPunct="1">
              <a:lnSpc>
                <a:spcPct val="80000"/>
              </a:lnSpc>
            </a:pPr>
            <a:r>
              <a:rPr lang="it-IT" altLang="it-IT" sz="3200" smtClean="0">
                <a:solidFill>
                  <a:srgbClr val="0000FF"/>
                </a:solidFill>
                <a:latin typeface="Arial" panose="020B0604020202020204" pitchFamily="34" charset="0"/>
              </a:rPr>
              <a:t>Alcuni composti comuni</a:t>
            </a:r>
            <a:endParaRPr lang="it-IT" altLang="it-IT" sz="2000" smtClean="0">
              <a:solidFill>
                <a:srgbClr val="FA2906"/>
              </a:solidFill>
              <a:latin typeface="Arial" panose="020B0604020202020204" pitchFamily="34" charset="0"/>
            </a:endParaRPr>
          </a:p>
        </p:txBody>
      </p:sp>
      <p:sp>
        <p:nvSpPr>
          <p:cNvPr id="33795" name="Text Box 3"/>
          <p:cNvSpPr txBox="1">
            <a:spLocks noChangeArrowheads="1"/>
          </p:cNvSpPr>
          <p:nvPr/>
        </p:nvSpPr>
        <p:spPr bwMode="auto">
          <a:xfrm>
            <a:off x="1600200" y="1905000"/>
            <a:ext cx="5257800" cy="222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it-IT" altLang="it-IT" sz="2000">
                <a:latin typeface="Arial" panose="020B0604020202020204" pitchFamily="34" charset="0"/>
              </a:rPr>
              <a:t> H</a:t>
            </a:r>
            <a:r>
              <a:rPr lang="it-IT" altLang="it-IT" sz="2000" baseline="-25000">
                <a:latin typeface="Arial" panose="020B0604020202020204" pitchFamily="34" charset="0"/>
              </a:rPr>
              <a:t>2</a:t>
            </a:r>
            <a:r>
              <a:rPr lang="it-IT" altLang="it-IT" sz="2000">
                <a:latin typeface="Arial" panose="020B0604020202020204" pitchFamily="34" charset="0"/>
              </a:rPr>
              <a:t>O</a:t>
            </a:r>
            <a:r>
              <a:rPr lang="it-IT" altLang="it-IT" sz="2000" baseline="-25000">
                <a:latin typeface="Arial" panose="020B0604020202020204" pitchFamily="34" charset="0"/>
              </a:rPr>
              <a:t>2</a:t>
            </a:r>
            <a:r>
              <a:rPr lang="it-IT" altLang="it-IT" sz="2000">
                <a:latin typeface="Arial" panose="020B0604020202020204" pitchFamily="34" charset="0"/>
              </a:rPr>
              <a:t> 	acqua ossigenata</a:t>
            </a:r>
          </a:p>
          <a:p>
            <a:pPr eaLnBrk="1" hangingPunct="1">
              <a:spcBef>
                <a:spcPct val="50000"/>
              </a:spcBef>
              <a:buFontTx/>
              <a:buNone/>
            </a:pPr>
            <a:r>
              <a:rPr lang="it-IT" altLang="it-IT" sz="2000">
                <a:latin typeface="Arial" panose="020B0604020202020204" pitchFamily="34" charset="0"/>
              </a:rPr>
              <a:t> NH</a:t>
            </a:r>
            <a:r>
              <a:rPr lang="it-IT" altLang="it-IT" sz="2000" baseline="-25000">
                <a:latin typeface="Arial" panose="020B0604020202020204" pitchFamily="34" charset="0"/>
              </a:rPr>
              <a:t>3</a:t>
            </a:r>
            <a:r>
              <a:rPr lang="it-IT" altLang="it-IT" sz="2000">
                <a:latin typeface="Arial" panose="020B0604020202020204" pitchFamily="34" charset="0"/>
              </a:rPr>
              <a:t>	ammoniaca</a:t>
            </a:r>
          </a:p>
          <a:p>
            <a:pPr eaLnBrk="1" hangingPunct="1">
              <a:spcBef>
                <a:spcPct val="50000"/>
              </a:spcBef>
              <a:buFontTx/>
              <a:buNone/>
            </a:pPr>
            <a:r>
              <a:rPr lang="it-IT" altLang="it-IT" sz="2000">
                <a:latin typeface="Arial" panose="020B0604020202020204" pitchFamily="34" charset="0"/>
              </a:rPr>
              <a:t> PH</a:t>
            </a:r>
            <a:r>
              <a:rPr lang="it-IT" altLang="it-IT" sz="2000" baseline="-25000">
                <a:latin typeface="Arial" panose="020B0604020202020204" pitchFamily="34" charset="0"/>
              </a:rPr>
              <a:t>3</a:t>
            </a:r>
            <a:r>
              <a:rPr lang="it-IT" altLang="it-IT" sz="2000">
                <a:latin typeface="Arial" panose="020B0604020202020204" pitchFamily="34" charset="0"/>
              </a:rPr>
              <a:t>	fosfina</a:t>
            </a:r>
          </a:p>
          <a:p>
            <a:pPr eaLnBrk="1" hangingPunct="1">
              <a:spcBef>
                <a:spcPct val="50000"/>
              </a:spcBef>
              <a:buFontTx/>
              <a:buNone/>
            </a:pPr>
            <a:r>
              <a:rPr lang="it-IT" altLang="it-IT" sz="2000">
                <a:latin typeface="Arial" panose="020B0604020202020204" pitchFamily="34" charset="0"/>
              </a:rPr>
              <a:t> N</a:t>
            </a:r>
            <a:r>
              <a:rPr lang="it-IT" altLang="it-IT" sz="2000" baseline="-25000">
                <a:latin typeface="Arial" panose="020B0604020202020204" pitchFamily="34" charset="0"/>
              </a:rPr>
              <a:t>2</a:t>
            </a:r>
            <a:r>
              <a:rPr lang="it-IT" altLang="it-IT" sz="2000">
                <a:latin typeface="Arial" panose="020B0604020202020204" pitchFamily="34" charset="0"/>
              </a:rPr>
              <a:t>H</a:t>
            </a:r>
            <a:r>
              <a:rPr lang="it-IT" altLang="it-IT" sz="2000" baseline="-25000">
                <a:latin typeface="Arial" panose="020B0604020202020204" pitchFamily="34" charset="0"/>
              </a:rPr>
              <a:t>4</a:t>
            </a:r>
            <a:r>
              <a:rPr lang="it-IT" altLang="it-IT" sz="2000">
                <a:latin typeface="Arial" panose="020B0604020202020204" pitchFamily="34" charset="0"/>
              </a:rPr>
              <a:t>	idrazina</a:t>
            </a:r>
          </a:p>
          <a:p>
            <a:pPr eaLnBrk="1" hangingPunct="1">
              <a:spcBef>
                <a:spcPct val="50000"/>
              </a:spcBef>
              <a:buFontTx/>
              <a:buNone/>
            </a:pPr>
            <a:endParaRPr lang="it-IT" altLang="it-IT" sz="2000">
              <a:latin typeface="Arial" panose="020B0604020202020204" pitchFamily="34" charset="0"/>
            </a:endParaRPr>
          </a:p>
        </p:txBody>
      </p:sp>
      <p:sp>
        <p:nvSpPr>
          <p:cNvPr id="33796" name="Rectangle 4"/>
          <p:cNvSpPr>
            <a:spLocks noChangeArrowheads="1"/>
          </p:cNvSpPr>
          <p:nvPr/>
        </p:nvSpPr>
        <p:spPr bwMode="auto">
          <a:xfrm>
            <a:off x="0" y="2560638"/>
            <a:ext cx="9144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it-IT" altLang="it-IT" sz="2400"/>
              <a:t/>
            </a:r>
            <a:br>
              <a:rPr lang="it-IT" altLang="it-IT" sz="2400"/>
            </a:br>
            <a:endParaRPr lang="it-IT" altLang="it-IT" sz="2400"/>
          </a:p>
        </p:txBody>
      </p:sp>
    </p:spTree>
    <p:extLst>
      <p:ext uri="{BB962C8B-B14F-4D97-AF65-F5344CB8AC3E}">
        <p14:creationId xmlns:p14="http://schemas.microsoft.com/office/powerpoint/2010/main" val="20090877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0" y="0"/>
            <a:ext cx="7772400" cy="1143000"/>
          </a:xfrm>
        </p:spPr>
        <p:txBody>
          <a:bodyPr/>
          <a:lstStyle/>
          <a:p>
            <a:pPr algn="l" eaLnBrk="1" hangingPunct="1">
              <a:lnSpc>
                <a:spcPct val="80000"/>
              </a:lnSpc>
            </a:pPr>
            <a:r>
              <a:rPr lang="it-IT" altLang="it-IT" sz="3200" smtClean="0">
                <a:solidFill>
                  <a:srgbClr val="0000FF"/>
                </a:solidFill>
                <a:latin typeface="Arial" charset="0"/>
              </a:rPr>
              <a:t>Numero di ossidazione</a:t>
            </a:r>
            <a:endParaRPr lang="it-IT" altLang="it-IT" sz="3200" baseline="-25000" smtClean="0">
              <a:solidFill>
                <a:srgbClr val="0000FF"/>
              </a:solidFill>
              <a:latin typeface="Arial" charset="0"/>
            </a:endParaRPr>
          </a:p>
        </p:txBody>
      </p:sp>
      <p:sp>
        <p:nvSpPr>
          <p:cNvPr id="4" name="Text Box 1027"/>
          <p:cNvSpPr txBox="1">
            <a:spLocks noChangeArrowheads="1"/>
          </p:cNvSpPr>
          <p:nvPr/>
        </p:nvSpPr>
        <p:spPr bwMode="auto">
          <a:xfrm>
            <a:off x="228600" y="914400"/>
            <a:ext cx="86868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eaLnBrk="1" hangingPunct="1">
              <a:spcBef>
                <a:spcPct val="50000"/>
              </a:spcBef>
              <a:buFontTx/>
              <a:buNone/>
            </a:pPr>
            <a:r>
              <a:rPr lang="it-IT" altLang="it-IT" sz="2000" dirty="0">
                <a:latin typeface="Arial" charset="0"/>
              </a:rPr>
              <a:t>Il concetto di numero di ossidazione è strettamente connesso all'elettronegatività e può essere definito </a:t>
            </a:r>
            <a:r>
              <a:rPr lang="it-IT" altLang="it-IT" sz="2000" dirty="0">
                <a:solidFill>
                  <a:srgbClr val="FA2906"/>
                </a:solidFill>
                <a:latin typeface="Arial" charset="0"/>
              </a:rPr>
              <a:t>come la carica che un dato atomo assumerebbe in un composto se tutti i legami che lo coinvolgono fossero completamente ionici</a:t>
            </a:r>
            <a:r>
              <a:rPr lang="it-IT" altLang="it-IT" sz="2000" dirty="0">
                <a:latin typeface="Arial" charset="0"/>
              </a:rPr>
              <a:t> </a:t>
            </a:r>
          </a:p>
        </p:txBody>
      </p:sp>
    </p:spTree>
    <p:extLst>
      <p:ext uri="{BB962C8B-B14F-4D97-AF65-F5344CB8AC3E}">
        <p14:creationId xmlns:p14="http://schemas.microsoft.com/office/powerpoint/2010/main" val="229629106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0" y="0"/>
            <a:ext cx="7772400" cy="1143000"/>
          </a:xfrm>
        </p:spPr>
        <p:txBody>
          <a:bodyPr/>
          <a:lstStyle/>
          <a:p>
            <a:pPr algn="l" eaLnBrk="1" hangingPunct="1">
              <a:lnSpc>
                <a:spcPct val="80000"/>
              </a:lnSpc>
            </a:pPr>
            <a:r>
              <a:rPr lang="it-IT" altLang="it-IT" sz="3200" dirty="0" smtClean="0">
                <a:solidFill>
                  <a:srgbClr val="0000FF"/>
                </a:solidFill>
                <a:latin typeface="Arial" panose="020B0604020202020204" pitchFamily="34" charset="0"/>
              </a:rPr>
              <a:t>Nomenclatura IUPAC per Ioni</a:t>
            </a:r>
            <a:endParaRPr lang="it-IT" altLang="it-IT" sz="2000" dirty="0" smtClean="0">
              <a:solidFill>
                <a:srgbClr val="FA2906"/>
              </a:solidFill>
              <a:latin typeface="Arial" panose="020B0604020202020204" pitchFamily="34" charset="0"/>
            </a:endParaRPr>
          </a:p>
        </p:txBody>
      </p:sp>
      <p:sp>
        <p:nvSpPr>
          <p:cNvPr id="31747" name="Text Box 3"/>
          <p:cNvSpPr txBox="1">
            <a:spLocks noChangeArrowheads="1"/>
          </p:cNvSpPr>
          <p:nvPr/>
        </p:nvSpPr>
        <p:spPr bwMode="auto">
          <a:xfrm>
            <a:off x="304800" y="990600"/>
            <a:ext cx="8153400" cy="533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it-IT" altLang="it-IT" sz="2000">
                <a:latin typeface="Arial" panose="020B0604020202020204" pitchFamily="34" charset="0"/>
              </a:rPr>
              <a:t>I cationi monoatomici sono chiamati come l'elemento corrispondente</a:t>
            </a:r>
          </a:p>
          <a:p>
            <a:pPr eaLnBrk="1" hangingPunct="1">
              <a:spcBef>
                <a:spcPct val="50000"/>
              </a:spcBef>
              <a:buFontTx/>
              <a:buNone/>
            </a:pPr>
            <a:r>
              <a:rPr lang="it-IT" altLang="it-IT" sz="2000">
                <a:latin typeface="Arial" panose="020B0604020202020204" pitchFamily="34" charset="0"/>
              </a:rPr>
              <a:t>Zn</a:t>
            </a:r>
            <a:r>
              <a:rPr lang="it-IT" altLang="it-IT" sz="2000" baseline="30000">
                <a:latin typeface="Arial" panose="020B0604020202020204" pitchFamily="34" charset="0"/>
              </a:rPr>
              <a:t>2+</a:t>
            </a:r>
            <a:r>
              <a:rPr lang="it-IT" altLang="it-IT" sz="2000">
                <a:latin typeface="Arial" panose="020B0604020202020204" pitchFamily="34" charset="0"/>
              </a:rPr>
              <a:t>	ione zinco(II)  	Ni</a:t>
            </a:r>
            <a:r>
              <a:rPr lang="it-IT" altLang="it-IT" sz="2000" baseline="30000">
                <a:latin typeface="Arial" panose="020B0604020202020204" pitchFamily="34" charset="0"/>
              </a:rPr>
              <a:t>2+ </a:t>
            </a:r>
            <a:r>
              <a:rPr lang="it-IT" altLang="it-IT" sz="2000">
                <a:latin typeface="Arial" panose="020B0604020202020204" pitchFamily="34" charset="0"/>
              </a:rPr>
              <a:t>ione nichelio(II) 	H</a:t>
            </a:r>
            <a:r>
              <a:rPr lang="it-IT" altLang="it-IT" sz="2000" baseline="30000">
                <a:latin typeface="Arial" panose="020B0604020202020204" pitchFamily="34" charset="0"/>
              </a:rPr>
              <a:t>+ 	</a:t>
            </a:r>
            <a:r>
              <a:rPr lang="it-IT" altLang="it-IT" sz="2000">
                <a:latin typeface="Arial" panose="020B0604020202020204" pitchFamily="34" charset="0"/>
              </a:rPr>
              <a:t>protone</a:t>
            </a:r>
          </a:p>
          <a:p>
            <a:pPr eaLnBrk="1" hangingPunct="1">
              <a:spcBef>
                <a:spcPct val="50000"/>
              </a:spcBef>
              <a:buFontTx/>
              <a:buNone/>
            </a:pPr>
            <a:r>
              <a:rPr lang="it-IT" altLang="it-IT" sz="2000">
                <a:latin typeface="Arial" panose="020B0604020202020204" pitchFamily="34" charset="0"/>
              </a:rPr>
              <a:t>Fe</a:t>
            </a:r>
            <a:r>
              <a:rPr lang="it-IT" altLang="it-IT" sz="2000" baseline="30000">
                <a:latin typeface="Arial" panose="020B0604020202020204" pitchFamily="34" charset="0"/>
              </a:rPr>
              <a:t>3+ 	</a:t>
            </a:r>
            <a:r>
              <a:rPr lang="it-IT" altLang="it-IT" sz="2000">
                <a:latin typeface="Arial" panose="020B0604020202020204" pitchFamily="34" charset="0"/>
              </a:rPr>
              <a:t>ione ferro(III)	Fe</a:t>
            </a:r>
            <a:r>
              <a:rPr lang="it-IT" altLang="it-IT" sz="2000" baseline="30000">
                <a:latin typeface="Arial" panose="020B0604020202020204" pitchFamily="34" charset="0"/>
              </a:rPr>
              <a:t>2+ </a:t>
            </a:r>
            <a:r>
              <a:rPr lang="it-IT" altLang="it-IT" sz="2000">
                <a:latin typeface="Arial" panose="020B0604020202020204" pitchFamily="34" charset="0"/>
              </a:rPr>
              <a:t>ione ferro(II)</a:t>
            </a:r>
          </a:p>
          <a:p>
            <a:pPr eaLnBrk="1" hangingPunct="1">
              <a:spcBef>
                <a:spcPct val="50000"/>
              </a:spcBef>
              <a:buFontTx/>
              <a:buNone/>
            </a:pPr>
            <a:r>
              <a:rPr lang="it-IT" altLang="it-IT" sz="2000">
                <a:latin typeface="Arial" panose="020B0604020202020204" pitchFamily="34" charset="0"/>
              </a:rPr>
              <a:t>I cationi ottenuti per addizione di un protone agli idruri prendono il nome con la terminazione </a:t>
            </a:r>
            <a:r>
              <a:rPr lang="it-IT" altLang="it-IT" sz="2000" b="1">
                <a:latin typeface="Arial" panose="020B0604020202020204" pitchFamily="34" charset="0"/>
              </a:rPr>
              <a:t>-onio</a:t>
            </a:r>
          </a:p>
          <a:p>
            <a:pPr eaLnBrk="1" hangingPunct="1">
              <a:spcBef>
                <a:spcPct val="50000"/>
              </a:spcBef>
              <a:buFontTx/>
              <a:buNone/>
            </a:pPr>
            <a:r>
              <a:rPr lang="it-IT" altLang="it-IT" sz="2000">
                <a:latin typeface="Arial" panose="020B0604020202020204" pitchFamily="34" charset="0"/>
              </a:rPr>
              <a:t>H</a:t>
            </a:r>
            <a:r>
              <a:rPr lang="it-IT" altLang="it-IT" sz="2000" baseline="-30000">
                <a:latin typeface="Arial" panose="020B0604020202020204" pitchFamily="34" charset="0"/>
              </a:rPr>
              <a:t>3</a:t>
            </a:r>
            <a:r>
              <a:rPr lang="it-IT" altLang="it-IT" sz="2000">
                <a:latin typeface="Arial" panose="020B0604020202020204" pitchFamily="34" charset="0"/>
              </a:rPr>
              <a:t>O</a:t>
            </a:r>
            <a:r>
              <a:rPr lang="it-IT" altLang="it-IT" sz="2000" baseline="30000">
                <a:latin typeface="Arial" panose="020B0604020202020204" pitchFamily="34" charset="0"/>
              </a:rPr>
              <a:t>+	</a:t>
            </a:r>
            <a:r>
              <a:rPr lang="it-IT" altLang="it-IT" sz="2000">
                <a:latin typeface="Arial" panose="020B0604020202020204" pitchFamily="34" charset="0"/>
              </a:rPr>
              <a:t>ione ossonio (idrossonio)	NH</a:t>
            </a:r>
            <a:r>
              <a:rPr lang="it-IT" altLang="it-IT" sz="2000" baseline="-30000">
                <a:latin typeface="Arial" panose="020B0604020202020204" pitchFamily="34" charset="0"/>
              </a:rPr>
              <a:t>4</a:t>
            </a:r>
            <a:r>
              <a:rPr lang="it-IT" altLang="it-IT" sz="2000" baseline="30000">
                <a:latin typeface="Arial" panose="020B0604020202020204" pitchFamily="34" charset="0"/>
              </a:rPr>
              <a:t>+ 	</a:t>
            </a:r>
            <a:r>
              <a:rPr lang="it-IT" altLang="it-IT" sz="2000">
                <a:latin typeface="Arial" panose="020B0604020202020204" pitchFamily="34" charset="0"/>
              </a:rPr>
              <a:t>ione ammonio</a:t>
            </a:r>
          </a:p>
          <a:p>
            <a:pPr eaLnBrk="1" hangingPunct="1">
              <a:spcBef>
                <a:spcPct val="50000"/>
              </a:spcBef>
              <a:buFontTx/>
              <a:buNone/>
            </a:pPr>
            <a:r>
              <a:rPr lang="it-IT" altLang="it-IT" sz="2000">
                <a:latin typeface="Arial" panose="020B0604020202020204" pitchFamily="34" charset="0"/>
              </a:rPr>
              <a:t>PH</a:t>
            </a:r>
            <a:r>
              <a:rPr lang="it-IT" altLang="it-IT" sz="2000" baseline="-30000">
                <a:latin typeface="Arial" panose="020B0604020202020204" pitchFamily="34" charset="0"/>
              </a:rPr>
              <a:t>4</a:t>
            </a:r>
            <a:r>
              <a:rPr lang="it-IT" altLang="it-IT" sz="2000" baseline="30000">
                <a:latin typeface="Arial" panose="020B0604020202020204" pitchFamily="34" charset="0"/>
              </a:rPr>
              <a:t>+	</a:t>
            </a:r>
            <a:r>
              <a:rPr lang="it-IT" altLang="it-IT" sz="2000">
                <a:latin typeface="Arial" panose="020B0604020202020204" pitchFamily="34" charset="0"/>
              </a:rPr>
              <a:t>ione fosfonio (da fosfina PH</a:t>
            </a:r>
            <a:r>
              <a:rPr lang="it-IT" altLang="it-IT" sz="2000" baseline="-30000">
                <a:latin typeface="Arial" panose="020B0604020202020204" pitchFamily="34" charset="0"/>
              </a:rPr>
              <a:t>3</a:t>
            </a:r>
            <a:r>
              <a:rPr lang="it-IT" altLang="it-IT" sz="2000">
                <a:latin typeface="Arial" panose="020B0604020202020204" pitchFamily="34" charset="0"/>
              </a:rPr>
              <a:t>)	AsH</a:t>
            </a:r>
            <a:r>
              <a:rPr lang="it-IT" altLang="it-IT" sz="2000" baseline="-30000">
                <a:latin typeface="Arial" panose="020B0604020202020204" pitchFamily="34" charset="0"/>
              </a:rPr>
              <a:t>4</a:t>
            </a:r>
            <a:r>
              <a:rPr lang="it-IT" altLang="it-IT" sz="2000" baseline="30000">
                <a:latin typeface="Arial" panose="020B0604020202020204" pitchFamily="34" charset="0"/>
              </a:rPr>
              <a:t>+	</a:t>
            </a:r>
            <a:r>
              <a:rPr lang="it-IT" altLang="it-IT" sz="2000">
                <a:latin typeface="Arial" panose="020B0604020202020204" pitchFamily="34" charset="0"/>
              </a:rPr>
              <a:t>ione arsonio (da 						arsina AsH</a:t>
            </a:r>
            <a:r>
              <a:rPr lang="it-IT" altLang="it-IT" sz="2000" baseline="-30000">
                <a:latin typeface="Arial" panose="020B0604020202020204" pitchFamily="34" charset="0"/>
              </a:rPr>
              <a:t>3</a:t>
            </a:r>
            <a:r>
              <a:rPr lang="it-IT" altLang="it-IT" sz="2000">
                <a:latin typeface="Arial" panose="020B0604020202020204" pitchFamily="34" charset="0"/>
              </a:rPr>
              <a:t>)</a:t>
            </a:r>
          </a:p>
          <a:p>
            <a:pPr eaLnBrk="1" hangingPunct="1">
              <a:spcBef>
                <a:spcPct val="50000"/>
              </a:spcBef>
              <a:buFontTx/>
              <a:buNone/>
            </a:pPr>
            <a:r>
              <a:rPr lang="it-IT" altLang="it-IT" sz="2000">
                <a:latin typeface="Arial" panose="020B0604020202020204" pitchFamily="34" charset="0"/>
              </a:rPr>
              <a:t>Gli anioni monoatomici prendono la desinenza in </a:t>
            </a:r>
            <a:r>
              <a:rPr lang="it-IT" altLang="it-IT" sz="2000" b="1">
                <a:latin typeface="Arial" panose="020B0604020202020204" pitchFamily="34" charset="0"/>
              </a:rPr>
              <a:t>-uro</a:t>
            </a:r>
            <a:r>
              <a:rPr lang="it-IT" altLang="it-IT" sz="2000">
                <a:latin typeface="Arial" panose="020B0604020202020204" pitchFamily="34" charset="0"/>
              </a:rPr>
              <a:t> ad eccezione dello ione ossido O</a:t>
            </a:r>
            <a:r>
              <a:rPr lang="it-IT" altLang="it-IT" sz="2000" baseline="30000">
                <a:latin typeface="Arial" panose="020B0604020202020204" pitchFamily="34" charset="0"/>
              </a:rPr>
              <a:t>2-</a:t>
            </a:r>
          </a:p>
          <a:p>
            <a:pPr eaLnBrk="1" hangingPunct="1">
              <a:spcBef>
                <a:spcPct val="50000"/>
              </a:spcBef>
              <a:buFontTx/>
              <a:buNone/>
            </a:pPr>
            <a:r>
              <a:rPr lang="it-IT" altLang="it-IT" sz="2000">
                <a:latin typeface="Arial" panose="020B0604020202020204" pitchFamily="34" charset="0"/>
              </a:rPr>
              <a:t>H</a:t>
            </a:r>
            <a:r>
              <a:rPr lang="it-IT" altLang="it-IT" sz="2000" baseline="30000">
                <a:latin typeface="Arial" panose="020B0604020202020204" pitchFamily="34" charset="0"/>
              </a:rPr>
              <a:t>-   </a:t>
            </a:r>
            <a:r>
              <a:rPr lang="it-IT" altLang="it-IT" sz="2000">
                <a:latin typeface="Arial" panose="020B0604020202020204" pitchFamily="34" charset="0"/>
              </a:rPr>
              <a:t>idruro	F</a:t>
            </a:r>
            <a:r>
              <a:rPr lang="it-IT" altLang="it-IT" sz="2000" baseline="30000">
                <a:latin typeface="Arial" panose="020B0604020202020204" pitchFamily="34" charset="0"/>
              </a:rPr>
              <a:t>-  </a:t>
            </a:r>
            <a:r>
              <a:rPr lang="it-IT" altLang="it-IT" sz="2000">
                <a:latin typeface="Arial" panose="020B0604020202020204" pitchFamily="34" charset="0"/>
              </a:rPr>
              <a:t>fluoruro	Cl</a:t>
            </a:r>
            <a:r>
              <a:rPr lang="it-IT" altLang="it-IT" sz="2000" baseline="30000">
                <a:latin typeface="Arial" panose="020B0604020202020204" pitchFamily="34" charset="0"/>
              </a:rPr>
              <a:t>- </a:t>
            </a:r>
            <a:r>
              <a:rPr lang="it-IT" altLang="it-IT" sz="2000">
                <a:latin typeface="Arial" panose="020B0604020202020204" pitchFamily="34" charset="0"/>
              </a:rPr>
              <a:t>cloruro	Br</a:t>
            </a:r>
            <a:r>
              <a:rPr lang="it-IT" altLang="it-IT" sz="2000" baseline="30000">
                <a:latin typeface="Arial" panose="020B0604020202020204" pitchFamily="34" charset="0"/>
              </a:rPr>
              <a:t>-   </a:t>
            </a:r>
            <a:r>
              <a:rPr lang="it-IT" altLang="it-IT" sz="2000">
                <a:latin typeface="Arial" panose="020B0604020202020204" pitchFamily="34" charset="0"/>
              </a:rPr>
              <a:t>bromuro</a:t>
            </a:r>
          </a:p>
          <a:p>
            <a:pPr eaLnBrk="1" hangingPunct="1">
              <a:spcBef>
                <a:spcPct val="50000"/>
              </a:spcBef>
              <a:buFontTx/>
              <a:buNone/>
            </a:pPr>
            <a:r>
              <a:rPr lang="it-IT" altLang="it-IT" sz="2000">
                <a:latin typeface="Arial" panose="020B0604020202020204" pitchFamily="34" charset="0"/>
              </a:rPr>
              <a:t>I</a:t>
            </a:r>
            <a:r>
              <a:rPr lang="it-IT" altLang="it-IT" sz="2000" baseline="30000">
                <a:latin typeface="Arial" panose="020B0604020202020204" pitchFamily="34" charset="0"/>
              </a:rPr>
              <a:t>-  </a:t>
            </a:r>
            <a:r>
              <a:rPr lang="it-IT" altLang="it-IT" sz="2000">
                <a:latin typeface="Arial" panose="020B0604020202020204" pitchFamily="34" charset="0"/>
              </a:rPr>
              <a:t>Ioduro	S</a:t>
            </a:r>
            <a:r>
              <a:rPr lang="it-IT" altLang="it-IT" sz="2000" baseline="30000">
                <a:latin typeface="Arial" panose="020B0604020202020204" pitchFamily="34" charset="0"/>
              </a:rPr>
              <a:t>2-  </a:t>
            </a:r>
            <a:r>
              <a:rPr lang="it-IT" altLang="it-IT" sz="2000">
                <a:latin typeface="Arial" panose="020B0604020202020204" pitchFamily="34" charset="0"/>
              </a:rPr>
              <a:t>solfuro	N</a:t>
            </a:r>
            <a:r>
              <a:rPr lang="it-IT" altLang="it-IT" sz="2000" baseline="30000">
                <a:latin typeface="Arial" panose="020B0604020202020204" pitchFamily="34" charset="0"/>
              </a:rPr>
              <a:t>3-  </a:t>
            </a:r>
            <a:r>
              <a:rPr lang="it-IT" altLang="it-IT" sz="2000">
                <a:latin typeface="Arial" panose="020B0604020202020204" pitchFamily="34" charset="0"/>
              </a:rPr>
              <a:t>Nitruro	C</a:t>
            </a:r>
            <a:r>
              <a:rPr lang="it-IT" altLang="it-IT" sz="2000" baseline="30000">
                <a:latin typeface="Arial" panose="020B0604020202020204" pitchFamily="34" charset="0"/>
              </a:rPr>
              <a:t>4-  </a:t>
            </a:r>
            <a:r>
              <a:rPr lang="it-IT" altLang="it-IT" sz="2000">
                <a:latin typeface="Arial" panose="020B0604020202020204" pitchFamily="34" charset="0"/>
              </a:rPr>
              <a:t>carburo</a:t>
            </a:r>
          </a:p>
          <a:p>
            <a:pPr eaLnBrk="1" hangingPunct="1">
              <a:spcBef>
                <a:spcPct val="50000"/>
              </a:spcBef>
              <a:buFontTx/>
              <a:buNone/>
            </a:pPr>
            <a:r>
              <a:rPr lang="it-IT" altLang="it-IT" sz="800">
                <a:latin typeface="Arial" panose="020B0604020202020204" pitchFamily="34" charset="0"/>
              </a:rPr>
              <a:t> </a:t>
            </a:r>
          </a:p>
          <a:p>
            <a:pPr eaLnBrk="1" hangingPunct="1">
              <a:spcBef>
                <a:spcPct val="50000"/>
              </a:spcBef>
              <a:buFontTx/>
              <a:buNone/>
            </a:pPr>
            <a:endParaRPr lang="it-IT" altLang="it-IT" sz="800">
              <a:latin typeface="Arial" panose="020B0604020202020204" pitchFamily="34" charset="0"/>
            </a:endParaRPr>
          </a:p>
        </p:txBody>
      </p:sp>
    </p:spTree>
    <p:extLst>
      <p:ext uri="{BB962C8B-B14F-4D97-AF65-F5344CB8AC3E}">
        <p14:creationId xmlns:p14="http://schemas.microsoft.com/office/powerpoint/2010/main" val="9792884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0" y="0"/>
            <a:ext cx="7772400" cy="1143000"/>
          </a:xfrm>
        </p:spPr>
        <p:txBody>
          <a:bodyPr/>
          <a:lstStyle/>
          <a:p>
            <a:pPr algn="l" eaLnBrk="1" hangingPunct="1">
              <a:lnSpc>
                <a:spcPct val="80000"/>
              </a:lnSpc>
            </a:pPr>
            <a:r>
              <a:rPr lang="it-IT" altLang="it-IT" sz="3200" dirty="0" smtClean="0">
                <a:solidFill>
                  <a:srgbClr val="0000FF"/>
                </a:solidFill>
                <a:latin typeface="Arial" panose="020B0604020202020204" pitchFamily="34" charset="0"/>
              </a:rPr>
              <a:t>Nomenclatura IUPAC per Ioni</a:t>
            </a:r>
            <a:endParaRPr lang="it-IT" altLang="it-IT" sz="2000" dirty="0" smtClean="0">
              <a:solidFill>
                <a:srgbClr val="FA2906"/>
              </a:solidFill>
              <a:latin typeface="Arial" panose="020B0604020202020204" pitchFamily="34" charset="0"/>
            </a:endParaRPr>
          </a:p>
        </p:txBody>
      </p:sp>
      <p:sp>
        <p:nvSpPr>
          <p:cNvPr id="32771" name="Text Box 3"/>
          <p:cNvSpPr txBox="1">
            <a:spLocks noChangeArrowheads="1"/>
          </p:cNvSpPr>
          <p:nvPr/>
        </p:nvSpPr>
        <p:spPr bwMode="auto">
          <a:xfrm>
            <a:off x="304800" y="1371600"/>
            <a:ext cx="8153400" cy="4308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it-IT" altLang="it-IT" sz="2000" dirty="0">
                <a:latin typeface="Arial" panose="020B0604020202020204" pitchFamily="34" charset="0"/>
              </a:rPr>
              <a:t>Hanno terminazione in </a:t>
            </a:r>
            <a:r>
              <a:rPr lang="it-IT" altLang="it-IT" sz="2000" b="1" dirty="0">
                <a:latin typeface="Arial" panose="020B0604020202020204" pitchFamily="34" charset="0"/>
              </a:rPr>
              <a:t>- uro</a:t>
            </a:r>
            <a:r>
              <a:rPr lang="it-IT" altLang="it-IT" sz="2000" dirty="0">
                <a:latin typeface="Arial" panose="020B0604020202020204" pitchFamily="34" charset="0"/>
              </a:rPr>
              <a:t> anche alcuni nomi di anioni </a:t>
            </a:r>
            <a:r>
              <a:rPr lang="it-IT" altLang="it-IT" sz="2000" dirty="0" smtClean="0">
                <a:latin typeface="Arial" panose="020B0604020202020204" pitchFamily="34" charset="0"/>
              </a:rPr>
              <a:t>poliatomici (ioni molecolari)</a:t>
            </a:r>
            <a:endParaRPr lang="it-IT" altLang="it-IT" sz="2000" dirty="0">
              <a:latin typeface="Arial" panose="020B0604020202020204" pitchFamily="34" charset="0"/>
            </a:endParaRPr>
          </a:p>
          <a:p>
            <a:pPr eaLnBrk="1" hangingPunct="1">
              <a:spcBef>
                <a:spcPct val="50000"/>
              </a:spcBef>
              <a:buFontTx/>
              <a:buNone/>
            </a:pPr>
            <a:r>
              <a:rPr lang="it-IT" altLang="it-IT" sz="2000" dirty="0">
                <a:latin typeface="Arial" panose="020B0604020202020204" pitchFamily="34" charset="0"/>
              </a:rPr>
              <a:t>S</a:t>
            </a:r>
            <a:r>
              <a:rPr lang="it-IT" altLang="it-IT" sz="2000" baseline="-30000" dirty="0">
                <a:latin typeface="Arial" panose="020B0604020202020204" pitchFamily="34" charset="0"/>
              </a:rPr>
              <a:t>2</a:t>
            </a:r>
            <a:r>
              <a:rPr lang="it-IT" altLang="it-IT" sz="2000" baseline="30000" dirty="0">
                <a:latin typeface="Arial" panose="020B0604020202020204" pitchFamily="34" charset="0"/>
              </a:rPr>
              <a:t>2-  </a:t>
            </a:r>
            <a:r>
              <a:rPr lang="it-IT" altLang="it-IT" sz="2000" dirty="0">
                <a:latin typeface="Arial" panose="020B0604020202020204" pitchFamily="34" charset="0"/>
              </a:rPr>
              <a:t>disolfuro  I</a:t>
            </a:r>
            <a:r>
              <a:rPr lang="it-IT" altLang="it-IT" sz="2000" baseline="-30000" dirty="0">
                <a:latin typeface="Arial" panose="020B0604020202020204" pitchFamily="34" charset="0"/>
              </a:rPr>
              <a:t>3</a:t>
            </a:r>
            <a:r>
              <a:rPr lang="it-IT" altLang="it-IT" sz="2000" baseline="30000" dirty="0">
                <a:latin typeface="Arial" panose="020B0604020202020204" pitchFamily="34" charset="0"/>
              </a:rPr>
              <a:t>-  </a:t>
            </a:r>
            <a:r>
              <a:rPr lang="it-IT" altLang="it-IT" sz="2000" dirty="0" err="1">
                <a:latin typeface="Arial" panose="020B0604020202020204" pitchFamily="34" charset="0"/>
              </a:rPr>
              <a:t>triioduro</a:t>
            </a:r>
            <a:r>
              <a:rPr lang="it-IT" altLang="it-IT" sz="2000" dirty="0">
                <a:latin typeface="Arial" panose="020B0604020202020204" pitchFamily="34" charset="0"/>
              </a:rPr>
              <a:t> CN</a:t>
            </a:r>
            <a:r>
              <a:rPr lang="it-IT" altLang="it-IT" sz="2000" baseline="30000" dirty="0">
                <a:latin typeface="Arial" panose="020B0604020202020204" pitchFamily="34" charset="0"/>
              </a:rPr>
              <a:t>-  </a:t>
            </a:r>
            <a:r>
              <a:rPr lang="it-IT" altLang="it-IT" sz="2000" dirty="0">
                <a:latin typeface="Arial" panose="020B0604020202020204" pitchFamily="34" charset="0"/>
              </a:rPr>
              <a:t>cianuro</a:t>
            </a:r>
          </a:p>
          <a:p>
            <a:pPr eaLnBrk="1" hangingPunct="1">
              <a:spcBef>
                <a:spcPct val="50000"/>
              </a:spcBef>
              <a:buFontTx/>
              <a:buNone/>
            </a:pPr>
            <a:r>
              <a:rPr lang="it-IT" altLang="it-IT" sz="2000" dirty="0">
                <a:latin typeface="Arial" panose="020B0604020202020204" pitchFamily="34" charset="0"/>
              </a:rPr>
              <a:t>NH</a:t>
            </a:r>
            <a:r>
              <a:rPr lang="it-IT" altLang="it-IT" sz="2000" baseline="-30000" dirty="0">
                <a:latin typeface="Arial" panose="020B0604020202020204" pitchFamily="34" charset="0"/>
              </a:rPr>
              <a:t>2</a:t>
            </a:r>
            <a:r>
              <a:rPr lang="it-IT" altLang="it-IT" sz="2000" baseline="30000" dirty="0">
                <a:latin typeface="Arial" panose="020B0604020202020204" pitchFamily="34" charset="0"/>
              </a:rPr>
              <a:t>-  </a:t>
            </a:r>
            <a:r>
              <a:rPr lang="it-IT" altLang="it-IT" sz="2000" dirty="0" err="1">
                <a:latin typeface="Arial" panose="020B0604020202020204" pitchFamily="34" charset="0"/>
              </a:rPr>
              <a:t>amminuro</a:t>
            </a:r>
            <a:r>
              <a:rPr lang="it-IT" altLang="it-IT" sz="2000" dirty="0">
                <a:latin typeface="Arial" panose="020B0604020202020204" pitchFamily="34" charset="0"/>
              </a:rPr>
              <a:t>  </a:t>
            </a:r>
            <a:r>
              <a:rPr lang="it-IT" altLang="it-IT" sz="2000" dirty="0" smtClean="0">
                <a:latin typeface="Arial" panose="020B0604020202020204" pitchFamily="34" charset="0"/>
              </a:rPr>
              <a:t>HS</a:t>
            </a:r>
            <a:r>
              <a:rPr lang="it-IT" altLang="it-IT" sz="2000" baseline="30000" dirty="0" smtClean="0">
                <a:latin typeface="Arial" panose="020B0604020202020204" pitchFamily="34" charset="0"/>
              </a:rPr>
              <a:t>-   </a:t>
            </a:r>
            <a:r>
              <a:rPr lang="it-IT" altLang="it-IT" sz="2000" dirty="0">
                <a:latin typeface="Arial" panose="020B0604020202020204" pitchFamily="34" charset="0"/>
              </a:rPr>
              <a:t>idrogeno disolfuro</a:t>
            </a:r>
          </a:p>
          <a:p>
            <a:pPr eaLnBrk="1" hangingPunct="1">
              <a:spcBef>
                <a:spcPct val="50000"/>
              </a:spcBef>
              <a:buFontTx/>
              <a:buNone/>
            </a:pPr>
            <a:r>
              <a:rPr lang="it-IT" altLang="it-IT" sz="2000" dirty="0">
                <a:latin typeface="Arial" panose="020B0604020202020204" pitchFamily="34" charset="0"/>
              </a:rPr>
              <a:t> </a:t>
            </a:r>
          </a:p>
          <a:p>
            <a:pPr eaLnBrk="1" hangingPunct="1">
              <a:spcBef>
                <a:spcPct val="50000"/>
              </a:spcBef>
              <a:buFontTx/>
              <a:buNone/>
            </a:pPr>
            <a:r>
              <a:rPr lang="it-IT" altLang="it-IT" sz="2000" dirty="0">
                <a:latin typeface="Arial" panose="020B0604020202020204" pitchFamily="34" charset="0"/>
              </a:rPr>
              <a:t>fanno eccezione gli anioni 	idrossido OH</a:t>
            </a:r>
            <a:r>
              <a:rPr lang="it-IT" altLang="it-IT" sz="2000" baseline="30000" dirty="0">
                <a:latin typeface="Arial" panose="020B0604020202020204" pitchFamily="34" charset="0"/>
              </a:rPr>
              <a:t>-</a:t>
            </a:r>
            <a:endParaRPr lang="it-IT" altLang="it-IT" sz="2000" dirty="0">
              <a:latin typeface="Arial" panose="020B0604020202020204" pitchFamily="34" charset="0"/>
            </a:endParaRPr>
          </a:p>
          <a:p>
            <a:pPr eaLnBrk="1" hangingPunct="1">
              <a:spcBef>
                <a:spcPct val="50000"/>
              </a:spcBef>
              <a:buFontTx/>
              <a:buNone/>
            </a:pPr>
            <a:r>
              <a:rPr lang="it-IT" altLang="it-IT" sz="2000" dirty="0">
                <a:latin typeface="Arial" panose="020B0604020202020204" pitchFamily="34" charset="0"/>
              </a:rPr>
              <a:t>				perossido O</a:t>
            </a:r>
            <a:r>
              <a:rPr lang="it-IT" altLang="it-IT" sz="2000" baseline="-30000" dirty="0">
                <a:latin typeface="Arial" panose="020B0604020202020204" pitchFamily="34" charset="0"/>
              </a:rPr>
              <a:t>2</a:t>
            </a:r>
            <a:r>
              <a:rPr lang="it-IT" altLang="it-IT" sz="2000" baseline="30000" dirty="0">
                <a:latin typeface="Arial" panose="020B0604020202020204" pitchFamily="34" charset="0"/>
              </a:rPr>
              <a:t>2-</a:t>
            </a:r>
            <a:endParaRPr lang="it-IT" altLang="it-IT" sz="2000" dirty="0">
              <a:latin typeface="Arial" panose="020B0604020202020204" pitchFamily="34" charset="0"/>
            </a:endParaRPr>
          </a:p>
          <a:p>
            <a:pPr eaLnBrk="1" hangingPunct="1">
              <a:spcBef>
                <a:spcPct val="50000"/>
              </a:spcBef>
              <a:buFontTx/>
              <a:buNone/>
            </a:pPr>
            <a:r>
              <a:rPr lang="it-IT" altLang="it-IT" sz="2000" dirty="0">
                <a:latin typeface="Arial" panose="020B0604020202020204" pitchFamily="34" charset="0"/>
              </a:rPr>
              <a:t>				</a:t>
            </a:r>
            <a:r>
              <a:rPr lang="it-IT" altLang="it-IT" sz="2000" dirty="0" err="1">
                <a:latin typeface="Arial" panose="020B0604020202020204" pitchFamily="34" charset="0"/>
              </a:rPr>
              <a:t>superossido</a:t>
            </a:r>
            <a:r>
              <a:rPr lang="it-IT" altLang="it-IT" sz="2000" dirty="0">
                <a:latin typeface="Arial" panose="020B0604020202020204" pitchFamily="34" charset="0"/>
              </a:rPr>
              <a:t> O</a:t>
            </a:r>
            <a:r>
              <a:rPr lang="it-IT" altLang="it-IT" sz="2000" baseline="-30000" dirty="0">
                <a:latin typeface="Arial" panose="020B0604020202020204" pitchFamily="34" charset="0"/>
              </a:rPr>
              <a:t>2</a:t>
            </a:r>
            <a:r>
              <a:rPr lang="it-IT" altLang="it-IT" sz="2000" baseline="30000" dirty="0">
                <a:latin typeface="Arial" panose="020B0604020202020204" pitchFamily="34" charset="0"/>
              </a:rPr>
              <a:t>-</a:t>
            </a:r>
          </a:p>
          <a:p>
            <a:pPr eaLnBrk="1" hangingPunct="1">
              <a:spcBef>
                <a:spcPct val="50000"/>
              </a:spcBef>
              <a:buFontTx/>
              <a:buNone/>
            </a:pPr>
            <a:endParaRPr lang="it-IT" altLang="it-IT" sz="2000" dirty="0">
              <a:latin typeface="Arial" panose="020B0604020202020204" pitchFamily="34" charset="0"/>
            </a:endParaRPr>
          </a:p>
          <a:p>
            <a:pPr eaLnBrk="1" hangingPunct="1">
              <a:spcBef>
                <a:spcPct val="50000"/>
              </a:spcBef>
              <a:buFontTx/>
              <a:buNone/>
            </a:pPr>
            <a:r>
              <a:rPr lang="it-IT" altLang="it-IT" sz="800" dirty="0">
                <a:latin typeface="Arial" panose="020B0604020202020204" pitchFamily="34" charset="0"/>
              </a:rPr>
              <a:t> </a:t>
            </a:r>
          </a:p>
          <a:p>
            <a:pPr eaLnBrk="1" hangingPunct="1">
              <a:spcBef>
                <a:spcPct val="50000"/>
              </a:spcBef>
              <a:buFontTx/>
              <a:buNone/>
            </a:pPr>
            <a:endParaRPr lang="it-IT" altLang="it-IT" sz="800" dirty="0">
              <a:latin typeface="Arial" panose="020B0604020202020204" pitchFamily="34" charset="0"/>
            </a:endParaRPr>
          </a:p>
        </p:txBody>
      </p:sp>
    </p:spTree>
    <p:extLst>
      <p:ext uri="{BB962C8B-B14F-4D97-AF65-F5344CB8AC3E}">
        <p14:creationId xmlns:p14="http://schemas.microsoft.com/office/powerpoint/2010/main" val="5654193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0" y="0"/>
            <a:ext cx="7772400" cy="1143000"/>
          </a:xfrm>
        </p:spPr>
        <p:txBody>
          <a:bodyPr/>
          <a:lstStyle/>
          <a:p>
            <a:pPr>
              <a:lnSpc>
                <a:spcPct val="80000"/>
              </a:lnSpc>
            </a:pPr>
            <a:r>
              <a:rPr lang="it-IT" altLang="it-IT" sz="3200" dirty="0">
                <a:solidFill>
                  <a:srgbClr val="0000FF"/>
                </a:solidFill>
                <a:latin typeface="Arial" panose="020B0604020202020204" pitchFamily="34" charset="0"/>
              </a:rPr>
              <a:t>“</a:t>
            </a:r>
            <a:r>
              <a:rPr lang="it-IT" altLang="it-IT" sz="3200" dirty="0" smtClean="0">
                <a:solidFill>
                  <a:srgbClr val="0000FF"/>
                </a:solidFill>
                <a:latin typeface="Arial" panose="020B0604020202020204" pitchFamily="34" charset="0"/>
              </a:rPr>
              <a:t>Il </a:t>
            </a:r>
            <a:r>
              <a:rPr lang="it-IT" altLang="it-IT" sz="3200" dirty="0">
                <a:solidFill>
                  <a:srgbClr val="0000FF"/>
                </a:solidFill>
                <a:latin typeface="Arial" panose="020B0604020202020204" pitchFamily="34" charset="0"/>
              </a:rPr>
              <a:t>numero zero”</a:t>
            </a:r>
            <a:endParaRPr lang="it-IT" altLang="it-IT" sz="2000" dirty="0" smtClean="0">
              <a:solidFill>
                <a:srgbClr val="FA2906"/>
              </a:solidFill>
              <a:latin typeface="Arial" panose="020B0604020202020204" pitchFamily="34" charset="0"/>
            </a:endParaRPr>
          </a:p>
        </p:txBody>
      </p:sp>
      <p:sp>
        <p:nvSpPr>
          <p:cNvPr id="33796" name="Rectangle 4"/>
          <p:cNvSpPr>
            <a:spLocks noChangeArrowheads="1"/>
          </p:cNvSpPr>
          <p:nvPr/>
        </p:nvSpPr>
        <p:spPr bwMode="auto">
          <a:xfrm>
            <a:off x="0" y="2560638"/>
            <a:ext cx="9144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it-IT" altLang="it-IT" sz="2400"/>
              <a:t/>
            </a:r>
            <a:br>
              <a:rPr lang="it-IT" altLang="it-IT" sz="2400"/>
            </a:br>
            <a:endParaRPr lang="it-IT" altLang="it-IT" sz="2400"/>
          </a:p>
        </p:txBody>
      </p:sp>
      <p:sp>
        <p:nvSpPr>
          <p:cNvPr id="2" name="CasellaDiTesto 1"/>
          <p:cNvSpPr txBox="1"/>
          <p:nvPr/>
        </p:nvSpPr>
        <p:spPr>
          <a:xfrm>
            <a:off x="1" y="958334"/>
            <a:ext cx="9051636" cy="707886"/>
          </a:xfrm>
          <a:prstGeom prst="rect">
            <a:avLst/>
          </a:prstGeom>
          <a:noFill/>
        </p:spPr>
        <p:txBody>
          <a:bodyPr wrap="square" rtlCol="0">
            <a:spAutoFit/>
          </a:bodyPr>
          <a:lstStyle/>
          <a:p>
            <a:r>
              <a:rPr lang="it-IT" sz="2000" dirty="0" smtClean="0"/>
              <a:t>Sulla base delle considerazioni fatte sul </a:t>
            </a:r>
            <a:r>
              <a:rPr lang="it-IT" sz="2000" dirty="0" err="1" smtClean="0"/>
              <a:t>signficato</a:t>
            </a:r>
            <a:r>
              <a:rPr lang="it-IT" sz="2000" dirty="0" smtClean="0"/>
              <a:t> e assegnazione del numero di ossidazione, che numero di ossidazione dovrebbero avere le sostanze elementari?</a:t>
            </a:r>
            <a:endParaRPr lang="it-IT" sz="2000" dirty="0"/>
          </a:p>
        </p:txBody>
      </p:sp>
      <p:grpSp>
        <p:nvGrpSpPr>
          <p:cNvPr id="6" name="Gruppo 5"/>
          <p:cNvGrpSpPr/>
          <p:nvPr/>
        </p:nvGrpSpPr>
        <p:grpSpPr>
          <a:xfrm>
            <a:off x="464756" y="1537916"/>
            <a:ext cx="2895600" cy="3461406"/>
            <a:chOff x="838200" y="2286000"/>
            <a:chExt cx="2929965" cy="3942681"/>
          </a:xfrm>
        </p:grpSpPr>
        <p:pic>
          <p:nvPicPr>
            <p:cNvPr id="7" name="Immagine 6" descr="ossigenomolecolare.png"/>
            <p:cNvPicPr>
              <a:picLocks noChangeAspect="1"/>
            </p:cNvPicPr>
            <p:nvPr/>
          </p:nvPicPr>
          <p:blipFill>
            <a:blip r:embed="rId2" cstate="print"/>
            <a:srcRect l="15308" t="9495" r="34998" b="13995"/>
            <a:stretch>
              <a:fillRect/>
            </a:stretch>
          </p:blipFill>
          <p:spPr>
            <a:xfrm>
              <a:off x="838200" y="2667000"/>
              <a:ext cx="2929965" cy="2819400"/>
            </a:xfrm>
            <a:prstGeom prst="rect">
              <a:avLst/>
            </a:prstGeom>
          </p:spPr>
        </p:pic>
        <p:sp>
          <p:nvSpPr>
            <p:cNvPr id="8" name="CasellaDiTesto 7"/>
            <p:cNvSpPr txBox="1"/>
            <p:nvPr/>
          </p:nvSpPr>
          <p:spPr>
            <a:xfrm>
              <a:off x="1295400" y="2286000"/>
              <a:ext cx="1828800" cy="455741"/>
            </a:xfrm>
            <a:prstGeom prst="rect">
              <a:avLst/>
            </a:prstGeom>
            <a:noFill/>
          </p:spPr>
          <p:txBody>
            <a:bodyPr wrap="square" rtlCol="0">
              <a:spAutoFit/>
            </a:bodyPr>
            <a:lstStyle/>
            <a:p>
              <a:pPr algn="ctr"/>
              <a:r>
                <a:rPr lang="it-IT" sz="2000" dirty="0" smtClean="0"/>
                <a:t> </a:t>
              </a:r>
              <a:endParaRPr lang="it-IT" sz="2000" dirty="0"/>
            </a:p>
          </p:txBody>
        </p:sp>
        <p:sp>
          <p:nvSpPr>
            <p:cNvPr id="9" name="CasellaDiTesto 8"/>
            <p:cNvSpPr txBox="1"/>
            <p:nvPr/>
          </p:nvSpPr>
          <p:spPr>
            <a:xfrm>
              <a:off x="3124200" y="4648200"/>
              <a:ext cx="609600" cy="584775"/>
            </a:xfrm>
            <a:prstGeom prst="rect">
              <a:avLst/>
            </a:prstGeom>
            <a:noFill/>
          </p:spPr>
          <p:txBody>
            <a:bodyPr wrap="square" rtlCol="0">
              <a:spAutoFit/>
            </a:bodyPr>
            <a:lstStyle/>
            <a:p>
              <a:r>
                <a:rPr lang="it-IT" sz="3200" dirty="0" smtClean="0"/>
                <a:t>O</a:t>
              </a:r>
              <a:r>
                <a:rPr lang="it-IT" sz="3200" baseline="-25000" dirty="0" smtClean="0"/>
                <a:t>2</a:t>
              </a:r>
              <a:endParaRPr lang="it-IT" sz="3200" baseline="-25000" dirty="0"/>
            </a:p>
          </p:txBody>
        </p:sp>
        <p:sp>
          <p:nvSpPr>
            <p:cNvPr id="10" name="CasellaDiTesto 9"/>
            <p:cNvSpPr txBox="1"/>
            <p:nvPr/>
          </p:nvSpPr>
          <p:spPr>
            <a:xfrm>
              <a:off x="1066800" y="5562599"/>
              <a:ext cx="2514600" cy="666082"/>
            </a:xfrm>
            <a:prstGeom prst="rect">
              <a:avLst/>
            </a:prstGeom>
            <a:noFill/>
          </p:spPr>
          <p:txBody>
            <a:bodyPr wrap="square" rtlCol="0">
              <a:spAutoFit/>
            </a:bodyPr>
            <a:lstStyle/>
            <a:p>
              <a:pPr algn="ctr"/>
              <a:r>
                <a:rPr lang="it-IT" sz="3200" dirty="0" smtClean="0"/>
                <a:t>O=O</a:t>
              </a:r>
            </a:p>
          </p:txBody>
        </p:sp>
        <p:sp>
          <p:nvSpPr>
            <p:cNvPr id="11" name="Freccia in giù 10"/>
            <p:cNvSpPr/>
            <p:nvPr/>
          </p:nvSpPr>
          <p:spPr>
            <a:xfrm>
              <a:off x="1981200" y="3352800"/>
              <a:ext cx="533400" cy="1143000"/>
            </a:xfrm>
            <a:prstGeom prst="downArrow">
              <a:avLst/>
            </a:prstGeom>
            <a:solidFill>
              <a:schemeClr val="accent6">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3" name="CasellaDiTesto 2"/>
          <p:cNvSpPr txBox="1"/>
          <p:nvPr/>
        </p:nvSpPr>
        <p:spPr>
          <a:xfrm>
            <a:off x="3825112" y="2233136"/>
            <a:ext cx="4692073" cy="1477328"/>
          </a:xfrm>
          <a:prstGeom prst="rect">
            <a:avLst/>
          </a:prstGeom>
          <a:noFill/>
        </p:spPr>
        <p:txBody>
          <a:bodyPr wrap="square" rtlCol="0">
            <a:spAutoFit/>
          </a:bodyPr>
          <a:lstStyle/>
          <a:p>
            <a:r>
              <a:rPr lang="it-IT" dirty="0" smtClean="0"/>
              <a:t>Nella molecola biatomica di ossigeno, entrambi gli atomi sono uguali e quindi hanno la stessa elettronegatività. Si assegna quindi il numero</a:t>
            </a:r>
          </a:p>
          <a:p>
            <a:r>
              <a:rPr lang="it-IT" dirty="0" smtClean="0"/>
              <a:t>Di ossidazione 0 a tutte le sostanze quando sono in forma elementare</a:t>
            </a:r>
            <a:endParaRPr lang="it-IT" dirty="0"/>
          </a:p>
        </p:txBody>
      </p:sp>
      <p:sp>
        <p:nvSpPr>
          <p:cNvPr id="4" name="CasellaDiTesto 3"/>
          <p:cNvSpPr txBox="1"/>
          <p:nvPr/>
        </p:nvSpPr>
        <p:spPr>
          <a:xfrm>
            <a:off x="4154753" y="4333076"/>
            <a:ext cx="3289683" cy="2308324"/>
          </a:xfrm>
          <a:prstGeom prst="rect">
            <a:avLst/>
          </a:prstGeom>
          <a:noFill/>
        </p:spPr>
        <p:txBody>
          <a:bodyPr wrap="none" rtlCol="0">
            <a:spAutoFit/>
          </a:bodyPr>
          <a:lstStyle/>
          <a:p>
            <a:r>
              <a:rPr lang="it-IT" sz="4800" dirty="0" smtClean="0"/>
              <a:t>He    </a:t>
            </a:r>
            <a:r>
              <a:rPr lang="it-IT" sz="4800" dirty="0" err="1" smtClean="0"/>
              <a:t>n.o</a:t>
            </a:r>
            <a:r>
              <a:rPr lang="it-IT" sz="4800" dirty="0" smtClean="0"/>
              <a:t>. = 0</a:t>
            </a:r>
          </a:p>
          <a:p>
            <a:r>
              <a:rPr lang="it-IT" sz="4800" dirty="0" smtClean="0"/>
              <a:t>N</a:t>
            </a:r>
            <a:r>
              <a:rPr lang="it-IT" sz="4800" baseline="-25000" dirty="0" smtClean="0"/>
              <a:t>2</a:t>
            </a:r>
            <a:r>
              <a:rPr lang="it-IT" sz="4800" dirty="0" smtClean="0"/>
              <a:t>    </a:t>
            </a:r>
            <a:r>
              <a:rPr lang="it-IT" sz="4800" dirty="0" err="1" smtClean="0"/>
              <a:t>n.o</a:t>
            </a:r>
            <a:r>
              <a:rPr lang="it-IT" sz="4800" dirty="0" smtClean="0"/>
              <a:t>. = 0</a:t>
            </a:r>
          </a:p>
          <a:p>
            <a:r>
              <a:rPr lang="it-IT" sz="4800" dirty="0"/>
              <a:t>e</a:t>
            </a:r>
            <a:r>
              <a:rPr lang="it-IT" sz="4800" dirty="0" smtClean="0"/>
              <a:t>cc.</a:t>
            </a:r>
            <a:r>
              <a:rPr lang="it-IT" dirty="0" smtClean="0"/>
              <a:t> </a:t>
            </a:r>
            <a:endParaRPr lang="it-IT" dirty="0"/>
          </a:p>
        </p:txBody>
      </p:sp>
    </p:spTree>
    <p:extLst>
      <p:ext uri="{BB962C8B-B14F-4D97-AF65-F5344CB8AC3E}">
        <p14:creationId xmlns:p14="http://schemas.microsoft.com/office/powerpoint/2010/main" val="138430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0" y="0"/>
            <a:ext cx="7772400" cy="1143000"/>
          </a:xfrm>
        </p:spPr>
        <p:txBody>
          <a:bodyPr/>
          <a:lstStyle/>
          <a:p>
            <a:pPr>
              <a:lnSpc>
                <a:spcPct val="80000"/>
              </a:lnSpc>
            </a:pPr>
            <a:r>
              <a:rPr lang="it-IT" altLang="it-IT" sz="3200" dirty="0">
                <a:solidFill>
                  <a:srgbClr val="0000FF"/>
                </a:solidFill>
                <a:latin typeface="Arial" panose="020B0604020202020204" pitchFamily="34" charset="0"/>
              </a:rPr>
              <a:t>“</a:t>
            </a:r>
            <a:r>
              <a:rPr lang="it-IT" altLang="it-IT" sz="3200" dirty="0" smtClean="0">
                <a:solidFill>
                  <a:srgbClr val="0000FF"/>
                </a:solidFill>
                <a:latin typeface="Arial" panose="020B0604020202020204" pitchFamily="34" charset="0"/>
              </a:rPr>
              <a:t>Il </a:t>
            </a:r>
            <a:r>
              <a:rPr lang="it-IT" altLang="it-IT" sz="3200" dirty="0">
                <a:solidFill>
                  <a:srgbClr val="0000FF"/>
                </a:solidFill>
                <a:latin typeface="Arial" panose="020B0604020202020204" pitchFamily="34" charset="0"/>
              </a:rPr>
              <a:t>numero zero”</a:t>
            </a:r>
            <a:endParaRPr lang="it-IT" altLang="it-IT" sz="2000" dirty="0" smtClean="0">
              <a:solidFill>
                <a:srgbClr val="FA2906"/>
              </a:solidFill>
              <a:latin typeface="Arial" panose="020B0604020202020204" pitchFamily="34" charset="0"/>
            </a:endParaRPr>
          </a:p>
        </p:txBody>
      </p:sp>
      <p:sp>
        <p:nvSpPr>
          <p:cNvPr id="33796" name="Rectangle 4"/>
          <p:cNvSpPr>
            <a:spLocks noChangeArrowheads="1"/>
          </p:cNvSpPr>
          <p:nvPr/>
        </p:nvSpPr>
        <p:spPr bwMode="auto">
          <a:xfrm>
            <a:off x="0" y="2560638"/>
            <a:ext cx="9144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it-IT" altLang="it-IT" sz="2400"/>
              <a:t/>
            </a:r>
            <a:br>
              <a:rPr lang="it-IT" altLang="it-IT" sz="2400"/>
            </a:br>
            <a:endParaRPr lang="it-IT" altLang="it-IT" sz="2400"/>
          </a:p>
        </p:txBody>
      </p:sp>
      <p:sp>
        <p:nvSpPr>
          <p:cNvPr id="2" name="CasellaDiTesto 1"/>
          <p:cNvSpPr txBox="1"/>
          <p:nvPr/>
        </p:nvSpPr>
        <p:spPr>
          <a:xfrm>
            <a:off x="1" y="958334"/>
            <a:ext cx="9051636" cy="4339650"/>
          </a:xfrm>
          <a:prstGeom prst="rect">
            <a:avLst/>
          </a:prstGeom>
          <a:noFill/>
        </p:spPr>
        <p:txBody>
          <a:bodyPr wrap="square" rtlCol="0">
            <a:spAutoFit/>
          </a:bodyPr>
          <a:lstStyle/>
          <a:p>
            <a:r>
              <a:rPr lang="it-IT" sz="2000" dirty="0" smtClean="0"/>
              <a:t>Questo si applica anche ai metalli quando presenti in forma elementare. La formula che individua una sostanza metallica elementare si scrive come monoatomica.</a:t>
            </a:r>
          </a:p>
          <a:p>
            <a:endParaRPr lang="it-IT" sz="2000" dirty="0"/>
          </a:p>
          <a:p>
            <a:r>
              <a:rPr lang="it-IT" sz="2000" dirty="0" smtClean="0"/>
              <a:t>Es. formula della sostanza Ferro    Fe</a:t>
            </a:r>
          </a:p>
          <a:p>
            <a:r>
              <a:rPr lang="it-IT" sz="2000" dirty="0"/>
              <a:t> </a:t>
            </a:r>
            <a:r>
              <a:rPr lang="it-IT" sz="2000" dirty="0" smtClean="0"/>
              <a:t>formula della sostanza Rame        Cu</a:t>
            </a:r>
          </a:p>
          <a:p>
            <a:endParaRPr lang="it-IT" sz="2000" dirty="0"/>
          </a:p>
          <a:p>
            <a:r>
              <a:rPr lang="it-IT" sz="2000" dirty="0" smtClean="0"/>
              <a:t>Il numero di ossidazione in questo caso è sempre 0</a:t>
            </a:r>
          </a:p>
          <a:p>
            <a:endParaRPr lang="it-IT" sz="2000" dirty="0"/>
          </a:p>
          <a:p>
            <a:endParaRPr lang="it-IT" sz="2000" dirty="0" smtClean="0"/>
          </a:p>
          <a:p>
            <a:r>
              <a:rPr lang="it-IT" sz="2000" dirty="0" smtClean="0"/>
              <a:t>Che tipo di legame tiene insieme i metalli?</a:t>
            </a:r>
          </a:p>
          <a:p>
            <a:endParaRPr lang="it-IT" sz="2000" dirty="0"/>
          </a:p>
          <a:p>
            <a:r>
              <a:rPr lang="it-IT" sz="3600" dirty="0" smtClean="0"/>
              <a:t>Legame metallico </a:t>
            </a:r>
          </a:p>
          <a:p>
            <a:r>
              <a:rPr lang="it-IT" sz="2000" dirty="0" smtClean="0"/>
              <a:t>Non è propriamente né un legame covalente ne ionico</a:t>
            </a:r>
            <a:endParaRPr lang="it-IT" sz="2000" dirty="0"/>
          </a:p>
        </p:txBody>
      </p:sp>
    </p:spTree>
    <p:extLst>
      <p:ext uri="{BB962C8B-B14F-4D97-AF65-F5344CB8AC3E}">
        <p14:creationId xmlns:p14="http://schemas.microsoft.com/office/powerpoint/2010/main" val="86373991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205000372"/>
              </p:ext>
            </p:extLst>
          </p:nvPr>
        </p:nvGraphicFramePr>
        <p:xfrm>
          <a:off x="510988" y="312271"/>
          <a:ext cx="8148918" cy="6385560"/>
        </p:xfrm>
        <a:graphic>
          <a:graphicData uri="http://schemas.openxmlformats.org/drawingml/2006/table">
            <a:tbl>
              <a:tblPr firstRow="1" bandRow="1">
                <a:tableStyleId>{2D5ABB26-0587-4C30-8999-92F81FD0307C}</a:tableStyleId>
              </a:tblPr>
              <a:tblGrid>
                <a:gridCol w="1541930">
                  <a:extLst>
                    <a:ext uri="{9D8B030D-6E8A-4147-A177-3AD203B41FA5}">
                      <a16:colId xmlns:a16="http://schemas.microsoft.com/office/drawing/2014/main" val="4146036565"/>
                    </a:ext>
                  </a:extLst>
                </a:gridCol>
                <a:gridCol w="3469341">
                  <a:extLst>
                    <a:ext uri="{9D8B030D-6E8A-4147-A177-3AD203B41FA5}">
                      <a16:colId xmlns:a16="http://schemas.microsoft.com/office/drawing/2014/main" val="3688929687"/>
                    </a:ext>
                  </a:extLst>
                </a:gridCol>
                <a:gridCol w="3137647">
                  <a:extLst>
                    <a:ext uri="{9D8B030D-6E8A-4147-A177-3AD203B41FA5}">
                      <a16:colId xmlns:a16="http://schemas.microsoft.com/office/drawing/2014/main" val="3911568047"/>
                    </a:ext>
                  </a:extLst>
                </a:gridCol>
              </a:tblGrid>
              <a:tr h="375584">
                <a:tc>
                  <a:txBody>
                    <a:bodyPr/>
                    <a:lstStyle/>
                    <a:p>
                      <a:pPr algn="ctr"/>
                      <a:r>
                        <a:rPr lang="it-IT" sz="1900" b="1" dirty="0" smtClean="0"/>
                        <a:t>Formula</a:t>
                      </a:r>
                      <a:endParaRPr lang="it-IT" sz="19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900" b="1" dirty="0" smtClean="0"/>
                        <a:t>Nome IUPAC</a:t>
                      </a:r>
                      <a:endParaRPr lang="it-IT" sz="19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900" b="1" dirty="0" smtClean="0"/>
                        <a:t>Nome tradizionale</a:t>
                      </a:r>
                      <a:endParaRPr lang="it-IT" sz="19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63432639"/>
                  </a:ext>
                </a:extLst>
              </a:tr>
              <a:tr h="375584">
                <a:tc>
                  <a:txBody>
                    <a:bodyPr/>
                    <a:lstStyle/>
                    <a:p>
                      <a:pPr algn="ctr"/>
                      <a:r>
                        <a:rPr lang="it-IT" sz="1900" dirty="0" smtClean="0"/>
                        <a:t>NaHCO</a:t>
                      </a:r>
                      <a:r>
                        <a:rPr lang="it-IT" sz="1900" baseline="-25000" dirty="0" smtClean="0"/>
                        <a:t>3</a:t>
                      </a:r>
                      <a:endParaRPr lang="it-IT" sz="1900" baseline="30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900" dirty="0" smtClean="0"/>
                        <a:t>Idrogeno-triosso-carbonato (IV) di sodio</a:t>
                      </a:r>
                      <a:endParaRPr lang="it-IT" sz="1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900" dirty="0" smtClean="0"/>
                        <a:t>Bicarbonato di sodio</a:t>
                      </a:r>
                      <a:endParaRPr lang="it-IT" sz="19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18622064"/>
                  </a:ext>
                </a:extLst>
              </a:tr>
              <a:tr h="375584">
                <a:tc>
                  <a:txBody>
                    <a:bodyPr/>
                    <a:lstStyle/>
                    <a:p>
                      <a:pPr algn="ctr"/>
                      <a:r>
                        <a:rPr lang="it-IT" sz="1900" dirty="0" smtClean="0"/>
                        <a:t>CaF</a:t>
                      </a:r>
                      <a:r>
                        <a:rPr lang="it-IT" sz="1900" baseline="-25000" dirty="0" smtClean="0"/>
                        <a:t>2</a:t>
                      </a:r>
                      <a:endParaRPr lang="it-IT" sz="1900" baseline="-25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900" dirty="0" smtClean="0"/>
                        <a:t>Fluoruro di calcio</a:t>
                      </a:r>
                      <a:endParaRPr lang="it-IT" sz="1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900" dirty="0" smtClean="0"/>
                        <a:t>Fluoruro di calcio</a:t>
                      </a:r>
                      <a:endParaRPr lang="it-IT" sz="19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56877674"/>
                  </a:ext>
                </a:extLst>
              </a:tr>
              <a:tr h="375584">
                <a:tc>
                  <a:txBody>
                    <a:bodyPr/>
                    <a:lstStyle/>
                    <a:p>
                      <a:pPr algn="ctr"/>
                      <a:r>
                        <a:rPr lang="it-IT" sz="1900" dirty="0" smtClean="0"/>
                        <a:t>AlPO</a:t>
                      </a:r>
                      <a:r>
                        <a:rPr lang="it-IT" sz="1900" baseline="-25000" dirty="0" smtClean="0"/>
                        <a:t>4</a:t>
                      </a:r>
                      <a:endParaRPr lang="it-IT" sz="1900" baseline="30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900" dirty="0" smtClean="0"/>
                        <a:t>Triosso(orto)fosfato di alluminio</a:t>
                      </a:r>
                      <a:endParaRPr lang="it-IT" sz="1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900" dirty="0" smtClean="0"/>
                        <a:t>(Orto)fosfato di alluminio</a:t>
                      </a:r>
                      <a:endParaRPr lang="it-IT" sz="19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84060385"/>
                  </a:ext>
                </a:extLst>
              </a:tr>
              <a:tr h="375584">
                <a:tc>
                  <a:txBody>
                    <a:bodyPr/>
                    <a:lstStyle/>
                    <a:p>
                      <a:pPr algn="ctr"/>
                      <a:r>
                        <a:rPr lang="it-IT" sz="1900" baseline="0" dirty="0" smtClean="0"/>
                        <a:t>Ba(Cl</a:t>
                      </a:r>
                      <a:r>
                        <a:rPr lang="it-IT" sz="1900" dirty="0" smtClean="0"/>
                        <a:t>O)</a:t>
                      </a:r>
                      <a:r>
                        <a:rPr lang="it-IT" sz="1900" baseline="-25000" dirty="0" smtClean="0"/>
                        <a:t>2</a:t>
                      </a:r>
                      <a:endParaRPr lang="it-IT" sz="1900" baseline="30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900" dirty="0" smtClean="0"/>
                        <a:t>Monossoclorato</a:t>
                      </a:r>
                      <a:r>
                        <a:rPr lang="it-IT" sz="1900" baseline="0" dirty="0" smtClean="0"/>
                        <a:t> di bario</a:t>
                      </a:r>
                      <a:endParaRPr lang="it-IT" sz="1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900" dirty="0" smtClean="0"/>
                        <a:t>Ipoclorito di bario</a:t>
                      </a:r>
                      <a:endParaRPr lang="it-IT" sz="19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28628324"/>
                  </a:ext>
                </a:extLst>
              </a:tr>
              <a:tr h="375584">
                <a:tc>
                  <a:txBody>
                    <a:bodyPr/>
                    <a:lstStyle/>
                    <a:p>
                      <a:pPr algn="ctr"/>
                      <a:r>
                        <a:rPr lang="it-IT" sz="1900" dirty="0" smtClean="0"/>
                        <a:t>(NH</a:t>
                      </a:r>
                      <a:r>
                        <a:rPr lang="it-IT" sz="1900" baseline="-25000" dirty="0" smtClean="0"/>
                        <a:t>4</a:t>
                      </a:r>
                      <a:r>
                        <a:rPr lang="it-IT" sz="1900" dirty="0" smtClean="0"/>
                        <a:t>)</a:t>
                      </a:r>
                      <a:r>
                        <a:rPr lang="it-IT" sz="1900" baseline="-25000" dirty="0" smtClean="0"/>
                        <a:t>2</a:t>
                      </a:r>
                      <a:r>
                        <a:rPr lang="it-IT" sz="1900" dirty="0" smtClean="0"/>
                        <a:t>SO</a:t>
                      </a:r>
                      <a:r>
                        <a:rPr lang="it-IT" sz="1900" baseline="-25000" dirty="0" smtClean="0"/>
                        <a:t>4</a:t>
                      </a:r>
                      <a:endParaRPr lang="it-IT" sz="1900" baseline="30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900" dirty="0" smtClean="0"/>
                        <a:t>Tetraossosolfato di ammonio</a:t>
                      </a:r>
                      <a:endParaRPr lang="it-IT" sz="1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900" dirty="0" smtClean="0"/>
                        <a:t>Solfato d’ammonio</a:t>
                      </a:r>
                      <a:endParaRPr lang="it-IT" sz="19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95664723"/>
                  </a:ext>
                </a:extLst>
              </a:tr>
              <a:tr h="375584">
                <a:tc>
                  <a:txBody>
                    <a:bodyPr/>
                    <a:lstStyle/>
                    <a:p>
                      <a:pPr algn="ctr"/>
                      <a:r>
                        <a:rPr lang="it-IT" sz="1900" dirty="0" smtClean="0"/>
                        <a:t>KHS</a:t>
                      </a:r>
                      <a:endParaRPr lang="it-IT" sz="1900" baseline="30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900" dirty="0" smtClean="0"/>
                        <a:t>Idrogenosolfuro</a:t>
                      </a:r>
                      <a:r>
                        <a:rPr lang="it-IT" sz="1900" baseline="0" dirty="0" smtClean="0"/>
                        <a:t> di potassio</a:t>
                      </a:r>
                      <a:endParaRPr lang="it-IT" sz="1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900" b="0" dirty="0" smtClean="0"/>
                        <a:t>Solfuro</a:t>
                      </a:r>
                      <a:r>
                        <a:rPr lang="it-IT" sz="1900" b="0" baseline="0" dirty="0" smtClean="0"/>
                        <a:t> acido di potassio</a:t>
                      </a:r>
                      <a:endParaRPr lang="it-IT" sz="19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72751892"/>
                  </a:ext>
                </a:extLst>
              </a:tr>
              <a:tr h="375584">
                <a:tc>
                  <a:txBody>
                    <a:bodyPr/>
                    <a:lstStyle/>
                    <a:p>
                      <a:pPr algn="ctr"/>
                      <a:r>
                        <a:rPr lang="it-IT" sz="1900" baseline="0" dirty="0" smtClean="0"/>
                        <a:t>KMnO</a:t>
                      </a:r>
                      <a:r>
                        <a:rPr lang="it-IT" sz="1900" baseline="-25000" dirty="0" smtClean="0"/>
                        <a:t>4</a:t>
                      </a:r>
                      <a:endParaRPr lang="it-IT" sz="1900" baseline="-25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900" dirty="0" smtClean="0"/>
                        <a:t>Tetraossomanganato di potassio</a:t>
                      </a:r>
                      <a:endParaRPr lang="it-IT" sz="1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900" b="0" dirty="0" smtClean="0"/>
                        <a:t>Permanganato</a:t>
                      </a:r>
                      <a:r>
                        <a:rPr lang="it-IT" sz="1900" b="0" baseline="0" dirty="0" smtClean="0"/>
                        <a:t> di potassio</a:t>
                      </a:r>
                      <a:endParaRPr lang="it-IT" sz="19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11030026"/>
                  </a:ext>
                </a:extLst>
              </a:tr>
              <a:tr h="375584">
                <a:tc>
                  <a:txBody>
                    <a:bodyPr/>
                    <a:lstStyle/>
                    <a:p>
                      <a:pPr algn="ctr"/>
                      <a:r>
                        <a:rPr lang="it-IT" sz="1900" dirty="0" smtClean="0"/>
                        <a:t>Al</a:t>
                      </a:r>
                      <a:r>
                        <a:rPr lang="it-IT" sz="1900" baseline="-25000" dirty="0" smtClean="0"/>
                        <a:t>2</a:t>
                      </a:r>
                      <a:r>
                        <a:rPr lang="it-IT" sz="1900" dirty="0" smtClean="0"/>
                        <a:t>S</a:t>
                      </a:r>
                      <a:r>
                        <a:rPr lang="it-IT" sz="1900" baseline="-25000" dirty="0" smtClean="0"/>
                        <a:t>3</a:t>
                      </a:r>
                      <a:endParaRPr lang="it-IT" sz="1900" baseline="-25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900" dirty="0" smtClean="0"/>
                        <a:t>Solfuro di alluminio</a:t>
                      </a:r>
                      <a:endParaRPr lang="it-IT" sz="1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900" dirty="0" smtClean="0"/>
                        <a:t>Solfuro di alluminio</a:t>
                      </a:r>
                      <a:endParaRPr lang="it-IT" sz="19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52997927"/>
                  </a:ext>
                </a:extLst>
              </a:tr>
              <a:tr h="375584">
                <a:tc>
                  <a:txBody>
                    <a:bodyPr/>
                    <a:lstStyle/>
                    <a:p>
                      <a:pPr algn="ctr"/>
                      <a:r>
                        <a:rPr lang="it-IT" sz="1900" baseline="0" dirty="0" smtClean="0"/>
                        <a:t>MgO</a:t>
                      </a:r>
                      <a:endParaRPr lang="it-IT" sz="19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900" baseline="0" dirty="0" smtClean="0"/>
                        <a:t>Monossido di magnesio</a:t>
                      </a:r>
                      <a:endParaRPr lang="it-IT" sz="19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900" b="0" baseline="0" dirty="0" smtClean="0"/>
                        <a:t>Ossido di magnesio</a:t>
                      </a:r>
                      <a:endParaRPr lang="it-IT" sz="1900" b="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33563320"/>
                  </a:ext>
                </a:extLst>
              </a:tr>
              <a:tr h="375584">
                <a:tc>
                  <a:txBody>
                    <a:bodyPr/>
                    <a:lstStyle/>
                    <a:p>
                      <a:pPr algn="ctr"/>
                      <a:r>
                        <a:rPr lang="it-IT" sz="1900" baseline="0" dirty="0" smtClean="0"/>
                        <a:t>CuSO</a:t>
                      </a:r>
                      <a:r>
                        <a:rPr lang="it-IT" sz="1900" baseline="-25000" dirty="0" smtClean="0"/>
                        <a:t>4</a:t>
                      </a:r>
                      <a:endParaRPr lang="it-IT" sz="1900" baseline="-25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900" baseline="0" dirty="0" smtClean="0"/>
                        <a:t>Tetraossosolfato di rame (II)</a:t>
                      </a:r>
                      <a:endParaRPr lang="it-IT" sz="19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900" b="0" baseline="0" dirty="0" smtClean="0"/>
                        <a:t>Solfato rameico</a:t>
                      </a:r>
                      <a:endParaRPr lang="it-IT" sz="1900" b="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425415"/>
                  </a:ext>
                </a:extLst>
              </a:tr>
              <a:tr h="375584">
                <a:tc>
                  <a:txBody>
                    <a:bodyPr/>
                    <a:lstStyle/>
                    <a:p>
                      <a:pPr algn="ctr"/>
                      <a:r>
                        <a:rPr lang="it-IT" sz="1900" baseline="0" dirty="0" smtClean="0"/>
                        <a:t>KCN</a:t>
                      </a:r>
                      <a:endParaRPr lang="it-IT" sz="19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900" baseline="0" dirty="0" smtClean="0"/>
                        <a:t>Cianuro di potassio</a:t>
                      </a:r>
                      <a:endParaRPr lang="it-IT" sz="19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900" b="0" baseline="0" dirty="0" smtClean="0"/>
                        <a:t>Cianuro di potassio</a:t>
                      </a:r>
                      <a:endParaRPr lang="it-IT" sz="1900" b="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71292517"/>
                  </a:ext>
                </a:extLst>
              </a:tr>
              <a:tr h="375584">
                <a:tc>
                  <a:txBody>
                    <a:bodyPr/>
                    <a:lstStyle/>
                    <a:p>
                      <a:pPr algn="ctr"/>
                      <a:r>
                        <a:rPr lang="it-IT" sz="1900" baseline="0" dirty="0" smtClean="0"/>
                        <a:t>Ni(OH)</a:t>
                      </a:r>
                      <a:r>
                        <a:rPr lang="it-IT" sz="1900" baseline="-25000" dirty="0" smtClean="0"/>
                        <a:t>2</a:t>
                      </a:r>
                      <a:endParaRPr lang="it-IT" sz="1900" baseline="-25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900" baseline="0" dirty="0" smtClean="0"/>
                        <a:t>Diidrossido di nichel</a:t>
                      </a:r>
                      <a:endParaRPr lang="it-IT" sz="19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900" b="0" baseline="0" dirty="0" smtClean="0"/>
                        <a:t>Idrossido nicheloso</a:t>
                      </a:r>
                      <a:endParaRPr lang="it-IT" sz="1900" b="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09625532"/>
                  </a:ext>
                </a:extLst>
              </a:tr>
              <a:tr h="375584">
                <a:tc>
                  <a:txBody>
                    <a:bodyPr/>
                    <a:lstStyle/>
                    <a:p>
                      <a:pPr algn="ctr"/>
                      <a:r>
                        <a:rPr lang="it-IT" sz="1900" baseline="0" dirty="0" smtClean="0"/>
                        <a:t>HBr</a:t>
                      </a:r>
                      <a:endParaRPr lang="it-IT" sz="19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900" baseline="0" dirty="0" smtClean="0"/>
                        <a:t>Bromuro di idrogeno</a:t>
                      </a:r>
                      <a:endParaRPr lang="it-IT" sz="19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900" b="0" baseline="0" dirty="0" smtClean="0"/>
                        <a:t>Acido bromidrico</a:t>
                      </a:r>
                      <a:endParaRPr lang="it-IT" sz="1900" b="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53915412"/>
                  </a:ext>
                </a:extLst>
              </a:tr>
              <a:tr h="375584">
                <a:tc>
                  <a:txBody>
                    <a:bodyPr/>
                    <a:lstStyle/>
                    <a:p>
                      <a:pPr algn="ctr"/>
                      <a:r>
                        <a:rPr lang="it-IT" sz="1900" baseline="0" dirty="0" smtClean="0"/>
                        <a:t>Fe(BrO</a:t>
                      </a:r>
                      <a:r>
                        <a:rPr lang="it-IT" sz="1900" baseline="-25000" dirty="0" smtClean="0"/>
                        <a:t>2</a:t>
                      </a:r>
                      <a:r>
                        <a:rPr lang="it-IT" sz="1900" baseline="0" dirty="0" smtClean="0"/>
                        <a:t>)</a:t>
                      </a:r>
                      <a:r>
                        <a:rPr lang="it-IT" sz="1900" baseline="-25000" dirty="0" smtClean="0"/>
                        <a:t>2</a:t>
                      </a:r>
                      <a:endParaRPr lang="it-IT" sz="1900" baseline="-25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900" baseline="0" dirty="0" smtClean="0"/>
                        <a:t>Diossobromato di ferro (II)</a:t>
                      </a:r>
                      <a:endParaRPr lang="it-IT" sz="19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900" b="0" baseline="0" dirty="0" smtClean="0"/>
                        <a:t>Bromito ferroso</a:t>
                      </a:r>
                      <a:endParaRPr lang="it-IT" sz="1900" b="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70018722"/>
                  </a:ext>
                </a:extLst>
              </a:tr>
              <a:tr h="375584">
                <a:tc>
                  <a:txBody>
                    <a:bodyPr/>
                    <a:lstStyle/>
                    <a:p>
                      <a:pPr algn="ctr"/>
                      <a:r>
                        <a:rPr lang="it-IT" sz="1900" baseline="0" dirty="0" smtClean="0"/>
                        <a:t>NaH</a:t>
                      </a:r>
                      <a:endParaRPr lang="it-IT" sz="19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900" b="0" baseline="0" dirty="0" smtClean="0"/>
                        <a:t>Idruro di sodio</a:t>
                      </a:r>
                      <a:endParaRPr lang="it-IT" sz="1900" b="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900" b="0" baseline="0" dirty="0" smtClean="0"/>
                        <a:t>Idruro di sodio</a:t>
                      </a:r>
                      <a:endParaRPr lang="it-IT" sz="1900" b="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68904084"/>
                  </a:ext>
                </a:extLst>
              </a:tr>
            </a:tbl>
          </a:graphicData>
        </a:graphic>
      </p:graphicFrame>
      <p:sp>
        <p:nvSpPr>
          <p:cNvPr id="8" name="Rectangle 7"/>
          <p:cNvSpPr/>
          <p:nvPr/>
        </p:nvSpPr>
        <p:spPr>
          <a:xfrm>
            <a:off x="2142565" y="735106"/>
            <a:ext cx="3227294" cy="6006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Rectangle 8"/>
          <p:cNvSpPr/>
          <p:nvPr/>
        </p:nvSpPr>
        <p:spPr>
          <a:xfrm>
            <a:off x="5809129" y="735106"/>
            <a:ext cx="2519083" cy="6006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Rectangle 9"/>
          <p:cNvSpPr/>
          <p:nvPr/>
        </p:nvSpPr>
        <p:spPr>
          <a:xfrm>
            <a:off x="2142565" y="1380416"/>
            <a:ext cx="3227294" cy="2959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Rectangle 10"/>
          <p:cNvSpPr/>
          <p:nvPr/>
        </p:nvSpPr>
        <p:spPr>
          <a:xfrm>
            <a:off x="5638800" y="1380416"/>
            <a:ext cx="2868706" cy="2959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Rectangle 11"/>
          <p:cNvSpPr/>
          <p:nvPr/>
        </p:nvSpPr>
        <p:spPr>
          <a:xfrm>
            <a:off x="2169455" y="1774865"/>
            <a:ext cx="3227294" cy="2959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Rectangle 12"/>
          <p:cNvSpPr/>
          <p:nvPr/>
        </p:nvSpPr>
        <p:spPr>
          <a:xfrm>
            <a:off x="5665690" y="1774865"/>
            <a:ext cx="2868706" cy="2959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Rectangle 13"/>
          <p:cNvSpPr/>
          <p:nvPr/>
        </p:nvSpPr>
        <p:spPr>
          <a:xfrm>
            <a:off x="2169463" y="2160351"/>
            <a:ext cx="3227294" cy="2959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Rectangle 14"/>
          <p:cNvSpPr/>
          <p:nvPr/>
        </p:nvSpPr>
        <p:spPr>
          <a:xfrm>
            <a:off x="5665698" y="2160351"/>
            <a:ext cx="2868706" cy="2959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Rectangle 15"/>
          <p:cNvSpPr/>
          <p:nvPr/>
        </p:nvSpPr>
        <p:spPr>
          <a:xfrm>
            <a:off x="2160490" y="2545833"/>
            <a:ext cx="3227294" cy="2959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Rectangle 16"/>
          <p:cNvSpPr/>
          <p:nvPr/>
        </p:nvSpPr>
        <p:spPr>
          <a:xfrm>
            <a:off x="5656725" y="2545833"/>
            <a:ext cx="2868706" cy="2959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Rectangle 17"/>
          <p:cNvSpPr/>
          <p:nvPr/>
        </p:nvSpPr>
        <p:spPr>
          <a:xfrm>
            <a:off x="2178422" y="2913377"/>
            <a:ext cx="3227294" cy="2959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 name="Rectangle 18"/>
          <p:cNvSpPr/>
          <p:nvPr/>
        </p:nvSpPr>
        <p:spPr>
          <a:xfrm>
            <a:off x="5674657" y="2913377"/>
            <a:ext cx="2868706" cy="2959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 name="Rectangle 19"/>
          <p:cNvSpPr/>
          <p:nvPr/>
        </p:nvSpPr>
        <p:spPr>
          <a:xfrm>
            <a:off x="2169459" y="3307832"/>
            <a:ext cx="3227294" cy="2959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1" name="Rectangle 20"/>
          <p:cNvSpPr/>
          <p:nvPr/>
        </p:nvSpPr>
        <p:spPr>
          <a:xfrm>
            <a:off x="5665694" y="3307832"/>
            <a:ext cx="2868706" cy="2959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2" name="Rectangle 21"/>
          <p:cNvSpPr/>
          <p:nvPr/>
        </p:nvSpPr>
        <p:spPr>
          <a:xfrm>
            <a:off x="2142564" y="3702271"/>
            <a:ext cx="3227294" cy="2959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3" name="Rectangle 22"/>
          <p:cNvSpPr/>
          <p:nvPr/>
        </p:nvSpPr>
        <p:spPr>
          <a:xfrm>
            <a:off x="5638799" y="3702271"/>
            <a:ext cx="2868706" cy="2959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 name="Rectangle 23"/>
          <p:cNvSpPr/>
          <p:nvPr/>
        </p:nvSpPr>
        <p:spPr>
          <a:xfrm>
            <a:off x="2133601" y="4069830"/>
            <a:ext cx="3227294" cy="2959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5" name="Rectangle 24"/>
          <p:cNvSpPr/>
          <p:nvPr/>
        </p:nvSpPr>
        <p:spPr>
          <a:xfrm>
            <a:off x="5629836" y="4069830"/>
            <a:ext cx="2868706" cy="2959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6" name="Rectangle 25"/>
          <p:cNvSpPr/>
          <p:nvPr/>
        </p:nvSpPr>
        <p:spPr>
          <a:xfrm>
            <a:off x="2169458" y="4455310"/>
            <a:ext cx="3227294" cy="2959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7" name="Rectangle 26"/>
          <p:cNvSpPr/>
          <p:nvPr/>
        </p:nvSpPr>
        <p:spPr>
          <a:xfrm>
            <a:off x="5665693" y="4455310"/>
            <a:ext cx="2868706" cy="2959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8" name="Rectangle 27"/>
          <p:cNvSpPr/>
          <p:nvPr/>
        </p:nvSpPr>
        <p:spPr>
          <a:xfrm>
            <a:off x="2178420" y="4831833"/>
            <a:ext cx="3227294" cy="2959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9" name="Rectangle 28"/>
          <p:cNvSpPr/>
          <p:nvPr/>
        </p:nvSpPr>
        <p:spPr>
          <a:xfrm>
            <a:off x="5674655" y="4831833"/>
            <a:ext cx="2868706" cy="2959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0" name="Rectangle 29"/>
          <p:cNvSpPr/>
          <p:nvPr/>
        </p:nvSpPr>
        <p:spPr>
          <a:xfrm>
            <a:off x="2205315" y="5208349"/>
            <a:ext cx="3227294" cy="2959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1" name="Rectangle 30"/>
          <p:cNvSpPr/>
          <p:nvPr/>
        </p:nvSpPr>
        <p:spPr>
          <a:xfrm>
            <a:off x="5701550" y="5208349"/>
            <a:ext cx="2868706" cy="2959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2" name="Rectangle 31"/>
          <p:cNvSpPr/>
          <p:nvPr/>
        </p:nvSpPr>
        <p:spPr>
          <a:xfrm>
            <a:off x="2124631" y="5593839"/>
            <a:ext cx="3227294" cy="2959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3" name="Rectangle 32"/>
          <p:cNvSpPr/>
          <p:nvPr/>
        </p:nvSpPr>
        <p:spPr>
          <a:xfrm>
            <a:off x="5620866" y="5593839"/>
            <a:ext cx="2868706" cy="2959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4" name="Rectangle 33"/>
          <p:cNvSpPr/>
          <p:nvPr/>
        </p:nvSpPr>
        <p:spPr>
          <a:xfrm>
            <a:off x="2151527" y="5979317"/>
            <a:ext cx="3227294" cy="2959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5" name="Rectangle 34"/>
          <p:cNvSpPr/>
          <p:nvPr/>
        </p:nvSpPr>
        <p:spPr>
          <a:xfrm>
            <a:off x="5647762" y="5979317"/>
            <a:ext cx="2868706" cy="2959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6" name="Rectangle 35"/>
          <p:cNvSpPr/>
          <p:nvPr/>
        </p:nvSpPr>
        <p:spPr>
          <a:xfrm>
            <a:off x="2133598" y="6364800"/>
            <a:ext cx="3227294" cy="2959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7" name="Rectangle 36"/>
          <p:cNvSpPr/>
          <p:nvPr/>
        </p:nvSpPr>
        <p:spPr>
          <a:xfrm>
            <a:off x="5629833" y="6364800"/>
            <a:ext cx="2868706" cy="2959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97050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hidden"/>
                                      </p:to>
                                    </p:set>
                                  </p:childTnLst>
                                </p:cTn>
                              </p:par>
                              <p:par>
                                <p:cTn id="19" presetID="1" presetClass="exit"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hidden"/>
                                      </p:to>
                                    </p:set>
                                  </p:childTnLst>
                                </p:cTn>
                              </p:par>
                              <p:par>
                                <p:cTn id="25" presetID="1" presetClass="exit"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hidden"/>
                                      </p:to>
                                    </p:set>
                                  </p:childTnLst>
                                </p:cTn>
                              </p:par>
                              <p:par>
                                <p:cTn id="31" presetID="1" presetClass="exit" presetSubtype="0" fill="hold" grpId="0" nodeType="withEffect">
                                  <p:stCondLst>
                                    <p:cond delay="0"/>
                                  </p:stCondLst>
                                  <p:childTnLst>
                                    <p:set>
                                      <p:cBhvr>
                                        <p:cTn id="32" dur="1" fill="hold">
                                          <p:stCondLst>
                                            <p:cond delay="0"/>
                                          </p:stCondLst>
                                        </p:cTn>
                                        <p:tgtEl>
                                          <p:spTgt spid="17"/>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0" nodeType="clickEffect">
                                  <p:stCondLst>
                                    <p:cond delay="0"/>
                                  </p:stCondLst>
                                  <p:childTnLst>
                                    <p:set>
                                      <p:cBhvr>
                                        <p:cTn id="36" dur="1" fill="hold">
                                          <p:stCondLst>
                                            <p:cond delay="0"/>
                                          </p:stCondLst>
                                        </p:cTn>
                                        <p:tgtEl>
                                          <p:spTgt spid="18"/>
                                        </p:tgtEl>
                                        <p:attrNameLst>
                                          <p:attrName>style.visibility</p:attrName>
                                        </p:attrNameLst>
                                      </p:cBhvr>
                                      <p:to>
                                        <p:strVal val="hidden"/>
                                      </p:to>
                                    </p:set>
                                  </p:childTnLst>
                                </p:cTn>
                              </p:par>
                              <p:par>
                                <p:cTn id="37" presetID="1" presetClass="exit" presetSubtype="0" fill="hold" grpId="0" nodeType="withEffect">
                                  <p:stCondLst>
                                    <p:cond delay="0"/>
                                  </p:stCondLst>
                                  <p:childTnLst>
                                    <p:set>
                                      <p:cBhvr>
                                        <p:cTn id="38" dur="1" fill="hold">
                                          <p:stCondLst>
                                            <p:cond delay="0"/>
                                          </p:stCondLst>
                                        </p:cTn>
                                        <p:tgtEl>
                                          <p:spTgt spid="19"/>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0" nodeType="clickEffect">
                                  <p:stCondLst>
                                    <p:cond delay="0"/>
                                  </p:stCondLst>
                                  <p:childTnLst>
                                    <p:set>
                                      <p:cBhvr>
                                        <p:cTn id="42" dur="1" fill="hold">
                                          <p:stCondLst>
                                            <p:cond delay="0"/>
                                          </p:stCondLst>
                                        </p:cTn>
                                        <p:tgtEl>
                                          <p:spTgt spid="20"/>
                                        </p:tgtEl>
                                        <p:attrNameLst>
                                          <p:attrName>style.visibility</p:attrName>
                                        </p:attrNameLst>
                                      </p:cBhvr>
                                      <p:to>
                                        <p:strVal val="hidden"/>
                                      </p:to>
                                    </p:set>
                                  </p:childTnLst>
                                </p:cTn>
                              </p:par>
                              <p:par>
                                <p:cTn id="43" presetID="1" presetClass="exit" presetSubtype="0" fill="hold" grpId="0" nodeType="withEffect">
                                  <p:stCondLst>
                                    <p:cond delay="0"/>
                                  </p:stCondLst>
                                  <p:childTnLst>
                                    <p:set>
                                      <p:cBhvr>
                                        <p:cTn id="44" dur="1" fill="hold">
                                          <p:stCondLst>
                                            <p:cond delay="0"/>
                                          </p:stCondLst>
                                        </p:cTn>
                                        <p:tgtEl>
                                          <p:spTgt spid="21"/>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0" nodeType="clickEffect">
                                  <p:stCondLst>
                                    <p:cond delay="0"/>
                                  </p:stCondLst>
                                  <p:childTnLst>
                                    <p:set>
                                      <p:cBhvr>
                                        <p:cTn id="48" dur="1" fill="hold">
                                          <p:stCondLst>
                                            <p:cond delay="0"/>
                                          </p:stCondLst>
                                        </p:cTn>
                                        <p:tgtEl>
                                          <p:spTgt spid="22"/>
                                        </p:tgtEl>
                                        <p:attrNameLst>
                                          <p:attrName>style.visibility</p:attrName>
                                        </p:attrNameLst>
                                      </p:cBhvr>
                                      <p:to>
                                        <p:strVal val="hidden"/>
                                      </p:to>
                                    </p:set>
                                  </p:childTnLst>
                                </p:cTn>
                              </p:par>
                              <p:par>
                                <p:cTn id="49" presetID="1" presetClass="exit" presetSubtype="0" fill="hold" grpId="0" nodeType="withEffect">
                                  <p:stCondLst>
                                    <p:cond delay="0"/>
                                  </p:stCondLst>
                                  <p:childTnLst>
                                    <p:set>
                                      <p:cBhvr>
                                        <p:cTn id="50" dur="1" fill="hold">
                                          <p:stCondLst>
                                            <p:cond delay="0"/>
                                          </p:stCondLst>
                                        </p:cTn>
                                        <p:tgtEl>
                                          <p:spTgt spid="23"/>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grpId="0" nodeType="clickEffect">
                                  <p:stCondLst>
                                    <p:cond delay="0"/>
                                  </p:stCondLst>
                                  <p:childTnLst>
                                    <p:set>
                                      <p:cBhvr>
                                        <p:cTn id="54" dur="1" fill="hold">
                                          <p:stCondLst>
                                            <p:cond delay="0"/>
                                          </p:stCondLst>
                                        </p:cTn>
                                        <p:tgtEl>
                                          <p:spTgt spid="24"/>
                                        </p:tgtEl>
                                        <p:attrNameLst>
                                          <p:attrName>style.visibility</p:attrName>
                                        </p:attrNameLst>
                                      </p:cBhvr>
                                      <p:to>
                                        <p:strVal val="hidden"/>
                                      </p:to>
                                    </p:set>
                                  </p:childTnLst>
                                </p:cTn>
                              </p:par>
                              <p:par>
                                <p:cTn id="55" presetID="1" presetClass="exit" presetSubtype="0" fill="hold" grpId="0" nodeType="withEffect">
                                  <p:stCondLst>
                                    <p:cond delay="0"/>
                                  </p:stCondLst>
                                  <p:childTnLst>
                                    <p:set>
                                      <p:cBhvr>
                                        <p:cTn id="56" dur="1" fill="hold">
                                          <p:stCondLst>
                                            <p:cond delay="0"/>
                                          </p:stCondLst>
                                        </p:cTn>
                                        <p:tgtEl>
                                          <p:spTgt spid="25"/>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1" presetClass="exit" presetSubtype="0" fill="hold" grpId="0" nodeType="clickEffect">
                                  <p:stCondLst>
                                    <p:cond delay="0"/>
                                  </p:stCondLst>
                                  <p:childTnLst>
                                    <p:set>
                                      <p:cBhvr>
                                        <p:cTn id="60" dur="1" fill="hold">
                                          <p:stCondLst>
                                            <p:cond delay="0"/>
                                          </p:stCondLst>
                                        </p:cTn>
                                        <p:tgtEl>
                                          <p:spTgt spid="26"/>
                                        </p:tgtEl>
                                        <p:attrNameLst>
                                          <p:attrName>style.visibility</p:attrName>
                                        </p:attrNameLst>
                                      </p:cBhvr>
                                      <p:to>
                                        <p:strVal val="hidden"/>
                                      </p:to>
                                    </p:set>
                                  </p:childTnLst>
                                </p:cTn>
                              </p:par>
                              <p:par>
                                <p:cTn id="61" presetID="1" presetClass="exit" presetSubtype="0" fill="hold" grpId="0" nodeType="withEffect">
                                  <p:stCondLst>
                                    <p:cond delay="0"/>
                                  </p:stCondLst>
                                  <p:childTnLst>
                                    <p:set>
                                      <p:cBhvr>
                                        <p:cTn id="62" dur="1" fill="hold">
                                          <p:stCondLst>
                                            <p:cond delay="0"/>
                                          </p:stCondLst>
                                        </p:cTn>
                                        <p:tgtEl>
                                          <p:spTgt spid="27"/>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 presetClass="exit" presetSubtype="0" fill="hold" grpId="0" nodeType="clickEffect">
                                  <p:stCondLst>
                                    <p:cond delay="0"/>
                                  </p:stCondLst>
                                  <p:childTnLst>
                                    <p:set>
                                      <p:cBhvr>
                                        <p:cTn id="66" dur="1" fill="hold">
                                          <p:stCondLst>
                                            <p:cond delay="0"/>
                                          </p:stCondLst>
                                        </p:cTn>
                                        <p:tgtEl>
                                          <p:spTgt spid="28"/>
                                        </p:tgtEl>
                                        <p:attrNameLst>
                                          <p:attrName>style.visibility</p:attrName>
                                        </p:attrNameLst>
                                      </p:cBhvr>
                                      <p:to>
                                        <p:strVal val="hidden"/>
                                      </p:to>
                                    </p:set>
                                  </p:childTnLst>
                                </p:cTn>
                              </p:par>
                              <p:par>
                                <p:cTn id="67" presetID="1" presetClass="exit" presetSubtype="0" fill="hold" grpId="0" nodeType="withEffect">
                                  <p:stCondLst>
                                    <p:cond delay="0"/>
                                  </p:stCondLst>
                                  <p:childTnLst>
                                    <p:set>
                                      <p:cBhvr>
                                        <p:cTn id="68" dur="1" fill="hold">
                                          <p:stCondLst>
                                            <p:cond delay="0"/>
                                          </p:stCondLst>
                                        </p:cTn>
                                        <p:tgtEl>
                                          <p:spTgt spid="29"/>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1" presetClass="exit" presetSubtype="0" fill="hold" grpId="0" nodeType="clickEffect">
                                  <p:stCondLst>
                                    <p:cond delay="0"/>
                                  </p:stCondLst>
                                  <p:childTnLst>
                                    <p:set>
                                      <p:cBhvr>
                                        <p:cTn id="72" dur="1" fill="hold">
                                          <p:stCondLst>
                                            <p:cond delay="0"/>
                                          </p:stCondLst>
                                        </p:cTn>
                                        <p:tgtEl>
                                          <p:spTgt spid="30"/>
                                        </p:tgtEl>
                                        <p:attrNameLst>
                                          <p:attrName>style.visibility</p:attrName>
                                        </p:attrNameLst>
                                      </p:cBhvr>
                                      <p:to>
                                        <p:strVal val="hidden"/>
                                      </p:to>
                                    </p:set>
                                  </p:childTnLst>
                                </p:cTn>
                              </p:par>
                              <p:par>
                                <p:cTn id="73" presetID="1" presetClass="exit" presetSubtype="0" fill="hold" grpId="0" nodeType="withEffect">
                                  <p:stCondLst>
                                    <p:cond delay="0"/>
                                  </p:stCondLst>
                                  <p:childTnLst>
                                    <p:set>
                                      <p:cBhvr>
                                        <p:cTn id="74" dur="1" fill="hold">
                                          <p:stCondLst>
                                            <p:cond delay="0"/>
                                          </p:stCondLst>
                                        </p:cTn>
                                        <p:tgtEl>
                                          <p:spTgt spid="31"/>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1" presetClass="exit" presetSubtype="0" fill="hold" grpId="0" nodeType="clickEffect">
                                  <p:stCondLst>
                                    <p:cond delay="0"/>
                                  </p:stCondLst>
                                  <p:childTnLst>
                                    <p:set>
                                      <p:cBhvr>
                                        <p:cTn id="78" dur="1" fill="hold">
                                          <p:stCondLst>
                                            <p:cond delay="0"/>
                                          </p:stCondLst>
                                        </p:cTn>
                                        <p:tgtEl>
                                          <p:spTgt spid="32"/>
                                        </p:tgtEl>
                                        <p:attrNameLst>
                                          <p:attrName>style.visibility</p:attrName>
                                        </p:attrNameLst>
                                      </p:cBhvr>
                                      <p:to>
                                        <p:strVal val="hidden"/>
                                      </p:to>
                                    </p:set>
                                  </p:childTnLst>
                                </p:cTn>
                              </p:par>
                              <p:par>
                                <p:cTn id="79" presetID="1" presetClass="exit" presetSubtype="0" fill="hold" grpId="0" nodeType="withEffect">
                                  <p:stCondLst>
                                    <p:cond delay="0"/>
                                  </p:stCondLst>
                                  <p:childTnLst>
                                    <p:set>
                                      <p:cBhvr>
                                        <p:cTn id="80" dur="1" fill="hold">
                                          <p:stCondLst>
                                            <p:cond delay="0"/>
                                          </p:stCondLst>
                                        </p:cTn>
                                        <p:tgtEl>
                                          <p:spTgt spid="33"/>
                                        </p:tgtEl>
                                        <p:attrNameLst>
                                          <p:attrName>style.visibility</p:attrName>
                                        </p:attrNameLst>
                                      </p:cBhvr>
                                      <p:to>
                                        <p:strVal val="hidden"/>
                                      </p:to>
                                    </p:set>
                                  </p:childTnLst>
                                </p:cTn>
                              </p:par>
                            </p:childTnLst>
                          </p:cTn>
                        </p:par>
                      </p:childTnLst>
                    </p:cTn>
                  </p:par>
                  <p:par>
                    <p:cTn id="81" fill="hold">
                      <p:stCondLst>
                        <p:cond delay="indefinite"/>
                      </p:stCondLst>
                      <p:childTnLst>
                        <p:par>
                          <p:cTn id="82" fill="hold">
                            <p:stCondLst>
                              <p:cond delay="0"/>
                            </p:stCondLst>
                            <p:childTnLst>
                              <p:par>
                                <p:cTn id="83" presetID="1" presetClass="exit" presetSubtype="0" fill="hold" grpId="0" nodeType="clickEffect">
                                  <p:stCondLst>
                                    <p:cond delay="0"/>
                                  </p:stCondLst>
                                  <p:childTnLst>
                                    <p:set>
                                      <p:cBhvr>
                                        <p:cTn id="84" dur="1" fill="hold">
                                          <p:stCondLst>
                                            <p:cond delay="0"/>
                                          </p:stCondLst>
                                        </p:cTn>
                                        <p:tgtEl>
                                          <p:spTgt spid="34"/>
                                        </p:tgtEl>
                                        <p:attrNameLst>
                                          <p:attrName>style.visibility</p:attrName>
                                        </p:attrNameLst>
                                      </p:cBhvr>
                                      <p:to>
                                        <p:strVal val="hidden"/>
                                      </p:to>
                                    </p:set>
                                  </p:childTnLst>
                                </p:cTn>
                              </p:par>
                              <p:par>
                                <p:cTn id="85" presetID="1" presetClass="exit" presetSubtype="0" fill="hold" grpId="0" nodeType="withEffect">
                                  <p:stCondLst>
                                    <p:cond delay="0"/>
                                  </p:stCondLst>
                                  <p:childTnLst>
                                    <p:set>
                                      <p:cBhvr>
                                        <p:cTn id="86" dur="1" fill="hold">
                                          <p:stCondLst>
                                            <p:cond delay="0"/>
                                          </p:stCondLst>
                                        </p:cTn>
                                        <p:tgtEl>
                                          <p:spTgt spid="35"/>
                                        </p:tgtEl>
                                        <p:attrNameLst>
                                          <p:attrName>style.visibility</p:attrName>
                                        </p:attrNameLst>
                                      </p:cBhvr>
                                      <p:to>
                                        <p:strVal val="hidden"/>
                                      </p:to>
                                    </p:set>
                                  </p:childTnLst>
                                </p:cTn>
                              </p:par>
                            </p:childTnLst>
                          </p:cTn>
                        </p:par>
                      </p:childTnLst>
                    </p:cTn>
                  </p:par>
                  <p:par>
                    <p:cTn id="87" fill="hold">
                      <p:stCondLst>
                        <p:cond delay="indefinite"/>
                      </p:stCondLst>
                      <p:childTnLst>
                        <p:par>
                          <p:cTn id="88" fill="hold">
                            <p:stCondLst>
                              <p:cond delay="0"/>
                            </p:stCondLst>
                            <p:childTnLst>
                              <p:par>
                                <p:cTn id="89" presetID="1" presetClass="exit" presetSubtype="0" fill="hold" grpId="0" nodeType="clickEffect">
                                  <p:stCondLst>
                                    <p:cond delay="0"/>
                                  </p:stCondLst>
                                  <p:childTnLst>
                                    <p:set>
                                      <p:cBhvr>
                                        <p:cTn id="90" dur="1" fill="hold">
                                          <p:stCondLst>
                                            <p:cond delay="0"/>
                                          </p:stCondLst>
                                        </p:cTn>
                                        <p:tgtEl>
                                          <p:spTgt spid="36"/>
                                        </p:tgtEl>
                                        <p:attrNameLst>
                                          <p:attrName>style.visibility</p:attrName>
                                        </p:attrNameLst>
                                      </p:cBhvr>
                                      <p:to>
                                        <p:strVal val="hidden"/>
                                      </p:to>
                                    </p:set>
                                  </p:childTnLst>
                                </p:cTn>
                              </p:par>
                              <p:par>
                                <p:cTn id="91" presetID="1" presetClass="exit" presetSubtype="0" fill="hold" grpId="0" nodeType="withEffect">
                                  <p:stCondLst>
                                    <p:cond delay="0"/>
                                  </p:stCondLst>
                                  <p:childTnLst>
                                    <p:set>
                                      <p:cBhvr>
                                        <p:cTn id="92" dur="1" fill="hold">
                                          <p:stCondLst>
                                            <p:cond delay="0"/>
                                          </p:stCondLst>
                                        </p:cTn>
                                        <p:tgtEl>
                                          <p:spTgt spid="3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4198438832"/>
              </p:ext>
            </p:extLst>
          </p:nvPr>
        </p:nvGraphicFramePr>
        <p:xfrm>
          <a:off x="446334" y="81362"/>
          <a:ext cx="8148918" cy="6644640"/>
        </p:xfrm>
        <a:graphic>
          <a:graphicData uri="http://schemas.openxmlformats.org/drawingml/2006/table">
            <a:tbl>
              <a:tblPr firstRow="1" bandRow="1">
                <a:tableStyleId>{2D5ABB26-0587-4C30-8999-92F81FD0307C}</a:tableStyleId>
              </a:tblPr>
              <a:tblGrid>
                <a:gridCol w="1541930">
                  <a:extLst>
                    <a:ext uri="{9D8B030D-6E8A-4147-A177-3AD203B41FA5}">
                      <a16:colId xmlns:a16="http://schemas.microsoft.com/office/drawing/2014/main" val="4146036565"/>
                    </a:ext>
                  </a:extLst>
                </a:gridCol>
                <a:gridCol w="3469341">
                  <a:extLst>
                    <a:ext uri="{9D8B030D-6E8A-4147-A177-3AD203B41FA5}">
                      <a16:colId xmlns:a16="http://schemas.microsoft.com/office/drawing/2014/main" val="3688929687"/>
                    </a:ext>
                  </a:extLst>
                </a:gridCol>
                <a:gridCol w="3137647">
                  <a:extLst>
                    <a:ext uri="{9D8B030D-6E8A-4147-A177-3AD203B41FA5}">
                      <a16:colId xmlns:a16="http://schemas.microsoft.com/office/drawing/2014/main" val="3911568047"/>
                    </a:ext>
                  </a:extLst>
                </a:gridCol>
              </a:tblGrid>
              <a:tr h="375584">
                <a:tc>
                  <a:txBody>
                    <a:bodyPr/>
                    <a:lstStyle/>
                    <a:p>
                      <a:pPr algn="ctr"/>
                      <a:r>
                        <a:rPr lang="it-IT" sz="1900" b="1" dirty="0" smtClean="0"/>
                        <a:t>Formula</a:t>
                      </a:r>
                      <a:endParaRPr lang="it-IT" sz="19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900" b="1" dirty="0" smtClean="0"/>
                        <a:t>Nome IUPAC</a:t>
                      </a:r>
                      <a:endParaRPr lang="it-IT" sz="19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900" b="1" dirty="0" smtClean="0"/>
                        <a:t>Nome tradizionale</a:t>
                      </a:r>
                      <a:endParaRPr lang="it-IT" sz="19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63432639"/>
                  </a:ext>
                </a:extLst>
              </a:tr>
              <a:tr h="375584">
                <a:tc>
                  <a:txBody>
                    <a:bodyPr/>
                    <a:lstStyle/>
                    <a:p>
                      <a:pPr algn="ctr"/>
                      <a:r>
                        <a:rPr lang="it-IT" sz="1900" dirty="0" smtClean="0"/>
                        <a:t>NaHCO</a:t>
                      </a:r>
                      <a:r>
                        <a:rPr lang="it-IT" sz="1900" baseline="-25000" dirty="0" smtClean="0"/>
                        <a:t>3</a:t>
                      </a:r>
                      <a:endParaRPr lang="it-IT" sz="1900" baseline="30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900" dirty="0" err="1" smtClean="0">
                          <a:solidFill>
                            <a:srgbClr val="FF0000"/>
                          </a:solidFill>
                        </a:rPr>
                        <a:t>triosso</a:t>
                      </a:r>
                      <a:r>
                        <a:rPr lang="it-IT" sz="1900" dirty="0" smtClean="0">
                          <a:solidFill>
                            <a:srgbClr val="FF0000"/>
                          </a:solidFill>
                        </a:rPr>
                        <a:t>-carbonato (IV) di sodio</a:t>
                      </a:r>
                      <a:endParaRPr lang="it-IT" sz="19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900" dirty="0" smtClean="0">
                          <a:solidFill>
                            <a:srgbClr val="FF0000"/>
                          </a:solidFill>
                        </a:rPr>
                        <a:t>Bicarbonato di sodio</a:t>
                      </a:r>
                      <a:endParaRPr lang="it-IT" sz="19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18622064"/>
                  </a:ext>
                </a:extLst>
              </a:tr>
              <a:tr h="375584">
                <a:tc>
                  <a:txBody>
                    <a:bodyPr/>
                    <a:lstStyle/>
                    <a:p>
                      <a:pPr algn="ctr"/>
                      <a:r>
                        <a:rPr lang="it-IT" sz="1900" dirty="0" smtClean="0"/>
                        <a:t>CaF</a:t>
                      </a:r>
                      <a:r>
                        <a:rPr lang="it-IT" sz="1900" baseline="-25000" dirty="0" smtClean="0"/>
                        <a:t>2</a:t>
                      </a:r>
                      <a:endParaRPr lang="it-IT" sz="1900" baseline="-25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900" dirty="0" err="1" smtClean="0">
                          <a:solidFill>
                            <a:srgbClr val="FF0000"/>
                          </a:solidFill>
                        </a:rPr>
                        <a:t>difluoruro</a:t>
                      </a:r>
                      <a:r>
                        <a:rPr lang="it-IT" sz="1900" dirty="0" smtClean="0">
                          <a:solidFill>
                            <a:srgbClr val="FF0000"/>
                          </a:solidFill>
                        </a:rPr>
                        <a:t> di calcio</a:t>
                      </a:r>
                      <a:endParaRPr lang="it-IT" sz="19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900" dirty="0" smtClean="0">
                          <a:solidFill>
                            <a:srgbClr val="FF0000"/>
                          </a:solidFill>
                        </a:rPr>
                        <a:t>Fluoruro di calcio</a:t>
                      </a:r>
                      <a:endParaRPr lang="it-IT" sz="19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56877674"/>
                  </a:ext>
                </a:extLst>
              </a:tr>
              <a:tr h="375584">
                <a:tc>
                  <a:txBody>
                    <a:bodyPr/>
                    <a:lstStyle/>
                    <a:p>
                      <a:pPr algn="ctr"/>
                      <a:r>
                        <a:rPr lang="it-IT" sz="1900" dirty="0" smtClean="0"/>
                        <a:t>AlPO</a:t>
                      </a:r>
                      <a:r>
                        <a:rPr lang="it-IT" sz="1900" baseline="-25000" dirty="0" smtClean="0"/>
                        <a:t>4</a:t>
                      </a:r>
                      <a:endParaRPr lang="it-IT" sz="1900" baseline="30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900" dirty="0" err="1" smtClean="0">
                          <a:solidFill>
                            <a:srgbClr val="FF0000"/>
                          </a:solidFill>
                        </a:rPr>
                        <a:t>Tetraossofosfato</a:t>
                      </a:r>
                      <a:r>
                        <a:rPr lang="it-IT" sz="1900" dirty="0" smtClean="0">
                          <a:solidFill>
                            <a:srgbClr val="FF0000"/>
                          </a:solidFill>
                        </a:rPr>
                        <a:t>(V) di alluminio</a:t>
                      </a:r>
                      <a:endParaRPr lang="it-IT" sz="19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900" dirty="0" smtClean="0">
                          <a:solidFill>
                            <a:srgbClr val="FF0000"/>
                          </a:solidFill>
                        </a:rPr>
                        <a:t>(Orto)fosfato di alluminio</a:t>
                      </a:r>
                      <a:endParaRPr lang="it-IT" sz="19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84060385"/>
                  </a:ext>
                </a:extLst>
              </a:tr>
              <a:tr h="375584">
                <a:tc>
                  <a:txBody>
                    <a:bodyPr/>
                    <a:lstStyle/>
                    <a:p>
                      <a:pPr algn="ctr"/>
                      <a:r>
                        <a:rPr lang="it-IT" sz="1900" baseline="0" dirty="0" smtClean="0"/>
                        <a:t>Ba(Cl</a:t>
                      </a:r>
                      <a:r>
                        <a:rPr lang="it-IT" sz="1900" dirty="0" smtClean="0"/>
                        <a:t>O)</a:t>
                      </a:r>
                      <a:r>
                        <a:rPr lang="it-IT" sz="1900" baseline="-25000" dirty="0" smtClean="0"/>
                        <a:t>2</a:t>
                      </a:r>
                      <a:endParaRPr lang="it-IT" sz="1900" baseline="30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900" dirty="0" err="1" smtClean="0">
                          <a:solidFill>
                            <a:srgbClr val="FF0000"/>
                          </a:solidFill>
                        </a:rPr>
                        <a:t>Ossoclorato</a:t>
                      </a:r>
                      <a:r>
                        <a:rPr lang="it-IT" sz="1900" dirty="0" smtClean="0">
                          <a:solidFill>
                            <a:srgbClr val="FF0000"/>
                          </a:solidFill>
                        </a:rPr>
                        <a:t>(I)</a:t>
                      </a:r>
                      <a:r>
                        <a:rPr lang="it-IT" sz="1900" baseline="0" dirty="0" smtClean="0">
                          <a:solidFill>
                            <a:srgbClr val="FF0000"/>
                          </a:solidFill>
                        </a:rPr>
                        <a:t> di bario</a:t>
                      </a:r>
                      <a:endParaRPr lang="it-IT" sz="19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900" dirty="0" smtClean="0">
                          <a:solidFill>
                            <a:srgbClr val="FF0000"/>
                          </a:solidFill>
                        </a:rPr>
                        <a:t>Ipoclorito di bario</a:t>
                      </a:r>
                      <a:endParaRPr lang="it-IT" sz="19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28628324"/>
                  </a:ext>
                </a:extLst>
              </a:tr>
              <a:tr h="375584">
                <a:tc>
                  <a:txBody>
                    <a:bodyPr/>
                    <a:lstStyle/>
                    <a:p>
                      <a:pPr algn="ctr"/>
                      <a:r>
                        <a:rPr lang="it-IT" sz="1900" dirty="0" smtClean="0"/>
                        <a:t>(NH</a:t>
                      </a:r>
                      <a:r>
                        <a:rPr lang="it-IT" sz="1900" baseline="-25000" dirty="0" smtClean="0"/>
                        <a:t>4</a:t>
                      </a:r>
                      <a:r>
                        <a:rPr lang="it-IT" sz="1900" dirty="0" smtClean="0"/>
                        <a:t>)</a:t>
                      </a:r>
                      <a:r>
                        <a:rPr lang="it-IT" sz="1900" baseline="-25000" dirty="0" smtClean="0"/>
                        <a:t>2</a:t>
                      </a:r>
                      <a:r>
                        <a:rPr lang="it-IT" sz="1900" dirty="0" smtClean="0"/>
                        <a:t>SO</a:t>
                      </a:r>
                      <a:r>
                        <a:rPr lang="it-IT" sz="1900" baseline="-25000" dirty="0" smtClean="0"/>
                        <a:t>4</a:t>
                      </a:r>
                      <a:endParaRPr lang="it-IT" sz="1900" baseline="30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900" dirty="0" err="1" smtClean="0">
                          <a:solidFill>
                            <a:srgbClr val="FF0000"/>
                          </a:solidFill>
                        </a:rPr>
                        <a:t>Tetraossosolfato</a:t>
                      </a:r>
                      <a:r>
                        <a:rPr lang="it-IT" sz="1900" dirty="0" smtClean="0">
                          <a:solidFill>
                            <a:srgbClr val="FF0000"/>
                          </a:solidFill>
                        </a:rPr>
                        <a:t>(VI) di ammonio</a:t>
                      </a:r>
                      <a:endParaRPr lang="it-IT" sz="19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900" dirty="0" smtClean="0">
                          <a:solidFill>
                            <a:srgbClr val="FF0000"/>
                          </a:solidFill>
                        </a:rPr>
                        <a:t>Solfato d’ammonio</a:t>
                      </a:r>
                      <a:endParaRPr lang="it-IT" sz="19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95664723"/>
                  </a:ext>
                </a:extLst>
              </a:tr>
              <a:tr h="375584">
                <a:tc>
                  <a:txBody>
                    <a:bodyPr/>
                    <a:lstStyle/>
                    <a:p>
                      <a:pPr algn="ctr"/>
                      <a:r>
                        <a:rPr lang="it-IT" sz="1900" dirty="0" smtClean="0"/>
                        <a:t>KHS</a:t>
                      </a:r>
                      <a:endParaRPr lang="it-IT" sz="1900" baseline="30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900" dirty="0" smtClean="0">
                          <a:solidFill>
                            <a:srgbClr val="FF0000"/>
                          </a:solidFill>
                        </a:rPr>
                        <a:t>Idrogenosolfuro</a:t>
                      </a:r>
                      <a:r>
                        <a:rPr lang="it-IT" sz="1900" baseline="0" dirty="0" smtClean="0">
                          <a:solidFill>
                            <a:srgbClr val="FF0000"/>
                          </a:solidFill>
                        </a:rPr>
                        <a:t> di potassio</a:t>
                      </a:r>
                      <a:endParaRPr lang="it-IT" sz="19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900" b="0" dirty="0" smtClean="0">
                          <a:solidFill>
                            <a:srgbClr val="FF0000"/>
                          </a:solidFill>
                        </a:rPr>
                        <a:t>Solfuro</a:t>
                      </a:r>
                      <a:r>
                        <a:rPr lang="it-IT" sz="1900" b="0" baseline="0" dirty="0" smtClean="0">
                          <a:solidFill>
                            <a:srgbClr val="FF0000"/>
                          </a:solidFill>
                        </a:rPr>
                        <a:t> acido di potassio</a:t>
                      </a:r>
                      <a:endParaRPr lang="it-IT" sz="19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72751892"/>
                  </a:ext>
                </a:extLst>
              </a:tr>
              <a:tr h="375584">
                <a:tc>
                  <a:txBody>
                    <a:bodyPr/>
                    <a:lstStyle/>
                    <a:p>
                      <a:pPr algn="ctr"/>
                      <a:r>
                        <a:rPr lang="it-IT" sz="1900" baseline="0" dirty="0" smtClean="0"/>
                        <a:t>KMnO</a:t>
                      </a:r>
                      <a:r>
                        <a:rPr lang="it-IT" sz="1900" baseline="-25000" dirty="0" smtClean="0"/>
                        <a:t>4</a:t>
                      </a:r>
                      <a:endParaRPr lang="it-IT" sz="1900" baseline="-25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900" dirty="0" err="1" smtClean="0">
                          <a:solidFill>
                            <a:srgbClr val="FF0000"/>
                          </a:solidFill>
                        </a:rPr>
                        <a:t>Tetraossomanganato</a:t>
                      </a:r>
                      <a:r>
                        <a:rPr lang="it-IT" sz="1900" dirty="0" smtClean="0">
                          <a:solidFill>
                            <a:srgbClr val="FF0000"/>
                          </a:solidFill>
                        </a:rPr>
                        <a:t>(VII) di potassio</a:t>
                      </a:r>
                      <a:endParaRPr lang="it-IT" sz="19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900" b="0" dirty="0" smtClean="0">
                          <a:solidFill>
                            <a:srgbClr val="FF0000"/>
                          </a:solidFill>
                        </a:rPr>
                        <a:t>Permanganato</a:t>
                      </a:r>
                      <a:r>
                        <a:rPr lang="it-IT" sz="1900" b="0" baseline="0" dirty="0" smtClean="0">
                          <a:solidFill>
                            <a:srgbClr val="FF0000"/>
                          </a:solidFill>
                        </a:rPr>
                        <a:t> di potassio</a:t>
                      </a:r>
                      <a:endParaRPr lang="it-IT" sz="1900" b="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11030026"/>
                  </a:ext>
                </a:extLst>
              </a:tr>
              <a:tr h="375584">
                <a:tc>
                  <a:txBody>
                    <a:bodyPr/>
                    <a:lstStyle/>
                    <a:p>
                      <a:pPr algn="ctr"/>
                      <a:r>
                        <a:rPr lang="it-IT" sz="1900" dirty="0" smtClean="0"/>
                        <a:t>Al</a:t>
                      </a:r>
                      <a:r>
                        <a:rPr lang="it-IT" sz="1900" baseline="-25000" dirty="0" smtClean="0"/>
                        <a:t>2</a:t>
                      </a:r>
                      <a:r>
                        <a:rPr lang="it-IT" sz="1900" dirty="0" smtClean="0"/>
                        <a:t>S</a:t>
                      </a:r>
                      <a:r>
                        <a:rPr lang="it-IT" sz="1900" baseline="-25000" dirty="0" smtClean="0"/>
                        <a:t>3</a:t>
                      </a:r>
                      <a:endParaRPr lang="it-IT" sz="1900" baseline="-25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800" dirty="0" smtClean="0">
                          <a:solidFill>
                            <a:srgbClr val="FF0000"/>
                          </a:solidFill>
                        </a:rPr>
                        <a:t>Solfuro di alluminio (o anche trisolfuro di </a:t>
                      </a:r>
                      <a:r>
                        <a:rPr lang="it-IT" sz="1800" dirty="0" err="1" smtClean="0">
                          <a:solidFill>
                            <a:srgbClr val="FF0000"/>
                          </a:solidFill>
                        </a:rPr>
                        <a:t>dialluminio</a:t>
                      </a:r>
                      <a:r>
                        <a:rPr lang="it-IT" sz="1800" dirty="0" smtClean="0">
                          <a:solidFill>
                            <a:srgbClr val="FF0000"/>
                          </a:solidFill>
                        </a:rPr>
                        <a:t>)</a:t>
                      </a:r>
                      <a:endParaRPr lang="it-IT" sz="18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900" dirty="0" smtClean="0">
                          <a:solidFill>
                            <a:srgbClr val="FF0000"/>
                          </a:solidFill>
                        </a:rPr>
                        <a:t>Solfuro di alluminio</a:t>
                      </a:r>
                      <a:endParaRPr lang="it-IT" sz="19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52997927"/>
                  </a:ext>
                </a:extLst>
              </a:tr>
              <a:tr h="375584">
                <a:tc>
                  <a:txBody>
                    <a:bodyPr/>
                    <a:lstStyle/>
                    <a:p>
                      <a:pPr algn="ctr"/>
                      <a:r>
                        <a:rPr lang="it-IT" sz="1900" baseline="0" dirty="0" smtClean="0"/>
                        <a:t>MgO</a:t>
                      </a:r>
                      <a:endParaRPr lang="it-IT" sz="19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900" baseline="0" dirty="0" smtClean="0">
                          <a:solidFill>
                            <a:srgbClr val="FF0000"/>
                          </a:solidFill>
                        </a:rPr>
                        <a:t>Monossido di magnesio</a:t>
                      </a:r>
                      <a:endParaRPr lang="it-IT" sz="1900" baseline="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900" b="0" baseline="0" dirty="0" smtClean="0">
                          <a:solidFill>
                            <a:srgbClr val="FF0000"/>
                          </a:solidFill>
                        </a:rPr>
                        <a:t>Ossido di magnesio</a:t>
                      </a:r>
                      <a:endParaRPr lang="it-IT" sz="1900" b="0" baseline="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33563320"/>
                  </a:ext>
                </a:extLst>
              </a:tr>
              <a:tr h="375584">
                <a:tc>
                  <a:txBody>
                    <a:bodyPr/>
                    <a:lstStyle/>
                    <a:p>
                      <a:pPr algn="ctr"/>
                      <a:r>
                        <a:rPr lang="it-IT" sz="1900" baseline="0" dirty="0" smtClean="0"/>
                        <a:t>CuSO</a:t>
                      </a:r>
                      <a:r>
                        <a:rPr lang="it-IT" sz="1900" baseline="-25000" dirty="0" smtClean="0"/>
                        <a:t>4</a:t>
                      </a:r>
                      <a:endParaRPr lang="it-IT" sz="1900" baseline="-25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900" baseline="0" dirty="0" err="1" smtClean="0">
                          <a:solidFill>
                            <a:srgbClr val="FF0000"/>
                          </a:solidFill>
                        </a:rPr>
                        <a:t>Tetraossosolfato</a:t>
                      </a:r>
                      <a:r>
                        <a:rPr lang="it-IT" sz="1900" baseline="0" dirty="0" smtClean="0">
                          <a:solidFill>
                            <a:srgbClr val="FF0000"/>
                          </a:solidFill>
                        </a:rPr>
                        <a:t>(VI) di rame (II)</a:t>
                      </a:r>
                      <a:endParaRPr lang="it-IT" sz="1900" baseline="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900" b="0" baseline="0" dirty="0" smtClean="0">
                          <a:solidFill>
                            <a:srgbClr val="FF0000"/>
                          </a:solidFill>
                        </a:rPr>
                        <a:t>Solfato rameico</a:t>
                      </a:r>
                      <a:endParaRPr lang="it-IT" sz="1900" b="0" baseline="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425415"/>
                  </a:ext>
                </a:extLst>
              </a:tr>
              <a:tr h="375584">
                <a:tc>
                  <a:txBody>
                    <a:bodyPr/>
                    <a:lstStyle/>
                    <a:p>
                      <a:pPr algn="ctr"/>
                      <a:r>
                        <a:rPr lang="it-IT" sz="1900" baseline="0" dirty="0" smtClean="0"/>
                        <a:t>KCN</a:t>
                      </a:r>
                      <a:endParaRPr lang="it-IT" sz="19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900" baseline="0" dirty="0" smtClean="0">
                          <a:solidFill>
                            <a:srgbClr val="FF0000"/>
                          </a:solidFill>
                        </a:rPr>
                        <a:t>Cianuro di potassio</a:t>
                      </a:r>
                      <a:endParaRPr lang="it-IT" sz="1900" baseline="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900" b="0" baseline="0" dirty="0" smtClean="0">
                          <a:solidFill>
                            <a:srgbClr val="FF0000"/>
                          </a:solidFill>
                        </a:rPr>
                        <a:t>Cianuro di potassio</a:t>
                      </a:r>
                      <a:endParaRPr lang="it-IT" sz="1900" b="0" baseline="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71292517"/>
                  </a:ext>
                </a:extLst>
              </a:tr>
              <a:tr h="375584">
                <a:tc>
                  <a:txBody>
                    <a:bodyPr/>
                    <a:lstStyle/>
                    <a:p>
                      <a:pPr algn="ctr"/>
                      <a:r>
                        <a:rPr lang="it-IT" sz="1900" baseline="0" dirty="0" smtClean="0"/>
                        <a:t>Ni(OH)</a:t>
                      </a:r>
                      <a:r>
                        <a:rPr lang="it-IT" sz="1900" baseline="-25000" dirty="0" smtClean="0"/>
                        <a:t>2</a:t>
                      </a:r>
                      <a:endParaRPr lang="it-IT" sz="1900" baseline="-25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900" baseline="0" dirty="0" smtClean="0">
                          <a:solidFill>
                            <a:srgbClr val="FF0000"/>
                          </a:solidFill>
                        </a:rPr>
                        <a:t>Diidrossido di nichel</a:t>
                      </a:r>
                      <a:endParaRPr lang="it-IT" sz="1900" baseline="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900" b="0" baseline="0" dirty="0" smtClean="0">
                          <a:solidFill>
                            <a:srgbClr val="FF0000"/>
                          </a:solidFill>
                        </a:rPr>
                        <a:t>Idrossido nicheloso</a:t>
                      </a:r>
                      <a:endParaRPr lang="it-IT" sz="1900" b="0" baseline="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09625532"/>
                  </a:ext>
                </a:extLst>
              </a:tr>
              <a:tr h="375584">
                <a:tc>
                  <a:txBody>
                    <a:bodyPr/>
                    <a:lstStyle/>
                    <a:p>
                      <a:pPr algn="ctr"/>
                      <a:r>
                        <a:rPr lang="it-IT" sz="1900" baseline="0" dirty="0" smtClean="0"/>
                        <a:t>HBr</a:t>
                      </a:r>
                      <a:endParaRPr lang="it-IT" sz="19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900" baseline="0" dirty="0" smtClean="0">
                          <a:solidFill>
                            <a:srgbClr val="FF0000"/>
                          </a:solidFill>
                        </a:rPr>
                        <a:t>Bromuro di idrogeno</a:t>
                      </a:r>
                      <a:endParaRPr lang="it-IT" sz="1900" baseline="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900" b="0" baseline="0" dirty="0" smtClean="0">
                          <a:solidFill>
                            <a:srgbClr val="FF0000"/>
                          </a:solidFill>
                        </a:rPr>
                        <a:t>Acido bromidrico</a:t>
                      </a:r>
                      <a:endParaRPr lang="it-IT" sz="1900" b="0" baseline="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53915412"/>
                  </a:ext>
                </a:extLst>
              </a:tr>
              <a:tr h="375584">
                <a:tc>
                  <a:txBody>
                    <a:bodyPr/>
                    <a:lstStyle/>
                    <a:p>
                      <a:pPr algn="ctr"/>
                      <a:r>
                        <a:rPr lang="it-IT" sz="1900" baseline="0" dirty="0" smtClean="0"/>
                        <a:t>Fe(BrO</a:t>
                      </a:r>
                      <a:r>
                        <a:rPr lang="it-IT" sz="1900" baseline="-25000" dirty="0" smtClean="0"/>
                        <a:t>2</a:t>
                      </a:r>
                      <a:r>
                        <a:rPr lang="it-IT" sz="1900" baseline="0" dirty="0" smtClean="0"/>
                        <a:t>)</a:t>
                      </a:r>
                      <a:r>
                        <a:rPr lang="it-IT" sz="1900" baseline="-25000" dirty="0" smtClean="0"/>
                        <a:t>2</a:t>
                      </a:r>
                      <a:endParaRPr lang="it-IT" sz="1900" baseline="-25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900" baseline="0" dirty="0" err="1" smtClean="0">
                          <a:solidFill>
                            <a:srgbClr val="FF0000"/>
                          </a:solidFill>
                        </a:rPr>
                        <a:t>Didiossobromato</a:t>
                      </a:r>
                      <a:r>
                        <a:rPr lang="it-IT" sz="1900" baseline="0" dirty="0" smtClean="0">
                          <a:solidFill>
                            <a:srgbClr val="FF0000"/>
                          </a:solidFill>
                        </a:rPr>
                        <a:t>(III) di ferro </a:t>
                      </a:r>
                      <a:endParaRPr lang="it-IT" sz="1900" baseline="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900" b="0" baseline="0" dirty="0" smtClean="0">
                          <a:solidFill>
                            <a:srgbClr val="FF0000"/>
                          </a:solidFill>
                        </a:rPr>
                        <a:t>Bromito ferroso</a:t>
                      </a:r>
                      <a:endParaRPr lang="it-IT" sz="1900" b="0" baseline="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70018722"/>
                  </a:ext>
                </a:extLst>
              </a:tr>
              <a:tr h="375584">
                <a:tc>
                  <a:txBody>
                    <a:bodyPr/>
                    <a:lstStyle/>
                    <a:p>
                      <a:pPr algn="ctr"/>
                      <a:r>
                        <a:rPr lang="it-IT" sz="1900" baseline="0" dirty="0" smtClean="0"/>
                        <a:t>NaH</a:t>
                      </a:r>
                      <a:endParaRPr lang="it-IT" sz="19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900" b="0" baseline="0" dirty="0" smtClean="0">
                          <a:solidFill>
                            <a:srgbClr val="FF0000"/>
                          </a:solidFill>
                        </a:rPr>
                        <a:t>Idruro di sodio</a:t>
                      </a:r>
                      <a:endParaRPr lang="it-IT" sz="1900" b="0" baseline="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900" b="0" baseline="0" dirty="0" smtClean="0">
                          <a:solidFill>
                            <a:srgbClr val="FF0000"/>
                          </a:solidFill>
                        </a:rPr>
                        <a:t>Idruro di sodio</a:t>
                      </a:r>
                      <a:endParaRPr lang="it-IT" sz="1900" b="0" baseline="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68904084"/>
                  </a:ext>
                </a:extLst>
              </a:tr>
            </a:tbl>
          </a:graphicData>
        </a:graphic>
      </p:graphicFrame>
    </p:spTree>
    <p:extLst>
      <p:ext uri="{BB962C8B-B14F-4D97-AF65-F5344CB8AC3E}">
        <p14:creationId xmlns:p14="http://schemas.microsoft.com/office/powerpoint/2010/main" val="28158703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nvPr>
        </p:nvGraphicFramePr>
        <p:xfrm>
          <a:off x="510988" y="312271"/>
          <a:ext cx="8148918" cy="6385560"/>
        </p:xfrm>
        <a:graphic>
          <a:graphicData uri="http://schemas.openxmlformats.org/drawingml/2006/table">
            <a:tbl>
              <a:tblPr firstRow="1" bandRow="1">
                <a:tableStyleId>{2D5ABB26-0587-4C30-8999-92F81FD0307C}</a:tableStyleId>
              </a:tblPr>
              <a:tblGrid>
                <a:gridCol w="1541930">
                  <a:extLst>
                    <a:ext uri="{9D8B030D-6E8A-4147-A177-3AD203B41FA5}">
                      <a16:colId xmlns:a16="http://schemas.microsoft.com/office/drawing/2014/main" val="4146036565"/>
                    </a:ext>
                  </a:extLst>
                </a:gridCol>
                <a:gridCol w="3684494">
                  <a:extLst>
                    <a:ext uri="{9D8B030D-6E8A-4147-A177-3AD203B41FA5}">
                      <a16:colId xmlns:a16="http://schemas.microsoft.com/office/drawing/2014/main" val="3688929687"/>
                    </a:ext>
                  </a:extLst>
                </a:gridCol>
                <a:gridCol w="2922494">
                  <a:extLst>
                    <a:ext uri="{9D8B030D-6E8A-4147-A177-3AD203B41FA5}">
                      <a16:colId xmlns:a16="http://schemas.microsoft.com/office/drawing/2014/main" val="3911568047"/>
                    </a:ext>
                  </a:extLst>
                </a:gridCol>
              </a:tblGrid>
              <a:tr h="375584">
                <a:tc>
                  <a:txBody>
                    <a:bodyPr/>
                    <a:lstStyle/>
                    <a:p>
                      <a:pPr algn="ctr"/>
                      <a:r>
                        <a:rPr lang="it-IT" sz="1900" b="1" dirty="0" smtClean="0"/>
                        <a:t>Formula</a:t>
                      </a:r>
                      <a:endParaRPr lang="it-IT" sz="19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900" b="1" dirty="0" smtClean="0"/>
                        <a:t>Nome IUPAC</a:t>
                      </a:r>
                      <a:endParaRPr lang="it-IT" sz="19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900" b="1" dirty="0" smtClean="0"/>
                        <a:t>Nome tradizionale</a:t>
                      </a:r>
                      <a:endParaRPr lang="it-IT" sz="19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63432639"/>
                  </a:ext>
                </a:extLst>
              </a:tr>
              <a:tr h="375584">
                <a:tc>
                  <a:txBody>
                    <a:bodyPr/>
                    <a:lstStyle/>
                    <a:p>
                      <a:pPr algn="ctr"/>
                      <a:r>
                        <a:rPr lang="it-IT" sz="1900" dirty="0" smtClean="0"/>
                        <a:t>SrCl</a:t>
                      </a:r>
                      <a:r>
                        <a:rPr lang="it-IT" sz="1900" baseline="-25000" dirty="0" smtClean="0"/>
                        <a:t>2</a:t>
                      </a:r>
                      <a:endParaRPr lang="it-IT" sz="1900" baseline="-25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900" dirty="0" smtClean="0"/>
                        <a:t>Dicloruro di stronzio (II)</a:t>
                      </a:r>
                      <a:endParaRPr lang="it-IT" sz="1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900" dirty="0" smtClean="0"/>
                        <a:t>Cloruro di stronzio</a:t>
                      </a:r>
                      <a:endParaRPr lang="it-IT" sz="19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18622064"/>
                  </a:ext>
                </a:extLst>
              </a:tr>
              <a:tr h="375584">
                <a:tc>
                  <a:txBody>
                    <a:bodyPr/>
                    <a:lstStyle/>
                    <a:p>
                      <a:pPr algn="ctr"/>
                      <a:r>
                        <a:rPr lang="it-IT" sz="1900" dirty="0" smtClean="0"/>
                        <a:t>Ca</a:t>
                      </a:r>
                      <a:r>
                        <a:rPr lang="it-IT" sz="1900" baseline="-25000" dirty="0" smtClean="0"/>
                        <a:t>3</a:t>
                      </a:r>
                      <a:r>
                        <a:rPr lang="it-IT" sz="1900" dirty="0" smtClean="0"/>
                        <a:t>(PO</a:t>
                      </a:r>
                      <a:r>
                        <a:rPr lang="it-IT" sz="1900" baseline="-25000" dirty="0" smtClean="0"/>
                        <a:t>4</a:t>
                      </a:r>
                      <a:r>
                        <a:rPr lang="it-IT" sz="1900" dirty="0" smtClean="0"/>
                        <a:t>)</a:t>
                      </a:r>
                      <a:r>
                        <a:rPr lang="it-IT" sz="1900" baseline="-25000" dirty="0" smtClean="0"/>
                        <a:t>2</a:t>
                      </a:r>
                      <a:endParaRPr lang="it-IT" sz="1900" baseline="-25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900" dirty="0" smtClean="0"/>
                        <a:t>Tetraosso(orto)fosfato di calcio</a:t>
                      </a:r>
                      <a:endParaRPr lang="it-IT" sz="1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900" dirty="0" smtClean="0"/>
                        <a:t>Fosfato di calcio</a:t>
                      </a:r>
                      <a:endParaRPr lang="it-IT" sz="19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56877674"/>
                  </a:ext>
                </a:extLst>
              </a:tr>
              <a:tr h="375584">
                <a:tc>
                  <a:txBody>
                    <a:bodyPr/>
                    <a:lstStyle/>
                    <a:p>
                      <a:pPr algn="ctr"/>
                      <a:r>
                        <a:rPr lang="it-IT" sz="1900" dirty="0" smtClean="0"/>
                        <a:t>H</a:t>
                      </a:r>
                      <a:r>
                        <a:rPr lang="it-IT" sz="1900" baseline="-25000" dirty="0" smtClean="0"/>
                        <a:t>2</a:t>
                      </a:r>
                      <a:r>
                        <a:rPr lang="it-IT" sz="1900" dirty="0" smtClean="0"/>
                        <a:t>SO</a:t>
                      </a:r>
                      <a:r>
                        <a:rPr lang="it-IT" sz="1900" baseline="-25000" dirty="0" smtClean="0"/>
                        <a:t>4</a:t>
                      </a:r>
                      <a:endParaRPr lang="it-IT" sz="1900" baseline="30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900" dirty="0" smtClean="0"/>
                        <a:t>Acido tetraossosolforico</a:t>
                      </a:r>
                      <a:endParaRPr lang="it-IT" sz="1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900" dirty="0" smtClean="0"/>
                        <a:t>Acido solforico</a:t>
                      </a:r>
                      <a:endParaRPr lang="it-IT" sz="19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84060385"/>
                  </a:ext>
                </a:extLst>
              </a:tr>
              <a:tr h="375584">
                <a:tc>
                  <a:txBody>
                    <a:bodyPr/>
                    <a:lstStyle/>
                    <a:p>
                      <a:pPr algn="ctr"/>
                      <a:r>
                        <a:rPr lang="it-IT" sz="1900" baseline="0" dirty="0" smtClean="0"/>
                        <a:t>Ca(Cl</a:t>
                      </a:r>
                      <a:r>
                        <a:rPr lang="it-IT" sz="1900" dirty="0" smtClean="0"/>
                        <a:t>O)</a:t>
                      </a:r>
                      <a:r>
                        <a:rPr lang="it-IT" sz="1900" baseline="-25000" dirty="0" smtClean="0"/>
                        <a:t>2</a:t>
                      </a:r>
                      <a:endParaRPr lang="it-IT" sz="1900" baseline="30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900" dirty="0" smtClean="0"/>
                        <a:t>Monossoclorato di calcio</a:t>
                      </a:r>
                      <a:endParaRPr lang="it-IT" sz="1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900" dirty="0" smtClean="0"/>
                        <a:t>Ipoclorito di calcio</a:t>
                      </a:r>
                      <a:endParaRPr lang="it-IT" sz="19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28628324"/>
                  </a:ext>
                </a:extLst>
              </a:tr>
              <a:tr h="375584">
                <a:tc>
                  <a:txBody>
                    <a:bodyPr/>
                    <a:lstStyle/>
                    <a:p>
                      <a:pPr algn="ctr"/>
                      <a:r>
                        <a:rPr lang="it-IT" sz="1900" dirty="0" smtClean="0"/>
                        <a:t>Na</a:t>
                      </a:r>
                      <a:r>
                        <a:rPr lang="it-IT" sz="1900" baseline="-25000" dirty="0" smtClean="0"/>
                        <a:t>2</a:t>
                      </a:r>
                      <a:r>
                        <a:rPr lang="it-IT" sz="1900" baseline="0" dirty="0" smtClean="0"/>
                        <a:t>Cr</a:t>
                      </a:r>
                      <a:r>
                        <a:rPr lang="it-IT" sz="1900" baseline="-25000" dirty="0" smtClean="0"/>
                        <a:t>2</a:t>
                      </a:r>
                      <a:r>
                        <a:rPr lang="it-IT" sz="1900" dirty="0" smtClean="0"/>
                        <a:t>O</a:t>
                      </a:r>
                      <a:r>
                        <a:rPr lang="it-IT" sz="1900" baseline="-25000" dirty="0" smtClean="0"/>
                        <a:t>7</a:t>
                      </a:r>
                      <a:endParaRPr lang="it-IT" sz="1900" baseline="30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900" dirty="0" smtClean="0"/>
                        <a:t>Eptaossodicromato</a:t>
                      </a:r>
                      <a:r>
                        <a:rPr lang="it-IT" sz="1900" baseline="0" dirty="0" smtClean="0"/>
                        <a:t> di sodio</a:t>
                      </a:r>
                      <a:endParaRPr lang="it-IT" sz="1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900" dirty="0" smtClean="0"/>
                        <a:t>Dicromato di sodio</a:t>
                      </a:r>
                      <a:endParaRPr lang="it-IT" sz="19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95664723"/>
                  </a:ext>
                </a:extLst>
              </a:tr>
              <a:tr h="375584">
                <a:tc>
                  <a:txBody>
                    <a:bodyPr/>
                    <a:lstStyle/>
                    <a:p>
                      <a:pPr algn="ctr"/>
                      <a:r>
                        <a:rPr lang="it-IT" sz="1900" dirty="0" smtClean="0"/>
                        <a:t>BaH</a:t>
                      </a:r>
                      <a:r>
                        <a:rPr lang="it-IT" sz="1900" baseline="-25000" dirty="0" smtClean="0"/>
                        <a:t>2</a:t>
                      </a:r>
                      <a:endParaRPr lang="it-IT" sz="1900" baseline="-25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900" dirty="0" smtClean="0"/>
                        <a:t>Idruro</a:t>
                      </a:r>
                      <a:r>
                        <a:rPr lang="it-IT" sz="1900" baseline="0" dirty="0" smtClean="0"/>
                        <a:t> di bario</a:t>
                      </a:r>
                      <a:endParaRPr lang="it-IT" sz="1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900" b="0" dirty="0" smtClean="0"/>
                        <a:t>Idruro di bario</a:t>
                      </a:r>
                      <a:endParaRPr lang="it-IT" sz="19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72751892"/>
                  </a:ext>
                </a:extLst>
              </a:tr>
              <a:tr h="375584">
                <a:tc>
                  <a:txBody>
                    <a:bodyPr/>
                    <a:lstStyle/>
                    <a:p>
                      <a:pPr algn="ctr"/>
                      <a:r>
                        <a:rPr lang="it-IT" sz="1900" baseline="0" dirty="0" smtClean="0"/>
                        <a:t>AgNO</a:t>
                      </a:r>
                      <a:r>
                        <a:rPr lang="it-IT" sz="1900" baseline="-25000" dirty="0" smtClean="0"/>
                        <a:t>3</a:t>
                      </a:r>
                      <a:endParaRPr lang="it-IT" sz="1900" baseline="-25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900" dirty="0" smtClean="0"/>
                        <a:t>Triossonitrato di argento</a:t>
                      </a:r>
                      <a:endParaRPr lang="it-IT" sz="1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900" b="0" dirty="0" smtClean="0"/>
                        <a:t>Nitrato</a:t>
                      </a:r>
                      <a:r>
                        <a:rPr lang="it-IT" sz="1900" b="0" baseline="0" dirty="0" smtClean="0"/>
                        <a:t> di argento</a:t>
                      </a:r>
                      <a:endParaRPr lang="it-IT" sz="19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11030026"/>
                  </a:ext>
                </a:extLst>
              </a:tr>
              <a:tr h="375584">
                <a:tc>
                  <a:txBody>
                    <a:bodyPr/>
                    <a:lstStyle/>
                    <a:p>
                      <a:pPr algn="ctr"/>
                      <a:r>
                        <a:rPr lang="it-IT" sz="1900" dirty="0" smtClean="0"/>
                        <a:t>Ti</a:t>
                      </a:r>
                      <a:r>
                        <a:rPr lang="it-IT" sz="1900" baseline="0" dirty="0" smtClean="0"/>
                        <a:t>I</a:t>
                      </a:r>
                      <a:r>
                        <a:rPr lang="it-IT" sz="1900" baseline="-25000" dirty="0" smtClean="0"/>
                        <a:t>4</a:t>
                      </a:r>
                      <a:endParaRPr lang="it-IT" sz="1900" baseline="-25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900" dirty="0" smtClean="0"/>
                        <a:t>Ioduro di titanio (IV)</a:t>
                      </a:r>
                      <a:endParaRPr lang="it-IT" sz="1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900" dirty="0" smtClean="0"/>
                        <a:t>Ioduro titanico</a:t>
                      </a:r>
                      <a:endParaRPr lang="it-IT" sz="19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52997927"/>
                  </a:ext>
                </a:extLst>
              </a:tr>
              <a:tr h="375584">
                <a:tc>
                  <a:txBody>
                    <a:bodyPr/>
                    <a:lstStyle/>
                    <a:p>
                      <a:pPr algn="ctr"/>
                      <a:r>
                        <a:rPr lang="it-IT" sz="1900" baseline="0" dirty="0" smtClean="0"/>
                        <a:t>P</a:t>
                      </a:r>
                      <a:r>
                        <a:rPr lang="it-IT" sz="1900" baseline="-25000" dirty="0" smtClean="0"/>
                        <a:t>4</a:t>
                      </a:r>
                      <a:r>
                        <a:rPr lang="it-IT" sz="1900" baseline="0" dirty="0" smtClean="0"/>
                        <a:t>O</a:t>
                      </a:r>
                      <a:r>
                        <a:rPr lang="it-IT" sz="1900" baseline="-25000" dirty="0" smtClean="0"/>
                        <a:t>6</a:t>
                      </a:r>
                      <a:endParaRPr lang="it-IT" sz="1900" baseline="-25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900" baseline="0" dirty="0" smtClean="0"/>
                        <a:t>Esaossido di tetrafosforo</a:t>
                      </a:r>
                      <a:endParaRPr lang="it-IT" sz="19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it-IT" sz="1900" b="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33563320"/>
                  </a:ext>
                </a:extLst>
              </a:tr>
              <a:tr h="375584">
                <a:tc>
                  <a:txBody>
                    <a:bodyPr/>
                    <a:lstStyle/>
                    <a:p>
                      <a:pPr algn="ctr"/>
                      <a:r>
                        <a:rPr lang="it-IT" sz="1900" baseline="0" dirty="0" smtClean="0"/>
                        <a:t>Sn(BrO</a:t>
                      </a:r>
                      <a:r>
                        <a:rPr lang="it-IT" sz="1900" baseline="-25000" dirty="0" smtClean="0"/>
                        <a:t>3</a:t>
                      </a:r>
                      <a:r>
                        <a:rPr lang="it-IT" sz="1900" baseline="0" dirty="0" smtClean="0"/>
                        <a:t>)</a:t>
                      </a:r>
                      <a:r>
                        <a:rPr lang="it-IT" sz="1900" baseline="-25000" dirty="0" smtClean="0"/>
                        <a:t>4</a:t>
                      </a:r>
                      <a:endParaRPr lang="it-IT" sz="1900" baseline="-25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900" baseline="0" dirty="0" smtClean="0"/>
                        <a:t>Triossobromato di stagno (IV)</a:t>
                      </a:r>
                      <a:endParaRPr lang="it-IT" sz="19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900" b="0" baseline="0" dirty="0" smtClean="0"/>
                        <a:t>Bromato stannico</a:t>
                      </a:r>
                      <a:endParaRPr lang="it-IT" sz="1900" b="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425415"/>
                  </a:ext>
                </a:extLst>
              </a:tr>
              <a:tr h="375584">
                <a:tc>
                  <a:txBody>
                    <a:bodyPr/>
                    <a:lstStyle/>
                    <a:p>
                      <a:pPr algn="ctr"/>
                      <a:r>
                        <a:rPr lang="it-IT" sz="1900" baseline="0" dirty="0" smtClean="0"/>
                        <a:t>K</a:t>
                      </a:r>
                      <a:r>
                        <a:rPr lang="it-IT" sz="1900" baseline="-25000" dirty="0" smtClean="0"/>
                        <a:t>2</a:t>
                      </a:r>
                      <a:r>
                        <a:rPr lang="it-IT" sz="1900" baseline="0" dirty="0" smtClean="0"/>
                        <a:t>HPO</a:t>
                      </a:r>
                      <a:r>
                        <a:rPr lang="it-IT" sz="1900" baseline="-25000" dirty="0" smtClean="0"/>
                        <a:t>4</a:t>
                      </a:r>
                      <a:endParaRPr lang="it-IT" sz="1900" baseline="-25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900" baseline="0" dirty="0" smtClean="0"/>
                        <a:t>Idrogenotetraosso(orto)fosfato di potassio</a:t>
                      </a:r>
                      <a:endParaRPr lang="it-IT" sz="19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900" b="0" baseline="0" dirty="0" smtClean="0"/>
                        <a:t>Fosfato acido di potassio</a:t>
                      </a:r>
                      <a:endParaRPr lang="it-IT" sz="1900" b="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71292517"/>
                  </a:ext>
                </a:extLst>
              </a:tr>
              <a:tr h="375584">
                <a:tc>
                  <a:txBody>
                    <a:bodyPr/>
                    <a:lstStyle/>
                    <a:p>
                      <a:pPr algn="ctr"/>
                      <a:r>
                        <a:rPr lang="it-IT" sz="1900" baseline="0" dirty="0" smtClean="0"/>
                        <a:t>Ti(OH)</a:t>
                      </a:r>
                      <a:r>
                        <a:rPr lang="it-IT" sz="1900" baseline="-25000" dirty="0" smtClean="0"/>
                        <a:t>2</a:t>
                      </a:r>
                      <a:endParaRPr lang="it-IT" sz="1900" baseline="-25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900" baseline="0" dirty="0" smtClean="0"/>
                        <a:t>Diidrossido di titanio</a:t>
                      </a:r>
                      <a:endParaRPr lang="it-IT" sz="19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900" b="0" baseline="0" dirty="0" smtClean="0"/>
                        <a:t>Idrossido titanioso</a:t>
                      </a:r>
                      <a:endParaRPr lang="it-IT" sz="1900" b="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09625532"/>
                  </a:ext>
                </a:extLst>
              </a:tr>
              <a:tr h="375584">
                <a:tc>
                  <a:txBody>
                    <a:bodyPr/>
                    <a:lstStyle/>
                    <a:p>
                      <a:pPr algn="ctr"/>
                      <a:r>
                        <a:rPr lang="it-IT" sz="1900" baseline="0" dirty="0" smtClean="0"/>
                        <a:t>NH</a:t>
                      </a:r>
                      <a:r>
                        <a:rPr lang="it-IT" sz="1900" baseline="-25000" dirty="0" smtClean="0"/>
                        <a:t>4</a:t>
                      </a:r>
                      <a:r>
                        <a:rPr lang="it-IT" sz="1900" baseline="0" dirty="0" smtClean="0"/>
                        <a:t>NO</a:t>
                      </a:r>
                      <a:r>
                        <a:rPr lang="it-IT" sz="1900" baseline="-25000" dirty="0" smtClean="0"/>
                        <a:t>2</a:t>
                      </a:r>
                      <a:endParaRPr lang="it-IT" sz="1900" baseline="-25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900" baseline="0" dirty="0" smtClean="0"/>
                        <a:t>Diossonitrato di ammonio</a:t>
                      </a:r>
                      <a:endParaRPr lang="it-IT" sz="19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900" b="0" baseline="0" dirty="0" smtClean="0"/>
                        <a:t>Nitrito di ammonio</a:t>
                      </a:r>
                      <a:endParaRPr lang="it-IT" sz="1900" b="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53915412"/>
                  </a:ext>
                </a:extLst>
              </a:tr>
              <a:tr h="375584">
                <a:tc>
                  <a:txBody>
                    <a:bodyPr/>
                    <a:lstStyle/>
                    <a:p>
                      <a:pPr algn="ctr"/>
                      <a:r>
                        <a:rPr lang="it-IT" sz="1900" baseline="0" dirty="0" smtClean="0"/>
                        <a:t>Ca(HSO</a:t>
                      </a:r>
                      <a:r>
                        <a:rPr lang="it-IT" sz="1900" baseline="-25000" dirty="0" smtClean="0"/>
                        <a:t>4</a:t>
                      </a:r>
                      <a:r>
                        <a:rPr lang="it-IT" sz="1900" baseline="0" dirty="0" smtClean="0"/>
                        <a:t>)</a:t>
                      </a:r>
                      <a:r>
                        <a:rPr lang="it-IT" sz="1900" baseline="-25000" dirty="0" smtClean="0"/>
                        <a:t>2</a:t>
                      </a:r>
                      <a:endParaRPr lang="it-IT" sz="1900" baseline="-25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900" baseline="0" dirty="0" smtClean="0"/>
                        <a:t>Idrogenotetraossosolfato di calcio</a:t>
                      </a:r>
                      <a:endParaRPr lang="it-IT" sz="19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900" b="0" baseline="0" dirty="0" smtClean="0"/>
                        <a:t>Solfato acido di calcio</a:t>
                      </a:r>
                      <a:endParaRPr lang="it-IT" sz="1900" b="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70018722"/>
                  </a:ext>
                </a:extLst>
              </a:tr>
              <a:tr h="375584">
                <a:tc>
                  <a:txBody>
                    <a:bodyPr/>
                    <a:lstStyle/>
                    <a:p>
                      <a:pPr algn="ctr"/>
                      <a:r>
                        <a:rPr lang="it-IT" sz="1900" baseline="0" dirty="0" smtClean="0"/>
                        <a:t>NaO</a:t>
                      </a:r>
                      <a:r>
                        <a:rPr lang="it-IT" sz="1900" baseline="-25000" dirty="0" smtClean="0"/>
                        <a:t>2</a:t>
                      </a:r>
                      <a:endParaRPr lang="it-IT" sz="1900" baseline="-25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900" b="0" baseline="0" dirty="0" smtClean="0"/>
                        <a:t>Superossido di sodio</a:t>
                      </a:r>
                      <a:endParaRPr lang="it-IT" sz="1900" b="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900" b="0" baseline="0" dirty="0" smtClean="0"/>
                        <a:t>Superossido di sodio</a:t>
                      </a:r>
                      <a:endParaRPr lang="it-IT" sz="1900" b="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68904084"/>
                  </a:ext>
                </a:extLst>
              </a:tr>
            </a:tbl>
          </a:graphicData>
        </a:graphic>
      </p:graphicFrame>
      <p:sp>
        <p:nvSpPr>
          <p:cNvPr id="8" name="Rectangle 7"/>
          <p:cNvSpPr/>
          <p:nvPr/>
        </p:nvSpPr>
        <p:spPr>
          <a:xfrm>
            <a:off x="654426" y="730614"/>
            <a:ext cx="1201270" cy="3137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Rectangle 8"/>
          <p:cNvSpPr/>
          <p:nvPr/>
        </p:nvSpPr>
        <p:spPr>
          <a:xfrm>
            <a:off x="5809129" y="735106"/>
            <a:ext cx="2519083" cy="3092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Rectangle 9"/>
          <p:cNvSpPr/>
          <p:nvPr/>
        </p:nvSpPr>
        <p:spPr>
          <a:xfrm>
            <a:off x="2205315" y="1102362"/>
            <a:ext cx="3227294" cy="2959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Rectangle 10"/>
          <p:cNvSpPr/>
          <p:nvPr/>
        </p:nvSpPr>
        <p:spPr>
          <a:xfrm>
            <a:off x="770962" y="1120886"/>
            <a:ext cx="1084734" cy="2953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Rectangle 11"/>
          <p:cNvSpPr/>
          <p:nvPr/>
        </p:nvSpPr>
        <p:spPr>
          <a:xfrm>
            <a:off x="770962" y="1487846"/>
            <a:ext cx="995085" cy="2959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Rectangle 12"/>
          <p:cNvSpPr/>
          <p:nvPr/>
        </p:nvSpPr>
        <p:spPr>
          <a:xfrm>
            <a:off x="5791200" y="1478882"/>
            <a:ext cx="2779056" cy="3049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Rectangle 13"/>
          <p:cNvSpPr/>
          <p:nvPr/>
        </p:nvSpPr>
        <p:spPr>
          <a:xfrm>
            <a:off x="2160490" y="1873330"/>
            <a:ext cx="3227294" cy="2959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Rectangle 14"/>
          <p:cNvSpPr/>
          <p:nvPr/>
        </p:nvSpPr>
        <p:spPr>
          <a:xfrm>
            <a:off x="654426" y="1882295"/>
            <a:ext cx="1272986" cy="2870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Rectangle 15"/>
          <p:cNvSpPr/>
          <p:nvPr/>
        </p:nvSpPr>
        <p:spPr>
          <a:xfrm>
            <a:off x="546843" y="2240885"/>
            <a:ext cx="1380569" cy="3049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Rectangle 16"/>
          <p:cNvSpPr/>
          <p:nvPr/>
        </p:nvSpPr>
        <p:spPr>
          <a:xfrm>
            <a:off x="5997384" y="2249845"/>
            <a:ext cx="2501155" cy="2959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Rectangle 17"/>
          <p:cNvSpPr/>
          <p:nvPr/>
        </p:nvSpPr>
        <p:spPr>
          <a:xfrm>
            <a:off x="2205315" y="2635328"/>
            <a:ext cx="3227294" cy="2959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 name="Rectangle 18"/>
          <p:cNvSpPr/>
          <p:nvPr/>
        </p:nvSpPr>
        <p:spPr>
          <a:xfrm>
            <a:off x="546843" y="2635324"/>
            <a:ext cx="1380569" cy="2959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 name="Rectangle 19"/>
          <p:cNvSpPr/>
          <p:nvPr/>
        </p:nvSpPr>
        <p:spPr>
          <a:xfrm>
            <a:off x="654426" y="3011847"/>
            <a:ext cx="1272986" cy="2959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1" name="Rectangle 20"/>
          <p:cNvSpPr/>
          <p:nvPr/>
        </p:nvSpPr>
        <p:spPr>
          <a:xfrm>
            <a:off x="5813608" y="3029768"/>
            <a:ext cx="2675964" cy="278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2" name="Rectangle 21"/>
          <p:cNvSpPr/>
          <p:nvPr/>
        </p:nvSpPr>
        <p:spPr>
          <a:xfrm>
            <a:off x="2160490" y="3397327"/>
            <a:ext cx="3227294" cy="2959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3" name="Rectangle 22"/>
          <p:cNvSpPr/>
          <p:nvPr/>
        </p:nvSpPr>
        <p:spPr>
          <a:xfrm>
            <a:off x="596152" y="3397325"/>
            <a:ext cx="1331260" cy="2959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 name="Rectangle 23"/>
          <p:cNvSpPr/>
          <p:nvPr/>
        </p:nvSpPr>
        <p:spPr>
          <a:xfrm>
            <a:off x="654426" y="3800667"/>
            <a:ext cx="1272986" cy="297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6" name="Rectangle 25"/>
          <p:cNvSpPr/>
          <p:nvPr/>
        </p:nvSpPr>
        <p:spPr>
          <a:xfrm>
            <a:off x="2178420" y="4168288"/>
            <a:ext cx="3227294" cy="2959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7" name="Rectangle 26"/>
          <p:cNvSpPr/>
          <p:nvPr/>
        </p:nvSpPr>
        <p:spPr>
          <a:xfrm>
            <a:off x="654426" y="4150368"/>
            <a:ext cx="1272986" cy="3139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8" name="Rectangle 27"/>
          <p:cNvSpPr/>
          <p:nvPr/>
        </p:nvSpPr>
        <p:spPr>
          <a:xfrm>
            <a:off x="770962" y="4572291"/>
            <a:ext cx="1084734" cy="3762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9" name="Rectangle 28"/>
          <p:cNvSpPr/>
          <p:nvPr/>
        </p:nvSpPr>
        <p:spPr>
          <a:xfrm>
            <a:off x="5813608" y="4553770"/>
            <a:ext cx="2675964" cy="3947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0" name="Rectangle 29"/>
          <p:cNvSpPr/>
          <p:nvPr/>
        </p:nvSpPr>
        <p:spPr>
          <a:xfrm>
            <a:off x="2205315" y="5208349"/>
            <a:ext cx="3227294" cy="2959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1" name="Rectangle 30"/>
          <p:cNvSpPr/>
          <p:nvPr/>
        </p:nvSpPr>
        <p:spPr>
          <a:xfrm>
            <a:off x="770962" y="5226873"/>
            <a:ext cx="1156450" cy="2774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2" name="Rectangle 31"/>
          <p:cNvSpPr/>
          <p:nvPr/>
        </p:nvSpPr>
        <p:spPr>
          <a:xfrm>
            <a:off x="735102" y="5593836"/>
            <a:ext cx="1156450" cy="2959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3" name="Rectangle 32"/>
          <p:cNvSpPr/>
          <p:nvPr/>
        </p:nvSpPr>
        <p:spPr>
          <a:xfrm>
            <a:off x="5997384" y="5593839"/>
            <a:ext cx="2492188" cy="2959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4" name="Rectangle 33"/>
          <p:cNvSpPr/>
          <p:nvPr/>
        </p:nvSpPr>
        <p:spPr>
          <a:xfrm>
            <a:off x="2151527" y="5979317"/>
            <a:ext cx="3478306" cy="2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5" name="Rectangle 34"/>
          <p:cNvSpPr/>
          <p:nvPr/>
        </p:nvSpPr>
        <p:spPr>
          <a:xfrm>
            <a:off x="654426" y="5967378"/>
            <a:ext cx="1272986" cy="2995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6" name="Rectangle 35"/>
          <p:cNvSpPr/>
          <p:nvPr/>
        </p:nvSpPr>
        <p:spPr>
          <a:xfrm>
            <a:off x="591668" y="6364800"/>
            <a:ext cx="1335744" cy="2959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7" name="Rectangle 36"/>
          <p:cNvSpPr/>
          <p:nvPr/>
        </p:nvSpPr>
        <p:spPr>
          <a:xfrm>
            <a:off x="5916705" y="6364800"/>
            <a:ext cx="2581833" cy="2959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476311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hidden"/>
                                      </p:to>
                                    </p:set>
                                  </p:childTnLst>
                                </p:cTn>
                              </p:par>
                              <p:par>
                                <p:cTn id="19" presetID="1" presetClass="exit"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hidden"/>
                                      </p:to>
                                    </p:set>
                                  </p:childTnLst>
                                </p:cTn>
                              </p:par>
                              <p:par>
                                <p:cTn id="25" presetID="1" presetClass="exit"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hidden"/>
                                      </p:to>
                                    </p:set>
                                  </p:childTnLst>
                                </p:cTn>
                              </p:par>
                              <p:par>
                                <p:cTn id="31" presetID="1" presetClass="exit" presetSubtype="0" fill="hold" grpId="0" nodeType="withEffect">
                                  <p:stCondLst>
                                    <p:cond delay="0"/>
                                  </p:stCondLst>
                                  <p:childTnLst>
                                    <p:set>
                                      <p:cBhvr>
                                        <p:cTn id="32" dur="1" fill="hold">
                                          <p:stCondLst>
                                            <p:cond delay="0"/>
                                          </p:stCondLst>
                                        </p:cTn>
                                        <p:tgtEl>
                                          <p:spTgt spid="17"/>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0" nodeType="clickEffect">
                                  <p:stCondLst>
                                    <p:cond delay="0"/>
                                  </p:stCondLst>
                                  <p:childTnLst>
                                    <p:set>
                                      <p:cBhvr>
                                        <p:cTn id="36" dur="1" fill="hold">
                                          <p:stCondLst>
                                            <p:cond delay="0"/>
                                          </p:stCondLst>
                                        </p:cTn>
                                        <p:tgtEl>
                                          <p:spTgt spid="18"/>
                                        </p:tgtEl>
                                        <p:attrNameLst>
                                          <p:attrName>style.visibility</p:attrName>
                                        </p:attrNameLst>
                                      </p:cBhvr>
                                      <p:to>
                                        <p:strVal val="hidden"/>
                                      </p:to>
                                    </p:set>
                                  </p:childTnLst>
                                </p:cTn>
                              </p:par>
                              <p:par>
                                <p:cTn id="37" presetID="1" presetClass="exit" presetSubtype="0" fill="hold" grpId="0" nodeType="withEffect">
                                  <p:stCondLst>
                                    <p:cond delay="0"/>
                                  </p:stCondLst>
                                  <p:childTnLst>
                                    <p:set>
                                      <p:cBhvr>
                                        <p:cTn id="38" dur="1" fill="hold">
                                          <p:stCondLst>
                                            <p:cond delay="0"/>
                                          </p:stCondLst>
                                        </p:cTn>
                                        <p:tgtEl>
                                          <p:spTgt spid="19"/>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0" nodeType="clickEffect">
                                  <p:stCondLst>
                                    <p:cond delay="0"/>
                                  </p:stCondLst>
                                  <p:childTnLst>
                                    <p:set>
                                      <p:cBhvr>
                                        <p:cTn id="42" dur="1" fill="hold">
                                          <p:stCondLst>
                                            <p:cond delay="0"/>
                                          </p:stCondLst>
                                        </p:cTn>
                                        <p:tgtEl>
                                          <p:spTgt spid="20"/>
                                        </p:tgtEl>
                                        <p:attrNameLst>
                                          <p:attrName>style.visibility</p:attrName>
                                        </p:attrNameLst>
                                      </p:cBhvr>
                                      <p:to>
                                        <p:strVal val="hidden"/>
                                      </p:to>
                                    </p:set>
                                  </p:childTnLst>
                                </p:cTn>
                              </p:par>
                              <p:par>
                                <p:cTn id="43" presetID="1" presetClass="exit" presetSubtype="0" fill="hold" grpId="0" nodeType="withEffect">
                                  <p:stCondLst>
                                    <p:cond delay="0"/>
                                  </p:stCondLst>
                                  <p:childTnLst>
                                    <p:set>
                                      <p:cBhvr>
                                        <p:cTn id="44" dur="1" fill="hold">
                                          <p:stCondLst>
                                            <p:cond delay="0"/>
                                          </p:stCondLst>
                                        </p:cTn>
                                        <p:tgtEl>
                                          <p:spTgt spid="21"/>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0" nodeType="clickEffect">
                                  <p:stCondLst>
                                    <p:cond delay="0"/>
                                  </p:stCondLst>
                                  <p:childTnLst>
                                    <p:set>
                                      <p:cBhvr>
                                        <p:cTn id="48" dur="1" fill="hold">
                                          <p:stCondLst>
                                            <p:cond delay="0"/>
                                          </p:stCondLst>
                                        </p:cTn>
                                        <p:tgtEl>
                                          <p:spTgt spid="22"/>
                                        </p:tgtEl>
                                        <p:attrNameLst>
                                          <p:attrName>style.visibility</p:attrName>
                                        </p:attrNameLst>
                                      </p:cBhvr>
                                      <p:to>
                                        <p:strVal val="hidden"/>
                                      </p:to>
                                    </p:set>
                                  </p:childTnLst>
                                </p:cTn>
                              </p:par>
                              <p:par>
                                <p:cTn id="49" presetID="1" presetClass="exit" presetSubtype="0" fill="hold" grpId="0" nodeType="withEffect">
                                  <p:stCondLst>
                                    <p:cond delay="0"/>
                                  </p:stCondLst>
                                  <p:childTnLst>
                                    <p:set>
                                      <p:cBhvr>
                                        <p:cTn id="50" dur="1" fill="hold">
                                          <p:stCondLst>
                                            <p:cond delay="0"/>
                                          </p:stCondLst>
                                        </p:cTn>
                                        <p:tgtEl>
                                          <p:spTgt spid="23"/>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grpId="0" nodeType="clickEffect">
                                  <p:stCondLst>
                                    <p:cond delay="0"/>
                                  </p:stCondLst>
                                  <p:childTnLst>
                                    <p:set>
                                      <p:cBhvr>
                                        <p:cTn id="54" dur="1" fill="hold">
                                          <p:stCondLst>
                                            <p:cond delay="0"/>
                                          </p:stCondLst>
                                        </p:cTn>
                                        <p:tgtEl>
                                          <p:spTgt spid="24"/>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grpId="0" nodeType="clickEffect">
                                  <p:stCondLst>
                                    <p:cond delay="0"/>
                                  </p:stCondLst>
                                  <p:childTnLst>
                                    <p:set>
                                      <p:cBhvr>
                                        <p:cTn id="58" dur="1" fill="hold">
                                          <p:stCondLst>
                                            <p:cond delay="0"/>
                                          </p:stCondLst>
                                        </p:cTn>
                                        <p:tgtEl>
                                          <p:spTgt spid="26"/>
                                        </p:tgtEl>
                                        <p:attrNameLst>
                                          <p:attrName>style.visibility</p:attrName>
                                        </p:attrNameLst>
                                      </p:cBhvr>
                                      <p:to>
                                        <p:strVal val="hidden"/>
                                      </p:to>
                                    </p:set>
                                  </p:childTnLst>
                                </p:cTn>
                              </p:par>
                              <p:par>
                                <p:cTn id="59" presetID="1" presetClass="exit" presetSubtype="0" fill="hold" grpId="0" nodeType="withEffect">
                                  <p:stCondLst>
                                    <p:cond delay="0"/>
                                  </p:stCondLst>
                                  <p:childTnLst>
                                    <p:set>
                                      <p:cBhvr>
                                        <p:cTn id="60" dur="1" fill="hold">
                                          <p:stCondLst>
                                            <p:cond delay="0"/>
                                          </p:stCondLst>
                                        </p:cTn>
                                        <p:tgtEl>
                                          <p:spTgt spid="27"/>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1" presetClass="exit" presetSubtype="0" fill="hold" grpId="0" nodeType="clickEffect">
                                  <p:stCondLst>
                                    <p:cond delay="0"/>
                                  </p:stCondLst>
                                  <p:childTnLst>
                                    <p:set>
                                      <p:cBhvr>
                                        <p:cTn id="64" dur="1" fill="hold">
                                          <p:stCondLst>
                                            <p:cond delay="0"/>
                                          </p:stCondLst>
                                        </p:cTn>
                                        <p:tgtEl>
                                          <p:spTgt spid="28"/>
                                        </p:tgtEl>
                                        <p:attrNameLst>
                                          <p:attrName>style.visibility</p:attrName>
                                        </p:attrNameLst>
                                      </p:cBhvr>
                                      <p:to>
                                        <p:strVal val="hidden"/>
                                      </p:to>
                                    </p:set>
                                  </p:childTnLst>
                                </p:cTn>
                              </p:par>
                              <p:par>
                                <p:cTn id="65" presetID="1" presetClass="exit" presetSubtype="0" fill="hold" grpId="0" nodeType="withEffect">
                                  <p:stCondLst>
                                    <p:cond delay="0"/>
                                  </p:stCondLst>
                                  <p:childTnLst>
                                    <p:set>
                                      <p:cBhvr>
                                        <p:cTn id="66" dur="1" fill="hold">
                                          <p:stCondLst>
                                            <p:cond delay="0"/>
                                          </p:stCondLst>
                                        </p:cTn>
                                        <p:tgtEl>
                                          <p:spTgt spid="29"/>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1" presetClass="exit" presetSubtype="0" fill="hold" grpId="0" nodeType="clickEffect">
                                  <p:stCondLst>
                                    <p:cond delay="0"/>
                                  </p:stCondLst>
                                  <p:childTnLst>
                                    <p:set>
                                      <p:cBhvr>
                                        <p:cTn id="70" dur="1" fill="hold">
                                          <p:stCondLst>
                                            <p:cond delay="0"/>
                                          </p:stCondLst>
                                        </p:cTn>
                                        <p:tgtEl>
                                          <p:spTgt spid="30"/>
                                        </p:tgtEl>
                                        <p:attrNameLst>
                                          <p:attrName>style.visibility</p:attrName>
                                        </p:attrNameLst>
                                      </p:cBhvr>
                                      <p:to>
                                        <p:strVal val="hidden"/>
                                      </p:to>
                                    </p:set>
                                  </p:childTnLst>
                                </p:cTn>
                              </p:par>
                              <p:par>
                                <p:cTn id="71" presetID="1" presetClass="exit" presetSubtype="0" fill="hold" grpId="0" nodeType="withEffect">
                                  <p:stCondLst>
                                    <p:cond delay="0"/>
                                  </p:stCondLst>
                                  <p:childTnLst>
                                    <p:set>
                                      <p:cBhvr>
                                        <p:cTn id="72" dur="1" fill="hold">
                                          <p:stCondLst>
                                            <p:cond delay="0"/>
                                          </p:stCondLst>
                                        </p:cTn>
                                        <p:tgtEl>
                                          <p:spTgt spid="31"/>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1" presetClass="exit" presetSubtype="0" fill="hold" grpId="0" nodeType="clickEffect">
                                  <p:stCondLst>
                                    <p:cond delay="0"/>
                                  </p:stCondLst>
                                  <p:childTnLst>
                                    <p:set>
                                      <p:cBhvr>
                                        <p:cTn id="76" dur="1" fill="hold">
                                          <p:stCondLst>
                                            <p:cond delay="0"/>
                                          </p:stCondLst>
                                        </p:cTn>
                                        <p:tgtEl>
                                          <p:spTgt spid="32"/>
                                        </p:tgtEl>
                                        <p:attrNameLst>
                                          <p:attrName>style.visibility</p:attrName>
                                        </p:attrNameLst>
                                      </p:cBhvr>
                                      <p:to>
                                        <p:strVal val="hidden"/>
                                      </p:to>
                                    </p:set>
                                  </p:childTnLst>
                                </p:cTn>
                              </p:par>
                              <p:par>
                                <p:cTn id="77" presetID="1" presetClass="exit" presetSubtype="0" fill="hold" grpId="0" nodeType="withEffect">
                                  <p:stCondLst>
                                    <p:cond delay="0"/>
                                  </p:stCondLst>
                                  <p:childTnLst>
                                    <p:set>
                                      <p:cBhvr>
                                        <p:cTn id="78" dur="1" fill="hold">
                                          <p:stCondLst>
                                            <p:cond delay="0"/>
                                          </p:stCondLst>
                                        </p:cTn>
                                        <p:tgtEl>
                                          <p:spTgt spid="33"/>
                                        </p:tgtEl>
                                        <p:attrNameLst>
                                          <p:attrName>style.visibility</p:attrName>
                                        </p:attrNameLst>
                                      </p:cBhvr>
                                      <p:to>
                                        <p:strVal val="hidden"/>
                                      </p:to>
                                    </p:set>
                                  </p:childTnLst>
                                </p:cTn>
                              </p:par>
                            </p:childTnLst>
                          </p:cTn>
                        </p:par>
                      </p:childTnLst>
                    </p:cTn>
                  </p:par>
                  <p:par>
                    <p:cTn id="79" fill="hold">
                      <p:stCondLst>
                        <p:cond delay="indefinite"/>
                      </p:stCondLst>
                      <p:childTnLst>
                        <p:par>
                          <p:cTn id="80" fill="hold">
                            <p:stCondLst>
                              <p:cond delay="0"/>
                            </p:stCondLst>
                            <p:childTnLst>
                              <p:par>
                                <p:cTn id="81" presetID="1" presetClass="exit" presetSubtype="0" fill="hold" grpId="0" nodeType="clickEffect">
                                  <p:stCondLst>
                                    <p:cond delay="0"/>
                                  </p:stCondLst>
                                  <p:childTnLst>
                                    <p:set>
                                      <p:cBhvr>
                                        <p:cTn id="82" dur="1" fill="hold">
                                          <p:stCondLst>
                                            <p:cond delay="0"/>
                                          </p:stCondLst>
                                        </p:cTn>
                                        <p:tgtEl>
                                          <p:spTgt spid="34"/>
                                        </p:tgtEl>
                                        <p:attrNameLst>
                                          <p:attrName>style.visibility</p:attrName>
                                        </p:attrNameLst>
                                      </p:cBhvr>
                                      <p:to>
                                        <p:strVal val="hidden"/>
                                      </p:to>
                                    </p:set>
                                  </p:childTnLst>
                                </p:cTn>
                              </p:par>
                              <p:par>
                                <p:cTn id="83" presetID="1" presetClass="exit" presetSubtype="0" fill="hold" grpId="0" nodeType="withEffect">
                                  <p:stCondLst>
                                    <p:cond delay="0"/>
                                  </p:stCondLst>
                                  <p:childTnLst>
                                    <p:set>
                                      <p:cBhvr>
                                        <p:cTn id="84" dur="1" fill="hold">
                                          <p:stCondLst>
                                            <p:cond delay="0"/>
                                          </p:stCondLst>
                                        </p:cTn>
                                        <p:tgtEl>
                                          <p:spTgt spid="35"/>
                                        </p:tgtEl>
                                        <p:attrNameLst>
                                          <p:attrName>style.visibility</p:attrName>
                                        </p:attrNameLst>
                                      </p:cBhvr>
                                      <p:to>
                                        <p:strVal val="hidden"/>
                                      </p:to>
                                    </p:set>
                                  </p:childTnLst>
                                </p:cTn>
                              </p:par>
                            </p:childTnLst>
                          </p:cTn>
                        </p:par>
                      </p:childTnLst>
                    </p:cTn>
                  </p:par>
                  <p:par>
                    <p:cTn id="85" fill="hold">
                      <p:stCondLst>
                        <p:cond delay="indefinite"/>
                      </p:stCondLst>
                      <p:childTnLst>
                        <p:par>
                          <p:cTn id="86" fill="hold">
                            <p:stCondLst>
                              <p:cond delay="0"/>
                            </p:stCondLst>
                            <p:childTnLst>
                              <p:par>
                                <p:cTn id="87" presetID="1" presetClass="exit" presetSubtype="0" fill="hold" grpId="0" nodeType="clickEffect">
                                  <p:stCondLst>
                                    <p:cond delay="0"/>
                                  </p:stCondLst>
                                  <p:childTnLst>
                                    <p:set>
                                      <p:cBhvr>
                                        <p:cTn id="88" dur="1" fill="hold">
                                          <p:stCondLst>
                                            <p:cond delay="0"/>
                                          </p:stCondLst>
                                        </p:cTn>
                                        <p:tgtEl>
                                          <p:spTgt spid="36"/>
                                        </p:tgtEl>
                                        <p:attrNameLst>
                                          <p:attrName>style.visibility</p:attrName>
                                        </p:attrNameLst>
                                      </p:cBhvr>
                                      <p:to>
                                        <p:strVal val="hidden"/>
                                      </p:to>
                                    </p:set>
                                  </p:childTnLst>
                                </p:cTn>
                              </p:par>
                              <p:par>
                                <p:cTn id="89" presetID="1" presetClass="exit" presetSubtype="0" fill="hold" grpId="0" nodeType="withEffect">
                                  <p:stCondLst>
                                    <p:cond delay="0"/>
                                  </p:stCondLst>
                                  <p:childTnLst>
                                    <p:set>
                                      <p:cBhvr>
                                        <p:cTn id="90" dur="1" fill="hold">
                                          <p:stCondLst>
                                            <p:cond delay="0"/>
                                          </p:stCondLst>
                                        </p:cTn>
                                        <p:tgtEl>
                                          <p:spTgt spid="3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477253438"/>
              </p:ext>
            </p:extLst>
          </p:nvPr>
        </p:nvGraphicFramePr>
        <p:xfrm>
          <a:off x="510988" y="312271"/>
          <a:ext cx="8148918" cy="6096000"/>
        </p:xfrm>
        <a:graphic>
          <a:graphicData uri="http://schemas.openxmlformats.org/drawingml/2006/table">
            <a:tbl>
              <a:tblPr firstRow="1" bandRow="1">
                <a:tableStyleId>{2D5ABB26-0587-4C30-8999-92F81FD0307C}</a:tableStyleId>
              </a:tblPr>
              <a:tblGrid>
                <a:gridCol w="1541930">
                  <a:extLst>
                    <a:ext uri="{9D8B030D-6E8A-4147-A177-3AD203B41FA5}">
                      <a16:colId xmlns:a16="http://schemas.microsoft.com/office/drawing/2014/main" val="4146036565"/>
                    </a:ext>
                  </a:extLst>
                </a:gridCol>
                <a:gridCol w="3684494">
                  <a:extLst>
                    <a:ext uri="{9D8B030D-6E8A-4147-A177-3AD203B41FA5}">
                      <a16:colId xmlns:a16="http://schemas.microsoft.com/office/drawing/2014/main" val="3688929687"/>
                    </a:ext>
                  </a:extLst>
                </a:gridCol>
                <a:gridCol w="2922494">
                  <a:extLst>
                    <a:ext uri="{9D8B030D-6E8A-4147-A177-3AD203B41FA5}">
                      <a16:colId xmlns:a16="http://schemas.microsoft.com/office/drawing/2014/main" val="3911568047"/>
                    </a:ext>
                  </a:extLst>
                </a:gridCol>
              </a:tblGrid>
              <a:tr h="375584">
                <a:tc>
                  <a:txBody>
                    <a:bodyPr/>
                    <a:lstStyle/>
                    <a:p>
                      <a:pPr algn="ctr"/>
                      <a:r>
                        <a:rPr lang="it-IT" sz="1900" b="1" dirty="0" smtClean="0"/>
                        <a:t>Formula</a:t>
                      </a:r>
                      <a:endParaRPr lang="it-IT" sz="19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900" b="1" dirty="0" smtClean="0"/>
                        <a:t>Nome IUPAC</a:t>
                      </a:r>
                      <a:endParaRPr lang="it-IT" sz="19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900" b="1" dirty="0" smtClean="0"/>
                        <a:t>Nome tradizionale</a:t>
                      </a:r>
                      <a:endParaRPr lang="it-IT" sz="19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63432639"/>
                  </a:ext>
                </a:extLst>
              </a:tr>
              <a:tr h="375584">
                <a:tc>
                  <a:txBody>
                    <a:bodyPr/>
                    <a:lstStyle/>
                    <a:p>
                      <a:pPr algn="ctr"/>
                      <a:r>
                        <a:rPr lang="it-IT" sz="1900" dirty="0" smtClean="0">
                          <a:solidFill>
                            <a:srgbClr val="FF0000"/>
                          </a:solidFill>
                        </a:rPr>
                        <a:t>SrCl</a:t>
                      </a:r>
                      <a:r>
                        <a:rPr lang="it-IT" sz="1900" baseline="-25000" dirty="0" smtClean="0">
                          <a:solidFill>
                            <a:srgbClr val="FF0000"/>
                          </a:solidFill>
                        </a:rPr>
                        <a:t>2</a:t>
                      </a:r>
                      <a:endParaRPr lang="it-IT" sz="1900" baseline="-250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900" dirty="0" smtClean="0"/>
                        <a:t>Dicloruro di stronzio </a:t>
                      </a:r>
                      <a:endParaRPr lang="it-IT" sz="1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900" dirty="0" smtClean="0">
                          <a:solidFill>
                            <a:srgbClr val="FF0000"/>
                          </a:solidFill>
                        </a:rPr>
                        <a:t>Cloruro di stronzio</a:t>
                      </a:r>
                      <a:endParaRPr lang="it-IT" sz="19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18622064"/>
                  </a:ext>
                </a:extLst>
              </a:tr>
              <a:tr h="375584">
                <a:tc>
                  <a:txBody>
                    <a:bodyPr/>
                    <a:lstStyle/>
                    <a:p>
                      <a:pPr algn="ctr"/>
                      <a:r>
                        <a:rPr lang="it-IT" sz="1900" dirty="0" smtClean="0">
                          <a:solidFill>
                            <a:srgbClr val="FF0000"/>
                          </a:solidFill>
                        </a:rPr>
                        <a:t>Ca</a:t>
                      </a:r>
                      <a:r>
                        <a:rPr lang="it-IT" sz="1900" baseline="-25000" dirty="0" smtClean="0">
                          <a:solidFill>
                            <a:srgbClr val="FF0000"/>
                          </a:solidFill>
                        </a:rPr>
                        <a:t>3</a:t>
                      </a:r>
                      <a:r>
                        <a:rPr lang="it-IT" sz="1900" dirty="0" smtClean="0">
                          <a:solidFill>
                            <a:srgbClr val="FF0000"/>
                          </a:solidFill>
                        </a:rPr>
                        <a:t>(PO</a:t>
                      </a:r>
                      <a:r>
                        <a:rPr lang="it-IT" sz="1900" baseline="-25000" dirty="0" smtClean="0">
                          <a:solidFill>
                            <a:srgbClr val="FF0000"/>
                          </a:solidFill>
                        </a:rPr>
                        <a:t>4</a:t>
                      </a:r>
                      <a:r>
                        <a:rPr lang="it-IT" sz="1900" dirty="0" smtClean="0">
                          <a:solidFill>
                            <a:srgbClr val="FF0000"/>
                          </a:solidFill>
                        </a:rPr>
                        <a:t>)</a:t>
                      </a:r>
                      <a:r>
                        <a:rPr lang="it-IT" sz="1900" baseline="-25000" dirty="0" smtClean="0">
                          <a:solidFill>
                            <a:srgbClr val="FF0000"/>
                          </a:solidFill>
                        </a:rPr>
                        <a:t>2</a:t>
                      </a:r>
                      <a:endParaRPr lang="it-IT" sz="1900" baseline="-250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900" dirty="0" smtClean="0">
                          <a:solidFill>
                            <a:srgbClr val="FF0000"/>
                          </a:solidFill>
                        </a:rPr>
                        <a:t>Di-</a:t>
                      </a:r>
                      <a:r>
                        <a:rPr lang="it-IT" sz="1900" dirty="0" err="1" smtClean="0">
                          <a:solidFill>
                            <a:srgbClr val="FF0000"/>
                          </a:solidFill>
                        </a:rPr>
                        <a:t>tetraossofosfato</a:t>
                      </a:r>
                      <a:r>
                        <a:rPr lang="it-IT" sz="1900" dirty="0" smtClean="0">
                          <a:solidFill>
                            <a:srgbClr val="FF0000"/>
                          </a:solidFill>
                        </a:rPr>
                        <a:t>(V) di </a:t>
                      </a:r>
                      <a:r>
                        <a:rPr lang="it-IT" sz="1900" dirty="0" err="1" smtClean="0">
                          <a:solidFill>
                            <a:srgbClr val="FF0000"/>
                          </a:solidFill>
                        </a:rPr>
                        <a:t>tricalcio</a:t>
                      </a:r>
                      <a:endParaRPr lang="it-IT" sz="19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900" dirty="0" smtClean="0"/>
                        <a:t>Fosfato di calcio</a:t>
                      </a:r>
                      <a:endParaRPr lang="it-IT" sz="19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56877674"/>
                  </a:ext>
                </a:extLst>
              </a:tr>
              <a:tr h="375584">
                <a:tc>
                  <a:txBody>
                    <a:bodyPr/>
                    <a:lstStyle/>
                    <a:p>
                      <a:pPr algn="ctr"/>
                      <a:r>
                        <a:rPr lang="it-IT" sz="1900" dirty="0" smtClean="0">
                          <a:solidFill>
                            <a:srgbClr val="FF0000"/>
                          </a:solidFill>
                        </a:rPr>
                        <a:t>H</a:t>
                      </a:r>
                      <a:r>
                        <a:rPr lang="it-IT" sz="1900" baseline="-25000" dirty="0" smtClean="0">
                          <a:solidFill>
                            <a:srgbClr val="FF0000"/>
                          </a:solidFill>
                        </a:rPr>
                        <a:t>2</a:t>
                      </a:r>
                      <a:r>
                        <a:rPr lang="it-IT" sz="1900" dirty="0" smtClean="0">
                          <a:solidFill>
                            <a:srgbClr val="FF0000"/>
                          </a:solidFill>
                        </a:rPr>
                        <a:t>SO</a:t>
                      </a:r>
                      <a:r>
                        <a:rPr lang="it-IT" sz="1900" baseline="-25000" dirty="0" smtClean="0">
                          <a:solidFill>
                            <a:srgbClr val="FF0000"/>
                          </a:solidFill>
                        </a:rPr>
                        <a:t>4</a:t>
                      </a:r>
                      <a:endParaRPr lang="it-IT" sz="1900" baseline="300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900" dirty="0" smtClean="0"/>
                        <a:t>Acido </a:t>
                      </a:r>
                      <a:r>
                        <a:rPr lang="it-IT" sz="1900" dirty="0" err="1" smtClean="0"/>
                        <a:t>tetraossosolforico</a:t>
                      </a:r>
                      <a:r>
                        <a:rPr lang="it-IT" sz="1900" dirty="0" smtClean="0"/>
                        <a:t>(VI)</a:t>
                      </a:r>
                      <a:endParaRPr lang="it-IT" sz="1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900" dirty="0" smtClean="0">
                          <a:solidFill>
                            <a:srgbClr val="FF0000"/>
                          </a:solidFill>
                        </a:rPr>
                        <a:t>Acido solforico</a:t>
                      </a:r>
                      <a:endParaRPr lang="it-IT" sz="19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84060385"/>
                  </a:ext>
                </a:extLst>
              </a:tr>
              <a:tr h="375584">
                <a:tc>
                  <a:txBody>
                    <a:bodyPr/>
                    <a:lstStyle/>
                    <a:p>
                      <a:pPr algn="ctr"/>
                      <a:r>
                        <a:rPr lang="it-IT" sz="1900" baseline="0" dirty="0" smtClean="0">
                          <a:solidFill>
                            <a:srgbClr val="FF0000"/>
                          </a:solidFill>
                        </a:rPr>
                        <a:t>Ca(Cl</a:t>
                      </a:r>
                      <a:r>
                        <a:rPr lang="it-IT" sz="1900" dirty="0" smtClean="0">
                          <a:solidFill>
                            <a:srgbClr val="FF0000"/>
                          </a:solidFill>
                        </a:rPr>
                        <a:t>O)</a:t>
                      </a:r>
                      <a:r>
                        <a:rPr lang="it-IT" sz="1900" baseline="-25000" dirty="0" smtClean="0">
                          <a:solidFill>
                            <a:srgbClr val="FF0000"/>
                          </a:solidFill>
                        </a:rPr>
                        <a:t>2</a:t>
                      </a:r>
                      <a:endParaRPr lang="it-IT" sz="1900" baseline="300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900" dirty="0" err="1" smtClean="0">
                          <a:solidFill>
                            <a:srgbClr val="FF0000"/>
                          </a:solidFill>
                        </a:rPr>
                        <a:t>Ossoclorato</a:t>
                      </a:r>
                      <a:r>
                        <a:rPr lang="it-IT" sz="1900" dirty="0" smtClean="0">
                          <a:solidFill>
                            <a:srgbClr val="FF0000"/>
                          </a:solidFill>
                        </a:rPr>
                        <a:t>(I) di calcio</a:t>
                      </a:r>
                      <a:endParaRPr lang="it-IT" sz="19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900" dirty="0" smtClean="0"/>
                        <a:t>Ipoclorito di calcio</a:t>
                      </a:r>
                      <a:endParaRPr lang="it-IT" sz="19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28628324"/>
                  </a:ext>
                </a:extLst>
              </a:tr>
              <a:tr h="375584">
                <a:tc>
                  <a:txBody>
                    <a:bodyPr/>
                    <a:lstStyle/>
                    <a:p>
                      <a:pPr algn="ctr"/>
                      <a:r>
                        <a:rPr lang="it-IT" sz="1900" dirty="0" smtClean="0">
                          <a:solidFill>
                            <a:srgbClr val="FF0000"/>
                          </a:solidFill>
                        </a:rPr>
                        <a:t>Na</a:t>
                      </a:r>
                      <a:r>
                        <a:rPr lang="it-IT" sz="1900" baseline="-25000" dirty="0" smtClean="0">
                          <a:solidFill>
                            <a:srgbClr val="FF0000"/>
                          </a:solidFill>
                        </a:rPr>
                        <a:t>2</a:t>
                      </a:r>
                      <a:r>
                        <a:rPr lang="it-IT" sz="1900" baseline="0" dirty="0" smtClean="0">
                          <a:solidFill>
                            <a:srgbClr val="FF0000"/>
                          </a:solidFill>
                        </a:rPr>
                        <a:t>Cr</a:t>
                      </a:r>
                      <a:r>
                        <a:rPr lang="it-IT" sz="1900" baseline="-25000" dirty="0" smtClean="0">
                          <a:solidFill>
                            <a:srgbClr val="FF0000"/>
                          </a:solidFill>
                        </a:rPr>
                        <a:t>2</a:t>
                      </a:r>
                      <a:r>
                        <a:rPr lang="it-IT" sz="1900" dirty="0" smtClean="0">
                          <a:solidFill>
                            <a:srgbClr val="FF0000"/>
                          </a:solidFill>
                        </a:rPr>
                        <a:t>O</a:t>
                      </a:r>
                      <a:r>
                        <a:rPr lang="it-IT" sz="1900" baseline="-25000" dirty="0" smtClean="0">
                          <a:solidFill>
                            <a:srgbClr val="FF0000"/>
                          </a:solidFill>
                        </a:rPr>
                        <a:t>7</a:t>
                      </a:r>
                      <a:endParaRPr lang="it-IT" sz="1900" baseline="300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900" dirty="0" err="1" smtClean="0"/>
                        <a:t>Eptaossodicromato</a:t>
                      </a:r>
                      <a:r>
                        <a:rPr lang="it-IT" sz="1900" dirty="0" smtClean="0"/>
                        <a:t>(VI)</a:t>
                      </a:r>
                      <a:r>
                        <a:rPr lang="it-IT" sz="1900" baseline="0" dirty="0" smtClean="0"/>
                        <a:t> di </a:t>
                      </a:r>
                      <a:r>
                        <a:rPr lang="it-IT" sz="1900" baseline="0" dirty="0" err="1" smtClean="0"/>
                        <a:t>disodio</a:t>
                      </a:r>
                      <a:endParaRPr lang="it-IT" sz="1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900" dirty="0" smtClean="0">
                          <a:solidFill>
                            <a:srgbClr val="FF0000"/>
                          </a:solidFill>
                        </a:rPr>
                        <a:t>Dicromato di sodio</a:t>
                      </a:r>
                      <a:endParaRPr lang="it-IT" sz="19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95664723"/>
                  </a:ext>
                </a:extLst>
              </a:tr>
              <a:tr h="375584">
                <a:tc>
                  <a:txBody>
                    <a:bodyPr/>
                    <a:lstStyle/>
                    <a:p>
                      <a:pPr algn="ctr"/>
                      <a:r>
                        <a:rPr lang="it-IT" sz="1900" dirty="0" smtClean="0">
                          <a:solidFill>
                            <a:srgbClr val="FF0000"/>
                          </a:solidFill>
                        </a:rPr>
                        <a:t>BaH</a:t>
                      </a:r>
                      <a:r>
                        <a:rPr lang="it-IT" sz="1900" baseline="-25000" dirty="0" smtClean="0">
                          <a:solidFill>
                            <a:srgbClr val="FF0000"/>
                          </a:solidFill>
                        </a:rPr>
                        <a:t>2</a:t>
                      </a:r>
                      <a:endParaRPr lang="it-IT" sz="1900" baseline="-250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900" dirty="0" smtClean="0">
                          <a:solidFill>
                            <a:srgbClr val="FF0000"/>
                          </a:solidFill>
                        </a:rPr>
                        <a:t>Idruro</a:t>
                      </a:r>
                      <a:r>
                        <a:rPr lang="it-IT" sz="1900" baseline="0" dirty="0" smtClean="0">
                          <a:solidFill>
                            <a:srgbClr val="FF0000"/>
                          </a:solidFill>
                        </a:rPr>
                        <a:t> di bario</a:t>
                      </a:r>
                      <a:endParaRPr lang="it-IT" sz="19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900" b="0" dirty="0" smtClean="0"/>
                        <a:t>Idruro di bario</a:t>
                      </a:r>
                      <a:endParaRPr lang="it-IT" sz="19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72751892"/>
                  </a:ext>
                </a:extLst>
              </a:tr>
              <a:tr h="375584">
                <a:tc>
                  <a:txBody>
                    <a:bodyPr/>
                    <a:lstStyle/>
                    <a:p>
                      <a:pPr algn="ctr"/>
                      <a:r>
                        <a:rPr lang="it-IT" sz="1900" baseline="0" dirty="0" smtClean="0">
                          <a:solidFill>
                            <a:srgbClr val="FF0000"/>
                          </a:solidFill>
                        </a:rPr>
                        <a:t>AgNO</a:t>
                      </a:r>
                      <a:r>
                        <a:rPr lang="it-IT" sz="1900" baseline="-25000" dirty="0" smtClean="0">
                          <a:solidFill>
                            <a:srgbClr val="FF0000"/>
                          </a:solidFill>
                        </a:rPr>
                        <a:t>3</a:t>
                      </a:r>
                      <a:endParaRPr lang="it-IT" sz="1900" baseline="-250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900" dirty="0" err="1" smtClean="0"/>
                        <a:t>Triossonitrato</a:t>
                      </a:r>
                      <a:r>
                        <a:rPr lang="it-IT" sz="1900" dirty="0" smtClean="0"/>
                        <a:t>(V) di argento</a:t>
                      </a:r>
                      <a:endParaRPr lang="it-IT" sz="1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900" b="0" dirty="0" smtClean="0">
                          <a:solidFill>
                            <a:srgbClr val="FF0000"/>
                          </a:solidFill>
                        </a:rPr>
                        <a:t>Nitrato</a:t>
                      </a:r>
                      <a:r>
                        <a:rPr lang="it-IT" sz="1900" b="0" baseline="0" dirty="0" smtClean="0">
                          <a:solidFill>
                            <a:srgbClr val="FF0000"/>
                          </a:solidFill>
                        </a:rPr>
                        <a:t> di argento</a:t>
                      </a:r>
                      <a:endParaRPr lang="it-IT" sz="1900" b="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11030026"/>
                  </a:ext>
                </a:extLst>
              </a:tr>
              <a:tr h="375584">
                <a:tc>
                  <a:txBody>
                    <a:bodyPr/>
                    <a:lstStyle/>
                    <a:p>
                      <a:pPr algn="ctr"/>
                      <a:r>
                        <a:rPr lang="it-IT" sz="1900" dirty="0" smtClean="0">
                          <a:solidFill>
                            <a:srgbClr val="FF0000"/>
                          </a:solidFill>
                        </a:rPr>
                        <a:t>Ti</a:t>
                      </a:r>
                      <a:r>
                        <a:rPr lang="it-IT" sz="1900" baseline="0" dirty="0" smtClean="0">
                          <a:solidFill>
                            <a:srgbClr val="FF0000"/>
                          </a:solidFill>
                        </a:rPr>
                        <a:t>I</a:t>
                      </a:r>
                      <a:r>
                        <a:rPr lang="it-IT" sz="1900" baseline="-25000" dirty="0" smtClean="0">
                          <a:solidFill>
                            <a:srgbClr val="FF0000"/>
                          </a:solidFill>
                        </a:rPr>
                        <a:t>4</a:t>
                      </a:r>
                      <a:endParaRPr lang="it-IT" sz="1900" baseline="-250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900" dirty="0" smtClean="0">
                          <a:solidFill>
                            <a:srgbClr val="FF0000"/>
                          </a:solidFill>
                        </a:rPr>
                        <a:t>tetraioduro di titanio </a:t>
                      </a:r>
                      <a:endParaRPr lang="it-IT" sz="19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900" dirty="0" smtClean="0"/>
                        <a:t>Ioduro titanico</a:t>
                      </a:r>
                      <a:endParaRPr lang="it-IT" sz="19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52997927"/>
                  </a:ext>
                </a:extLst>
              </a:tr>
              <a:tr h="375584">
                <a:tc>
                  <a:txBody>
                    <a:bodyPr/>
                    <a:lstStyle/>
                    <a:p>
                      <a:pPr algn="ctr"/>
                      <a:r>
                        <a:rPr lang="it-IT" sz="1900" baseline="0" dirty="0" smtClean="0">
                          <a:solidFill>
                            <a:srgbClr val="FF0000"/>
                          </a:solidFill>
                        </a:rPr>
                        <a:t>P</a:t>
                      </a:r>
                      <a:r>
                        <a:rPr lang="it-IT" sz="1900" baseline="-25000" dirty="0" smtClean="0">
                          <a:solidFill>
                            <a:srgbClr val="FF0000"/>
                          </a:solidFill>
                        </a:rPr>
                        <a:t>4</a:t>
                      </a:r>
                      <a:r>
                        <a:rPr lang="it-IT" sz="1900" baseline="0" dirty="0" smtClean="0">
                          <a:solidFill>
                            <a:srgbClr val="FF0000"/>
                          </a:solidFill>
                        </a:rPr>
                        <a:t>O</a:t>
                      </a:r>
                      <a:r>
                        <a:rPr lang="it-IT" sz="1900" baseline="-25000" dirty="0" smtClean="0">
                          <a:solidFill>
                            <a:srgbClr val="FF0000"/>
                          </a:solidFill>
                        </a:rPr>
                        <a:t>6</a:t>
                      </a:r>
                      <a:endParaRPr lang="it-IT" sz="1900" baseline="-250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900" baseline="0" dirty="0" smtClean="0"/>
                        <a:t>Esaossido di tetrafosforo</a:t>
                      </a:r>
                      <a:endParaRPr lang="it-IT" sz="19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it-IT" sz="1900" b="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33563320"/>
                  </a:ext>
                </a:extLst>
              </a:tr>
              <a:tr h="375584">
                <a:tc>
                  <a:txBody>
                    <a:bodyPr/>
                    <a:lstStyle/>
                    <a:p>
                      <a:pPr algn="ctr"/>
                      <a:r>
                        <a:rPr lang="it-IT" sz="1900" baseline="0" dirty="0" smtClean="0">
                          <a:solidFill>
                            <a:srgbClr val="FF0000"/>
                          </a:solidFill>
                        </a:rPr>
                        <a:t>Sn(BrO</a:t>
                      </a:r>
                      <a:r>
                        <a:rPr lang="it-IT" sz="1900" baseline="-25000" dirty="0" smtClean="0">
                          <a:solidFill>
                            <a:srgbClr val="FF0000"/>
                          </a:solidFill>
                        </a:rPr>
                        <a:t>3</a:t>
                      </a:r>
                      <a:r>
                        <a:rPr lang="it-IT" sz="1900" baseline="0" dirty="0" smtClean="0">
                          <a:solidFill>
                            <a:srgbClr val="FF0000"/>
                          </a:solidFill>
                        </a:rPr>
                        <a:t>)</a:t>
                      </a:r>
                      <a:r>
                        <a:rPr lang="it-IT" sz="1900" baseline="-25000" dirty="0" smtClean="0">
                          <a:solidFill>
                            <a:srgbClr val="FF0000"/>
                          </a:solidFill>
                        </a:rPr>
                        <a:t>4</a:t>
                      </a:r>
                      <a:endParaRPr lang="it-IT" sz="1900" baseline="-250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900" baseline="0" dirty="0" smtClean="0">
                          <a:solidFill>
                            <a:srgbClr val="FF0000"/>
                          </a:solidFill>
                        </a:rPr>
                        <a:t>Tetra-</a:t>
                      </a:r>
                      <a:r>
                        <a:rPr lang="it-IT" sz="1900" baseline="0" dirty="0" err="1" smtClean="0">
                          <a:solidFill>
                            <a:srgbClr val="FF0000"/>
                          </a:solidFill>
                        </a:rPr>
                        <a:t>triossobromato</a:t>
                      </a:r>
                      <a:r>
                        <a:rPr lang="it-IT" sz="1900" baseline="0" dirty="0" smtClean="0">
                          <a:solidFill>
                            <a:srgbClr val="FF0000"/>
                          </a:solidFill>
                        </a:rPr>
                        <a:t> di stagno </a:t>
                      </a:r>
                      <a:endParaRPr lang="it-IT" sz="1900" baseline="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900" b="0" baseline="0" dirty="0" smtClean="0"/>
                        <a:t>Bromato stannico</a:t>
                      </a:r>
                      <a:endParaRPr lang="it-IT" sz="1900" b="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425415"/>
                  </a:ext>
                </a:extLst>
              </a:tr>
              <a:tr h="375584">
                <a:tc>
                  <a:txBody>
                    <a:bodyPr/>
                    <a:lstStyle/>
                    <a:p>
                      <a:pPr algn="ctr"/>
                      <a:r>
                        <a:rPr lang="it-IT" sz="1900" baseline="0" dirty="0" smtClean="0">
                          <a:solidFill>
                            <a:srgbClr val="FF0000"/>
                          </a:solidFill>
                        </a:rPr>
                        <a:t>K</a:t>
                      </a:r>
                      <a:r>
                        <a:rPr lang="it-IT" sz="1900" baseline="-25000" dirty="0" smtClean="0">
                          <a:solidFill>
                            <a:srgbClr val="FF0000"/>
                          </a:solidFill>
                        </a:rPr>
                        <a:t>2</a:t>
                      </a:r>
                      <a:r>
                        <a:rPr lang="it-IT" sz="1900" baseline="0" dirty="0" smtClean="0">
                          <a:solidFill>
                            <a:srgbClr val="FF0000"/>
                          </a:solidFill>
                        </a:rPr>
                        <a:t>HPO</a:t>
                      </a:r>
                      <a:r>
                        <a:rPr lang="it-IT" sz="1900" baseline="-25000" dirty="0" smtClean="0">
                          <a:solidFill>
                            <a:srgbClr val="FF0000"/>
                          </a:solidFill>
                        </a:rPr>
                        <a:t>4</a:t>
                      </a:r>
                      <a:endParaRPr lang="it-IT" sz="1900" baseline="-250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900" baseline="0" dirty="0" err="1" smtClean="0"/>
                        <a:t>Tetraossofosfato</a:t>
                      </a:r>
                      <a:r>
                        <a:rPr lang="it-IT" sz="1900" baseline="0" dirty="0" smtClean="0"/>
                        <a:t>(V) di </a:t>
                      </a:r>
                      <a:r>
                        <a:rPr lang="it-IT" sz="1900" baseline="0" dirty="0" err="1" smtClean="0"/>
                        <a:t>dipotassio</a:t>
                      </a:r>
                      <a:endParaRPr lang="it-IT" sz="19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900" b="0" baseline="0" dirty="0" smtClean="0">
                          <a:solidFill>
                            <a:srgbClr val="FF0000"/>
                          </a:solidFill>
                        </a:rPr>
                        <a:t>Fosfato acido di potassio</a:t>
                      </a:r>
                      <a:endParaRPr lang="it-IT" sz="1900" b="0" baseline="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71292517"/>
                  </a:ext>
                </a:extLst>
              </a:tr>
              <a:tr h="375584">
                <a:tc>
                  <a:txBody>
                    <a:bodyPr/>
                    <a:lstStyle/>
                    <a:p>
                      <a:pPr algn="ctr"/>
                      <a:r>
                        <a:rPr lang="it-IT" sz="1900" baseline="0" dirty="0" smtClean="0">
                          <a:solidFill>
                            <a:srgbClr val="FF0000"/>
                          </a:solidFill>
                        </a:rPr>
                        <a:t>Ti(OH)</a:t>
                      </a:r>
                      <a:r>
                        <a:rPr lang="it-IT" sz="1900" baseline="-25000" dirty="0" smtClean="0">
                          <a:solidFill>
                            <a:srgbClr val="FF0000"/>
                          </a:solidFill>
                        </a:rPr>
                        <a:t>2</a:t>
                      </a:r>
                      <a:endParaRPr lang="it-IT" sz="1900" baseline="-250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900" baseline="0" dirty="0" smtClean="0">
                          <a:solidFill>
                            <a:srgbClr val="FF0000"/>
                          </a:solidFill>
                        </a:rPr>
                        <a:t>Diidrossido di titanio</a:t>
                      </a:r>
                      <a:endParaRPr lang="it-IT" sz="1900" baseline="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900" b="0" baseline="0" dirty="0" smtClean="0"/>
                        <a:t>Idrossido titanioso</a:t>
                      </a:r>
                      <a:endParaRPr lang="it-IT" sz="1900" b="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09625532"/>
                  </a:ext>
                </a:extLst>
              </a:tr>
              <a:tr h="375584">
                <a:tc>
                  <a:txBody>
                    <a:bodyPr/>
                    <a:lstStyle/>
                    <a:p>
                      <a:pPr algn="ctr"/>
                      <a:r>
                        <a:rPr lang="it-IT" sz="1900" baseline="0" dirty="0" smtClean="0">
                          <a:solidFill>
                            <a:srgbClr val="FF0000"/>
                          </a:solidFill>
                        </a:rPr>
                        <a:t>NH</a:t>
                      </a:r>
                      <a:r>
                        <a:rPr lang="it-IT" sz="1900" baseline="-25000" dirty="0" smtClean="0">
                          <a:solidFill>
                            <a:srgbClr val="FF0000"/>
                          </a:solidFill>
                        </a:rPr>
                        <a:t>4</a:t>
                      </a:r>
                      <a:r>
                        <a:rPr lang="it-IT" sz="1900" baseline="0" dirty="0" smtClean="0">
                          <a:solidFill>
                            <a:srgbClr val="FF0000"/>
                          </a:solidFill>
                        </a:rPr>
                        <a:t>NO</a:t>
                      </a:r>
                      <a:r>
                        <a:rPr lang="it-IT" sz="1900" baseline="-25000" dirty="0" smtClean="0">
                          <a:solidFill>
                            <a:srgbClr val="FF0000"/>
                          </a:solidFill>
                        </a:rPr>
                        <a:t>2</a:t>
                      </a:r>
                      <a:endParaRPr lang="it-IT" sz="1900" baseline="-250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900" baseline="0" dirty="0" err="1" smtClean="0"/>
                        <a:t>Diossonitrato</a:t>
                      </a:r>
                      <a:r>
                        <a:rPr lang="it-IT" sz="1900" baseline="0" dirty="0" smtClean="0"/>
                        <a:t>(III) di ammonio</a:t>
                      </a:r>
                      <a:endParaRPr lang="it-IT" sz="19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900" b="0" baseline="0" dirty="0" smtClean="0">
                          <a:solidFill>
                            <a:srgbClr val="FF0000"/>
                          </a:solidFill>
                        </a:rPr>
                        <a:t>Nitrito di ammonio</a:t>
                      </a:r>
                      <a:endParaRPr lang="it-IT" sz="1900" b="0" baseline="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53915412"/>
                  </a:ext>
                </a:extLst>
              </a:tr>
              <a:tr h="375584">
                <a:tc>
                  <a:txBody>
                    <a:bodyPr/>
                    <a:lstStyle/>
                    <a:p>
                      <a:pPr algn="ctr"/>
                      <a:r>
                        <a:rPr lang="it-IT" sz="1900" baseline="0" dirty="0" smtClean="0">
                          <a:solidFill>
                            <a:srgbClr val="FF0000"/>
                          </a:solidFill>
                        </a:rPr>
                        <a:t>Ca(HSO</a:t>
                      </a:r>
                      <a:r>
                        <a:rPr lang="it-IT" sz="1900" baseline="-25000" dirty="0" smtClean="0">
                          <a:solidFill>
                            <a:srgbClr val="FF0000"/>
                          </a:solidFill>
                        </a:rPr>
                        <a:t>4</a:t>
                      </a:r>
                      <a:r>
                        <a:rPr lang="it-IT" sz="1900" baseline="0" dirty="0" smtClean="0">
                          <a:solidFill>
                            <a:srgbClr val="FF0000"/>
                          </a:solidFill>
                        </a:rPr>
                        <a:t>)</a:t>
                      </a:r>
                      <a:r>
                        <a:rPr lang="it-IT" sz="1900" baseline="-25000" dirty="0" smtClean="0">
                          <a:solidFill>
                            <a:srgbClr val="FF0000"/>
                          </a:solidFill>
                        </a:rPr>
                        <a:t>2</a:t>
                      </a:r>
                      <a:endParaRPr lang="it-IT" sz="1900" baseline="-250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900" baseline="0" dirty="0" err="1" smtClean="0">
                          <a:solidFill>
                            <a:srgbClr val="FF0000"/>
                          </a:solidFill>
                        </a:rPr>
                        <a:t>Ditetraossosolfato</a:t>
                      </a:r>
                      <a:r>
                        <a:rPr lang="it-IT" sz="1900" baseline="0" dirty="0" smtClean="0">
                          <a:solidFill>
                            <a:srgbClr val="FF0000"/>
                          </a:solidFill>
                        </a:rPr>
                        <a:t>(VI) di calcio</a:t>
                      </a:r>
                      <a:endParaRPr lang="it-IT" sz="1900" baseline="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900" b="0" baseline="0" dirty="0" smtClean="0"/>
                        <a:t>Solfato acido di calcio</a:t>
                      </a:r>
                      <a:endParaRPr lang="it-IT" sz="1900" b="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70018722"/>
                  </a:ext>
                </a:extLst>
              </a:tr>
              <a:tr h="375584">
                <a:tc>
                  <a:txBody>
                    <a:bodyPr/>
                    <a:lstStyle/>
                    <a:p>
                      <a:pPr algn="ctr"/>
                      <a:r>
                        <a:rPr lang="it-IT" sz="1900" baseline="0" dirty="0" smtClean="0">
                          <a:solidFill>
                            <a:srgbClr val="FF0000"/>
                          </a:solidFill>
                        </a:rPr>
                        <a:t>NaO</a:t>
                      </a:r>
                      <a:r>
                        <a:rPr lang="it-IT" sz="1900" baseline="-25000" dirty="0" smtClean="0">
                          <a:solidFill>
                            <a:srgbClr val="FF0000"/>
                          </a:solidFill>
                        </a:rPr>
                        <a:t>2</a:t>
                      </a:r>
                      <a:endParaRPr lang="it-IT" sz="1900" baseline="-250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900" b="0" baseline="0" dirty="0" smtClean="0"/>
                        <a:t>Superossido di sodio</a:t>
                      </a:r>
                      <a:endParaRPr lang="it-IT" sz="1900" b="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900" b="0" baseline="0" dirty="0" smtClean="0">
                          <a:solidFill>
                            <a:srgbClr val="FF0000"/>
                          </a:solidFill>
                        </a:rPr>
                        <a:t>Superossido di sodio</a:t>
                      </a:r>
                      <a:endParaRPr lang="it-IT" sz="1900" b="0" baseline="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68904084"/>
                  </a:ext>
                </a:extLst>
              </a:tr>
            </a:tbl>
          </a:graphicData>
        </a:graphic>
      </p:graphicFrame>
    </p:spTree>
    <p:extLst>
      <p:ext uri="{BB962C8B-B14F-4D97-AF65-F5344CB8AC3E}">
        <p14:creationId xmlns:p14="http://schemas.microsoft.com/office/powerpoint/2010/main" val="42046011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371600" y="122238"/>
            <a:ext cx="6172200" cy="563562"/>
          </a:xfrm>
        </p:spPr>
        <p:txBody>
          <a:bodyPr>
            <a:normAutofit fontScale="90000"/>
          </a:bodyPr>
          <a:lstStyle/>
          <a:p>
            <a:r>
              <a:rPr lang="it-IT" dirty="0" smtClean="0"/>
              <a:t>Numero di ossidazione</a:t>
            </a:r>
            <a:endParaRPr lang="it-IT" dirty="0"/>
          </a:p>
        </p:txBody>
      </p:sp>
      <p:sp>
        <p:nvSpPr>
          <p:cNvPr id="7" name="Segnaposto contenuto 2"/>
          <p:cNvSpPr txBox="1">
            <a:spLocks/>
          </p:cNvSpPr>
          <p:nvPr/>
        </p:nvSpPr>
        <p:spPr>
          <a:xfrm>
            <a:off x="457200" y="1006475"/>
            <a:ext cx="8458200" cy="5715000"/>
          </a:xfrm>
          <a:prstGeom prst="rect">
            <a:avLst/>
          </a:prstGeom>
        </p:spPr>
        <p:txBody>
          <a:bodyPr vert="horz" lIns="91440" tIns="45720" rIns="91440" bIns="45720" rtlCol="0">
            <a:normAutofit lnSpcReduction="10000"/>
          </a:bodyPr>
          <a:lstStyle/>
          <a:p>
            <a:pPr marR="0" lvl="0" algn="l" defTabSz="914400" rtl="0" eaLnBrk="1" fontAlgn="auto" latinLnBrk="0" hangingPunct="1">
              <a:lnSpc>
                <a:spcPct val="100000"/>
              </a:lnSpc>
              <a:spcAft>
                <a:spcPts val="0"/>
              </a:spcAft>
              <a:buClrTx/>
              <a:buSzTx/>
              <a:tabLst/>
              <a:defRPr/>
            </a:pPr>
            <a:r>
              <a:rPr lang="it-IT" sz="2000" dirty="0" smtClean="0"/>
              <a:t>Il concetto di stato di ossidazione di un elemento è </a:t>
            </a:r>
            <a:r>
              <a:rPr lang="it-IT" sz="2000" b="1" dirty="0" smtClean="0"/>
              <a:t>formale</a:t>
            </a:r>
            <a:r>
              <a:rPr lang="it-IT" sz="2000" dirty="0" smtClean="0"/>
              <a:t>, ma aiuta in molti aspetti, dall’attribuzione di un nome ai composti inorganici al bilanciamento delle reazioni di ossidoriduzione.</a:t>
            </a:r>
          </a:p>
          <a:p>
            <a:pPr marR="0" lvl="0" algn="l" defTabSz="914400" rtl="0" eaLnBrk="1" fontAlgn="auto" latinLnBrk="0" hangingPunct="1">
              <a:lnSpc>
                <a:spcPct val="100000"/>
              </a:lnSpc>
              <a:spcAft>
                <a:spcPts val="0"/>
              </a:spcAft>
              <a:buClrTx/>
              <a:buSzTx/>
              <a:tabLst/>
              <a:defRPr/>
            </a:pPr>
            <a:endParaRPr lang="it-IT" sz="2000" i="1" dirty="0" smtClean="0"/>
          </a:p>
          <a:p>
            <a:pPr marR="0" lvl="0" algn="l" defTabSz="914400" rtl="0" eaLnBrk="1" fontAlgn="auto" latinLnBrk="0" hangingPunct="1">
              <a:lnSpc>
                <a:spcPct val="100000"/>
              </a:lnSpc>
              <a:spcAft>
                <a:spcPts val="0"/>
              </a:spcAft>
              <a:buClrTx/>
              <a:buSzTx/>
              <a:tabLst/>
              <a:defRPr/>
            </a:pPr>
            <a:r>
              <a:rPr lang="it-IT" sz="2000" dirty="0" smtClean="0"/>
              <a:t>Lo </a:t>
            </a:r>
            <a:r>
              <a:rPr lang="it-IT" sz="2000" b="1" dirty="0" smtClean="0"/>
              <a:t>stato (o numero) di ossidazione di un elemento in un composto</a:t>
            </a:r>
            <a:r>
              <a:rPr lang="it-IT" sz="2000" dirty="0" smtClean="0"/>
              <a:t> può essere calcolato assegnando gli </a:t>
            </a:r>
            <a:r>
              <a:rPr lang="it-IT" sz="2000" b="1" dirty="0" smtClean="0"/>
              <a:t>elettroni di legame all’elemento più elettronegativo </a:t>
            </a:r>
            <a:r>
              <a:rPr lang="it-IT" sz="2000" dirty="0" smtClean="0"/>
              <a:t>e confrontando i numeri ottenuti con il numero di </a:t>
            </a:r>
            <a:r>
              <a:rPr lang="it-IT" sz="2000" b="1" dirty="0" smtClean="0"/>
              <a:t>elettroni di valenza</a:t>
            </a:r>
            <a:r>
              <a:rPr lang="it-IT" sz="2000" dirty="0" smtClean="0"/>
              <a:t> di ciascun elemento:</a:t>
            </a:r>
          </a:p>
          <a:p>
            <a:pPr marR="0" lvl="0" algn="l" defTabSz="914400" rtl="0" eaLnBrk="1" fontAlgn="auto" latinLnBrk="0" hangingPunct="1">
              <a:lnSpc>
                <a:spcPct val="100000"/>
              </a:lnSpc>
              <a:spcAft>
                <a:spcPts val="0"/>
              </a:spcAft>
              <a:buClrTx/>
              <a:buSzTx/>
              <a:tabLst/>
              <a:defRPr/>
            </a:pPr>
            <a:endParaRPr lang="it-IT" sz="2000" dirty="0" smtClean="0"/>
          </a:p>
          <a:p>
            <a:pPr marR="0" lvl="0" algn="l" defTabSz="914400" rtl="0" eaLnBrk="1" fontAlgn="auto" latinLnBrk="0" hangingPunct="1">
              <a:lnSpc>
                <a:spcPct val="100000"/>
              </a:lnSpc>
              <a:spcAft>
                <a:spcPts val="0"/>
              </a:spcAft>
              <a:buClrTx/>
              <a:buSzTx/>
              <a:tabLst/>
              <a:defRPr/>
            </a:pPr>
            <a:endParaRPr lang="it-IT" sz="2000" dirty="0" smtClean="0"/>
          </a:p>
          <a:p>
            <a:pPr marR="0" lvl="0" algn="l" defTabSz="914400" rtl="0" eaLnBrk="1" fontAlgn="auto" latinLnBrk="0" hangingPunct="1">
              <a:lnSpc>
                <a:spcPct val="100000"/>
              </a:lnSpc>
              <a:spcAft>
                <a:spcPts val="0"/>
              </a:spcAft>
              <a:buClrTx/>
              <a:buSzTx/>
              <a:tabLst/>
              <a:defRPr/>
            </a:pPr>
            <a:endParaRPr lang="it-IT" sz="2000" dirty="0" smtClean="0"/>
          </a:p>
          <a:p>
            <a:pPr marR="0" lvl="0" algn="l" defTabSz="914400" rtl="0" eaLnBrk="1" fontAlgn="auto" latinLnBrk="0" hangingPunct="1">
              <a:lnSpc>
                <a:spcPct val="100000"/>
              </a:lnSpc>
              <a:spcAft>
                <a:spcPts val="0"/>
              </a:spcAft>
              <a:buClrTx/>
              <a:buSzTx/>
              <a:tabLst/>
              <a:defRPr/>
            </a:pPr>
            <a:endParaRPr lang="it-IT" sz="2000" dirty="0" smtClean="0"/>
          </a:p>
          <a:p>
            <a:pPr marR="0" lvl="0" algn="l" defTabSz="914400" rtl="0" eaLnBrk="1" fontAlgn="auto" latinLnBrk="0" hangingPunct="1">
              <a:lnSpc>
                <a:spcPct val="100000"/>
              </a:lnSpc>
              <a:spcAft>
                <a:spcPts val="0"/>
              </a:spcAft>
              <a:buClrTx/>
              <a:buSzTx/>
              <a:tabLst/>
              <a:defRPr/>
            </a:pPr>
            <a:endParaRPr lang="it-IT" sz="2000" dirty="0" smtClean="0"/>
          </a:p>
          <a:p>
            <a:pPr marR="0" lvl="0" algn="l" defTabSz="914400" rtl="0" eaLnBrk="1" fontAlgn="auto" latinLnBrk="0" hangingPunct="1">
              <a:lnSpc>
                <a:spcPct val="100000"/>
              </a:lnSpc>
              <a:spcAft>
                <a:spcPts val="0"/>
              </a:spcAft>
              <a:buClrTx/>
              <a:buSzTx/>
              <a:tabLst/>
              <a:defRPr/>
            </a:pPr>
            <a:endParaRPr lang="it-IT" sz="2000" dirty="0" smtClean="0"/>
          </a:p>
          <a:p>
            <a:pPr marR="0" lvl="0" algn="l" defTabSz="914400" rtl="0" eaLnBrk="1" fontAlgn="auto" latinLnBrk="0" hangingPunct="1">
              <a:lnSpc>
                <a:spcPct val="100000"/>
              </a:lnSpc>
              <a:spcAft>
                <a:spcPts val="0"/>
              </a:spcAft>
              <a:buClrTx/>
              <a:buSzTx/>
              <a:tabLst/>
              <a:defRPr/>
            </a:pPr>
            <a:endParaRPr lang="it-IT" sz="2000" dirty="0" smtClean="0"/>
          </a:p>
          <a:p>
            <a:pPr marR="0" lvl="0" algn="l" defTabSz="914400" rtl="0" eaLnBrk="1" fontAlgn="auto" latinLnBrk="0" hangingPunct="1">
              <a:lnSpc>
                <a:spcPct val="100000"/>
              </a:lnSpc>
              <a:spcAft>
                <a:spcPts val="0"/>
              </a:spcAft>
              <a:buClrTx/>
              <a:buSzTx/>
              <a:tabLst/>
              <a:defRPr/>
            </a:pPr>
            <a:endParaRPr lang="it-IT" sz="2000" dirty="0"/>
          </a:p>
          <a:p>
            <a:pPr marR="0" lvl="0" algn="l" defTabSz="914400" rtl="0" eaLnBrk="1" fontAlgn="auto" latinLnBrk="0" hangingPunct="1">
              <a:lnSpc>
                <a:spcPct val="100000"/>
              </a:lnSpc>
              <a:spcAft>
                <a:spcPts val="0"/>
              </a:spcAft>
              <a:buClrTx/>
              <a:buSzTx/>
              <a:tabLst/>
              <a:defRPr/>
            </a:pPr>
            <a:r>
              <a:rPr lang="it-IT" sz="2000" dirty="0" smtClean="0"/>
              <a:t>Gli stati di valenza (numeri di ossidazione)</a:t>
            </a:r>
          </a:p>
          <a:p>
            <a:pPr marR="0" lvl="0" algn="l" defTabSz="914400" rtl="0" eaLnBrk="1" fontAlgn="auto" latinLnBrk="0" hangingPunct="1">
              <a:lnSpc>
                <a:spcPct val="100000"/>
              </a:lnSpc>
              <a:spcAft>
                <a:spcPts val="0"/>
              </a:spcAft>
              <a:buClrTx/>
              <a:buSzTx/>
              <a:tabLst/>
              <a:defRPr/>
            </a:pPr>
            <a:r>
              <a:rPr lang="it-IT" sz="2000" dirty="0" smtClean="0"/>
              <a:t> più comuni sono riportati per </a:t>
            </a:r>
          </a:p>
          <a:p>
            <a:pPr marR="0" lvl="0" algn="l" defTabSz="914400" rtl="0" eaLnBrk="1" fontAlgn="auto" latinLnBrk="0" hangingPunct="1">
              <a:lnSpc>
                <a:spcPct val="100000"/>
              </a:lnSpc>
              <a:spcAft>
                <a:spcPts val="0"/>
              </a:spcAft>
              <a:buClrTx/>
              <a:buSzTx/>
              <a:tabLst/>
              <a:defRPr/>
            </a:pPr>
            <a:r>
              <a:rPr lang="it-IT" sz="2000" dirty="0" smtClean="0"/>
              <a:t>ciascun elemento sulla tavola periodica.     </a:t>
            </a:r>
          </a:p>
        </p:txBody>
      </p:sp>
      <p:sp>
        <p:nvSpPr>
          <p:cNvPr id="14" name="Segnaposto numero diapositiva 13"/>
          <p:cNvSpPr>
            <a:spLocks noGrp="1"/>
          </p:cNvSpPr>
          <p:nvPr>
            <p:ph type="sldNum" sz="quarter" idx="12"/>
          </p:nvPr>
        </p:nvSpPr>
        <p:spPr/>
        <p:txBody>
          <a:bodyPr/>
          <a:lstStyle/>
          <a:p>
            <a:fld id="{A77D6A5A-7EAA-4DB4-B3BA-B3FCA63BD357}" type="slidenum">
              <a:rPr lang="it-IT" smtClean="0"/>
              <a:pPr/>
              <a:t>4</a:t>
            </a:fld>
            <a:endParaRPr lang="it-IT"/>
          </a:p>
        </p:txBody>
      </p:sp>
      <p:pic>
        <p:nvPicPr>
          <p:cNvPr id="69" name="Immagine 68" descr="tavola periodica.jpg"/>
          <p:cNvPicPr>
            <a:picLocks noChangeAspect="1"/>
          </p:cNvPicPr>
          <p:nvPr/>
        </p:nvPicPr>
        <p:blipFill>
          <a:blip r:embed="rId3" cstate="print"/>
          <a:srcRect l="82530" t="24674" r="12332" b="64923"/>
          <a:stretch>
            <a:fillRect/>
          </a:stretch>
        </p:blipFill>
        <p:spPr>
          <a:xfrm>
            <a:off x="6243797" y="4620287"/>
            <a:ext cx="1681003" cy="2009113"/>
          </a:xfrm>
          <a:prstGeom prst="rect">
            <a:avLst/>
          </a:prstGeom>
          <a:ln>
            <a:solidFill>
              <a:schemeClr val="tx1"/>
            </a:solidFill>
          </a:ln>
        </p:spPr>
      </p:pic>
      <p:sp>
        <p:nvSpPr>
          <p:cNvPr id="70" name="Ovale 69"/>
          <p:cNvSpPr/>
          <p:nvPr/>
        </p:nvSpPr>
        <p:spPr>
          <a:xfrm>
            <a:off x="7239000" y="4953000"/>
            <a:ext cx="7620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7376195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CasellaDiTesto 51"/>
          <p:cNvSpPr txBox="1"/>
          <p:nvPr/>
        </p:nvSpPr>
        <p:spPr>
          <a:xfrm>
            <a:off x="76910" y="4931191"/>
            <a:ext cx="2514600" cy="1754326"/>
          </a:xfrm>
          <a:prstGeom prst="rect">
            <a:avLst/>
          </a:prstGeom>
          <a:noFill/>
        </p:spPr>
        <p:txBody>
          <a:bodyPr wrap="square" rtlCol="0">
            <a:spAutoFit/>
          </a:bodyPr>
          <a:lstStyle/>
          <a:p>
            <a:r>
              <a:rPr lang="it-IT" dirty="0" smtClean="0"/>
              <a:t>Elettroni di valenza del fluoro: 7</a:t>
            </a:r>
          </a:p>
          <a:p>
            <a:r>
              <a:rPr lang="it-IT" dirty="0" smtClean="0"/>
              <a:t>Elettroni assegnati al fluoro: 8</a:t>
            </a:r>
          </a:p>
          <a:p>
            <a:r>
              <a:rPr lang="it-IT" dirty="0" smtClean="0">
                <a:solidFill>
                  <a:srgbClr val="FF0000"/>
                </a:solidFill>
              </a:rPr>
              <a:t>Stato di ossidazione del fluoro: -1</a:t>
            </a:r>
            <a:endParaRPr lang="it-IT" dirty="0">
              <a:solidFill>
                <a:srgbClr val="FF0000"/>
              </a:solidFill>
            </a:endParaRPr>
          </a:p>
        </p:txBody>
      </p:sp>
      <p:sp>
        <p:nvSpPr>
          <p:cNvPr id="56" name="CasellaDiTesto 55"/>
          <p:cNvSpPr txBox="1"/>
          <p:nvPr/>
        </p:nvSpPr>
        <p:spPr>
          <a:xfrm>
            <a:off x="114300" y="838200"/>
            <a:ext cx="2514600" cy="1754326"/>
          </a:xfrm>
          <a:prstGeom prst="rect">
            <a:avLst/>
          </a:prstGeom>
          <a:noFill/>
        </p:spPr>
        <p:txBody>
          <a:bodyPr wrap="square" rtlCol="0">
            <a:spAutoFit/>
          </a:bodyPr>
          <a:lstStyle/>
          <a:p>
            <a:r>
              <a:rPr lang="it-IT" dirty="0" smtClean="0"/>
              <a:t>Elettroni di valenza del boro: 3</a:t>
            </a:r>
          </a:p>
          <a:p>
            <a:r>
              <a:rPr lang="it-IT" dirty="0" smtClean="0"/>
              <a:t>Elettroni assegnati al boro: 0</a:t>
            </a:r>
          </a:p>
          <a:p>
            <a:r>
              <a:rPr lang="it-IT" dirty="0" smtClean="0">
                <a:solidFill>
                  <a:srgbClr val="FF0000"/>
                </a:solidFill>
              </a:rPr>
              <a:t>Stato di ossidazione del boro: +3</a:t>
            </a:r>
            <a:endParaRPr lang="it-IT" dirty="0">
              <a:solidFill>
                <a:srgbClr val="FF0000"/>
              </a:solidFill>
            </a:endParaRPr>
          </a:p>
        </p:txBody>
      </p:sp>
      <p:sp>
        <p:nvSpPr>
          <p:cNvPr id="2" name="Titolo 1"/>
          <p:cNvSpPr>
            <a:spLocks noGrp="1"/>
          </p:cNvSpPr>
          <p:nvPr>
            <p:ph type="title"/>
          </p:nvPr>
        </p:nvSpPr>
        <p:spPr>
          <a:xfrm>
            <a:off x="1371600" y="122238"/>
            <a:ext cx="6172200" cy="563562"/>
          </a:xfrm>
        </p:spPr>
        <p:txBody>
          <a:bodyPr>
            <a:normAutofit fontScale="90000"/>
          </a:bodyPr>
          <a:lstStyle/>
          <a:p>
            <a:r>
              <a:rPr lang="it-IT" dirty="0" smtClean="0"/>
              <a:t>Numero di ossidazione</a:t>
            </a:r>
            <a:endParaRPr lang="it-IT" dirty="0"/>
          </a:p>
        </p:txBody>
      </p:sp>
      <p:sp>
        <p:nvSpPr>
          <p:cNvPr id="14" name="Segnaposto numero diapositiva 13"/>
          <p:cNvSpPr>
            <a:spLocks noGrp="1"/>
          </p:cNvSpPr>
          <p:nvPr>
            <p:ph type="sldNum" sz="quarter" idx="12"/>
          </p:nvPr>
        </p:nvSpPr>
        <p:spPr/>
        <p:txBody>
          <a:bodyPr/>
          <a:lstStyle/>
          <a:p>
            <a:fld id="{A77D6A5A-7EAA-4DB4-B3BA-B3FCA63BD357}" type="slidenum">
              <a:rPr lang="it-IT" smtClean="0"/>
              <a:pPr/>
              <a:t>5</a:t>
            </a:fld>
            <a:endParaRPr lang="it-IT"/>
          </a:p>
        </p:txBody>
      </p:sp>
      <p:grpSp>
        <p:nvGrpSpPr>
          <p:cNvPr id="16" name="Gruppo 15"/>
          <p:cNvGrpSpPr/>
          <p:nvPr/>
        </p:nvGrpSpPr>
        <p:grpSpPr>
          <a:xfrm>
            <a:off x="433628" y="2522896"/>
            <a:ext cx="1875943" cy="3031407"/>
            <a:chOff x="609600" y="3293193"/>
            <a:chExt cx="1875943" cy="3031407"/>
          </a:xfrm>
        </p:grpSpPr>
        <p:grpSp>
          <p:nvGrpSpPr>
            <p:cNvPr id="13" name="Gruppo 12"/>
            <p:cNvGrpSpPr/>
            <p:nvPr/>
          </p:nvGrpSpPr>
          <p:grpSpPr>
            <a:xfrm>
              <a:off x="609600" y="3293193"/>
              <a:ext cx="792747" cy="3031407"/>
              <a:chOff x="609600" y="3293193"/>
              <a:chExt cx="792747" cy="3031407"/>
            </a:xfrm>
          </p:grpSpPr>
          <p:sp>
            <p:nvSpPr>
              <p:cNvPr id="49" name="Arco 48"/>
              <p:cNvSpPr/>
              <p:nvPr/>
            </p:nvSpPr>
            <p:spPr>
              <a:xfrm rot="5556154">
                <a:off x="335547" y="3597993"/>
                <a:ext cx="1371600" cy="762000"/>
              </a:xfrm>
              <a:prstGeom prst="arc">
                <a:avLst>
                  <a:gd name="adj1" fmla="val 17755177"/>
                  <a:gd name="adj2" fmla="val 3551913"/>
                </a:avLst>
              </a:prstGeom>
              <a:ln w="38100">
                <a:solidFill>
                  <a:srgbClr val="FF0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51" name="Arco 50"/>
              <p:cNvSpPr/>
              <p:nvPr/>
            </p:nvSpPr>
            <p:spPr>
              <a:xfrm rot="16200000">
                <a:off x="304800" y="5257800"/>
                <a:ext cx="1371600" cy="762000"/>
              </a:xfrm>
              <a:prstGeom prst="arc">
                <a:avLst>
                  <a:gd name="adj1" fmla="val 17755177"/>
                  <a:gd name="adj2" fmla="val 3551913"/>
                </a:avLst>
              </a:prstGeom>
              <a:ln w="38100">
                <a:solidFill>
                  <a:srgbClr val="FF0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grpSp>
        <p:grpSp>
          <p:nvGrpSpPr>
            <p:cNvPr id="8" name="Gruppo 7"/>
            <p:cNvGrpSpPr/>
            <p:nvPr/>
          </p:nvGrpSpPr>
          <p:grpSpPr>
            <a:xfrm>
              <a:off x="620641" y="3467981"/>
              <a:ext cx="1864902" cy="2057400"/>
              <a:chOff x="649698" y="3429000"/>
              <a:chExt cx="1864902" cy="2057400"/>
            </a:xfrm>
          </p:grpSpPr>
          <p:grpSp>
            <p:nvGrpSpPr>
              <p:cNvPr id="6" name="Gruppo 5"/>
              <p:cNvGrpSpPr/>
              <p:nvPr/>
            </p:nvGrpSpPr>
            <p:grpSpPr>
              <a:xfrm>
                <a:off x="838200" y="4099560"/>
                <a:ext cx="1676400" cy="1386840"/>
                <a:chOff x="838200" y="4099560"/>
                <a:chExt cx="1676400" cy="1386840"/>
              </a:xfrm>
            </p:grpSpPr>
            <p:grpSp>
              <p:nvGrpSpPr>
                <p:cNvPr id="3" name="Gruppo 7"/>
                <p:cNvGrpSpPr/>
                <p:nvPr/>
              </p:nvGrpSpPr>
              <p:grpSpPr>
                <a:xfrm>
                  <a:off x="838200" y="4099560"/>
                  <a:ext cx="838200" cy="1386840"/>
                  <a:chOff x="2286000" y="4409420"/>
                  <a:chExt cx="838200" cy="1386840"/>
                </a:xfrm>
              </p:grpSpPr>
              <p:sp>
                <p:nvSpPr>
                  <p:cNvPr id="9" name="CasellaDiTesto 8"/>
                  <p:cNvSpPr txBox="1"/>
                  <p:nvPr/>
                </p:nvSpPr>
                <p:spPr>
                  <a:xfrm>
                    <a:off x="2286000" y="4826020"/>
                    <a:ext cx="381000" cy="523220"/>
                  </a:xfrm>
                  <a:prstGeom prst="rect">
                    <a:avLst/>
                  </a:prstGeom>
                  <a:noFill/>
                </p:spPr>
                <p:txBody>
                  <a:bodyPr wrap="square" rtlCol="0">
                    <a:spAutoFit/>
                  </a:bodyPr>
                  <a:lstStyle/>
                  <a:p>
                    <a:r>
                      <a:rPr lang="it-IT" sz="2800" dirty="0" smtClean="0"/>
                      <a:t>B</a:t>
                    </a:r>
                    <a:endParaRPr lang="it-IT" sz="2800" dirty="0"/>
                  </a:p>
                </p:txBody>
              </p:sp>
              <p:sp>
                <p:nvSpPr>
                  <p:cNvPr id="10" name="CasellaDiTesto 9"/>
                  <p:cNvSpPr txBox="1"/>
                  <p:nvPr/>
                </p:nvSpPr>
                <p:spPr>
                  <a:xfrm>
                    <a:off x="2743200" y="4892040"/>
                    <a:ext cx="381000" cy="523220"/>
                  </a:xfrm>
                  <a:prstGeom prst="rect">
                    <a:avLst/>
                  </a:prstGeom>
                  <a:noFill/>
                </p:spPr>
                <p:txBody>
                  <a:bodyPr wrap="square" rtlCol="0">
                    <a:spAutoFit/>
                  </a:bodyPr>
                  <a:lstStyle/>
                  <a:p>
                    <a:r>
                      <a:rPr lang="it-IT" sz="2800" dirty="0" smtClean="0"/>
                      <a:t>F</a:t>
                    </a:r>
                    <a:endParaRPr lang="it-IT" sz="2800" dirty="0"/>
                  </a:p>
                </p:txBody>
              </p:sp>
              <p:cxnSp>
                <p:nvCxnSpPr>
                  <p:cNvPr id="11" name="Connettore 1 10"/>
                  <p:cNvCxnSpPr/>
                  <p:nvPr/>
                </p:nvCxnSpPr>
                <p:spPr>
                  <a:xfrm>
                    <a:off x="2590800" y="5120640"/>
                    <a:ext cx="167639"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Connettore 1 11"/>
                  <p:cNvCxnSpPr/>
                  <p:nvPr/>
                </p:nvCxnSpPr>
                <p:spPr>
                  <a:xfrm>
                    <a:off x="2819400" y="4968240"/>
                    <a:ext cx="167639"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Connettore 1 14"/>
                  <p:cNvCxnSpPr/>
                  <p:nvPr/>
                </p:nvCxnSpPr>
                <p:spPr>
                  <a:xfrm>
                    <a:off x="2819400" y="5349240"/>
                    <a:ext cx="167639"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Connettore 1 16"/>
                  <p:cNvCxnSpPr/>
                  <p:nvPr/>
                </p:nvCxnSpPr>
                <p:spPr>
                  <a:xfrm rot="5400000">
                    <a:off x="2964974" y="5127466"/>
                    <a:ext cx="167639"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CasellaDiTesto 17"/>
                  <p:cNvSpPr txBox="1"/>
                  <p:nvPr/>
                </p:nvSpPr>
                <p:spPr>
                  <a:xfrm>
                    <a:off x="2286000" y="5273040"/>
                    <a:ext cx="381000" cy="523220"/>
                  </a:xfrm>
                  <a:prstGeom prst="rect">
                    <a:avLst/>
                  </a:prstGeom>
                  <a:noFill/>
                </p:spPr>
                <p:txBody>
                  <a:bodyPr wrap="square" rtlCol="0">
                    <a:spAutoFit/>
                  </a:bodyPr>
                  <a:lstStyle/>
                  <a:p>
                    <a:r>
                      <a:rPr lang="it-IT" sz="2800" dirty="0" smtClean="0"/>
                      <a:t>F</a:t>
                    </a:r>
                    <a:endParaRPr lang="it-IT" sz="2800" dirty="0"/>
                  </a:p>
                </p:txBody>
              </p:sp>
              <p:cxnSp>
                <p:nvCxnSpPr>
                  <p:cNvPr id="19" name="Connettore 1 18"/>
                  <p:cNvCxnSpPr/>
                  <p:nvPr/>
                </p:nvCxnSpPr>
                <p:spPr>
                  <a:xfrm rot="5400000">
                    <a:off x="2279174" y="5508466"/>
                    <a:ext cx="167639"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Connettore 1 19"/>
                  <p:cNvCxnSpPr/>
                  <p:nvPr/>
                </p:nvCxnSpPr>
                <p:spPr>
                  <a:xfrm rot="5400000">
                    <a:off x="2380488" y="5315712"/>
                    <a:ext cx="167639"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Connettore 1 20"/>
                  <p:cNvCxnSpPr/>
                  <p:nvPr/>
                </p:nvCxnSpPr>
                <p:spPr>
                  <a:xfrm>
                    <a:off x="2362200" y="5728652"/>
                    <a:ext cx="167639"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Connettore 1 21"/>
                  <p:cNvCxnSpPr/>
                  <p:nvPr/>
                </p:nvCxnSpPr>
                <p:spPr>
                  <a:xfrm rot="5400000">
                    <a:off x="2507774" y="5508466"/>
                    <a:ext cx="167639"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CasellaDiTesto 22"/>
                  <p:cNvSpPr txBox="1"/>
                  <p:nvPr/>
                </p:nvSpPr>
                <p:spPr>
                  <a:xfrm>
                    <a:off x="2286000" y="4409420"/>
                    <a:ext cx="381000" cy="523220"/>
                  </a:xfrm>
                  <a:prstGeom prst="rect">
                    <a:avLst/>
                  </a:prstGeom>
                  <a:noFill/>
                </p:spPr>
                <p:txBody>
                  <a:bodyPr wrap="square" rtlCol="0">
                    <a:spAutoFit/>
                  </a:bodyPr>
                  <a:lstStyle/>
                  <a:p>
                    <a:r>
                      <a:rPr lang="it-IT" sz="2800" dirty="0" smtClean="0"/>
                      <a:t>F</a:t>
                    </a:r>
                    <a:endParaRPr lang="it-IT" sz="2800" dirty="0"/>
                  </a:p>
                </p:txBody>
              </p:sp>
              <p:cxnSp>
                <p:nvCxnSpPr>
                  <p:cNvPr id="24" name="Connettore 1 23"/>
                  <p:cNvCxnSpPr/>
                  <p:nvPr/>
                </p:nvCxnSpPr>
                <p:spPr>
                  <a:xfrm rot="5400000">
                    <a:off x="2279174" y="4660086"/>
                    <a:ext cx="167639"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Connettore 1 24"/>
                  <p:cNvCxnSpPr/>
                  <p:nvPr/>
                </p:nvCxnSpPr>
                <p:spPr>
                  <a:xfrm rot="5400000">
                    <a:off x="2355374" y="4873446"/>
                    <a:ext cx="167639"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Connettore 1 25"/>
                  <p:cNvCxnSpPr/>
                  <p:nvPr/>
                </p:nvCxnSpPr>
                <p:spPr>
                  <a:xfrm>
                    <a:off x="2362200" y="4485620"/>
                    <a:ext cx="167639"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Connettore 1 26"/>
                  <p:cNvCxnSpPr/>
                  <p:nvPr/>
                </p:nvCxnSpPr>
                <p:spPr>
                  <a:xfrm rot="5400000">
                    <a:off x="2507774" y="4644846"/>
                    <a:ext cx="167639"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0" name="Arco 49"/>
                <p:cNvSpPr/>
                <p:nvPr/>
              </p:nvSpPr>
              <p:spPr>
                <a:xfrm rot="10800000">
                  <a:off x="1143000" y="4419600"/>
                  <a:ext cx="1371600" cy="762000"/>
                </a:xfrm>
                <a:prstGeom prst="arc">
                  <a:avLst>
                    <a:gd name="adj1" fmla="val 17755177"/>
                    <a:gd name="adj2" fmla="val 3551913"/>
                  </a:avLst>
                </a:prstGeom>
                <a:ln w="38100">
                  <a:solidFill>
                    <a:srgbClr val="FF0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grpSp>
          <p:sp>
            <p:nvSpPr>
              <p:cNvPr id="54" name="CasellaDiTesto 53"/>
              <p:cNvSpPr txBox="1"/>
              <p:nvPr/>
            </p:nvSpPr>
            <p:spPr>
              <a:xfrm>
                <a:off x="649698" y="3440668"/>
                <a:ext cx="417102" cy="369332"/>
              </a:xfrm>
              <a:prstGeom prst="rect">
                <a:avLst/>
              </a:prstGeom>
              <a:noFill/>
            </p:spPr>
            <p:txBody>
              <a:bodyPr wrap="none" rtlCol="0">
                <a:spAutoFit/>
              </a:bodyPr>
              <a:lstStyle/>
              <a:p>
                <a:r>
                  <a:rPr lang="it-IT" b="1" dirty="0" smtClean="0">
                    <a:solidFill>
                      <a:schemeClr val="tx2">
                        <a:lumMod val="60000"/>
                        <a:lumOff val="40000"/>
                      </a:schemeClr>
                    </a:solidFill>
                  </a:rPr>
                  <a:t>+3</a:t>
                </a:r>
                <a:endParaRPr lang="it-IT" b="1" dirty="0">
                  <a:solidFill>
                    <a:schemeClr val="tx2">
                      <a:lumMod val="60000"/>
                      <a:lumOff val="40000"/>
                    </a:schemeClr>
                  </a:solidFill>
                </a:endParaRPr>
              </a:p>
            </p:txBody>
          </p:sp>
          <p:sp>
            <p:nvSpPr>
              <p:cNvPr id="55" name="CasellaDiTesto 54"/>
              <p:cNvSpPr txBox="1"/>
              <p:nvPr/>
            </p:nvSpPr>
            <p:spPr>
              <a:xfrm>
                <a:off x="954498" y="3429000"/>
                <a:ext cx="372218" cy="369332"/>
              </a:xfrm>
              <a:prstGeom prst="rect">
                <a:avLst/>
              </a:prstGeom>
              <a:noFill/>
            </p:spPr>
            <p:txBody>
              <a:bodyPr wrap="none" rtlCol="0">
                <a:spAutoFit/>
              </a:bodyPr>
              <a:lstStyle/>
              <a:p>
                <a:r>
                  <a:rPr lang="it-IT" b="1" dirty="0" smtClean="0">
                    <a:solidFill>
                      <a:schemeClr val="tx2">
                        <a:lumMod val="60000"/>
                        <a:lumOff val="40000"/>
                      </a:schemeClr>
                    </a:solidFill>
                  </a:rPr>
                  <a:t>-1</a:t>
                </a:r>
                <a:endParaRPr lang="it-IT" b="1" dirty="0">
                  <a:solidFill>
                    <a:schemeClr val="tx2">
                      <a:lumMod val="60000"/>
                      <a:lumOff val="40000"/>
                    </a:schemeClr>
                  </a:solidFill>
                </a:endParaRPr>
              </a:p>
            </p:txBody>
          </p:sp>
        </p:grpSp>
      </p:grpSp>
      <p:grpSp>
        <p:nvGrpSpPr>
          <p:cNvPr id="29" name="Gruppo 28"/>
          <p:cNvGrpSpPr/>
          <p:nvPr/>
        </p:nvGrpSpPr>
        <p:grpSpPr>
          <a:xfrm>
            <a:off x="6354607" y="2523130"/>
            <a:ext cx="838199" cy="3046647"/>
            <a:chOff x="4876801" y="3201753"/>
            <a:chExt cx="838199" cy="3046647"/>
          </a:xfrm>
        </p:grpSpPr>
        <p:sp>
          <p:nvSpPr>
            <p:cNvPr id="59" name="Arco 58"/>
            <p:cNvSpPr/>
            <p:nvPr/>
          </p:nvSpPr>
          <p:spPr>
            <a:xfrm rot="16200000">
              <a:off x="4572001" y="5181600"/>
              <a:ext cx="1371600" cy="762000"/>
            </a:xfrm>
            <a:prstGeom prst="arc">
              <a:avLst>
                <a:gd name="adj1" fmla="val 17755177"/>
                <a:gd name="adj2" fmla="val 3551913"/>
              </a:avLst>
            </a:prstGeom>
            <a:ln w="38100">
              <a:solidFill>
                <a:srgbClr val="FF0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grpSp>
          <p:nvGrpSpPr>
            <p:cNvPr id="28" name="Gruppo 27"/>
            <p:cNvGrpSpPr/>
            <p:nvPr/>
          </p:nvGrpSpPr>
          <p:grpSpPr>
            <a:xfrm>
              <a:off x="4922252" y="3201753"/>
              <a:ext cx="792748" cy="2208447"/>
              <a:chOff x="4876800" y="3216993"/>
              <a:chExt cx="792748" cy="2208447"/>
            </a:xfrm>
          </p:grpSpPr>
          <p:grpSp>
            <p:nvGrpSpPr>
              <p:cNvPr id="4" name="Gruppo 36"/>
              <p:cNvGrpSpPr/>
              <p:nvPr/>
            </p:nvGrpSpPr>
            <p:grpSpPr>
              <a:xfrm>
                <a:off x="5029200" y="4038600"/>
                <a:ext cx="381000" cy="1386840"/>
                <a:chOff x="5105400" y="4409420"/>
                <a:chExt cx="381000" cy="1386840"/>
              </a:xfrm>
            </p:grpSpPr>
            <p:sp>
              <p:nvSpPr>
                <p:cNvPr id="38" name="CasellaDiTesto 37"/>
                <p:cNvSpPr txBox="1"/>
                <p:nvPr/>
              </p:nvSpPr>
              <p:spPr>
                <a:xfrm>
                  <a:off x="5105400" y="4826020"/>
                  <a:ext cx="381000" cy="523220"/>
                </a:xfrm>
                <a:prstGeom prst="rect">
                  <a:avLst/>
                </a:prstGeom>
                <a:noFill/>
              </p:spPr>
              <p:txBody>
                <a:bodyPr wrap="square" rtlCol="0">
                  <a:spAutoFit/>
                </a:bodyPr>
                <a:lstStyle/>
                <a:p>
                  <a:r>
                    <a:rPr lang="it-IT" sz="2800" dirty="0" smtClean="0"/>
                    <a:t>C</a:t>
                  </a:r>
                  <a:endParaRPr lang="it-IT" sz="2800" dirty="0"/>
                </a:p>
              </p:txBody>
            </p:sp>
            <p:sp>
              <p:nvSpPr>
                <p:cNvPr id="39" name="CasellaDiTesto 38"/>
                <p:cNvSpPr txBox="1"/>
                <p:nvPr/>
              </p:nvSpPr>
              <p:spPr>
                <a:xfrm>
                  <a:off x="5105400" y="5273040"/>
                  <a:ext cx="381000" cy="523220"/>
                </a:xfrm>
                <a:prstGeom prst="rect">
                  <a:avLst/>
                </a:prstGeom>
                <a:noFill/>
              </p:spPr>
              <p:txBody>
                <a:bodyPr wrap="square" rtlCol="0">
                  <a:spAutoFit/>
                </a:bodyPr>
                <a:lstStyle/>
                <a:p>
                  <a:r>
                    <a:rPr lang="it-IT" sz="2800" dirty="0" smtClean="0"/>
                    <a:t>O</a:t>
                  </a:r>
                  <a:endParaRPr lang="it-IT" sz="2800" dirty="0"/>
                </a:p>
              </p:txBody>
            </p:sp>
            <p:cxnSp>
              <p:nvCxnSpPr>
                <p:cNvPr id="40" name="Connettore 1 39"/>
                <p:cNvCxnSpPr/>
                <p:nvPr/>
              </p:nvCxnSpPr>
              <p:spPr>
                <a:xfrm rot="5400000">
                  <a:off x="5199888" y="5315712"/>
                  <a:ext cx="167639"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CasellaDiTesto 40"/>
                <p:cNvSpPr txBox="1"/>
                <p:nvPr/>
              </p:nvSpPr>
              <p:spPr>
                <a:xfrm>
                  <a:off x="5105400" y="4409420"/>
                  <a:ext cx="381000" cy="523220"/>
                </a:xfrm>
                <a:prstGeom prst="rect">
                  <a:avLst/>
                </a:prstGeom>
                <a:noFill/>
              </p:spPr>
              <p:txBody>
                <a:bodyPr wrap="square" rtlCol="0">
                  <a:spAutoFit/>
                </a:bodyPr>
                <a:lstStyle/>
                <a:p>
                  <a:r>
                    <a:rPr lang="it-IT" sz="2800" dirty="0" smtClean="0"/>
                    <a:t>O</a:t>
                  </a:r>
                  <a:endParaRPr lang="it-IT" sz="2800" dirty="0"/>
                </a:p>
              </p:txBody>
            </p:sp>
            <p:cxnSp>
              <p:nvCxnSpPr>
                <p:cNvPr id="42" name="Connettore 1 41"/>
                <p:cNvCxnSpPr/>
                <p:nvPr/>
              </p:nvCxnSpPr>
              <p:spPr>
                <a:xfrm rot="5400000">
                  <a:off x="5249386" y="4873446"/>
                  <a:ext cx="167639"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Connettore 1 42"/>
                <p:cNvCxnSpPr/>
                <p:nvPr/>
              </p:nvCxnSpPr>
              <p:spPr>
                <a:xfrm rot="5400000">
                  <a:off x="5174774" y="4873446"/>
                  <a:ext cx="167639"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Connettore 1 43"/>
                <p:cNvCxnSpPr/>
                <p:nvPr/>
              </p:nvCxnSpPr>
              <p:spPr>
                <a:xfrm rot="5400000">
                  <a:off x="5250974" y="5315406"/>
                  <a:ext cx="167639"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Connettore 1 44"/>
                <p:cNvCxnSpPr/>
                <p:nvPr/>
              </p:nvCxnSpPr>
              <p:spPr>
                <a:xfrm rot="8100000">
                  <a:off x="5157611" y="4501194"/>
                  <a:ext cx="167639"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Connettore 1 45"/>
                <p:cNvCxnSpPr/>
                <p:nvPr/>
              </p:nvCxnSpPr>
              <p:spPr>
                <a:xfrm rot="2700000">
                  <a:off x="5310012" y="4501195"/>
                  <a:ext cx="167639"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Connettore 1 46"/>
                <p:cNvCxnSpPr/>
                <p:nvPr/>
              </p:nvCxnSpPr>
              <p:spPr>
                <a:xfrm rot="8100000">
                  <a:off x="5310012" y="5687658"/>
                  <a:ext cx="167639"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Connettore 1 47"/>
                <p:cNvCxnSpPr/>
                <p:nvPr/>
              </p:nvCxnSpPr>
              <p:spPr>
                <a:xfrm rot="2700000">
                  <a:off x="5157610" y="5687656"/>
                  <a:ext cx="167639"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7" name="Arco 56"/>
              <p:cNvSpPr/>
              <p:nvPr/>
            </p:nvSpPr>
            <p:spPr>
              <a:xfrm rot="5556154">
                <a:off x="4602748" y="3521793"/>
                <a:ext cx="1371600" cy="762000"/>
              </a:xfrm>
              <a:prstGeom prst="arc">
                <a:avLst>
                  <a:gd name="adj1" fmla="val 17755177"/>
                  <a:gd name="adj2" fmla="val 3551913"/>
                </a:avLst>
              </a:prstGeom>
              <a:ln w="38100">
                <a:solidFill>
                  <a:srgbClr val="FF0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60" name="CasellaDiTesto 59"/>
              <p:cNvSpPr txBox="1"/>
              <p:nvPr/>
            </p:nvSpPr>
            <p:spPr>
              <a:xfrm>
                <a:off x="4876800" y="3440668"/>
                <a:ext cx="417102" cy="369332"/>
              </a:xfrm>
              <a:prstGeom prst="rect">
                <a:avLst/>
              </a:prstGeom>
              <a:noFill/>
            </p:spPr>
            <p:txBody>
              <a:bodyPr wrap="none" rtlCol="0">
                <a:spAutoFit/>
              </a:bodyPr>
              <a:lstStyle/>
              <a:p>
                <a:r>
                  <a:rPr lang="it-IT" b="1" dirty="0" smtClean="0">
                    <a:solidFill>
                      <a:schemeClr val="tx2">
                        <a:lumMod val="60000"/>
                        <a:lumOff val="40000"/>
                      </a:schemeClr>
                    </a:solidFill>
                  </a:rPr>
                  <a:t>+4</a:t>
                </a:r>
                <a:endParaRPr lang="it-IT" b="1" dirty="0">
                  <a:solidFill>
                    <a:schemeClr val="tx2">
                      <a:lumMod val="60000"/>
                      <a:lumOff val="40000"/>
                    </a:schemeClr>
                  </a:solidFill>
                </a:endParaRPr>
              </a:p>
            </p:txBody>
          </p:sp>
          <p:sp>
            <p:nvSpPr>
              <p:cNvPr id="61" name="CasellaDiTesto 60"/>
              <p:cNvSpPr txBox="1"/>
              <p:nvPr/>
            </p:nvSpPr>
            <p:spPr>
              <a:xfrm>
                <a:off x="5181600" y="3429000"/>
                <a:ext cx="372218" cy="369332"/>
              </a:xfrm>
              <a:prstGeom prst="rect">
                <a:avLst/>
              </a:prstGeom>
              <a:noFill/>
            </p:spPr>
            <p:txBody>
              <a:bodyPr wrap="none" rtlCol="0">
                <a:spAutoFit/>
              </a:bodyPr>
              <a:lstStyle/>
              <a:p>
                <a:r>
                  <a:rPr lang="it-IT" b="1" dirty="0" smtClean="0">
                    <a:solidFill>
                      <a:schemeClr val="tx2">
                        <a:lumMod val="60000"/>
                        <a:lumOff val="40000"/>
                      </a:schemeClr>
                    </a:solidFill>
                  </a:rPr>
                  <a:t>-2</a:t>
                </a:r>
                <a:endParaRPr lang="it-IT" b="1" dirty="0">
                  <a:solidFill>
                    <a:schemeClr val="tx2">
                      <a:lumMod val="60000"/>
                      <a:lumOff val="40000"/>
                    </a:schemeClr>
                  </a:solidFill>
                </a:endParaRPr>
              </a:p>
            </p:txBody>
          </p:sp>
        </p:grpSp>
      </p:grpSp>
      <p:sp>
        <p:nvSpPr>
          <p:cNvPr id="67" name="CasellaDiTesto 66"/>
          <p:cNvSpPr txBox="1"/>
          <p:nvPr/>
        </p:nvSpPr>
        <p:spPr>
          <a:xfrm>
            <a:off x="5819776" y="5013580"/>
            <a:ext cx="2514600" cy="1754326"/>
          </a:xfrm>
          <a:prstGeom prst="rect">
            <a:avLst/>
          </a:prstGeom>
          <a:noFill/>
        </p:spPr>
        <p:txBody>
          <a:bodyPr wrap="square" rtlCol="0">
            <a:spAutoFit/>
          </a:bodyPr>
          <a:lstStyle/>
          <a:p>
            <a:r>
              <a:rPr lang="it-IT" dirty="0" smtClean="0"/>
              <a:t>Elettroni di valenza dell’ossigeno: 6</a:t>
            </a:r>
          </a:p>
          <a:p>
            <a:r>
              <a:rPr lang="it-IT" dirty="0" smtClean="0"/>
              <a:t>Elettroni assegnati all’ossigeno: 8</a:t>
            </a:r>
          </a:p>
          <a:p>
            <a:r>
              <a:rPr lang="it-IT" dirty="0" smtClean="0">
                <a:solidFill>
                  <a:srgbClr val="FF0000"/>
                </a:solidFill>
              </a:rPr>
              <a:t>Stato di ossidazione dell’ossigeno: -2</a:t>
            </a:r>
            <a:endParaRPr lang="it-IT" dirty="0">
              <a:solidFill>
                <a:srgbClr val="FF0000"/>
              </a:solidFill>
            </a:endParaRPr>
          </a:p>
        </p:txBody>
      </p:sp>
      <p:sp>
        <p:nvSpPr>
          <p:cNvPr id="68" name="CasellaDiTesto 67"/>
          <p:cNvSpPr txBox="1"/>
          <p:nvPr/>
        </p:nvSpPr>
        <p:spPr>
          <a:xfrm>
            <a:off x="5700296" y="684877"/>
            <a:ext cx="2514600" cy="1754326"/>
          </a:xfrm>
          <a:prstGeom prst="rect">
            <a:avLst/>
          </a:prstGeom>
          <a:noFill/>
        </p:spPr>
        <p:txBody>
          <a:bodyPr wrap="square" rtlCol="0">
            <a:spAutoFit/>
          </a:bodyPr>
          <a:lstStyle/>
          <a:p>
            <a:r>
              <a:rPr lang="it-IT" dirty="0" smtClean="0"/>
              <a:t>Elettroni di valenza del carbonio: 4</a:t>
            </a:r>
          </a:p>
          <a:p>
            <a:r>
              <a:rPr lang="it-IT" dirty="0" smtClean="0"/>
              <a:t>Elettroni assegnati al carbonio: 0</a:t>
            </a:r>
          </a:p>
          <a:p>
            <a:r>
              <a:rPr lang="it-IT" dirty="0" smtClean="0">
                <a:solidFill>
                  <a:srgbClr val="FF0000"/>
                </a:solidFill>
              </a:rPr>
              <a:t>Stato di ossidazione del boro: +4</a:t>
            </a:r>
            <a:endParaRPr lang="it-IT" dirty="0">
              <a:solidFill>
                <a:srgbClr val="FF0000"/>
              </a:solidFill>
            </a:endParaRPr>
          </a:p>
        </p:txBody>
      </p:sp>
      <p:pic>
        <p:nvPicPr>
          <p:cNvPr id="69" name="Immagine 68" descr="tavola periodica.jpg"/>
          <p:cNvPicPr>
            <a:picLocks noChangeAspect="1"/>
          </p:cNvPicPr>
          <p:nvPr/>
        </p:nvPicPr>
        <p:blipFill>
          <a:blip r:embed="rId3" cstate="print"/>
          <a:srcRect l="82530" t="24674" r="12332" b="64923"/>
          <a:stretch>
            <a:fillRect/>
          </a:stretch>
        </p:blipFill>
        <p:spPr>
          <a:xfrm>
            <a:off x="3126341" y="4834090"/>
            <a:ext cx="1681003" cy="2009113"/>
          </a:xfrm>
          <a:prstGeom prst="rect">
            <a:avLst/>
          </a:prstGeom>
          <a:ln>
            <a:solidFill>
              <a:schemeClr val="tx1"/>
            </a:solidFill>
          </a:ln>
        </p:spPr>
      </p:pic>
      <p:sp>
        <p:nvSpPr>
          <p:cNvPr id="70" name="Ovale 69"/>
          <p:cNvSpPr/>
          <p:nvPr/>
        </p:nvSpPr>
        <p:spPr>
          <a:xfrm>
            <a:off x="4076700" y="5188777"/>
            <a:ext cx="7620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3419110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asellaDiTesto 11"/>
          <p:cNvSpPr txBox="1"/>
          <p:nvPr/>
        </p:nvSpPr>
        <p:spPr>
          <a:xfrm>
            <a:off x="685800" y="4582180"/>
            <a:ext cx="1143000" cy="523220"/>
          </a:xfrm>
          <a:prstGeom prst="rect">
            <a:avLst/>
          </a:prstGeom>
          <a:noFill/>
        </p:spPr>
        <p:txBody>
          <a:bodyPr wrap="square" rtlCol="0">
            <a:spAutoFit/>
          </a:bodyPr>
          <a:lstStyle/>
          <a:p>
            <a:r>
              <a:rPr lang="it-IT" sz="2800" dirty="0" smtClean="0"/>
              <a:t>H</a:t>
            </a:r>
            <a:r>
              <a:rPr lang="it-IT" sz="2800" baseline="-25000" dirty="0" smtClean="0"/>
              <a:t>2</a:t>
            </a:r>
            <a:r>
              <a:rPr lang="it-IT" sz="2800" dirty="0" smtClean="0"/>
              <a:t>SO</a:t>
            </a:r>
            <a:r>
              <a:rPr lang="it-IT" sz="2800" baseline="-25000" dirty="0" smtClean="0"/>
              <a:t>4</a:t>
            </a:r>
            <a:endParaRPr lang="it-IT" sz="2800" baseline="-25000" dirty="0"/>
          </a:p>
        </p:txBody>
      </p:sp>
      <p:sp>
        <p:nvSpPr>
          <p:cNvPr id="9" name="Segnaposto contenuto 2"/>
          <p:cNvSpPr txBox="1">
            <a:spLocks/>
          </p:cNvSpPr>
          <p:nvPr/>
        </p:nvSpPr>
        <p:spPr>
          <a:xfrm>
            <a:off x="381000" y="228600"/>
            <a:ext cx="8458200" cy="4191000"/>
          </a:xfrm>
          <a:prstGeom prst="rect">
            <a:avLst/>
          </a:prstGeom>
        </p:spPr>
        <p:txBody>
          <a:bodyPr vert="horz" lIns="91440" tIns="45720" rIns="91440" bIns="45720" rtlCol="0">
            <a:normAutofit/>
          </a:bodyPr>
          <a:lstStyle/>
          <a:p>
            <a:pPr marR="0" lvl="0" algn="l" defTabSz="914400" rtl="0" eaLnBrk="1" fontAlgn="auto" latinLnBrk="0" hangingPunct="1">
              <a:lnSpc>
                <a:spcPct val="100000"/>
              </a:lnSpc>
              <a:spcAft>
                <a:spcPts val="0"/>
              </a:spcAft>
              <a:buClrTx/>
              <a:buSzTx/>
              <a:tabLst/>
              <a:defRPr/>
            </a:pPr>
            <a:r>
              <a:rPr lang="it-IT" sz="2000" dirty="0" smtClean="0"/>
              <a:t>Data la formula di un composto, lo stato di ossidazione può essere calcolato piuttosto facilmente ricordando che:</a:t>
            </a:r>
          </a:p>
          <a:p>
            <a:pPr marL="457200" marR="0" lvl="0" indent="-457200" algn="l" defTabSz="914400" rtl="0" eaLnBrk="1" fontAlgn="auto" latinLnBrk="0" hangingPunct="1">
              <a:lnSpc>
                <a:spcPct val="100000"/>
              </a:lnSpc>
              <a:spcAft>
                <a:spcPts val="0"/>
              </a:spcAft>
              <a:buClrTx/>
              <a:buSzTx/>
              <a:buFont typeface="+mj-lt"/>
              <a:buAutoNum type="arabicPeriod"/>
              <a:tabLst/>
              <a:defRPr/>
            </a:pPr>
            <a:r>
              <a:rPr lang="it-IT" sz="2000" dirty="0" smtClean="0"/>
              <a:t>Lo stato di ossidazione dell’</a:t>
            </a:r>
            <a:r>
              <a:rPr lang="it-IT" sz="2000" b="1" dirty="0" smtClean="0"/>
              <a:t>idrogeno</a:t>
            </a:r>
            <a:r>
              <a:rPr lang="it-IT" sz="2000" dirty="0" smtClean="0"/>
              <a:t> in un composto è +1 o -1</a:t>
            </a:r>
          </a:p>
          <a:p>
            <a:pPr marL="457200" marR="0" lvl="0" indent="-457200" algn="l" defTabSz="914400" rtl="0" eaLnBrk="1" fontAlgn="auto" latinLnBrk="0" hangingPunct="1">
              <a:lnSpc>
                <a:spcPct val="100000"/>
              </a:lnSpc>
              <a:spcAft>
                <a:spcPts val="0"/>
              </a:spcAft>
              <a:buClrTx/>
              <a:buSzTx/>
              <a:buFont typeface="+mj-lt"/>
              <a:buAutoNum type="arabicPeriod"/>
              <a:tabLst/>
              <a:defRPr/>
            </a:pPr>
            <a:r>
              <a:rPr lang="it-IT" sz="2000" dirty="0" smtClean="0"/>
              <a:t>Lo stato di ossidazione dell’</a:t>
            </a:r>
            <a:r>
              <a:rPr lang="it-IT" sz="2000" b="1" dirty="0" smtClean="0"/>
              <a:t>ossigeno</a:t>
            </a:r>
            <a:r>
              <a:rPr lang="it-IT" sz="2000" dirty="0" smtClean="0"/>
              <a:t> in un composto è -2, tranne che nei perossidi (-1)</a:t>
            </a:r>
          </a:p>
          <a:p>
            <a:pPr marL="457200" marR="0" lvl="0" indent="-457200" algn="l" defTabSz="914400" rtl="0" eaLnBrk="1" fontAlgn="auto" latinLnBrk="0" hangingPunct="1">
              <a:lnSpc>
                <a:spcPct val="100000"/>
              </a:lnSpc>
              <a:spcAft>
                <a:spcPts val="0"/>
              </a:spcAft>
              <a:buClrTx/>
              <a:buSzTx/>
              <a:buFont typeface="+mj-lt"/>
              <a:buAutoNum type="arabicPeriod"/>
              <a:tabLst/>
              <a:defRPr/>
            </a:pPr>
            <a:r>
              <a:rPr lang="it-IT" sz="2000" dirty="0" smtClean="0"/>
              <a:t>Il </a:t>
            </a:r>
            <a:r>
              <a:rPr lang="it-IT" sz="2000" b="1" dirty="0" smtClean="0"/>
              <a:t>fluoro</a:t>
            </a:r>
            <a:r>
              <a:rPr lang="it-IT" sz="2000" dirty="0" smtClean="0"/>
              <a:t>, essendo l’elemento più elettronegativo ha sempre stato di ossidazione -1</a:t>
            </a:r>
          </a:p>
          <a:p>
            <a:pPr marL="457200" marR="0" lvl="0" indent="-457200" algn="l" defTabSz="914400" rtl="0" eaLnBrk="1" fontAlgn="auto" latinLnBrk="0" hangingPunct="1">
              <a:lnSpc>
                <a:spcPct val="100000"/>
              </a:lnSpc>
              <a:spcAft>
                <a:spcPts val="0"/>
              </a:spcAft>
              <a:buClrTx/>
              <a:buSzTx/>
              <a:buFont typeface="+mj-lt"/>
              <a:buAutoNum type="arabicPeriod"/>
              <a:tabLst/>
              <a:defRPr/>
            </a:pPr>
            <a:r>
              <a:rPr lang="it-IT" sz="2000" dirty="0" smtClean="0"/>
              <a:t>Lo stato di ossidazione dei </a:t>
            </a:r>
            <a:r>
              <a:rPr lang="it-IT" sz="2000" b="1" dirty="0" smtClean="0"/>
              <a:t>metalli alcalini</a:t>
            </a:r>
            <a:r>
              <a:rPr lang="it-IT" sz="2000" dirty="0" smtClean="0"/>
              <a:t> è +1, quello dei </a:t>
            </a:r>
            <a:r>
              <a:rPr lang="it-IT" sz="2000" b="1" dirty="0" smtClean="0"/>
              <a:t>metalli alcalino-terrosi</a:t>
            </a:r>
            <a:r>
              <a:rPr lang="it-IT" sz="2000" dirty="0" smtClean="0"/>
              <a:t> è +2 (</a:t>
            </a:r>
            <a:r>
              <a:rPr lang="it-IT" sz="2000" i="1" dirty="0" smtClean="0"/>
              <a:t>riportati sulla tavola periodica!!</a:t>
            </a:r>
            <a:r>
              <a:rPr lang="it-IT" sz="2000" dirty="0" smtClean="0"/>
              <a:t>)</a:t>
            </a:r>
          </a:p>
          <a:p>
            <a:pPr marL="457200" marR="0" lvl="0" indent="-457200" algn="l" defTabSz="914400" rtl="0" eaLnBrk="1" fontAlgn="auto" latinLnBrk="0" hangingPunct="1">
              <a:lnSpc>
                <a:spcPct val="100000"/>
              </a:lnSpc>
              <a:spcAft>
                <a:spcPts val="0"/>
              </a:spcAft>
              <a:buClrTx/>
              <a:buSzTx/>
              <a:buFont typeface="+mj-lt"/>
              <a:buAutoNum type="arabicPeriod"/>
              <a:tabLst/>
              <a:defRPr/>
            </a:pPr>
            <a:r>
              <a:rPr lang="it-IT" sz="2000" b="1" dirty="0" smtClean="0"/>
              <a:t>La somma algebrica dei numeri di ossidazione deve essere pari 0 per un composto neutro, pari alla carica per uno ione</a:t>
            </a:r>
          </a:p>
          <a:p>
            <a:pPr marL="457200" marR="0" lvl="0" indent="-457200" algn="l" defTabSz="914400" rtl="0" eaLnBrk="1" fontAlgn="auto" latinLnBrk="0" hangingPunct="1">
              <a:lnSpc>
                <a:spcPct val="100000"/>
              </a:lnSpc>
              <a:spcAft>
                <a:spcPts val="0"/>
              </a:spcAft>
              <a:buClrTx/>
              <a:buSzTx/>
              <a:buFont typeface="+mj-lt"/>
              <a:buAutoNum type="arabicPeriod"/>
              <a:tabLst/>
              <a:defRPr/>
            </a:pPr>
            <a:endParaRPr lang="it-IT" sz="2000" dirty="0" smtClean="0"/>
          </a:p>
          <a:p>
            <a:pPr marL="457200" marR="0" lvl="0" indent="-457200" algn="l" defTabSz="914400" rtl="0" eaLnBrk="1" fontAlgn="auto" latinLnBrk="0" hangingPunct="1">
              <a:lnSpc>
                <a:spcPct val="100000"/>
              </a:lnSpc>
              <a:spcAft>
                <a:spcPts val="0"/>
              </a:spcAft>
              <a:buClrTx/>
              <a:buSzTx/>
              <a:tabLst/>
              <a:defRPr/>
            </a:pPr>
            <a:r>
              <a:rPr lang="it-IT" sz="2000" dirty="0" smtClean="0"/>
              <a:t>Esempi:</a:t>
            </a:r>
          </a:p>
          <a:p>
            <a:pPr marL="457200" marR="0" lvl="0" indent="-457200" algn="l" defTabSz="914400" rtl="0" eaLnBrk="1" fontAlgn="auto" latinLnBrk="0" hangingPunct="1">
              <a:lnSpc>
                <a:spcPct val="100000"/>
              </a:lnSpc>
              <a:spcAft>
                <a:spcPts val="0"/>
              </a:spcAft>
              <a:buClrTx/>
              <a:buSzTx/>
              <a:tabLst/>
              <a:defRPr/>
            </a:pPr>
            <a:endParaRPr lang="it-IT" sz="2000" baseline="-25000" dirty="0" smtClean="0"/>
          </a:p>
        </p:txBody>
      </p:sp>
      <p:sp>
        <p:nvSpPr>
          <p:cNvPr id="14" name="Segnaposto numero diapositiva 13"/>
          <p:cNvSpPr>
            <a:spLocks noGrp="1"/>
          </p:cNvSpPr>
          <p:nvPr>
            <p:ph type="sldNum" sz="quarter" idx="12"/>
          </p:nvPr>
        </p:nvSpPr>
        <p:spPr/>
        <p:txBody>
          <a:bodyPr/>
          <a:lstStyle/>
          <a:p>
            <a:fld id="{A77D6A5A-7EAA-4DB4-B3BA-B3FCA63BD357}" type="slidenum">
              <a:rPr lang="it-IT" smtClean="0"/>
              <a:pPr/>
              <a:t>6</a:t>
            </a:fld>
            <a:endParaRPr lang="it-IT"/>
          </a:p>
        </p:txBody>
      </p:sp>
      <p:sp>
        <p:nvSpPr>
          <p:cNvPr id="10" name="CasellaDiTesto 9"/>
          <p:cNvSpPr txBox="1"/>
          <p:nvPr/>
        </p:nvSpPr>
        <p:spPr>
          <a:xfrm>
            <a:off x="1030698" y="4419600"/>
            <a:ext cx="417102" cy="369332"/>
          </a:xfrm>
          <a:prstGeom prst="rect">
            <a:avLst/>
          </a:prstGeom>
          <a:noFill/>
        </p:spPr>
        <p:txBody>
          <a:bodyPr wrap="none" rtlCol="0">
            <a:spAutoFit/>
          </a:bodyPr>
          <a:lstStyle/>
          <a:p>
            <a:r>
              <a:rPr lang="it-IT" b="1" dirty="0" smtClean="0">
                <a:solidFill>
                  <a:schemeClr val="tx2">
                    <a:lumMod val="60000"/>
                    <a:lumOff val="40000"/>
                  </a:schemeClr>
                </a:solidFill>
              </a:rPr>
              <a:t>+6</a:t>
            </a:r>
            <a:endParaRPr lang="it-IT" b="1" dirty="0">
              <a:solidFill>
                <a:schemeClr val="tx2">
                  <a:lumMod val="60000"/>
                  <a:lumOff val="40000"/>
                </a:schemeClr>
              </a:solidFill>
            </a:endParaRPr>
          </a:p>
        </p:txBody>
      </p:sp>
      <p:sp>
        <p:nvSpPr>
          <p:cNvPr id="11" name="CasellaDiTesto 10"/>
          <p:cNvSpPr txBox="1"/>
          <p:nvPr/>
        </p:nvSpPr>
        <p:spPr>
          <a:xfrm>
            <a:off x="1304182" y="4431268"/>
            <a:ext cx="372218" cy="369332"/>
          </a:xfrm>
          <a:prstGeom prst="rect">
            <a:avLst/>
          </a:prstGeom>
          <a:noFill/>
        </p:spPr>
        <p:txBody>
          <a:bodyPr wrap="none" rtlCol="0">
            <a:spAutoFit/>
          </a:bodyPr>
          <a:lstStyle/>
          <a:p>
            <a:r>
              <a:rPr lang="it-IT" b="1" dirty="0" smtClean="0">
                <a:solidFill>
                  <a:schemeClr val="tx2">
                    <a:lumMod val="60000"/>
                    <a:lumOff val="40000"/>
                  </a:schemeClr>
                </a:solidFill>
              </a:rPr>
              <a:t>-2</a:t>
            </a:r>
            <a:endParaRPr lang="it-IT" b="1" dirty="0">
              <a:solidFill>
                <a:schemeClr val="tx2">
                  <a:lumMod val="60000"/>
                  <a:lumOff val="40000"/>
                </a:schemeClr>
              </a:solidFill>
            </a:endParaRPr>
          </a:p>
        </p:txBody>
      </p:sp>
      <p:sp>
        <p:nvSpPr>
          <p:cNvPr id="15" name="CasellaDiTesto 14"/>
          <p:cNvSpPr txBox="1"/>
          <p:nvPr/>
        </p:nvSpPr>
        <p:spPr>
          <a:xfrm>
            <a:off x="685800" y="4431268"/>
            <a:ext cx="417102" cy="369332"/>
          </a:xfrm>
          <a:prstGeom prst="rect">
            <a:avLst/>
          </a:prstGeom>
          <a:noFill/>
        </p:spPr>
        <p:txBody>
          <a:bodyPr wrap="none" rtlCol="0">
            <a:spAutoFit/>
          </a:bodyPr>
          <a:lstStyle/>
          <a:p>
            <a:r>
              <a:rPr lang="it-IT" b="1" dirty="0" smtClean="0">
                <a:solidFill>
                  <a:schemeClr val="tx2">
                    <a:lumMod val="60000"/>
                    <a:lumOff val="40000"/>
                  </a:schemeClr>
                </a:solidFill>
              </a:rPr>
              <a:t>+1</a:t>
            </a:r>
            <a:endParaRPr lang="it-IT" b="1" dirty="0">
              <a:solidFill>
                <a:schemeClr val="tx2">
                  <a:lumMod val="60000"/>
                  <a:lumOff val="40000"/>
                </a:schemeClr>
              </a:solidFill>
            </a:endParaRPr>
          </a:p>
        </p:txBody>
      </p:sp>
      <p:sp>
        <p:nvSpPr>
          <p:cNvPr id="17" name="CasellaDiTesto 16"/>
          <p:cNvSpPr txBox="1"/>
          <p:nvPr/>
        </p:nvSpPr>
        <p:spPr>
          <a:xfrm>
            <a:off x="1676400" y="4133671"/>
            <a:ext cx="2016899" cy="1200329"/>
          </a:xfrm>
          <a:prstGeom prst="rect">
            <a:avLst/>
          </a:prstGeom>
          <a:noFill/>
        </p:spPr>
        <p:txBody>
          <a:bodyPr wrap="none" rtlCol="0">
            <a:spAutoFit/>
          </a:bodyPr>
          <a:lstStyle/>
          <a:p>
            <a:r>
              <a:rPr lang="it-IT" b="1" dirty="0" smtClean="0">
                <a:solidFill>
                  <a:schemeClr val="tx2">
                    <a:lumMod val="60000"/>
                    <a:lumOff val="40000"/>
                  </a:schemeClr>
                </a:solidFill>
              </a:rPr>
              <a:t>Per lo zolfo:</a:t>
            </a:r>
          </a:p>
          <a:p>
            <a:r>
              <a:rPr lang="it-IT" b="1" dirty="0" smtClean="0">
                <a:solidFill>
                  <a:schemeClr val="tx2">
                    <a:lumMod val="60000"/>
                    <a:lumOff val="40000"/>
                  </a:schemeClr>
                </a:solidFill>
              </a:rPr>
              <a:t>4(-2) + 2(+1) + S = 0</a:t>
            </a:r>
          </a:p>
          <a:p>
            <a:r>
              <a:rPr lang="it-IT" b="1" dirty="0" smtClean="0">
                <a:solidFill>
                  <a:schemeClr val="tx2">
                    <a:lumMod val="60000"/>
                    <a:lumOff val="40000"/>
                  </a:schemeClr>
                </a:solidFill>
              </a:rPr>
              <a:t>-8 + 2 + S = 0</a:t>
            </a:r>
          </a:p>
          <a:p>
            <a:r>
              <a:rPr lang="it-IT" b="1" dirty="0" smtClean="0">
                <a:solidFill>
                  <a:schemeClr val="tx2">
                    <a:lumMod val="60000"/>
                    <a:lumOff val="40000"/>
                  </a:schemeClr>
                </a:solidFill>
              </a:rPr>
              <a:t>S = +6</a:t>
            </a:r>
            <a:endParaRPr lang="it-IT" b="1" dirty="0">
              <a:solidFill>
                <a:schemeClr val="tx2">
                  <a:lumMod val="60000"/>
                  <a:lumOff val="40000"/>
                </a:schemeClr>
              </a:solidFill>
            </a:endParaRPr>
          </a:p>
        </p:txBody>
      </p:sp>
      <p:sp>
        <p:nvSpPr>
          <p:cNvPr id="18" name="CasellaDiTesto 17"/>
          <p:cNvSpPr txBox="1"/>
          <p:nvPr/>
        </p:nvSpPr>
        <p:spPr>
          <a:xfrm>
            <a:off x="5029200" y="4563309"/>
            <a:ext cx="1371600" cy="523220"/>
          </a:xfrm>
          <a:prstGeom prst="rect">
            <a:avLst/>
          </a:prstGeom>
          <a:noFill/>
        </p:spPr>
        <p:txBody>
          <a:bodyPr wrap="square" rtlCol="0">
            <a:spAutoFit/>
          </a:bodyPr>
          <a:lstStyle/>
          <a:p>
            <a:r>
              <a:rPr lang="it-IT" sz="2800" dirty="0" smtClean="0"/>
              <a:t>Na</a:t>
            </a:r>
            <a:r>
              <a:rPr lang="it-IT" sz="2800" baseline="-25000" dirty="0" smtClean="0"/>
              <a:t>3</a:t>
            </a:r>
            <a:r>
              <a:rPr lang="it-IT" sz="2800" dirty="0" smtClean="0"/>
              <a:t>PO</a:t>
            </a:r>
            <a:r>
              <a:rPr lang="it-IT" sz="2800" baseline="-25000" dirty="0" smtClean="0"/>
              <a:t>4</a:t>
            </a:r>
            <a:endParaRPr lang="it-IT" sz="2800" baseline="-25000" dirty="0"/>
          </a:p>
        </p:txBody>
      </p:sp>
      <p:sp>
        <p:nvSpPr>
          <p:cNvPr id="19" name="CasellaDiTesto 18"/>
          <p:cNvSpPr txBox="1"/>
          <p:nvPr/>
        </p:nvSpPr>
        <p:spPr>
          <a:xfrm>
            <a:off x="5486400" y="4400729"/>
            <a:ext cx="417102" cy="369332"/>
          </a:xfrm>
          <a:prstGeom prst="rect">
            <a:avLst/>
          </a:prstGeom>
          <a:noFill/>
        </p:spPr>
        <p:txBody>
          <a:bodyPr wrap="none" rtlCol="0">
            <a:spAutoFit/>
          </a:bodyPr>
          <a:lstStyle/>
          <a:p>
            <a:r>
              <a:rPr lang="it-IT" b="1" smtClean="0">
                <a:solidFill>
                  <a:schemeClr val="tx2">
                    <a:lumMod val="60000"/>
                    <a:lumOff val="40000"/>
                  </a:schemeClr>
                </a:solidFill>
              </a:rPr>
              <a:t>+5</a:t>
            </a:r>
            <a:endParaRPr lang="it-IT" b="1" dirty="0">
              <a:solidFill>
                <a:schemeClr val="tx2">
                  <a:lumMod val="60000"/>
                  <a:lumOff val="40000"/>
                </a:schemeClr>
              </a:solidFill>
            </a:endParaRPr>
          </a:p>
        </p:txBody>
      </p:sp>
      <p:sp>
        <p:nvSpPr>
          <p:cNvPr id="20" name="CasellaDiTesto 19"/>
          <p:cNvSpPr txBox="1"/>
          <p:nvPr/>
        </p:nvSpPr>
        <p:spPr>
          <a:xfrm>
            <a:off x="5876182" y="4412397"/>
            <a:ext cx="372218" cy="369332"/>
          </a:xfrm>
          <a:prstGeom prst="rect">
            <a:avLst/>
          </a:prstGeom>
          <a:noFill/>
        </p:spPr>
        <p:txBody>
          <a:bodyPr wrap="none" rtlCol="0">
            <a:spAutoFit/>
          </a:bodyPr>
          <a:lstStyle/>
          <a:p>
            <a:r>
              <a:rPr lang="it-IT" b="1" dirty="0" smtClean="0">
                <a:solidFill>
                  <a:schemeClr val="tx2">
                    <a:lumMod val="60000"/>
                    <a:lumOff val="40000"/>
                  </a:schemeClr>
                </a:solidFill>
              </a:rPr>
              <a:t>-2</a:t>
            </a:r>
            <a:endParaRPr lang="it-IT" b="1" dirty="0">
              <a:solidFill>
                <a:schemeClr val="tx2">
                  <a:lumMod val="60000"/>
                  <a:lumOff val="40000"/>
                </a:schemeClr>
              </a:solidFill>
            </a:endParaRPr>
          </a:p>
        </p:txBody>
      </p:sp>
      <p:sp>
        <p:nvSpPr>
          <p:cNvPr id="21" name="CasellaDiTesto 20"/>
          <p:cNvSpPr txBox="1"/>
          <p:nvPr/>
        </p:nvSpPr>
        <p:spPr>
          <a:xfrm>
            <a:off x="5029200" y="4412397"/>
            <a:ext cx="417102" cy="369332"/>
          </a:xfrm>
          <a:prstGeom prst="rect">
            <a:avLst/>
          </a:prstGeom>
          <a:noFill/>
        </p:spPr>
        <p:txBody>
          <a:bodyPr wrap="none" rtlCol="0">
            <a:spAutoFit/>
          </a:bodyPr>
          <a:lstStyle/>
          <a:p>
            <a:r>
              <a:rPr lang="it-IT" b="1" dirty="0" smtClean="0">
                <a:solidFill>
                  <a:schemeClr val="tx2">
                    <a:lumMod val="60000"/>
                    <a:lumOff val="40000"/>
                  </a:schemeClr>
                </a:solidFill>
              </a:rPr>
              <a:t>+1</a:t>
            </a:r>
            <a:endParaRPr lang="it-IT" b="1" dirty="0">
              <a:solidFill>
                <a:schemeClr val="tx2">
                  <a:lumMod val="60000"/>
                  <a:lumOff val="40000"/>
                </a:schemeClr>
              </a:solidFill>
            </a:endParaRPr>
          </a:p>
        </p:txBody>
      </p:sp>
      <p:sp>
        <p:nvSpPr>
          <p:cNvPr id="22" name="CasellaDiTesto 21"/>
          <p:cNvSpPr txBox="1"/>
          <p:nvPr/>
        </p:nvSpPr>
        <p:spPr>
          <a:xfrm>
            <a:off x="6365101" y="4114800"/>
            <a:ext cx="2031325" cy="1200329"/>
          </a:xfrm>
          <a:prstGeom prst="rect">
            <a:avLst/>
          </a:prstGeom>
          <a:noFill/>
        </p:spPr>
        <p:txBody>
          <a:bodyPr wrap="none" rtlCol="0">
            <a:spAutoFit/>
          </a:bodyPr>
          <a:lstStyle/>
          <a:p>
            <a:r>
              <a:rPr lang="it-IT" b="1" dirty="0" smtClean="0">
                <a:solidFill>
                  <a:schemeClr val="tx2">
                    <a:lumMod val="60000"/>
                    <a:lumOff val="40000"/>
                  </a:schemeClr>
                </a:solidFill>
              </a:rPr>
              <a:t>Per il fosforo:</a:t>
            </a:r>
          </a:p>
          <a:p>
            <a:r>
              <a:rPr lang="it-IT" b="1" dirty="0" smtClean="0">
                <a:solidFill>
                  <a:schemeClr val="tx2">
                    <a:lumMod val="60000"/>
                    <a:lumOff val="40000"/>
                  </a:schemeClr>
                </a:solidFill>
              </a:rPr>
              <a:t>4(-2) + 3(+1) + P = 0</a:t>
            </a:r>
          </a:p>
          <a:p>
            <a:r>
              <a:rPr lang="it-IT" b="1" dirty="0" smtClean="0">
                <a:solidFill>
                  <a:schemeClr val="tx2">
                    <a:lumMod val="60000"/>
                    <a:lumOff val="40000"/>
                  </a:schemeClr>
                </a:solidFill>
              </a:rPr>
              <a:t>-8 + 3 + P = 0</a:t>
            </a:r>
          </a:p>
          <a:p>
            <a:r>
              <a:rPr lang="it-IT" b="1" dirty="0" smtClean="0">
                <a:solidFill>
                  <a:schemeClr val="tx2">
                    <a:lumMod val="60000"/>
                    <a:lumOff val="40000"/>
                  </a:schemeClr>
                </a:solidFill>
              </a:rPr>
              <a:t>P = +5</a:t>
            </a:r>
            <a:endParaRPr lang="it-IT" b="1" dirty="0">
              <a:solidFill>
                <a:schemeClr val="tx2">
                  <a:lumMod val="60000"/>
                  <a:lumOff val="40000"/>
                </a:schemeClr>
              </a:solidFill>
            </a:endParaRPr>
          </a:p>
        </p:txBody>
      </p:sp>
      <p:sp>
        <p:nvSpPr>
          <p:cNvPr id="23" name="CasellaDiTesto 22"/>
          <p:cNvSpPr txBox="1"/>
          <p:nvPr/>
        </p:nvSpPr>
        <p:spPr>
          <a:xfrm>
            <a:off x="609600" y="5934909"/>
            <a:ext cx="1143000" cy="523220"/>
          </a:xfrm>
          <a:prstGeom prst="rect">
            <a:avLst/>
          </a:prstGeom>
          <a:noFill/>
        </p:spPr>
        <p:txBody>
          <a:bodyPr wrap="square" rtlCol="0">
            <a:spAutoFit/>
          </a:bodyPr>
          <a:lstStyle/>
          <a:p>
            <a:r>
              <a:rPr lang="it-IT" sz="2800" dirty="0" smtClean="0"/>
              <a:t>AlBr</a:t>
            </a:r>
            <a:r>
              <a:rPr lang="it-IT" sz="2800" baseline="-25000" dirty="0" smtClean="0"/>
              <a:t>3</a:t>
            </a:r>
            <a:endParaRPr lang="it-IT" sz="2800" baseline="-25000" dirty="0"/>
          </a:p>
        </p:txBody>
      </p:sp>
      <p:sp>
        <p:nvSpPr>
          <p:cNvPr id="25" name="CasellaDiTesto 24"/>
          <p:cNvSpPr txBox="1"/>
          <p:nvPr/>
        </p:nvSpPr>
        <p:spPr>
          <a:xfrm>
            <a:off x="999382" y="5783997"/>
            <a:ext cx="372218" cy="369332"/>
          </a:xfrm>
          <a:prstGeom prst="rect">
            <a:avLst/>
          </a:prstGeom>
          <a:noFill/>
        </p:spPr>
        <p:txBody>
          <a:bodyPr wrap="none" rtlCol="0">
            <a:spAutoFit/>
          </a:bodyPr>
          <a:lstStyle/>
          <a:p>
            <a:r>
              <a:rPr lang="it-IT" b="1" dirty="0" smtClean="0">
                <a:solidFill>
                  <a:schemeClr val="tx2">
                    <a:lumMod val="60000"/>
                    <a:lumOff val="40000"/>
                  </a:schemeClr>
                </a:solidFill>
              </a:rPr>
              <a:t>-1</a:t>
            </a:r>
            <a:endParaRPr lang="it-IT" b="1" dirty="0">
              <a:solidFill>
                <a:schemeClr val="tx2">
                  <a:lumMod val="60000"/>
                  <a:lumOff val="40000"/>
                </a:schemeClr>
              </a:solidFill>
            </a:endParaRPr>
          </a:p>
        </p:txBody>
      </p:sp>
      <p:sp>
        <p:nvSpPr>
          <p:cNvPr id="26" name="CasellaDiTesto 25"/>
          <p:cNvSpPr txBox="1"/>
          <p:nvPr/>
        </p:nvSpPr>
        <p:spPr>
          <a:xfrm>
            <a:off x="609600" y="5783997"/>
            <a:ext cx="417102" cy="369332"/>
          </a:xfrm>
          <a:prstGeom prst="rect">
            <a:avLst/>
          </a:prstGeom>
          <a:noFill/>
        </p:spPr>
        <p:txBody>
          <a:bodyPr wrap="none" rtlCol="0">
            <a:spAutoFit/>
          </a:bodyPr>
          <a:lstStyle/>
          <a:p>
            <a:r>
              <a:rPr lang="it-IT" b="1" dirty="0" smtClean="0">
                <a:solidFill>
                  <a:schemeClr val="tx2">
                    <a:lumMod val="60000"/>
                    <a:lumOff val="40000"/>
                  </a:schemeClr>
                </a:solidFill>
              </a:rPr>
              <a:t>+3</a:t>
            </a:r>
            <a:endParaRPr lang="it-IT" b="1" dirty="0">
              <a:solidFill>
                <a:schemeClr val="tx2">
                  <a:lumMod val="60000"/>
                  <a:lumOff val="40000"/>
                </a:schemeClr>
              </a:solidFill>
            </a:endParaRPr>
          </a:p>
        </p:txBody>
      </p:sp>
      <p:sp>
        <p:nvSpPr>
          <p:cNvPr id="27" name="CasellaDiTesto 26"/>
          <p:cNvSpPr txBox="1"/>
          <p:nvPr/>
        </p:nvSpPr>
        <p:spPr>
          <a:xfrm>
            <a:off x="1600200" y="5486400"/>
            <a:ext cx="1566454" cy="1200329"/>
          </a:xfrm>
          <a:prstGeom prst="rect">
            <a:avLst/>
          </a:prstGeom>
          <a:noFill/>
        </p:spPr>
        <p:txBody>
          <a:bodyPr wrap="none" rtlCol="0">
            <a:spAutoFit/>
          </a:bodyPr>
          <a:lstStyle/>
          <a:p>
            <a:r>
              <a:rPr lang="it-IT" b="1" dirty="0" smtClean="0">
                <a:solidFill>
                  <a:schemeClr val="tx2">
                    <a:lumMod val="60000"/>
                    <a:lumOff val="40000"/>
                  </a:schemeClr>
                </a:solidFill>
              </a:rPr>
              <a:t>Per il bromo:</a:t>
            </a:r>
          </a:p>
          <a:p>
            <a:r>
              <a:rPr lang="it-IT" b="1" dirty="0" smtClean="0">
                <a:solidFill>
                  <a:schemeClr val="tx2">
                    <a:lumMod val="60000"/>
                    <a:lumOff val="40000"/>
                  </a:schemeClr>
                </a:solidFill>
              </a:rPr>
              <a:t>1(+3) + 3Br = 0</a:t>
            </a:r>
          </a:p>
          <a:p>
            <a:r>
              <a:rPr lang="it-IT" b="1" dirty="0" smtClean="0">
                <a:solidFill>
                  <a:schemeClr val="tx2">
                    <a:lumMod val="60000"/>
                    <a:lumOff val="40000"/>
                  </a:schemeClr>
                </a:solidFill>
              </a:rPr>
              <a:t>3 + 3Br = 0</a:t>
            </a:r>
          </a:p>
          <a:p>
            <a:r>
              <a:rPr lang="it-IT" b="1" dirty="0" smtClean="0">
                <a:solidFill>
                  <a:schemeClr val="tx2">
                    <a:lumMod val="60000"/>
                    <a:lumOff val="40000"/>
                  </a:schemeClr>
                </a:solidFill>
              </a:rPr>
              <a:t>Br = -1</a:t>
            </a:r>
            <a:endParaRPr lang="it-IT" b="1" dirty="0">
              <a:solidFill>
                <a:schemeClr val="tx2">
                  <a:lumMod val="60000"/>
                  <a:lumOff val="40000"/>
                </a:schemeClr>
              </a:solidFill>
            </a:endParaRPr>
          </a:p>
        </p:txBody>
      </p:sp>
      <p:sp>
        <p:nvSpPr>
          <p:cNvPr id="28" name="CasellaDiTesto 27"/>
          <p:cNvSpPr txBox="1"/>
          <p:nvPr/>
        </p:nvSpPr>
        <p:spPr>
          <a:xfrm>
            <a:off x="5069700" y="5877580"/>
            <a:ext cx="1331099" cy="523220"/>
          </a:xfrm>
          <a:prstGeom prst="rect">
            <a:avLst/>
          </a:prstGeom>
          <a:noFill/>
        </p:spPr>
        <p:txBody>
          <a:bodyPr wrap="square" rtlCol="0">
            <a:spAutoFit/>
          </a:bodyPr>
          <a:lstStyle/>
          <a:p>
            <a:r>
              <a:rPr lang="it-IT" sz="2800" dirty="0" smtClean="0"/>
              <a:t>MnO</a:t>
            </a:r>
            <a:r>
              <a:rPr lang="it-IT" sz="2800" baseline="-25000" dirty="0" smtClean="0"/>
              <a:t>4</a:t>
            </a:r>
            <a:r>
              <a:rPr lang="it-IT" sz="2800" baseline="30000" dirty="0" smtClean="0"/>
              <a:t>2-</a:t>
            </a:r>
            <a:endParaRPr lang="it-IT" sz="2800" baseline="30000" dirty="0"/>
          </a:p>
        </p:txBody>
      </p:sp>
      <p:sp>
        <p:nvSpPr>
          <p:cNvPr id="29" name="CasellaDiTesto 28"/>
          <p:cNvSpPr txBox="1"/>
          <p:nvPr/>
        </p:nvSpPr>
        <p:spPr>
          <a:xfrm>
            <a:off x="5257800" y="5715000"/>
            <a:ext cx="417102" cy="369332"/>
          </a:xfrm>
          <a:prstGeom prst="rect">
            <a:avLst/>
          </a:prstGeom>
          <a:noFill/>
        </p:spPr>
        <p:txBody>
          <a:bodyPr wrap="none" rtlCol="0">
            <a:spAutoFit/>
          </a:bodyPr>
          <a:lstStyle/>
          <a:p>
            <a:r>
              <a:rPr lang="it-IT" b="1" dirty="0" smtClean="0">
                <a:solidFill>
                  <a:schemeClr val="tx2">
                    <a:lumMod val="60000"/>
                    <a:lumOff val="40000"/>
                  </a:schemeClr>
                </a:solidFill>
              </a:rPr>
              <a:t>+6</a:t>
            </a:r>
            <a:endParaRPr lang="it-IT" b="1" dirty="0">
              <a:solidFill>
                <a:schemeClr val="tx2">
                  <a:lumMod val="60000"/>
                  <a:lumOff val="40000"/>
                </a:schemeClr>
              </a:solidFill>
            </a:endParaRPr>
          </a:p>
        </p:txBody>
      </p:sp>
      <p:sp>
        <p:nvSpPr>
          <p:cNvPr id="30" name="CasellaDiTesto 29"/>
          <p:cNvSpPr txBox="1"/>
          <p:nvPr/>
        </p:nvSpPr>
        <p:spPr>
          <a:xfrm>
            <a:off x="5688083" y="5726668"/>
            <a:ext cx="372218" cy="369332"/>
          </a:xfrm>
          <a:prstGeom prst="rect">
            <a:avLst/>
          </a:prstGeom>
          <a:noFill/>
        </p:spPr>
        <p:txBody>
          <a:bodyPr wrap="none" rtlCol="0">
            <a:spAutoFit/>
          </a:bodyPr>
          <a:lstStyle/>
          <a:p>
            <a:r>
              <a:rPr lang="it-IT" b="1" dirty="0" smtClean="0">
                <a:solidFill>
                  <a:schemeClr val="tx2">
                    <a:lumMod val="60000"/>
                    <a:lumOff val="40000"/>
                  </a:schemeClr>
                </a:solidFill>
              </a:rPr>
              <a:t>-2</a:t>
            </a:r>
            <a:endParaRPr lang="it-IT" b="1" dirty="0">
              <a:solidFill>
                <a:schemeClr val="tx2">
                  <a:lumMod val="60000"/>
                  <a:lumOff val="40000"/>
                </a:schemeClr>
              </a:solidFill>
            </a:endParaRPr>
          </a:p>
        </p:txBody>
      </p:sp>
      <p:sp>
        <p:nvSpPr>
          <p:cNvPr id="32" name="CasellaDiTesto 31"/>
          <p:cNvSpPr txBox="1"/>
          <p:nvPr/>
        </p:nvSpPr>
        <p:spPr>
          <a:xfrm>
            <a:off x="6288901" y="5429071"/>
            <a:ext cx="1872949" cy="1200329"/>
          </a:xfrm>
          <a:prstGeom prst="rect">
            <a:avLst/>
          </a:prstGeom>
          <a:noFill/>
        </p:spPr>
        <p:txBody>
          <a:bodyPr wrap="none" rtlCol="0">
            <a:spAutoFit/>
          </a:bodyPr>
          <a:lstStyle/>
          <a:p>
            <a:r>
              <a:rPr lang="it-IT" b="1" dirty="0" smtClean="0">
                <a:solidFill>
                  <a:schemeClr val="tx2">
                    <a:lumMod val="60000"/>
                    <a:lumOff val="40000"/>
                  </a:schemeClr>
                </a:solidFill>
              </a:rPr>
              <a:t>Per il manganese:</a:t>
            </a:r>
          </a:p>
          <a:p>
            <a:r>
              <a:rPr lang="it-IT" b="1" dirty="0" smtClean="0">
                <a:solidFill>
                  <a:schemeClr val="tx2">
                    <a:lumMod val="60000"/>
                    <a:lumOff val="40000"/>
                  </a:schemeClr>
                </a:solidFill>
              </a:rPr>
              <a:t>4(-2) + Mn = -2</a:t>
            </a:r>
          </a:p>
          <a:p>
            <a:r>
              <a:rPr lang="it-IT" b="1" dirty="0" smtClean="0">
                <a:solidFill>
                  <a:schemeClr val="tx2">
                    <a:lumMod val="60000"/>
                    <a:lumOff val="40000"/>
                  </a:schemeClr>
                </a:solidFill>
              </a:rPr>
              <a:t>-8 + Mn = -2</a:t>
            </a:r>
          </a:p>
          <a:p>
            <a:r>
              <a:rPr lang="it-IT" b="1" dirty="0" smtClean="0">
                <a:solidFill>
                  <a:schemeClr val="tx2">
                    <a:lumMod val="60000"/>
                    <a:lumOff val="40000"/>
                  </a:schemeClr>
                </a:solidFill>
              </a:rPr>
              <a:t>Mn = +6</a:t>
            </a:r>
            <a:endParaRPr lang="it-IT" b="1" dirty="0">
              <a:solidFill>
                <a:schemeClr val="tx2">
                  <a:lumMod val="60000"/>
                  <a:lumOff val="40000"/>
                </a:schemeClr>
              </a:solidFill>
            </a:endParaRPr>
          </a:p>
        </p:txBody>
      </p:sp>
    </p:spTree>
    <p:extLst>
      <p:ext uri="{BB962C8B-B14F-4D97-AF65-F5344CB8AC3E}">
        <p14:creationId xmlns:p14="http://schemas.microsoft.com/office/powerpoint/2010/main" val="34399939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33400" y="1143000"/>
            <a:ext cx="7772400" cy="5410200"/>
          </a:xfrm>
          <a:prstGeom prst="rect">
            <a:avLst/>
          </a:prstGeom>
          <a:solidFill>
            <a:schemeClr val="accent1">
              <a:lumMod val="20000"/>
              <a:lumOff val="80000"/>
            </a:schemeClr>
          </a:solidFill>
          <a:ln w="63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egnaposto contenuto 2"/>
          <p:cNvSpPr txBox="1">
            <a:spLocks/>
          </p:cNvSpPr>
          <p:nvPr/>
        </p:nvSpPr>
        <p:spPr>
          <a:xfrm>
            <a:off x="457200" y="304800"/>
            <a:ext cx="8305800" cy="3810000"/>
          </a:xfrm>
          <a:prstGeom prst="rect">
            <a:avLst/>
          </a:prstGeom>
        </p:spPr>
        <p:txBody>
          <a:bodyPr vert="horz" lIns="91440" tIns="45720" rIns="91440" bIns="45720" rtlCol="0">
            <a:normAutofit/>
          </a:bodyPr>
          <a:lstStyle/>
          <a:p>
            <a:pPr marR="0" lvl="0" algn="just" defTabSz="914400" rtl="0" eaLnBrk="1" fontAlgn="auto" latinLnBrk="0" hangingPunct="1">
              <a:lnSpc>
                <a:spcPct val="100000"/>
              </a:lnSpc>
              <a:buClrTx/>
              <a:buSzTx/>
              <a:tabLst/>
              <a:defRPr/>
            </a:pPr>
            <a:r>
              <a:rPr lang="it-IT" sz="2000" u="sng" dirty="0" smtClean="0"/>
              <a:t>Esempio</a:t>
            </a:r>
            <a:r>
              <a:rPr lang="it-IT" sz="2000" dirty="0" smtClean="0"/>
              <a:t>:</a:t>
            </a:r>
          </a:p>
          <a:p>
            <a:pPr marR="0" lvl="0" algn="just" defTabSz="914400" rtl="0" eaLnBrk="1" fontAlgn="auto" latinLnBrk="0" hangingPunct="1">
              <a:lnSpc>
                <a:spcPct val="100000"/>
              </a:lnSpc>
              <a:buClrTx/>
              <a:buSzTx/>
              <a:tabLst/>
              <a:defRPr/>
            </a:pPr>
            <a:r>
              <a:rPr lang="it-IT" sz="2000" dirty="0" smtClean="0"/>
              <a:t>Indicare lo stato di ossidazione di ciascun elemento nei seguenti composti:</a:t>
            </a:r>
          </a:p>
        </p:txBody>
      </p:sp>
      <p:sp>
        <p:nvSpPr>
          <p:cNvPr id="14" name="Segnaposto numero diapositiva 13"/>
          <p:cNvSpPr>
            <a:spLocks noGrp="1"/>
          </p:cNvSpPr>
          <p:nvPr>
            <p:ph type="sldNum" sz="quarter" idx="12"/>
          </p:nvPr>
        </p:nvSpPr>
        <p:spPr/>
        <p:txBody>
          <a:bodyPr/>
          <a:lstStyle/>
          <a:p>
            <a:fld id="{A77D6A5A-7EAA-4DB4-B3BA-B3FCA63BD357}" type="slidenum">
              <a:rPr lang="it-IT" smtClean="0"/>
              <a:pPr/>
              <a:t>7</a:t>
            </a:fld>
            <a:endParaRPr lang="it-IT"/>
          </a:p>
        </p:txBody>
      </p:sp>
      <p:sp>
        <p:nvSpPr>
          <p:cNvPr id="10" name="CasellaDiTesto 9"/>
          <p:cNvSpPr txBox="1"/>
          <p:nvPr/>
        </p:nvSpPr>
        <p:spPr>
          <a:xfrm>
            <a:off x="685800" y="1295400"/>
            <a:ext cx="1524000" cy="646331"/>
          </a:xfrm>
          <a:prstGeom prst="rect">
            <a:avLst/>
          </a:prstGeom>
          <a:noFill/>
        </p:spPr>
        <p:txBody>
          <a:bodyPr wrap="square" rtlCol="0">
            <a:spAutoFit/>
          </a:bodyPr>
          <a:lstStyle/>
          <a:p>
            <a:r>
              <a:rPr lang="it-IT" sz="3600" dirty="0" smtClean="0"/>
              <a:t>H</a:t>
            </a:r>
            <a:r>
              <a:rPr lang="it-IT" sz="3600" baseline="-25000" dirty="0" smtClean="0"/>
              <a:t>3</a:t>
            </a:r>
            <a:r>
              <a:rPr lang="it-IT" sz="3600" dirty="0" smtClean="0"/>
              <a:t>PO</a:t>
            </a:r>
            <a:r>
              <a:rPr lang="it-IT" sz="3600" baseline="-25000" dirty="0" smtClean="0"/>
              <a:t>4</a:t>
            </a:r>
            <a:endParaRPr lang="it-IT" sz="3600" baseline="-25000" dirty="0"/>
          </a:p>
        </p:txBody>
      </p:sp>
      <p:sp>
        <p:nvSpPr>
          <p:cNvPr id="29" name="CasellaDiTesto 28"/>
          <p:cNvSpPr txBox="1"/>
          <p:nvPr/>
        </p:nvSpPr>
        <p:spPr>
          <a:xfrm>
            <a:off x="685800" y="3516868"/>
            <a:ext cx="1828800" cy="646331"/>
          </a:xfrm>
          <a:prstGeom prst="rect">
            <a:avLst/>
          </a:prstGeom>
          <a:noFill/>
        </p:spPr>
        <p:txBody>
          <a:bodyPr wrap="square" rtlCol="0">
            <a:spAutoFit/>
          </a:bodyPr>
          <a:lstStyle/>
          <a:p>
            <a:r>
              <a:rPr lang="it-IT" sz="3600" smtClean="0"/>
              <a:t>K</a:t>
            </a:r>
            <a:r>
              <a:rPr lang="it-IT" sz="3600" baseline="-25000" smtClean="0"/>
              <a:t>2</a:t>
            </a:r>
            <a:r>
              <a:rPr lang="it-IT" sz="3600" smtClean="0"/>
              <a:t>Cr</a:t>
            </a:r>
            <a:r>
              <a:rPr lang="it-IT" sz="3600" baseline="-25000" smtClean="0"/>
              <a:t>2</a:t>
            </a:r>
            <a:r>
              <a:rPr lang="it-IT" sz="3600" smtClean="0"/>
              <a:t>O</a:t>
            </a:r>
            <a:r>
              <a:rPr lang="it-IT" sz="3600" baseline="-25000" dirty="0" smtClean="0"/>
              <a:t>7</a:t>
            </a:r>
            <a:endParaRPr lang="it-IT" sz="3600" baseline="-25000" dirty="0"/>
          </a:p>
        </p:txBody>
      </p:sp>
    </p:spTree>
    <p:extLst>
      <p:ext uri="{BB962C8B-B14F-4D97-AF65-F5344CB8AC3E}">
        <p14:creationId xmlns:p14="http://schemas.microsoft.com/office/powerpoint/2010/main" val="2205160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33400" y="1143000"/>
            <a:ext cx="7772400" cy="5410200"/>
          </a:xfrm>
          <a:prstGeom prst="rect">
            <a:avLst/>
          </a:prstGeom>
          <a:solidFill>
            <a:schemeClr val="accent1">
              <a:lumMod val="20000"/>
              <a:lumOff val="80000"/>
            </a:schemeClr>
          </a:solidFill>
          <a:ln w="63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egnaposto contenuto 2"/>
          <p:cNvSpPr txBox="1">
            <a:spLocks/>
          </p:cNvSpPr>
          <p:nvPr/>
        </p:nvSpPr>
        <p:spPr>
          <a:xfrm>
            <a:off x="457200" y="304800"/>
            <a:ext cx="8305800" cy="3810000"/>
          </a:xfrm>
          <a:prstGeom prst="rect">
            <a:avLst/>
          </a:prstGeom>
        </p:spPr>
        <p:txBody>
          <a:bodyPr vert="horz" lIns="91440" tIns="45720" rIns="91440" bIns="45720" rtlCol="0">
            <a:normAutofit/>
          </a:bodyPr>
          <a:lstStyle/>
          <a:p>
            <a:pPr marR="0" lvl="0" algn="just" defTabSz="914400" rtl="0" eaLnBrk="1" fontAlgn="auto" latinLnBrk="0" hangingPunct="1">
              <a:lnSpc>
                <a:spcPct val="100000"/>
              </a:lnSpc>
              <a:buClrTx/>
              <a:buSzTx/>
              <a:tabLst/>
              <a:defRPr/>
            </a:pPr>
            <a:r>
              <a:rPr lang="it-IT" sz="2000" u="sng" dirty="0" smtClean="0"/>
              <a:t>Esempio</a:t>
            </a:r>
            <a:r>
              <a:rPr lang="it-IT" sz="2000" dirty="0" smtClean="0"/>
              <a:t>:</a:t>
            </a:r>
          </a:p>
          <a:p>
            <a:pPr marR="0" lvl="0" algn="just" defTabSz="914400" rtl="0" eaLnBrk="1" fontAlgn="auto" latinLnBrk="0" hangingPunct="1">
              <a:lnSpc>
                <a:spcPct val="100000"/>
              </a:lnSpc>
              <a:buClrTx/>
              <a:buSzTx/>
              <a:tabLst/>
              <a:defRPr/>
            </a:pPr>
            <a:r>
              <a:rPr lang="it-IT" sz="2000" dirty="0" smtClean="0"/>
              <a:t>Indicare lo stato di ossidazione di ciascun elemento nei seguenti composti:</a:t>
            </a:r>
          </a:p>
        </p:txBody>
      </p:sp>
      <p:sp>
        <p:nvSpPr>
          <p:cNvPr id="14" name="Segnaposto numero diapositiva 13"/>
          <p:cNvSpPr>
            <a:spLocks noGrp="1"/>
          </p:cNvSpPr>
          <p:nvPr>
            <p:ph type="sldNum" sz="quarter" idx="12"/>
          </p:nvPr>
        </p:nvSpPr>
        <p:spPr/>
        <p:txBody>
          <a:bodyPr/>
          <a:lstStyle/>
          <a:p>
            <a:fld id="{A77D6A5A-7EAA-4DB4-B3BA-B3FCA63BD357}" type="slidenum">
              <a:rPr lang="it-IT" smtClean="0"/>
              <a:pPr/>
              <a:t>8</a:t>
            </a:fld>
            <a:endParaRPr lang="it-IT"/>
          </a:p>
        </p:txBody>
      </p:sp>
      <p:sp>
        <p:nvSpPr>
          <p:cNvPr id="10" name="CasellaDiTesto 9"/>
          <p:cNvSpPr txBox="1"/>
          <p:nvPr/>
        </p:nvSpPr>
        <p:spPr>
          <a:xfrm>
            <a:off x="685800" y="1295400"/>
            <a:ext cx="1524000" cy="646331"/>
          </a:xfrm>
          <a:prstGeom prst="rect">
            <a:avLst/>
          </a:prstGeom>
          <a:noFill/>
        </p:spPr>
        <p:txBody>
          <a:bodyPr wrap="square" rtlCol="0">
            <a:spAutoFit/>
          </a:bodyPr>
          <a:lstStyle/>
          <a:p>
            <a:r>
              <a:rPr lang="it-IT" sz="3600" dirty="0" smtClean="0"/>
              <a:t>H</a:t>
            </a:r>
            <a:r>
              <a:rPr lang="it-IT" sz="3600" baseline="-25000" dirty="0" smtClean="0"/>
              <a:t>3</a:t>
            </a:r>
            <a:r>
              <a:rPr lang="it-IT" sz="3600" dirty="0" smtClean="0"/>
              <a:t>PO</a:t>
            </a:r>
            <a:r>
              <a:rPr lang="it-IT" sz="3600" baseline="-25000" dirty="0" smtClean="0"/>
              <a:t>4</a:t>
            </a:r>
            <a:endParaRPr lang="it-IT" sz="3600" baseline="-25000" dirty="0"/>
          </a:p>
        </p:txBody>
      </p:sp>
      <p:sp>
        <p:nvSpPr>
          <p:cNvPr id="11" name="CasellaDiTesto 10"/>
          <p:cNvSpPr txBox="1"/>
          <p:nvPr/>
        </p:nvSpPr>
        <p:spPr>
          <a:xfrm>
            <a:off x="2362200" y="1295400"/>
            <a:ext cx="5715000" cy="707886"/>
          </a:xfrm>
          <a:prstGeom prst="rect">
            <a:avLst/>
          </a:prstGeom>
          <a:noFill/>
        </p:spPr>
        <p:txBody>
          <a:bodyPr wrap="square" rtlCol="0">
            <a:spAutoFit/>
          </a:bodyPr>
          <a:lstStyle/>
          <a:p>
            <a:r>
              <a:rPr lang="it-IT" sz="2000" dirty="0" smtClean="0"/>
              <a:t>Il numero di ossidazione dell’</a:t>
            </a:r>
            <a:r>
              <a:rPr lang="it-IT" sz="2000" b="1" dirty="0" smtClean="0"/>
              <a:t>idrogeno </a:t>
            </a:r>
            <a:r>
              <a:rPr lang="it-IT" sz="2000" dirty="0" smtClean="0"/>
              <a:t>è </a:t>
            </a:r>
            <a:r>
              <a:rPr lang="it-IT" sz="2000" b="1" dirty="0" smtClean="0"/>
              <a:t>+1</a:t>
            </a:r>
            <a:r>
              <a:rPr lang="it-IT" sz="2000" dirty="0" smtClean="0"/>
              <a:t>. </a:t>
            </a:r>
          </a:p>
          <a:p>
            <a:r>
              <a:rPr lang="it-IT" sz="2000" dirty="0" smtClean="0"/>
              <a:t>	</a:t>
            </a:r>
            <a:endParaRPr lang="it-IT" sz="2000" dirty="0"/>
          </a:p>
        </p:txBody>
      </p:sp>
      <p:cxnSp>
        <p:nvCxnSpPr>
          <p:cNvPr id="13" name="Connettore 2 12"/>
          <p:cNvCxnSpPr/>
          <p:nvPr/>
        </p:nvCxnSpPr>
        <p:spPr>
          <a:xfrm>
            <a:off x="5334000" y="1824335"/>
            <a:ext cx="1905000" cy="158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5" name="CasellaDiTesto 14"/>
          <p:cNvSpPr txBox="1"/>
          <p:nvPr/>
        </p:nvSpPr>
        <p:spPr>
          <a:xfrm>
            <a:off x="7315200" y="1595735"/>
            <a:ext cx="685800" cy="461665"/>
          </a:xfrm>
          <a:prstGeom prst="rect">
            <a:avLst/>
          </a:prstGeom>
          <a:noFill/>
        </p:spPr>
        <p:txBody>
          <a:bodyPr wrap="square" rtlCol="0">
            <a:spAutoFit/>
          </a:bodyPr>
          <a:lstStyle/>
          <a:p>
            <a:r>
              <a:rPr lang="it-IT" sz="2400" b="1" dirty="0" smtClean="0"/>
              <a:t>+3</a:t>
            </a:r>
            <a:endParaRPr lang="it-IT" sz="2400" b="1" dirty="0"/>
          </a:p>
        </p:txBody>
      </p:sp>
      <p:sp>
        <p:nvSpPr>
          <p:cNvPr id="17" name="CasellaDiTesto 16"/>
          <p:cNvSpPr txBox="1"/>
          <p:nvPr/>
        </p:nvSpPr>
        <p:spPr>
          <a:xfrm>
            <a:off x="1174316" y="1131332"/>
            <a:ext cx="417102" cy="369332"/>
          </a:xfrm>
          <a:prstGeom prst="rect">
            <a:avLst/>
          </a:prstGeom>
          <a:noFill/>
        </p:spPr>
        <p:txBody>
          <a:bodyPr wrap="none" rtlCol="0">
            <a:spAutoFit/>
          </a:bodyPr>
          <a:lstStyle/>
          <a:p>
            <a:r>
              <a:rPr lang="it-IT" b="1" dirty="0" smtClean="0">
                <a:solidFill>
                  <a:schemeClr val="tx2">
                    <a:lumMod val="60000"/>
                    <a:lumOff val="40000"/>
                  </a:schemeClr>
                </a:solidFill>
              </a:rPr>
              <a:t>+5</a:t>
            </a:r>
            <a:endParaRPr lang="it-IT" b="1" dirty="0">
              <a:solidFill>
                <a:schemeClr val="tx2">
                  <a:lumMod val="60000"/>
                  <a:lumOff val="40000"/>
                </a:schemeClr>
              </a:solidFill>
            </a:endParaRPr>
          </a:p>
        </p:txBody>
      </p:sp>
      <p:sp>
        <p:nvSpPr>
          <p:cNvPr id="18" name="CasellaDiTesto 17"/>
          <p:cNvSpPr txBox="1"/>
          <p:nvPr/>
        </p:nvSpPr>
        <p:spPr>
          <a:xfrm>
            <a:off x="1532782" y="1143000"/>
            <a:ext cx="372218" cy="369332"/>
          </a:xfrm>
          <a:prstGeom prst="rect">
            <a:avLst/>
          </a:prstGeom>
          <a:noFill/>
        </p:spPr>
        <p:txBody>
          <a:bodyPr wrap="none" rtlCol="0">
            <a:spAutoFit/>
          </a:bodyPr>
          <a:lstStyle/>
          <a:p>
            <a:r>
              <a:rPr lang="it-IT" b="1" dirty="0" smtClean="0">
                <a:solidFill>
                  <a:schemeClr val="tx2">
                    <a:lumMod val="60000"/>
                    <a:lumOff val="40000"/>
                  </a:schemeClr>
                </a:solidFill>
              </a:rPr>
              <a:t>-2</a:t>
            </a:r>
            <a:endParaRPr lang="it-IT" b="1" dirty="0">
              <a:solidFill>
                <a:schemeClr val="tx2">
                  <a:lumMod val="60000"/>
                  <a:lumOff val="40000"/>
                </a:schemeClr>
              </a:solidFill>
            </a:endParaRPr>
          </a:p>
        </p:txBody>
      </p:sp>
      <p:sp>
        <p:nvSpPr>
          <p:cNvPr id="19" name="CasellaDiTesto 18"/>
          <p:cNvSpPr txBox="1"/>
          <p:nvPr/>
        </p:nvSpPr>
        <p:spPr>
          <a:xfrm>
            <a:off x="685800" y="1143000"/>
            <a:ext cx="417102" cy="369332"/>
          </a:xfrm>
          <a:prstGeom prst="rect">
            <a:avLst/>
          </a:prstGeom>
          <a:noFill/>
        </p:spPr>
        <p:txBody>
          <a:bodyPr wrap="none" rtlCol="0">
            <a:spAutoFit/>
          </a:bodyPr>
          <a:lstStyle/>
          <a:p>
            <a:r>
              <a:rPr lang="it-IT" b="1" dirty="0" smtClean="0">
                <a:solidFill>
                  <a:schemeClr val="tx2">
                    <a:lumMod val="60000"/>
                    <a:lumOff val="40000"/>
                  </a:schemeClr>
                </a:solidFill>
              </a:rPr>
              <a:t>+1</a:t>
            </a:r>
            <a:endParaRPr lang="it-IT" b="1" dirty="0">
              <a:solidFill>
                <a:schemeClr val="tx2">
                  <a:lumMod val="60000"/>
                  <a:lumOff val="40000"/>
                </a:schemeClr>
              </a:solidFill>
            </a:endParaRPr>
          </a:p>
        </p:txBody>
      </p:sp>
      <p:sp>
        <p:nvSpPr>
          <p:cNvPr id="20" name="CasellaDiTesto 19"/>
          <p:cNvSpPr txBox="1"/>
          <p:nvPr/>
        </p:nvSpPr>
        <p:spPr>
          <a:xfrm>
            <a:off x="2362200" y="2190690"/>
            <a:ext cx="5715000" cy="400110"/>
          </a:xfrm>
          <a:prstGeom prst="rect">
            <a:avLst/>
          </a:prstGeom>
          <a:noFill/>
        </p:spPr>
        <p:txBody>
          <a:bodyPr wrap="square" rtlCol="0">
            <a:spAutoFit/>
          </a:bodyPr>
          <a:lstStyle/>
          <a:p>
            <a:r>
              <a:rPr lang="it-IT" sz="2000" dirty="0" smtClean="0"/>
              <a:t>	Ci sono 4 ossigeni</a:t>
            </a:r>
            <a:endParaRPr lang="it-IT" sz="2000" dirty="0"/>
          </a:p>
        </p:txBody>
      </p:sp>
      <p:cxnSp>
        <p:nvCxnSpPr>
          <p:cNvPr id="21" name="Connettore 2 20"/>
          <p:cNvCxnSpPr/>
          <p:nvPr/>
        </p:nvCxnSpPr>
        <p:spPr>
          <a:xfrm>
            <a:off x="5334000" y="2433935"/>
            <a:ext cx="1905000" cy="158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23" name="CasellaDiTesto 22"/>
          <p:cNvSpPr txBox="1"/>
          <p:nvPr/>
        </p:nvSpPr>
        <p:spPr>
          <a:xfrm>
            <a:off x="7315200" y="2205335"/>
            <a:ext cx="685800" cy="461665"/>
          </a:xfrm>
          <a:prstGeom prst="rect">
            <a:avLst/>
          </a:prstGeom>
          <a:noFill/>
        </p:spPr>
        <p:txBody>
          <a:bodyPr wrap="square" rtlCol="0">
            <a:spAutoFit/>
          </a:bodyPr>
          <a:lstStyle/>
          <a:p>
            <a:r>
              <a:rPr lang="it-IT" sz="2400" b="1" dirty="0" smtClean="0"/>
              <a:t>-8</a:t>
            </a:r>
            <a:endParaRPr lang="it-IT" sz="2400" b="1" dirty="0"/>
          </a:p>
        </p:txBody>
      </p:sp>
      <p:cxnSp>
        <p:nvCxnSpPr>
          <p:cNvPr id="25" name="Connettore 1 24"/>
          <p:cNvCxnSpPr/>
          <p:nvPr/>
        </p:nvCxnSpPr>
        <p:spPr>
          <a:xfrm>
            <a:off x="7239000" y="2667000"/>
            <a:ext cx="762000" cy="1588"/>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6" name="CasellaDiTesto 25"/>
          <p:cNvSpPr txBox="1"/>
          <p:nvPr/>
        </p:nvSpPr>
        <p:spPr>
          <a:xfrm>
            <a:off x="7315200" y="2662535"/>
            <a:ext cx="685800" cy="461665"/>
          </a:xfrm>
          <a:prstGeom prst="rect">
            <a:avLst/>
          </a:prstGeom>
          <a:noFill/>
        </p:spPr>
        <p:txBody>
          <a:bodyPr wrap="square" rtlCol="0">
            <a:spAutoFit/>
          </a:bodyPr>
          <a:lstStyle/>
          <a:p>
            <a:r>
              <a:rPr lang="it-IT" sz="2400" b="1" dirty="0" smtClean="0"/>
              <a:t>-5</a:t>
            </a:r>
            <a:endParaRPr lang="it-IT" sz="2400" b="1" dirty="0"/>
          </a:p>
        </p:txBody>
      </p:sp>
      <p:cxnSp>
        <p:nvCxnSpPr>
          <p:cNvPr id="27" name="Connettore 2 26"/>
          <p:cNvCxnSpPr/>
          <p:nvPr/>
        </p:nvCxnSpPr>
        <p:spPr>
          <a:xfrm rot="10800000">
            <a:off x="5257800" y="2895600"/>
            <a:ext cx="1905000" cy="158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28" name="CasellaDiTesto 27"/>
          <p:cNvSpPr txBox="1"/>
          <p:nvPr/>
        </p:nvSpPr>
        <p:spPr>
          <a:xfrm>
            <a:off x="685800" y="2568714"/>
            <a:ext cx="4419600" cy="707886"/>
          </a:xfrm>
          <a:prstGeom prst="rect">
            <a:avLst/>
          </a:prstGeom>
          <a:noFill/>
        </p:spPr>
        <p:txBody>
          <a:bodyPr wrap="square" rtlCol="0">
            <a:spAutoFit/>
          </a:bodyPr>
          <a:lstStyle/>
          <a:p>
            <a:r>
              <a:rPr lang="it-IT" sz="2000" dirty="0" smtClean="0"/>
              <a:t>Il numero di ossidazione del </a:t>
            </a:r>
            <a:r>
              <a:rPr lang="it-IT" sz="2000" b="1" dirty="0" smtClean="0"/>
              <a:t>fosforo</a:t>
            </a:r>
            <a:r>
              <a:rPr lang="it-IT" sz="2000" dirty="0" smtClean="0"/>
              <a:t> è </a:t>
            </a:r>
            <a:r>
              <a:rPr lang="it-IT" sz="2000" b="1" dirty="0" smtClean="0"/>
              <a:t>+5</a:t>
            </a:r>
            <a:r>
              <a:rPr lang="it-IT" sz="2000" dirty="0" smtClean="0"/>
              <a:t>, in modo che la molecola sia neutra.</a:t>
            </a:r>
          </a:p>
        </p:txBody>
      </p:sp>
      <p:sp>
        <p:nvSpPr>
          <p:cNvPr id="29" name="CasellaDiTesto 28"/>
          <p:cNvSpPr txBox="1"/>
          <p:nvPr/>
        </p:nvSpPr>
        <p:spPr>
          <a:xfrm>
            <a:off x="685800" y="3516868"/>
            <a:ext cx="1828800" cy="646331"/>
          </a:xfrm>
          <a:prstGeom prst="rect">
            <a:avLst/>
          </a:prstGeom>
          <a:noFill/>
        </p:spPr>
        <p:txBody>
          <a:bodyPr wrap="square" rtlCol="0">
            <a:spAutoFit/>
          </a:bodyPr>
          <a:lstStyle/>
          <a:p>
            <a:r>
              <a:rPr lang="it-IT" sz="3600" smtClean="0"/>
              <a:t>K</a:t>
            </a:r>
            <a:r>
              <a:rPr lang="it-IT" sz="3600" baseline="-25000" smtClean="0"/>
              <a:t>2</a:t>
            </a:r>
            <a:r>
              <a:rPr lang="it-IT" sz="3600" smtClean="0"/>
              <a:t>Cr</a:t>
            </a:r>
            <a:r>
              <a:rPr lang="it-IT" sz="3600" baseline="-25000" smtClean="0"/>
              <a:t>2</a:t>
            </a:r>
            <a:r>
              <a:rPr lang="it-IT" sz="3600" smtClean="0"/>
              <a:t>O</a:t>
            </a:r>
            <a:r>
              <a:rPr lang="it-IT" sz="3600" baseline="-25000" dirty="0" smtClean="0"/>
              <a:t>7</a:t>
            </a:r>
            <a:endParaRPr lang="it-IT" sz="3600" baseline="-25000" dirty="0"/>
          </a:p>
        </p:txBody>
      </p:sp>
      <p:sp>
        <p:nvSpPr>
          <p:cNvPr id="30" name="CasellaDiTesto 29"/>
          <p:cNvSpPr txBox="1"/>
          <p:nvPr/>
        </p:nvSpPr>
        <p:spPr>
          <a:xfrm>
            <a:off x="2362200" y="3790890"/>
            <a:ext cx="5715000" cy="400110"/>
          </a:xfrm>
          <a:prstGeom prst="rect">
            <a:avLst/>
          </a:prstGeom>
          <a:noFill/>
        </p:spPr>
        <p:txBody>
          <a:bodyPr wrap="square" rtlCol="0">
            <a:spAutoFit/>
          </a:bodyPr>
          <a:lstStyle/>
          <a:p>
            <a:r>
              <a:rPr lang="it-IT" sz="2000" dirty="0" smtClean="0"/>
              <a:t>	Ci sono 2 idrogeni</a:t>
            </a:r>
            <a:endParaRPr lang="it-IT" sz="2000" dirty="0"/>
          </a:p>
        </p:txBody>
      </p:sp>
      <p:cxnSp>
        <p:nvCxnSpPr>
          <p:cNvPr id="31" name="Connettore 2 30"/>
          <p:cNvCxnSpPr/>
          <p:nvPr/>
        </p:nvCxnSpPr>
        <p:spPr>
          <a:xfrm>
            <a:off x="5334000" y="4045803"/>
            <a:ext cx="1905000" cy="158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32" name="CasellaDiTesto 31"/>
          <p:cNvSpPr txBox="1"/>
          <p:nvPr/>
        </p:nvSpPr>
        <p:spPr>
          <a:xfrm>
            <a:off x="7315200" y="3817203"/>
            <a:ext cx="685800" cy="461665"/>
          </a:xfrm>
          <a:prstGeom prst="rect">
            <a:avLst/>
          </a:prstGeom>
          <a:noFill/>
        </p:spPr>
        <p:txBody>
          <a:bodyPr wrap="square" rtlCol="0">
            <a:spAutoFit/>
          </a:bodyPr>
          <a:lstStyle/>
          <a:p>
            <a:r>
              <a:rPr lang="it-IT" sz="2400" b="1" dirty="0" smtClean="0"/>
              <a:t>+2</a:t>
            </a:r>
            <a:endParaRPr lang="it-IT" sz="2400" b="1" dirty="0"/>
          </a:p>
        </p:txBody>
      </p:sp>
      <p:sp>
        <p:nvSpPr>
          <p:cNvPr id="33" name="CasellaDiTesto 32"/>
          <p:cNvSpPr txBox="1"/>
          <p:nvPr/>
        </p:nvSpPr>
        <p:spPr>
          <a:xfrm>
            <a:off x="1174316" y="3352800"/>
            <a:ext cx="417102" cy="369332"/>
          </a:xfrm>
          <a:prstGeom prst="rect">
            <a:avLst/>
          </a:prstGeom>
          <a:noFill/>
        </p:spPr>
        <p:txBody>
          <a:bodyPr wrap="none" rtlCol="0">
            <a:spAutoFit/>
          </a:bodyPr>
          <a:lstStyle/>
          <a:p>
            <a:r>
              <a:rPr lang="it-IT" b="1" dirty="0" smtClean="0">
                <a:solidFill>
                  <a:schemeClr val="tx2">
                    <a:lumMod val="60000"/>
                    <a:lumOff val="40000"/>
                  </a:schemeClr>
                </a:solidFill>
              </a:rPr>
              <a:t>+6</a:t>
            </a:r>
            <a:endParaRPr lang="it-IT" b="1" dirty="0">
              <a:solidFill>
                <a:schemeClr val="tx2">
                  <a:lumMod val="60000"/>
                  <a:lumOff val="40000"/>
                </a:schemeClr>
              </a:solidFill>
            </a:endParaRPr>
          </a:p>
        </p:txBody>
      </p:sp>
      <p:sp>
        <p:nvSpPr>
          <p:cNvPr id="34" name="CasellaDiTesto 33"/>
          <p:cNvSpPr txBox="1"/>
          <p:nvPr/>
        </p:nvSpPr>
        <p:spPr>
          <a:xfrm>
            <a:off x="1532782" y="3364468"/>
            <a:ext cx="372218" cy="369332"/>
          </a:xfrm>
          <a:prstGeom prst="rect">
            <a:avLst/>
          </a:prstGeom>
          <a:noFill/>
        </p:spPr>
        <p:txBody>
          <a:bodyPr wrap="none" rtlCol="0">
            <a:spAutoFit/>
          </a:bodyPr>
          <a:lstStyle/>
          <a:p>
            <a:r>
              <a:rPr lang="it-IT" b="1" dirty="0" smtClean="0">
                <a:solidFill>
                  <a:schemeClr val="tx2">
                    <a:lumMod val="60000"/>
                    <a:lumOff val="40000"/>
                  </a:schemeClr>
                </a:solidFill>
              </a:rPr>
              <a:t>-2</a:t>
            </a:r>
            <a:endParaRPr lang="it-IT" b="1" dirty="0">
              <a:solidFill>
                <a:schemeClr val="tx2">
                  <a:lumMod val="60000"/>
                  <a:lumOff val="40000"/>
                </a:schemeClr>
              </a:solidFill>
            </a:endParaRPr>
          </a:p>
        </p:txBody>
      </p:sp>
      <p:sp>
        <p:nvSpPr>
          <p:cNvPr id="35" name="CasellaDiTesto 34"/>
          <p:cNvSpPr txBox="1"/>
          <p:nvPr/>
        </p:nvSpPr>
        <p:spPr>
          <a:xfrm>
            <a:off x="685800" y="3364468"/>
            <a:ext cx="417102" cy="369332"/>
          </a:xfrm>
          <a:prstGeom prst="rect">
            <a:avLst/>
          </a:prstGeom>
          <a:noFill/>
        </p:spPr>
        <p:txBody>
          <a:bodyPr wrap="none" rtlCol="0">
            <a:spAutoFit/>
          </a:bodyPr>
          <a:lstStyle/>
          <a:p>
            <a:r>
              <a:rPr lang="it-IT" b="1" dirty="0" smtClean="0">
                <a:solidFill>
                  <a:schemeClr val="tx2">
                    <a:lumMod val="60000"/>
                    <a:lumOff val="40000"/>
                  </a:schemeClr>
                </a:solidFill>
              </a:rPr>
              <a:t>+1</a:t>
            </a:r>
            <a:endParaRPr lang="it-IT" b="1" dirty="0">
              <a:solidFill>
                <a:schemeClr val="tx2">
                  <a:lumMod val="60000"/>
                  <a:lumOff val="40000"/>
                </a:schemeClr>
              </a:solidFill>
            </a:endParaRPr>
          </a:p>
        </p:txBody>
      </p:sp>
      <p:sp>
        <p:nvSpPr>
          <p:cNvPr id="36" name="CasellaDiTesto 35"/>
          <p:cNvSpPr txBox="1"/>
          <p:nvPr/>
        </p:nvSpPr>
        <p:spPr>
          <a:xfrm>
            <a:off x="2362200" y="4419600"/>
            <a:ext cx="5715000" cy="400110"/>
          </a:xfrm>
          <a:prstGeom prst="rect">
            <a:avLst/>
          </a:prstGeom>
          <a:noFill/>
        </p:spPr>
        <p:txBody>
          <a:bodyPr wrap="square" rtlCol="0">
            <a:spAutoFit/>
          </a:bodyPr>
          <a:lstStyle/>
          <a:p>
            <a:r>
              <a:rPr lang="it-IT" sz="2000" dirty="0" smtClean="0"/>
              <a:t>	Ci sono 7 ossigeni</a:t>
            </a:r>
            <a:endParaRPr lang="it-IT" sz="2000" dirty="0"/>
          </a:p>
        </p:txBody>
      </p:sp>
      <p:cxnSp>
        <p:nvCxnSpPr>
          <p:cNvPr id="37" name="Connettore 2 36"/>
          <p:cNvCxnSpPr/>
          <p:nvPr/>
        </p:nvCxnSpPr>
        <p:spPr>
          <a:xfrm>
            <a:off x="5334000" y="4655403"/>
            <a:ext cx="1905000" cy="158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38" name="CasellaDiTesto 37"/>
          <p:cNvSpPr txBox="1"/>
          <p:nvPr/>
        </p:nvSpPr>
        <p:spPr>
          <a:xfrm>
            <a:off x="7315200" y="4426803"/>
            <a:ext cx="685800" cy="461665"/>
          </a:xfrm>
          <a:prstGeom prst="rect">
            <a:avLst/>
          </a:prstGeom>
          <a:noFill/>
        </p:spPr>
        <p:txBody>
          <a:bodyPr wrap="square" rtlCol="0">
            <a:spAutoFit/>
          </a:bodyPr>
          <a:lstStyle/>
          <a:p>
            <a:r>
              <a:rPr lang="it-IT" sz="2400" b="1" dirty="0" smtClean="0"/>
              <a:t>-14</a:t>
            </a:r>
            <a:endParaRPr lang="it-IT" sz="2400" b="1" dirty="0"/>
          </a:p>
        </p:txBody>
      </p:sp>
      <p:cxnSp>
        <p:nvCxnSpPr>
          <p:cNvPr id="39" name="Connettore 1 38"/>
          <p:cNvCxnSpPr/>
          <p:nvPr/>
        </p:nvCxnSpPr>
        <p:spPr>
          <a:xfrm>
            <a:off x="7239000" y="4888468"/>
            <a:ext cx="762000" cy="1588"/>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40" name="CasellaDiTesto 39"/>
          <p:cNvSpPr txBox="1"/>
          <p:nvPr/>
        </p:nvSpPr>
        <p:spPr>
          <a:xfrm>
            <a:off x="7315200" y="4884003"/>
            <a:ext cx="685800" cy="461665"/>
          </a:xfrm>
          <a:prstGeom prst="rect">
            <a:avLst/>
          </a:prstGeom>
          <a:noFill/>
        </p:spPr>
        <p:txBody>
          <a:bodyPr wrap="square" rtlCol="0">
            <a:spAutoFit/>
          </a:bodyPr>
          <a:lstStyle/>
          <a:p>
            <a:r>
              <a:rPr lang="it-IT" sz="2400" b="1" dirty="0" smtClean="0"/>
              <a:t>-12</a:t>
            </a:r>
            <a:endParaRPr lang="it-IT" sz="2400" b="1" dirty="0"/>
          </a:p>
        </p:txBody>
      </p:sp>
      <p:cxnSp>
        <p:nvCxnSpPr>
          <p:cNvPr id="41" name="Connettore 2 40"/>
          <p:cNvCxnSpPr/>
          <p:nvPr/>
        </p:nvCxnSpPr>
        <p:spPr>
          <a:xfrm rot="10800000">
            <a:off x="4648200" y="5105400"/>
            <a:ext cx="2514600" cy="13256"/>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42" name="CasellaDiTesto 41"/>
          <p:cNvSpPr txBox="1"/>
          <p:nvPr/>
        </p:nvSpPr>
        <p:spPr>
          <a:xfrm>
            <a:off x="685800" y="4790182"/>
            <a:ext cx="4419600" cy="1323439"/>
          </a:xfrm>
          <a:prstGeom prst="rect">
            <a:avLst/>
          </a:prstGeom>
          <a:noFill/>
        </p:spPr>
        <p:txBody>
          <a:bodyPr wrap="square" rtlCol="0">
            <a:spAutoFit/>
          </a:bodyPr>
          <a:lstStyle/>
          <a:p>
            <a:r>
              <a:rPr lang="it-IT" sz="2000" dirty="0" smtClean="0"/>
              <a:t>Perché la molecola sia neutra e considerando che ci sono </a:t>
            </a:r>
            <a:r>
              <a:rPr lang="it-IT" sz="2000" b="1" dirty="0" smtClean="0"/>
              <a:t>2 atomi di cromo</a:t>
            </a:r>
            <a:r>
              <a:rPr lang="it-IT" sz="2000" dirty="0" smtClean="0"/>
              <a:t>, il numero di ossidazione del </a:t>
            </a:r>
            <a:r>
              <a:rPr lang="it-IT" sz="2000" b="1" dirty="0" smtClean="0"/>
              <a:t>cromo</a:t>
            </a:r>
            <a:r>
              <a:rPr lang="it-IT" sz="2000" dirty="0" smtClean="0"/>
              <a:t> deve essere </a:t>
            </a:r>
            <a:r>
              <a:rPr lang="it-IT" sz="2000" b="1" dirty="0" smtClean="0"/>
              <a:t>+6</a:t>
            </a:r>
            <a:r>
              <a:rPr lang="it-IT" sz="2000" dirty="0" smtClean="0"/>
              <a:t>.</a:t>
            </a:r>
          </a:p>
        </p:txBody>
      </p:sp>
      <p:sp>
        <p:nvSpPr>
          <p:cNvPr id="43" name="CasellaDiTesto 42"/>
          <p:cNvSpPr txBox="1"/>
          <p:nvPr/>
        </p:nvSpPr>
        <p:spPr>
          <a:xfrm>
            <a:off x="2362200" y="1581090"/>
            <a:ext cx="5715000" cy="400110"/>
          </a:xfrm>
          <a:prstGeom prst="rect">
            <a:avLst/>
          </a:prstGeom>
          <a:noFill/>
        </p:spPr>
        <p:txBody>
          <a:bodyPr wrap="square" rtlCol="0">
            <a:spAutoFit/>
          </a:bodyPr>
          <a:lstStyle/>
          <a:p>
            <a:r>
              <a:rPr lang="it-IT" sz="2000" dirty="0" smtClean="0"/>
              <a:t>	Ci sono 3 idrogeni</a:t>
            </a:r>
            <a:endParaRPr lang="it-IT" sz="2000" dirty="0"/>
          </a:p>
        </p:txBody>
      </p:sp>
      <p:sp>
        <p:nvSpPr>
          <p:cNvPr id="44" name="CasellaDiTesto 43"/>
          <p:cNvSpPr txBox="1"/>
          <p:nvPr/>
        </p:nvSpPr>
        <p:spPr>
          <a:xfrm>
            <a:off x="2362200" y="1905000"/>
            <a:ext cx="5715000" cy="707886"/>
          </a:xfrm>
          <a:prstGeom prst="rect">
            <a:avLst/>
          </a:prstGeom>
          <a:noFill/>
        </p:spPr>
        <p:txBody>
          <a:bodyPr wrap="square" rtlCol="0">
            <a:spAutoFit/>
          </a:bodyPr>
          <a:lstStyle/>
          <a:p>
            <a:r>
              <a:rPr lang="it-IT" sz="2000" dirty="0" smtClean="0"/>
              <a:t>Il numero di ossidazione dell’</a:t>
            </a:r>
            <a:r>
              <a:rPr lang="it-IT" sz="2000" b="1" dirty="0" smtClean="0"/>
              <a:t>ossigeno</a:t>
            </a:r>
            <a:r>
              <a:rPr lang="it-IT" sz="2000" dirty="0" smtClean="0"/>
              <a:t> è </a:t>
            </a:r>
            <a:r>
              <a:rPr lang="it-IT" sz="2000" b="1" dirty="0" smtClean="0"/>
              <a:t>-2</a:t>
            </a:r>
            <a:r>
              <a:rPr lang="it-IT" sz="2000" dirty="0" smtClean="0"/>
              <a:t>. </a:t>
            </a:r>
          </a:p>
          <a:p>
            <a:r>
              <a:rPr lang="it-IT" sz="2000" dirty="0" smtClean="0"/>
              <a:t>	</a:t>
            </a:r>
            <a:endParaRPr lang="it-IT" sz="2000" dirty="0"/>
          </a:p>
        </p:txBody>
      </p:sp>
      <p:sp>
        <p:nvSpPr>
          <p:cNvPr id="46" name="CasellaDiTesto 45"/>
          <p:cNvSpPr txBox="1"/>
          <p:nvPr/>
        </p:nvSpPr>
        <p:spPr>
          <a:xfrm>
            <a:off x="2362200" y="3483114"/>
            <a:ext cx="5715000" cy="707886"/>
          </a:xfrm>
          <a:prstGeom prst="rect">
            <a:avLst/>
          </a:prstGeom>
          <a:noFill/>
        </p:spPr>
        <p:txBody>
          <a:bodyPr wrap="square" rtlCol="0">
            <a:spAutoFit/>
          </a:bodyPr>
          <a:lstStyle/>
          <a:p>
            <a:r>
              <a:rPr lang="it-IT" sz="2000" dirty="0" smtClean="0"/>
              <a:t>Il numero di ossidazione dell’</a:t>
            </a:r>
            <a:r>
              <a:rPr lang="it-IT" sz="2000" b="1" dirty="0" smtClean="0"/>
              <a:t>idrogeno </a:t>
            </a:r>
            <a:r>
              <a:rPr lang="it-IT" sz="2000" dirty="0" smtClean="0"/>
              <a:t>è </a:t>
            </a:r>
            <a:r>
              <a:rPr lang="it-IT" sz="2000" b="1" dirty="0" smtClean="0"/>
              <a:t>+1</a:t>
            </a:r>
            <a:r>
              <a:rPr lang="it-IT" sz="2000" dirty="0" smtClean="0"/>
              <a:t>. </a:t>
            </a:r>
          </a:p>
          <a:p>
            <a:r>
              <a:rPr lang="it-IT" sz="2000" dirty="0" smtClean="0"/>
              <a:t>	</a:t>
            </a:r>
            <a:endParaRPr lang="it-IT" sz="2000" dirty="0"/>
          </a:p>
        </p:txBody>
      </p:sp>
      <p:sp>
        <p:nvSpPr>
          <p:cNvPr id="47" name="CasellaDiTesto 46"/>
          <p:cNvSpPr txBox="1"/>
          <p:nvPr/>
        </p:nvSpPr>
        <p:spPr>
          <a:xfrm>
            <a:off x="2362200" y="4092714"/>
            <a:ext cx="5715000" cy="707886"/>
          </a:xfrm>
          <a:prstGeom prst="rect">
            <a:avLst/>
          </a:prstGeom>
          <a:noFill/>
        </p:spPr>
        <p:txBody>
          <a:bodyPr wrap="square" rtlCol="0">
            <a:spAutoFit/>
          </a:bodyPr>
          <a:lstStyle/>
          <a:p>
            <a:r>
              <a:rPr lang="it-IT" sz="2000" dirty="0" smtClean="0"/>
              <a:t>Il numero di ossidazione dell’</a:t>
            </a:r>
            <a:r>
              <a:rPr lang="it-IT" sz="2000" b="1" dirty="0" smtClean="0"/>
              <a:t>ossigeno</a:t>
            </a:r>
            <a:r>
              <a:rPr lang="it-IT" sz="2000" dirty="0" smtClean="0"/>
              <a:t> è </a:t>
            </a:r>
            <a:r>
              <a:rPr lang="it-IT" sz="2000" b="1" dirty="0" smtClean="0"/>
              <a:t>-2</a:t>
            </a:r>
            <a:r>
              <a:rPr lang="it-IT" sz="2000" dirty="0" smtClean="0"/>
              <a:t>. </a:t>
            </a:r>
          </a:p>
          <a:p>
            <a:r>
              <a:rPr lang="it-IT" sz="2000" dirty="0" smtClean="0"/>
              <a:t>	</a:t>
            </a:r>
            <a:endParaRPr lang="it-IT" sz="2000" dirty="0"/>
          </a:p>
        </p:txBody>
      </p:sp>
    </p:spTree>
    <p:extLst>
      <p:ext uri="{BB962C8B-B14F-4D97-AF65-F5344CB8AC3E}">
        <p14:creationId xmlns:p14="http://schemas.microsoft.com/office/powerpoint/2010/main" val="2783845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1000" fill="hold"/>
                                        <p:tgtEl>
                                          <p:spTgt spid="11"/>
                                        </p:tgtEl>
                                        <p:attrNameLst>
                                          <p:attrName>ppt_x</p:attrName>
                                        </p:attrNameLst>
                                      </p:cBhvr>
                                      <p:tavLst>
                                        <p:tav tm="0">
                                          <p:val>
                                            <p:strVal val="#ppt_x-.2"/>
                                          </p:val>
                                        </p:tav>
                                        <p:tav tm="100000">
                                          <p:val>
                                            <p:strVal val="#ppt_x"/>
                                          </p:val>
                                        </p:tav>
                                      </p:tavLst>
                                    </p:anim>
                                    <p:anim calcmode="lin" valueType="num">
                                      <p:cBhvr>
                                        <p:cTn id="15" dur="1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16" dur="1000"/>
                                        <p:tgtEl>
                                          <p:spTgt spid="11"/>
                                        </p:tgtEl>
                                      </p:cBhvr>
                                    </p:animEffect>
                                  </p:childTnLst>
                                </p:cTn>
                              </p:par>
                            </p:childTnLst>
                          </p:cTn>
                        </p:par>
                        <p:par>
                          <p:cTn id="17" fill="hold">
                            <p:stCondLst>
                              <p:cond delay="1000"/>
                            </p:stCondLst>
                            <p:childTnLst>
                              <p:par>
                                <p:cTn id="18" presetID="34" presetClass="entr" presetSubtype="0" fill="hold" grpId="0" nodeType="afterEffect">
                                  <p:stCondLst>
                                    <p:cond delay="0"/>
                                  </p:stCondLst>
                                  <p:childTnLst>
                                    <p:set>
                                      <p:cBhvr>
                                        <p:cTn id="19" dur="1" fill="hold">
                                          <p:stCondLst>
                                            <p:cond delay="0"/>
                                          </p:stCondLst>
                                        </p:cTn>
                                        <p:tgtEl>
                                          <p:spTgt spid="19"/>
                                        </p:tgtEl>
                                        <p:attrNameLst>
                                          <p:attrName>style.visibility</p:attrName>
                                        </p:attrNameLst>
                                      </p:cBhvr>
                                      <p:to>
                                        <p:strVal val="visible"/>
                                      </p:to>
                                    </p:set>
                                    <p:anim from="(-#ppt_w/2)" to="(#ppt_x)" calcmode="lin" valueType="num">
                                      <p:cBhvr>
                                        <p:cTn id="20" dur="300" fill="hold">
                                          <p:stCondLst>
                                            <p:cond delay="0"/>
                                          </p:stCondLst>
                                        </p:cTn>
                                        <p:tgtEl>
                                          <p:spTgt spid="19"/>
                                        </p:tgtEl>
                                        <p:attrNameLst>
                                          <p:attrName>ppt_x</p:attrName>
                                        </p:attrNameLst>
                                      </p:cBhvr>
                                    </p:anim>
                                    <p:anim from="0" to="-1.0" calcmode="lin" valueType="num">
                                      <p:cBhvr>
                                        <p:cTn id="21" dur="100" decel="50000" autoRev="1" fill="hold">
                                          <p:stCondLst>
                                            <p:cond delay="300"/>
                                          </p:stCondLst>
                                        </p:cTn>
                                        <p:tgtEl>
                                          <p:spTgt spid="19"/>
                                        </p:tgtEl>
                                        <p:attrNameLst>
                                          <p:attrName>xshear</p:attrName>
                                        </p:attrNameLst>
                                      </p:cBhvr>
                                    </p:anim>
                                    <p:animScale>
                                      <p:cBhvr>
                                        <p:cTn id="22" dur="100" decel="100000" autoRev="1" fill="hold">
                                          <p:stCondLst>
                                            <p:cond delay="300"/>
                                          </p:stCondLst>
                                        </p:cTn>
                                        <p:tgtEl>
                                          <p:spTgt spid="19"/>
                                        </p:tgtEl>
                                      </p:cBhvr>
                                      <p:from x="100000" y="100000"/>
                                      <p:to x="80000" y="100000"/>
                                    </p:animScale>
                                    <p:anim by="(#ppt_h/3+#ppt_w*0.1)" calcmode="lin" valueType="num">
                                      <p:cBhvr additive="sum">
                                        <p:cTn id="23" dur="100" decel="100000" autoRev="1" fill="hold">
                                          <p:stCondLst>
                                            <p:cond delay="300"/>
                                          </p:stCondLst>
                                        </p:cTn>
                                        <p:tgtEl>
                                          <p:spTgt spid="19"/>
                                        </p:tgtEl>
                                        <p:attrNameLst>
                                          <p:attrName>ppt_x</p:attrName>
                                        </p:attrNameLst>
                                      </p:cBhvr>
                                    </p:anim>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grpId="0" nodeType="click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1000" fill="hold"/>
                                        <p:tgtEl>
                                          <p:spTgt spid="44"/>
                                        </p:tgtEl>
                                        <p:attrNameLst>
                                          <p:attrName>ppt_x</p:attrName>
                                        </p:attrNameLst>
                                      </p:cBhvr>
                                      <p:tavLst>
                                        <p:tav tm="0">
                                          <p:val>
                                            <p:strVal val="#ppt_x-.2"/>
                                          </p:val>
                                        </p:tav>
                                        <p:tav tm="100000">
                                          <p:val>
                                            <p:strVal val="#ppt_x"/>
                                          </p:val>
                                        </p:tav>
                                      </p:tavLst>
                                    </p:anim>
                                    <p:anim calcmode="lin" valueType="num">
                                      <p:cBhvr>
                                        <p:cTn id="29" dur="1000" fill="hold"/>
                                        <p:tgtEl>
                                          <p:spTgt spid="44"/>
                                        </p:tgtEl>
                                        <p:attrNameLst>
                                          <p:attrName>ppt_y</p:attrName>
                                        </p:attrNameLst>
                                      </p:cBhvr>
                                      <p:tavLst>
                                        <p:tav tm="0">
                                          <p:val>
                                            <p:strVal val="#ppt_y"/>
                                          </p:val>
                                        </p:tav>
                                        <p:tav tm="100000">
                                          <p:val>
                                            <p:strVal val="#ppt_y"/>
                                          </p:val>
                                        </p:tav>
                                      </p:tavLst>
                                    </p:anim>
                                    <p:animEffect transition="in" filter="wipe(right)" prLst="gradientSize: 0.1">
                                      <p:cBhvr>
                                        <p:cTn id="30" dur="1000"/>
                                        <p:tgtEl>
                                          <p:spTgt spid="44"/>
                                        </p:tgtEl>
                                      </p:cBhvr>
                                    </p:animEffect>
                                  </p:childTnLst>
                                </p:cTn>
                              </p:par>
                            </p:childTnLst>
                          </p:cTn>
                        </p:par>
                        <p:par>
                          <p:cTn id="31" fill="hold">
                            <p:stCondLst>
                              <p:cond delay="1000"/>
                            </p:stCondLst>
                            <p:childTnLst>
                              <p:par>
                                <p:cTn id="32" presetID="34" presetClass="entr" presetSubtype="0"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from="(-#ppt_w/2)" to="(#ppt_x)" calcmode="lin" valueType="num">
                                      <p:cBhvr>
                                        <p:cTn id="34" dur="300" fill="hold">
                                          <p:stCondLst>
                                            <p:cond delay="0"/>
                                          </p:stCondLst>
                                        </p:cTn>
                                        <p:tgtEl>
                                          <p:spTgt spid="18"/>
                                        </p:tgtEl>
                                        <p:attrNameLst>
                                          <p:attrName>ppt_x</p:attrName>
                                        </p:attrNameLst>
                                      </p:cBhvr>
                                    </p:anim>
                                    <p:anim from="0" to="-1.0" calcmode="lin" valueType="num">
                                      <p:cBhvr>
                                        <p:cTn id="35" dur="100" decel="50000" autoRev="1" fill="hold">
                                          <p:stCondLst>
                                            <p:cond delay="300"/>
                                          </p:stCondLst>
                                        </p:cTn>
                                        <p:tgtEl>
                                          <p:spTgt spid="18"/>
                                        </p:tgtEl>
                                        <p:attrNameLst>
                                          <p:attrName>xshear</p:attrName>
                                        </p:attrNameLst>
                                      </p:cBhvr>
                                    </p:anim>
                                    <p:animScale>
                                      <p:cBhvr>
                                        <p:cTn id="36" dur="100" decel="100000" autoRev="1" fill="hold">
                                          <p:stCondLst>
                                            <p:cond delay="300"/>
                                          </p:stCondLst>
                                        </p:cTn>
                                        <p:tgtEl>
                                          <p:spTgt spid="18"/>
                                        </p:tgtEl>
                                      </p:cBhvr>
                                      <p:from x="100000" y="100000"/>
                                      <p:to x="80000" y="100000"/>
                                    </p:animScale>
                                    <p:anim by="(#ppt_h/3+#ppt_w*0.1)" calcmode="lin" valueType="num">
                                      <p:cBhvr additive="sum">
                                        <p:cTn id="37" dur="100" decel="100000" autoRev="1" fill="hold">
                                          <p:stCondLst>
                                            <p:cond delay="300"/>
                                          </p:stCondLst>
                                        </p:cTn>
                                        <p:tgtEl>
                                          <p:spTgt spid="18"/>
                                        </p:tgtEl>
                                        <p:attrNameLst>
                                          <p:attrName>ppt_x</p:attrName>
                                        </p:attrNameLst>
                                      </p:cBhvr>
                                    </p:anim>
                                  </p:childTnLst>
                                </p:cTn>
                              </p:par>
                            </p:childTnLst>
                          </p:cTn>
                        </p:par>
                      </p:childTnLst>
                    </p:cTn>
                  </p:par>
                  <p:par>
                    <p:cTn id="38" fill="hold">
                      <p:stCondLst>
                        <p:cond delay="indefinite"/>
                      </p:stCondLst>
                      <p:childTnLst>
                        <p:par>
                          <p:cTn id="39" fill="hold">
                            <p:stCondLst>
                              <p:cond delay="0"/>
                            </p:stCondLst>
                            <p:childTnLst>
                              <p:par>
                                <p:cTn id="40" presetID="29" presetClass="entr" presetSubtype="0" fill="hold" grpId="0" nodeType="clickEffect">
                                  <p:stCondLst>
                                    <p:cond delay="0"/>
                                  </p:stCondLst>
                                  <p:childTnLst>
                                    <p:set>
                                      <p:cBhvr>
                                        <p:cTn id="41" dur="1" fill="hold">
                                          <p:stCondLst>
                                            <p:cond delay="0"/>
                                          </p:stCondLst>
                                        </p:cTn>
                                        <p:tgtEl>
                                          <p:spTgt spid="43"/>
                                        </p:tgtEl>
                                        <p:attrNameLst>
                                          <p:attrName>style.visibility</p:attrName>
                                        </p:attrNameLst>
                                      </p:cBhvr>
                                      <p:to>
                                        <p:strVal val="visible"/>
                                      </p:to>
                                    </p:set>
                                    <p:anim calcmode="lin" valueType="num">
                                      <p:cBhvr>
                                        <p:cTn id="42" dur="1000" fill="hold"/>
                                        <p:tgtEl>
                                          <p:spTgt spid="43"/>
                                        </p:tgtEl>
                                        <p:attrNameLst>
                                          <p:attrName>ppt_x</p:attrName>
                                        </p:attrNameLst>
                                      </p:cBhvr>
                                      <p:tavLst>
                                        <p:tav tm="0">
                                          <p:val>
                                            <p:strVal val="#ppt_x-.2"/>
                                          </p:val>
                                        </p:tav>
                                        <p:tav tm="100000">
                                          <p:val>
                                            <p:strVal val="#ppt_x"/>
                                          </p:val>
                                        </p:tav>
                                      </p:tavLst>
                                    </p:anim>
                                    <p:anim calcmode="lin" valueType="num">
                                      <p:cBhvr>
                                        <p:cTn id="43" dur="1000" fill="hold"/>
                                        <p:tgtEl>
                                          <p:spTgt spid="43"/>
                                        </p:tgtEl>
                                        <p:attrNameLst>
                                          <p:attrName>ppt_y</p:attrName>
                                        </p:attrNameLst>
                                      </p:cBhvr>
                                      <p:tavLst>
                                        <p:tav tm="0">
                                          <p:val>
                                            <p:strVal val="#ppt_y"/>
                                          </p:val>
                                        </p:tav>
                                        <p:tav tm="100000">
                                          <p:val>
                                            <p:strVal val="#ppt_y"/>
                                          </p:val>
                                        </p:tav>
                                      </p:tavLst>
                                    </p:anim>
                                    <p:animEffect transition="in" filter="wipe(right)" prLst="gradientSize: 0.1">
                                      <p:cBhvr>
                                        <p:cTn id="44" dur="1000"/>
                                        <p:tgtEl>
                                          <p:spTgt spid="43"/>
                                        </p:tgtEl>
                                      </p:cBhvr>
                                    </p:animEffect>
                                  </p:childTnLst>
                                </p:cTn>
                              </p:par>
                            </p:childTnLst>
                          </p:cTn>
                        </p:par>
                        <p:par>
                          <p:cTn id="45" fill="hold">
                            <p:stCondLst>
                              <p:cond delay="1000"/>
                            </p:stCondLst>
                            <p:childTnLst>
                              <p:par>
                                <p:cTn id="46" presetID="29" presetClass="entr" presetSubtype="0" fill="hold" nodeType="afterEffect">
                                  <p:stCondLst>
                                    <p:cond delay="0"/>
                                  </p:stCondLst>
                                  <p:childTnLst>
                                    <p:set>
                                      <p:cBhvr>
                                        <p:cTn id="47" dur="1" fill="hold">
                                          <p:stCondLst>
                                            <p:cond delay="0"/>
                                          </p:stCondLst>
                                        </p:cTn>
                                        <p:tgtEl>
                                          <p:spTgt spid="13"/>
                                        </p:tgtEl>
                                        <p:attrNameLst>
                                          <p:attrName>style.visibility</p:attrName>
                                        </p:attrNameLst>
                                      </p:cBhvr>
                                      <p:to>
                                        <p:strVal val="visible"/>
                                      </p:to>
                                    </p:set>
                                    <p:anim calcmode="lin" valueType="num">
                                      <p:cBhvr>
                                        <p:cTn id="48" dur="1000" fill="hold"/>
                                        <p:tgtEl>
                                          <p:spTgt spid="13"/>
                                        </p:tgtEl>
                                        <p:attrNameLst>
                                          <p:attrName>ppt_x</p:attrName>
                                        </p:attrNameLst>
                                      </p:cBhvr>
                                      <p:tavLst>
                                        <p:tav tm="0">
                                          <p:val>
                                            <p:strVal val="#ppt_x-.2"/>
                                          </p:val>
                                        </p:tav>
                                        <p:tav tm="100000">
                                          <p:val>
                                            <p:strVal val="#ppt_x"/>
                                          </p:val>
                                        </p:tav>
                                      </p:tavLst>
                                    </p:anim>
                                    <p:anim calcmode="lin" valueType="num">
                                      <p:cBhvr>
                                        <p:cTn id="49" dur="1000" fill="hold"/>
                                        <p:tgtEl>
                                          <p:spTgt spid="13"/>
                                        </p:tgtEl>
                                        <p:attrNameLst>
                                          <p:attrName>ppt_y</p:attrName>
                                        </p:attrNameLst>
                                      </p:cBhvr>
                                      <p:tavLst>
                                        <p:tav tm="0">
                                          <p:val>
                                            <p:strVal val="#ppt_y"/>
                                          </p:val>
                                        </p:tav>
                                        <p:tav tm="100000">
                                          <p:val>
                                            <p:strVal val="#ppt_y"/>
                                          </p:val>
                                        </p:tav>
                                      </p:tavLst>
                                    </p:anim>
                                    <p:animEffect transition="in" filter="wipe(right)" prLst="gradientSize: 0.1">
                                      <p:cBhvr>
                                        <p:cTn id="50" dur="1000"/>
                                        <p:tgtEl>
                                          <p:spTgt spid="13"/>
                                        </p:tgtEl>
                                      </p:cBhvr>
                                    </p:animEffect>
                                  </p:childTnLst>
                                </p:cTn>
                              </p:par>
                              <p:par>
                                <p:cTn id="51" presetID="29" presetClass="entr" presetSubtype="0" fill="hold" grpId="0" nodeType="withEffect">
                                  <p:stCondLst>
                                    <p:cond delay="0"/>
                                  </p:stCondLst>
                                  <p:childTnLst>
                                    <p:set>
                                      <p:cBhvr>
                                        <p:cTn id="52" dur="1" fill="hold">
                                          <p:stCondLst>
                                            <p:cond delay="0"/>
                                          </p:stCondLst>
                                        </p:cTn>
                                        <p:tgtEl>
                                          <p:spTgt spid="15"/>
                                        </p:tgtEl>
                                        <p:attrNameLst>
                                          <p:attrName>style.visibility</p:attrName>
                                        </p:attrNameLst>
                                      </p:cBhvr>
                                      <p:to>
                                        <p:strVal val="visible"/>
                                      </p:to>
                                    </p:set>
                                    <p:anim calcmode="lin" valueType="num">
                                      <p:cBhvr>
                                        <p:cTn id="53" dur="1000" fill="hold"/>
                                        <p:tgtEl>
                                          <p:spTgt spid="15"/>
                                        </p:tgtEl>
                                        <p:attrNameLst>
                                          <p:attrName>ppt_x</p:attrName>
                                        </p:attrNameLst>
                                      </p:cBhvr>
                                      <p:tavLst>
                                        <p:tav tm="0">
                                          <p:val>
                                            <p:strVal val="#ppt_x-.2"/>
                                          </p:val>
                                        </p:tav>
                                        <p:tav tm="100000">
                                          <p:val>
                                            <p:strVal val="#ppt_x"/>
                                          </p:val>
                                        </p:tav>
                                      </p:tavLst>
                                    </p:anim>
                                    <p:anim calcmode="lin" valueType="num">
                                      <p:cBhvr>
                                        <p:cTn id="54" dur="1000" fill="hold"/>
                                        <p:tgtEl>
                                          <p:spTgt spid="15"/>
                                        </p:tgtEl>
                                        <p:attrNameLst>
                                          <p:attrName>ppt_y</p:attrName>
                                        </p:attrNameLst>
                                      </p:cBhvr>
                                      <p:tavLst>
                                        <p:tav tm="0">
                                          <p:val>
                                            <p:strVal val="#ppt_y"/>
                                          </p:val>
                                        </p:tav>
                                        <p:tav tm="100000">
                                          <p:val>
                                            <p:strVal val="#ppt_y"/>
                                          </p:val>
                                        </p:tav>
                                      </p:tavLst>
                                    </p:anim>
                                    <p:animEffect transition="in" filter="wipe(right)" prLst="gradientSize: 0.1">
                                      <p:cBhvr>
                                        <p:cTn id="55" dur="1000"/>
                                        <p:tgtEl>
                                          <p:spTgt spid="15"/>
                                        </p:tgtEl>
                                      </p:cBhvr>
                                    </p:animEffect>
                                  </p:childTnLst>
                                </p:cTn>
                              </p:par>
                            </p:childTnLst>
                          </p:cTn>
                        </p:par>
                      </p:childTnLst>
                    </p:cTn>
                  </p:par>
                  <p:par>
                    <p:cTn id="56" fill="hold">
                      <p:stCondLst>
                        <p:cond delay="indefinite"/>
                      </p:stCondLst>
                      <p:childTnLst>
                        <p:par>
                          <p:cTn id="57" fill="hold">
                            <p:stCondLst>
                              <p:cond delay="0"/>
                            </p:stCondLst>
                            <p:childTnLst>
                              <p:par>
                                <p:cTn id="58" presetID="29" presetClass="entr" presetSubtype="0" fill="hold" grpId="0" nodeType="clickEffect">
                                  <p:stCondLst>
                                    <p:cond delay="0"/>
                                  </p:stCondLst>
                                  <p:childTnLst>
                                    <p:set>
                                      <p:cBhvr>
                                        <p:cTn id="59" dur="1" fill="hold">
                                          <p:stCondLst>
                                            <p:cond delay="0"/>
                                          </p:stCondLst>
                                        </p:cTn>
                                        <p:tgtEl>
                                          <p:spTgt spid="20"/>
                                        </p:tgtEl>
                                        <p:attrNameLst>
                                          <p:attrName>style.visibility</p:attrName>
                                        </p:attrNameLst>
                                      </p:cBhvr>
                                      <p:to>
                                        <p:strVal val="visible"/>
                                      </p:to>
                                    </p:set>
                                    <p:anim calcmode="lin" valueType="num">
                                      <p:cBhvr>
                                        <p:cTn id="60" dur="1000" fill="hold"/>
                                        <p:tgtEl>
                                          <p:spTgt spid="20"/>
                                        </p:tgtEl>
                                        <p:attrNameLst>
                                          <p:attrName>ppt_x</p:attrName>
                                        </p:attrNameLst>
                                      </p:cBhvr>
                                      <p:tavLst>
                                        <p:tav tm="0">
                                          <p:val>
                                            <p:strVal val="#ppt_x-.2"/>
                                          </p:val>
                                        </p:tav>
                                        <p:tav tm="100000">
                                          <p:val>
                                            <p:strVal val="#ppt_x"/>
                                          </p:val>
                                        </p:tav>
                                      </p:tavLst>
                                    </p:anim>
                                    <p:anim calcmode="lin" valueType="num">
                                      <p:cBhvr>
                                        <p:cTn id="61" dur="1000" fill="hold"/>
                                        <p:tgtEl>
                                          <p:spTgt spid="20"/>
                                        </p:tgtEl>
                                        <p:attrNameLst>
                                          <p:attrName>ppt_y</p:attrName>
                                        </p:attrNameLst>
                                      </p:cBhvr>
                                      <p:tavLst>
                                        <p:tav tm="0">
                                          <p:val>
                                            <p:strVal val="#ppt_y"/>
                                          </p:val>
                                        </p:tav>
                                        <p:tav tm="100000">
                                          <p:val>
                                            <p:strVal val="#ppt_y"/>
                                          </p:val>
                                        </p:tav>
                                      </p:tavLst>
                                    </p:anim>
                                    <p:animEffect transition="in" filter="wipe(right)" prLst="gradientSize: 0.1">
                                      <p:cBhvr>
                                        <p:cTn id="62" dur="1000"/>
                                        <p:tgtEl>
                                          <p:spTgt spid="20"/>
                                        </p:tgtEl>
                                      </p:cBhvr>
                                    </p:animEffect>
                                  </p:childTnLst>
                                </p:cTn>
                              </p:par>
                            </p:childTnLst>
                          </p:cTn>
                        </p:par>
                        <p:par>
                          <p:cTn id="63" fill="hold">
                            <p:stCondLst>
                              <p:cond delay="1000"/>
                            </p:stCondLst>
                            <p:childTnLst>
                              <p:par>
                                <p:cTn id="64" presetID="29" presetClass="entr" presetSubtype="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1000" fill="hold"/>
                                        <p:tgtEl>
                                          <p:spTgt spid="21"/>
                                        </p:tgtEl>
                                        <p:attrNameLst>
                                          <p:attrName>ppt_x</p:attrName>
                                        </p:attrNameLst>
                                      </p:cBhvr>
                                      <p:tavLst>
                                        <p:tav tm="0">
                                          <p:val>
                                            <p:strVal val="#ppt_x-.2"/>
                                          </p:val>
                                        </p:tav>
                                        <p:tav tm="100000">
                                          <p:val>
                                            <p:strVal val="#ppt_x"/>
                                          </p:val>
                                        </p:tav>
                                      </p:tavLst>
                                    </p:anim>
                                    <p:anim calcmode="lin" valueType="num">
                                      <p:cBhvr>
                                        <p:cTn id="67" dur="1000" fill="hold"/>
                                        <p:tgtEl>
                                          <p:spTgt spid="21"/>
                                        </p:tgtEl>
                                        <p:attrNameLst>
                                          <p:attrName>ppt_y</p:attrName>
                                        </p:attrNameLst>
                                      </p:cBhvr>
                                      <p:tavLst>
                                        <p:tav tm="0">
                                          <p:val>
                                            <p:strVal val="#ppt_y"/>
                                          </p:val>
                                        </p:tav>
                                        <p:tav tm="100000">
                                          <p:val>
                                            <p:strVal val="#ppt_y"/>
                                          </p:val>
                                        </p:tav>
                                      </p:tavLst>
                                    </p:anim>
                                    <p:animEffect transition="in" filter="wipe(right)" prLst="gradientSize: 0.1">
                                      <p:cBhvr>
                                        <p:cTn id="68" dur="1000"/>
                                        <p:tgtEl>
                                          <p:spTgt spid="21"/>
                                        </p:tgtEl>
                                      </p:cBhvr>
                                    </p:animEffect>
                                  </p:childTnLst>
                                </p:cTn>
                              </p:par>
                              <p:par>
                                <p:cTn id="69" presetID="29" presetClass="entr" presetSubtype="0" fill="hold" grpId="0" nodeType="with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p:cTn id="71" dur="1000" fill="hold"/>
                                        <p:tgtEl>
                                          <p:spTgt spid="23"/>
                                        </p:tgtEl>
                                        <p:attrNameLst>
                                          <p:attrName>ppt_x</p:attrName>
                                        </p:attrNameLst>
                                      </p:cBhvr>
                                      <p:tavLst>
                                        <p:tav tm="0">
                                          <p:val>
                                            <p:strVal val="#ppt_x-.2"/>
                                          </p:val>
                                        </p:tav>
                                        <p:tav tm="100000">
                                          <p:val>
                                            <p:strVal val="#ppt_x"/>
                                          </p:val>
                                        </p:tav>
                                      </p:tavLst>
                                    </p:anim>
                                    <p:anim calcmode="lin" valueType="num">
                                      <p:cBhvr>
                                        <p:cTn id="72" dur="1000" fill="hold"/>
                                        <p:tgtEl>
                                          <p:spTgt spid="23"/>
                                        </p:tgtEl>
                                        <p:attrNameLst>
                                          <p:attrName>ppt_y</p:attrName>
                                        </p:attrNameLst>
                                      </p:cBhvr>
                                      <p:tavLst>
                                        <p:tav tm="0">
                                          <p:val>
                                            <p:strVal val="#ppt_y"/>
                                          </p:val>
                                        </p:tav>
                                        <p:tav tm="100000">
                                          <p:val>
                                            <p:strVal val="#ppt_y"/>
                                          </p:val>
                                        </p:tav>
                                      </p:tavLst>
                                    </p:anim>
                                    <p:animEffect transition="in" filter="wipe(right)" prLst="gradientSize: 0.1">
                                      <p:cBhvr>
                                        <p:cTn id="73" dur="1000"/>
                                        <p:tgtEl>
                                          <p:spTgt spid="23"/>
                                        </p:tgtEl>
                                      </p:cBhvr>
                                    </p:animEffect>
                                  </p:childTnLst>
                                </p:cTn>
                              </p:par>
                            </p:childTnLst>
                          </p:cTn>
                        </p:par>
                      </p:childTnLst>
                    </p:cTn>
                  </p:par>
                  <p:par>
                    <p:cTn id="74" fill="hold">
                      <p:stCondLst>
                        <p:cond delay="indefinite"/>
                      </p:stCondLst>
                      <p:childTnLst>
                        <p:par>
                          <p:cTn id="75" fill="hold">
                            <p:stCondLst>
                              <p:cond delay="0"/>
                            </p:stCondLst>
                            <p:childTnLst>
                              <p:par>
                                <p:cTn id="76" presetID="47" presetClass="entr" presetSubtype="0" fill="hold" nodeType="click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1000" fill="hold"/>
                                        <p:tgtEl>
                                          <p:spTgt spid="25"/>
                                        </p:tgtEl>
                                        <p:attrNameLst>
                                          <p:attrName>ppt_y</p:attrName>
                                        </p:attrNameLst>
                                      </p:cBhvr>
                                      <p:tavLst>
                                        <p:tav tm="0">
                                          <p:val>
                                            <p:strVal val="#ppt_y-.1"/>
                                          </p:val>
                                        </p:tav>
                                        <p:tav tm="100000">
                                          <p:val>
                                            <p:strVal val="#ppt_y"/>
                                          </p:val>
                                        </p:tav>
                                      </p:tavLst>
                                    </p:anim>
                                  </p:childTnLst>
                                </p:cTn>
                              </p:par>
                              <p:par>
                                <p:cTn id="81" presetID="47" presetClass="entr" presetSubtype="0" fill="hold" grpId="0" nodeType="withEffect">
                                  <p:stCondLst>
                                    <p:cond delay="0"/>
                                  </p:stCondLst>
                                  <p:childTnLst>
                                    <p:set>
                                      <p:cBhvr>
                                        <p:cTn id="82" dur="1" fill="hold">
                                          <p:stCondLst>
                                            <p:cond delay="0"/>
                                          </p:stCondLst>
                                        </p:cTn>
                                        <p:tgtEl>
                                          <p:spTgt spid="26"/>
                                        </p:tgtEl>
                                        <p:attrNameLst>
                                          <p:attrName>style.visibility</p:attrName>
                                        </p:attrNameLst>
                                      </p:cBhvr>
                                      <p:to>
                                        <p:strVal val="visible"/>
                                      </p:to>
                                    </p:set>
                                    <p:animEffect transition="in" filter="fade">
                                      <p:cBhvr>
                                        <p:cTn id="83" dur="1000"/>
                                        <p:tgtEl>
                                          <p:spTgt spid="26"/>
                                        </p:tgtEl>
                                      </p:cBhvr>
                                    </p:animEffect>
                                    <p:anim calcmode="lin" valueType="num">
                                      <p:cBhvr>
                                        <p:cTn id="84" dur="1000" fill="hold"/>
                                        <p:tgtEl>
                                          <p:spTgt spid="26"/>
                                        </p:tgtEl>
                                        <p:attrNameLst>
                                          <p:attrName>ppt_x</p:attrName>
                                        </p:attrNameLst>
                                      </p:cBhvr>
                                      <p:tavLst>
                                        <p:tav tm="0">
                                          <p:val>
                                            <p:strVal val="#ppt_x"/>
                                          </p:val>
                                        </p:tav>
                                        <p:tav tm="100000">
                                          <p:val>
                                            <p:strVal val="#ppt_x"/>
                                          </p:val>
                                        </p:tav>
                                      </p:tavLst>
                                    </p:anim>
                                    <p:anim calcmode="lin" valueType="num">
                                      <p:cBhvr>
                                        <p:cTn id="85"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18" presetClass="entr" presetSubtype="12" fill="hold" nodeType="clickEffect">
                                  <p:stCondLst>
                                    <p:cond delay="0"/>
                                  </p:stCondLst>
                                  <p:childTnLst>
                                    <p:set>
                                      <p:cBhvr>
                                        <p:cTn id="89" dur="1" fill="hold">
                                          <p:stCondLst>
                                            <p:cond delay="0"/>
                                          </p:stCondLst>
                                        </p:cTn>
                                        <p:tgtEl>
                                          <p:spTgt spid="27"/>
                                        </p:tgtEl>
                                        <p:attrNameLst>
                                          <p:attrName>style.visibility</p:attrName>
                                        </p:attrNameLst>
                                      </p:cBhvr>
                                      <p:to>
                                        <p:strVal val="visible"/>
                                      </p:to>
                                    </p:set>
                                    <p:animEffect transition="in" filter="strips(downLeft)">
                                      <p:cBhvr>
                                        <p:cTn id="90" dur="500"/>
                                        <p:tgtEl>
                                          <p:spTgt spid="27"/>
                                        </p:tgtEl>
                                      </p:cBhvr>
                                    </p:animEffect>
                                  </p:childTnLst>
                                </p:cTn>
                              </p:par>
                              <p:par>
                                <p:cTn id="91" presetID="18" presetClass="entr" presetSubtype="12"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strips(downLeft)">
                                      <p:cBhvr>
                                        <p:cTn id="93" dur="500"/>
                                        <p:tgtEl>
                                          <p:spTgt spid="28"/>
                                        </p:tgtEl>
                                      </p:cBhvr>
                                    </p:animEffect>
                                  </p:childTnLst>
                                </p:cTn>
                              </p:par>
                            </p:childTnLst>
                          </p:cTn>
                        </p:par>
                        <p:par>
                          <p:cTn id="94" fill="hold">
                            <p:stCondLst>
                              <p:cond delay="500"/>
                            </p:stCondLst>
                            <p:childTnLst>
                              <p:par>
                                <p:cTn id="95" presetID="34"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 from="(-#ppt_w/2)" to="(#ppt_x)" calcmode="lin" valueType="num">
                                      <p:cBhvr>
                                        <p:cTn id="97" dur="300" fill="hold">
                                          <p:stCondLst>
                                            <p:cond delay="0"/>
                                          </p:stCondLst>
                                        </p:cTn>
                                        <p:tgtEl>
                                          <p:spTgt spid="17"/>
                                        </p:tgtEl>
                                        <p:attrNameLst>
                                          <p:attrName>ppt_x</p:attrName>
                                        </p:attrNameLst>
                                      </p:cBhvr>
                                    </p:anim>
                                    <p:anim from="0" to="-1.0" calcmode="lin" valueType="num">
                                      <p:cBhvr>
                                        <p:cTn id="98" dur="100" decel="50000" autoRev="1" fill="hold">
                                          <p:stCondLst>
                                            <p:cond delay="300"/>
                                          </p:stCondLst>
                                        </p:cTn>
                                        <p:tgtEl>
                                          <p:spTgt spid="17"/>
                                        </p:tgtEl>
                                        <p:attrNameLst>
                                          <p:attrName>xshear</p:attrName>
                                        </p:attrNameLst>
                                      </p:cBhvr>
                                    </p:anim>
                                    <p:animScale>
                                      <p:cBhvr>
                                        <p:cTn id="99" dur="100" decel="100000" autoRev="1" fill="hold">
                                          <p:stCondLst>
                                            <p:cond delay="300"/>
                                          </p:stCondLst>
                                        </p:cTn>
                                        <p:tgtEl>
                                          <p:spTgt spid="17"/>
                                        </p:tgtEl>
                                      </p:cBhvr>
                                      <p:from x="100000" y="100000"/>
                                      <p:to x="80000" y="100000"/>
                                    </p:animScale>
                                    <p:anim by="(#ppt_h/3+#ppt_w*0.1)" calcmode="lin" valueType="num">
                                      <p:cBhvr additive="sum">
                                        <p:cTn id="100" dur="100" decel="100000" autoRev="1" fill="hold">
                                          <p:stCondLst>
                                            <p:cond delay="300"/>
                                          </p:stCondLst>
                                        </p:cTn>
                                        <p:tgtEl>
                                          <p:spTgt spid="17"/>
                                        </p:tgtEl>
                                        <p:attrNameLst>
                                          <p:attrName>ppt_x</p:attrName>
                                        </p:attrNameLst>
                                      </p:cBhvr>
                                    </p:anim>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grpId="0" nodeType="clickEffect">
                                  <p:stCondLst>
                                    <p:cond delay="0"/>
                                  </p:stCondLst>
                                  <p:childTnLst>
                                    <p:set>
                                      <p:cBhvr>
                                        <p:cTn id="104" dur="1" fill="hold">
                                          <p:stCondLst>
                                            <p:cond delay="0"/>
                                          </p:stCondLst>
                                        </p:cTn>
                                        <p:tgtEl>
                                          <p:spTgt spid="29"/>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29" presetClass="entr" presetSubtype="0" fill="hold" grpId="0" nodeType="clickEffect">
                                  <p:stCondLst>
                                    <p:cond delay="0"/>
                                  </p:stCondLst>
                                  <p:childTnLst>
                                    <p:set>
                                      <p:cBhvr>
                                        <p:cTn id="108" dur="1" fill="hold">
                                          <p:stCondLst>
                                            <p:cond delay="0"/>
                                          </p:stCondLst>
                                        </p:cTn>
                                        <p:tgtEl>
                                          <p:spTgt spid="46"/>
                                        </p:tgtEl>
                                        <p:attrNameLst>
                                          <p:attrName>style.visibility</p:attrName>
                                        </p:attrNameLst>
                                      </p:cBhvr>
                                      <p:to>
                                        <p:strVal val="visible"/>
                                      </p:to>
                                    </p:set>
                                    <p:anim calcmode="lin" valueType="num">
                                      <p:cBhvr>
                                        <p:cTn id="109" dur="1000" fill="hold"/>
                                        <p:tgtEl>
                                          <p:spTgt spid="46"/>
                                        </p:tgtEl>
                                        <p:attrNameLst>
                                          <p:attrName>ppt_x</p:attrName>
                                        </p:attrNameLst>
                                      </p:cBhvr>
                                      <p:tavLst>
                                        <p:tav tm="0">
                                          <p:val>
                                            <p:strVal val="#ppt_x-.2"/>
                                          </p:val>
                                        </p:tav>
                                        <p:tav tm="100000">
                                          <p:val>
                                            <p:strVal val="#ppt_x"/>
                                          </p:val>
                                        </p:tav>
                                      </p:tavLst>
                                    </p:anim>
                                    <p:anim calcmode="lin" valueType="num">
                                      <p:cBhvr>
                                        <p:cTn id="110" dur="1000" fill="hold"/>
                                        <p:tgtEl>
                                          <p:spTgt spid="46"/>
                                        </p:tgtEl>
                                        <p:attrNameLst>
                                          <p:attrName>ppt_y</p:attrName>
                                        </p:attrNameLst>
                                      </p:cBhvr>
                                      <p:tavLst>
                                        <p:tav tm="0">
                                          <p:val>
                                            <p:strVal val="#ppt_y"/>
                                          </p:val>
                                        </p:tav>
                                        <p:tav tm="100000">
                                          <p:val>
                                            <p:strVal val="#ppt_y"/>
                                          </p:val>
                                        </p:tav>
                                      </p:tavLst>
                                    </p:anim>
                                    <p:animEffect transition="in" filter="wipe(right)" prLst="gradientSize: 0.1">
                                      <p:cBhvr>
                                        <p:cTn id="111" dur="1000"/>
                                        <p:tgtEl>
                                          <p:spTgt spid="46"/>
                                        </p:tgtEl>
                                      </p:cBhvr>
                                    </p:animEffect>
                                  </p:childTnLst>
                                </p:cTn>
                              </p:par>
                            </p:childTnLst>
                          </p:cTn>
                        </p:par>
                        <p:par>
                          <p:cTn id="112" fill="hold">
                            <p:stCondLst>
                              <p:cond delay="1000"/>
                            </p:stCondLst>
                            <p:childTnLst>
                              <p:par>
                                <p:cTn id="113" presetID="29" presetClass="entr" presetSubtype="0" fill="hold" grpId="0" nodeType="afterEffect">
                                  <p:stCondLst>
                                    <p:cond delay="0"/>
                                  </p:stCondLst>
                                  <p:childTnLst>
                                    <p:set>
                                      <p:cBhvr>
                                        <p:cTn id="114" dur="1" fill="hold">
                                          <p:stCondLst>
                                            <p:cond delay="0"/>
                                          </p:stCondLst>
                                        </p:cTn>
                                        <p:tgtEl>
                                          <p:spTgt spid="47"/>
                                        </p:tgtEl>
                                        <p:attrNameLst>
                                          <p:attrName>style.visibility</p:attrName>
                                        </p:attrNameLst>
                                      </p:cBhvr>
                                      <p:to>
                                        <p:strVal val="visible"/>
                                      </p:to>
                                    </p:set>
                                    <p:anim calcmode="lin" valueType="num">
                                      <p:cBhvr>
                                        <p:cTn id="115" dur="1000" fill="hold"/>
                                        <p:tgtEl>
                                          <p:spTgt spid="47"/>
                                        </p:tgtEl>
                                        <p:attrNameLst>
                                          <p:attrName>ppt_x</p:attrName>
                                        </p:attrNameLst>
                                      </p:cBhvr>
                                      <p:tavLst>
                                        <p:tav tm="0">
                                          <p:val>
                                            <p:strVal val="#ppt_x-.2"/>
                                          </p:val>
                                        </p:tav>
                                        <p:tav tm="100000">
                                          <p:val>
                                            <p:strVal val="#ppt_x"/>
                                          </p:val>
                                        </p:tav>
                                      </p:tavLst>
                                    </p:anim>
                                    <p:anim calcmode="lin" valueType="num">
                                      <p:cBhvr>
                                        <p:cTn id="116" dur="1000" fill="hold"/>
                                        <p:tgtEl>
                                          <p:spTgt spid="47"/>
                                        </p:tgtEl>
                                        <p:attrNameLst>
                                          <p:attrName>ppt_y</p:attrName>
                                        </p:attrNameLst>
                                      </p:cBhvr>
                                      <p:tavLst>
                                        <p:tav tm="0">
                                          <p:val>
                                            <p:strVal val="#ppt_y"/>
                                          </p:val>
                                        </p:tav>
                                        <p:tav tm="100000">
                                          <p:val>
                                            <p:strVal val="#ppt_y"/>
                                          </p:val>
                                        </p:tav>
                                      </p:tavLst>
                                    </p:anim>
                                    <p:animEffect transition="in" filter="wipe(right)" prLst="gradientSize: 0.1">
                                      <p:cBhvr>
                                        <p:cTn id="117" dur="1000"/>
                                        <p:tgtEl>
                                          <p:spTgt spid="47"/>
                                        </p:tgtEl>
                                      </p:cBhvr>
                                    </p:animEffect>
                                  </p:childTnLst>
                                </p:cTn>
                              </p:par>
                            </p:childTnLst>
                          </p:cTn>
                        </p:par>
                        <p:par>
                          <p:cTn id="118" fill="hold">
                            <p:stCondLst>
                              <p:cond delay="2000"/>
                            </p:stCondLst>
                            <p:childTnLst>
                              <p:par>
                                <p:cTn id="119" presetID="34" presetClass="entr" presetSubtype="0" fill="hold" grpId="0" nodeType="afterEffect">
                                  <p:stCondLst>
                                    <p:cond delay="0"/>
                                  </p:stCondLst>
                                  <p:childTnLst>
                                    <p:set>
                                      <p:cBhvr>
                                        <p:cTn id="120" dur="1" fill="hold">
                                          <p:stCondLst>
                                            <p:cond delay="0"/>
                                          </p:stCondLst>
                                        </p:cTn>
                                        <p:tgtEl>
                                          <p:spTgt spid="35"/>
                                        </p:tgtEl>
                                        <p:attrNameLst>
                                          <p:attrName>style.visibility</p:attrName>
                                        </p:attrNameLst>
                                      </p:cBhvr>
                                      <p:to>
                                        <p:strVal val="visible"/>
                                      </p:to>
                                    </p:set>
                                    <p:anim from="(-#ppt_w/2)" to="(#ppt_x)" calcmode="lin" valueType="num">
                                      <p:cBhvr>
                                        <p:cTn id="121" dur="300" fill="hold">
                                          <p:stCondLst>
                                            <p:cond delay="0"/>
                                          </p:stCondLst>
                                        </p:cTn>
                                        <p:tgtEl>
                                          <p:spTgt spid="35"/>
                                        </p:tgtEl>
                                        <p:attrNameLst>
                                          <p:attrName>ppt_x</p:attrName>
                                        </p:attrNameLst>
                                      </p:cBhvr>
                                    </p:anim>
                                    <p:anim from="0" to="-1.0" calcmode="lin" valueType="num">
                                      <p:cBhvr>
                                        <p:cTn id="122" dur="100" decel="50000" autoRev="1" fill="hold">
                                          <p:stCondLst>
                                            <p:cond delay="300"/>
                                          </p:stCondLst>
                                        </p:cTn>
                                        <p:tgtEl>
                                          <p:spTgt spid="35"/>
                                        </p:tgtEl>
                                        <p:attrNameLst>
                                          <p:attrName>xshear</p:attrName>
                                        </p:attrNameLst>
                                      </p:cBhvr>
                                    </p:anim>
                                    <p:animScale>
                                      <p:cBhvr>
                                        <p:cTn id="123" dur="100" decel="100000" autoRev="1" fill="hold">
                                          <p:stCondLst>
                                            <p:cond delay="300"/>
                                          </p:stCondLst>
                                        </p:cTn>
                                        <p:tgtEl>
                                          <p:spTgt spid="35"/>
                                        </p:tgtEl>
                                      </p:cBhvr>
                                      <p:from x="100000" y="100000"/>
                                      <p:to x="80000" y="100000"/>
                                    </p:animScale>
                                    <p:anim by="(#ppt_h/3+#ppt_w*0.1)" calcmode="lin" valueType="num">
                                      <p:cBhvr additive="sum">
                                        <p:cTn id="124" dur="100" decel="100000" autoRev="1" fill="hold">
                                          <p:stCondLst>
                                            <p:cond delay="300"/>
                                          </p:stCondLst>
                                        </p:cTn>
                                        <p:tgtEl>
                                          <p:spTgt spid="35"/>
                                        </p:tgtEl>
                                        <p:attrNameLst>
                                          <p:attrName>ppt_x</p:attrName>
                                        </p:attrNameLst>
                                      </p:cBhvr>
                                    </p:anim>
                                  </p:childTnLst>
                                </p:cTn>
                              </p:par>
                            </p:childTnLst>
                          </p:cTn>
                        </p:par>
                        <p:par>
                          <p:cTn id="125" fill="hold">
                            <p:stCondLst>
                              <p:cond delay="2500"/>
                            </p:stCondLst>
                            <p:childTnLst>
                              <p:par>
                                <p:cTn id="126" presetID="34" presetClass="entr" presetSubtype="0" fill="hold" grpId="0" nodeType="afterEffect">
                                  <p:stCondLst>
                                    <p:cond delay="0"/>
                                  </p:stCondLst>
                                  <p:childTnLst>
                                    <p:set>
                                      <p:cBhvr>
                                        <p:cTn id="127" dur="1" fill="hold">
                                          <p:stCondLst>
                                            <p:cond delay="0"/>
                                          </p:stCondLst>
                                        </p:cTn>
                                        <p:tgtEl>
                                          <p:spTgt spid="34"/>
                                        </p:tgtEl>
                                        <p:attrNameLst>
                                          <p:attrName>style.visibility</p:attrName>
                                        </p:attrNameLst>
                                      </p:cBhvr>
                                      <p:to>
                                        <p:strVal val="visible"/>
                                      </p:to>
                                    </p:set>
                                    <p:anim from="(-#ppt_w/2)" to="(#ppt_x)" calcmode="lin" valueType="num">
                                      <p:cBhvr>
                                        <p:cTn id="128" dur="300" fill="hold">
                                          <p:stCondLst>
                                            <p:cond delay="0"/>
                                          </p:stCondLst>
                                        </p:cTn>
                                        <p:tgtEl>
                                          <p:spTgt spid="34"/>
                                        </p:tgtEl>
                                        <p:attrNameLst>
                                          <p:attrName>ppt_x</p:attrName>
                                        </p:attrNameLst>
                                      </p:cBhvr>
                                    </p:anim>
                                    <p:anim from="0" to="-1.0" calcmode="lin" valueType="num">
                                      <p:cBhvr>
                                        <p:cTn id="129" dur="100" decel="50000" autoRev="1" fill="hold">
                                          <p:stCondLst>
                                            <p:cond delay="300"/>
                                          </p:stCondLst>
                                        </p:cTn>
                                        <p:tgtEl>
                                          <p:spTgt spid="34"/>
                                        </p:tgtEl>
                                        <p:attrNameLst>
                                          <p:attrName>xshear</p:attrName>
                                        </p:attrNameLst>
                                      </p:cBhvr>
                                    </p:anim>
                                    <p:animScale>
                                      <p:cBhvr>
                                        <p:cTn id="130" dur="100" decel="100000" autoRev="1" fill="hold">
                                          <p:stCondLst>
                                            <p:cond delay="300"/>
                                          </p:stCondLst>
                                        </p:cTn>
                                        <p:tgtEl>
                                          <p:spTgt spid="34"/>
                                        </p:tgtEl>
                                      </p:cBhvr>
                                      <p:from x="100000" y="100000"/>
                                      <p:to x="80000" y="100000"/>
                                    </p:animScale>
                                    <p:anim by="(#ppt_h/3+#ppt_w*0.1)" calcmode="lin" valueType="num">
                                      <p:cBhvr additive="sum">
                                        <p:cTn id="131" dur="100" decel="100000" autoRev="1" fill="hold">
                                          <p:stCondLst>
                                            <p:cond delay="300"/>
                                          </p:stCondLst>
                                        </p:cTn>
                                        <p:tgtEl>
                                          <p:spTgt spid="34"/>
                                        </p:tgtEl>
                                        <p:attrNameLst>
                                          <p:attrName>ppt_x</p:attrName>
                                        </p:attrNameLst>
                                      </p:cBhvr>
                                    </p:anim>
                                  </p:childTnLst>
                                </p:cTn>
                              </p:par>
                            </p:childTnLst>
                          </p:cTn>
                        </p:par>
                      </p:childTnLst>
                    </p:cTn>
                  </p:par>
                  <p:par>
                    <p:cTn id="132" fill="hold">
                      <p:stCondLst>
                        <p:cond delay="indefinite"/>
                      </p:stCondLst>
                      <p:childTnLst>
                        <p:par>
                          <p:cTn id="133" fill="hold">
                            <p:stCondLst>
                              <p:cond delay="0"/>
                            </p:stCondLst>
                            <p:childTnLst>
                              <p:par>
                                <p:cTn id="134" presetID="29" presetClass="entr" presetSubtype="0" fill="hold" grpId="0" nodeType="clickEffect">
                                  <p:stCondLst>
                                    <p:cond delay="0"/>
                                  </p:stCondLst>
                                  <p:childTnLst>
                                    <p:set>
                                      <p:cBhvr>
                                        <p:cTn id="135" dur="1" fill="hold">
                                          <p:stCondLst>
                                            <p:cond delay="0"/>
                                          </p:stCondLst>
                                        </p:cTn>
                                        <p:tgtEl>
                                          <p:spTgt spid="30"/>
                                        </p:tgtEl>
                                        <p:attrNameLst>
                                          <p:attrName>style.visibility</p:attrName>
                                        </p:attrNameLst>
                                      </p:cBhvr>
                                      <p:to>
                                        <p:strVal val="visible"/>
                                      </p:to>
                                    </p:set>
                                    <p:anim calcmode="lin" valueType="num">
                                      <p:cBhvr>
                                        <p:cTn id="136" dur="1000" fill="hold"/>
                                        <p:tgtEl>
                                          <p:spTgt spid="30"/>
                                        </p:tgtEl>
                                        <p:attrNameLst>
                                          <p:attrName>ppt_x</p:attrName>
                                        </p:attrNameLst>
                                      </p:cBhvr>
                                      <p:tavLst>
                                        <p:tav tm="0">
                                          <p:val>
                                            <p:strVal val="#ppt_x-.2"/>
                                          </p:val>
                                        </p:tav>
                                        <p:tav tm="100000">
                                          <p:val>
                                            <p:strVal val="#ppt_x"/>
                                          </p:val>
                                        </p:tav>
                                      </p:tavLst>
                                    </p:anim>
                                    <p:anim calcmode="lin" valueType="num">
                                      <p:cBhvr>
                                        <p:cTn id="137" dur="1000" fill="hold"/>
                                        <p:tgtEl>
                                          <p:spTgt spid="30"/>
                                        </p:tgtEl>
                                        <p:attrNameLst>
                                          <p:attrName>ppt_y</p:attrName>
                                        </p:attrNameLst>
                                      </p:cBhvr>
                                      <p:tavLst>
                                        <p:tav tm="0">
                                          <p:val>
                                            <p:strVal val="#ppt_y"/>
                                          </p:val>
                                        </p:tav>
                                        <p:tav tm="100000">
                                          <p:val>
                                            <p:strVal val="#ppt_y"/>
                                          </p:val>
                                        </p:tav>
                                      </p:tavLst>
                                    </p:anim>
                                    <p:animEffect transition="in" filter="wipe(right)" prLst="gradientSize: 0.1">
                                      <p:cBhvr>
                                        <p:cTn id="138" dur="1000"/>
                                        <p:tgtEl>
                                          <p:spTgt spid="30"/>
                                        </p:tgtEl>
                                      </p:cBhvr>
                                    </p:animEffect>
                                  </p:childTnLst>
                                </p:cTn>
                              </p:par>
                              <p:par>
                                <p:cTn id="139" presetID="29" presetClass="entr" presetSubtype="0" fill="hold" grpId="0" nodeType="withEffect">
                                  <p:stCondLst>
                                    <p:cond delay="0"/>
                                  </p:stCondLst>
                                  <p:childTnLst>
                                    <p:set>
                                      <p:cBhvr>
                                        <p:cTn id="140" dur="1" fill="hold">
                                          <p:stCondLst>
                                            <p:cond delay="0"/>
                                          </p:stCondLst>
                                        </p:cTn>
                                        <p:tgtEl>
                                          <p:spTgt spid="36"/>
                                        </p:tgtEl>
                                        <p:attrNameLst>
                                          <p:attrName>style.visibility</p:attrName>
                                        </p:attrNameLst>
                                      </p:cBhvr>
                                      <p:to>
                                        <p:strVal val="visible"/>
                                      </p:to>
                                    </p:set>
                                    <p:anim calcmode="lin" valueType="num">
                                      <p:cBhvr>
                                        <p:cTn id="141" dur="1000" fill="hold"/>
                                        <p:tgtEl>
                                          <p:spTgt spid="36"/>
                                        </p:tgtEl>
                                        <p:attrNameLst>
                                          <p:attrName>ppt_x</p:attrName>
                                        </p:attrNameLst>
                                      </p:cBhvr>
                                      <p:tavLst>
                                        <p:tav tm="0">
                                          <p:val>
                                            <p:strVal val="#ppt_x-.2"/>
                                          </p:val>
                                        </p:tav>
                                        <p:tav tm="100000">
                                          <p:val>
                                            <p:strVal val="#ppt_x"/>
                                          </p:val>
                                        </p:tav>
                                      </p:tavLst>
                                    </p:anim>
                                    <p:anim calcmode="lin" valueType="num">
                                      <p:cBhvr>
                                        <p:cTn id="142" dur="1000" fill="hold"/>
                                        <p:tgtEl>
                                          <p:spTgt spid="36"/>
                                        </p:tgtEl>
                                        <p:attrNameLst>
                                          <p:attrName>ppt_y</p:attrName>
                                        </p:attrNameLst>
                                      </p:cBhvr>
                                      <p:tavLst>
                                        <p:tav tm="0">
                                          <p:val>
                                            <p:strVal val="#ppt_y"/>
                                          </p:val>
                                        </p:tav>
                                        <p:tav tm="100000">
                                          <p:val>
                                            <p:strVal val="#ppt_y"/>
                                          </p:val>
                                        </p:tav>
                                      </p:tavLst>
                                    </p:anim>
                                    <p:animEffect transition="in" filter="wipe(right)" prLst="gradientSize: 0.1">
                                      <p:cBhvr>
                                        <p:cTn id="143" dur="1000"/>
                                        <p:tgtEl>
                                          <p:spTgt spid="36"/>
                                        </p:tgtEl>
                                      </p:cBhvr>
                                    </p:animEffect>
                                  </p:childTnLst>
                                </p:cTn>
                              </p:par>
                              <p:par>
                                <p:cTn id="144" presetID="29" presetClass="entr" presetSubtype="0" fill="hold" nodeType="with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1000" fill="hold"/>
                                        <p:tgtEl>
                                          <p:spTgt spid="31"/>
                                        </p:tgtEl>
                                        <p:attrNameLst>
                                          <p:attrName>ppt_x</p:attrName>
                                        </p:attrNameLst>
                                      </p:cBhvr>
                                      <p:tavLst>
                                        <p:tav tm="0">
                                          <p:val>
                                            <p:strVal val="#ppt_x-.2"/>
                                          </p:val>
                                        </p:tav>
                                        <p:tav tm="100000">
                                          <p:val>
                                            <p:strVal val="#ppt_x"/>
                                          </p:val>
                                        </p:tav>
                                      </p:tavLst>
                                    </p:anim>
                                    <p:anim calcmode="lin" valueType="num">
                                      <p:cBhvr>
                                        <p:cTn id="147" dur="1000" fill="hold"/>
                                        <p:tgtEl>
                                          <p:spTgt spid="31"/>
                                        </p:tgtEl>
                                        <p:attrNameLst>
                                          <p:attrName>ppt_y</p:attrName>
                                        </p:attrNameLst>
                                      </p:cBhvr>
                                      <p:tavLst>
                                        <p:tav tm="0">
                                          <p:val>
                                            <p:strVal val="#ppt_y"/>
                                          </p:val>
                                        </p:tav>
                                        <p:tav tm="100000">
                                          <p:val>
                                            <p:strVal val="#ppt_y"/>
                                          </p:val>
                                        </p:tav>
                                      </p:tavLst>
                                    </p:anim>
                                    <p:animEffect transition="in" filter="wipe(right)" prLst="gradientSize: 0.1">
                                      <p:cBhvr>
                                        <p:cTn id="148" dur="1000"/>
                                        <p:tgtEl>
                                          <p:spTgt spid="31"/>
                                        </p:tgtEl>
                                      </p:cBhvr>
                                    </p:animEffect>
                                  </p:childTnLst>
                                </p:cTn>
                              </p:par>
                              <p:par>
                                <p:cTn id="149" presetID="29" presetClass="entr" presetSubtype="0" fill="hold" grpId="0" nodeType="withEffect">
                                  <p:stCondLst>
                                    <p:cond delay="0"/>
                                  </p:stCondLst>
                                  <p:childTnLst>
                                    <p:set>
                                      <p:cBhvr>
                                        <p:cTn id="150" dur="1" fill="hold">
                                          <p:stCondLst>
                                            <p:cond delay="0"/>
                                          </p:stCondLst>
                                        </p:cTn>
                                        <p:tgtEl>
                                          <p:spTgt spid="32"/>
                                        </p:tgtEl>
                                        <p:attrNameLst>
                                          <p:attrName>style.visibility</p:attrName>
                                        </p:attrNameLst>
                                      </p:cBhvr>
                                      <p:to>
                                        <p:strVal val="visible"/>
                                      </p:to>
                                    </p:set>
                                    <p:anim calcmode="lin" valueType="num">
                                      <p:cBhvr>
                                        <p:cTn id="151" dur="1000" fill="hold"/>
                                        <p:tgtEl>
                                          <p:spTgt spid="32"/>
                                        </p:tgtEl>
                                        <p:attrNameLst>
                                          <p:attrName>ppt_x</p:attrName>
                                        </p:attrNameLst>
                                      </p:cBhvr>
                                      <p:tavLst>
                                        <p:tav tm="0">
                                          <p:val>
                                            <p:strVal val="#ppt_x-.2"/>
                                          </p:val>
                                        </p:tav>
                                        <p:tav tm="100000">
                                          <p:val>
                                            <p:strVal val="#ppt_x"/>
                                          </p:val>
                                        </p:tav>
                                      </p:tavLst>
                                    </p:anim>
                                    <p:anim calcmode="lin" valueType="num">
                                      <p:cBhvr>
                                        <p:cTn id="152" dur="1000" fill="hold"/>
                                        <p:tgtEl>
                                          <p:spTgt spid="32"/>
                                        </p:tgtEl>
                                        <p:attrNameLst>
                                          <p:attrName>ppt_y</p:attrName>
                                        </p:attrNameLst>
                                      </p:cBhvr>
                                      <p:tavLst>
                                        <p:tav tm="0">
                                          <p:val>
                                            <p:strVal val="#ppt_y"/>
                                          </p:val>
                                        </p:tav>
                                        <p:tav tm="100000">
                                          <p:val>
                                            <p:strVal val="#ppt_y"/>
                                          </p:val>
                                        </p:tav>
                                      </p:tavLst>
                                    </p:anim>
                                    <p:animEffect transition="in" filter="wipe(right)" prLst="gradientSize: 0.1">
                                      <p:cBhvr>
                                        <p:cTn id="153" dur="1000"/>
                                        <p:tgtEl>
                                          <p:spTgt spid="32"/>
                                        </p:tgtEl>
                                      </p:cBhvr>
                                    </p:animEffect>
                                  </p:childTnLst>
                                </p:cTn>
                              </p:par>
                              <p:par>
                                <p:cTn id="154" presetID="29" presetClass="entr" presetSubtype="0" fill="hold" grpId="0" nodeType="withEffect">
                                  <p:stCondLst>
                                    <p:cond delay="0"/>
                                  </p:stCondLst>
                                  <p:childTnLst>
                                    <p:set>
                                      <p:cBhvr>
                                        <p:cTn id="155" dur="1" fill="hold">
                                          <p:stCondLst>
                                            <p:cond delay="0"/>
                                          </p:stCondLst>
                                        </p:cTn>
                                        <p:tgtEl>
                                          <p:spTgt spid="38"/>
                                        </p:tgtEl>
                                        <p:attrNameLst>
                                          <p:attrName>style.visibility</p:attrName>
                                        </p:attrNameLst>
                                      </p:cBhvr>
                                      <p:to>
                                        <p:strVal val="visible"/>
                                      </p:to>
                                    </p:set>
                                    <p:anim calcmode="lin" valueType="num">
                                      <p:cBhvr>
                                        <p:cTn id="156" dur="1000" fill="hold"/>
                                        <p:tgtEl>
                                          <p:spTgt spid="38"/>
                                        </p:tgtEl>
                                        <p:attrNameLst>
                                          <p:attrName>ppt_x</p:attrName>
                                        </p:attrNameLst>
                                      </p:cBhvr>
                                      <p:tavLst>
                                        <p:tav tm="0">
                                          <p:val>
                                            <p:strVal val="#ppt_x-.2"/>
                                          </p:val>
                                        </p:tav>
                                        <p:tav tm="100000">
                                          <p:val>
                                            <p:strVal val="#ppt_x"/>
                                          </p:val>
                                        </p:tav>
                                      </p:tavLst>
                                    </p:anim>
                                    <p:anim calcmode="lin" valueType="num">
                                      <p:cBhvr>
                                        <p:cTn id="157" dur="1000" fill="hold"/>
                                        <p:tgtEl>
                                          <p:spTgt spid="38"/>
                                        </p:tgtEl>
                                        <p:attrNameLst>
                                          <p:attrName>ppt_y</p:attrName>
                                        </p:attrNameLst>
                                      </p:cBhvr>
                                      <p:tavLst>
                                        <p:tav tm="0">
                                          <p:val>
                                            <p:strVal val="#ppt_y"/>
                                          </p:val>
                                        </p:tav>
                                        <p:tav tm="100000">
                                          <p:val>
                                            <p:strVal val="#ppt_y"/>
                                          </p:val>
                                        </p:tav>
                                      </p:tavLst>
                                    </p:anim>
                                    <p:animEffect transition="in" filter="wipe(right)" prLst="gradientSize: 0.1">
                                      <p:cBhvr>
                                        <p:cTn id="158" dur="1000"/>
                                        <p:tgtEl>
                                          <p:spTgt spid="38"/>
                                        </p:tgtEl>
                                      </p:cBhvr>
                                    </p:animEffect>
                                  </p:childTnLst>
                                </p:cTn>
                              </p:par>
                              <p:par>
                                <p:cTn id="159" presetID="29" presetClass="entr" presetSubtype="0" fill="hold" nodeType="withEffect">
                                  <p:stCondLst>
                                    <p:cond delay="0"/>
                                  </p:stCondLst>
                                  <p:childTnLst>
                                    <p:set>
                                      <p:cBhvr>
                                        <p:cTn id="160" dur="1" fill="hold">
                                          <p:stCondLst>
                                            <p:cond delay="0"/>
                                          </p:stCondLst>
                                        </p:cTn>
                                        <p:tgtEl>
                                          <p:spTgt spid="37"/>
                                        </p:tgtEl>
                                        <p:attrNameLst>
                                          <p:attrName>style.visibility</p:attrName>
                                        </p:attrNameLst>
                                      </p:cBhvr>
                                      <p:to>
                                        <p:strVal val="visible"/>
                                      </p:to>
                                    </p:set>
                                    <p:anim calcmode="lin" valueType="num">
                                      <p:cBhvr>
                                        <p:cTn id="161" dur="1000" fill="hold"/>
                                        <p:tgtEl>
                                          <p:spTgt spid="37"/>
                                        </p:tgtEl>
                                        <p:attrNameLst>
                                          <p:attrName>ppt_x</p:attrName>
                                        </p:attrNameLst>
                                      </p:cBhvr>
                                      <p:tavLst>
                                        <p:tav tm="0">
                                          <p:val>
                                            <p:strVal val="#ppt_x-.2"/>
                                          </p:val>
                                        </p:tav>
                                        <p:tav tm="100000">
                                          <p:val>
                                            <p:strVal val="#ppt_x"/>
                                          </p:val>
                                        </p:tav>
                                      </p:tavLst>
                                    </p:anim>
                                    <p:anim calcmode="lin" valueType="num">
                                      <p:cBhvr>
                                        <p:cTn id="162" dur="1000" fill="hold"/>
                                        <p:tgtEl>
                                          <p:spTgt spid="37"/>
                                        </p:tgtEl>
                                        <p:attrNameLst>
                                          <p:attrName>ppt_y</p:attrName>
                                        </p:attrNameLst>
                                      </p:cBhvr>
                                      <p:tavLst>
                                        <p:tav tm="0">
                                          <p:val>
                                            <p:strVal val="#ppt_y"/>
                                          </p:val>
                                        </p:tav>
                                        <p:tav tm="100000">
                                          <p:val>
                                            <p:strVal val="#ppt_y"/>
                                          </p:val>
                                        </p:tav>
                                      </p:tavLst>
                                    </p:anim>
                                    <p:animEffect transition="in" filter="wipe(right)" prLst="gradientSize: 0.1">
                                      <p:cBhvr>
                                        <p:cTn id="163" dur="1000"/>
                                        <p:tgtEl>
                                          <p:spTgt spid="37"/>
                                        </p:tgtEl>
                                      </p:cBhvr>
                                    </p:animEffect>
                                  </p:childTnLst>
                                </p:cTn>
                              </p:par>
                            </p:childTnLst>
                          </p:cTn>
                        </p:par>
                      </p:childTnLst>
                    </p:cTn>
                  </p:par>
                  <p:par>
                    <p:cTn id="164" fill="hold">
                      <p:stCondLst>
                        <p:cond delay="indefinite"/>
                      </p:stCondLst>
                      <p:childTnLst>
                        <p:par>
                          <p:cTn id="165" fill="hold">
                            <p:stCondLst>
                              <p:cond delay="0"/>
                            </p:stCondLst>
                            <p:childTnLst>
                              <p:par>
                                <p:cTn id="166" presetID="47" presetClass="entr" presetSubtype="0" fill="hold" nodeType="clickEffect">
                                  <p:stCondLst>
                                    <p:cond delay="0"/>
                                  </p:stCondLst>
                                  <p:childTnLst>
                                    <p:set>
                                      <p:cBhvr>
                                        <p:cTn id="167" dur="1" fill="hold">
                                          <p:stCondLst>
                                            <p:cond delay="0"/>
                                          </p:stCondLst>
                                        </p:cTn>
                                        <p:tgtEl>
                                          <p:spTgt spid="39"/>
                                        </p:tgtEl>
                                        <p:attrNameLst>
                                          <p:attrName>style.visibility</p:attrName>
                                        </p:attrNameLst>
                                      </p:cBhvr>
                                      <p:to>
                                        <p:strVal val="visible"/>
                                      </p:to>
                                    </p:set>
                                    <p:animEffect transition="in" filter="fade">
                                      <p:cBhvr>
                                        <p:cTn id="168" dur="1000"/>
                                        <p:tgtEl>
                                          <p:spTgt spid="39"/>
                                        </p:tgtEl>
                                      </p:cBhvr>
                                    </p:animEffect>
                                    <p:anim calcmode="lin" valueType="num">
                                      <p:cBhvr>
                                        <p:cTn id="169" dur="1000" fill="hold"/>
                                        <p:tgtEl>
                                          <p:spTgt spid="39"/>
                                        </p:tgtEl>
                                        <p:attrNameLst>
                                          <p:attrName>ppt_x</p:attrName>
                                        </p:attrNameLst>
                                      </p:cBhvr>
                                      <p:tavLst>
                                        <p:tav tm="0">
                                          <p:val>
                                            <p:strVal val="#ppt_x"/>
                                          </p:val>
                                        </p:tav>
                                        <p:tav tm="100000">
                                          <p:val>
                                            <p:strVal val="#ppt_x"/>
                                          </p:val>
                                        </p:tav>
                                      </p:tavLst>
                                    </p:anim>
                                    <p:anim calcmode="lin" valueType="num">
                                      <p:cBhvr>
                                        <p:cTn id="170" dur="1000" fill="hold"/>
                                        <p:tgtEl>
                                          <p:spTgt spid="39"/>
                                        </p:tgtEl>
                                        <p:attrNameLst>
                                          <p:attrName>ppt_y</p:attrName>
                                        </p:attrNameLst>
                                      </p:cBhvr>
                                      <p:tavLst>
                                        <p:tav tm="0">
                                          <p:val>
                                            <p:strVal val="#ppt_y-.1"/>
                                          </p:val>
                                        </p:tav>
                                        <p:tav tm="100000">
                                          <p:val>
                                            <p:strVal val="#ppt_y"/>
                                          </p:val>
                                        </p:tav>
                                      </p:tavLst>
                                    </p:anim>
                                  </p:childTnLst>
                                </p:cTn>
                              </p:par>
                              <p:par>
                                <p:cTn id="171" presetID="47" presetClass="entr" presetSubtype="0" fill="hold" grpId="0" nodeType="withEffect">
                                  <p:stCondLst>
                                    <p:cond delay="0"/>
                                  </p:stCondLst>
                                  <p:childTnLst>
                                    <p:set>
                                      <p:cBhvr>
                                        <p:cTn id="172" dur="1" fill="hold">
                                          <p:stCondLst>
                                            <p:cond delay="0"/>
                                          </p:stCondLst>
                                        </p:cTn>
                                        <p:tgtEl>
                                          <p:spTgt spid="40"/>
                                        </p:tgtEl>
                                        <p:attrNameLst>
                                          <p:attrName>style.visibility</p:attrName>
                                        </p:attrNameLst>
                                      </p:cBhvr>
                                      <p:to>
                                        <p:strVal val="visible"/>
                                      </p:to>
                                    </p:set>
                                    <p:animEffect transition="in" filter="fade">
                                      <p:cBhvr>
                                        <p:cTn id="173" dur="1000"/>
                                        <p:tgtEl>
                                          <p:spTgt spid="40"/>
                                        </p:tgtEl>
                                      </p:cBhvr>
                                    </p:animEffect>
                                    <p:anim calcmode="lin" valueType="num">
                                      <p:cBhvr>
                                        <p:cTn id="174" dur="1000" fill="hold"/>
                                        <p:tgtEl>
                                          <p:spTgt spid="40"/>
                                        </p:tgtEl>
                                        <p:attrNameLst>
                                          <p:attrName>ppt_x</p:attrName>
                                        </p:attrNameLst>
                                      </p:cBhvr>
                                      <p:tavLst>
                                        <p:tav tm="0">
                                          <p:val>
                                            <p:strVal val="#ppt_x"/>
                                          </p:val>
                                        </p:tav>
                                        <p:tav tm="100000">
                                          <p:val>
                                            <p:strVal val="#ppt_x"/>
                                          </p:val>
                                        </p:tav>
                                      </p:tavLst>
                                    </p:anim>
                                    <p:anim calcmode="lin" valueType="num">
                                      <p:cBhvr>
                                        <p:cTn id="175"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176" fill="hold">
                      <p:stCondLst>
                        <p:cond delay="indefinite"/>
                      </p:stCondLst>
                      <p:childTnLst>
                        <p:par>
                          <p:cTn id="177" fill="hold">
                            <p:stCondLst>
                              <p:cond delay="0"/>
                            </p:stCondLst>
                            <p:childTnLst>
                              <p:par>
                                <p:cTn id="178" presetID="18" presetClass="entr" presetSubtype="12" fill="hold" nodeType="clickEffect">
                                  <p:stCondLst>
                                    <p:cond delay="0"/>
                                  </p:stCondLst>
                                  <p:childTnLst>
                                    <p:set>
                                      <p:cBhvr>
                                        <p:cTn id="179" dur="1" fill="hold">
                                          <p:stCondLst>
                                            <p:cond delay="0"/>
                                          </p:stCondLst>
                                        </p:cTn>
                                        <p:tgtEl>
                                          <p:spTgt spid="41"/>
                                        </p:tgtEl>
                                        <p:attrNameLst>
                                          <p:attrName>style.visibility</p:attrName>
                                        </p:attrNameLst>
                                      </p:cBhvr>
                                      <p:to>
                                        <p:strVal val="visible"/>
                                      </p:to>
                                    </p:set>
                                    <p:animEffect transition="in" filter="strips(downLeft)">
                                      <p:cBhvr>
                                        <p:cTn id="180" dur="500"/>
                                        <p:tgtEl>
                                          <p:spTgt spid="41"/>
                                        </p:tgtEl>
                                      </p:cBhvr>
                                    </p:animEffect>
                                  </p:childTnLst>
                                </p:cTn>
                              </p:par>
                              <p:par>
                                <p:cTn id="181" presetID="18" presetClass="entr" presetSubtype="12" fill="hold" grpId="0" nodeType="withEffect">
                                  <p:stCondLst>
                                    <p:cond delay="0"/>
                                  </p:stCondLst>
                                  <p:childTnLst>
                                    <p:set>
                                      <p:cBhvr>
                                        <p:cTn id="182" dur="1" fill="hold">
                                          <p:stCondLst>
                                            <p:cond delay="0"/>
                                          </p:stCondLst>
                                        </p:cTn>
                                        <p:tgtEl>
                                          <p:spTgt spid="42"/>
                                        </p:tgtEl>
                                        <p:attrNameLst>
                                          <p:attrName>style.visibility</p:attrName>
                                        </p:attrNameLst>
                                      </p:cBhvr>
                                      <p:to>
                                        <p:strVal val="visible"/>
                                      </p:to>
                                    </p:set>
                                    <p:animEffect transition="in" filter="strips(downLeft)">
                                      <p:cBhvr>
                                        <p:cTn id="183" dur="500"/>
                                        <p:tgtEl>
                                          <p:spTgt spid="42"/>
                                        </p:tgtEl>
                                      </p:cBhvr>
                                    </p:animEffect>
                                  </p:childTnLst>
                                </p:cTn>
                              </p:par>
                            </p:childTnLst>
                          </p:cTn>
                        </p:par>
                        <p:par>
                          <p:cTn id="184" fill="hold">
                            <p:stCondLst>
                              <p:cond delay="500"/>
                            </p:stCondLst>
                            <p:childTnLst>
                              <p:par>
                                <p:cTn id="185" presetID="34" presetClass="entr" presetSubtype="0" fill="hold" grpId="0" nodeType="afterEffect">
                                  <p:stCondLst>
                                    <p:cond delay="0"/>
                                  </p:stCondLst>
                                  <p:childTnLst>
                                    <p:set>
                                      <p:cBhvr>
                                        <p:cTn id="186" dur="1" fill="hold">
                                          <p:stCondLst>
                                            <p:cond delay="0"/>
                                          </p:stCondLst>
                                        </p:cTn>
                                        <p:tgtEl>
                                          <p:spTgt spid="33"/>
                                        </p:tgtEl>
                                        <p:attrNameLst>
                                          <p:attrName>style.visibility</p:attrName>
                                        </p:attrNameLst>
                                      </p:cBhvr>
                                      <p:to>
                                        <p:strVal val="visible"/>
                                      </p:to>
                                    </p:set>
                                    <p:anim from="(-#ppt_w/2)" to="(#ppt_x)" calcmode="lin" valueType="num">
                                      <p:cBhvr>
                                        <p:cTn id="187" dur="300" fill="hold">
                                          <p:stCondLst>
                                            <p:cond delay="0"/>
                                          </p:stCondLst>
                                        </p:cTn>
                                        <p:tgtEl>
                                          <p:spTgt spid="33"/>
                                        </p:tgtEl>
                                        <p:attrNameLst>
                                          <p:attrName>ppt_x</p:attrName>
                                        </p:attrNameLst>
                                      </p:cBhvr>
                                    </p:anim>
                                    <p:anim from="0" to="-1.0" calcmode="lin" valueType="num">
                                      <p:cBhvr>
                                        <p:cTn id="188" dur="100" decel="50000" autoRev="1" fill="hold">
                                          <p:stCondLst>
                                            <p:cond delay="300"/>
                                          </p:stCondLst>
                                        </p:cTn>
                                        <p:tgtEl>
                                          <p:spTgt spid="33"/>
                                        </p:tgtEl>
                                        <p:attrNameLst>
                                          <p:attrName>xshear</p:attrName>
                                        </p:attrNameLst>
                                      </p:cBhvr>
                                    </p:anim>
                                    <p:animScale>
                                      <p:cBhvr>
                                        <p:cTn id="189" dur="100" decel="100000" autoRev="1" fill="hold">
                                          <p:stCondLst>
                                            <p:cond delay="300"/>
                                          </p:stCondLst>
                                        </p:cTn>
                                        <p:tgtEl>
                                          <p:spTgt spid="33"/>
                                        </p:tgtEl>
                                      </p:cBhvr>
                                      <p:from x="100000" y="100000"/>
                                      <p:to x="80000" y="100000"/>
                                    </p:animScale>
                                    <p:anim by="(#ppt_h/3+#ppt_w*0.1)" calcmode="lin" valueType="num">
                                      <p:cBhvr additive="sum">
                                        <p:cTn id="190" dur="100" decel="100000" autoRev="1" fill="hold">
                                          <p:stCondLst>
                                            <p:cond delay="300"/>
                                          </p:stCondLst>
                                        </p:cTn>
                                        <p:tgtEl>
                                          <p:spTgt spid="33"/>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5" grpId="0"/>
      <p:bldP spid="17" grpId="0"/>
      <p:bldP spid="18" grpId="0"/>
      <p:bldP spid="19" grpId="0"/>
      <p:bldP spid="20" grpId="0"/>
      <p:bldP spid="23" grpId="0"/>
      <p:bldP spid="26" grpId="0"/>
      <p:bldP spid="28" grpId="0"/>
      <p:bldP spid="29" grpId="0"/>
      <p:bldP spid="30" grpId="0"/>
      <p:bldP spid="32" grpId="0"/>
      <p:bldP spid="33" grpId="0"/>
      <p:bldP spid="34" grpId="0"/>
      <p:bldP spid="35" grpId="0"/>
      <p:bldP spid="36" grpId="0"/>
      <p:bldP spid="38" grpId="0"/>
      <p:bldP spid="40" grpId="0"/>
      <p:bldP spid="42" grpId="0"/>
      <p:bldP spid="43" grpId="0"/>
      <p:bldP spid="44" grpId="0"/>
      <p:bldP spid="46" grpId="0"/>
      <p:bldP spid="4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0" y="0"/>
            <a:ext cx="7772400" cy="1143000"/>
          </a:xfrm>
        </p:spPr>
        <p:txBody>
          <a:bodyPr/>
          <a:lstStyle/>
          <a:p>
            <a:pPr algn="l" eaLnBrk="1" hangingPunct="1">
              <a:lnSpc>
                <a:spcPct val="80000"/>
              </a:lnSpc>
            </a:pPr>
            <a:r>
              <a:rPr lang="it-IT" altLang="it-IT" sz="3200" smtClean="0">
                <a:solidFill>
                  <a:srgbClr val="0000FF"/>
                </a:solidFill>
                <a:latin typeface="Arial" charset="0"/>
              </a:rPr>
              <a:t>Nomenclatura</a:t>
            </a:r>
          </a:p>
        </p:txBody>
      </p:sp>
      <p:sp>
        <p:nvSpPr>
          <p:cNvPr id="15363" name="Text Box 3"/>
          <p:cNvSpPr txBox="1">
            <a:spLocks noChangeArrowheads="1"/>
          </p:cNvSpPr>
          <p:nvPr/>
        </p:nvSpPr>
        <p:spPr bwMode="auto">
          <a:xfrm>
            <a:off x="990600" y="1371600"/>
            <a:ext cx="7620000" cy="4478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50000"/>
              </a:spcBef>
              <a:buFontTx/>
              <a:buNone/>
            </a:pPr>
            <a:r>
              <a:rPr lang="it-IT" altLang="it-IT" sz="2400" dirty="0">
                <a:latin typeface="Arial" charset="0"/>
              </a:rPr>
              <a:t>ELEMENTI + OSSIGENO</a:t>
            </a:r>
          </a:p>
          <a:p>
            <a:pPr algn="ctr" eaLnBrk="1" hangingPunct="1">
              <a:spcBef>
                <a:spcPct val="50000"/>
              </a:spcBef>
              <a:buFontTx/>
              <a:buNone/>
            </a:pPr>
            <a:endParaRPr lang="it-IT" altLang="it-IT" sz="2400" dirty="0">
              <a:latin typeface="Arial" charset="0"/>
            </a:endParaRPr>
          </a:p>
          <a:p>
            <a:pPr algn="ctr" eaLnBrk="1" hangingPunct="1">
              <a:spcBef>
                <a:spcPct val="50000"/>
              </a:spcBef>
              <a:buFontTx/>
              <a:buNone/>
            </a:pPr>
            <a:r>
              <a:rPr lang="it-IT" altLang="it-IT" sz="2400" dirty="0">
                <a:latin typeface="Arial" charset="0"/>
              </a:rPr>
              <a:t>OSSIDI</a:t>
            </a:r>
          </a:p>
          <a:p>
            <a:pPr algn="ctr" eaLnBrk="1" hangingPunct="1">
              <a:spcBef>
                <a:spcPct val="50000"/>
              </a:spcBef>
              <a:buFontTx/>
              <a:buNone/>
            </a:pPr>
            <a:endParaRPr lang="it-IT" altLang="it-IT" sz="2400" dirty="0">
              <a:latin typeface="Arial" charset="0"/>
            </a:endParaRPr>
          </a:p>
          <a:p>
            <a:pPr algn="ctr" eaLnBrk="1" hangingPunct="1">
              <a:spcBef>
                <a:spcPct val="50000"/>
              </a:spcBef>
              <a:buFontTx/>
              <a:buNone/>
            </a:pPr>
            <a:r>
              <a:rPr lang="it-IT" altLang="it-IT" sz="2400" dirty="0">
                <a:latin typeface="Arial" charset="0"/>
              </a:rPr>
              <a:t>   </a:t>
            </a:r>
          </a:p>
          <a:p>
            <a:pPr algn="ctr" eaLnBrk="1" hangingPunct="1">
              <a:spcBef>
                <a:spcPct val="50000"/>
              </a:spcBef>
              <a:buFontTx/>
              <a:buNone/>
            </a:pPr>
            <a:r>
              <a:rPr lang="it-IT" altLang="it-IT" sz="2400" dirty="0">
                <a:latin typeface="Arial" charset="0"/>
              </a:rPr>
              <a:t>IDROSSIDI                       ACIDI OSSIGENATI</a:t>
            </a:r>
          </a:p>
          <a:p>
            <a:pPr algn="ctr" eaLnBrk="1" hangingPunct="1">
              <a:spcBef>
                <a:spcPct val="50000"/>
              </a:spcBef>
              <a:buFontTx/>
              <a:buNone/>
            </a:pPr>
            <a:endParaRPr lang="it-IT" altLang="it-IT" sz="2000" dirty="0">
              <a:latin typeface="Arial" charset="0"/>
            </a:endParaRPr>
          </a:p>
          <a:p>
            <a:pPr algn="ctr" eaLnBrk="1" hangingPunct="1">
              <a:spcBef>
                <a:spcPct val="50000"/>
              </a:spcBef>
              <a:buFontTx/>
              <a:buNone/>
            </a:pPr>
            <a:endParaRPr lang="it-IT" altLang="it-IT" sz="1000" dirty="0">
              <a:latin typeface="Arial" charset="0"/>
            </a:endParaRPr>
          </a:p>
          <a:p>
            <a:pPr algn="ctr" eaLnBrk="1" hangingPunct="1">
              <a:spcBef>
                <a:spcPct val="50000"/>
              </a:spcBef>
              <a:buFontTx/>
              <a:buNone/>
            </a:pPr>
            <a:endParaRPr lang="it-IT" altLang="it-IT" sz="2400" dirty="0">
              <a:latin typeface="Arial" charset="0"/>
            </a:endParaRPr>
          </a:p>
        </p:txBody>
      </p:sp>
      <p:grpSp>
        <p:nvGrpSpPr>
          <p:cNvPr id="15364" name="Group 4"/>
          <p:cNvGrpSpPr>
            <a:grpSpLocks/>
          </p:cNvGrpSpPr>
          <p:nvPr/>
        </p:nvGrpSpPr>
        <p:grpSpPr bwMode="auto">
          <a:xfrm>
            <a:off x="1600200" y="1352266"/>
            <a:ext cx="6400800" cy="4419600"/>
            <a:chOff x="1008" y="864"/>
            <a:chExt cx="4032" cy="2784"/>
          </a:xfrm>
        </p:grpSpPr>
        <p:sp>
          <p:nvSpPr>
            <p:cNvPr id="15370" name="Rectangle 5"/>
            <p:cNvSpPr>
              <a:spLocks noChangeArrowheads="1"/>
            </p:cNvSpPr>
            <p:nvPr/>
          </p:nvSpPr>
          <p:spPr bwMode="auto">
            <a:xfrm>
              <a:off x="2496" y="1536"/>
              <a:ext cx="1056" cy="2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latin typeface="Arial" charset="0"/>
              </a:endParaRPr>
            </a:p>
          </p:txBody>
        </p:sp>
        <p:sp>
          <p:nvSpPr>
            <p:cNvPr id="15371" name="Rectangle 6"/>
            <p:cNvSpPr>
              <a:spLocks noChangeArrowheads="1"/>
            </p:cNvSpPr>
            <p:nvPr/>
          </p:nvSpPr>
          <p:spPr bwMode="auto">
            <a:xfrm>
              <a:off x="2112" y="3360"/>
              <a:ext cx="1728" cy="2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it-IT" altLang="it-IT" sz="2400" dirty="0" smtClean="0">
                  <a:latin typeface="Arial" charset="0"/>
                </a:rPr>
                <a:t>SALI OSSIGENATI </a:t>
              </a:r>
              <a:endParaRPr lang="it-IT" altLang="it-IT" sz="2400" dirty="0">
                <a:latin typeface="Arial" charset="0"/>
              </a:endParaRPr>
            </a:p>
          </p:txBody>
        </p:sp>
        <p:sp>
          <p:nvSpPr>
            <p:cNvPr id="15372" name="Rectangle 7"/>
            <p:cNvSpPr>
              <a:spLocks noChangeArrowheads="1"/>
            </p:cNvSpPr>
            <p:nvPr/>
          </p:nvSpPr>
          <p:spPr bwMode="auto">
            <a:xfrm>
              <a:off x="3216" y="2592"/>
              <a:ext cx="1824" cy="2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latin typeface="Arial" charset="0"/>
              </a:endParaRPr>
            </a:p>
          </p:txBody>
        </p:sp>
        <p:sp>
          <p:nvSpPr>
            <p:cNvPr id="15373" name="Rectangle 8"/>
            <p:cNvSpPr>
              <a:spLocks noChangeArrowheads="1"/>
            </p:cNvSpPr>
            <p:nvPr/>
          </p:nvSpPr>
          <p:spPr bwMode="auto">
            <a:xfrm>
              <a:off x="1008" y="2592"/>
              <a:ext cx="1104" cy="2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latin typeface="Arial" charset="0"/>
              </a:endParaRPr>
            </a:p>
          </p:txBody>
        </p:sp>
        <p:sp>
          <p:nvSpPr>
            <p:cNvPr id="15374" name="Rectangle 9"/>
            <p:cNvSpPr>
              <a:spLocks noChangeArrowheads="1"/>
            </p:cNvSpPr>
            <p:nvPr/>
          </p:nvSpPr>
          <p:spPr bwMode="auto">
            <a:xfrm>
              <a:off x="1872" y="864"/>
              <a:ext cx="2304" cy="2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latin typeface="Arial" charset="0"/>
              </a:endParaRPr>
            </a:p>
          </p:txBody>
        </p:sp>
        <p:sp>
          <p:nvSpPr>
            <p:cNvPr id="15375" name="Line 10"/>
            <p:cNvSpPr>
              <a:spLocks noChangeShapeType="1"/>
            </p:cNvSpPr>
            <p:nvPr/>
          </p:nvSpPr>
          <p:spPr bwMode="auto">
            <a:xfrm>
              <a:off x="3024" y="1152"/>
              <a:ext cx="0" cy="384"/>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376" name="Line 11"/>
            <p:cNvSpPr>
              <a:spLocks noChangeShapeType="1"/>
            </p:cNvSpPr>
            <p:nvPr/>
          </p:nvSpPr>
          <p:spPr bwMode="auto">
            <a:xfrm>
              <a:off x="3024" y="1824"/>
              <a:ext cx="0" cy="384"/>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377" name="Line 12"/>
            <p:cNvSpPr>
              <a:spLocks noChangeShapeType="1"/>
            </p:cNvSpPr>
            <p:nvPr/>
          </p:nvSpPr>
          <p:spPr bwMode="auto">
            <a:xfrm>
              <a:off x="1728" y="2256"/>
              <a:ext cx="264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78" name="Line 13"/>
            <p:cNvSpPr>
              <a:spLocks noChangeShapeType="1"/>
            </p:cNvSpPr>
            <p:nvPr/>
          </p:nvSpPr>
          <p:spPr bwMode="auto">
            <a:xfrm>
              <a:off x="4368" y="2256"/>
              <a:ext cx="0" cy="336"/>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379" name="Line 14"/>
            <p:cNvSpPr>
              <a:spLocks noChangeShapeType="1"/>
            </p:cNvSpPr>
            <p:nvPr/>
          </p:nvSpPr>
          <p:spPr bwMode="auto">
            <a:xfrm>
              <a:off x="1728" y="2256"/>
              <a:ext cx="0" cy="336"/>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380" name="Line 15"/>
            <p:cNvSpPr>
              <a:spLocks noChangeShapeType="1"/>
            </p:cNvSpPr>
            <p:nvPr/>
          </p:nvSpPr>
          <p:spPr bwMode="auto">
            <a:xfrm>
              <a:off x="1728" y="2976"/>
              <a:ext cx="264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81" name="Line 16"/>
            <p:cNvSpPr>
              <a:spLocks noChangeShapeType="1"/>
            </p:cNvSpPr>
            <p:nvPr/>
          </p:nvSpPr>
          <p:spPr bwMode="auto">
            <a:xfrm>
              <a:off x="3024" y="2976"/>
              <a:ext cx="0" cy="384"/>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382" name="Line 17"/>
            <p:cNvSpPr>
              <a:spLocks noChangeShapeType="1"/>
            </p:cNvSpPr>
            <p:nvPr/>
          </p:nvSpPr>
          <p:spPr bwMode="auto">
            <a:xfrm>
              <a:off x="1728" y="2880"/>
              <a:ext cx="0"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83" name="Line 18"/>
            <p:cNvSpPr>
              <a:spLocks noChangeShapeType="1"/>
            </p:cNvSpPr>
            <p:nvPr/>
          </p:nvSpPr>
          <p:spPr bwMode="auto">
            <a:xfrm>
              <a:off x="4368" y="2880"/>
              <a:ext cx="0"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5365" name="Text Box 19"/>
          <p:cNvSpPr txBox="1">
            <a:spLocks noChangeArrowheads="1"/>
          </p:cNvSpPr>
          <p:nvPr/>
        </p:nvSpPr>
        <p:spPr bwMode="auto">
          <a:xfrm>
            <a:off x="4953000" y="2971800"/>
            <a:ext cx="1143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r>
              <a:rPr lang="it-IT" altLang="it-IT" sz="2400">
                <a:latin typeface="Arial" charset="0"/>
              </a:rPr>
              <a:t>+ H</a:t>
            </a:r>
            <a:r>
              <a:rPr lang="it-IT" altLang="it-IT" sz="2400" baseline="-25000">
                <a:latin typeface="Arial" charset="0"/>
              </a:rPr>
              <a:t>2</a:t>
            </a:r>
            <a:r>
              <a:rPr lang="it-IT" altLang="it-IT" sz="2400">
                <a:latin typeface="Arial" charset="0"/>
              </a:rPr>
              <a:t>O</a:t>
            </a:r>
          </a:p>
        </p:txBody>
      </p:sp>
      <p:sp>
        <p:nvSpPr>
          <p:cNvPr id="15366" name="Text Box 20"/>
          <p:cNvSpPr txBox="1">
            <a:spLocks noChangeArrowheads="1"/>
          </p:cNvSpPr>
          <p:nvPr/>
        </p:nvSpPr>
        <p:spPr bwMode="auto">
          <a:xfrm>
            <a:off x="381000" y="1295400"/>
            <a:ext cx="1752600" cy="457200"/>
          </a:xfrm>
          <a:prstGeom prst="rect">
            <a:avLst/>
          </a:prstGeom>
          <a:solidFill>
            <a:srgbClr val="66C20A"/>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r>
              <a:rPr lang="it-IT" altLang="it-IT" sz="2400">
                <a:latin typeface="Arial" charset="0"/>
              </a:rPr>
              <a:t>metalli</a:t>
            </a:r>
          </a:p>
        </p:txBody>
      </p:sp>
      <p:sp>
        <p:nvSpPr>
          <p:cNvPr id="15367" name="Text Box 21"/>
          <p:cNvSpPr txBox="1">
            <a:spLocks noChangeArrowheads="1"/>
          </p:cNvSpPr>
          <p:nvPr/>
        </p:nvSpPr>
        <p:spPr bwMode="auto">
          <a:xfrm>
            <a:off x="7162800" y="1371600"/>
            <a:ext cx="1752600" cy="4572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r>
              <a:rPr lang="it-IT" altLang="it-IT" sz="2400">
                <a:latin typeface="Arial" charset="0"/>
              </a:rPr>
              <a:t>Non metalli</a:t>
            </a:r>
          </a:p>
        </p:txBody>
      </p:sp>
      <p:sp>
        <p:nvSpPr>
          <p:cNvPr id="15368" name="Text Box 22"/>
          <p:cNvSpPr txBox="1">
            <a:spLocks noChangeArrowheads="1"/>
          </p:cNvSpPr>
          <p:nvPr/>
        </p:nvSpPr>
        <p:spPr bwMode="auto">
          <a:xfrm>
            <a:off x="381000" y="2438400"/>
            <a:ext cx="2133600" cy="466725"/>
          </a:xfrm>
          <a:prstGeom prst="rect">
            <a:avLst/>
          </a:prstGeom>
          <a:solidFill>
            <a:srgbClr val="66C20A"/>
          </a:solidFill>
          <a:ln w="9525">
            <a:solidFill>
              <a:srgbClr val="66C20A"/>
            </a:solidFill>
            <a:miter lim="800000"/>
            <a:headEnd/>
            <a:tailEnd/>
          </a:ln>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r>
              <a:rPr lang="it-IT" altLang="it-IT" sz="2400">
                <a:latin typeface="Arial" charset="0"/>
              </a:rPr>
              <a:t>Ossidi basici</a:t>
            </a:r>
          </a:p>
        </p:txBody>
      </p:sp>
      <p:sp>
        <p:nvSpPr>
          <p:cNvPr id="15369" name="Text Box 23"/>
          <p:cNvSpPr txBox="1">
            <a:spLocks noChangeArrowheads="1"/>
          </p:cNvSpPr>
          <p:nvPr/>
        </p:nvSpPr>
        <p:spPr bwMode="auto">
          <a:xfrm>
            <a:off x="7010400" y="2438400"/>
            <a:ext cx="2133600" cy="4572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r>
              <a:rPr lang="it-IT" altLang="it-IT" sz="2400">
                <a:latin typeface="Arial" charset="0"/>
              </a:rPr>
              <a:t>Ossidi acidi</a:t>
            </a:r>
          </a:p>
        </p:txBody>
      </p:sp>
    </p:spTree>
    <p:extLst>
      <p:ext uri="{BB962C8B-B14F-4D97-AF65-F5344CB8AC3E}">
        <p14:creationId xmlns:p14="http://schemas.microsoft.com/office/powerpoint/2010/main" val="374445661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2610</TotalTime>
  <Words>3385</Words>
  <Application>Microsoft Office PowerPoint</Application>
  <PresentationFormat>Presentazione su schermo (4:3)</PresentationFormat>
  <Paragraphs>757</Paragraphs>
  <Slides>37</Slides>
  <Notes>4</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37</vt:i4>
      </vt:variant>
    </vt:vector>
  </HeadingPairs>
  <TitlesOfParts>
    <vt:vector size="42" baseType="lpstr">
      <vt:lpstr>Arial</vt:lpstr>
      <vt:lpstr>Calibri</vt:lpstr>
      <vt:lpstr>Calibri Light</vt:lpstr>
      <vt:lpstr>Times New Roman</vt:lpstr>
      <vt:lpstr>Office Theme</vt:lpstr>
      <vt:lpstr>Nomenclatura</vt:lpstr>
      <vt:lpstr>Numero di ossidazione</vt:lpstr>
      <vt:lpstr>Numero di ossidazione</vt:lpstr>
      <vt:lpstr>Numero di ossidazione</vt:lpstr>
      <vt:lpstr>Numero di ossidazione</vt:lpstr>
      <vt:lpstr>Presentazione standard di PowerPoint</vt:lpstr>
      <vt:lpstr>Presentazione standard di PowerPoint</vt:lpstr>
      <vt:lpstr>Presentazione standard di PowerPoint</vt:lpstr>
      <vt:lpstr>Nomenclatura</vt:lpstr>
      <vt:lpstr>Ossidi</vt:lpstr>
      <vt:lpstr>Ossidi</vt:lpstr>
      <vt:lpstr>Ossidi – Anidridi: nomenclatura tradizionale</vt:lpstr>
      <vt:lpstr>Ossidi: nomenclatura IUPAC</vt:lpstr>
      <vt:lpstr>Presentazione standard di PowerPoint</vt:lpstr>
      <vt:lpstr>Nomenclatura</vt:lpstr>
      <vt:lpstr>Idrossidi</vt:lpstr>
      <vt:lpstr>Acidi ossigenati (Ossiacidi)</vt:lpstr>
      <vt:lpstr>Ossiacidi (ossoacidi, acidi ossigenati)</vt:lpstr>
      <vt:lpstr>Ossiacidi: nomenclatura IUPAC</vt:lpstr>
      <vt:lpstr>Presentazione standard di PowerPoint</vt:lpstr>
      <vt:lpstr>Sali ossigenati</vt:lpstr>
      <vt:lpstr>Sali (ossigenati): nomenclatura tradizionale</vt:lpstr>
      <vt:lpstr>Sali (ossigenati): nomenclatura IUPAC</vt:lpstr>
      <vt:lpstr>Sali acidi: nomenclatura tradizionale</vt:lpstr>
      <vt:lpstr>Sali basici: nomenclatura tradizionale</vt:lpstr>
      <vt:lpstr>Composti binari idrogeno – non metallo (più elettronegativo) </vt:lpstr>
      <vt:lpstr>Composti binari idrogeno – metallo </vt:lpstr>
      <vt:lpstr>Composti binari metallo – non metallo </vt:lpstr>
      <vt:lpstr>Alcuni composti comuni</vt:lpstr>
      <vt:lpstr>Nomenclatura IUPAC per Ioni</vt:lpstr>
      <vt:lpstr>Nomenclatura IUPAC per Ioni</vt:lpstr>
      <vt:lpstr>“Il numero zero”</vt:lpstr>
      <vt:lpstr>“Il numero zero”</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Corso di Chimica Generale e Inorganica con Esercitazioni</dc:title>
  <dc:creator>rita de zorzi</dc:creator>
  <cp:lastModifiedBy>Michele</cp:lastModifiedBy>
  <cp:revision>195</cp:revision>
  <dcterms:created xsi:type="dcterms:W3CDTF">2020-07-11T12:16:55Z</dcterms:created>
  <dcterms:modified xsi:type="dcterms:W3CDTF">2022-10-13T06:56:19Z</dcterms:modified>
</cp:coreProperties>
</file>