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90" r:id="rId2"/>
    <p:sldId id="289" r:id="rId3"/>
    <p:sldId id="310" r:id="rId4"/>
    <p:sldId id="313" r:id="rId5"/>
    <p:sldId id="343" r:id="rId6"/>
    <p:sldId id="382" r:id="rId7"/>
    <p:sldId id="344" r:id="rId8"/>
    <p:sldId id="379" r:id="rId9"/>
    <p:sldId id="381" r:id="rId10"/>
    <p:sldId id="383" r:id="rId11"/>
    <p:sldId id="374" r:id="rId12"/>
    <p:sldId id="350" r:id="rId13"/>
    <p:sldId id="370" r:id="rId14"/>
    <p:sldId id="371" r:id="rId15"/>
    <p:sldId id="368" r:id="rId16"/>
    <p:sldId id="369" r:id="rId17"/>
    <p:sldId id="384" r:id="rId18"/>
    <p:sldId id="386" r:id="rId19"/>
    <p:sldId id="351" r:id="rId20"/>
    <p:sldId id="352" r:id="rId21"/>
    <p:sldId id="385" r:id="rId22"/>
    <p:sldId id="353" r:id="rId23"/>
    <p:sldId id="354" r:id="rId24"/>
    <p:sldId id="355" r:id="rId25"/>
    <p:sldId id="387" r:id="rId26"/>
    <p:sldId id="364" r:id="rId27"/>
    <p:sldId id="366" r:id="rId28"/>
    <p:sldId id="389" r:id="rId29"/>
    <p:sldId id="388" r:id="rId30"/>
    <p:sldId id="258" r:id="rId31"/>
    <p:sldId id="390" r:id="rId32"/>
    <p:sldId id="391" r:id="rId33"/>
    <p:sldId id="287" r:id="rId34"/>
    <p:sldId id="397" r:id="rId35"/>
    <p:sldId id="398" r:id="rId36"/>
    <p:sldId id="399" r:id="rId37"/>
    <p:sldId id="377" r:id="rId38"/>
    <p:sldId id="378" r:id="rId39"/>
    <p:sldId id="400" r:id="rId40"/>
    <p:sldId id="401" r:id="rId41"/>
    <p:sldId id="402" r:id="rId42"/>
    <p:sldId id="403" r:id="rId43"/>
    <p:sldId id="406" r:id="rId44"/>
    <p:sldId id="407" r:id="rId45"/>
    <p:sldId id="408" r:id="rId46"/>
    <p:sldId id="409" r:id="rId47"/>
    <p:sldId id="410" r:id="rId48"/>
    <p:sldId id="339" r:id="rId49"/>
    <p:sldId id="337" r:id="rId50"/>
    <p:sldId id="411" r:id="rId51"/>
    <p:sldId id="340" r:id="rId52"/>
    <p:sldId id="338" r:id="rId53"/>
    <p:sldId id="412" r:id="rId54"/>
    <p:sldId id="413" r:id="rId55"/>
    <p:sldId id="298" r:id="rId56"/>
    <p:sldId id="292" r:id="rId57"/>
    <p:sldId id="299" r:id="rId58"/>
    <p:sldId id="316" r:id="rId59"/>
    <p:sldId id="300" r:id="rId60"/>
    <p:sldId id="293" r:id="rId61"/>
    <p:sldId id="304" r:id="rId62"/>
    <p:sldId id="294" r:id="rId63"/>
    <p:sldId id="305" r:id="rId64"/>
    <p:sldId id="311" r:id="rId65"/>
    <p:sldId id="297" r:id="rId66"/>
    <p:sldId id="306" r:id="rId67"/>
    <p:sldId id="296" r:id="rId68"/>
    <p:sldId id="303" r:id="rId69"/>
    <p:sldId id="301" r:id="rId70"/>
    <p:sldId id="295" r:id="rId71"/>
    <p:sldId id="312" r:id="rId72"/>
    <p:sldId id="314" r:id="rId73"/>
    <p:sldId id="414" r:id="rId74"/>
    <p:sldId id="417" r:id="rId75"/>
    <p:sldId id="675" r:id="rId76"/>
    <p:sldId id="418" r:id="rId77"/>
    <p:sldId id="261" r:id="rId7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
          <p15:clr>
            <a:srgbClr val="A4A3A4"/>
          </p15:clr>
        </p15:guide>
        <p15:guide id="2" pos="56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65"/>
  </p:normalViewPr>
  <p:slideViewPr>
    <p:cSldViewPr snapToGrid="0" snapToObjects="1" showGuides="1">
      <p:cViewPr varScale="1">
        <p:scale>
          <a:sx n="89" d="100"/>
          <a:sy n="89" d="100"/>
        </p:scale>
        <p:origin x="1744" y="168"/>
      </p:cViewPr>
      <p:guideLst>
        <p:guide orient="horz" pos="73"/>
        <p:guide pos="561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01383-98FF-1140-B6E6-9FC9E006B473}" type="doc">
      <dgm:prSet loTypeId="urn:microsoft.com/office/officeart/2005/8/layout/process1" loCatId="" qsTypeId="urn:microsoft.com/office/officeart/2005/8/quickstyle/simple4" qsCatId="simple" csTypeId="urn:microsoft.com/office/officeart/2005/8/colors/accent1_2" csCatId="accent1" phldr="1"/>
      <dgm:spPr/>
    </dgm:pt>
    <dgm:pt modelId="{0387F0FE-684A-F74E-8FD7-231DD219FED6}">
      <dgm:prSet phldrT="[Testo]"/>
      <dgm:spPr/>
      <dgm:t>
        <a:bodyPr/>
        <a:lstStyle/>
        <a:p>
          <a:r>
            <a:rPr lang="it-IT" dirty="0"/>
            <a:t>Cellule</a:t>
          </a:r>
        </a:p>
      </dgm:t>
    </dgm:pt>
    <dgm:pt modelId="{604820D6-46C2-264E-B172-D88DE6116A86}" type="parTrans" cxnId="{F43C3D8F-8409-114A-9316-8B43F4BEF57C}">
      <dgm:prSet/>
      <dgm:spPr/>
      <dgm:t>
        <a:bodyPr/>
        <a:lstStyle/>
        <a:p>
          <a:endParaRPr lang="it-IT"/>
        </a:p>
      </dgm:t>
    </dgm:pt>
    <dgm:pt modelId="{83085058-2A7A-3849-80D4-BB5E5E55F404}" type="sibTrans" cxnId="{F43C3D8F-8409-114A-9316-8B43F4BEF57C}">
      <dgm:prSet/>
      <dgm:spPr/>
      <dgm:t>
        <a:bodyPr/>
        <a:lstStyle/>
        <a:p>
          <a:endParaRPr lang="it-IT"/>
        </a:p>
      </dgm:t>
    </dgm:pt>
    <dgm:pt modelId="{36D09E74-3965-FE4E-804C-F55429D50373}">
      <dgm:prSet phldrT="[Testo]"/>
      <dgm:spPr/>
      <dgm:t>
        <a:bodyPr/>
        <a:lstStyle/>
        <a:p>
          <a:r>
            <a:rPr lang="it-IT" dirty="0"/>
            <a:t>Tessuti</a:t>
          </a:r>
        </a:p>
      </dgm:t>
    </dgm:pt>
    <dgm:pt modelId="{2B722B07-26C0-B24E-8F97-80FD892B9A1F}" type="parTrans" cxnId="{4F1907A2-9275-A94C-89C9-16D8CB697BA3}">
      <dgm:prSet/>
      <dgm:spPr/>
      <dgm:t>
        <a:bodyPr/>
        <a:lstStyle/>
        <a:p>
          <a:endParaRPr lang="it-IT"/>
        </a:p>
      </dgm:t>
    </dgm:pt>
    <dgm:pt modelId="{76F1C15A-A965-0C4D-8E59-24C0C4FB07C4}" type="sibTrans" cxnId="{4F1907A2-9275-A94C-89C9-16D8CB697BA3}">
      <dgm:prSet/>
      <dgm:spPr/>
      <dgm:t>
        <a:bodyPr/>
        <a:lstStyle/>
        <a:p>
          <a:endParaRPr lang="it-IT"/>
        </a:p>
      </dgm:t>
    </dgm:pt>
    <dgm:pt modelId="{68767C8C-A47F-AE45-884B-C1574B0288BC}">
      <dgm:prSet phldrT="[Testo]"/>
      <dgm:spPr/>
      <dgm:t>
        <a:bodyPr/>
        <a:lstStyle/>
        <a:p>
          <a:r>
            <a:rPr lang="it-IT" dirty="0"/>
            <a:t>Organi</a:t>
          </a:r>
        </a:p>
      </dgm:t>
    </dgm:pt>
    <dgm:pt modelId="{75A784C8-6762-8F40-81D3-51290DDF5900}" type="parTrans" cxnId="{191E68D2-F8AC-274E-8012-AC31A71C2331}">
      <dgm:prSet/>
      <dgm:spPr/>
      <dgm:t>
        <a:bodyPr/>
        <a:lstStyle/>
        <a:p>
          <a:endParaRPr lang="it-IT"/>
        </a:p>
      </dgm:t>
    </dgm:pt>
    <dgm:pt modelId="{B641C633-EB9A-C74D-9F97-71D00D394194}" type="sibTrans" cxnId="{191E68D2-F8AC-274E-8012-AC31A71C2331}">
      <dgm:prSet/>
      <dgm:spPr/>
      <dgm:t>
        <a:bodyPr/>
        <a:lstStyle/>
        <a:p>
          <a:endParaRPr lang="it-IT"/>
        </a:p>
      </dgm:t>
    </dgm:pt>
    <dgm:pt modelId="{B820BF36-159B-0448-BA63-4CDDA5769044}" type="pres">
      <dgm:prSet presAssocID="{0CD01383-98FF-1140-B6E6-9FC9E006B473}" presName="Name0" presStyleCnt="0">
        <dgm:presLayoutVars>
          <dgm:dir/>
          <dgm:resizeHandles val="exact"/>
        </dgm:presLayoutVars>
      </dgm:prSet>
      <dgm:spPr/>
    </dgm:pt>
    <dgm:pt modelId="{E6F834A7-31F6-7248-A22D-643D0DEA196B}" type="pres">
      <dgm:prSet presAssocID="{0387F0FE-684A-F74E-8FD7-231DD219FED6}" presName="node" presStyleLbl="node1" presStyleIdx="0" presStyleCnt="3">
        <dgm:presLayoutVars>
          <dgm:bulletEnabled val="1"/>
        </dgm:presLayoutVars>
      </dgm:prSet>
      <dgm:spPr/>
    </dgm:pt>
    <dgm:pt modelId="{E85C7A7F-D24D-854C-9CB7-8A24A601D44E}" type="pres">
      <dgm:prSet presAssocID="{83085058-2A7A-3849-80D4-BB5E5E55F404}" presName="sibTrans" presStyleLbl="sibTrans2D1" presStyleIdx="0" presStyleCnt="2"/>
      <dgm:spPr/>
    </dgm:pt>
    <dgm:pt modelId="{093A8C23-6B79-D249-A6C2-D225F490C95B}" type="pres">
      <dgm:prSet presAssocID="{83085058-2A7A-3849-80D4-BB5E5E55F404}" presName="connectorText" presStyleLbl="sibTrans2D1" presStyleIdx="0" presStyleCnt="2"/>
      <dgm:spPr/>
    </dgm:pt>
    <dgm:pt modelId="{A2FBE747-11C5-8743-9A90-309FB8BD196A}" type="pres">
      <dgm:prSet presAssocID="{36D09E74-3965-FE4E-804C-F55429D50373}" presName="node" presStyleLbl="node1" presStyleIdx="1" presStyleCnt="3">
        <dgm:presLayoutVars>
          <dgm:bulletEnabled val="1"/>
        </dgm:presLayoutVars>
      </dgm:prSet>
      <dgm:spPr/>
    </dgm:pt>
    <dgm:pt modelId="{562A6717-1EEF-1447-8AD3-378D2BAE0496}" type="pres">
      <dgm:prSet presAssocID="{76F1C15A-A965-0C4D-8E59-24C0C4FB07C4}" presName="sibTrans" presStyleLbl="sibTrans2D1" presStyleIdx="1" presStyleCnt="2"/>
      <dgm:spPr/>
    </dgm:pt>
    <dgm:pt modelId="{E258451D-CD32-1B4D-91C0-0DA75CEA257F}" type="pres">
      <dgm:prSet presAssocID="{76F1C15A-A965-0C4D-8E59-24C0C4FB07C4}" presName="connectorText" presStyleLbl="sibTrans2D1" presStyleIdx="1" presStyleCnt="2"/>
      <dgm:spPr/>
    </dgm:pt>
    <dgm:pt modelId="{1B8202C6-9311-454A-A654-148B86D2E9FF}" type="pres">
      <dgm:prSet presAssocID="{68767C8C-A47F-AE45-884B-C1574B0288BC}" presName="node" presStyleLbl="node1" presStyleIdx="2" presStyleCnt="3">
        <dgm:presLayoutVars>
          <dgm:bulletEnabled val="1"/>
        </dgm:presLayoutVars>
      </dgm:prSet>
      <dgm:spPr/>
    </dgm:pt>
  </dgm:ptLst>
  <dgm:cxnLst>
    <dgm:cxn modelId="{4CB0FD09-70F3-6345-ACB0-483CBAA406C3}" type="presOf" srcId="{68767C8C-A47F-AE45-884B-C1574B0288BC}" destId="{1B8202C6-9311-454A-A654-148B86D2E9FF}" srcOrd="0" destOrd="0" presId="urn:microsoft.com/office/officeart/2005/8/layout/process1"/>
    <dgm:cxn modelId="{73EA9B24-D1A2-9E4B-9983-84AB23BFCD92}" type="presOf" srcId="{83085058-2A7A-3849-80D4-BB5E5E55F404}" destId="{E85C7A7F-D24D-854C-9CB7-8A24A601D44E}" srcOrd="0" destOrd="0" presId="urn:microsoft.com/office/officeart/2005/8/layout/process1"/>
    <dgm:cxn modelId="{D9B10934-C655-3740-80A4-1766822D3F00}" type="presOf" srcId="{76F1C15A-A965-0C4D-8E59-24C0C4FB07C4}" destId="{E258451D-CD32-1B4D-91C0-0DA75CEA257F}" srcOrd="1" destOrd="0" presId="urn:microsoft.com/office/officeart/2005/8/layout/process1"/>
    <dgm:cxn modelId="{F43C3D8F-8409-114A-9316-8B43F4BEF57C}" srcId="{0CD01383-98FF-1140-B6E6-9FC9E006B473}" destId="{0387F0FE-684A-F74E-8FD7-231DD219FED6}" srcOrd="0" destOrd="0" parTransId="{604820D6-46C2-264E-B172-D88DE6116A86}" sibTransId="{83085058-2A7A-3849-80D4-BB5E5E55F404}"/>
    <dgm:cxn modelId="{4F1907A2-9275-A94C-89C9-16D8CB697BA3}" srcId="{0CD01383-98FF-1140-B6E6-9FC9E006B473}" destId="{36D09E74-3965-FE4E-804C-F55429D50373}" srcOrd="1" destOrd="0" parTransId="{2B722B07-26C0-B24E-8F97-80FD892B9A1F}" sibTransId="{76F1C15A-A965-0C4D-8E59-24C0C4FB07C4}"/>
    <dgm:cxn modelId="{DE2466C3-3D87-0C48-96AA-7335190EAD8F}" type="presOf" srcId="{36D09E74-3965-FE4E-804C-F55429D50373}" destId="{A2FBE747-11C5-8743-9A90-309FB8BD196A}" srcOrd="0" destOrd="0" presId="urn:microsoft.com/office/officeart/2005/8/layout/process1"/>
    <dgm:cxn modelId="{191E68D2-F8AC-274E-8012-AC31A71C2331}" srcId="{0CD01383-98FF-1140-B6E6-9FC9E006B473}" destId="{68767C8C-A47F-AE45-884B-C1574B0288BC}" srcOrd="2" destOrd="0" parTransId="{75A784C8-6762-8F40-81D3-51290DDF5900}" sibTransId="{B641C633-EB9A-C74D-9F97-71D00D394194}"/>
    <dgm:cxn modelId="{5BCA26E1-4F32-234A-A303-0B1C1B62B19B}" type="presOf" srcId="{76F1C15A-A965-0C4D-8E59-24C0C4FB07C4}" destId="{562A6717-1EEF-1447-8AD3-378D2BAE0496}" srcOrd="0" destOrd="0" presId="urn:microsoft.com/office/officeart/2005/8/layout/process1"/>
    <dgm:cxn modelId="{6EE03EE5-E9E2-6E4B-81D7-3D14D1CD5C26}" type="presOf" srcId="{0CD01383-98FF-1140-B6E6-9FC9E006B473}" destId="{B820BF36-159B-0448-BA63-4CDDA5769044}" srcOrd="0" destOrd="0" presId="urn:microsoft.com/office/officeart/2005/8/layout/process1"/>
    <dgm:cxn modelId="{216E8CED-ECC7-7943-971E-E322B6F68908}" type="presOf" srcId="{0387F0FE-684A-F74E-8FD7-231DD219FED6}" destId="{E6F834A7-31F6-7248-A22D-643D0DEA196B}" srcOrd="0" destOrd="0" presId="urn:microsoft.com/office/officeart/2005/8/layout/process1"/>
    <dgm:cxn modelId="{B81AF0F2-E844-BD4A-9711-2D4858BD8F07}" type="presOf" srcId="{83085058-2A7A-3849-80D4-BB5E5E55F404}" destId="{093A8C23-6B79-D249-A6C2-D225F490C95B}" srcOrd="1" destOrd="0" presId="urn:microsoft.com/office/officeart/2005/8/layout/process1"/>
    <dgm:cxn modelId="{2924BBEC-FC17-EE4E-B50F-2BFA0B081CE0}" type="presParOf" srcId="{B820BF36-159B-0448-BA63-4CDDA5769044}" destId="{E6F834A7-31F6-7248-A22D-643D0DEA196B}" srcOrd="0" destOrd="0" presId="urn:microsoft.com/office/officeart/2005/8/layout/process1"/>
    <dgm:cxn modelId="{5D59753E-E601-F547-890D-79FF52944208}" type="presParOf" srcId="{B820BF36-159B-0448-BA63-4CDDA5769044}" destId="{E85C7A7F-D24D-854C-9CB7-8A24A601D44E}" srcOrd="1" destOrd="0" presId="urn:microsoft.com/office/officeart/2005/8/layout/process1"/>
    <dgm:cxn modelId="{F711FFD7-4A69-664A-8B78-9229B8C751EA}" type="presParOf" srcId="{E85C7A7F-D24D-854C-9CB7-8A24A601D44E}" destId="{093A8C23-6B79-D249-A6C2-D225F490C95B}" srcOrd="0" destOrd="0" presId="urn:microsoft.com/office/officeart/2005/8/layout/process1"/>
    <dgm:cxn modelId="{85D97476-EC59-454F-9D71-74B0AFC91B00}" type="presParOf" srcId="{B820BF36-159B-0448-BA63-4CDDA5769044}" destId="{A2FBE747-11C5-8743-9A90-309FB8BD196A}" srcOrd="2" destOrd="0" presId="urn:microsoft.com/office/officeart/2005/8/layout/process1"/>
    <dgm:cxn modelId="{E6C16203-6CDB-4A47-A80E-9A82BE4E3C3E}" type="presParOf" srcId="{B820BF36-159B-0448-BA63-4CDDA5769044}" destId="{562A6717-1EEF-1447-8AD3-378D2BAE0496}" srcOrd="3" destOrd="0" presId="urn:microsoft.com/office/officeart/2005/8/layout/process1"/>
    <dgm:cxn modelId="{9C5F7A43-3BEE-EE40-98C3-1070AB729A3F}" type="presParOf" srcId="{562A6717-1EEF-1447-8AD3-378D2BAE0496}" destId="{E258451D-CD32-1B4D-91C0-0DA75CEA257F}" srcOrd="0" destOrd="0" presId="urn:microsoft.com/office/officeart/2005/8/layout/process1"/>
    <dgm:cxn modelId="{78EA7117-83EF-C749-8053-9A92074430AA}" type="presParOf" srcId="{B820BF36-159B-0448-BA63-4CDDA5769044}" destId="{1B8202C6-9311-454A-A654-148B86D2E9F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834A7-31F6-7248-A22D-643D0DEA196B}">
      <dsp:nvSpPr>
        <dsp:cNvPr id="0" name=""/>
        <dsp:cNvSpPr/>
      </dsp:nvSpPr>
      <dsp:spPr>
        <a:xfrm>
          <a:off x="5357" y="1551582"/>
          <a:ext cx="1601390" cy="9608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t-IT" sz="3600" kern="1200" dirty="0"/>
            <a:t>Cellule</a:t>
          </a:r>
        </a:p>
      </dsp:txBody>
      <dsp:txXfrm>
        <a:off x="33499" y="1579724"/>
        <a:ext cx="1545106" cy="904550"/>
      </dsp:txXfrm>
    </dsp:sp>
    <dsp:sp modelId="{E85C7A7F-D24D-854C-9CB7-8A24A601D44E}">
      <dsp:nvSpPr>
        <dsp:cNvPr id="0" name=""/>
        <dsp:cNvSpPr/>
      </dsp:nvSpPr>
      <dsp:spPr>
        <a:xfrm>
          <a:off x="1766887" y="1833427"/>
          <a:ext cx="339494" cy="39714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it-IT" sz="1700" kern="1200"/>
        </a:p>
      </dsp:txBody>
      <dsp:txXfrm>
        <a:off x="1766887" y="1912856"/>
        <a:ext cx="237646" cy="238286"/>
      </dsp:txXfrm>
    </dsp:sp>
    <dsp:sp modelId="{A2FBE747-11C5-8743-9A90-309FB8BD196A}">
      <dsp:nvSpPr>
        <dsp:cNvPr id="0" name=""/>
        <dsp:cNvSpPr/>
      </dsp:nvSpPr>
      <dsp:spPr>
        <a:xfrm>
          <a:off x="2247304" y="1551582"/>
          <a:ext cx="1601390" cy="9608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t-IT" sz="3600" kern="1200" dirty="0"/>
            <a:t>Tessuti</a:t>
          </a:r>
        </a:p>
      </dsp:txBody>
      <dsp:txXfrm>
        <a:off x="2275446" y="1579724"/>
        <a:ext cx="1545106" cy="904550"/>
      </dsp:txXfrm>
    </dsp:sp>
    <dsp:sp modelId="{562A6717-1EEF-1447-8AD3-378D2BAE0496}">
      <dsp:nvSpPr>
        <dsp:cNvPr id="0" name=""/>
        <dsp:cNvSpPr/>
      </dsp:nvSpPr>
      <dsp:spPr>
        <a:xfrm>
          <a:off x="4008834" y="1833427"/>
          <a:ext cx="339494" cy="39714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it-IT" sz="1700" kern="1200"/>
        </a:p>
      </dsp:txBody>
      <dsp:txXfrm>
        <a:off x="4008834" y="1912856"/>
        <a:ext cx="237646" cy="238286"/>
      </dsp:txXfrm>
    </dsp:sp>
    <dsp:sp modelId="{1B8202C6-9311-454A-A654-148B86D2E9FF}">
      <dsp:nvSpPr>
        <dsp:cNvPr id="0" name=""/>
        <dsp:cNvSpPr/>
      </dsp:nvSpPr>
      <dsp:spPr>
        <a:xfrm>
          <a:off x="4489251" y="1551582"/>
          <a:ext cx="1601390" cy="9608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it-IT" sz="3600" kern="1200" dirty="0"/>
            <a:t>Organi</a:t>
          </a:r>
        </a:p>
      </dsp:txBody>
      <dsp:txXfrm>
        <a:off x="4517393" y="1579724"/>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AA75AD-365C-C446-A11C-7E59E4E3F791}" type="datetimeFigureOut">
              <a:rPr lang="it-IT" smtClean="0"/>
              <a:t>13/10/22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2AAAC0-F880-6143-8B72-56C6E3E5C791}" type="slidenum">
              <a:rPr lang="it-IT" smtClean="0"/>
              <a:t>‹N›</a:t>
            </a:fld>
            <a:endParaRPr lang="it-IT"/>
          </a:p>
        </p:txBody>
      </p:sp>
    </p:spTree>
    <p:extLst>
      <p:ext uri="{BB962C8B-B14F-4D97-AF65-F5344CB8AC3E}">
        <p14:creationId xmlns:p14="http://schemas.microsoft.com/office/powerpoint/2010/main" val="3416129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DF750-5370-244E-BC4E-4E4DFFB99700}" type="slidenum">
              <a:rPr lang="it-IT"/>
              <a:pPr/>
              <a:t>17</a:t>
            </a:fld>
            <a:endParaRPr lang="it-IT"/>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85283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E3D2F-CA7B-814C-AB2E-FAB539E315F0}" type="slidenum">
              <a:rPr lang="it-IT"/>
              <a:pPr/>
              <a:t>27</a:t>
            </a:fld>
            <a:endParaRPr lang="it-IT"/>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82911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4451"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523AC-88C7-BB4E-93E0-B44CC34609B1}" type="slidenum">
              <a:rPr lang="it-IT"/>
              <a:pPr/>
              <a:t>44</a:t>
            </a:fld>
            <a:endParaRPr lang="it-IT"/>
          </a:p>
        </p:txBody>
      </p:sp>
      <p:sp>
        <p:nvSpPr>
          <p:cNvPr id="5038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03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cs typeface="Times New Roman" charset="0"/>
              </a:rPr>
              <a:t>A multiple step staining process involving two or more dyes yields structural and functional information. </a:t>
            </a:r>
          </a:p>
          <a:p>
            <a:r>
              <a:rPr lang="en-US">
                <a:cs typeface="Times New Roman" charset="0"/>
              </a:rPr>
              <a:t>Basic dyes are attracted to negatively charged molecules (e.g. nucleic acids). Acidic dyes are attracted to positively charged molecules such as basic proteins. USING DYES OF DIFFERENT COLOURS, ACIDIC AND BASIC TISSUE COMPARTMENTS CAN BE DIFFERENTIALLY STAINED.</a:t>
            </a:r>
            <a:endParaRPr lang="en-GB">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CB23A-308A-0941-97A2-FE9F0B899F05}" type="slidenum">
              <a:rPr lang="it-IT"/>
              <a:pPr/>
              <a:t>45</a:t>
            </a:fld>
            <a:endParaRPr lang="it-IT"/>
          </a:p>
        </p:txBody>
      </p:sp>
      <p:sp>
        <p:nvSpPr>
          <p:cNvPr id="5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53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3BCB1-31CF-2C4A-90E2-B33628EAE2D4}" type="slidenum">
              <a:rPr lang="it-IT"/>
              <a:pPr/>
              <a:t>18</a:t>
            </a:fld>
            <a:endParaRPr lang="it-IT"/>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22983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48E3B-25BA-5D43-A28D-B5651A45B0D0}" type="slidenum">
              <a:rPr lang="it-IT"/>
              <a:pPr/>
              <a:t>52</a:t>
            </a:fld>
            <a:endParaRPr lang="it-IT"/>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8C9E8238-3E10-6C49-A78E-25C9C2C379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A66CDB-15CB-3A4D-B07A-5F470BD69AF8}" type="slidenum">
              <a:rPr lang="it-IT" altLang="it-IT" sz="1200" smtClean="0">
                <a:latin typeface="Times" pitchFamily="2" charset="0"/>
              </a:rPr>
              <a:pPr/>
              <a:t>75</a:t>
            </a:fld>
            <a:endParaRPr lang="it-IT" altLang="it-IT" sz="1200">
              <a:latin typeface="Times" pitchFamily="2" charset="0"/>
            </a:endParaRPr>
          </a:p>
        </p:txBody>
      </p:sp>
      <p:sp>
        <p:nvSpPr>
          <p:cNvPr id="51202" name="Rectangle 2">
            <a:extLst>
              <a:ext uri="{FF2B5EF4-FFF2-40B4-BE49-F238E27FC236}">
                <a16:creationId xmlns:a16="http://schemas.microsoft.com/office/drawing/2014/main" id="{FB17B7E0-6471-F144-AAD2-248FA67FD84F}"/>
              </a:ext>
            </a:extLst>
          </p:cNvPr>
          <p:cNvSpPr>
            <a:spLocks noGrp="1" noRot="1" noChangeAspect="1" noChangeArrowheads="1" noTextEdit="1"/>
          </p:cNvSpPr>
          <p:nvPr>
            <p:ph type="sldImg"/>
          </p:nvPr>
        </p:nvSpPr>
        <p:spPr>
          <a:ln/>
        </p:spPr>
      </p:sp>
      <p:sp>
        <p:nvSpPr>
          <p:cNvPr id="1104899" name="Rectangle 3">
            <a:extLst>
              <a:ext uri="{FF2B5EF4-FFF2-40B4-BE49-F238E27FC236}">
                <a16:creationId xmlns:a16="http://schemas.microsoft.com/office/drawing/2014/main" id="{667FEE2A-967B-D84A-BDEF-A7EB8DE7B3D5}"/>
              </a:ext>
            </a:extLst>
          </p:cNvPr>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2923311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7BA77B-2679-BE49-A6D2-C6AB3739F052}" type="slidenum">
              <a:rPr lang="it-IT"/>
              <a:pPr/>
              <a:t>77</a:t>
            </a:fld>
            <a:endParaRPr lang="it-IT"/>
          </a:p>
        </p:txBody>
      </p:sp>
      <p:sp>
        <p:nvSpPr>
          <p:cNvPr id="6430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430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9C7CF-B57A-094D-A27F-7A3D993565C9}" type="slidenum">
              <a:rPr lang="it-IT"/>
              <a:pPr/>
              <a:t>19</a:t>
            </a:fld>
            <a:endParaRPr lang="it-IT"/>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94698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A3C64-D1FD-1B4A-8AFF-7A4450933739}" type="slidenum">
              <a:rPr lang="it-IT"/>
              <a:pPr/>
              <a:t>20</a:t>
            </a:fld>
            <a:endParaRPr lang="it-IT"/>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31"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00706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0F29C-6943-D448-AB06-F809A8D3196B}" type="slidenum">
              <a:rPr lang="it-IT"/>
              <a:pPr/>
              <a:t>21</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62389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2BFBE-01DF-CD4D-BA86-427E35CB6299}" type="slidenum">
              <a:rPr lang="it-IT"/>
              <a:pPr/>
              <a:t>22</a:t>
            </a:fld>
            <a:endParaRPr lang="it-IT"/>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794287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C3D5E-685D-0E45-B4EE-1C69BC205593}" type="slidenum">
              <a:rPr lang="it-IT"/>
              <a:pPr/>
              <a:t>23</a:t>
            </a:fld>
            <a:endParaRPr lang="it-IT"/>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71257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86201-0893-2844-8159-DBA6C0810F33}" type="slidenum">
              <a:rPr lang="it-IT"/>
              <a:pPr/>
              <a:t>24</a:t>
            </a:fld>
            <a:endParaRPr lang="it-IT"/>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87834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794ED2-914C-E341-94EF-AE80021EE3EE}" type="slidenum">
              <a:rPr lang="it-IT"/>
              <a:pPr/>
              <a:t>26</a:t>
            </a:fld>
            <a:endParaRPr lang="it-IT"/>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0884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4A5B516-DA2D-494D-A18D-60B52CEAE37B}" type="datetimeFigureOut">
              <a:rPr lang="it-IT" smtClean="0"/>
              <a:t>13/10/22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284130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A5B516-DA2D-494D-A18D-60B52CEAE37B}" type="datetimeFigureOut">
              <a:rPr lang="it-IT" smtClean="0"/>
              <a:t>13/10/22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78467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A5B516-DA2D-494D-A18D-60B52CEAE37B}" type="datetimeFigureOut">
              <a:rPr lang="it-IT" smtClean="0"/>
              <a:t>13/10/22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291647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A5B516-DA2D-494D-A18D-60B52CEAE37B}" type="datetimeFigureOut">
              <a:rPr lang="it-IT" smtClean="0"/>
              <a:t>13/10/22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212452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4A5B516-DA2D-494D-A18D-60B52CEAE37B}" type="datetimeFigureOut">
              <a:rPr lang="it-IT" smtClean="0"/>
              <a:t>13/10/22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57416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4A5B516-DA2D-494D-A18D-60B52CEAE37B}" type="datetimeFigureOut">
              <a:rPr lang="it-IT" smtClean="0"/>
              <a:t>13/10/22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84677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4A5B516-DA2D-494D-A18D-60B52CEAE37B}" type="datetimeFigureOut">
              <a:rPr lang="it-IT" smtClean="0"/>
              <a:t>13/10/22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108436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E4A5B516-DA2D-494D-A18D-60B52CEAE37B}" type="datetimeFigureOut">
              <a:rPr lang="it-IT" smtClean="0"/>
              <a:t>13/10/22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311986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4A5B516-DA2D-494D-A18D-60B52CEAE37B}" type="datetimeFigureOut">
              <a:rPr lang="it-IT" smtClean="0"/>
              <a:t>13/10/22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204318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4A5B516-DA2D-494D-A18D-60B52CEAE37B}" type="datetimeFigureOut">
              <a:rPr lang="it-IT" smtClean="0"/>
              <a:t>13/10/22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193354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4A5B516-DA2D-494D-A18D-60B52CEAE37B}" type="datetimeFigureOut">
              <a:rPr lang="it-IT" smtClean="0"/>
              <a:t>13/10/22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500D41-2A40-554E-90D4-49367E1ACA47}" type="slidenum">
              <a:rPr lang="it-IT" smtClean="0"/>
              <a:t>‹N›</a:t>
            </a:fld>
            <a:endParaRPr lang="it-IT"/>
          </a:p>
        </p:txBody>
      </p:sp>
    </p:spTree>
    <p:extLst>
      <p:ext uri="{BB962C8B-B14F-4D97-AF65-F5344CB8AC3E}">
        <p14:creationId xmlns:p14="http://schemas.microsoft.com/office/powerpoint/2010/main" val="148030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5B516-DA2D-494D-A18D-60B52CEAE37B}" type="datetimeFigureOut">
              <a:rPr lang="it-IT" smtClean="0"/>
              <a:t>13/10/22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00D41-2A40-554E-90D4-49367E1ACA47}" type="slidenum">
              <a:rPr lang="it-IT" smtClean="0"/>
              <a:t>‹N›</a:t>
            </a:fld>
            <a:endParaRPr lang="it-IT"/>
          </a:p>
        </p:txBody>
      </p:sp>
    </p:spTree>
    <p:extLst>
      <p:ext uri="{BB962C8B-B14F-4D97-AF65-F5344CB8AC3E}">
        <p14:creationId xmlns:p14="http://schemas.microsoft.com/office/powerpoint/2010/main" val="90976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giacomello@units.it"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a:t>Informazioni e contatti</a:t>
            </a:r>
            <a:endParaRPr lang="it-IT" dirty="0"/>
          </a:p>
        </p:txBody>
      </p:sp>
      <p:sp>
        <p:nvSpPr>
          <p:cNvPr id="3" name="Segnaposto contenuto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dirty="0"/>
              <a:t>Emiliana </a:t>
            </a:r>
            <a:r>
              <a:rPr lang="it-IT" dirty="0" err="1"/>
              <a:t>Giacomello</a:t>
            </a:r>
            <a:endParaRPr lang="it-IT" dirty="0"/>
          </a:p>
          <a:p>
            <a:r>
              <a:rPr lang="it-IT" dirty="0"/>
              <a:t>Mail: </a:t>
            </a:r>
            <a:r>
              <a:rPr lang="it-IT" dirty="0">
                <a:hlinkClick r:id="rId2"/>
              </a:rPr>
              <a:t>egiacomello@units.it</a:t>
            </a:r>
            <a:endParaRPr lang="it-IT" dirty="0"/>
          </a:p>
          <a:p>
            <a:r>
              <a:rPr lang="it-IT" dirty="0"/>
              <a:t>Indirizzo: Ospedale di </a:t>
            </a:r>
            <a:r>
              <a:rPr lang="it-IT" dirty="0" err="1"/>
              <a:t>Cattinara</a:t>
            </a:r>
            <a:r>
              <a:rPr lang="it-IT" dirty="0"/>
              <a:t> - Palazzina di Anatomia Patologica e Medicina Legale</a:t>
            </a:r>
            <a:br>
              <a:rPr lang="it-IT" dirty="0"/>
            </a:br>
            <a:r>
              <a:rPr lang="it-IT" dirty="0"/>
              <a:t>Strada di Fiume 447, 34149 Trieste (TS) Telefono</a:t>
            </a:r>
            <a:r>
              <a:rPr lang="it-IT"/>
              <a:t>: 040 </a:t>
            </a:r>
            <a:r>
              <a:rPr lang="it-IT" dirty="0"/>
              <a:t>3993251</a:t>
            </a:r>
          </a:p>
          <a:p>
            <a:r>
              <a:rPr lang="it-IT" dirty="0"/>
              <a:t>Ricevimento: Martedì 9-12 (contatto via e-mail)</a:t>
            </a:r>
          </a:p>
        </p:txBody>
      </p:sp>
    </p:spTree>
    <p:extLst>
      <p:ext uri="{BB962C8B-B14F-4D97-AF65-F5344CB8AC3E}">
        <p14:creationId xmlns:p14="http://schemas.microsoft.com/office/powerpoint/2010/main" val="680341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701564-000F-D843-A7A1-1CC74DC30EF3}"/>
              </a:ext>
            </a:extLst>
          </p:cNvPr>
          <p:cNvSpPr>
            <a:spLocks noGrp="1"/>
          </p:cNvSpPr>
          <p:nvPr>
            <p:ph type="title"/>
          </p:nvPr>
        </p:nvSpPr>
        <p:spPr/>
        <p:txBody>
          <a:bodyPr/>
          <a:lstStyle/>
          <a:p>
            <a:r>
              <a:rPr lang="it-IT" dirty="0"/>
              <a:t>Organi cavi</a:t>
            </a:r>
          </a:p>
        </p:txBody>
      </p:sp>
      <p:sp>
        <p:nvSpPr>
          <p:cNvPr id="3" name="Segnaposto contenuto 2">
            <a:extLst>
              <a:ext uri="{FF2B5EF4-FFF2-40B4-BE49-F238E27FC236}">
                <a16:creationId xmlns:a16="http://schemas.microsoft.com/office/drawing/2014/main" id="{A1991006-7633-9142-83C2-E86BFA69A39D}"/>
              </a:ext>
            </a:extLst>
          </p:cNvPr>
          <p:cNvSpPr>
            <a:spLocks noGrp="1"/>
          </p:cNvSpPr>
          <p:nvPr>
            <p:ph idx="1"/>
          </p:nvPr>
        </p:nvSpPr>
        <p:spPr>
          <a:xfrm>
            <a:off x="29685" y="1544783"/>
            <a:ext cx="4682836" cy="4440382"/>
          </a:xfrm>
        </p:spPr>
        <p:txBody>
          <a:bodyPr>
            <a:normAutofit lnSpcReduction="10000"/>
          </a:bodyPr>
          <a:lstStyle/>
          <a:p>
            <a:r>
              <a:rPr lang="it-IT" dirty="0"/>
              <a:t>La loro parete è costituita da strati concentrici di tonache, ad esempio apparato gastrointestinale:</a:t>
            </a:r>
          </a:p>
          <a:p>
            <a:pPr lvl="1"/>
            <a:r>
              <a:rPr lang="it-IT" dirty="0"/>
              <a:t>Tonaca mucosa</a:t>
            </a:r>
          </a:p>
          <a:p>
            <a:pPr lvl="1"/>
            <a:r>
              <a:rPr lang="it-IT" dirty="0"/>
              <a:t>Tonaca sottomucosa</a:t>
            </a:r>
          </a:p>
          <a:p>
            <a:pPr lvl="1"/>
            <a:r>
              <a:rPr lang="it-IT" dirty="0"/>
              <a:t>Tonaca muscolare</a:t>
            </a:r>
          </a:p>
          <a:p>
            <a:pPr lvl="1"/>
            <a:r>
              <a:rPr lang="it-IT" dirty="0"/>
              <a:t>Tonaca sierosa</a:t>
            </a:r>
          </a:p>
        </p:txBody>
      </p:sp>
      <p:pic>
        <p:nvPicPr>
          <p:cNvPr id="5" name="Immagine 4">
            <a:extLst>
              <a:ext uri="{FF2B5EF4-FFF2-40B4-BE49-F238E27FC236}">
                <a16:creationId xmlns:a16="http://schemas.microsoft.com/office/drawing/2014/main" id="{CC12FBD7-3A7F-D545-8DA0-D0B078B75634}"/>
              </a:ext>
            </a:extLst>
          </p:cNvPr>
          <p:cNvPicPr>
            <a:picLocks noChangeAspect="1"/>
          </p:cNvPicPr>
          <p:nvPr/>
        </p:nvPicPr>
        <p:blipFill>
          <a:blip r:embed="rId2"/>
          <a:stretch>
            <a:fillRect/>
          </a:stretch>
        </p:blipFill>
        <p:spPr>
          <a:xfrm>
            <a:off x="3659579" y="1465548"/>
            <a:ext cx="5484421" cy="5374732"/>
          </a:xfrm>
          <a:prstGeom prst="rect">
            <a:avLst/>
          </a:prstGeom>
        </p:spPr>
      </p:pic>
    </p:spTree>
    <p:extLst>
      <p:ext uri="{BB962C8B-B14F-4D97-AF65-F5344CB8AC3E}">
        <p14:creationId xmlns:p14="http://schemas.microsoft.com/office/powerpoint/2010/main" val="153499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dirty="0"/>
              <a:t>Quali sono i mezzi che l’istologia utilizza per lo studio della materia?</a:t>
            </a:r>
            <a:br>
              <a:rPr lang="it-IT" dirty="0"/>
            </a:br>
            <a:r>
              <a:rPr lang="it-IT" dirty="0"/>
              <a:t>L’osservazione è alla base di tutto!!!!</a:t>
            </a:r>
          </a:p>
        </p:txBody>
      </p:sp>
      <p:sp>
        <p:nvSpPr>
          <p:cNvPr id="3" name="Segnaposto contenuto 2"/>
          <p:cNvSpPr>
            <a:spLocks noGrp="1"/>
          </p:cNvSpPr>
          <p:nvPr>
            <p:ph idx="1"/>
          </p:nvPr>
        </p:nvSpPr>
        <p:spPr>
          <a:xfrm>
            <a:off x="457200" y="2300848"/>
            <a:ext cx="8229600" cy="4525963"/>
          </a:xfrm>
        </p:spPr>
        <p:txBody>
          <a:bodyPr/>
          <a:lstStyle/>
          <a:p>
            <a:r>
              <a:rPr lang="it-IT" dirty="0"/>
              <a:t>Tessuto osseo compatto e spugnoso</a:t>
            </a:r>
          </a:p>
          <a:p>
            <a:r>
              <a:rPr lang="it-IT" dirty="0"/>
              <a:t>Cartilagine gialla</a:t>
            </a:r>
          </a:p>
          <a:p>
            <a:r>
              <a:rPr lang="it-IT" dirty="0"/>
              <a:t>Tessuto epiteliale squamoso, cilindrico</a:t>
            </a:r>
            <a:r>
              <a:rPr lang="mr-IN" dirty="0"/>
              <a:t>…</a:t>
            </a:r>
            <a:r>
              <a:rPr lang="it-IT" dirty="0"/>
              <a:t>..</a:t>
            </a:r>
          </a:p>
          <a:p>
            <a:endParaRPr lang="it-IT" dirty="0"/>
          </a:p>
          <a:p>
            <a:r>
              <a:rPr lang="it-IT" dirty="0"/>
              <a:t>La prima osservazione a occhio nudo ci dà già delle informazioni</a:t>
            </a:r>
          </a:p>
        </p:txBody>
      </p:sp>
    </p:spTree>
    <p:extLst>
      <p:ext uri="{BB962C8B-B14F-4D97-AF65-F5344CB8AC3E}">
        <p14:creationId xmlns:p14="http://schemas.microsoft.com/office/powerpoint/2010/main" val="4142408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6B6213-1171-5F48-905D-E76A1E02FF68}"/>
              </a:ext>
            </a:extLst>
          </p:cNvPr>
          <p:cNvSpPr>
            <a:spLocks noGrp="1"/>
          </p:cNvSpPr>
          <p:nvPr>
            <p:ph type="title"/>
          </p:nvPr>
        </p:nvSpPr>
        <p:spPr/>
        <p:txBody>
          <a:bodyPr>
            <a:normAutofit fontScale="90000"/>
          </a:bodyPr>
          <a:lstStyle/>
          <a:p>
            <a:r>
              <a:rPr lang="it-IT" dirty="0"/>
              <a:t>Quali sono i mezzi che l’istologia utilizza per lo studio della materia?</a:t>
            </a:r>
          </a:p>
        </p:txBody>
      </p:sp>
      <p:sp>
        <p:nvSpPr>
          <p:cNvPr id="3" name="Segnaposto contenuto 2">
            <a:extLst>
              <a:ext uri="{FF2B5EF4-FFF2-40B4-BE49-F238E27FC236}">
                <a16:creationId xmlns:a16="http://schemas.microsoft.com/office/drawing/2014/main" id="{DC91A445-BEB7-7F4D-86FC-BC6735CEC471}"/>
              </a:ext>
            </a:extLst>
          </p:cNvPr>
          <p:cNvSpPr>
            <a:spLocks noGrp="1"/>
          </p:cNvSpPr>
          <p:nvPr>
            <p:ph idx="1"/>
          </p:nvPr>
        </p:nvSpPr>
        <p:spPr/>
        <p:txBody>
          <a:bodyPr>
            <a:normAutofit fontScale="85000" lnSpcReduction="10000"/>
          </a:bodyPr>
          <a:lstStyle/>
          <a:p>
            <a:r>
              <a:rPr lang="it-IT" dirty="0"/>
              <a:t>Microscopia</a:t>
            </a:r>
          </a:p>
          <a:p>
            <a:pPr lvl="1"/>
            <a:r>
              <a:rPr lang="it-IT" dirty="0"/>
              <a:t>Microscopia ottica</a:t>
            </a:r>
          </a:p>
          <a:p>
            <a:pPr lvl="2"/>
            <a:r>
              <a:rPr lang="it-IT" dirty="0"/>
              <a:t>Campo chiaro</a:t>
            </a:r>
          </a:p>
          <a:p>
            <a:pPr lvl="2"/>
            <a:r>
              <a:rPr lang="it-IT" dirty="0"/>
              <a:t>Contrasto di fase</a:t>
            </a:r>
          </a:p>
          <a:p>
            <a:pPr lvl="2"/>
            <a:r>
              <a:rPr lang="it-IT" dirty="0"/>
              <a:t>Fluorescenza</a:t>
            </a:r>
          </a:p>
          <a:p>
            <a:pPr lvl="3"/>
            <a:r>
              <a:rPr lang="it-IT" dirty="0" err="1"/>
              <a:t>Widefield</a:t>
            </a:r>
            <a:endParaRPr lang="it-IT" dirty="0"/>
          </a:p>
          <a:p>
            <a:pPr lvl="3"/>
            <a:r>
              <a:rPr lang="it-IT" dirty="0"/>
              <a:t>Confocale</a:t>
            </a:r>
          </a:p>
          <a:p>
            <a:pPr lvl="3"/>
            <a:r>
              <a:rPr lang="it-IT" dirty="0" err="1"/>
              <a:t>Superisoluzione</a:t>
            </a:r>
            <a:endParaRPr lang="it-IT" dirty="0"/>
          </a:p>
          <a:p>
            <a:pPr lvl="1"/>
            <a:r>
              <a:rPr lang="it-IT" dirty="0"/>
              <a:t>Microscopia elettronica</a:t>
            </a:r>
          </a:p>
          <a:p>
            <a:pPr lvl="2"/>
            <a:r>
              <a:rPr lang="it-IT" dirty="0"/>
              <a:t>Trasmissione (TEM)</a:t>
            </a:r>
          </a:p>
          <a:p>
            <a:pPr lvl="2"/>
            <a:r>
              <a:rPr lang="it-IT" dirty="0"/>
              <a:t>Scansione (SEM)</a:t>
            </a:r>
          </a:p>
          <a:p>
            <a:pPr lvl="2"/>
            <a:endParaRPr lang="it-IT" dirty="0"/>
          </a:p>
          <a:p>
            <a:pPr marL="914400" lvl="2" indent="0">
              <a:buNone/>
            </a:pPr>
            <a:r>
              <a:rPr lang="it-IT" dirty="0" err="1"/>
              <a:t>https</a:t>
            </a:r>
            <a:r>
              <a:rPr lang="it-IT" dirty="0"/>
              <a:t>://</a:t>
            </a:r>
            <a:r>
              <a:rPr lang="it-IT" dirty="0" err="1"/>
              <a:t>www.leica-microsystems.com</a:t>
            </a:r>
            <a:r>
              <a:rPr lang="it-IT" dirty="0"/>
              <a:t>/</a:t>
            </a:r>
            <a:r>
              <a:rPr lang="it-IT" dirty="0" err="1"/>
              <a:t>it</a:t>
            </a:r>
            <a:r>
              <a:rPr lang="it-IT" dirty="0"/>
              <a:t>/applicazioni/life-</a:t>
            </a:r>
            <a:r>
              <a:rPr lang="it-IT" dirty="0" err="1"/>
              <a:t>sciences</a:t>
            </a:r>
            <a:r>
              <a:rPr lang="it-IT" dirty="0"/>
              <a:t>/</a:t>
            </a:r>
          </a:p>
        </p:txBody>
      </p:sp>
    </p:spTree>
    <p:extLst>
      <p:ext uri="{BB962C8B-B14F-4D97-AF65-F5344CB8AC3E}">
        <p14:creationId xmlns:p14="http://schemas.microsoft.com/office/powerpoint/2010/main" val="26824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Osservazione dei tessuti</a:t>
            </a:r>
          </a:p>
        </p:txBody>
      </p:sp>
      <p:pic>
        <p:nvPicPr>
          <p:cNvPr id="3" name="Immagine 2" descr="1200-603165-18807264-5453552.jpg"/>
          <p:cNvPicPr>
            <a:picLocks noChangeAspect="1"/>
          </p:cNvPicPr>
          <p:nvPr/>
        </p:nvPicPr>
        <p:blipFill rotWithShape="1">
          <a:blip r:embed="rId2">
            <a:extLst>
              <a:ext uri="{28A0092B-C50C-407E-A947-70E740481C1C}">
                <a14:useLocalDpi xmlns:a14="http://schemas.microsoft.com/office/drawing/2010/main" val="0"/>
              </a:ext>
            </a:extLst>
          </a:blip>
          <a:srcRect l="50409"/>
          <a:stretch/>
        </p:blipFill>
        <p:spPr>
          <a:xfrm>
            <a:off x="4704709" y="1417638"/>
            <a:ext cx="3788751" cy="5093300"/>
          </a:xfrm>
          <a:prstGeom prst="rect">
            <a:avLst/>
          </a:prstGeom>
        </p:spPr>
      </p:pic>
      <p:sp>
        <p:nvSpPr>
          <p:cNvPr id="4" name="CasellaDiTesto 3"/>
          <p:cNvSpPr txBox="1"/>
          <p:nvPr/>
        </p:nvSpPr>
        <p:spPr>
          <a:xfrm>
            <a:off x="624519" y="1728164"/>
            <a:ext cx="3892836" cy="2308324"/>
          </a:xfrm>
          <a:prstGeom prst="rect">
            <a:avLst/>
          </a:prstGeom>
          <a:noFill/>
        </p:spPr>
        <p:txBody>
          <a:bodyPr wrap="square" rtlCol="0">
            <a:spAutoFit/>
          </a:bodyPr>
          <a:lstStyle/>
          <a:p>
            <a:r>
              <a:rPr lang="it-IT" dirty="0"/>
              <a:t>Microscopio ottico a campo chiaro, a luce polarizzata, a contrasto di fase</a:t>
            </a:r>
          </a:p>
          <a:p>
            <a:endParaRPr lang="it-IT" dirty="0"/>
          </a:p>
          <a:p>
            <a:r>
              <a:rPr lang="it-IT" dirty="0"/>
              <a:t>Microscopio ottico a fluorescenza </a:t>
            </a:r>
            <a:r>
              <a:rPr lang="it-IT" dirty="0" err="1"/>
              <a:t>widefield</a:t>
            </a:r>
            <a:endParaRPr lang="it-IT" dirty="0"/>
          </a:p>
          <a:p>
            <a:r>
              <a:rPr lang="it-IT" dirty="0"/>
              <a:t>Microscopio a fluorescenza confocale</a:t>
            </a:r>
          </a:p>
          <a:p>
            <a:r>
              <a:rPr lang="it-IT" dirty="0"/>
              <a:t>(e super </a:t>
            </a:r>
            <a:r>
              <a:rPr lang="it-IT" dirty="0" err="1"/>
              <a:t>resolution</a:t>
            </a:r>
            <a:r>
              <a:rPr lang="it-IT" dirty="0"/>
              <a:t>)</a:t>
            </a:r>
          </a:p>
          <a:p>
            <a:endParaRPr lang="it-IT" dirty="0"/>
          </a:p>
        </p:txBody>
      </p:sp>
    </p:spTree>
    <p:extLst>
      <p:ext uri="{BB962C8B-B14F-4D97-AF65-F5344CB8AC3E}">
        <p14:creationId xmlns:p14="http://schemas.microsoft.com/office/powerpoint/2010/main" val="2729127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287" y="794241"/>
            <a:ext cx="5329229" cy="5498028"/>
          </a:xfrm>
          <a:prstGeom prst="rect">
            <a:avLst/>
          </a:prstGeom>
        </p:spPr>
      </p:pic>
      <p:sp>
        <p:nvSpPr>
          <p:cNvPr id="3" name="CasellaDiTesto 2"/>
          <p:cNvSpPr txBox="1"/>
          <p:nvPr/>
        </p:nvSpPr>
        <p:spPr>
          <a:xfrm>
            <a:off x="4335203" y="5876770"/>
            <a:ext cx="4808797" cy="830997"/>
          </a:xfrm>
          <a:prstGeom prst="rect">
            <a:avLst/>
          </a:prstGeom>
          <a:noFill/>
        </p:spPr>
        <p:txBody>
          <a:bodyPr wrap="square" rtlCol="0">
            <a:spAutoFit/>
          </a:bodyPr>
          <a:lstStyle/>
          <a:p>
            <a:r>
              <a:rPr lang="it-IT" sz="2400" dirty="0"/>
              <a:t>Sezione longitudinale di muscolo scheletrico, Ematossilina-Eosina</a:t>
            </a:r>
          </a:p>
        </p:txBody>
      </p:sp>
    </p:spTree>
    <p:extLst>
      <p:ext uri="{BB962C8B-B14F-4D97-AF65-F5344CB8AC3E}">
        <p14:creationId xmlns:p14="http://schemas.microsoft.com/office/powerpoint/2010/main" val="299404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Osservazione dei tessuti</a:t>
            </a:r>
          </a:p>
        </p:txBody>
      </p:sp>
      <p:pic>
        <p:nvPicPr>
          <p:cNvPr id="3" name="Immagine 2" descr="1200-603165-18807264-5453552.jpg"/>
          <p:cNvPicPr>
            <a:picLocks noChangeAspect="1"/>
          </p:cNvPicPr>
          <p:nvPr/>
        </p:nvPicPr>
        <p:blipFill rotWithShape="1">
          <a:blip r:embed="rId2">
            <a:extLst>
              <a:ext uri="{28A0092B-C50C-407E-A947-70E740481C1C}">
                <a14:useLocalDpi xmlns:a14="http://schemas.microsoft.com/office/drawing/2010/main" val="0"/>
              </a:ext>
            </a:extLst>
          </a:blip>
          <a:srcRect r="50136"/>
          <a:stretch/>
        </p:blipFill>
        <p:spPr>
          <a:xfrm>
            <a:off x="853511" y="1417638"/>
            <a:ext cx="3809565" cy="5093300"/>
          </a:xfrm>
          <a:prstGeom prst="rect">
            <a:avLst/>
          </a:prstGeom>
        </p:spPr>
      </p:pic>
      <p:sp>
        <p:nvSpPr>
          <p:cNvPr id="4" name="CasellaDiTesto 3"/>
          <p:cNvSpPr txBox="1"/>
          <p:nvPr/>
        </p:nvSpPr>
        <p:spPr>
          <a:xfrm>
            <a:off x="5370864" y="1811449"/>
            <a:ext cx="3497307" cy="1477328"/>
          </a:xfrm>
          <a:prstGeom prst="rect">
            <a:avLst/>
          </a:prstGeom>
          <a:noFill/>
        </p:spPr>
        <p:txBody>
          <a:bodyPr wrap="square" rtlCol="0">
            <a:spAutoFit/>
          </a:bodyPr>
          <a:lstStyle/>
          <a:p>
            <a:r>
              <a:rPr lang="it-IT" dirty="0"/>
              <a:t>Microscopia Elettronica a trasmissione (TEM)</a:t>
            </a:r>
          </a:p>
          <a:p>
            <a:endParaRPr lang="it-IT" dirty="0"/>
          </a:p>
          <a:p>
            <a:r>
              <a:rPr lang="it-IT" dirty="0"/>
              <a:t>Microscopia Elettronica a Scansione (SEM)</a:t>
            </a:r>
          </a:p>
        </p:txBody>
      </p:sp>
    </p:spTree>
    <p:extLst>
      <p:ext uri="{BB962C8B-B14F-4D97-AF65-F5344CB8AC3E}">
        <p14:creationId xmlns:p14="http://schemas.microsoft.com/office/powerpoint/2010/main" val="332190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ges-of-cilia-a-Scanning-electron-microscopy-SEM-image-of-oviduct-cilia-Th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25" y="325758"/>
            <a:ext cx="8542163" cy="6532242"/>
          </a:xfrm>
          <a:prstGeom prst="rect">
            <a:avLst/>
          </a:prstGeom>
        </p:spPr>
      </p:pic>
      <p:sp>
        <p:nvSpPr>
          <p:cNvPr id="3" name="CasellaDiTesto 2"/>
          <p:cNvSpPr txBox="1"/>
          <p:nvPr/>
        </p:nvSpPr>
        <p:spPr>
          <a:xfrm>
            <a:off x="6286825" y="6142269"/>
            <a:ext cx="2855588" cy="461665"/>
          </a:xfrm>
          <a:prstGeom prst="rect">
            <a:avLst/>
          </a:prstGeom>
          <a:noFill/>
        </p:spPr>
        <p:txBody>
          <a:bodyPr wrap="square" rtlCol="0">
            <a:spAutoFit/>
          </a:bodyPr>
          <a:lstStyle/>
          <a:p>
            <a:r>
              <a:rPr lang="it-IT" sz="2400" dirty="0" err="1">
                <a:solidFill>
                  <a:srgbClr val="FF0000"/>
                </a:solidFill>
              </a:rPr>
              <a:t>Cilia</a:t>
            </a:r>
            <a:r>
              <a:rPr lang="it-IT" sz="2400" dirty="0">
                <a:solidFill>
                  <a:srgbClr val="FF0000"/>
                </a:solidFill>
              </a:rPr>
              <a:t>, ovidotti</a:t>
            </a:r>
          </a:p>
        </p:txBody>
      </p:sp>
    </p:spTree>
    <p:extLst>
      <p:ext uri="{BB962C8B-B14F-4D97-AF65-F5344CB8AC3E}">
        <p14:creationId xmlns:p14="http://schemas.microsoft.com/office/powerpoint/2010/main" val="2409940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it-IT" dirty="0"/>
              <a:t>Microscopia ottica</a:t>
            </a:r>
          </a:p>
        </p:txBody>
      </p:sp>
      <p:pic>
        <p:nvPicPr>
          <p:cNvPr id="5123" name="Picture 3" descr="ch9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700213"/>
            <a:ext cx="5378450" cy="51577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12237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it-IT"/>
              <a:t>Potere di risoluzione</a:t>
            </a:r>
          </a:p>
        </p:txBody>
      </p:sp>
      <p:sp>
        <p:nvSpPr>
          <p:cNvPr id="11267" name="Rectangle 3"/>
          <p:cNvSpPr>
            <a:spLocks noGrp="1" noChangeArrowheads="1"/>
          </p:cNvSpPr>
          <p:nvPr>
            <p:ph type="body" idx="1"/>
          </p:nvPr>
        </p:nvSpPr>
        <p:spPr/>
        <p:txBody>
          <a:bodyPr/>
          <a:lstStyle/>
          <a:p>
            <a:r>
              <a:rPr lang="it-IT"/>
              <a:t>Il potere di risoluzione di un sistema ottico consiste nella capacità di distinguere due punti dell</a:t>
            </a:r>
            <a:r>
              <a:rPr lang="ja-JP" altLang="it-IT">
                <a:latin typeface="Arial"/>
              </a:rPr>
              <a:t>’</a:t>
            </a:r>
            <a:r>
              <a:rPr lang="it-IT"/>
              <a:t>oggetto che stiamo osservando come due punti distinti fra di loro</a:t>
            </a:r>
          </a:p>
        </p:txBody>
      </p:sp>
    </p:spTree>
    <p:extLst>
      <p:ext uri="{BB962C8B-B14F-4D97-AF65-F5344CB8AC3E}">
        <p14:creationId xmlns:p14="http://schemas.microsoft.com/office/powerpoint/2010/main" val="3186967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it-IT"/>
          </a:p>
        </p:txBody>
      </p:sp>
      <p:sp>
        <p:nvSpPr>
          <p:cNvPr id="13315" name="Rectangle 3"/>
          <p:cNvSpPr>
            <a:spLocks noGrp="1" noChangeArrowheads="1"/>
          </p:cNvSpPr>
          <p:nvPr>
            <p:ph type="body" idx="1"/>
          </p:nvPr>
        </p:nvSpPr>
        <p:spPr/>
        <p:txBody>
          <a:bodyPr/>
          <a:lstStyle/>
          <a:p>
            <a:endParaRPr lang="it-IT"/>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2200"/>
            <a:ext cx="5486400"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9114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Programma </a:t>
            </a:r>
          </a:p>
        </p:txBody>
      </p:sp>
      <p:sp>
        <p:nvSpPr>
          <p:cNvPr id="3" name="Segnaposto contenuto 2"/>
          <p:cNvSpPr>
            <a:spLocks noGrp="1"/>
          </p:cNvSpPr>
          <p:nvPr>
            <p:ph idx="1"/>
          </p:nvPr>
        </p:nvSpPr>
        <p:spPr/>
        <p:txBody>
          <a:bodyPr>
            <a:normAutofit fontScale="62500" lnSpcReduction="20000"/>
          </a:bodyPr>
          <a:lstStyle/>
          <a:p>
            <a:r>
              <a:rPr lang="it-IT" dirty="0"/>
              <a:t>La cellula</a:t>
            </a:r>
          </a:p>
          <a:p>
            <a:r>
              <a:rPr lang="it-IT" dirty="0"/>
              <a:t>Metodi istologici</a:t>
            </a:r>
          </a:p>
          <a:p>
            <a:r>
              <a:rPr lang="it-IT" dirty="0"/>
              <a:t>Tessuto Epiteliale</a:t>
            </a:r>
          </a:p>
          <a:p>
            <a:pPr lvl="1"/>
            <a:r>
              <a:rPr lang="it-IT" dirty="0"/>
              <a:t>Di rivestimento</a:t>
            </a:r>
          </a:p>
          <a:p>
            <a:pPr lvl="1"/>
            <a:r>
              <a:rPr lang="it-IT" dirty="0"/>
              <a:t>Ghiandolare</a:t>
            </a:r>
          </a:p>
          <a:p>
            <a:r>
              <a:rPr lang="it-IT" dirty="0"/>
              <a:t>Tessuto Connettivo</a:t>
            </a:r>
          </a:p>
          <a:p>
            <a:pPr lvl="1"/>
            <a:r>
              <a:rPr lang="it-IT" dirty="0"/>
              <a:t>Propriamente detto</a:t>
            </a:r>
          </a:p>
          <a:p>
            <a:pPr lvl="1"/>
            <a:r>
              <a:rPr lang="it-IT" dirty="0"/>
              <a:t>Tessuto osseo</a:t>
            </a:r>
          </a:p>
          <a:p>
            <a:pPr lvl="1"/>
            <a:r>
              <a:rPr lang="it-IT" dirty="0"/>
              <a:t>Tessuto cartilagineo</a:t>
            </a:r>
          </a:p>
          <a:p>
            <a:pPr lvl="1"/>
            <a:r>
              <a:rPr lang="it-IT" dirty="0"/>
              <a:t>Sangue</a:t>
            </a:r>
          </a:p>
          <a:p>
            <a:r>
              <a:rPr lang="it-IT" dirty="0"/>
              <a:t>Tessuto Muscolare</a:t>
            </a:r>
          </a:p>
          <a:p>
            <a:pPr lvl="1"/>
            <a:r>
              <a:rPr lang="it-IT" dirty="0"/>
              <a:t>Tessuto muscolare liscio</a:t>
            </a:r>
          </a:p>
          <a:p>
            <a:pPr lvl="1"/>
            <a:r>
              <a:rPr lang="it-IT" dirty="0"/>
              <a:t>Tessuto muscolare scheletrico</a:t>
            </a:r>
          </a:p>
          <a:p>
            <a:pPr lvl="1"/>
            <a:r>
              <a:rPr lang="it-IT" dirty="0"/>
              <a:t>Tessuto muscolare cardiaco</a:t>
            </a:r>
          </a:p>
          <a:p>
            <a:r>
              <a:rPr lang="it-IT" dirty="0"/>
              <a:t>Tessuto Nervoso</a:t>
            </a:r>
          </a:p>
        </p:txBody>
      </p:sp>
    </p:spTree>
    <p:extLst>
      <p:ext uri="{BB962C8B-B14F-4D97-AF65-F5344CB8AC3E}">
        <p14:creationId xmlns:p14="http://schemas.microsoft.com/office/powerpoint/2010/main" val="216267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it-IT"/>
          </a:p>
        </p:txBody>
      </p:sp>
      <p:sp>
        <p:nvSpPr>
          <p:cNvPr id="14339" name="Rectangle 3"/>
          <p:cNvSpPr>
            <a:spLocks noGrp="1" noChangeArrowheads="1"/>
          </p:cNvSpPr>
          <p:nvPr>
            <p:ph type="body" idx="1"/>
          </p:nvPr>
        </p:nvSpPr>
        <p:spPr/>
        <p:txBody>
          <a:bodyPr/>
          <a:lstStyle/>
          <a:p>
            <a:r>
              <a:rPr lang="it-IT"/>
              <a:t>Occhio: 5</a:t>
            </a:r>
            <a:r>
              <a:rPr lang="it-IT">
                <a:latin typeface="Symbol" charset="0"/>
                <a:sym typeface="Symbol" charset="0"/>
              </a:rPr>
              <a:t></a:t>
            </a:r>
            <a:r>
              <a:rPr lang="it-IT"/>
              <a:t>m</a:t>
            </a:r>
          </a:p>
          <a:p>
            <a:r>
              <a:rPr lang="it-IT"/>
              <a:t>Microscopio ottico: 0.2 </a:t>
            </a:r>
            <a:r>
              <a:rPr lang="it-IT">
                <a:latin typeface="Symbol" charset="0"/>
                <a:sym typeface="Symbol" charset="0"/>
              </a:rPr>
              <a:t></a:t>
            </a:r>
            <a:r>
              <a:rPr lang="it-IT"/>
              <a:t>m</a:t>
            </a:r>
          </a:p>
          <a:p>
            <a:r>
              <a:rPr lang="it-IT"/>
              <a:t>Microscopio elettronico: 0.1 nm</a:t>
            </a:r>
          </a:p>
        </p:txBody>
      </p:sp>
    </p:spTree>
    <p:extLst>
      <p:ext uri="{BB962C8B-B14F-4D97-AF65-F5344CB8AC3E}">
        <p14:creationId xmlns:p14="http://schemas.microsoft.com/office/powerpoint/2010/main" val="2562276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it-IT"/>
              <a:t>Differenza tra ingrandimento e risoluzione</a:t>
            </a:r>
          </a:p>
        </p:txBody>
      </p:sp>
      <p:sp>
        <p:nvSpPr>
          <p:cNvPr id="18435" name="Rectangle 3"/>
          <p:cNvSpPr>
            <a:spLocks noGrp="1" noChangeArrowheads="1"/>
          </p:cNvSpPr>
          <p:nvPr>
            <p:ph type="body" idx="1"/>
          </p:nvPr>
        </p:nvSpPr>
        <p:spPr/>
        <p:txBody>
          <a:bodyPr/>
          <a:lstStyle/>
          <a:p>
            <a:endParaRPr lang="it-IT"/>
          </a:p>
        </p:txBody>
      </p:sp>
      <p:pic>
        <p:nvPicPr>
          <p:cNvPr id="18436" name="Picture 4" descr="IMG_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5257800" cy="3943350"/>
          </a:xfrm>
          <a:prstGeom prst="rect">
            <a:avLst/>
          </a:prstGeom>
          <a:noFill/>
          <a:extLst>
            <a:ext uri="{909E8E84-426E-40dd-AFC4-6F175D3DCCD1}">
              <a14:hiddenFill xmlns:a14="http://schemas.microsoft.com/office/drawing/2010/main" xmlns="">
                <a:solidFill>
                  <a:srgbClr val="FFFFFF"/>
                </a:solidFill>
              </a14:hiddenFill>
            </a:ext>
          </a:extLst>
        </p:spPr>
      </p:pic>
      <p:pic>
        <p:nvPicPr>
          <p:cNvPr id="18437" name="Picture 5" descr="IMG_0073"/>
          <p:cNvPicPr>
            <a:picLocks noChangeAspect="1" noChangeArrowheads="1"/>
          </p:cNvPicPr>
          <p:nvPr/>
        </p:nvPicPr>
        <p:blipFill>
          <a:blip r:embed="rId3">
            <a:extLst>
              <a:ext uri="{28A0092B-C50C-407E-A947-70E740481C1C}">
                <a14:useLocalDpi xmlns:a14="http://schemas.microsoft.com/office/drawing/2010/main" val="0"/>
              </a:ext>
            </a:extLst>
          </a:blip>
          <a:srcRect l="44928" t="19324" r="20290" b="40097"/>
          <a:stretch>
            <a:fillRect/>
          </a:stretch>
        </p:blipFill>
        <p:spPr bwMode="auto">
          <a:xfrm>
            <a:off x="3705308" y="274638"/>
            <a:ext cx="5105400" cy="4467225"/>
          </a:xfrm>
          <a:prstGeom prst="rect">
            <a:avLst/>
          </a:prstGeom>
          <a:noFill/>
          <a:extLst>
            <a:ext uri="{909E8E84-426E-40dd-AFC4-6F175D3DCCD1}">
              <a14:hiddenFill xmlns:a14="http://schemas.microsoft.com/office/drawing/2010/main" xmlns="">
                <a:solidFill>
                  <a:srgbClr val="FFFFFF"/>
                </a:solidFill>
              </a14:hiddenFill>
            </a:ext>
          </a:extLst>
        </p:spPr>
      </p:pic>
      <p:pic>
        <p:nvPicPr>
          <p:cNvPr id="18438" name="Picture 6" descr="IMG_0073"/>
          <p:cNvPicPr>
            <a:picLocks noChangeAspect="1" noChangeArrowheads="1"/>
          </p:cNvPicPr>
          <p:nvPr/>
        </p:nvPicPr>
        <p:blipFill>
          <a:blip r:embed="rId3">
            <a:extLst>
              <a:ext uri="{28A0092B-C50C-407E-A947-70E740481C1C}">
                <a14:useLocalDpi xmlns:a14="http://schemas.microsoft.com/office/drawing/2010/main" val="0"/>
              </a:ext>
            </a:extLst>
          </a:blip>
          <a:srcRect l="56868" t="31264" r="25999" b="46587"/>
          <a:stretch>
            <a:fillRect/>
          </a:stretch>
        </p:blipFill>
        <p:spPr bwMode="auto">
          <a:xfrm>
            <a:off x="4191000" y="2201863"/>
            <a:ext cx="4800600" cy="46561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8370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strVal val="#ppt_w*0.70"/>
                                          </p:val>
                                        </p:tav>
                                        <p:tav tm="100000">
                                          <p:val>
                                            <p:strVal val="#ppt_w"/>
                                          </p:val>
                                        </p:tav>
                                      </p:tavLst>
                                    </p:anim>
                                    <p:anim calcmode="lin" valueType="num">
                                      <p:cBhvr>
                                        <p:cTn id="8" dur="1000" fill="hold"/>
                                        <p:tgtEl>
                                          <p:spTgt spid="18436"/>
                                        </p:tgtEl>
                                        <p:attrNameLst>
                                          <p:attrName>ppt_h</p:attrName>
                                        </p:attrNameLst>
                                      </p:cBhvr>
                                      <p:tavLst>
                                        <p:tav tm="0">
                                          <p:val>
                                            <p:strVal val="#ppt_h"/>
                                          </p:val>
                                        </p:tav>
                                        <p:tav tm="100000">
                                          <p:val>
                                            <p:strVal val="#ppt_h"/>
                                          </p:val>
                                        </p:tav>
                                      </p:tavLst>
                                    </p:anim>
                                    <p:animEffect transition="in" filter="fade">
                                      <p:cBhvr>
                                        <p:cTn id="9" dur="1000"/>
                                        <p:tgtEl>
                                          <p:spTgt spid="1843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8437"/>
                                        </p:tgtEl>
                                        <p:attrNameLst>
                                          <p:attrName>style.visibility</p:attrName>
                                        </p:attrNameLst>
                                      </p:cBhvr>
                                      <p:to>
                                        <p:strVal val="visible"/>
                                      </p:to>
                                    </p:set>
                                    <p:anim calcmode="lin" valueType="num">
                                      <p:cBhvr>
                                        <p:cTn id="14" dur="1000" fill="hold"/>
                                        <p:tgtEl>
                                          <p:spTgt spid="18437"/>
                                        </p:tgtEl>
                                        <p:attrNameLst>
                                          <p:attrName>ppt_w</p:attrName>
                                        </p:attrNameLst>
                                      </p:cBhvr>
                                      <p:tavLst>
                                        <p:tav tm="0">
                                          <p:val>
                                            <p:strVal val="#ppt_w*0.70"/>
                                          </p:val>
                                        </p:tav>
                                        <p:tav tm="100000">
                                          <p:val>
                                            <p:strVal val="#ppt_w"/>
                                          </p:val>
                                        </p:tav>
                                      </p:tavLst>
                                    </p:anim>
                                    <p:anim calcmode="lin" valueType="num">
                                      <p:cBhvr>
                                        <p:cTn id="15" dur="1000" fill="hold"/>
                                        <p:tgtEl>
                                          <p:spTgt spid="18437"/>
                                        </p:tgtEl>
                                        <p:attrNameLst>
                                          <p:attrName>ppt_h</p:attrName>
                                        </p:attrNameLst>
                                      </p:cBhvr>
                                      <p:tavLst>
                                        <p:tav tm="0">
                                          <p:val>
                                            <p:strVal val="#ppt_h"/>
                                          </p:val>
                                        </p:tav>
                                        <p:tav tm="100000">
                                          <p:val>
                                            <p:strVal val="#ppt_h"/>
                                          </p:val>
                                        </p:tav>
                                      </p:tavLst>
                                    </p:anim>
                                    <p:animEffect transition="in" filter="fade">
                                      <p:cBhvr>
                                        <p:cTn id="16" dur="1000"/>
                                        <p:tgtEl>
                                          <p:spTgt spid="184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8438"/>
                                        </p:tgtEl>
                                        <p:attrNameLst>
                                          <p:attrName>style.visibility</p:attrName>
                                        </p:attrNameLst>
                                      </p:cBhvr>
                                      <p:to>
                                        <p:strVal val="visible"/>
                                      </p:to>
                                    </p:set>
                                    <p:anim calcmode="lin" valueType="num">
                                      <p:cBhvr>
                                        <p:cTn id="21" dur="1000" fill="hold"/>
                                        <p:tgtEl>
                                          <p:spTgt spid="18438"/>
                                        </p:tgtEl>
                                        <p:attrNameLst>
                                          <p:attrName>ppt_w</p:attrName>
                                        </p:attrNameLst>
                                      </p:cBhvr>
                                      <p:tavLst>
                                        <p:tav tm="0">
                                          <p:val>
                                            <p:strVal val="#ppt_w*0.70"/>
                                          </p:val>
                                        </p:tav>
                                        <p:tav tm="100000">
                                          <p:val>
                                            <p:strVal val="#ppt_w"/>
                                          </p:val>
                                        </p:tav>
                                      </p:tavLst>
                                    </p:anim>
                                    <p:anim calcmode="lin" valueType="num">
                                      <p:cBhvr>
                                        <p:cTn id="22" dur="1000" fill="hold"/>
                                        <p:tgtEl>
                                          <p:spTgt spid="18438"/>
                                        </p:tgtEl>
                                        <p:attrNameLst>
                                          <p:attrName>ppt_h</p:attrName>
                                        </p:attrNameLst>
                                      </p:cBhvr>
                                      <p:tavLst>
                                        <p:tav tm="0">
                                          <p:val>
                                            <p:strVal val="#ppt_h"/>
                                          </p:val>
                                        </p:tav>
                                        <p:tav tm="100000">
                                          <p:val>
                                            <p:strVal val="#ppt_h"/>
                                          </p:val>
                                        </p:tav>
                                      </p:tavLst>
                                    </p:anim>
                                    <p:animEffect transition="in" filter="fade">
                                      <p:cBhvr>
                                        <p:cTn id="23" dur="1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it-IT"/>
              <a:t>Fattori che influenzano il limite di risoluzione</a:t>
            </a:r>
          </a:p>
        </p:txBody>
      </p:sp>
      <p:sp>
        <p:nvSpPr>
          <p:cNvPr id="15363" name="Rectangle 3"/>
          <p:cNvSpPr>
            <a:spLocks noGrp="1" noChangeArrowheads="1"/>
          </p:cNvSpPr>
          <p:nvPr>
            <p:ph type="body" idx="1"/>
          </p:nvPr>
        </p:nvSpPr>
        <p:spPr/>
        <p:txBody>
          <a:bodyPr/>
          <a:lstStyle/>
          <a:p>
            <a:endParaRPr lang="it-IT"/>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54200"/>
            <a:ext cx="7035800" cy="287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0775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it-IT"/>
          </a:p>
        </p:txBody>
      </p:sp>
      <p:sp>
        <p:nvSpPr>
          <p:cNvPr id="16387" name="Rectangle 3"/>
          <p:cNvSpPr>
            <a:spLocks noGrp="1" noChangeArrowheads="1"/>
          </p:cNvSpPr>
          <p:nvPr>
            <p:ph type="body" idx="1"/>
          </p:nvPr>
        </p:nvSpPr>
        <p:spPr/>
        <p:txBody>
          <a:bodyPr/>
          <a:lstStyle/>
          <a:p>
            <a:endParaRPr lang="it-IT"/>
          </a:p>
        </p:txBody>
      </p:sp>
      <p:grpSp>
        <p:nvGrpSpPr>
          <p:cNvPr id="16390" name="Group 6"/>
          <p:cNvGrpSpPr>
            <a:grpSpLocks/>
          </p:cNvGrpSpPr>
          <p:nvPr/>
        </p:nvGrpSpPr>
        <p:grpSpPr bwMode="auto">
          <a:xfrm>
            <a:off x="177800" y="2743200"/>
            <a:ext cx="8509000" cy="3386138"/>
            <a:chOff x="112" y="1728"/>
            <a:chExt cx="5360" cy="2133"/>
          </a:xfrm>
        </p:grpSpPr>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 y="1776"/>
              <a:ext cx="5360" cy="2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389" name="Rectangle 5"/>
            <p:cNvSpPr>
              <a:spLocks noChangeArrowheads="1"/>
            </p:cNvSpPr>
            <p:nvPr/>
          </p:nvSpPr>
          <p:spPr bwMode="auto">
            <a:xfrm>
              <a:off x="240" y="1728"/>
              <a:ext cx="1104" cy="288"/>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it-IT"/>
            </a:p>
          </p:txBody>
        </p:sp>
      </p:grpSp>
    </p:spTree>
    <p:extLst>
      <p:ext uri="{BB962C8B-B14F-4D97-AF65-F5344CB8AC3E}">
        <p14:creationId xmlns:p14="http://schemas.microsoft.com/office/powerpoint/2010/main" val="88909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it-IT"/>
          </a:p>
        </p:txBody>
      </p:sp>
      <p:sp>
        <p:nvSpPr>
          <p:cNvPr id="17411" name="Rectangle 3"/>
          <p:cNvSpPr>
            <a:spLocks noGrp="1" noChangeArrowheads="1"/>
          </p:cNvSpPr>
          <p:nvPr>
            <p:ph type="body" idx="1"/>
          </p:nvPr>
        </p:nvSpPr>
        <p:spPr/>
        <p:txBody>
          <a:bodyPr/>
          <a:lstStyle/>
          <a:p>
            <a:endParaRPr lang="it-IT"/>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905000"/>
            <a:ext cx="8940800" cy="3417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3138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a:xfrm>
            <a:off x="39695" y="1617595"/>
            <a:ext cx="3176300" cy="4525963"/>
          </a:xfrm>
        </p:spPr>
        <p:txBody>
          <a:bodyPr>
            <a:normAutofit/>
          </a:bodyPr>
          <a:lstStyle/>
          <a:p>
            <a:pPr marL="0" indent="0" algn="ctr">
              <a:buNone/>
            </a:pPr>
            <a:r>
              <a:rPr lang="it-IT" sz="2000" b="1" dirty="0">
                <a:solidFill>
                  <a:srgbClr val="FC0107"/>
                </a:solidFill>
              </a:rPr>
              <a:t>Microscopia in campo chiaro</a:t>
            </a:r>
          </a:p>
          <a:p>
            <a:r>
              <a:rPr lang="it-IT" sz="2000" b="1" dirty="0"/>
              <a:t>Colorazioni istologiche</a:t>
            </a:r>
          </a:p>
          <a:p>
            <a:r>
              <a:rPr lang="it-IT" sz="2000" dirty="0"/>
              <a:t>Morfologia</a:t>
            </a:r>
          </a:p>
          <a:p>
            <a:r>
              <a:rPr lang="it-IT" sz="2000" dirty="0" err="1"/>
              <a:t>Immunoriconoscimento</a:t>
            </a:r>
            <a:r>
              <a:rPr lang="it-IT" sz="2000" dirty="0"/>
              <a:t> (immunoistochimica, immunocitochimica)</a:t>
            </a:r>
          </a:p>
          <a:p>
            <a:r>
              <a:rPr lang="it-IT" sz="2000" dirty="0">
                <a:solidFill>
                  <a:srgbClr val="6666FF"/>
                </a:solidFill>
              </a:rPr>
              <a:t>Risoluzione limitata, Parziale riconoscimento degli organelli cellulari</a:t>
            </a:r>
          </a:p>
        </p:txBody>
      </p:sp>
      <p:sp>
        <p:nvSpPr>
          <p:cNvPr id="6" name="Segnaposto contenuto 2"/>
          <p:cNvSpPr txBox="1">
            <a:spLocks/>
          </p:cNvSpPr>
          <p:nvPr/>
        </p:nvSpPr>
        <p:spPr>
          <a:xfrm>
            <a:off x="6013733" y="1617594"/>
            <a:ext cx="31763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it-IT" sz="2000" b="1" dirty="0">
                <a:solidFill>
                  <a:srgbClr val="FC0107"/>
                </a:solidFill>
              </a:rPr>
              <a:t>Microscopia a fluorescenza</a:t>
            </a:r>
          </a:p>
          <a:p>
            <a:endParaRPr lang="it-IT" sz="2000" b="1" dirty="0"/>
          </a:p>
          <a:p>
            <a:r>
              <a:rPr lang="it-IT" sz="2000" b="1" dirty="0"/>
              <a:t>Marker fluorescenti</a:t>
            </a:r>
          </a:p>
          <a:p>
            <a:r>
              <a:rPr lang="it-IT" sz="2000" dirty="0"/>
              <a:t>Morfologia</a:t>
            </a:r>
          </a:p>
          <a:p>
            <a:r>
              <a:rPr lang="it-IT" sz="2000" dirty="0" err="1"/>
              <a:t>Immunoriconoscimento</a:t>
            </a:r>
            <a:r>
              <a:rPr lang="it-IT" sz="2000" dirty="0"/>
              <a:t> (immunofluorescenza)</a:t>
            </a:r>
          </a:p>
          <a:p>
            <a:r>
              <a:rPr lang="it-IT" sz="2000" dirty="0"/>
              <a:t>Utilizzo di traccianti per organelli o proteine Osservazione in vitro-live </a:t>
            </a:r>
            <a:r>
              <a:rPr lang="it-IT" sz="2000" dirty="0" err="1"/>
              <a:t>imaging</a:t>
            </a:r>
            <a:endParaRPr lang="it-IT" sz="2000" dirty="0"/>
          </a:p>
          <a:p>
            <a:r>
              <a:rPr lang="it-IT" sz="2000" dirty="0"/>
              <a:t>Alto potere di risoluzione</a:t>
            </a:r>
          </a:p>
          <a:p>
            <a:r>
              <a:rPr lang="it-IT" sz="2000" dirty="0">
                <a:solidFill>
                  <a:srgbClr val="6666FF"/>
                </a:solidFill>
              </a:rPr>
              <a:t>Metodica con alcune limitazioni sperimentali</a:t>
            </a:r>
          </a:p>
        </p:txBody>
      </p:sp>
      <p:sp>
        <p:nvSpPr>
          <p:cNvPr id="7" name="Segnaposto contenuto 2"/>
          <p:cNvSpPr>
            <a:spLocks noGrp="1"/>
          </p:cNvSpPr>
          <p:nvPr>
            <p:ph sz="half" idx="1"/>
          </p:nvPr>
        </p:nvSpPr>
        <p:spPr>
          <a:xfrm>
            <a:off x="2930239" y="1617594"/>
            <a:ext cx="3176300" cy="4525963"/>
          </a:xfrm>
        </p:spPr>
        <p:txBody>
          <a:bodyPr>
            <a:normAutofit/>
          </a:bodyPr>
          <a:lstStyle/>
          <a:p>
            <a:pPr marL="0" indent="0" algn="ctr">
              <a:buNone/>
            </a:pPr>
            <a:r>
              <a:rPr lang="it-IT" sz="2000" b="1" dirty="0">
                <a:solidFill>
                  <a:srgbClr val="FC0107"/>
                </a:solidFill>
              </a:rPr>
              <a:t>Microscopia elettronica</a:t>
            </a:r>
          </a:p>
          <a:p>
            <a:endParaRPr lang="it-IT" sz="2000" b="1" dirty="0"/>
          </a:p>
          <a:p>
            <a:r>
              <a:rPr lang="it-IT" sz="2000" b="1" dirty="0"/>
              <a:t>Proprietà chimico-fisico </a:t>
            </a:r>
          </a:p>
          <a:p>
            <a:r>
              <a:rPr lang="it-IT" sz="2000" dirty="0"/>
              <a:t>Morfologia</a:t>
            </a:r>
          </a:p>
          <a:p>
            <a:r>
              <a:rPr lang="it-IT" sz="2000" dirty="0"/>
              <a:t>Riconoscimento strutture molecolari senza alcun marker</a:t>
            </a:r>
          </a:p>
          <a:p>
            <a:r>
              <a:rPr lang="it-IT" sz="2000" dirty="0" err="1"/>
              <a:t>Immunoriconoscimento</a:t>
            </a:r>
            <a:endParaRPr lang="it-IT" sz="2000" dirty="0"/>
          </a:p>
          <a:p>
            <a:r>
              <a:rPr lang="it-IT" sz="2000" dirty="0"/>
              <a:t>Massimo potere di risoluzione</a:t>
            </a:r>
          </a:p>
          <a:p>
            <a:r>
              <a:rPr lang="it-IT" sz="2000" dirty="0">
                <a:solidFill>
                  <a:srgbClr val="6666FF"/>
                </a:solidFill>
              </a:rPr>
              <a:t>Metodica complessa </a:t>
            </a:r>
          </a:p>
          <a:p>
            <a:pPr marL="0" indent="0">
              <a:buNone/>
            </a:pPr>
            <a:endParaRPr lang="it-IT" sz="2000" dirty="0"/>
          </a:p>
        </p:txBody>
      </p:sp>
    </p:spTree>
    <p:extLst>
      <p:ext uri="{BB962C8B-B14F-4D97-AF65-F5344CB8AC3E}">
        <p14:creationId xmlns:p14="http://schemas.microsoft.com/office/powerpoint/2010/main" val="50324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14" y="1165280"/>
            <a:ext cx="3792538" cy="2470150"/>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b="12726"/>
          <a:stretch>
            <a:fillRect/>
          </a:stretch>
        </p:blipFill>
        <p:spPr bwMode="auto">
          <a:xfrm>
            <a:off x="4623414" y="1165280"/>
            <a:ext cx="4343400" cy="2503488"/>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val="0"/>
              </a:ext>
            </a:extLst>
          </a:blip>
          <a:srcRect b="13072"/>
          <a:stretch>
            <a:fillRect/>
          </a:stretch>
        </p:blipFill>
        <p:spPr bwMode="auto">
          <a:xfrm>
            <a:off x="4699614" y="3908480"/>
            <a:ext cx="4191000" cy="2438400"/>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02407" name="Picture 7"/>
          <p:cNvPicPr>
            <a:picLocks noChangeAspect="1" noChangeArrowheads="1"/>
          </p:cNvPicPr>
          <p:nvPr/>
        </p:nvPicPr>
        <p:blipFill>
          <a:blip r:embed="rId6">
            <a:extLst>
              <a:ext uri="{28A0092B-C50C-407E-A947-70E740481C1C}">
                <a14:useLocalDpi xmlns:a14="http://schemas.microsoft.com/office/drawing/2010/main" val="0"/>
              </a:ext>
            </a:extLst>
          </a:blip>
          <a:srcRect b="13107"/>
          <a:stretch>
            <a:fillRect/>
          </a:stretch>
        </p:blipFill>
        <p:spPr bwMode="auto">
          <a:xfrm>
            <a:off x="508614" y="3908480"/>
            <a:ext cx="3810000" cy="2438400"/>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2133925" y="329278"/>
            <a:ext cx="4844400" cy="646331"/>
          </a:xfrm>
          <a:prstGeom prst="rect">
            <a:avLst/>
          </a:prstGeom>
          <a:noFill/>
        </p:spPr>
        <p:txBody>
          <a:bodyPr wrap="square" rtlCol="0">
            <a:spAutoFit/>
          </a:bodyPr>
          <a:lstStyle/>
          <a:p>
            <a:pPr algn="ctr"/>
            <a:r>
              <a:rPr lang="it-IT" sz="3600" dirty="0"/>
              <a:t>Microscopio ottico</a:t>
            </a:r>
          </a:p>
        </p:txBody>
      </p:sp>
    </p:spTree>
    <p:extLst>
      <p:ext uri="{BB962C8B-B14F-4D97-AF65-F5344CB8AC3E}">
        <p14:creationId xmlns:p14="http://schemas.microsoft.com/office/powerpoint/2010/main" val="4204293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25A3169A-263E-AE47-B4C5-0541EA3402CF}" type="slidenum">
              <a:rPr lang="en-US"/>
              <a:pPr/>
              <a:t>27</a:t>
            </a:fld>
            <a:endParaRPr lang="en-US"/>
          </a:p>
        </p:txBody>
      </p:sp>
      <p:pic>
        <p:nvPicPr>
          <p:cNvPr id="97284" name="Picture 4"/>
          <p:cNvPicPr>
            <a:picLocks noChangeAspect="1" noChangeArrowheads="1"/>
          </p:cNvPicPr>
          <p:nvPr/>
        </p:nvPicPr>
        <p:blipFill>
          <a:blip r:embed="rId3">
            <a:lum contrast="30000"/>
            <a:extLst>
              <a:ext uri="{28A0092B-C50C-407E-A947-70E740481C1C}">
                <a14:useLocalDpi xmlns:a14="http://schemas.microsoft.com/office/drawing/2010/main" val="0"/>
              </a:ext>
            </a:extLst>
          </a:blip>
          <a:srcRect b="18909"/>
          <a:stretch>
            <a:fillRect/>
          </a:stretch>
        </p:blipFill>
        <p:spPr bwMode="auto">
          <a:xfrm>
            <a:off x="826114" y="936385"/>
            <a:ext cx="7460022" cy="557077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2133925" y="329278"/>
            <a:ext cx="4844400" cy="646331"/>
          </a:xfrm>
          <a:prstGeom prst="rect">
            <a:avLst/>
          </a:prstGeom>
          <a:noFill/>
        </p:spPr>
        <p:txBody>
          <a:bodyPr wrap="square" rtlCol="0">
            <a:spAutoFit/>
          </a:bodyPr>
          <a:lstStyle/>
          <a:p>
            <a:pPr algn="ctr"/>
            <a:r>
              <a:rPr lang="it-IT" sz="3600" dirty="0"/>
              <a:t>Microscopio elettronico</a:t>
            </a:r>
          </a:p>
        </p:txBody>
      </p:sp>
    </p:spTree>
    <p:extLst>
      <p:ext uri="{BB962C8B-B14F-4D97-AF65-F5344CB8AC3E}">
        <p14:creationId xmlns:p14="http://schemas.microsoft.com/office/powerpoint/2010/main" val="2580664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depositphotos_189070994-stock-photo-hand-in-blue-glove-with.jpg"/>
          <p:cNvPicPr>
            <a:picLocks noChangeAspect="1"/>
          </p:cNvPicPr>
          <p:nvPr/>
        </p:nvPicPr>
        <p:blipFill rotWithShape="1">
          <a:blip r:embed="rId2">
            <a:extLst>
              <a:ext uri="{28A0092B-C50C-407E-A947-70E740481C1C}">
                <a14:useLocalDpi xmlns:a14="http://schemas.microsoft.com/office/drawing/2010/main" val="0"/>
              </a:ext>
            </a:extLst>
          </a:blip>
          <a:srcRect b="8593"/>
          <a:stretch/>
        </p:blipFill>
        <p:spPr>
          <a:xfrm>
            <a:off x="1065933" y="2031853"/>
            <a:ext cx="6857775" cy="4572086"/>
          </a:xfrm>
          <a:prstGeom prst="rect">
            <a:avLst/>
          </a:prstGeom>
        </p:spPr>
      </p:pic>
      <p:sp>
        <p:nvSpPr>
          <p:cNvPr id="4" name="Titolo 1"/>
          <p:cNvSpPr txBox="1">
            <a:spLocks noGrp="1"/>
          </p:cNvSpPr>
          <p:nvPr>
            <p:ph type="title"/>
          </p:nvPr>
        </p:nvSpPr>
        <p:spPr>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a:t>Per osservare le sue caratteristiche microscopiche un tessuto deve andare incontro ad una serie di procedure che lo rendono ‘sottile’, posto su un supporto (vetrino porta oggetti) e ‘colorabile’</a:t>
            </a:r>
          </a:p>
        </p:txBody>
      </p:sp>
    </p:spTree>
    <p:extLst>
      <p:ext uri="{BB962C8B-B14F-4D97-AF65-F5344CB8AC3E}">
        <p14:creationId xmlns:p14="http://schemas.microsoft.com/office/powerpoint/2010/main" val="3832022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it-IT"/>
              <a:t>Preparazione campioni</a:t>
            </a:r>
          </a:p>
        </p:txBody>
      </p:sp>
      <p:sp>
        <p:nvSpPr>
          <p:cNvPr id="27651" name="Rectangle 3"/>
          <p:cNvSpPr>
            <a:spLocks noGrp="1" noChangeArrowheads="1"/>
          </p:cNvSpPr>
          <p:nvPr>
            <p:ph type="body" idx="1"/>
          </p:nvPr>
        </p:nvSpPr>
        <p:spPr/>
        <p:txBody>
          <a:bodyPr/>
          <a:lstStyle/>
          <a:p>
            <a:pPr eaLnBrk="1" hangingPunct="1">
              <a:defRPr/>
            </a:pPr>
            <a:r>
              <a:rPr lang="it-IT" dirty="0"/>
              <a:t>Campioni fissati</a:t>
            </a:r>
          </a:p>
          <a:p>
            <a:pPr eaLnBrk="1" hangingPunct="1">
              <a:defRPr/>
            </a:pPr>
            <a:r>
              <a:rPr lang="it-IT" dirty="0"/>
              <a:t>Campioni in vitro/vivo (es. live </a:t>
            </a:r>
            <a:r>
              <a:rPr lang="it-IT" dirty="0" err="1"/>
              <a:t>imaging</a:t>
            </a:r>
            <a:r>
              <a:rPr lang="it-IT" dirty="0"/>
              <a:t>)</a:t>
            </a:r>
          </a:p>
          <a:p>
            <a:pPr eaLnBrk="1" hangingPunct="1">
              <a:defRPr/>
            </a:pPr>
            <a:endParaRPr lang="it-IT" dirty="0"/>
          </a:p>
          <a:p>
            <a:pPr eaLnBrk="1" hangingPunct="1">
              <a:defRPr/>
            </a:pPr>
            <a:r>
              <a:rPr lang="it-IT" dirty="0"/>
              <a:t>Campioni fissati:</a:t>
            </a:r>
          </a:p>
          <a:p>
            <a:pPr lvl="4" eaLnBrk="1" hangingPunct="1">
              <a:defRPr/>
            </a:pPr>
            <a:r>
              <a:rPr lang="it-IT" dirty="0"/>
              <a:t>Sezioni</a:t>
            </a:r>
          </a:p>
          <a:p>
            <a:pPr lvl="4" eaLnBrk="1" hangingPunct="1">
              <a:defRPr/>
            </a:pPr>
            <a:r>
              <a:rPr lang="it-IT" dirty="0"/>
              <a:t>Cellule</a:t>
            </a:r>
          </a:p>
          <a:p>
            <a:pPr lvl="4" eaLnBrk="1" hangingPunct="1">
              <a:defRPr/>
            </a:pPr>
            <a:r>
              <a:rPr lang="it-IT" dirty="0" err="1"/>
              <a:t>whole</a:t>
            </a:r>
            <a:r>
              <a:rPr lang="it-IT" dirty="0"/>
              <a:t> </a:t>
            </a:r>
            <a:r>
              <a:rPr lang="it-IT" dirty="0" err="1"/>
              <a:t>mount</a:t>
            </a:r>
            <a:endParaRPr lang="it-IT" dirty="0"/>
          </a:p>
        </p:txBody>
      </p:sp>
    </p:spTree>
    <p:extLst>
      <p:ext uri="{BB962C8B-B14F-4D97-AF65-F5344CB8AC3E}">
        <p14:creationId xmlns:p14="http://schemas.microsoft.com/office/powerpoint/2010/main" val="118013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Libri di testo consigliati</a:t>
            </a:r>
          </a:p>
        </p:txBody>
      </p:sp>
      <p:sp>
        <p:nvSpPr>
          <p:cNvPr id="3" name="Segnaposto contenuto 2"/>
          <p:cNvSpPr>
            <a:spLocks noGrp="1"/>
          </p:cNvSpPr>
          <p:nvPr>
            <p:ph idx="1"/>
          </p:nvPr>
        </p:nvSpPr>
        <p:spPr>
          <a:xfrm>
            <a:off x="457200" y="1600200"/>
            <a:ext cx="7525048" cy="4525963"/>
          </a:xfrm>
        </p:spPr>
        <p:txBody>
          <a:bodyPr/>
          <a:lstStyle/>
          <a:p>
            <a:pPr marL="0" indent="0">
              <a:buNone/>
            </a:pPr>
            <a:r>
              <a:rPr lang="it-IT" b="1" dirty="0"/>
              <a:t>Citologia e Istologia Funzionale</a:t>
            </a:r>
          </a:p>
          <a:p>
            <a:pPr marL="0" indent="0">
              <a:buNone/>
            </a:pPr>
            <a:r>
              <a:rPr lang="it-IT" dirty="0" err="1"/>
              <a:t>Calligaro</a:t>
            </a:r>
            <a:r>
              <a:rPr lang="it-IT" dirty="0"/>
              <a:t>, Colombo, </a:t>
            </a:r>
            <a:r>
              <a:rPr lang="mr-IN" dirty="0"/>
              <a:t>…</a:t>
            </a:r>
            <a:endParaRPr lang="it-IT" dirty="0"/>
          </a:p>
          <a:p>
            <a:pPr marL="0" indent="0">
              <a:buNone/>
            </a:pPr>
            <a:r>
              <a:rPr lang="it-IT" dirty="0"/>
              <a:t>Edizioni </a:t>
            </a:r>
            <a:r>
              <a:rPr lang="it-IT" dirty="0" err="1"/>
              <a:t>edi-ermes</a:t>
            </a:r>
            <a:endParaRPr lang="it-IT" dirty="0"/>
          </a:p>
        </p:txBody>
      </p:sp>
      <p:pic>
        <p:nvPicPr>
          <p:cNvPr id="4" name="Immagine 3" descr="Unknown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098" y="2241440"/>
            <a:ext cx="3267902" cy="4616560"/>
          </a:xfrm>
          <a:prstGeom prst="rect">
            <a:avLst/>
          </a:prstGeom>
        </p:spPr>
      </p:pic>
    </p:spTree>
    <p:extLst>
      <p:ext uri="{BB962C8B-B14F-4D97-AF65-F5344CB8AC3E}">
        <p14:creationId xmlns:p14="http://schemas.microsoft.com/office/powerpoint/2010/main" val="4223831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it-IT"/>
              <a:t>Tessuti-Sezioni</a:t>
            </a:r>
          </a:p>
        </p:txBody>
      </p:sp>
      <p:sp>
        <p:nvSpPr>
          <p:cNvPr id="29699" name="Rectangle 3"/>
          <p:cNvSpPr>
            <a:spLocks noGrp="1" noChangeArrowheads="1"/>
          </p:cNvSpPr>
          <p:nvPr>
            <p:ph type="body" idx="1"/>
          </p:nvPr>
        </p:nvSpPr>
        <p:spPr/>
        <p:txBody>
          <a:bodyPr/>
          <a:lstStyle/>
          <a:p>
            <a:pPr eaLnBrk="1" hangingPunct="1">
              <a:defRPr/>
            </a:pPr>
            <a:r>
              <a:rPr lang="it-IT" dirty="0"/>
              <a:t>1 fissazione</a:t>
            </a:r>
          </a:p>
          <a:p>
            <a:pPr eaLnBrk="1" hangingPunct="1">
              <a:defRPr/>
            </a:pPr>
            <a:r>
              <a:rPr lang="it-IT" dirty="0"/>
              <a:t>2 inclusione</a:t>
            </a:r>
          </a:p>
          <a:p>
            <a:pPr eaLnBrk="1" hangingPunct="1">
              <a:defRPr/>
            </a:pPr>
            <a:r>
              <a:rPr lang="it-IT" dirty="0"/>
              <a:t>3 taglio</a:t>
            </a:r>
          </a:p>
          <a:p>
            <a:pPr eaLnBrk="1" hangingPunct="1">
              <a:defRPr/>
            </a:pPr>
            <a:r>
              <a:rPr lang="it-IT" dirty="0"/>
              <a:t>4 colorazione</a:t>
            </a:r>
          </a:p>
          <a:p>
            <a:pPr eaLnBrk="1" hangingPunct="1">
              <a:defRPr/>
            </a:pPr>
            <a:r>
              <a:rPr lang="it-IT" dirty="0"/>
              <a:t>5 montaggio</a:t>
            </a:r>
          </a:p>
          <a:p>
            <a:pPr eaLnBrk="1" hangingPunct="1">
              <a:defRPr/>
            </a:pPr>
            <a:endParaRPr lang="it-IT" dirty="0"/>
          </a:p>
          <a:p>
            <a:pPr eaLnBrk="1" hangingPunct="1">
              <a:defRPr/>
            </a:pPr>
            <a:endParaRPr lang="it-IT" dirty="0"/>
          </a:p>
        </p:txBody>
      </p:sp>
    </p:spTree>
    <p:extLst>
      <p:ext uri="{BB962C8B-B14F-4D97-AF65-F5344CB8AC3E}">
        <p14:creationId xmlns:p14="http://schemas.microsoft.com/office/powerpoint/2010/main" val="373458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defRPr/>
            </a:pPr>
            <a:r>
              <a:rPr lang="it-IT" sz="3600"/>
              <a:t>Fissazione: serve a preservare a lungo un campione</a:t>
            </a:r>
            <a:endParaRPr lang="it-IT"/>
          </a:p>
        </p:txBody>
      </p:sp>
      <p:sp>
        <p:nvSpPr>
          <p:cNvPr id="30723" name="Rectangle 3"/>
          <p:cNvSpPr>
            <a:spLocks noGrp="1" noChangeArrowheads="1"/>
          </p:cNvSpPr>
          <p:nvPr>
            <p:ph type="body" idx="1"/>
          </p:nvPr>
        </p:nvSpPr>
        <p:spPr/>
        <p:txBody>
          <a:bodyPr>
            <a:normAutofit/>
          </a:bodyPr>
          <a:lstStyle/>
          <a:p>
            <a:pPr eaLnBrk="1" hangingPunct="1"/>
            <a:r>
              <a:rPr lang="it-IT" dirty="0">
                <a:latin typeface="Helvetica" charset="0"/>
                <a:ea typeface="Osaka" charset="0"/>
                <a:cs typeface="Osaka" charset="0"/>
              </a:rPr>
              <a:t>Metodi chimici</a:t>
            </a:r>
          </a:p>
          <a:p>
            <a:pPr lvl="2" eaLnBrk="1" hangingPunct="1"/>
            <a:r>
              <a:rPr lang="it-IT" dirty="0">
                <a:latin typeface="Helvetica" charset="0"/>
                <a:ea typeface="Osaka" charset="0"/>
                <a:cs typeface="Osaka" charset="0"/>
              </a:rPr>
              <a:t>Aldeidi</a:t>
            </a:r>
          </a:p>
          <a:p>
            <a:pPr lvl="2" eaLnBrk="1" hangingPunct="1"/>
            <a:r>
              <a:rPr lang="it-IT" dirty="0">
                <a:latin typeface="Helvetica" charset="0"/>
                <a:ea typeface="Osaka" charset="0"/>
                <a:cs typeface="Osaka" charset="0"/>
              </a:rPr>
              <a:t>Alcoli (metanolo, etanolo)</a:t>
            </a:r>
          </a:p>
          <a:p>
            <a:pPr lvl="2" eaLnBrk="1" hangingPunct="1"/>
            <a:r>
              <a:rPr lang="it-IT" dirty="0">
                <a:latin typeface="Helvetica" charset="0"/>
                <a:ea typeface="Osaka" charset="0"/>
                <a:cs typeface="Osaka" charset="0"/>
              </a:rPr>
              <a:t>Altri solventi (acetone)</a:t>
            </a:r>
          </a:p>
          <a:p>
            <a:pPr lvl="2" eaLnBrk="1" hangingPunct="1"/>
            <a:r>
              <a:rPr lang="it-IT" dirty="0">
                <a:latin typeface="Helvetica" charset="0"/>
                <a:ea typeface="Osaka" charset="0"/>
                <a:cs typeface="Osaka" charset="0"/>
              </a:rPr>
              <a:t>Ossido di Osmio</a:t>
            </a:r>
          </a:p>
          <a:p>
            <a:pPr lvl="2" eaLnBrk="1" hangingPunct="1"/>
            <a:r>
              <a:rPr lang="it-IT" dirty="0">
                <a:latin typeface="Helvetica" charset="0"/>
                <a:ea typeface="Osaka" charset="0"/>
                <a:cs typeface="Osaka" charset="0"/>
              </a:rPr>
              <a:t>Miscele (es </a:t>
            </a:r>
            <a:r>
              <a:rPr lang="it-IT" dirty="0" err="1">
                <a:latin typeface="Helvetica" charset="0"/>
                <a:ea typeface="Osaka" charset="0"/>
                <a:cs typeface="Osaka" charset="0"/>
              </a:rPr>
              <a:t>Carnoy</a:t>
            </a:r>
            <a:r>
              <a:rPr lang="it-IT" dirty="0">
                <a:latin typeface="Helvetica" charset="0"/>
                <a:ea typeface="Osaka" charset="0"/>
                <a:cs typeface="Osaka" charset="0"/>
              </a:rPr>
              <a:t>, </a:t>
            </a:r>
            <a:r>
              <a:rPr lang="it-IT" dirty="0" err="1">
                <a:latin typeface="Helvetica" charset="0"/>
                <a:ea typeface="Osaka" charset="0"/>
                <a:cs typeface="Osaka" charset="0"/>
              </a:rPr>
              <a:t>Bouin</a:t>
            </a:r>
            <a:r>
              <a:rPr lang="it-IT" dirty="0">
                <a:latin typeface="Helvetica" charset="0"/>
                <a:ea typeface="Osaka" charset="0"/>
                <a:cs typeface="Osaka" charset="0"/>
              </a:rPr>
              <a:t>)</a:t>
            </a:r>
          </a:p>
          <a:p>
            <a:pPr lvl="2" eaLnBrk="1" hangingPunct="1"/>
            <a:endParaRPr lang="it-IT" dirty="0">
              <a:latin typeface="Helvetica" charset="0"/>
              <a:ea typeface="Osaka" charset="0"/>
              <a:cs typeface="Osaka" charset="0"/>
            </a:endParaRPr>
          </a:p>
          <a:p>
            <a:pPr eaLnBrk="1" hangingPunct="1"/>
            <a:r>
              <a:rPr lang="it-IT" dirty="0">
                <a:latin typeface="Helvetica" charset="0"/>
                <a:ea typeface="Osaka" charset="0"/>
                <a:cs typeface="Osaka" charset="0"/>
              </a:rPr>
              <a:t>Metodi Fisici</a:t>
            </a:r>
          </a:p>
          <a:p>
            <a:pPr lvl="2" eaLnBrk="1" hangingPunct="1"/>
            <a:r>
              <a:rPr lang="it-IT" dirty="0">
                <a:latin typeface="Helvetica" charset="0"/>
                <a:ea typeface="Osaka" charset="0"/>
                <a:cs typeface="Osaka" charset="0"/>
              </a:rPr>
              <a:t>Temperatura (</a:t>
            </a:r>
            <a:r>
              <a:rPr lang="it-IT" dirty="0" err="1">
                <a:latin typeface="Helvetica" charset="0"/>
                <a:ea typeface="Osaka" charset="0"/>
                <a:cs typeface="Osaka" charset="0"/>
              </a:rPr>
              <a:t>criofissazione</a:t>
            </a:r>
            <a:r>
              <a:rPr lang="it-IT" dirty="0">
                <a:latin typeface="Helvetica" charset="0"/>
                <a:ea typeface="Osaka" charset="0"/>
                <a:cs typeface="Osaka" charset="0"/>
              </a:rPr>
              <a:t> e fissazione al calore)</a:t>
            </a:r>
          </a:p>
        </p:txBody>
      </p:sp>
    </p:spTree>
    <p:extLst>
      <p:ext uri="{BB962C8B-B14F-4D97-AF65-F5344CB8AC3E}">
        <p14:creationId xmlns:p14="http://schemas.microsoft.com/office/powerpoint/2010/main" val="1911723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r>
              <a:rPr lang="it-IT" sz="3600">
                <a:latin typeface="Helvetica" charset="0"/>
                <a:ea typeface="Osaka" charset="0"/>
                <a:cs typeface="Osaka" charset="0"/>
              </a:rPr>
              <a:t>Inclusione: permette di avere un campione solido facile da tagliare</a:t>
            </a:r>
            <a:endParaRPr lang="it-IT">
              <a:latin typeface="Helvetica" charset="0"/>
              <a:ea typeface="Osaka" charset="0"/>
              <a:cs typeface="Osaka" charset="0"/>
            </a:endParaRPr>
          </a:p>
        </p:txBody>
      </p:sp>
      <p:sp>
        <p:nvSpPr>
          <p:cNvPr id="31747" name="Rectangle 3"/>
          <p:cNvSpPr>
            <a:spLocks noGrp="1" noChangeArrowheads="1"/>
          </p:cNvSpPr>
          <p:nvPr>
            <p:ph type="body" idx="1"/>
          </p:nvPr>
        </p:nvSpPr>
        <p:spPr/>
        <p:txBody>
          <a:bodyPr/>
          <a:lstStyle/>
          <a:p>
            <a:pPr eaLnBrk="1" hangingPunct="1"/>
            <a:r>
              <a:rPr lang="it-IT">
                <a:latin typeface="Helvetica" charset="0"/>
                <a:ea typeface="Osaka" charset="0"/>
                <a:cs typeface="Osaka" charset="0"/>
              </a:rPr>
              <a:t>In Paraffina (liquida a 60°C solida a temperatura ambiente)</a:t>
            </a:r>
          </a:p>
          <a:p>
            <a:pPr eaLnBrk="1" hangingPunct="1"/>
            <a:r>
              <a:rPr lang="it-IT">
                <a:latin typeface="Helvetica" charset="0"/>
                <a:ea typeface="Osaka" charset="0"/>
                <a:cs typeface="Osaka" charset="0"/>
              </a:rPr>
              <a:t>Resine (che possono passare da uno stato liquido allo stato solido grazie a reazioni chimiche o fisiche, legami chimici  o variazioni di temperatura, per esempio resine epossidiche e OTC)</a:t>
            </a:r>
          </a:p>
        </p:txBody>
      </p:sp>
    </p:spTree>
    <p:extLst>
      <p:ext uri="{BB962C8B-B14F-4D97-AF65-F5344CB8AC3E}">
        <p14:creationId xmlns:p14="http://schemas.microsoft.com/office/powerpoint/2010/main" val="2193100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a:t>Inclusione in paraffina</a:t>
            </a:r>
          </a:p>
        </p:txBody>
      </p:sp>
      <p:pic>
        <p:nvPicPr>
          <p:cNvPr id="3" name="Immagine 2" descr="img-Y06152409.pdf"/>
          <p:cNvPicPr>
            <a:picLocks noChangeAspect="1"/>
          </p:cNvPicPr>
          <p:nvPr/>
        </p:nvPicPr>
        <p:blipFill rotWithShape="1">
          <a:blip r:embed="rId2">
            <a:extLst>
              <a:ext uri="{28A0092B-C50C-407E-A947-70E740481C1C}">
                <a14:useLocalDpi xmlns:a14="http://schemas.microsoft.com/office/drawing/2010/main" val="0"/>
              </a:ext>
            </a:extLst>
          </a:blip>
          <a:srcRect l="26789" t="31304" r="5653" b="13585"/>
          <a:stretch/>
        </p:blipFill>
        <p:spPr>
          <a:xfrm>
            <a:off x="2128838" y="894556"/>
            <a:ext cx="5174267" cy="5963443"/>
          </a:xfrm>
          <a:prstGeom prst="rect">
            <a:avLst/>
          </a:prstGeom>
        </p:spPr>
      </p:pic>
      <p:sp>
        <p:nvSpPr>
          <p:cNvPr id="4" name="CasellaDiTesto 3">
            <a:extLst>
              <a:ext uri="{FF2B5EF4-FFF2-40B4-BE49-F238E27FC236}">
                <a16:creationId xmlns:a16="http://schemas.microsoft.com/office/drawing/2014/main" id="{FD07EA0D-AAFC-A943-BCA4-77B8F057F7D9}"/>
              </a:ext>
            </a:extLst>
          </p:cNvPr>
          <p:cNvSpPr txBox="1"/>
          <p:nvPr/>
        </p:nvSpPr>
        <p:spPr>
          <a:xfrm>
            <a:off x="7317392" y="5186363"/>
            <a:ext cx="1840895" cy="1200329"/>
          </a:xfrm>
          <a:prstGeom prst="rect">
            <a:avLst/>
          </a:prstGeom>
          <a:noFill/>
        </p:spPr>
        <p:txBody>
          <a:bodyPr wrap="square" rtlCol="0">
            <a:spAutoFit/>
          </a:bodyPr>
          <a:lstStyle/>
          <a:p>
            <a:r>
              <a:rPr lang="it-IT" dirty="0"/>
              <a:t>Da: Mazzi, Tecniche istologiche e istochimiche</a:t>
            </a:r>
          </a:p>
        </p:txBody>
      </p:sp>
    </p:spTree>
    <p:extLst>
      <p:ext uri="{BB962C8B-B14F-4D97-AF65-F5344CB8AC3E}">
        <p14:creationId xmlns:p14="http://schemas.microsoft.com/office/powerpoint/2010/main" val="490372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609600"/>
            <a:ext cx="8915400" cy="1066800"/>
          </a:xfrm>
        </p:spPr>
        <p:txBody>
          <a:bodyPr>
            <a:normAutofit fontScale="90000"/>
          </a:bodyPr>
          <a:lstStyle/>
          <a:p>
            <a:pPr eaLnBrk="1" hangingPunct="1"/>
            <a:r>
              <a:rPr lang="it-IT" sz="3600" dirty="0">
                <a:latin typeface="Helvetica" charset="0"/>
                <a:ea typeface="Osaka" charset="0"/>
                <a:cs typeface="Osaka" charset="0"/>
              </a:rPr>
              <a:t>Taglio: ha lo scopo di ottenere delle </a:t>
            </a:r>
            <a:br>
              <a:rPr lang="it-IT" sz="3600" dirty="0">
                <a:latin typeface="Helvetica" charset="0"/>
                <a:ea typeface="Osaka" charset="0"/>
                <a:cs typeface="Osaka" charset="0"/>
              </a:rPr>
            </a:br>
            <a:r>
              <a:rPr lang="it-IT" sz="3600" dirty="0">
                <a:latin typeface="Helvetica" charset="0"/>
                <a:ea typeface="Osaka" charset="0"/>
                <a:cs typeface="Osaka" charset="0"/>
              </a:rPr>
              <a:t>sezioni sottili attraverso le quali possa passare la luce</a:t>
            </a:r>
            <a:endParaRPr lang="it-IT" dirty="0">
              <a:latin typeface="Helvetica" charset="0"/>
              <a:ea typeface="Osaka" charset="0"/>
              <a:cs typeface="Osaka" charset="0"/>
            </a:endParaRPr>
          </a:p>
        </p:txBody>
      </p:sp>
      <p:sp>
        <p:nvSpPr>
          <p:cNvPr id="32771" name="Rectangle 3"/>
          <p:cNvSpPr>
            <a:spLocks noGrp="1" noChangeArrowheads="1"/>
          </p:cNvSpPr>
          <p:nvPr>
            <p:ph type="body" idx="1"/>
          </p:nvPr>
        </p:nvSpPr>
        <p:spPr>
          <a:xfrm>
            <a:off x="457200" y="1927373"/>
            <a:ext cx="8229600" cy="4525963"/>
          </a:xfrm>
        </p:spPr>
        <p:txBody>
          <a:bodyPr/>
          <a:lstStyle/>
          <a:p>
            <a:pPr eaLnBrk="1" hangingPunct="1">
              <a:lnSpc>
                <a:spcPct val="90000"/>
              </a:lnSpc>
              <a:defRPr/>
            </a:pPr>
            <a:r>
              <a:rPr lang="it-IT" sz="2800" dirty="0"/>
              <a:t>Microtomo</a:t>
            </a:r>
          </a:p>
          <a:p>
            <a:pPr marL="0" indent="0" eaLnBrk="1" hangingPunct="1">
              <a:lnSpc>
                <a:spcPct val="90000"/>
              </a:lnSpc>
              <a:buNone/>
              <a:defRPr/>
            </a:pPr>
            <a:endParaRPr lang="it-IT" sz="2800" dirty="0"/>
          </a:p>
          <a:p>
            <a:pPr eaLnBrk="1" hangingPunct="1">
              <a:lnSpc>
                <a:spcPct val="90000"/>
              </a:lnSpc>
              <a:defRPr/>
            </a:pPr>
            <a:r>
              <a:rPr lang="it-IT" sz="2800" dirty="0"/>
              <a:t>Criostato</a:t>
            </a:r>
          </a:p>
          <a:p>
            <a:pPr marL="0" indent="0" eaLnBrk="1" hangingPunct="1">
              <a:lnSpc>
                <a:spcPct val="90000"/>
              </a:lnSpc>
              <a:buNone/>
              <a:defRPr/>
            </a:pPr>
            <a:endParaRPr lang="it-IT" sz="2800" dirty="0"/>
          </a:p>
          <a:p>
            <a:pPr eaLnBrk="1" hangingPunct="1">
              <a:lnSpc>
                <a:spcPct val="90000"/>
              </a:lnSpc>
              <a:defRPr/>
            </a:pPr>
            <a:r>
              <a:rPr lang="it-IT" sz="2800" dirty="0"/>
              <a:t>Ultramicrotomo</a:t>
            </a:r>
          </a:p>
          <a:p>
            <a:pPr eaLnBrk="1" hangingPunct="1">
              <a:lnSpc>
                <a:spcPct val="90000"/>
              </a:lnSpc>
              <a:defRPr/>
            </a:pPr>
            <a:endParaRPr lang="it-IT" sz="2800" dirty="0"/>
          </a:p>
          <a:p>
            <a:pPr eaLnBrk="1" hangingPunct="1">
              <a:lnSpc>
                <a:spcPct val="90000"/>
              </a:lnSpc>
              <a:defRPr/>
            </a:pPr>
            <a:endParaRPr lang="it-IT" sz="2800" dirty="0"/>
          </a:p>
          <a:p>
            <a:pPr eaLnBrk="1" hangingPunct="1">
              <a:lnSpc>
                <a:spcPct val="90000"/>
              </a:lnSpc>
              <a:defRPr/>
            </a:pPr>
            <a:endParaRPr lang="it-IT" sz="2800" dirty="0"/>
          </a:p>
          <a:p>
            <a:pPr eaLnBrk="1" hangingPunct="1">
              <a:lnSpc>
                <a:spcPct val="90000"/>
              </a:lnSpc>
              <a:defRPr/>
            </a:pPr>
            <a:endParaRPr lang="it-IT" sz="2800" dirty="0"/>
          </a:p>
        </p:txBody>
      </p:sp>
    </p:spTree>
    <p:extLst>
      <p:ext uri="{BB962C8B-B14F-4D97-AF65-F5344CB8AC3E}">
        <p14:creationId xmlns:p14="http://schemas.microsoft.com/office/powerpoint/2010/main" val="3789809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endParaRPr lang="it-IT"/>
          </a:p>
        </p:txBody>
      </p:sp>
      <p:sp>
        <p:nvSpPr>
          <p:cNvPr id="34819" name="Rectangle 3"/>
          <p:cNvSpPr>
            <a:spLocks noGrp="1" noChangeArrowheads="1"/>
          </p:cNvSpPr>
          <p:nvPr>
            <p:ph type="body" idx="1"/>
          </p:nvPr>
        </p:nvSpPr>
        <p:spPr/>
        <p:txBody>
          <a:bodyPr/>
          <a:lstStyle/>
          <a:p>
            <a:pPr eaLnBrk="1" hangingPunct="1">
              <a:defRPr/>
            </a:pPr>
            <a:endParaRPr lang="it-IT"/>
          </a:p>
        </p:txBody>
      </p:sp>
      <p:pic>
        <p:nvPicPr>
          <p:cNvPr id="20483" name="Picture 4" descr="Microtom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895600"/>
            <a:ext cx="50292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5" descr="Microtome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2895600"/>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348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it-IT"/>
          </a:p>
        </p:txBody>
      </p:sp>
      <p:sp>
        <p:nvSpPr>
          <p:cNvPr id="35843" name="Rectangle 3"/>
          <p:cNvSpPr>
            <a:spLocks noGrp="1" noChangeArrowheads="1"/>
          </p:cNvSpPr>
          <p:nvPr>
            <p:ph type="body" idx="1"/>
          </p:nvPr>
        </p:nvSpPr>
        <p:spPr/>
        <p:txBody>
          <a:bodyPr/>
          <a:lstStyle/>
          <a:p>
            <a:pPr eaLnBrk="1" hangingPunct="1">
              <a:defRPr/>
            </a:pPr>
            <a:endParaRPr lang="it-IT"/>
          </a:p>
        </p:txBody>
      </p:sp>
      <p:pic>
        <p:nvPicPr>
          <p:cNvPr id="21507" name="Picture 4" descr="TissOn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4525"/>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5" descr="PickingUpT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14525"/>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7031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807E2-F708-F443-9D76-879C9EE1B54C}"/>
              </a:ext>
            </a:extLst>
          </p:cNvPr>
          <p:cNvSpPr>
            <a:spLocks noGrp="1"/>
          </p:cNvSpPr>
          <p:nvPr>
            <p:ph type="title"/>
          </p:nvPr>
        </p:nvSpPr>
        <p:spPr/>
        <p:txBody>
          <a:bodyPr>
            <a:normAutofit fontScale="90000"/>
          </a:bodyPr>
          <a:lstStyle/>
          <a:p>
            <a:r>
              <a:rPr lang="it-IT" dirty="0"/>
              <a:t>La sezione istologica, il piano di taglio</a:t>
            </a:r>
          </a:p>
        </p:txBody>
      </p:sp>
      <p:pic>
        <p:nvPicPr>
          <p:cNvPr id="4" name="Immagine 3">
            <a:extLst>
              <a:ext uri="{FF2B5EF4-FFF2-40B4-BE49-F238E27FC236}">
                <a16:creationId xmlns:a16="http://schemas.microsoft.com/office/drawing/2014/main" id="{04A1CD09-058B-5D43-A336-7FC9BC0D3020}"/>
              </a:ext>
            </a:extLst>
          </p:cNvPr>
          <p:cNvPicPr>
            <a:picLocks noChangeAspect="1"/>
          </p:cNvPicPr>
          <p:nvPr/>
        </p:nvPicPr>
        <p:blipFill rotWithShape="1">
          <a:blip r:embed="rId2"/>
          <a:srcRect t="14827" r="51671" b="16270"/>
          <a:stretch/>
        </p:blipFill>
        <p:spPr>
          <a:xfrm>
            <a:off x="757989" y="1140912"/>
            <a:ext cx="3031958" cy="5717088"/>
          </a:xfrm>
          <a:prstGeom prst="rect">
            <a:avLst/>
          </a:prstGeom>
        </p:spPr>
      </p:pic>
      <p:sp>
        <p:nvSpPr>
          <p:cNvPr id="5" name="CasellaDiTesto 4">
            <a:extLst>
              <a:ext uri="{FF2B5EF4-FFF2-40B4-BE49-F238E27FC236}">
                <a16:creationId xmlns:a16="http://schemas.microsoft.com/office/drawing/2014/main" id="{A03AE2AD-EF0B-FB45-A84B-0DA55156B8C8}"/>
              </a:ext>
            </a:extLst>
          </p:cNvPr>
          <p:cNvSpPr txBox="1"/>
          <p:nvPr/>
        </p:nvSpPr>
        <p:spPr>
          <a:xfrm>
            <a:off x="5522495" y="1961147"/>
            <a:ext cx="2598821" cy="1477328"/>
          </a:xfrm>
          <a:prstGeom prst="rect">
            <a:avLst/>
          </a:prstGeom>
          <a:noFill/>
        </p:spPr>
        <p:txBody>
          <a:bodyPr wrap="square" rtlCol="0">
            <a:spAutoFit/>
          </a:bodyPr>
          <a:lstStyle/>
          <a:p>
            <a:r>
              <a:rPr lang="it-IT" dirty="0"/>
              <a:t>Trasversale: lungo l’asse minore del campione, ovvero perpendicolarmente all’asse maggiore</a:t>
            </a:r>
          </a:p>
        </p:txBody>
      </p:sp>
      <p:sp>
        <p:nvSpPr>
          <p:cNvPr id="6" name="CasellaDiTesto 5">
            <a:extLst>
              <a:ext uri="{FF2B5EF4-FFF2-40B4-BE49-F238E27FC236}">
                <a16:creationId xmlns:a16="http://schemas.microsoft.com/office/drawing/2014/main" id="{DEC474D2-44C5-5F4E-8265-8B97F9531B7E}"/>
              </a:ext>
            </a:extLst>
          </p:cNvPr>
          <p:cNvSpPr txBox="1"/>
          <p:nvPr/>
        </p:nvSpPr>
        <p:spPr>
          <a:xfrm>
            <a:off x="5522495" y="3861743"/>
            <a:ext cx="2598821" cy="1477328"/>
          </a:xfrm>
          <a:prstGeom prst="rect">
            <a:avLst/>
          </a:prstGeom>
          <a:noFill/>
        </p:spPr>
        <p:txBody>
          <a:bodyPr wrap="square" rtlCol="0">
            <a:spAutoFit/>
          </a:bodyPr>
          <a:lstStyle/>
          <a:p>
            <a:r>
              <a:rPr lang="it-IT" dirty="0"/>
              <a:t>Longitudinale: lungo l’asse maggiore del campione, ovvero perpendicolarmente all’asse minore</a:t>
            </a:r>
          </a:p>
        </p:txBody>
      </p:sp>
    </p:spTree>
    <p:extLst>
      <p:ext uri="{BB962C8B-B14F-4D97-AF65-F5344CB8AC3E}">
        <p14:creationId xmlns:p14="http://schemas.microsoft.com/office/powerpoint/2010/main" val="918301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57F54B-BFBE-994F-A22A-C8A953AC4874}"/>
              </a:ext>
            </a:extLst>
          </p:cNvPr>
          <p:cNvPicPr>
            <a:picLocks noChangeAspect="1"/>
          </p:cNvPicPr>
          <p:nvPr/>
        </p:nvPicPr>
        <p:blipFill>
          <a:blip r:embed="rId2"/>
          <a:stretch>
            <a:fillRect/>
          </a:stretch>
        </p:blipFill>
        <p:spPr>
          <a:xfrm>
            <a:off x="2009274" y="549719"/>
            <a:ext cx="4680284" cy="6190054"/>
          </a:xfrm>
          <a:prstGeom prst="rect">
            <a:avLst/>
          </a:prstGeom>
        </p:spPr>
      </p:pic>
    </p:spTree>
    <p:extLst>
      <p:ext uri="{BB962C8B-B14F-4D97-AF65-F5344CB8AC3E}">
        <p14:creationId xmlns:p14="http://schemas.microsoft.com/office/powerpoint/2010/main" val="1472289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ages (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274" y="1756946"/>
            <a:ext cx="2635477" cy="4826416"/>
          </a:xfrm>
          <a:prstGeom prst="rect">
            <a:avLst/>
          </a:prstGeom>
        </p:spPr>
      </p:pic>
      <p:sp>
        <p:nvSpPr>
          <p:cNvPr id="5" name="Titolo 4">
            <a:extLst>
              <a:ext uri="{FF2B5EF4-FFF2-40B4-BE49-F238E27FC236}">
                <a16:creationId xmlns:a16="http://schemas.microsoft.com/office/drawing/2014/main" id="{A9320DC7-B489-2E4D-BE48-C7AE0879B895}"/>
              </a:ext>
            </a:extLst>
          </p:cNvPr>
          <p:cNvSpPr>
            <a:spLocks noGrp="1"/>
          </p:cNvSpPr>
          <p:nvPr>
            <p:ph type="title"/>
          </p:nvPr>
        </p:nvSpPr>
        <p:spPr/>
        <p:txBody>
          <a:bodyPr>
            <a:normAutofit fontScale="90000"/>
          </a:bodyPr>
          <a:lstStyle/>
          <a:p>
            <a:r>
              <a:rPr lang="it-IT" dirty="0"/>
              <a:t>Il piano di taglio in situazioni più complesse</a:t>
            </a:r>
          </a:p>
        </p:txBody>
      </p:sp>
    </p:spTree>
    <p:extLst>
      <p:ext uri="{BB962C8B-B14F-4D97-AF65-F5344CB8AC3E}">
        <p14:creationId xmlns:p14="http://schemas.microsoft.com/office/powerpoint/2010/main" val="510157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1600200"/>
            <a:ext cx="4234329" cy="4525963"/>
          </a:xfrm>
        </p:spPr>
        <p:txBody>
          <a:bodyPr/>
          <a:lstStyle/>
          <a:p>
            <a:pPr marL="0" indent="0">
              <a:buNone/>
            </a:pPr>
            <a:r>
              <a:rPr lang="it-IT" b="1" dirty="0"/>
              <a:t>Elementi di Istologia e cenni di Embriologia</a:t>
            </a:r>
          </a:p>
          <a:p>
            <a:pPr marL="0" indent="0">
              <a:buNone/>
            </a:pPr>
            <a:r>
              <a:rPr lang="it-IT" dirty="0"/>
              <a:t>Adamo, Bernardini</a:t>
            </a:r>
            <a:r>
              <a:rPr lang="mr-IN" dirty="0"/>
              <a:t>…</a:t>
            </a:r>
            <a:endParaRPr lang="it-IT" dirty="0"/>
          </a:p>
          <a:p>
            <a:pPr marL="0" indent="0">
              <a:buNone/>
            </a:pPr>
            <a:r>
              <a:rPr lang="it-IT" dirty="0"/>
              <a:t>Ed. </a:t>
            </a:r>
            <a:r>
              <a:rPr lang="it-IT" dirty="0" err="1"/>
              <a:t>Piccin</a:t>
            </a:r>
            <a:endParaRPr lang="it-IT" dirty="0"/>
          </a:p>
        </p:txBody>
      </p:sp>
      <p:pic>
        <p:nvPicPr>
          <p:cNvPr id="4" name="Immagine 3" descr="9788829929689_0_240_0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284" y="2372659"/>
            <a:ext cx="3294529" cy="4447614"/>
          </a:xfrm>
          <a:prstGeom prst="rect">
            <a:avLst/>
          </a:prstGeom>
        </p:spPr>
      </p:pic>
    </p:spTree>
    <p:extLst>
      <p:ext uri="{BB962C8B-B14F-4D97-AF65-F5344CB8AC3E}">
        <p14:creationId xmlns:p14="http://schemas.microsoft.com/office/powerpoint/2010/main" val="4157704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1A4D9C-6414-0941-997C-90FC854528FE}"/>
              </a:ext>
            </a:extLst>
          </p:cNvPr>
          <p:cNvSpPr>
            <a:spLocks noGrp="1"/>
          </p:cNvSpPr>
          <p:nvPr>
            <p:ph type="title"/>
          </p:nvPr>
        </p:nvSpPr>
        <p:spPr/>
        <p:txBody>
          <a:bodyPr/>
          <a:lstStyle/>
          <a:p>
            <a:r>
              <a:rPr lang="it-IT" dirty="0"/>
              <a:t>I principali piani del corpo</a:t>
            </a:r>
          </a:p>
        </p:txBody>
      </p:sp>
      <p:pic>
        <p:nvPicPr>
          <p:cNvPr id="3" name="Immagine 3" descr="images.png">
            <a:extLst>
              <a:ext uri="{FF2B5EF4-FFF2-40B4-BE49-F238E27FC236}">
                <a16:creationId xmlns:a16="http://schemas.microsoft.com/office/drawing/2014/main" id="{D9AAD46D-7527-404D-9EB7-0856063EE2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919" y="1986452"/>
            <a:ext cx="511016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809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Colorazione di un campione</a:t>
            </a:r>
          </a:p>
        </p:txBody>
      </p:sp>
      <p:sp>
        <p:nvSpPr>
          <p:cNvPr id="3" name="Segnaposto contenuto 2"/>
          <p:cNvSpPr>
            <a:spLocks noGrp="1"/>
          </p:cNvSpPr>
          <p:nvPr>
            <p:ph idx="1"/>
          </p:nvPr>
        </p:nvSpPr>
        <p:spPr>
          <a:xfrm>
            <a:off x="457200" y="1516916"/>
            <a:ext cx="8229600" cy="5257800"/>
          </a:xfrm>
        </p:spPr>
        <p:txBody>
          <a:bodyPr>
            <a:normAutofit fontScale="85000" lnSpcReduction="20000"/>
          </a:bodyPr>
          <a:lstStyle/>
          <a:p>
            <a:r>
              <a:rPr lang="it-IT" dirty="0"/>
              <a:t>Ha lo scopo di aumentare il contrasto dei componenti morfologici cellulari o tessutali affinché ne risulti una migliore analisi microscopica (</a:t>
            </a:r>
            <a:r>
              <a:rPr lang="it-IT" i="1" dirty="0" err="1">
                <a:solidFill>
                  <a:srgbClr val="FF0000"/>
                </a:solidFill>
              </a:rPr>
              <a:t>istomorfologia</a:t>
            </a:r>
            <a:r>
              <a:rPr lang="it-IT" dirty="0"/>
              <a:t>), oppure quello di identificare e localizzare specifiche sostanze chimiche all’interno di una cellula (</a:t>
            </a:r>
            <a:r>
              <a:rPr lang="it-IT" i="1" dirty="0">
                <a:solidFill>
                  <a:srgbClr val="FF0000"/>
                </a:solidFill>
              </a:rPr>
              <a:t>citochimica</a:t>
            </a:r>
            <a:r>
              <a:rPr lang="it-IT" dirty="0"/>
              <a:t>) o di un tessuto (</a:t>
            </a:r>
            <a:r>
              <a:rPr lang="it-IT" i="1" dirty="0">
                <a:solidFill>
                  <a:srgbClr val="FF0000"/>
                </a:solidFill>
              </a:rPr>
              <a:t>istochimica</a:t>
            </a:r>
            <a:r>
              <a:rPr lang="it-IT" dirty="0"/>
              <a:t>) </a:t>
            </a:r>
          </a:p>
          <a:p>
            <a:r>
              <a:rPr lang="it-IT" dirty="0"/>
              <a:t>Si sfrutta la proprietà di alcuni reagenti di formare con specifici composti chimici contenuti in cellule e tessuti dei prodotti colorati (nel caso di microscopia ottica) o dei prodotti opachi agli elettroni (nel caso di microscopia elettronica).</a:t>
            </a:r>
          </a:p>
          <a:p>
            <a:r>
              <a:rPr lang="it-IT" dirty="0"/>
              <a:t>Si sfruttano le reazioni antigene-anticorpo analizzare l’espressione e la localizzazione di una molecola in un tessuto o a livello subcellulare (</a:t>
            </a:r>
            <a:r>
              <a:rPr lang="it-IT" dirty="0">
                <a:solidFill>
                  <a:srgbClr val="FF0000"/>
                </a:solidFill>
              </a:rPr>
              <a:t>immunoistochimica, immunocitochimica, immunofluorescenza</a:t>
            </a:r>
            <a:r>
              <a:rPr lang="it-IT" dirty="0"/>
              <a:t>)</a:t>
            </a:r>
          </a:p>
          <a:p>
            <a:endParaRPr lang="it-IT" dirty="0"/>
          </a:p>
        </p:txBody>
      </p:sp>
    </p:spTree>
    <p:extLst>
      <p:ext uri="{BB962C8B-B14F-4D97-AF65-F5344CB8AC3E}">
        <p14:creationId xmlns:p14="http://schemas.microsoft.com/office/powerpoint/2010/main" val="3169306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Tipi di Colorazione </a:t>
            </a:r>
            <a:r>
              <a:rPr lang="it-IT" dirty="0" err="1"/>
              <a:t>Istomorfologiche</a:t>
            </a:r>
            <a:endParaRPr lang="it-IT" dirty="0"/>
          </a:p>
        </p:txBody>
      </p:sp>
      <p:sp>
        <p:nvSpPr>
          <p:cNvPr id="3" name="Segnaposto contenuto 2"/>
          <p:cNvSpPr>
            <a:spLocks noGrp="1"/>
          </p:cNvSpPr>
          <p:nvPr>
            <p:ph idx="1"/>
          </p:nvPr>
        </p:nvSpPr>
        <p:spPr/>
        <p:txBody>
          <a:bodyPr>
            <a:normAutofit fontScale="77500" lnSpcReduction="20000"/>
          </a:bodyPr>
          <a:lstStyle/>
          <a:p>
            <a:r>
              <a:rPr lang="it-IT" b="1" i="1" dirty="0"/>
              <a:t>Colorazioni fisiche (SUDAN, </a:t>
            </a:r>
            <a:r>
              <a:rPr lang="it-IT" b="1" i="1" dirty="0" err="1"/>
              <a:t>Oil</a:t>
            </a:r>
            <a:r>
              <a:rPr lang="it-IT" b="1" i="1" dirty="0"/>
              <a:t> </a:t>
            </a:r>
            <a:r>
              <a:rPr lang="it-IT" b="1" i="1" dirty="0" err="1"/>
              <a:t>Red</a:t>
            </a:r>
            <a:r>
              <a:rPr lang="it-IT" b="1" i="1" dirty="0"/>
              <a:t>, chiamati anche </a:t>
            </a:r>
            <a:r>
              <a:rPr lang="it-IT" b="1" i="1" dirty="0" err="1"/>
              <a:t>lisocromi</a:t>
            </a:r>
            <a:r>
              <a:rPr lang="it-IT" i="1" dirty="0"/>
              <a:t>):</a:t>
            </a:r>
            <a:br>
              <a:rPr lang="it-IT" i="1" dirty="0"/>
            </a:br>
            <a:r>
              <a:rPr lang="it-IT" dirty="0"/>
              <a:t>Sostanze colorate possono sciogliersi selettivamente in strutture del preparato, senza che si instaurino legami chimici tra le molecole colorate e quelle del preparato stesso. </a:t>
            </a:r>
          </a:p>
          <a:p>
            <a:r>
              <a:rPr lang="it-IT" b="1" i="1" dirty="0"/>
              <a:t>Colorazioni chimiche:</a:t>
            </a:r>
            <a:br>
              <a:rPr lang="it-IT" b="1" i="1" dirty="0"/>
            </a:br>
            <a:r>
              <a:rPr lang="it-IT" b="1" dirty="0"/>
              <a:t>a) </a:t>
            </a:r>
            <a:r>
              <a:rPr lang="it-IT" dirty="0"/>
              <a:t>Composti colorati possono formarsi per reazioni chimiche tra molecole del tessuto e reagenti NON colorati;</a:t>
            </a:r>
            <a:br>
              <a:rPr lang="it-IT" dirty="0"/>
            </a:br>
            <a:r>
              <a:rPr lang="it-IT" b="1" dirty="0"/>
              <a:t>b) </a:t>
            </a:r>
            <a:r>
              <a:rPr lang="it-IT" dirty="0"/>
              <a:t>Coloranti in soluzione possono fissarsi a strutture microscopiche mediante legami forti (legami covalenti, legami ionici) o legami deboli (ponti idrogeno, forze di Van </a:t>
            </a:r>
            <a:r>
              <a:rPr lang="it-IT" dirty="0" err="1"/>
              <a:t>der</a:t>
            </a:r>
            <a:r>
              <a:rPr lang="it-IT" dirty="0"/>
              <a:t> </a:t>
            </a:r>
            <a:r>
              <a:rPr lang="it-IT" dirty="0" err="1"/>
              <a:t>Waals</a:t>
            </a:r>
            <a:r>
              <a:rPr lang="it-IT" dirty="0"/>
              <a:t>). </a:t>
            </a:r>
          </a:p>
          <a:p>
            <a:endParaRPr lang="it-IT" dirty="0"/>
          </a:p>
        </p:txBody>
      </p:sp>
    </p:spTree>
    <p:extLst>
      <p:ext uri="{BB962C8B-B14F-4D97-AF65-F5344CB8AC3E}">
        <p14:creationId xmlns:p14="http://schemas.microsoft.com/office/powerpoint/2010/main" val="737602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Esempi</a:t>
            </a:r>
            <a:r>
              <a:rPr lang="en-US" dirty="0"/>
              <a:t> di </a:t>
            </a:r>
            <a:r>
              <a:rPr lang="en-US" dirty="0" err="1"/>
              <a:t>coloranti</a:t>
            </a:r>
            <a:endParaRPr lang="en-US" dirty="0"/>
          </a:p>
        </p:txBody>
      </p:sp>
      <p:sp>
        <p:nvSpPr>
          <p:cNvPr id="3" name="Content Placeholder 2"/>
          <p:cNvSpPr>
            <a:spLocks noGrp="1"/>
          </p:cNvSpPr>
          <p:nvPr>
            <p:ph idx="1"/>
          </p:nvPr>
        </p:nvSpPr>
        <p:spPr/>
        <p:txBody>
          <a:bodyPr/>
          <a:lstStyle/>
          <a:p>
            <a:r>
              <a:rPr lang="en-US" dirty="0" err="1"/>
              <a:t>Ematossilina</a:t>
            </a:r>
            <a:r>
              <a:rPr lang="en-US" dirty="0"/>
              <a:t>: nuclei</a:t>
            </a:r>
          </a:p>
          <a:p>
            <a:r>
              <a:rPr lang="en-US" dirty="0" err="1"/>
              <a:t>Eosina</a:t>
            </a:r>
            <a:r>
              <a:rPr lang="en-US" dirty="0"/>
              <a:t>: </a:t>
            </a:r>
            <a:r>
              <a:rPr lang="en-US" dirty="0" err="1"/>
              <a:t>citoplasma</a:t>
            </a:r>
            <a:endParaRPr lang="en-US" dirty="0"/>
          </a:p>
          <a:p>
            <a:r>
              <a:rPr lang="en-US" dirty="0"/>
              <a:t>Fast Green: </a:t>
            </a:r>
            <a:r>
              <a:rPr lang="en-US" dirty="0" err="1"/>
              <a:t>collagene</a:t>
            </a:r>
            <a:endParaRPr lang="en-US" dirty="0"/>
          </a:p>
          <a:p>
            <a:r>
              <a:rPr lang="en-US" dirty="0" err="1"/>
              <a:t>Fucsina</a:t>
            </a:r>
            <a:r>
              <a:rPr lang="en-US" dirty="0"/>
              <a:t> </a:t>
            </a:r>
            <a:r>
              <a:rPr lang="en-US" dirty="0" err="1"/>
              <a:t>acida</a:t>
            </a:r>
            <a:r>
              <a:rPr lang="en-US" dirty="0"/>
              <a:t>: </a:t>
            </a:r>
            <a:r>
              <a:rPr lang="en-US" dirty="0" err="1"/>
              <a:t>citoplasma</a:t>
            </a:r>
            <a:endParaRPr lang="en-US" dirty="0"/>
          </a:p>
          <a:p>
            <a:r>
              <a:rPr lang="en-US" dirty="0" err="1"/>
              <a:t>Fucsina</a:t>
            </a:r>
            <a:r>
              <a:rPr lang="en-US" dirty="0"/>
              <a:t> </a:t>
            </a:r>
            <a:r>
              <a:rPr lang="en-US" dirty="0" err="1"/>
              <a:t>basica</a:t>
            </a:r>
            <a:r>
              <a:rPr lang="en-US" dirty="0"/>
              <a:t>: nuclei</a:t>
            </a:r>
          </a:p>
          <a:p>
            <a:r>
              <a:rPr lang="en-US" dirty="0" err="1"/>
              <a:t>Metil</a:t>
            </a:r>
            <a:r>
              <a:rPr lang="en-US" dirty="0"/>
              <a:t> Verde: nuclei</a:t>
            </a:r>
          </a:p>
          <a:p>
            <a:r>
              <a:rPr lang="en-US" dirty="0"/>
              <a:t>Orange G: </a:t>
            </a:r>
            <a:r>
              <a:rPr lang="en-US" dirty="0" err="1"/>
              <a:t>cheratina</a:t>
            </a:r>
            <a:endParaRPr lang="en-US" dirty="0"/>
          </a:p>
        </p:txBody>
      </p:sp>
      <p:sp>
        <p:nvSpPr>
          <p:cNvPr id="4" name="CasellaDiTesto 3">
            <a:extLst>
              <a:ext uri="{FF2B5EF4-FFF2-40B4-BE49-F238E27FC236}">
                <a16:creationId xmlns:a16="http://schemas.microsoft.com/office/drawing/2014/main" id="{82E4B908-989E-4748-8633-3629DC63E84B}"/>
              </a:ext>
            </a:extLst>
          </p:cNvPr>
          <p:cNvSpPr txBox="1"/>
          <p:nvPr/>
        </p:nvSpPr>
        <p:spPr>
          <a:xfrm>
            <a:off x="4375052" y="6398696"/>
            <a:ext cx="4437369" cy="369332"/>
          </a:xfrm>
          <a:prstGeom prst="rect">
            <a:avLst/>
          </a:prstGeom>
          <a:noFill/>
        </p:spPr>
        <p:txBody>
          <a:bodyPr wrap="none" rtlCol="0">
            <a:spAutoFit/>
          </a:bodyPr>
          <a:lstStyle/>
          <a:p>
            <a:r>
              <a:rPr lang="it-IT" dirty="0"/>
              <a:t>http://</a:t>
            </a:r>
            <a:r>
              <a:rPr lang="it-IT" dirty="0" err="1"/>
              <a:t>www.istologia.unige.it</a:t>
            </a:r>
            <a:r>
              <a:rPr lang="it-IT" dirty="0"/>
              <a:t>/page0/page10/</a:t>
            </a:r>
          </a:p>
        </p:txBody>
      </p:sp>
    </p:spTree>
    <p:extLst>
      <p:ext uri="{BB962C8B-B14F-4D97-AF65-F5344CB8AC3E}">
        <p14:creationId xmlns:p14="http://schemas.microsoft.com/office/powerpoint/2010/main" val="1658215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2"/>
          <p:cNvSpPr>
            <a:spLocks noGrp="1"/>
          </p:cNvSpPr>
          <p:nvPr>
            <p:ph type="ftr" sz="quarter" idx="11"/>
          </p:nvPr>
        </p:nvSpPr>
        <p:spPr/>
        <p:txBody>
          <a:bodyPr/>
          <a:lstStyle/>
          <a:p>
            <a:endParaRPr lang="it-IT"/>
          </a:p>
        </p:txBody>
      </p:sp>
      <p:sp>
        <p:nvSpPr>
          <p:cNvPr id="7" name="Segnaposto numero diapositiva 3"/>
          <p:cNvSpPr>
            <a:spLocks noGrp="1"/>
          </p:cNvSpPr>
          <p:nvPr>
            <p:ph type="sldNum" sz="quarter" idx="12"/>
          </p:nvPr>
        </p:nvSpPr>
        <p:spPr/>
        <p:txBody>
          <a:bodyPr/>
          <a:lstStyle/>
          <a:p>
            <a:fld id="{F5A76F67-8049-D04D-97E4-983CF5F8F62C}" type="slidenum">
              <a:rPr lang="it-IT"/>
              <a:pPr/>
              <a:t>44</a:t>
            </a:fld>
            <a:endParaRPr lang="it-IT"/>
          </a:p>
        </p:txBody>
      </p:sp>
      <p:pic>
        <p:nvPicPr>
          <p:cNvPr id="502786" name="Picture 2" descr="WM liver2 H&amp;E 4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455863"/>
            <a:ext cx="6477000" cy="4338637"/>
          </a:xfrm>
          <a:prstGeom prst="rect">
            <a:avLst/>
          </a:prstGeom>
          <a:noFill/>
          <a:extLst>
            <a:ext uri="{909E8E84-426E-40dd-AFC4-6F175D3DCCD1}">
              <a14:hiddenFill xmlns:a14="http://schemas.microsoft.com/office/drawing/2010/main" xmlns="">
                <a:solidFill>
                  <a:srgbClr val="FFFFFF"/>
                </a:solidFill>
              </a14:hiddenFill>
            </a:ext>
          </a:extLst>
        </p:spPr>
      </p:pic>
      <p:sp>
        <p:nvSpPr>
          <p:cNvPr id="502787" name="Text Box 3"/>
          <p:cNvSpPr txBox="1">
            <a:spLocks noChangeArrowheads="1"/>
          </p:cNvSpPr>
          <p:nvPr/>
        </p:nvSpPr>
        <p:spPr bwMode="auto">
          <a:xfrm>
            <a:off x="1435450" y="-57150"/>
            <a:ext cx="6290567" cy="2523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3600" b="1" dirty="0" err="1">
                <a:latin typeface="Comic Sans MS" charset="0"/>
              </a:rPr>
              <a:t>Emantossilina-Eosina</a:t>
            </a:r>
            <a:endParaRPr lang="en-US" sz="3600" b="1" dirty="0">
              <a:latin typeface="Comic Sans MS" charset="0"/>
            </a:endParaRPr>
          </a:p>
          <a:p>
            <a:pPr algn="ctr" eaLnBrk="1" hangingPunct="1"/>
            <a:r>
              <a:rPr lang="en-US" sz="3600" b="1" dirty="0" err="1">
                <a:latin typeface="Comic Sans MS" charset="0"/>
              </a:rPr>
              <a:t>Reazione</a:t>
            </a:r>
            <a:r>
              <a:rPr lang="en-US" sz="3600" b="1" dirty="0">
                <a:solidFill>
                  <a:srgbClr val="FF66CC"/>
                </a:solidFill>
                <a:latin typeface="Comic Sans MS" charset="0"/>
              </a:rPr>
              <a:t> </a:t>
            </a:r>
            <a:r>
              <a:rPr lang="en-US" sz="3600" b="1" dirty="0" err="1">
                <a:solidFill>
                  <a:srgbClr val="FF66CC"/>
                </a:solidFill>
                <a:latin typeface="Comic Sans MS" charset="0"/>
              </a:rPr>
              <a:t>Acido</a:t>
            </a:r>
            <a:r>
              <a:rPr lang="en-US" sz="3600" b="1" dirty="0">
                <a:solidFill>
                  <a:srgbClr val="FF66CC"/>
                </a:solidFill>
                <a:latin typeface="Comic Sans MS" charset="0"/>
              </a:rPr>
              <a:t> –</a:t>
            </a:r>
            <a:r>
              <a:rPr lang="en-US" sz="3600" b="1" dirty="0">
                <a:solidFill>
                  <a:srgbClr val="9900CC"/>
                </a:solidFill>
                <a:latin typeface="Comic Sans MS" charset="0"/>
              </a:rPr>
              <a:t> </a:t>
            </a:r>
            <a:r>
              <a:rPr lang="en-US" sz="3600" b="1" dirty="0">
                <a:solidFill>
                  <a:srgbClr val="6600CC"/>
                </a:solidFill>
                <a:latin typeface="Comic Sans MS" charset="0"/>
              </a:rPr>
              <a:t>Base</a:t>
            </a:r>
            <a:r>
              <a:rPr lang="en-US" sz="3600" b="1" dirty="0">
                <a:solidFill>
                  <a:schemeClr val="accent2"/>
                </a:solidFill>
                <a:latin typeface="Comic Sans MS" charset="0"/>
              </a:rPr>
              <a:t> </a:t>
            </a:r>
            <a:endParaRPr lang="en-US" sz="3600" b="1" dirty="0">
              <a:latin typeface="Comic Sans MS" charset="0"/>
            </a:endParaRPr>
          </a:p>
          <a:p>
            <a:pPr algn="ctr" eaLnBrk="1" hangingPunct="1"/>
            <a:r>
              <a:rPr lang="en-US" b="1" dirty="0">
                <a:solidFill>
                  <a:srgbClr val="6600CC"/>
                </a:solidFill>
                <a:latin typeface="Comic Sans MS" charset="0"/>
              </a:rPr>
              <a:t>I </a:t>
            </a:r>
            <a:r>
              <a:rPr lang="en-US" b="1" dirty="0" err="1">
                <a:solidFill>
                  <a:srgbClr val="6600CC"/>
                </a:solidFill>
                <a:latin typeface="Comic Sans MS" charset="0"/>
              </a:rPr>
              <a:t>coloranti</a:t>
            </a:r>
            <a:r>
              <a:rPr lang="en-US" b="1" dirty="0">
                <a:solidFill>
                  <a:srgbClr val="6600CC"/>
                </a:solidFill>
                <a:latin typeface="Comic Sans MS" charset="0"/>
              </a:rPr>
              <a:t> </a:t>
            </a:r>
            <a:r>
              <a:rPr lang="en-US" b="1" dirty="0" err="1">
                <a:solidFill>
                  <a:srgbClr val="8000FF"/>
                </a:solidFill>
                <a:latin typeface="Comic Sans MS" charset="0"/>
              </a:rPr>
              <a:t>basici</a:t>
            </a:r>
            <a:r>
              <a:rPr lang="en-US" b="1" dirty="0">
                <a:solidFill>
                  <a:srgbClr val="6600CC"/>
                </a:solidFill>
                <a:latin typeface="Comic Sans MS" charset="0"/>
              </a:rPr>
              <a:t> (+) </a:t>
            </a:r>
            <a:r>
              <a:rPr lang="en-US" b="1" dirty="0" err="1">
                <a:solidFill>
                  <a:srgbClr val="6600CC"/>
                </a:solidFill>
                <a:latin typeface="Comic Sans MS" charset="0"/>
              </a:rPr>
              <a:t>si</a:t>
            </a:r>
            <a:r>
              <a:rPr lang="en-US" b="1" dirty="0">
                <a:solidFill>
                  <a:srgbClr val="6600CC"/>
                </a:solidFill>
                <a:latin typeface="Comic Sans MS" charset="0"/>
              </a:rPr>
              <a:t> </a:t>
            </a:r>
            <a:r>
              <a:rPr lang="en-US" b="1" dirty="0" err="1">
                <a:solidFill>
                  <a:srgbClr val="6600CC"/>
                </a:solidFill>
                <a:latin typeface="Comic Sans MS" charset="0"/>
              </a:rPr>
              <a:t>legano</a:t>
            </a:r>
            <a:r>
              <a:rPr lang="en-US" b="1" dirty="0">
                <a:solidFill>
                  <a:srgbClr val="6600CC"/>
                </a:solidFill>
                <a:latin typeface="Comic Sans MS" charset="0"/>
              </a:rPr>
              <a:t> </a:t>
            </a:r>
            <a:r>
              <a:rPr lang="en-US" b="1" dirty="0" err="1">
                <a:solidFill>
                  <a:srgbClr val="6600CC"/>
                </a:solidFill>
                <a:latin typeface="Comic Sans MS" charset="0"/>
              </a:rPr>
              <a:t>ai</a:t>
            </a:r>
            <a:r>
              <a:rPr lang="en-US" b="1" dirty="0">
                <a:solidFill>
                  <a:srgbClr val="6600CC"/>
                </a:solidFill>
                <a:latin typeface="Comic Sans MS" charset="0"/>
              </a:rPr>
              <a:t> </a:t>
            </a:r>
            <a:r>
              <a:rPr lang="en-US" b="1" dirty="0" err="1">
                <a:solidFill>
                  <a:srgbClr val="6600CC"/>
                </a:solidFill>
                <a:latin typeface="Comic Sans MS" charset="0"/>
              </a:rPr>
              <a:t>componenti</a:t>
            </a:r>
            <a:r>
              <a:rPr lang="en-US" b="1" dirty="0">
                <a:solidFill>
                  <a:srgbClr val="6600CC"/>
                </a:solidFill>
                <a:latin typeface="Comic Sans MS" charset="0"/>
              </a:rPr>
              <a:t> </a:t>
            </a:r>
            <a:r>
              <a:rPr lang="en-US" b="1" dirty="0" err="1">
                <a:solidFill>
                  <a:srgbClr val="6600CC"/>
                </a:solidFill>
                <a:latin typeface="Comic Sans MS" charset="0"/>
              </a:rPr>
              <a:t>acidi</a:t>
            </a:r>
            <a:r>
              <a:rPr lang="en-US" b="1" dirty="0">
                <a:solidFill>
                  <a:srgbClr val="6600CC"/>
                </a:solidFill>
                <a:latin typeface="Comic Sans MS" charset="0"/>
              </a:rPr>
              <a:t> (-) </a:t>
            </a:r>
          </a:p>
          <a:p>
            <a:pPr algn="ctr" eaLnBrk="1" hangingPunct="1"/>
            <a:r>
              <a:rPr lang="en-US" b="1" dirty="0">
                <a:solidFill>
                  <a:srgbClr val="FF66CC"/>
                </a:solidFill>
                <a:latin typeface="Comic Sans MS" charset="0"/>
              </a:rPr>
              <a:t>I </a:t>
            </a:r>
            <a:r>
              <a:rPr lang="en-US" b="1" dirty="0" err="1">
                <a:solidFill>
                  <a:srgbClr val="FF66CC"/>
                </a:solidFill>
                <a:latin typeface="Comic Sans MS" charset="0"/>
              </a:rPr>
              <a:t>coloranti</a:t>
            </a:r>
            <a:r>
              <a:rPr lang="en-US" b="1" dirty="0">
                <a:solidFill>
                  <a:srgbClr val="FF66CC"/>
                </a:solidFill>
                <a:latin typeface="Comic Sans MS" charset="0"/>
              </a:rPr>
              <a:t>  </a:t>
            </a:r>
            <a:r>
              <a:rPr lang="en-US" b="1" dirty="0" err="1">
                <a:solidFill>
                  <a:srgbClr val="FF66CC"/>
                </a:solidFill>
                <a:latin typeface="Comic Sans MS" charset="0"/>
              </a:rPr>
              <a:t>acidi</a:t>
            </a:r>
            <a:r>
              <a:rPr lang="en-US" b="1" dirty="0">
                <a:solidFill>
                  <a:srgbClr val="FF66CC"/>
                </a:solidFill>
                <a:latin typeface="Comic Sans MS" charset="0"/>
              </a:rPr>
              <a:t> (-) </a:t>
            </a:r>
            <a:r>
              <a:rPr lang="en-US" b="1" dirty="0" err="1">
                <a:solidFill>
                  <a:srgbClr val="FF66CC"/>
                </a:solidFill>
                <a:latin typeface="Comic Sans MS" charset="0"/>
              </a:rPr>
              <a:t>si</a:t>
            </a:r>
            <a:r>
              <a:rPr lang="en-US" b="1" dirty="0">
                <a:solidFill>
                  <a:srgbClr val="FF66CC"/>
                </a:solidFill>
                <a:latin typeface="Comic Sans MS" charset="0"/>
              </a:rPr>
              <a:t> </a:t>
            </a:r>
            <a:r>
              <a:rPr lang="en-US" b="1" dirty="0" err="1">
                <a:solidFill>
                  <a:srgbClr val="FF66CC"/>
                </a:solidFill>
                <a:latin typeface="Comic Sans MS" charset="0"/>
              </a:rPr>
              <a:t>legano</a:t>
            </a:r>
            <a:r>
              <a:rPr lang="en-US" b="1" dirty="0">
                <a:solidFill>
                  <a:srgbClr val="FF66CC"/>
                </a:solidFill>
                <a:latin typeface="Comic Sans MS" charset="0"/>
              </a:rPr>
              <a:t> </a:t>
            </a:r>
            <a:r>
              <a:rPr lang="en-US" b="1" dirty="0" err="1">
                <a:solidFill>
                  <a:srgbClr val="FF66CC"/>
                </a:solidFill>
                <a:latin typeface="Comic Sans MS" charset="0"/>
              </a:rPr>
              <a:t>ai</a:t>
            </a:r>
            <a:r>
              <a:rPr lang="en-US" b="1" dirty="0">
                <a:solidFill>
                  <a:srgbClr val="FF66CC"/>
                </a:solidFill>
                <a:latin typeface="Comic Sans MS" charset="0"/>
              </a:rPr>
              <a:t> </a:t>
            </a:r>
            <a:r>
              <a:rPr lang="en-US" b="1" dirty="0" err="1">
                <a:solidFill>
                  <a:srgbClr val="FF66CC"/>
                </a:solidFill>
                <a:latin typeface="Comic Sans MS" charset="0"/>
              </a:rPr>
              <a:t>componenti</a:t>
            </a:r>
            <a:r>
              <a:rPr lang="en-US" b="1" dirty="0">
                <a:solidFill>
                  <a:srgbClr val="FF66CC"/>
                </a:solidFill>
                <a:latin typeface="Comic Sans MS" charset="0"/>
              </a:rPr>
              <a:t> </a:t>
            </a:r>
            <a:r>
              <a:rPr lang="en-US" b="1" dirty="0" err="1">
                <a:solidFill>
                  <a:srgbClr val="FF66CC"/>
                </a:solidFill>
                <a:latin typeface="Comic Sans MS" charset="0"/>
              </a:rPr>
              <a:t>basici</a:t>
            </a:r>
            <a:r>
              <a:rPr lang="en-US" b="1" dirty="0">
                <a:solidFill>
                  <a:srgbClr val="FF66CC"/>
                </a:solidFill>
                <a:latin typeface="Comic Sans MS" charset="0"/>
              </a:rPr>
              <a:t> (+)</a:t>
            </a:r>
            <a:endParaRPr lang="en-US" b="1" dirty="0">
              <a:latin typeface="Comic Sans MS" charset="0"/>
            </a:endParaRPr>
          </a:p>
          <a:p>
            <a:pPr algn="ctr" eaLnBrk="1" hangingPunct="1"/>
            <a:r>
              <a:rPr lang="en-US" b="1" dirty="0">
                <a:latin typeface="Comic Sans MS" charset="0"/>
              </a:rPr>
              <a:t>	</a:t>
            </a:r>
            <a:r>
              <a:rPr lang="en-US" b="1" i="1" dirty="0" err="1">
                <a:latin typeface="Comic Sans MS" charset="0"/>
              </a:rPr>
              <a:t>Forniscono</a:t>
            </a:r>
            <a:r>
              <a:rPr lang="en-US" b="1" i="1" dirty="0">
                <a:latin typeface="Comic Sans MS" charset="0"/>
              </a:rPr>
              <a:t> </a:t>
            </a:r>
            <a:r>
              <a:rPr lang="en-US" b="1" i="1" dirty="0" err="1">
                <a:latin typeface="Comic Sans MS" charset="0"/>
              </a:rPr>
              <a:t>informazioni</a:t>
            </a:r>
            <a:r>
              <a:rPr lang="en-US" b="1" i="1" dirty="0">
                <a:latin typeface="Comic Sans MS" charset="0"/>
              </a:rPr>
              <a:t> </a:t>
            </a:r>
            <a:r>
              <a:rPr lang="en-US" b="1" i="1" dirty="0" err="1">
                <a:latin typeface="Comic Sans MS" charset="0"/>
              </a:rPr>
              <a:t>chimico-strutturali</a:t>
            </a:r>
            <a:endParaRPr lang="en-US" b="1" i="1" dirty="0">
              <a:latin typeface="Comic Sans MS" charset="0"/>
            </a:endParaRPr>
          </a:p>
          <a:p>
            <a:pPr algn="ctr" eaLnBrk="1" hangingPunct="1"/>
            <a:endParaRPr lang="en-GB" sz="3200" b="1" dirty="0"/>
          </a:p>
        </p:txBody>
      </p:sp>
      <p:sp>
        <p:nvSpPr>
          <p:cNvPr id="502788" name="Line 4"/>
          <p:cNvSpPr>
            <a:spLocks noChangeShapeType="1"/>
          </p:cNvSpPr>
          <p:nvPr/>
        </p:nvSpPr>
        <p:spPr bwMode="auto">
          <a:xfrm flipH="1">
            <a:off x="4572000" y="1371600"/>
            <a:ext cx="1600200" cy="2057400"/>
          </a:xfrm>
          <a:prstGeom prst="line">
            <a:avLst/>
          </a:prstGeom>
          <a:noFill/>
          <a:ln w="57150">
            <a:solidFill>
              <a:srgbClr val="99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it-IT"/>
          </a:p>
        </p:txBody>
      </p:sp>
      <p:sp>
        <p:nvSpPr>
          <p:cNvPr id="502789" name="Line 5"/>
          <p:cNvSpPr>
            <a:spLocks noChangeShapeType="1"/>
          </p:cNvSpPr>
          <p:nvPr/>
        </p:nvSpPr>
        <p:spPr bwMode="auto">
          <a:xfrm flipH="1">
            <a:off x="6408646" y="1653609"/>
            <a:ext cx="1058953" cy="1353838"/>
          </a:xfrm>
          <a:prstGeom prst="line">
            <a:avLst/>
          </a:prstGeom>
          <a:noFill/>
          <a:ln w="57150">
            <a:solidFill>
              <a:srgbClr val="FF66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it-IT"/>
          </a:p>
        </p:txBody>
      </p:sp>
    </p:spTree>
    <p:extLst>
      <p:ext uri="{BB962C8B-B14F-4D97-AF65-F5344CB8AC3E}">
        <p14:creationId xmlns:p14="http://schemas.microsoft.com/office/powerpoint/2010/main" val="3997179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504834" name="Rectangle 2"/>
          <p:cNvSpPr>
            <a:spLocks noGrp="1" noChangeArrowheads="1"/>
          </p:cNvSpPr>
          <p:nvPr>
            <p:ph type="title"/>
          </p:nvPr>
        </p:nvSpPr>
        <p:spPr>
          <a:xfrm>
            <a:off x="685800" y="609600"/>
            <a:ext cx="7772400" cy="685800"/>
          </a:xfrm>
          <a:noFill/>
          <a:ln/>
          <a:effectLst/>
          <a:extLst>
            <a:ext uri="{AF507438-7753-43e0-B8FC-AC1667EBCBE1}">
              <a14:hiddenEffects xmlns:a14="http://schemas.microsoft.com/office/drawing/2010/main" xmlns="">
                <a:effectLst>
                  <a:outerShdw blurRad="63500" dist="12700" dir="2700000" algn="ctr" rotWithShape="0">
                    <a:srgbClr val="000000">
                      <a:alpha val="89999"/>
                    </a:srgbClr>
                  </a:outerShdw>
                </a:effectLst>
              </a14:hiddenEffects>
            </a:ext>
          </a:extLst>
        </p:spPr>
        <p:txBody>
          <a:bodyPr lIns="92075" tIns="46038" rIns="92075" bIns="46038">
            <a:normAutofit fontScale="90000"/>
          </a:bodyPr>
          <a:lstStyle/>
          <a:p>
            <a:pPr algn="ctr"/>
            <a:r>
              <a:rPr lang="en-US"/>
              <a:t>Colorazione </a:t>
            </a:r>
          </a:p>
        </p:txBody>
      </p:sp>
      <p:sp>
        <p:nvSpPr>
          <p:cNvPr id="504835" name="Rectangle 3"/>
          <p:cNvSpPr>
            <a:spLocks noGrp="1" noChangeArrowheads="1"/>
          </p:cNvSpPr>
          <p:nvPr>
            <p:ph type="body" idx="1"/>
          </p:nvPr>
        </p:nvSpPr>
        <p:spPr>
          <a:xfrm>
            <a:off x="457200" y="2286000"/>
            <a:ext cx="8305800" cy="4191000"/>
          </a:xfrm>
          <a:noFill/>
          <a:ln/>
          <a:effectLst/>
          <a:extLst>
            <a:ext uri="{AF507438-7753-43e0-B8FC-AC1667EBCBE1}">
              <a14:hiddenEffects xmlns:a14="http://schemas.microsoft.com/office/drawing/2010/main" xmlns="">
                <a:effectLst>
                  <a:outerShdw blurRad="63500" dist="12700" dir="2700000" algn="ctr" rotWithShape="0">
                    <a:srgbClr val="000000">
                      <a:alpha val="89999"/>
                    </a:srgbClr>
                  </a:outerShdw>
                </a:effectLst>
              </a14:hiddenEffects>
            </a:ext>
          </a:extLst>
        </p:spPr>
        <p:txBody>
          <a:bodyPr lIns="92075" tIns="46038" rIns="92075" bIns="46038"/>
          <a:lstStyle/>
          <a:p>
            <a:pPr>
              <a:buFontTx/>
              <a:buNone/>
            </a:pPr>
            <a:r>
              <a:rPr lang="en-US" dirty="0"/>
              <a:t>A. </a:t>
            </a:r>
            <a:r>
              <a:rPr lang="en-US" dirty="0" err="1">
                <a:solidFill>
                  <a:srgbClr val="8000FF"/>
                </a:solidFill>
              </a:rPr>
              <a:t>Colorante</a:t>
            </a:r>
            <a:r>
              <a:rPr lang="en-US" dirty="0">
                <a:solidFill>
                  <a:srgbClr val="8000FF"/>
                </a:solidFill>
              </a:rPr>
              <a:t> </a:t>
            </a:r>
            <a:r>
              <a:rPr lang="en-US" dirty="0" err="1">
                <a:solidFill>
                  <a:srgbClr val="8000FF"/>
                </a:solidFill>
              </a:rPr>
              <a:t>basico</a:t>
            </a:r>
            <a:r>
              <a:rPr lang="en-US" dirty="0">
                <a:solidFill>
                  <a:srgbClr val="8000FF"/>
                </a:solidFill>
              </a:rPr>
              <a:t>: </a:t>
            </a:r>
            <a:r>
              <a:rPr lang="en-US" dirty="0" err="1">
                <a:solidFill>
                  <a:srgbClr val="8000FF"/>
                </a:solidFill>
              </a:rPr>
              <a:t>ematossilina</a:t>
            </a:r>
            <a:endParaRPr lang="en-US" dirty="0"/>
          </a:p>
          <a:p>
            <a:pPr>
              <a:buFontTx/>
              <a:buNone/>
            </a:pPr>
            <a:r>
              <a:rPr lang="en-US" dirty="0"/>
              <a:t>   </a:t>
            </a:r>
            <a:r>
              <a:rPr lang="en-US" dirty="0" err="1"/>
              <a:t>colora</a:t>
            </a:r>
            <a:r>
              <a:rPr lang="en-US" dirty="0"/>
              <a:t> DNA, RNA</a:t>
            </a:r>
          </a:p>
          <a:p>
            <a:pPr>
              <a:buFontTx/>
              <a:buNone/>
            </a:pPr>
            <a:r>
              <a:rPr lang="en-US" dirty="0"/>
              <a:t>B. </a:t>
            </a:r>
            <a:r>
              <a:rPr lang="en-US" dirty="0" err="1">
                <a:solidFill>
                  <a:srgbClr val="CC0099"/>
                </a:solidFill>
              </a:rPr>
              <a:t>Colorante</a:t>
            </a:r>
            <a:r>
              <a:rPr lang="en-US" dirty="0">
                <a:solidFill>
                  <a:srgbClr val="CC0099"/>
                </a:solidFill>
              </a:rPr>
              <a:t> </a:t>
            </a:r>
            <a:r>
              <a:rPr lang="en-US" dirty="0" err="1">
                <a:solidFill>
                  <a:srgbClr val="CC0099"/>
                </a:solidFill>
              </a:rPr>
              <a:t>acido</a:t>
            </a:r>
            <a:r>
              <a:rPr lang="en-US" dirty="0">
                <a:solidFill>
                  <a:srgbClr val="CC0099"/>
                </a:solidFill>
              </a:rPr>
              <a:t>: </a:t>
            </a:r>
            <a:r>
              <a:rPr lang="en-US" dirty="0" err="1">
                <a:solidFill>
                  <a:srgbClr val="CC0099"/>
                </a:solidFill>
              </a:rPr>
              <a:t>eosina</a:t>
            </a:r>
            <a:endParaRPr lang="en-US" dirty="0">
              <a:solidFill>
                <a:srgbClr val="CC0099"/>
              </a:solidFill>
            </a:endParaRPr>
          </a:p>
          <a:p>
            <a:pPr>
              <a:buFontTx/>
              <a:buNone/>
            </a:pPr>
            <a:r>
              <a:rPr lang="en-US" dirty="0"/>
              <a:t>   </a:t>
            </a:r>
            <a:r>
              <a:rPr lang="en-US" dirty="0" err="1"/>
              <a:t>colora</a:t>
            </a:r>
            <a:r>
              <a:rPr lang="en-US" dirty="0"/>
              <a:t> il </a:t>
            </a:r>
            <a:r>
              <a:rPr lang="en-US" dirty="0" err="1"/>
              <a:t>citoplasma</a:t>
            </a:r>
            <a:r>
              <a:rPr lang="en-US" dirty="0"/>
              <a:t>, </a:t>
            </a:r>
            <a:r>
              <a:rPr lang="en-US" dirty="0" err="1"/>
              <a:t>strutture</a:t>
            </a:r>
            <a:r>
              <a:rPr lang="en-US" dirty="0"/>
              <a:t> </a:t>
            </a:r>
            <a:r>
              <a:rPr lang="en-US" dirty="0" err="1"/>
              <a:t>acidofile</a:t>
            </a:r>
            <a:endParaRPr lang="en-US" dirty="0"/>
          </a:p>
          <a:p>
            <a:pPr>
              <a:buFontTx/>
              <a:buNone/>
            </a:pPr>
            <a:endParaRPr lang="en-US" dirty="0"/>
          </a:p>
        </p:txBody>
      </p:sp>
    </p:spTree>
    <p:extLst>
      <p:ext uri="{BB962C8B-B14F-4D97-AF65-F5344CB8AC3E}">
        <p14:creationId xmlns:p14="http://schemas.microsoft.com/office/powerpoint/2010/main" val="4113716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Tricromica</a:t>
            </a:r>
            <a:r>
              <a:rPr lang="it-IT" dirty="0"/>
              <a:t> di </a:t>
            </a:r>
            <a:r>
              <a:rPr lang="it-IT" dirty="0" err="1"/>
              <a:t>Mallory</a:t>
            </a:r>
            <a:endParaRPr lang="it-IT" dirty="0"/>
          </a:p>
        </p:txBody>
      </p:sp>
      <p:sp>
        <p:nvSpPr>
          <p:cNvPr id="3" name="Segnaposto contenuto 2"/>
          <p:cNvSpPr>
            <a:spLocks noGrp="1"/>
          </p:cNvSpPr>
          <p:nvPr>
            <p:ph idx="1"/>
          </p:nvPr>
        </p:nvSpPr>
        <p:spPr/>
        <p:txBody>
          <a:bodyPr/>
          <a:lstStyle/>
          <a:p>
            <a:r>
              <a:rPr lang="it-IT" dirty="0"/>
              <a:t>il colorante nucleare, l’</a:t>
            </a:r>
            <a:r>
              <a:rPr lang="it-IT" dirty="0" err="1"/>
              <a:t>emallume</a:t>
            </a:r>
            <a:r>
              <a:rPr lang="it-IT" dirty="0"/>
              <a:t> di Mayer (ematossilina), colora le strutture acide in violetto intenso, </a:t>
            </a:r>
          </a:p>
          <a:p>
            <a:r>
              <a:rPr lang="it-IT" dirty="0"/>
              <a:t>i coloranti acidi sono blu di anilina (connettivo, mucine) e </a:t>
            </a:r>
            <a:r>
              <a:rPr lang="it-IT" dirty="0" err="1"/>
              <a:t>orange</a:t>
            </a:r>
            <a:r>
              <a:rPr lang="it-IT" dirty="0"/>
              <a:t> G (cheratine, fibre muscolari)</a:t>
            </a:r>
          </a:p>
          <a:p>
            <a:r>
              <a:rPr lang="it-IT" dirty="0"/>
              <a:t>Questa colorazione viene usata quando i pezzi sono fissati in formalina </a:t>
            </a:r>
          </a:p>
        </p:txBody>
      </p:sp>
    </p:spTree>
    <p:extLst>
      <p:ext uri="{BB962C8B-B14F-4D97-AF65-F5344CB8AC3E}">
        <p14:creationId xmlns:p14="http://schemas.microsoft.com/office/powerpoint/2010/main" val="179262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surrene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340768"/>
            <a:ext cx="6350000" cy="4762500"/>
          </a:xfrm>
          <a:prstGeom prst="rect">
            <a:avLst/>
          </a:prstGeom>
        </p:spPr>
      </p:pic>
      <p:sp>
        <p:nvSpPr>
          <p:cNvPr id="4" name="CasellaDiTesto 3"/>
          <p:cNvSpPr txBox="1"/>
          <p:nvPr/>
        </p:nvSpPr>
        <p:spPr>
          <a:xfrm>
            <a:off x="934290" y="6209808"/>
            <a:ext cx="2992648" cy="369332"/>
          </a:xfrm>
          <a:prstGeom prst="rect">
            <a:avLst/>
          </a:prstGeom>
          <a:noFill/>
        </p:spPr>
        <p:txBody>
          <a:bodyPr wrap="square" rtlCol="0">
            <a:spAutoFit/>
          </a:bodyPr>
          <a:lstStyle/>
          <a:p>
            <a:r>
              <a:rPr lang="it-IT" dirty="0"/>
              <a:t>Ghiandola surrenale</a:t>
            </a:r>
          </a:p>
        </p:txBody>
      </p:sp>
    </p:spTree>
    <p:extLst>
      <p:ext uri="{BB962C8B-B14F-4D97-AF65-F5344CB8AC3E}">
        <p14:creationId xmlns:p14="http://schemas.microsoft.com/office/powerpoint/2010/main" val="500560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Blue di toluidina: metacromasia</a:t>
            </a:r>
          </a:p>
        </p:txBody>
      </p:sp>
      <p:pic>
        <p:nvPicPr>
          <p:cNvPr id="3" name="Immagine 2" descr="wt3_14x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13" y="1417638"/>
            <a:ext cx="5229726" cy="4140200"/>
          </a:xfrm>
          <a:prstGeom prst="rect">
            <a:avLst/>
          </a:prstGeom>
        </p:spPr>
      </p:pic>
      <p:sp>
        <p:nvSpPr>
          <p:cNvPr id="4" name="CasellaDiTesto 3"/>
          <p:cNvSpPr txBox="1"/>
          <p:nvPr/>
        </p:nvSpPr>
        <p:spPr>
          <a:xfrm>
            <a:off x="226013" y="5802868"/>
            <a:ext cx="2160546" cy="369332"/>
          </a:xfrm>
          <a:prstGeom prst="rect">
            <a:avLst/>
          </a:prstGeom>
          <a:noFill/>
        </p:spPr>
        <p:txBody>
          <a:bodyPr wrap="square" rtlCol="0">
            <a:spAutoFit/>
          </a:bodyPr>
          <a:lstStyle/>
          <a:p>
            <a:r>
              <a:rPr lang="it-IT" dirty="0"/>
              <a:t>ossificazione</a:t>
            </a:r>
          </a:p>
        </p:txBody>
      </p:sp>
      <p:sp>
        <p:nvSpPr>
          <p:cNvPr id="5" name="CasellaDiTesto 4">
            <a:extLst>
              <a:ext uri="{FF2B5EF4-FFF2-40B4-BE49-F238E27FC236}">
                <a16:creationId xmlns:a16="http://schemas.microsoft.com/office/drawing/2014/main" id="{BBEDB6A9-C483-FC44-AEDA-1F06DBB5B586}"/>
              </a:ext>
            </a:extLst>
          </p:cNvPr>
          <p:cNvSpPr txBox="1"/>
          <p:nvPr/>
        </p:nvSpPr>
        <p:spPr>
          <a:xfrm>
            <a:off x="5557838" y="1417638"/>
            <a:ext cx="3443287" cy="5047536"/>
          </a:xfrm>
          <a:prstGeom prst="rect">
            <a:avLst/>
          </a:prstGeom>
          <a:noFill/>
        </p:spPr>
        <p:txBody>
          <a:bodyPr wrap="square" rtlCol="0">
            <a:spAutoFit/>
          </a:bodyPr>
          <a:lstStyle/>
          <a:p>
            <a:r>
              <a:rPr lang="it-IT" sz="1600" dirty="0"/>
              <a:t>Il blu toluidina O appartiene ai coloranti tiazinici ed è particolarmente indicato per la colorazione nucleare di materiale istologico. </a:t>
            </a:r>
          </a:p>
          <a:p>
            <a:r>
              <a:rPr lang="it-IT" sz="1600" dirty="0"/>
              <a:t>Il blu toluidina O permette di visualizzare la metacromasia, che è indice della presenza di formazioni particolarmente dense (meno di 0,4 nm) di valenze negative nei tessuti.</a:t>
            </a:r>
            <a:br>
              <a:rPr lang="it-IT" sz="1600" dirty="0"/>
            </a:br>
            <a:r>
              <a:rPr lang="it-IT" sz="1600" dirty="0"/>
              <a:t>La visualizzazione avviene con soluzioni coloranti diluite, contenenti unicamente coloranti monomeri, che si legano ai legami semplici di valenze negative. Le colorazioni metacromatiche si possono osservare sui mucopolisaccaridi, in particolare sulle ghiandole mucose solfate, nelle cartilagini, nelle cellule cilindriche e sui granuli delle mastcellule. </a:t>
            </a:r>
          </a:p>
          <a:p>
            <a:endParaRPr lang="it-IT" dirty="0"/>
          </a:p>
        </p:txBody>
      </p:sp>
    </p:spTree>
    <p:extLst>
      <p:ext uri="{BB962C8B-B14F-4D97-AF65-F5344CB8AC3E}">
        <p14:creationId xmlns:p14="http://schemas.microsoft.com/office/powerpoint/2010/main" val="3500438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Utilizzo di colorazioni elettive</a:t>
            </a:r>
            <a:br>
              <a:rPr lang="it-IT" dirty="0"/>
            </a:br>
            <a:r>
              <a:rPr lang="it-IT" sz="3600" dirty="0"/>
              <a:t>es: tessuto connettivo propriamente detto</a:t>
            </a:r>
          </a:p>
        </p:txBody>
      </p:sp>
      <p:pic>
        <p:nvPicPr>
          <p:cNvPr id="3" name="Immagine 2" descr="img-224174454.pdf"/>
          <p:cNvPicPr>
            <a:picLocks noChangeAspect="1"/>
          </p:cNvPicPr>
          <p:nvPr/>
        </p:nvPicPr>
        <p:blipFill rotWithShape="1">
          <a:blip r:embed="rId2">
            <a:extLst>
              <a:ext uri="{28A0092B-C50C-407E-A947-70E740481C1C}">
                <a14:useLocalDpi xmlns:a14="http://schemas.microsoft.com/office/drawing/2010/main" val="0"/>
              </a:ext>
            </a:extLst>
          </a:blip>
          <a:srcRect l="57474" t="43838" r="6126" b="16833"/>
          <a:stretch/>
        </p:blipFill>
        <p:spPr>
          <a:xfrm>
            <a:off x="1394271" y="1862951"/>
            <a:ext cx="6321056" cy="4824283"/>
          </a:xfrm>
          <a:prstGeom prst="rect">
            <a:avLst/>
          </a:prstGeom>
        </p:spPr>
      </p:pic>
      <p:sp>
        <p:nvSpPr>
          <p:cNvPr id="5" name="CasellaDiTesto 4">
            <a:extLst>
              <a:ext uri="{FF2B5EF4-FFF2-40B4-BE49-F238E27FC236}">
                <a16:creationId xmlns:a16="http://schemas.microsoft.com/office/drawing/2014/main" id="{81A4886F-24B9-9B4C-9449-D66A3AE50E54}"/>
              </a:ext>
            </a:extLst>
          </p:cNvPr>
          <p:cNvSpPr txBox="1"/>
          <p:nvPr/>
        </p:nvSpPr>
        <p:spPr>
          <a:xfrm>
            <a:off x="249382" y="2126676"/>
            <a:ext cx="1524000" cy="646331"/>
          </a:xfrm>
          <a:prstGeom prst="rect">
            <a:avLst/>
          </a:prstGeom>
          <a:noFill/>
        </p:spPr>
        <p:txBody>
          <a:bodyPr wrap="square" rtlCol="0">
            <a:spAutoFit/>
          </a:bodyPr>
          <a:lstStyle/>
          <a:p>
            <a:r>
              <a:rPr lang="it-IT" dirty="0"/>
              <a:t>Ematossilina-</a:t>
            </a:r>
          </a:p>
          <a:p>
            <a:r>
              <a:rPr lang="it-IT" dirty="0"/>
              <a:t>Eosina</a:t>
            </a:r>
          </a:p>
        </p:txBody>
      </p:sp>
      <p:sp>
        <p:nvSpPr>
          <p:cNvPr id="6" name="CasellaDiTesto 5">
            <a:extLst>
              <a:ext uri="{FF2B5EF4-FFF2-40B4-BE49-F238E27FC236}">
                <a16:creationId xmlns:a16="http://schemas.microsoft.com/office/drawing/2014/main" id="{C8B54C22-C2C8-1842-9BB0-F1D43672B918}"/>
              </a:ext>
            </a:extLst>
          </p:cNvPr>
          <p:cNvSpPr txBox="1"/>
          <p:nvPr/>
        </p:nvSpPr>
        <p:spPr>
          <a:xfrm>
            <a:off x="7611179" y="2001985"/>
            <a:ext cx="1524000" cy="923330"/>
          </a:xfrm>
          <a:prstGeom prst="rect">
            <a:avLst/>
          </a:prstGeom>
          <a:noFill/>
        </p:spPr>
        <p:txBody>
          <a:bodyPr wrap="square" rtlCol="0">
            <a:spAutoFit/>
          </a:bodyPr>
          <a:lstStyle/>
          <a:p>
            <a:r>
              <a:rPr lang="it-IT" dirty="0" err="1"/>
              <a:t>Picro-Sirius</a:t>
            </a:r>
            <a:r>
              <a:rPr lang="it-IT" dirty="0"/>
              <a:t> </a:t>
            </a:r>
            <a:r>
              <a:rPr lang="it-IT" dirty="0" err="1"/>
              <a:t>Red</a:t>
            </a:r>
            <a:r>
              <a:rPr lang="it-IT" dirty="0"/>
              <a:t>: fibre collagene</a:t>
            </a:r>
          </a:p>
        </p:txBody>
      </p:sp>
      <p:sp>
        <p:nvSpPr>
          <p:cNvPr id="7" name="CasellaDiTesto 6">
            <a:extLst>
              <a:ext uri="{FF2B5EF4-FFF2-40B4-BE49-F238E27FC236}">
                <a16:creationId xmlns:a16="http://schemas.microsoft.com/office/drawing/2014/main" id="{6F3B77BE-3056-154F-BB54-0B28E275FAEA}"/>
              </a:ext>
            </a:extLst>
          </p:cNvPr>
          <p:cNvSpPr txBox="1"/>
          <p:nvPr/>
        </p:nvSpPr>
        <p:spPr>
          <a:xfrm>
            <a:off x="59827" y="4313597"/>
            <a:ext cx="1524000" cy="923330"/>
          </a:xfrm>
          <a:prstGeom prst="rect">
            <a:avLst/>
          </a:prstGeom>
          <a:noFill/>
        </p:spPr>
        <p:txBody>
          <a:bodyPr wrap="square" rtlCol="0">
            <a:spAutoFit/>
          </a:bodyPr>
          <a:lstStyle/>
          <a:p>
            <a:r>
              <a:rPr lang="it-IT" dirty="0" err="1"/>
              <a:t>Alcian</a:t>
            </a:r>
            <a:r>
              <a:rPr lang="it-IT" dirty="0"/>
              <a:t> Blue: Proteoglicani e GAG</a:t>
            </a:r>
          </a:p>
        </p:txBody>
      </p:sp>
      <p:sp>
        <p:nvSpPr>
          <p:cNvPr id="8" name="CasellaDiTesto 7">
            <a:extLst>
              <a:ext uri="{FF2B5EF4-FFF2-40B4-BE49-F238E27FC236}">
                <a16:creationId xmlns:a16="http://schemas.microsoft.com/office/drawing/2014/main" id="{43EBE30D-A67D-D045-ACBD-8F936C977439}"/>
              </a:ext>
            </a:extLst>
          </p:cNvPr>
          <p:cNvSpPr txBox="1"/>
          <p:nvPr/>
        </p:nvSpPr>
        <p:spPr>
          <a:xfrm>
            <a:off x="7525771" y="4357534"/>
            <a:ext cx="1524000" cy="646331"/>
          </a:xfrm>
          <a:prstGeom prst="rect">
            <a:avLst/>
          </a:prstGeom>
          <a:noFill/>
        </p:spPr>
        <p:txBody>
          <a:bodyPr wrap="square" rtlCol="0">
            <a:spAutoFit/>
          </a:bodyPr>
          <a:lstStyle/>
          <a:p>
            <a:r>
              <a:rPr lang="it-IT" dirty="0" err="1"/>
              <a:t>Orceina</a:t>
            </a:r>
            <a:r>
              <a:rPr lang="it-IT" dirty="0"/>
              <a:t>: fibre elastiche</a:t>
            </a:r>
          </a:p>
        </p:txBody>
      </p:sp>
    </p:spTree>
    <p:extLst>
      <p:ext uri="{BB962C8B-B14F-4D97-AF65-F5344CB8AC3E}">
        <p14:creationId xmlns:p14="http://schemas.microsoft.com/office/powerpoint/2010/main" val="139779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Istologia</a:t>
            </a:r>
          </a:p>
        </p:txBody>
      </p:sp>
      <p:sp>
        <p:nvSpPr>
          <p:cNvPr id="3" name="Segnaposto contenuto 2"/>
          <p:cNvSpPr>
            <a:spLocks noGrp="1"/>
          </p:cNvSpPr>
          <p:nvPr>
            <p:ph idx="1"/>
          </p:nvPr>
        </p:nvSpPr>
        <p:spPr>
          <a:xfrm>
            <a:off x="232117" y="1166017"/>
            <a:ext cx="8229600" cy="4525963"/>
          </a:xfrm>
        </p:spPr>
        <p:txBody>
          <a:bodyPr/>
          <a:lstStyle/>
          <a:p>
            <a:pPr marL="0" indent="0">
              <a:buNone/>
            </a:pPr>
            <a:r>
              <a:rPr lang="it-IT" dirty="0"/>
              <a:t>Ramo delle discipline biologiche che studia la struttura </a:t>
            </a:r>
            <a:r>
              <a:rPr lang="it-IT" dirty="0">
                <a:solidFill>
                  <a:srgbClr val="FF0000"/>
                </a:solidFill>
              </a:rPr>
              <a:t>microscopica</a:t>
            </a:r>
            <a:r>
              <a:rPr lang="it-IT" dirty="0"/>
              <a:t> e </a:t>
            </a:r>
            <a:r>
              <a:rPr lang="it-IT" dirty="0">
                <a:solidFill>
                  <a:srgbClr val="FF0000"/>
                </a:solidFill>
              </a:rPr>
              <a:t>ultramicroscopica</a:t>
            </a:r>
            <a:r>
              <a:rPr lang="it-IT" dirty="0"/>
              <a:t> dei tessuti e degli organi animali e vegetali, dal punto di vista morfologico, istochimico e delle attività funzionali da essi esplicate.</a:t>
            </a:r>
          </a:p>
          <a:p>
            <a:pPr marL="0" indent="0">
              <a:buNone/>
            </a:pPr>
            <a:endParaRPr lang="it-IT" dirty="0"/>
          </a:p>
          <a:p>
            <a:pPr marL="0" indent="0">
              <a:buNone/>
            </a:pPr>
            <a:r>
              <a:rPr lang="it-IT" dirty="0"/>
              <a:t>(Treccani)</a:t>
            </a:r>
          </a:p>
          <a:p>
            <a:pPr marL="0" indent="0">
              <a:buNone/>
            </a:pPr>
            <a:endParaRPr lang="it-IT" dirty="0"/>
          </a:p>
        </p:txBody>
      </p:sp>
      <p:pic>
        <p:nvPicPr>
          <p:cNvPr id="4" name="Immagine 3">
            <a:extLst>
              <a:ext uri="{FF2B5EF4-FFF2-40B4-BE49-F238E27FC236}">
                <a16:creationId xmlns:a16="http://schemas.microsoft.com/office/drawing/2014/main" id="{0AB10EB4-DC3C-094D-A7CB-0D1D9CB8D23E}"/>
              </a:ext>
            </a:extLst>
          </p:cNvPr>
          <p:cNvPicPr>
            <a:picLocks noChangeAspect="1"/>
          </p:cNvPicPr>
          <p:nvPr/>
        </p:nvPicPr>
        <p:blipFill>
          <a:blip r:embed="rId2"/>
          <a:stretch>
            <a:fillRect/>
          </a:stretch>
        </p:blipFill>
        <p:spPr>
          <a:xfrm>
            <a:off x="6627755" y="3428999"/>
            <a:ext cx="2516245" cy="3429001"/>
          </a:xfrm>
          <a:prstGeom prst="rect">
            <a:avLst/>
          </a:prstGeom>
        </p:spPr>
      </p:pic>
    </p:spTree>
    <p:extLst>
      <p:ext uri="{BB962C8B-B14F-4D97-AF65-F5344CB8AC3E}">
        <p14:creationId xmlns:p14="http://schemas.microsoft.com/office/powerpoint/2010/main" val="736044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08B824-DA47-BC4C-ADF4-AD5190CE04CF}"/>
              </a:ext>
            </a:extLst>
          </p:cNvPr>
          <p:cNvSpPr>
            <a:spLocks noGrp="1"/>
          </p:cNvSpPr>
          <p:nvPr>
            <p:ph type="title"/>
          </p:nvPr>
        </p:nvSpPr>
        <p:spPr/>
        <p:txBody>
          <a:bodyPr/>
          <a:lstStyle/>
          <a:p>
            <a:r>
              <a:rPr lang="it-IT" dirty="0"/>
              <a:t>Reazioni istochimiche</a:t>
            </a:r>
          </a:p>
        </p:txBody>
      </p:sp>
      <p:sp>
        <p:nvSpPr>
          <p:cNvPr id="3" name="Segnaposto contenuto 2">
            <a:extLst>
              <a:ext uri="{FF2B5EF4-FFF2-40B4-BE49-F238E27FC236}">
                <a16:creationId xmlns:a16="http://schemas.microsoft.com/office/drawing/2014/main" id="{81430DBE-1983-BA4B-97EF-2F5DA837B684}"/>
              </a:ext>
            </a:extLst>
          </p:cNvPr>
          <p:cNvSpPr>
            <a:spLocks noGrp="1"/>
          </p:cNvSpPr>
          <p:nvPr>
            <p:ph idx="1"/>
          </p:nvPr>
        </p:nvSpPr>
        <p:spPr/>
        <p:txBody>
          <a:bodyPr/>
          <a:lstStyle/>
          <a:p>
            <a:r>
              <a:rPr lang="it-IT" dirty="0"/>
              <a:t>Prevede la visualizzazione di componenti cellulari mediante lo sviluppo di una colorazione dovuta ad una reazione chimica</a:t>
            </a:r>
          </a:p>
        </p:txBody>
      </p:sp>
    </p:spTree>
    <p:extLst>
      <p:ext uri="{BB962C8B-B14F-4D97-AF65-F5344CB8AC3E}">
        <p14:creationId xmlns:p14="http://schemas.microsoft.com/office/powerpoint/2010/main" val="58951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Colorazione istochimica: PAS</a:t>
            </a:r>
          </a:p>
        </p:txBody>
      </p:sp>
      <p:pic>
        <p:nvPicPr>
          <p:cNvPr id="3" name="Immagine 2" descr="Unknow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65" y="1770061"/>
            <a:ext cx="3924652" cy="3558795"/>
          </a:xfrm>
          <a:prstGeom prst="rect">
            <a:avLst/>
          </a:prstGeom>
        </p:spPr>
      </p:pic>
      <p:sp>
        <p:nvSpPr>
          <p:cNvPr id="4" name="CasellaDiTesto 3"/>
          <p:cNvSpPr txBox="1"/>
          <p:nvPr/>
        </p:nvSpPr>
        <p:spPr>
          <a:xfrm>
            <a:off x="282365" y="6214030"/>
            <a:ext cx="2554699" cy="369332"/>
          </a:xfrm>
          <a:prstGeom prst="rect">
            <a:avLst/>
          </a:prstGeom>
          <a:noFill/>
        </p:spPr>
        <p:txBody>
          <a:bodyPr wrap="square" rtlCol="0">
            <a:spAutoFit/>
          </a:bodyPr>
          <a:lstStyle/>
          <a:p>
            <a:r>
              <a:rPr lang="it-IT" dirty="0"/>
              <a:t>Muscolo scheletrico</a:t>
            </a:r>
          </a:p>
        </p:txBody>
      </p:sp>
      <p:pic>
        <p:nvPicPr>
          <p:cNvPr id="6" name="Immagine 5">
            <a:extLst>
              <a:ext uri="{FF2B5EF4-FFF2-40B4-BE49-F238E27FC236}">
                <a16:creationId xmlns:a16="http://schemas.microsoft.com/office/drawing/2014/main" id="{9A751F4A-4031-2B42-95F5-B6CD9801346E}"/>
              </a:ext>
            </a:extLst>
          </p:cNvPr>
          <p:cNvPicPr>
            <a:picLocks noChangeAspect="1"/>
          </p:cNvPicPr>
          <p:nvPr/>
        </p:nvPicPr>
        <p:blipFill>
          <a:blip r:embed="rId3"/>
          <a:stretch>
            <a:fillRect/>
          </a:stretch>
        </p:blipFill>
        <p:spPr>
          <a:xfrm>
            <a:off x="4391056" y="1770061"/>
            <a:ext cx="4470579" cy="3725483"/>
          </a:xfrm>
          <a:prstGeom prst="rect">
            <a:avLst/>
          </a:prstGeom>
        </p:spPr>
      </p:pic>
      <p:sp>
        <p:nvSpPr>
          <p:cNvPr id="7" name="CasellaDiTesto 6">
            <a:extLst>
              <a:ext uri="{FF2B5EF4-FFF2-40B4-BE49-F238E27FC236}">
                <a16:creationId xmlns:a16="http://schemas.microsoft.com/office/drawing/2014/main" id="{B24E74CC-B99F-E448-93EC-B6880B2D145D}"/>
              </a:ext>
            </a:extLst>
          </p:cNvPr>
          <p:cNvSpPr txBox="1"/>
          <p:nvPr/>
        </p:nvSpPr>
        <p:spPr>
          <a:xfrm>
            <a:off x="4572000" y="6214030"/>
            <a:ext cx="3686175" cy="646331"/>
          </a:xfrm>
          <a:prstGeom prst="rect">
            <a:avLst/>
          </a:prstGeom>
          <a:noFill/>
        </p:spPr>
        <p:txBody>
          <a:bodyPr wrap="square" rtlCol="0">
            <a:spAutoFit/>
          </a:bodyPr>
          <a:lstStyle/>
          <a:p>
            <a:r>
              <a:rPr lang="it-IT" dirty="0"/>
              <a:t>Ghiandole unicellulari mucipare caliciformi (</a:t>
            </a:r>
            <a:r>
              <a:rPr lang="it-IT" dirty="0" err="1"/>
              <a:t>Goblet</a:t>
            </a:r>
            <a:r>
              <a:rPr lang="it-IT" dirty="0"/>
              <a:t> </a:t>
            </a:r>
            <a:r>
              <a:rPr lang="it-IT" dirty="0" err="1"/>
              <a:t>cells</a:t>
            </a:r>
            <a:r>
              <a:rPr lang="it-IT" dirty="0"/>
              <a:t>)</a:t>
            </a:r>
          </a:p>
        </p:txBody>
      </p:sp>
    </p:spTree>
    <p:extLst>
      <p:ext uri="{BB962C8B-B14F-4D97-AF65-F5344CB8AC3E}">
        <p14:creationId xmlns:p14="http://schemas.microsoft.com/office/powerpoint/2010/main" val="1266890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42900" y="381000"/>
            <a:ext cx="8458200" cy="1143000"/>
          </a:xfrm>
        </p:spPr>
        <p:txBody>
          <a:bodyPr>
            <a:normAutofit fontScale="90000"/>
          </a:bodyPr>
          <a:lstStyle/>
          <a:p>
            <a:r>
              <a:rPr lang="it-IT" sz="3600" dirty="0"/>
              <a:t>Reazioni di immunoistochimica (e immunofluorescenza)</a:t>
            </a:r>
            <a:endParaRPr lang="it-IT" dirty="0"/>
          </a:p>
        </p:txBody>
      </p:sp>
      <p:sp>
        <p:nvSpPr>
          <p:cNvPr id="46083" name="Rectangle 3"/>
          <p:cNvSpPr>
            <a:spLocks noGrp="1" noChangeArrowheads="1"/>
          </p:cNvSpPr>
          <p:nvPr>
            <p:ph type="body" idx="1"/>
          </p:nvPr>
        </p:nvSpPr>
        <p:spPr/>
        <p:txBody>
          <a:bodyPr/>
          <a:lstStyle/>
          <a:p>
            <a:pPr>
              <a:lnSpc>
                <a:spcPct val="90000"/>
              </a:lnSpc>
              <a:buFontTx/>
              <a:buNone/>
            </a:pPr>
            <a:r>
              <a:rPr lang="it-IT" sz="2800"/>
              <a:t>	Sono dei particolari tipi di colorazione che sfruttano la capacità degli </a:t>
            </a:r>
            <a:r>
              <a:rPr lang="it-IT" sz="2800" b="1"/>
              <a:t>anticorpi</a:t>
            </a:r>
            <a:r>
              <a:rPr lang="it-IT" sz="2800"/>
              <a:t> di interagire in maniera altamente specifica con i rispettivi </a:t>
            </a:r>
            <a:r>
              <a:rPr lang="it-IT" sz="2800" b="1"/>
              <a:t>antigeni </a:t>
            </a:r>
            <a:r>
              <a:rPr lang="it-IT" sz="2800"/>
              <a:t>(modello chiave-serratura).</a:t>
            </a:r>
          </a:p>
          <a:p>
            <a:pPr>
              <a:lnSpc>
                <a:spcPct val="90000"/>
              </a:lnSpc>
              <a:buFontTx/>
              <a:buNone/>
            </a:pPr>
            <a:r>
              <a:rPr lang="it-IT" sz="2800"/>
              <a:t>	Dove l</a:t>
            </a:r>
            <a:r>
              <a:rPr lang="ja-JP" altLang="it-IT" sz="2800"/>
              <a:t>’</a:t>
            </a:r>
            <a:r>
              <a:rPr lang="it-IT" sz="2800"/>
              <a:t>antigene è una sostanza immunogenica, ovvero è in grado di indurre una risposta del sistema immunitario portando alla formazione di anticorpi specifici verso uno o più determinanti antigenici (ovvero zone, propriamente chiamate </a:t>
            </a:r>
            <a:r>
              <a:rPr lang="it-IT" sz="2800" b="1"/>
              <a:t>epitopi</a:t>
            </a:r>
            <a:r>
              <a:rPr lang="it-IT" sz="2800"/>
              <a:t>)</a:t>
            </a:r>
          </a:p>
        </p:txBody>
      </p:sp>
    </p:spTree>
    <p:extLst>
      <p:ext uri="{BB962C8B-B14F-4D97-AF65-F5344CB8AC3E}">
        <p14:creationId xmlns:p14="http://schemas.microsoft.com/office/powerpoint/2010/main" val="3205911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381000"/>
            <a:ext cx="8915400" cy="1066800"/>
          </a:xfrm>
        </p:spPr>
        <p:txBody>
          <a:bodyPr>
            <a:normAutofit fontScale="90000"/>
          </a:bodyPr>
          <a:lstStyle/>
          <a:p>
            <a:pPr eaLnBrk="1" hangingPunct="1">
              <a:defRPr/>
            </a:pPr>
            <a:r>
              <a:rPr lang="it-IT" sz="3600"/>
              <a:t>Montaggio: il preparato deve essere visibile al microscopio e conservato a lungo</a:t>
            </a:r>
            <a:endParaRPr lang="it-IT"/>
          </a:p>
        </p:txBody>
      </p:sp>
      <p:sp>
        <p:nvSpPr>
          <p:cNvPr id="33795" name="Rectangle 3"/>
          <p:cNvSpPr>
            <a:spLocks noGrp="1" noChangeArrowheads="1"/>
          </p:cNvSpPr>
          <p:nvPr>
            <p:ph type="body" idx="1"/>
          </p:nvPr>
        </p:nvSpPr>
        <p:spPr/>
        <p:txBody>
          <a:bodyPr>
            <a:normAutofit lnSpcReduction="10000"/>
          </a:bodyPr>
          <a:lstStyle/>
          <a:p>
            <a:pPr eaLnBrk="1" hangingPunct="1">
              <a:lnSpc>
                <a:spcPct val="90000"/>
              </a:lnSpc>
            </a:pPr>
            <a:r>
              <a:rPr lang="it-IT" sz="2800" dirty="0">
                <a:latin typeface="Helvetica" charset="0"/>
                <a:ea typeface="Osaka" charset="0"/>
                <a:cs typeface="Osaka" charset="0"/>
              </a:rPr>
              <a:t>Il campione (sezioni o cellule) solitamente appoggiano su un vetrino porta-oggetti</a:t>
            </a:r>
          </a:p>
          <a:p>
            <a:pPr eaLnBrk="1" hangingPunct="1">
              <a:lnSpc>
                <a:spcPct val="90000"/>
              </a:lnSpc>
              <a:buFont typeface="Wingdings" charset="0"/>
              <a:buNone/>
            </a:pPr>
            <a:endParaRPr lang="it-IT" sz="2800" dirty="0">
              <a:latin typeface="Helvetica" charset="0"/>
              <a:ea typeface="Osaka" charset="0"/>
              <a:cs typeface="Osaka" charset="0"/>
            </a:endParaRPr>
          </a:p>
          <a:p>
            <a:pPr eaLnBrk="1" hangingPunct="1">
              <a:lnSpc>
                <a:spcPct val="90000"/>
              </a:lnSpc>
            </a:pPr>
            <a:r>
              <a:rPr lang="it-IT" sz="2800" dirty="0">
                <a:latin typeface="Helvetica" charset="0"/>
                <a:ea typeface="Osaka" charset="0"/>
                <a:cs typeface="Osaka" charset="0"/>
              </a:rPr>
              <a:t>Il campione </a:t>
            </a:r>
            <a:r>
              <a:rPr lang="it-IT" sz="2800">
                <a:latin typeface="Helvetica" charset="0"/>
                <a:ea typeface="Osaka" charset="0"/>
                <a:cs typeface="Osaka" charset="0"/>
              </a:rPr>
              <a:t>viene COLORATO</a:t>
            </a:r>
            <a:endParaRPr lang="it-IT" sz="2800" dirty="0">
              <a:latin typeface="Helvetica" charset="0"/>
              <a:ea typeface="Osaka" charset="0"/>
              <a:cs typeface="Osaka" charset="0"/>
            </a:endParaRPr>
          </a:p>
          <a:p>
            <a:pPr eaLnBrk="1" hangingPunct="1">
              <a:lnSpc>
                <a:spcPct val="90000"/>
              </a:lnSpc>
            </a:pPr>
            <a:endParaRPr lang="it-IT" sz="2800" dirty="0">
              <a:latin typeface="Helvetica" charset="0"/>
              <a:ea typeface="Osaka" charset="0"/>
              <a:cs typeface="Osaka" charset="0"/>
            </a:endParaRPr>
          </a:p>
          <a:p>
            <a:pPr eaLnBrk="1" hangingPunct="1">
              <a:lnSpc>
                <a:spcPct val="90000"/>
              </a:lnSpc>
            </a:pPr>
            <a:r>
              <a:rPr lang="it-IT" sz="2800" dirty="0">
                <a:latin typeface="Helvetica" charset="0"/>
                <a:ea typeface="Osaka" charset="0"/>
                <a:cs typeface="Osaka" charset="0"/>
              </a:rPr>
              <a:t>Nella fase finale il preparato viene ricoperto da una goccia di montante (resina o mezzo acquoso)</a:t>
            </a:r>
          </a:p>
          <a:p>
            <a:pPr eaLnBrk="1" hangingPunct="1">
              <a:lnSpc>
                <a:spcPct val="90000"/>
              </a:lnSpc>
            </a:pPr>
            <a:endParaRPr lang="it-IT" sz="2800" dirty="0">
              <a:latin typeface="Helvetica" charset="0"/>
              <a:ea typeface="Osaka" charset="0"/>
              <a:cs typeface="Osaka" charset="0"/>
            </a:endParaRPr>
          </a:p>
          <a:p>
            <a:pPr eaLnBrk="1" hangingPunct="1">
              <a:lnSpc>
                <a:spcPct val="90000"/>
              </a:lnSpc>
            </a:pPr>
            <a:r>
              <a:rPr lang="it-IT" sz="2800" dirty="0">
                <a:latin typeface="Helvetica" charset="0"/>
                <a:ea typeface="Osaka" charset="0"/>
                <a:cs typeface="Osaka" charset="0"/>
              </a:rPr>
              <a:t>Il preparato viene ora ricoperto con un vetrino (molto sottile) nominato vetrino copri-oggetto</a:t>
            </a:r>
          </a:p>
        </p:txBody>
      </p:sp>
    </p:spTree>
    <p:extLst>
      <p:ext uri="{BB962C8B-B14F-4D97-AF65-F5344CB8AC3E}">
        <p14:creationId xmlns:p14="http://schemas.microsoft.com/office/powerpoint/2010/main" val="103041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endParaRPr lang="it-IT"/>
          </a:p>
        </p:txBody>
      </p:sp>
      <p:sp>
        <p:nvSpPr>
          <p:cNvPr id="36867" name="Rectangle 3"/>
          <p:cNvSpPr>
            <a:spLocks noGrp="1" noChangeArrowheads="1"/>
          </p:cNvSpPr>
          <p:nvPr>
            <p:ph type="body" idx="1"/>
          </p:nvPr>
        </p:nvSpPr>
        <p:spPr/>
        <p:txBody>
          <a:bodyPr/>
          <a:lstStyle/>
          <a:p>
            <a:pPr eaLnBrk="1" hangingPunct="1">
              <a:defRPr/>
            </a:pPr>
            <a:endParaRPr lang="it-IT"/>
          </a:p>
        </p:txBody>
      </p:sp>
      <p:pic>
        <p:nvPicPr>
          <p:cNvPr id="23555" name="Picture 4" descr="i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2971800"/>
            <a:ext cx="3730625" cy="239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5" descr="i8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3124200"/>
            <a:ext cx="4070350"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6674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cellula </a:t>
            </a:r>
            <a:r>
              <a:rPr lang="it-IT" dirty="0" err="1"/>
              <a:t>eucariota</a:t>
            </a:r>
            <a:endParaRPr lang="it-IT" dirty="0"/>
          </a:p>
        </p:txBody>
      </p:sp>
      <p:pic>
        <p:nvPicPr>
          <p:cNvPr id="3" name="Immagine 2" descr="Slide2.JPG"/>
          <p:cNvPicPr>
            <a:picLocks noChangeAspect="1"/>
          </p:cNvPicPr>
          <p:nvPr/>
        </p:nvPicPr>
        <p:blipFill rotWithShape="1">
          <a:blip r:embed="rId2">
            <a:extLst>
              <a:ext uri="{28A0092B-C50C-407E-A947-70E740481C1C}">
                <a14:useLocalDpi xmlns:a14="http://schemas.microsoft.com/office/drawing/2010/main" val="0"/>
              </a:ext>
            </a:extLst>
          </a:blip>
          <a:srcRect l="11119"/>
          <a:stretch/>
        </p:blipFill>
        <p:spPr>
          <a:xfrm>
            <a:off x="52909" y="1622986"/>
            <a:ext cx="6203870" cy="5235014"/>
          </a:xfrm>
          <a:prstGeom prst="rect">
            <a:avLst/>
          </a:prstGeom>
        </p:spPr>
      </p:pic>
      <p:sp>
        <p:nvSpPr>
          <p:cNvPr id="4" name="Segnaposto contenuto 5"/>
          <p:cNvSpPr txBox="1">
            <a:spLocks/>
          </p:cNvSpPr>
          <p:nvPr/>
        </p:nvSpPr>
        <p:spPr>
          <a:xfrm>
            <a:off x="5743871" y="1622986"/>
            <a:ext cx="3400129" cy="39512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2000" dirty="0">
                <a:solidFill>
                  <a:srgbClr val="FF0000"/>
                </a:solidFill>
              </a:rPr>
              <a:t>La membrana cellulare</a:t>
            </a:r>
          </a:p>
          <a:p>
            <a:pPr marL="0" indent="0">
              <a:buNone/>
            </a:pPr>
            <a:r>
              <a:rPr lang="it-IT" sz="2000" dirty="0">
                <a:solidFill>
                  <a:srgbClr val="FF8000"/>
                </a:solidFill>
              </a:rPr>
              <a:t>Il nucleo</a:t>
            </a:r>
          </a:p>
          <a:p>
            <a:pPr marL="0" indent="0">
              <a:buNone/>
            </a:pPr>
            <a:r>
              <a:rPr lang="it-IT" sz="2000" dirty="0">
                <a:solidFill>
                  <a:srgbClr val="FFFF66"/>
                </a:solidFill>
              </a:rPr>
              <a:t>Il citoscheletro</a:t>
            </a:r>
          </a:p>
          <a:p>
            <a:pPr marL="0" indent="0">
              <a:buNone/>
            </a:pPr>
            <a:r>
              <a:rPr lang="it-IT" sz="2000" dirty="0">
                <a:solidFill>
                  <a:srgbClr val="80FF00"/>
                </a:solidFill>
              </a:rPr>
              <a:t>Le vescicole</a:t>
            </a:r>
          </a:p>
          <a:p>
            <a:pPr marL="0" indent="0">
              <a:buNone/>
            </a:pPr>
            <a:r>
              <a:rPr lang="it-IT" sz="2000" dirty="0">
                <a:solidFill>
                  <a:srgbClr val="00FFFF"/>
                </a:solidFill>
              </a:rPr>
              <a:t>Il reticolo sarcoplasmatico e l’apparato di Golgi</a:t>
            </a:r>
          </a:p>
          <a:p>
            <a:pPr marL="0" indent="0">
              <a:buNone/>
            </a:pPr>
            <a:r>
              <a:rPr lang="it-IT" sz="2000" dirty="0">
                <a:solidFill>
                  <a:srgbClr val="0000FF"/>
                </a:solidFill>
              </a:rPr>
              <a:t>Lisosomi, </a:t>
            </a:r>
            <a:r>
              <a:rPr lang="it-IT" sz="2000" dirty="0" err="1">
                <a:solidFill>
                  <a:srgbClr val="0000FF"/>
                </a:solidFill>
              </a:rPr>
              <a:t>fagosomi</a:t>
            </a:r>
            <a:endParaRPr lang="it-IT" sz="2000" dirty="0">
              <a:solidFill>
                <a:srgbClr val="0000FF"/>
              </a:solidFill>
            </a:endParaRPr>
          </a:p>
          <a:p>
            <a:pPr marL="0" indent="0">
              <a:buNone/>
            </a:pPr>
            <a:r>
              <a:rPr lang="it-IT" sz="2000" dirty="0">
                <a:solidFill>
                  <a:srgbClr val="8000FF"/>
                </a:solidFill>
              </a:rPr>
              <a:t> mitocondri</a:t>
            </a:r>
          </a:p>
          <a:p>
            <a:endParaRPr lang="it-IT" dirty="0"/>
          </a:p>
          <a:p>
            <a:endParaRPr lang="it-IT" dirty="0"/>
          </a:p>
          <a:p>
            <a:endParaRPr lang="it-IT" dirty="0"/>
          </a:p>
          <a:p>
            <a:endParaRPr lang="it-IT" dirty="0"/>
          </a:p>
          <a:p>
            <a:endParaRPr lang="it-IT" dirty="0"/>
          </a:p>
        </p:txBody>
      </p:sp>
      <p:cxnSp>
        <p:nvCxnSpPr>
          <p:cNvPr id="6" name="Connettore 7 5"/>
          <p:cNvCxnSpPr/>
          <p:nvPr/>
        </p:nvCxnSpPr>
        <p:spPr>
          <a:xfrm rot="5400000">
            <a:off x="4904475" y="2021590"/>
            <a:ext cx="1005545" cy="628346"/>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ttore 7 8"/>
          <p:cNvCxnSpPr/>
          <p:nvPr/>
        </p:nvCxnSpPr>
        <p:spPr>
          <a:xfrm rot="10800000" flipV="1">
            <a:off x="4087519" y="2335763"/>
            <a:ext cx="1779156" cy="1285049"/>
          </a:xfrm>
          <a:prstGeom prst="curvedConnector3">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flipH="1">
            <a:off x="3568390" y="2978288"/>
            <a:ext cx="2175482" cy="2056077"/>
          </a:xfrm>
          <a:prstGeom prst="straightConnector1">
            <a:avLst/>
          </a:prstGeom>
          <a:ln>
            <a:solidFill>
              <a:srgbClr val="80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ttore 4 12"/>
          <p:cNvCxnSpPr/>
          <p:nvPr/>
        </p:nvCxnSpPr>
        <p:spPr>
          <a:xfrm rot="10800000" flipV="1">
            <a:off x="3810001" y="3401598"/>
            <a:ext cx="1933871" cy="559374"/>
          </a:xfrm>
          <a:prstGeom prst="bentConnector3">
            <a:avLst/>
          </a:prstGeom>
          <a:ln>
            <a:solidFill>
              <a:srgbClr val="00FFFF"/>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a:off x="1738834" y="3960973"/>
            <a:ext cx="4005038" cy="80126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ttore 7 16"/>
          <p:cNvCxnSpPr/>
          <p:nvPr/>
        </p:nvCxnSpPr>
        <p:spPr>
          <a:xfrm rot="10800000" flipV="1">
            <a:off x="2676293" y="4429636"/>
            <a:ext cx="3190382" cy="801265"/>
          </a:xfrm>
          <a:prstGeom prst="curvedConnector3">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681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Membrana plasmatica (plasmalemma)</a:t>
            </a:r>
          </a:p>
        </p:txBody>
      </p:sp>
      <p:sp>
        <p:nvSpPr>
          <p:cNvPr id="3" name="Segnaposto contenuto 2"/>
          <p:cNvSpPr>
            <a:spLocks noGrp="1"/>
          </p:cNvSpPr>
          <p:nvPr>
            <p:ph idx="1"/>
          </p:nvPr>
        </p:nvSpPr>
        <p:spPr/>
        <p:txBody>
          <a:bodyPr>
            <a:normAutofit fontScale="85000" lnSpcReduction="10000"/>
          </a:bodyPr>
          <a:lstStyle/>
          <a:p>
            <a:r>
              <a:rPr lang="it-IT" dirty="0"/>
              <a:t>Membrana limitante</a:t>
            </a:r>
          </a:p>
          <a:p>
            <a:r>
              <a:rPr lang="it-IT" dirty="0"/>
              <a:t>Di natura lipoproteica</a:t>
            </a:r>
          </a:p>
          <a:p>
            <a:r>
              <a:rPr lang="it-IT" dirty="0"/>
              <a:t>Struttura </a:t>
            </a:r>
            <a:r>
              <a:rPr lang="it-IT" dirty="0" err="1"/>
              <a:t>trilaminare</a:t>
            </a:r>
            <a:r>
              <a:rPr lang="it-IT" dirty="0"/>
              <a:t> visibile al microscopio elettronico: </a:t>
            </a:r>
            <a:r>
              <a:rPr lang="it-IT" dirty="0" err="1"/>
              <a:t>bilayer</a:t>
            </a:r>
            <a:r>
              <a:rPr lang="it-IT" dirty="0"/>
              <a:t> fosfolipidico che rimane unito grazie alle interazioni idrofobiche tra le code carboniose.</a:t>
            </a:r>
          </a:p>
          <a:p>
            <a:r>
              <a:rPr lang="it-IT" dirty="0"/>
              <a:t>All’interno di questo </a:t>
            </a:r>
            <a:r>
              <a:rPr lang="it-IT" dirty="0" err="1"/>
              <a:t>bilayer</a:t>
            </a:r>
            <a:r>
              <a:rPr lang="it-IT" dirty="0"/>
              <a:t> vi sono numerose proteine. Si parla di mosaico fluido.</a:t>
            </a:r>
          </a:p>
          <a:p>
            <a:r>
              <a:rPr lang="it-IT" dirty="0"/>
              <a:t>Il plasmalemma è responsabile della regolazione della comunicazione con l’esterno, del trasporto, di fenomeni di segnalazione molecolari ed elettrici</a:t>
            </a:r>
          </a:p>
        </p:txBody>
      </p:sp>
    </p:spTree>
    <p:extLst>
      <p:ext uri="{BB962C8B-B14F-4D97-AF65-F5344CB8AC3E}">
        <p14:creationId xmlns:p14="http://schemas.microsoft.com/office/powerpoint/2010/main" val="2832904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La membrana citoplasmatica e il modello a mosaico fluido</a:t>
            </a:r>
          </a:p>
        </p:txBody>
      </p:sp>
      <p:pic>
        <p:nvPicPr>
          <p:cNvPr id="3" name="Immagine 2" descr="U2.cp5.3_membrane_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217" y="1663004"/>
            <a:ext cx="5701552" cy="4893832"/>
          </a:xfrm>
          <a:prstGeom prst="rect">
            <a:avLst/>
          </a:prstGeom>
        </p:spPr>
      </p:pic>
    </p:spTree>
    <p:extLst>
      <p:ext uri="{BB962C8B-B14F-4D97-AF65-F5344CB8AC3E}">
        <p14:creationId xmlns:p14="http://schemas.microsoft.com/office/powerpoint/2010/main" val="4206243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La membrana citoplasmatica al microscopio elettronico</a:t>
            </a:r>
          </a:p>
        </p:txBody>
      </p:sp>
      <p:pic>
        <p:nvPicPr>
          <p:cNvPr id="3" name="Immagine 2" descr="membr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70" y="2610969"/>
            <a:ext cx="7833930" cy="2872441"/>
          </a:xfrm>
          <a:prstGeom prst="rect">
            <a:avLst/>
          </a:prstGeom>
        </p:spPr>
      </p:pic>
    </p:spTree>
    <p:extLst>
      <p:ext uri="{BB962C8B-B14F-4D97-AF65-F5344CB8AC3E}">
        <p14:creationId xmlns:p14="http://schemas.microsoft.com/office/powerpoint/2010/main" val="528887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sistema di membrane interno</a:t>
            </a:r>
          </a:p>
        </p:txBody>
      </p:sp>
      <p:pic>
        <p:nvPicPr>
          <p:cNvPr id="4" name="Segnaposto contenuto 3" descr="img-92310483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0831" t="2226" r="39639" b="55658"/>
          <a:stretch/>
        </p:blipFill>
        <p:spPr>
          <a:xfrm rot="10800000">
            <a:off x="4940063" y="1850794"/>
            <a:ext cx="3942280" cy="4735938"/>
          </a:xfrm>
        </p:spPr>
      </p:pic>
      <p:sp>
        <p:nvSpPr>
          <p:cNvPr id="6" name="CasellaDiTesto 5"/>
          <p:cNvSpPr txBox="1"/>
          <p:nvPr/>
        </p:nvSpPr>
        <p:spPr>
          <a:xfrm>
            <a:off x="572154" y="1417638"/>
            <a:ext cx="4130674" cy="3231654"/>
          </a:xfrm>
          <a:prstGeom prst="rect">
            <a:avLst/>
          </a:prstGeom>
          <a:noFill/>
        </p:spPr>
        <p:txBody>
          <a:bodyPr wrap="square" rtlCol="0">
            <a:spAutoFit/>
          </a:bodyPr>
          <a:lstStyle/>
          <a:p>
            <a:r>
              <a:rPr lang="it-IT" sz="2400" dirty="0"/>
              <a:t>Il sistema di membrane interno è composto da:</a:t>
            </a:r>
          </a:p>
          <a:p>
            <a:r>
              <a:rPr lang="it-IT" sz="2400" dirty="0"/>
              <a:t>Membrana nucleare</a:t>
            </a:r>
          </a:p>
          <a:p>
            <a:r>
              <a:rPr lang="it-IT" sz="2400" dirty="0"/>
              <a:t>Reticolo endoplasmatico ruvido</a:t>
            </a:r>
          </a:p>
          <a:p>
            <a:r>
              <a:rPr lang="it-IT" sz="2400" dirty="0"/>
              <a:t>Reticolo endoplasmatico liscio</a:t>
            </a:r>
          </a:p>
          <a:p>
            <a:r>
              <a:rPr lang="it-IT" sz="2400" dirty="0"/>
              <a:t>Apparato di Golgi</a:t>
            </a:r>
          </a:p>
          <a:p>
            <a:r>
              <a:rPr lang="it-IT" sz="2400" dirty="0"/>
              <a:t>Vescicole</a:t>
            </a:r>
          </a:p>
          <a:p>
            <a:endParaRPr lang="it-IT" dirty="0"/>
          </a:p>
          <a:p>
            <a:endParaRPr lang="it-IT" dirty="0"/>
          </a:p>
        </p:txBody>
      </p:sp>
    </p:spTree>
    <p:extLst>
      <p:ext uri="{BB962C8B-B14F-4D97-AF65-F5344CB8AC3E}">
        <p14:creationId xmlns:p14="http://schemas.microsoft.com/office/powerpoint/2010/main" val="366994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D449C06-EA74-CF4C-83A4-0D736777E324}"/>
              </a:ext>
            </a:extLst>
          </p:cNvPr>
          <p:cNvPicPr>
            <a:picLocks noChangeAspect="1"/>
          </p:cNvPicPr>
          <p:nvPr/>
        </p:nvPicPr>
        <p:blipFill>
          <a:blip r:embed="rId2"/>
          <a:stretch>
            <a:fillRect/>
          </a:stretch>
        </p:blipFill>
        <p:spPr>
          <a:xfrm>
            <a:off x="6700838" y="4219385"/>
            <a:ext cx="2443162" cy="2638615"/>
          </a:xfrm>
          <a:prstGeom prst="rect">
            <a:avLst/>
          </a:prstGeom>
        </p:spPr>
      </p:pic>
      <p:sp>
        <p:nvSpPr>
          <p:cNvPr id="2" name="Titolo 1"/>
          <p:cNvSpPr>
            <a:spLocks noGrp="1"/>
          </p:cNvSpPr>
          <p:nvPr>
            <p:ph type="title"/>
          </p:nvPr>
        </p:nvSpPr>
        <p:spPr/>
        <p:txBody>
          <a:bodyPr/>
          <a:lstStyle/>
          <a:p>
            <a:r>
              <a:rPr lang="it-IT" dirty="0">
                <a:solidFill>
                  <a:srgbClr val="FF0000"/>
                </a:solidFill>
              </a:rPr>
              <a:t>Tessuto</a:t>
            </a:r>
          </a:p>
        </p:txBody>
      </p:sp>
      <p:sp>
        <p:nvSpPr>
          <p:cNvPr id="3" name="Segnaposto contenuto 2"/>
          <p:cNvSpPr>
            <a:spLocks noGrp="1"/>
          </p:cNvSpPr>
          <p:nvPr>
            <p:ph idx="1"/>
          </p:nvPr>
        </p:nvSpPr>
        <p:spPr>
          <a:xfrm>
            <a:off x="0" y="1417638"/>
            <a:ext cx="8229600" cy="4525963"/>
          </a:xfrm>
        </p:spPr>
        <p:txBody>
          <a:bodyPr>
            <a:normAutofit fontScale="92500"/>
          </a:bodyPr>
          <a:lstStyle/>
          <a:p>
            <a:r>
              <a:rPr lang="it-IT" dirty="0"/>
              <a:t> In biologia, aggregato di </a:t>
            </a:r>
            <a:r>
              <a:rPr lang="it-IT" dirty="0">
                <a:solidFill>
                  <a:srgbClr val="FF0000"/>
                </a:solidFill>
              </a:rPr>
              <a:t>cellule</a:t>
            </a:r>
            <a:r>
              <a:rPr lang="it-IT" dirty="0"/>
              <a:t> (e di sostanze da esse prodotte) che hanno forma, struttura e funzioni simili e, per lo più, origine embriologica comune; nell’uomo, come in tutti i vertebrati, i tessuti sono i materiali costitutivi degli </a:t>
            </a:r>
            <a:r>
              <a:rPr lang="it-IT" b="1" dirty="0">
                <a:solidFill>
                  <a:srgbClr val="FF0000"/>
                </a:solidFill>
              </a:rPr>
              <a:t>organi</a:t>
            </a:r>
            <a:r>
              <a:rPr lang="it-IT" dirty="0"/>
              <a:t> e si raggruppano in quattro grandi categorie studiate dall’istologia (Dizionario Treccani)</a:t>
            </a:r>
          </a:p>
          <a:p>
            <a:r>
              <a:rPr lang="it-IT" dirty="0"/>
              <a:t>Insieme ordinato di cellule con struttura e funzioni analoghe (Dizionario Garzanti)</a:t>
            </a:r>
          </a:p>
          <a:p>
            <a:endParaRPr lang="it-IT" dirty="0"/>
          </a:p>
          <a:p>
            <a:endParaRPr lang="it-IT" dirty="0"/>
          </a:p>
        </p:txBody>
      </p:sp>
    </p:spTree>
    <p:extLst>
      <p:ext uri="{BB962C8B-B14F-4D97-AF65-F5344CB8AC3E}">
        <p14:creationId xmlns:p14="http://schemas.microsoft.com/office/powerpoint/2010/main" val="4079564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Reticolo Endoplasmatico</a:t>
            </a:r>
          </a:p>
        </p:txBody>
      </p:sp>
      <p:sp>
        <p:nvSpPr>
          <p:cNvPr id="3" name="Segnaposto contenuto 2"/>
          <p:cNvSpPr>
            <a:spLocks noGrp="1"/>
          </p:cNvSpPr>
          <p:nvPr>
            <p:ph idx="1"/>
          </p:nvPr>
        </p:nvSpPr>
        <p:spPr/>
        <p:txBody>
          <a:bodyPr>
            <a:normAutofit fontScale="85000" lnSpcReduction="10000"/>
          </a:bodyPr>
          <a:lstStyle/>
          <a:p>
            <a:r>
              <a:rPr lang="it-IT" dirty="0"/>
              <a:t>Le membrane del RE formano strutture appiattite, tubulari, vescicolari che hanno differenti funzione</a:t>
            </a:r>
          </a:p>
          <a:p>
            <a:r>
              <a:rPr lang="it-IT" dirty="0"/>
              <a:t>Il RE liscio ha molteplici funzioni</a:t>
            </a:r>
          </a:p>
          <a:p>
            <a:pPr lvl="1"/>
            <a:r>
              <a:rPr lang="it-IT" dirty="0"/>
              <a:t>Immagazzina ioni calcio</a:t>
            </a:r>
          </a:p>
          <a:p>
            <a:pPr lvl="1"/>
            <a:r>
              <a:rPr lang="it-IT" dirty="0"/>
              <a:t>Partecipa alla sintesi (trasporto) dei lipidi e di numerose proteine proteine</a:t>
            </a:r>
          </a:p>
          <a:p>
            <a:pPr lvl="1"/>
            <a:r>
              <a:rPr lang="it-IT" dirty="0"/>
              <a:t>Partecipa alla </a:t>
            </a:r>
            <a:r>
              <a:rPr lang="it-IT" dirty="0" err="1"/>
              <a:t>glicogenolisi</a:t>
            </a:r>
            <a:endParaRPr lang="it-IT" dirty="0"/>
          </a:p>
          <a:p>
            <a:endParaRPr lang="it-IT" dirty="0"/>
          </a:p>
          <a:p>
            <a:r>
              <a:rPr lang="it-IT" dirty="0"/>
              <a:t>Il RE ruvido viene denominato a questo modo grazie al fatto che è associato ai ribosomi</a:t>
            </a:r>
          </a:p>
          <a:p>
            <a:pPr lvl="1"/>
            <a:r>
              <a:rPr lang="it-IT" dirty="0"/>
              <a:t>Qui avviene la sintesi proteica</a:t>
            </a:r>
          </a:p>
        </p:txBody>
      </p:sp>
    </p:spTree>
    <p:extLst>
      <p:ext uri="{BB962C8B-B14F-4D97-AF65-F5344CB8AC3E}">
        <p14:creationId xmlns:p14="http://schemas.microsoft.com/office/powerpoint/2010/main" val="1848081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Reticolo Endoplasmatico </a:t>
            </a:r>
          </a:p>
        </p:txBody>
      </p:sp>
      <p:pic>
        <p:nvPicPr>
          <p:cNvPr id="3" name="Immagine 2" descr="img-923104832.pdf"/>
          <p:cNvPicPr>
            <a:picLocks noChangeAspect="1"/>
          </p:cNvPicPr>
          <p:nvPr/>
        </p:nvPicPr>
        <p:blipFill rotWithShape="1">
          <a:blip r:embed="rId2">
            <a:extLst>
              <a:ext uri="{28A0092B-C50C-407E-A947-70E740481C1C}">
                <a14:useLocalDpi xmlns:a14="http://schemas.microsoft.com/office/drawing/2010/main" val="0"/>
              </a:ext>
            </a:extLst>
          </a:blip>
          <a:srcRect l="18548" t="68796" r="32581" b="4478"/>
          <a:stretch/>
        </p:blipFill>
        <p:spPr>
          <a:xfrm rot="10800000">
            <a:off x="706272" y="1650352"/>
            <a:ext cx="5001313" cy="3863924"/>
          </a:xfrm>
          <a:prstGeom prst="rect">
            <a:avLst/>
          </a:prstGeom>
        </p:spPr>
      </p:pic>
      <p:pic>
        <p:nvPicPr>
          <p:cNvPr id="4" name="Immagine 3" descr="img-923104832.pdf"/>
          <p:cNvPicPr>
            <a:picLocks noChangeAspect="1"/>
          </p:cNvPicPr>
          <p:nvPr/>
        </p:nvPicPr>
        <p:blipFill rotWithShape="1">
          <a:blip r:embed="rId2">
            <a:extLst>
              <a:ext uri="{28A0092B-C50C-407E-A947-70E740481C1C}">
                <a14:useLocalDpi xmlns:a14="http://schemas.microsoft.com/office/drawing/2010/main" val="0"/>
              </a:ext>
            </a:extLst>
          </a:blip>
          <a:srcRect l="61966" t="7403" b="48232"/>
          <a:stretch/>
        </p:blipFill>
        <p:spPr>
          <a:xfrm rot="10800000">
            <a:off x="5805271" y="1417638"/>
            <a:ext cx="2986365" cy="4921495"/>
          </a:xfrm>
          <a:prstGeom prst="rect">
            <a:avLst/>
          </a:prstGeom>
        </p:spPr>
      </p:pic>
      <p:sp>
        <p:nvSpPr>
          <p:cNvPr id="5" name="CasellaDiTesto 4"/>
          <p:cNvSpPr txBox="1"/>
          <p:nvPr/>
        </p:nvSpPr>
        <p:spPr>
          <a:xfrm>
            <a:off x="7172860" y="2916961"/>
            <a:ext cx="558199" cy="369332"/>
          </a:xfrm>
          <a:prstGeom prst="rect">
            <a:avLst/>
          </a:prstGeom>
          <a:noFill/>
        </p:spPr>
        <p:txBody>
          <a:bodyPr wrap="square" rtlCol="0">
            <a:spAutoFit/>
          </a:bodyPr>
          <a:lstStyle/>
          <a:p>
            <a:r>
              <a:rPr lang="it-IT" b="1" dirty="0">
                <a:solidFill>
                  <a:schemeClr val="bg1"/>
                </a:solidFill>
              </a:rPr>
              <a:t>REL</a:t>
            </a:r>
          </a:p>
        </p:txBody>
      </p:sp>
    </p:spTree>
    <p:extLst>
      <p:ext uri="{BB962C8B-B14F-4D97-AF65-F5344CB8AC3E}">
        <p14:creationId xmlns:p14="http://schemas.microsoft.com/office/powerpoint/2010/main" val="1801318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L’apparato di Golgi e il sistema vescicolare</a:t>
            </a:r>
          </a:p>
        </p:txBody>
      </p:sp>
      <p:sp>
        <p:nvSpPr>
          <p:cNvPr id="3" name="Segnaposto contenuto 2"/>
          <p:cNvSpPr>
            <a:spLocks noGrp="1"/>
          </p:cNvSpPr>
          <p:nvPr>
            <p:ph idx="1"/>
          </p:nvPr>
        </p:nvSpPr>
        <p:spPr/>
        <p:txBody>
          <a:bodyPr>
            <a:normAutofit fontScale="92500"/>
          </a:bodyPr>
          <a:lstStyle/>
          <a:p>
            <a:r>
              <a:rPr lang="it-IT" dirty="0"/>
              <a:t>E’ composto da cisterne appiattite impilate ed è circondato da numerose vescicole che arrivano e partono da esso per il traporto di proteine.</a:t>
            </a:r>
          </a:p>
          <a:p>
            <a:r>
              <a:rPr lang="it-IT" dirty="0"/>
              <a:t>E’ un organello responsabile del controllo qualità e delle modificazioni post-</a:t>
            </a:r>
            <a:r>
              <a:rPr lang="it-IT" dirty="0" err="1"/>
              <a:t>traduzionali</a:t>
            </a:r>
            <a:r>
              <a:rPr lang="it-IT" dirty="0"/>
              <a:t> di alcune proteine (es: proteine di membrana che vengono </a:t>
            </a:r>
            <a:r>
              <a:rPr lang="it-IT" dirty="0" err="1"/>
              <a:t>glicosilate</a:t>
            </a:r>
            <a:r>
              <a:rPr lang="it-IT" dirty="0"/>
              <a:t>) </a:t>
            </a:r>
          </a:p>
          <a:p>
            <a:r>
              <a:rPr lang="it-IT" dirty="0"/>
              <a:t>Si divide in cis, mediano e trans-Golgi, ognuna di queste regioni ha funzioni differenti</a:t>
            </a:r>
          </a:p>
        </p:txBody>
      </p:sp>
    </p:spTree>
    <p:extLst>
      <p:ext uri="{BB962C8B-B14F-4D97-AF65-F5344CB8AC3E}">
        <p14:creationId xmlns:p14="http://schemas.microsoft.com/office/powerpoint/2010/main" val="3868820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927133756.pdf"/>
          <p:cNvPicPr>
            <a:picLocks noChangeAspect="1"/>
          </p:cNvPicPr>
          <p:nvPr/>
        </p:nvPicPr>
        <p:blipFill rotWithShape="1">
          <a:blip r:embed="rId2">
            <a:extLst>
              <a:ext uri="{28A0092B-C50C-407E-A947-70E740481C1C}">
                <a14:useLocalDpi xmlns:a14="http://schemas.microsoft.com/office/drawing/2010/main" val="0"/>
              </a:ext>
            </a:extLst>
          </a:blip>
          <a:srcRect l="51929" t="52315" b="1690"/>
          <a:stretch/>
        </p:blipFill>
        <p:spPr>
          <a:xfrm rot="10800000">
            <a:off x="2133598" y="115887"/>
            <a:ext cx="4727594" cy="6390665"/>
          </a:xfrm>
          <a:prstGeom prst="rect">
            <a:avLst/>
          </a:prstGeom>
        </p:spPr>
      </p:pic>
    </p:spTree>
    <p:extLst>
      <p:ext uri="{BB962C8B-B14F-4D97-AF65-F5344CB8AC3E}">
        <p14:creationId xmlns:p14="http://schemas.microsoft.com/office/powerpoint/2010/main" val="3209992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Vescicole</a:t>
            </a:r>
          </a:p>
        </p:txBody>
      </p:sp>
      <p:sp>
        <p:nvSpPr>
          <p:cNvPr id="3" name="Segnaposto contenuto 2"/>
          <p:cNvSpPr>
            <a:spLocks noGrp="1"/>
          </p:cNvSpPr>
          <p:nvPr>
            <p:ph idx="1"/>
          </p:nvPr>
        </p:nvSpPr>
        <p:spPr>
          <a:xfrm>
            <a:off x="457200" y="1417638"/>
            <a:ext cx="8229600" cy="5298019"/>
          </a:xfrm>
        </p:spPr>
        <p:txBody>
          <a:bodyPr>
            <a:normAutofit fontScale="70000" lnSpcReduction="20000"/>
          </a:bodyPr>
          <a:lstStyle/>
          <a:p>
            <a:r>
              <a:rPr lang="it-IT" dirty="0"/>
              <a:t>Vescicole di trasporto</a:t>
            </a:r>
          </a:p>
          <a:p>
            <a:pPr lvl="1"/>
            <a:r>
              <a:rPr lang="it-IT" dirty="0"/>
              <a:t>Lasciano il reticolo per portare le proteine al Golgi per </a:t>
            </a:r>
            <a:r>
              <a:rPr lang="it-IT" dirty="0" err="1"/>
              <a:t>sessere</a:t>
            </a:r>
            <a:r>
              <a:rPr lang="it-IT" dirty="0"/>
              <a:t> modificate</a:t>
            </a:r>
          </a:p>
          <a:p>
            <a:r>
              <a:rPr lang="it-IT" dirty="0"/>
              <a:t>Granuli di secrezione</a:t>
            </a:r>
          </a:p>
          <a:p>
            <a:pPr lvl="1"/>
            <a:r>
              <a:rPr lang="it-IT" dirty="0"/>
              <a:t>Lasciano il cis-Golgi per portare una proteina al suo bersaglio</a:t>
            </a:r>
          </a:p>
          <a:p>
            <a:r>
              <a:rPr lang="it-IT" dirty="0" err="1"/>
              <a:t>Endosomi</a:t>
            </a:r>
            <a:endParaRPr lang="it-IT" dirty="0"/>
          </a:p>
          <a:p>
            <a:r>
              <a:rPr lang="it-IT" dirty="0"/>
              <a:t>Sono delle vescicole che si formano dal trans Golgi e possono unirsi ai lisosomi per la degradazione dei prodotti contenuti</a:t>
            </a:r>
          </a:p>
          <a:p>
            <a:r>
              <a:rPr lang="it-IT" dirty="0"/>
              <a:t>Lisosomi</a:t>
            </a:r>
          </a:p>
          <a:p>
            <a:pPr lvl="1"/>
            <a:r>
              <a:rPr lang="it-IT" dirty="0"/>
              <a:t>Sistema di vescicole acide che contengono le idrolasi acide che lasciano il Golgi e possono fondersi con alcuni </a:t>
            </a:r>
            <a:r>
              <a:rPr lang="it-IT" dirty="0" err="1"/>
              <a:t>endosomi</a:t>
            </a:r>
            <a:r>
              <a:rPr lang="it-IT" dirty="0"/>
              <a:t> per la degradazione di alcune proteine</a:t>
            </a:r>
          </a:p>
          <a:p>
            <a:r>
              <a:rPr lang="it-IT" dirty="0" err="1"/>
              <a:t>Perossisomi</a:t>
            </a:r>
            <a:endParaRPr lang="it-IT" dirty="0"/>
          </a:p>
          <a:p>
            <a:r>
              <a:rPr lang="it-IT" dirty="0"/>
              <a:t>Si formano dal reticolo endoplasmatico liscio e contengono enzimi ossidativi </a:t>
            </a:r>
          </a:p>
        </p:txBody>
      </p:sp>
    </p:spTree>
    <p:extLst>
      <p:ext uri="{BB962C8B-B14F-4D97-AF65-F5344CB8AC3E}">
        <p14:creationId xmlns:p14="http://schemas.microsoft.com/office/powerpoint/2010/main" val="177219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nucleo</a:t>
            </a:r>
            <a:br>
              <a:rPr lang="it-IT" dirty="0"/>
            </a:br>
            <a:r>
              <a:rPr lang="it-IT" sz="3600" dirty="0"/>
              <a:t>(Compartimento nucleare)</a:t>
            </a:r>
          </a:p>
        </p:txBody>
      </p:sp>
      <p:sp>
        <p:nvSpPr>
          <p:cNvPr id="3" name="Segnaposto contenuto 2"/>
          <p:cNvSpPr>
            <a:spLocks noGrp="1"/>
          </p:cNvSpPr>
          <p:nvPr>
            <p:ph idx="1"/>
          </p:nvPr>
        </p:nvSpPr>
        <p:spPr>
          <a:xfrm>
            <a:off x="457200" y="1600200"/>
            <a:ext cx="5002558" cy="4525963"/>
          </a:xfrm>
        </p:spPr>
        <p:txBody>
          <a:bodyPr>
            <a:normAutofit fontScale="85000" lnSpcReduction="10000"/>
          </a:bodyPr>
          <a:lstStyle/>
          <a:p>
            <a:r>
              <a:rPr lang="it-IT" dirty="0"/>
              <a:t>Il sistema di membrane interno delimita il nucleo</a:t>
            </a:r>
          </a:p>
          <a:p>
            <a:r>
              <a:rPr lang="it-IT" dirty="0"/>
              <a:t>E’ facilmente identificabile grazie a tecniche molto semplici e sistemi ottici ‘primitivi’</a:t>
            </a:r>
          </a:p>
          <a:p>
            <a:r>
              <a:rPr lang="it-IT" dirty="0"/>
              <a:t>Contiene la cromatina</a:t>
            </a:r>
          </a:p>
          <a:p>
            <a:pPr lvl="1"/>
            <a:r>
              <a:rPr lang="it-IT" dirty="0" err="1"/>
              <a:t>Eucromatina</a:t>
            </a:r>
            <a:r>
              <a:rPr lang="it-IT" dirty="0"/>
              <a:t> (è poco condensata, contiene molte proteine istoniche)</a:t>
            </a:r>
          </a:p>
          <a:p>
            <a:pPr lvl="1"/>
            <a:r>
              <a:rPr lang="it-IT" dirty="0" err="1"/>
              <a:t>Eterocromatina</a:t>
            </a:r>
            <a:r>
              <a:rPr lang="it-IT" dirty="0"/>
              <a:t> (è altamente condensata) </a:t>
            </a:r>
          </a:p>
        </p:txBody>
      </p:sp>
      <p:pic>
        <p:nvPicPr>
          <p:cNvPr id="8" name="Immagine 7" descr="img-923132146.pdf"/>
          <p:cNvPicPr>
            <a:picLocks noChangeAspect="1"/>
          </p:cNvPicPr>
          <p:nvPr/>
        </p:nvPicPr>
        <p:blipFill rotWithShape="1">
          <a:blip r:embed="rId2">
            <a:extLst>
              <a:ext uri="{28A0092B-C50C-407E-A947-70E740481C1C}">
                <a14:useLocalDpi xmlns:a14="http://schemas.microsoft.com/office/drawing/2010/main" val="0"/>
              </a:ext>
            </a:extLst>
          </a:blip>
          <a:srcRect l="59827" t="55965" b="8623"/>
          <a:stretch/>
        </p:blipFill>
        <p:spPr>
          <a:xfrm>
            <a:off x="5858925" y="2498258"/>
            <a:ext cx="2510440" cy="3126314"/>
          </a:xfrm>
          <a:prstGeom prst="rect">
            <a:avLst/>
          </a:prstGeom>
        </p:spPr>
      </p:pic>
    </p:spTree>
    <p:extLst>
      <p:ext uri="{BB962C8B-B14F-4D97-AF65-F5344CB8AC3E}">
        <p14:creationId xmlns:p14="http://schemas.microsoft.com/office/powerpoint/2010/main" val="4153839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nucleo</a:t>
            </a:r>
          </a:p>
        </p:txBody>
      </p:sp>
      <p:sp>
        <p:nvSpPr>
          <p:cNvPr id="3" name="Segnaposto contenuto 2"/>
          <p:cNvSpPr>
            <a:spLocks noGrp="1"/>
          </p:cNvSpPr>
          <p:nvPr>
            <p:ph idx="1"/>
          </p:nvPr>
        </p:nvSpPr>
        <p:spPr>
          <a:xfrm>
            <a:off x="457200" y="1600200"/>
            <a:ext cx="4272644" cy="4525963"/>
          </a:xfrm>
        </p:spPr>
        <p:txBody>
          <a:bodyPr>
            <a:normAutofit fontScale="92500"/>
          </a:bodyPr>
          <a:lstStyle/>
          <a:p>
            <a:r>
              <a:rPr lang="it-IT" dirty="0"/>
              <a:t>Il nucleo ha un’importanza fondamentale, per il mantenimento delle informazioni genetiche e per il loro utilizzo.</a:t>
            </a:r>
          </a:p>
          <a:p>
            <a:r>
              <a:rPr lang="it-IT" dirty="0"/>
              <a:t>La membrana nucleare gioca un grosso ruolo in questi processi</a:t>
            </a:r>
          </a:p>
        </p:txBody>
      </p:sp>
      <p:pic>
        <p:nvPicPr>
          <p:cNvPr id="5" name="Immagine 4" descr="img-923132146.pdf"/>
          <p:cNvPicPr>
            <a:picLocks noChangeAspect="1"/>
          </p:cNvPicPr>
          <p:nvPr/>
        </p:nvPicPr>
        <p:blipFill rotWithShape="1">
          <a:blip r:embed="rId2">
            <a:extLst>
              <a:ext uri="{28A0092B-C50C-407E-A947-70E740481C1C}">
                <a14:useLocalDpi xmlns:a14="http://schemas.microsoft.com/office/drawing/2010/main" val="0"/>
              </a:ext>
            </a:extLst>
          </a:blip>
          <a:srcRect l="10179" t="47472" r="44110"/>
          <a:stretch/>
        </p:blipFill>
        <p:spPr>
          <a:xfrm>
            <a:off x="5323777" y="1250530"/>
            <a:ext cx="3363023" cy="5459745"/>
          </a:xfrm>
          <a:prstGeom prst="rect">
            <a:avLst/>
          </a:prstGeom>
        </p:spPr>
      </p:pic>
    </p:spTree>
    <p:extLst>
      <p:ext uri="{BB962C8B-B14F-4D97-AF65-F5344CB8AC3E}">
        <p14:creationId xmlns:p14="http://schemas.microsoft.com/office/powerpoint/2010/main" val="2631663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856"/>
            <a:ext cx="8229600" cy="1143000"/>
          </a:xfrm>
        </p:spPr>
        <p:txBody>
          <a:bodyPr/>
          <a:lstStyle/>
          <a:p>
            <a:r>
              <a:rPr lang="it-IT" dirty="0"/>
              <a:t>I mitocondri</a:t>
            </a:r>
          </a:p>
        </p:txBody>
      </p:sp>
      <p:sp>
        <p:nvSpPr>
          <p:cNvPr id="3" name="Segnaposto contenuto 2"/>
          <p:cNvSpPr>
            <a:spLocks noGrp="1"/>
          </p:cNvSpPr>
          <p:nvPr>
            <p:ph idx="1"/>
          </p:nvPr>
        </p:nvSpPr>
        <p:spPr>
          <a:xfrm>
            <a:off x="29202" y="1279022"/>
            <a:ext cx="9114798" cy="2735779"/>
          </a:xfrm>
        </p:spPr>
        <p:txBody>
          <a:bodyPr/>
          <a:lstStyle/>
          <a:p>
            <a:r>
              <a:rPr lang="it-IT" dirty="0"/>
              <a:t>Sono gli organelli responsabili della respirazione cellulare</a:t>
            </a:r>
          </a:p>
          <a:p>
            <a:r>
              <a:rPr lang="it-IT" dirty="0"/>
              <a:t>Sono degli organelli a doppia membrana, di cui quella più interna è caratterizzata da creste a morfologia e numero variabile</a:t>
            </a:r>
          </a:p>
        </p:txBody>
      </p:sp>
      <p:pic>
        <p:nvPicPr>
          <p:cNvPr id="4" name="Immagine 3" descr="img-906164223.pdf"/>
          <p:cNvPicPr>
            <a:picLocks noChangeAspect="1"/>
          </p:cNvPicPr>
          <p:nvPr/>
        </p:nvPicPr>
        <p:blipFill rotWithShape="1">
          <a:blip r:embed="rId2">
            <a:extLst>
              <a:ext uri="{28A0092B-C50C-407E-A947-70E740481C1C}">
                <a14:useLocalDpi xmlns:a14="http://schemas.microsoft.com/office/drawing/2010/main" val="0"/>
              </a:ext>
            </a:extLst>
          </a:blip>
          <a:srcRect l="9225" t="63598" r="47169" b="4004"/>
          <a:stretch/>
        </p:blipFill>
        <p:spPr>
          <a:xfrm rot="10800000">
            <a:off x="6394920" y="3941798"/>
            <a:ext cx="2778275" cy="2916199"/>
          </a:xfrm>
          <a:prstGeom prst="rect">
            <a:avLst/>
          </a:prstGeom>
        </p:spPr>
      </p:pic>
      <p:pic>
        <p:nvPicPr>
          <p:cNvPr id="5" name="Immagine 4" descr="140-f2-MitochondriaSchematic-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2" y="4160432"/>
            <a:ext cx="6321056" cy="2697567"/>
          </a:xfrm>
          <a:prstGeom prst="rect">
            <a:avLst/>
          </a:prstGeom>
        </p:spPr>
      </p:pic>
    </p:spTree>
    <p:extLst>
      <p:ext uri="{BB962C8B-B14F-4D97-AF65-F5344CB8AC3E}">
        <p14:creationId xmlns:p14="http://schemas.microsoft.com/office/powerpoint/2010/main" val="4198244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Il mitocondrio ha un suo DNA!</a:t>
            </a:r>
          </a:p>
          <a:p>
            <a:r>
              <a:rPr lang="it-IT" dirty="0"/>
              <a:t>IL DNA mitocondriale è di derivazione materna</a:t>
            </a:r>
          </a:p>
        </p:txBody>
      </p:sp>
    </p:spTree>
    <p:extLst>
      <p:ext uri="{BB962C8B-B14F-4D97-AF65-F5344CB8AC3E}">
        <p14:creationId xmlns:p14="http://schemas.microsoft.com/office/powerpoint/2010/main" val="2558133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citoplasma</a:t>
            </a:r>
          </a:p>
        </p:txBody>
      </p:sp>
      <p:sp>
        <p:nvSpPr>
          <p:cNvPr id="3" name="Segnaposto contenuto 2"/>
          <p:cNvSpPr>
            <a:spLocks noGrp="1"/>
          </p:cNvSpPr>
          <p:nvPr>
            <p:ph idx="1"/>
          </p:nvPr>
        </p:nvSpPr>
        <p:spPr/>
        <p:txBody>
          <a:bodyPr/>
          <a:lstStyle/>
          <a:p>
            <a:r>
              <a:rPr lang="it-IT" dirty="0"/>
              <a:t>E’ un sistema colloidale che occupa lo spazio compreso tra i diversi compartimenti, 4 volte più viscoso dell’acqua</a:t>
            </a:r>
          </a:p>
          <a:p>
            <a:r>
              <a:rPr lang="it-IT" dirty="0"/>
              <a:t>Contiene sistemi particolati:</a:t>
            </a:r>
          </a:p>
          <a:p>
            <a:pPr lvl="1"/>
            <a:r>
              <a:rPr lang="it-IT" dirty="0"/>
              <a:t>Inclusi citoplasmatici: pigmenti e sostanze di riserva</a:t>
            </a:r>
          </a:p>
          <a:p>
            <a:pPr lvl="1"/>
            <a:r>
              <a:rPr lang="it-IT" dirty="0"/>
              <a:t>Elementi </a:t>
            </a:r>
            <a:r>
              <a:rPr lang="it-IT" dirty="0" err="1"/>
              <a:t>citoscheletrici</a:t>
            </a:r>
            <a:endParaRPr lang="it-IT" dirty="0"/>
          </a:p>
        </p:txBody>
      </p:sp>
    </p:spTree>
    <p:extLst>
      <p:ext uri="{BB962C8B-B14F-4D97-AF65-F5344CB8AC3E}">
        <p14:creationId xmlns:p14="http://schemas.microsoft.com/office/powerpoint/2010/main" val="338047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76A8A-E6DC-0F4D-98DD-3B573A4695D8}"/>
              </a:ext>
            </a:extLst>
          </p:cNvPr>
          <p:cNvSpPr>
            <a:spLocks noGrp="1"/>
          </p:cNvSpPr>
          <p:nvPr>
            <p:ph type="title"/>
          </p:nvPr>
        </p:nvSpPr>
        <p:spPr>
          <a:xfrm>
            <a:off x="457199" y="71290"/>
            <a:ext cx="8229600" cy="1143000"/>
          </a:xfrm>
        </p:spPr>
        <p:txBody>
          <a:bodyPr/>
          <a:lstStyle/>
          <a:p>
            <a:r>
              <a:rPr lang="it-IT" dirty="0"/>
              <a:t>Dove si inserisce il nostro studio?</a:t>
            </a:r>
          </a:p>
        </p:txBody>
      </p:sp>
      <p:pic>
        <p:nvPicPr>
          <p:cNvPr id="9" name="Immagine 8">
            <a:extLst>
              <a:ext uri="{FF2B5EF4-FFF2-40B4-BE49-F238E27FC236}">
                <a16:creationId xmlns:a16="http://schemas.microsoft.com/office/drawing/2014/main" id="{30B10382-F4C0-9648-ABF6-4D71D2CE6A46}"/>
              </a:ext>
            </a:extLst>
          </p:cNvPr>
          <p:cNvPicPr>
            <a:picLocks noChangeAspect="1"/>
          </p:cNvPicPr>
          <p:nvPr/>
        </p:nvPicPr>
        <p:blipFill>
          <a:blip r:embed="rId2"/>
          <a:stretch>
            <a:fillRect/>
          </a:stretch>
        </p:blipFill>
        <p:spPr>
          <a:xfrm>
            <a:off x="1490515" y="1586820"/>
            <a:ext cx="6162969" cy="4649190"/>
          </a:xfrm>
          <a:prstGeom prst="rect">
            <a:avLst/>
          </a:prstGeom>
        </p:spPr>
      </p:pic>
      <p:sp>
        <p:nvSpPr>
          <p:cNvPr id="13" name="CasellaDiTesto 12">
            <a:extLst>
              <a:ext uri="{FF2B5EF4-FFF2-40B4-BE49-F238E27FC236}">
                <a16:creationId xmlns:a16="http://schemas.microsoft.com/office/drawing/2014/main" id="{C760013D-C9FE-9D4D-8725-03B5C2807F6D}"/>
              </a:ext>
            </a:extLst>
          </p:cNvPr>
          <p:cNvSpPr txBox="1"/>
          <p:nvPr/>
        </p:nvSpPr>
        <p:spPr>
          <a:xfrm>
            <a:off x="2470072" y="1487346"/>
            <a:ext cx="795641" cy="307777"/>
          </a:xfrm>
          <a:prstGeom prst="rect">
            <a:avLst/>
          </a:prstGeom>
          <a:solidFill>
            <a:schemeClr val="bg1"/>
          </a:solidFill>
        </p:spPr>
        <p:txBody>
          <a:bodyPr wrap="square" rtlCol="0">
            <a:spAutoFit/>
          </a:bodyPr>
          <a:lstStyle/>
          <a:p>
            <a:r>
              <a:rPr lang="it-IT" sz="1400" dirty="0"/>
              <a:t>muscolo</a:t>
            </a:r>
          </a:p>
        </p:txBody>
      </p:sp>
      <p:sp>
        <p:nvSpPr>
          <p:cNvPr id="15" name="CasellaDiTesto 14">
            <a:extLst>
              <a:ext uri="{FF2B5EF4-FFF2-40B4-BE49-F238E27FC236}">
                <a16:creationId xmlns:a16="http://schemas.microsoft.com/office/drawing/2014/main" id="{326DAA7D-F24B-254E-85E3-7D0B18C9E1B2}"/>
              </a:ext>
            </a:extLst>
          </p:cNvPr>
          <p:cNvSpPr txBox="1"/>
          <p:nvPr/>
        </p:nvSpPr>
        <p:spPr>
          <a:xfrm>
            <a:off x="2072251" y="2898530"/>
            <a:ext cx="795641" cy="307777"/>
          </a:xfrm>
          <a:prstGeom prst="rect">
            <a:avLst/>
          </a:prstGeom>
          <a:solidFill>
            <a:schemeClr val="bg1"/>
          </a:solidFill>
        </p:spPr>
        <p:txBody>
          <a:bodyPr wrap="square" rtlCol="0">
            <a:spAutoFit/>
          </a:bodyPr>
          <a:lstStyle/>
          <a:p>
            <a:r>
              <a:rPr lang="it-IT" sz="1400" dirty="0"/>
              <a:t>tendine</a:t>
            </a:r>
          </a:p>
        </p:txBody>
      </p:sp>
      <p:sp>
        <p:nvSpPr>
          <p:cNvPr id="16" name="CasellaDiTesto 15">
            <a:extLst>
              <a:ext uri="{FF2B5EF4-FFF2-40B4-BE49-F238E27FC236}">
                <a16:creationId xmlns:a16="http://schemas.microsoft.com/office/drawing/2014/main" id="{DF90C72A-EE56-0649-B46B-1C01ACD50B89}"/>
              </a:ext>
            </a:extLst>
          </p:cNvPr>
          <p:cNvSpPr txBox="1"/>
          <p:nvPr/>
        </p:nvSpPr>
        <p:spPr>
          <a:xfrm>
            <a:off x="1862451" y="3343917"/>
            <a:ext cx="795641" cy="307777"/>
          </a:xfrm>
          <a:prstGeom prst="rect">
            <a:avLst/>
          </a:prstGeom>
          <a:solidFill>
            <a:schemeClr val="bg1"/>
          </a:solidFill>
        </p:spPr>
        <p:txBody>
          <a:bodyPr wrap="square" rtlCol="0">
            <a:spAutoFit/>
          </a:bodyPr>
          <a:lstStyle/>
          <a:p>
            <a:r>
              <a:rPr lang="it-IT" sz="1400" dirty="0"/>
              <a:t>osso</a:t>
            </a:r>
          </a:p>
        </p:txBody>
      </p:sp>
      <p:sp>
        <p:nvSpPr>
          <p:cNvPr id="17" name="CasellaDiTesto 16">
            <a:extLst>
              <a:ext uri="{FF2B5EF4-FFF2-40B4-BE49-F238E27FC236}">
                <a16:creationId xmlns:a16="http://schemas.microsoft.com/office/drawing/2014/main" id="{5E21A9C1-F512-9F47-AC9A-27C9D2657B8F}"/>
              </a:ext>
            </a:extLst>
          </p:cNvPr>
          <p:cNvSpPr txBox="1"/>
          <p:nvPr/>
        </p:nvSpPr>
        <p:spPr>
          <a:xfrm>
            <a:off x="4665028" y="4050437"/>
            <a:ext cx="940125" cy="523220"/>
          </a:xfrm>
          <a:prstGeom prst="rect">
            <a:avLst/>
          </a:prstGeom>
          <a:solidFill>
            <a:schemeClr val="bg1"/>
          </a:solidFill>
        </p:spPr>
        <p:txBody>
          <a:bodyPr wrap="square" rtlCol="0">
            <a:spAutoFit/>
          </a:bodyPr>
          <a:lstStyle/>
          <a:p>
            <a:r>
              <a:rPr lang="it-IT" sz="1400" dirty="0"/>
              <a:t>fascio</a:t>
            </a:r>
          </a:p>
          <a:p>
            <a:r>
              <a:rPr lang="it-IT" sz="1400" dirty="0"/>
              <a:t>muscolare</a:t>
            </a:r>
          </a:p>
        </p:txBody>
      </p:sp>
      <p:sp>
        <p:nvSpPr>
          <p:cNvPr id="18" name="CasellaDiTesto 17">
            <a:extLst>
              <a:ext uri="{FF2B5EF4-FFF2-40B4-BE49-F238E27FC236}">
                <a16:creationId xmlns:a16="http://schemas.microsoft.com/office/drawing/2014/main" id="{DBFE332C-CE3A-284A-8BD7-113522048F32}"/>
              </a:ext>
            </a:extLst>
          </p:cNvPr>
          <p:cNvSpPr txBox="1"/>
          <p:nvPr/>
        </p:nvSpPr>
        <p:spPr>
          <a:xfrm>
            <a:off x="3265713" y="5928233"/>
            <a:ext cx="995543" cy="307777"/>
          </a:xfrm>
          <a:prstGeom prst="rect">
            <a:avLst/>
          </a:prstGeom>
          <a:solidFill>
            <a:schemeClr val="bg1"/>
          </a:solidFill>
        </p:spPr>
        <p:txBody>
          <a:bodyPr wrap="square" rtlCol="0">
            <a:spAutoFit/>
          </a:bodyPr>
          <a:lstStyle/>
          <a:p>
            <a:r>
              <a:rPr lang="it-IT" sz="1400" dirty="0"/>
              <a:t>fascicolo</a:t>
            </a:r>
          </a:p>
        </p:txBody>
      </p:sp>
      <p:sp>
        <p:nvSpPr>
          <p:cNvPr id="19" name="CasellaDiTesto 18">
            <a:extLst>
              <a:ext uri="{FF2B5EF4-FFF2-40B4-BE49-F238E27FC236}">
                <a16:creationId xmlns:a16="http://schemas.microsoft.com/office/drawing/2014/main" id="{396A09FB-D191-6D43-8B92-17EF8DCA5241}"/>
              </a:ext>
            </a:extLst>
          </p:cNvPr>
          <p:cNvSpPr txBox="1"/>
          <p:nvPr/>
        </p:nvSpPr>
        <p:spPr>
          <a:xfrm>
            <a:off x="6351324" y="5774344"/>
            <a:ext cx="1925777" cy="523220"/>
          </a:xfrm>
          <a:prstGeom prst="rect">
            <a:avLst/>
          </a:prstGeom>
          <a:solidFill>
            <a:schemeClr val="bg1"/>
          </a:solidFill>
        </p:spPr>
        <p:txBody>
          <a:bodyPr wrap="square" rtlCol="0">
            <a:spAutoFit/>
          </a:bodyPr>
          <a:lstStyle/>
          <a:p>
            <a:r>
              <a:rPr lang="it-IT" sz="1400" dirty="0"/>
              <a:t>fibra muscolare</a:t>
            </a:r>
          </a:p>
          <a:p>
            <a:r>
              <a:rPr lang="it-IT" sz="1400" dirty="0"/>
              <a:t>(cellula muscolare)</a:t>
            </a:r>
          </a:p>
        </p:txBody>
      </p:sp>
      <p:sp>
        <p:nvSpPr>
          <p:cNvPr id="20" name="CasellaDiTesto 19">
            <a:extLst>
              <a:ext uri="{FF2B5EF4-FFF2-40B4-BE49-F238E27FC236}">
                <a16:creationId xmlns:a16="http://schemas.microsoft.com/office/drawing/2014/main" id="{8CAA0ECF-BC80-B943-B5C8-6EBE5BDC464E}"/>
              </a:ext>
            </a:extLst>
          </p:cNvPr>
          <p:cNvSpPr txBox="1"/>
          <p:nvPr/>
        </p:nvSpPr>
        <p:spPr>
          <a:xfrm>
            <a:off x="6805476" y="4691705"/>
            <a:ext cx="1162867" cy="307777"/>
          </a:xfrm>
          <a:prstGeom prst="rect">
            <a:avLst/>
          </a:prstGeom>
          <a:solidFill>
            <a:schemeClr val="bg1"/>
          </a:solidFill>
        </p:spPr>
        <p:txBody>
          <a:bodyPr wrap="square" rtlCol="0">
            <a:spAutoFit/>
          </a:bodyPr>
          <a:lstStyle/>
          <a:p>
            <a:r>
              <a:rPr lang="it-IT" sz="1400" dirty="0"/>
              <a:t>miofibrille</a:t>
            </a:r>
          </a:p>
        </p:txBody>
      </p:sp>
      <p:sp>
        <p:nvSpPr>
          <p:cNvPr id="21" name="CasellaDiTesto 20">
            <a:extLst>
              <a:ext uri="{FF2B5EF4-FFF2-40B4-BE49-F238E27FC236}">
                <a16:creationId xmlns:a16="http://schemas.microsoft.com/office/drawing/2014/main" id="{9C0CE2C8-D15C-B047-94C8-84F29D91AACD}"/>
              </a:ext>
            </a:extLst>
          </p:cNvPr>
          <p:cNvSpPr txBox="1"/>
          <p:nvPr/>
        </p:nvSpPr>
        <p:spPr>
          <a:xfrm>
            <a:off x="6883728" y="3311963"/>
            <a:ext cx="1084615" cy="307777"/>
          </a:xfrm>
          <a:prstGeom prst="rect">
            <a:avLst/>
          </a:prstGeom>
          <a:solidFill>
            <a:schemeClr val="bg1"/>
          </a:solidFill>
        </p:spPr>
        <p:txBody>
          <a:bodyPr wrap="square" rtlCol="0">
            <a:spAutoFit/>
          </a:bodyPr>
          <a:lstStyle/>
          <a:p>
            <a:r>
              <a:rPr lang="it-IT" sz="1400" dirty="0"/>
              <a:t>sarcomero</a:t>
            </a:r>
          </a:p>
        </p:txBody>
      </p:sp>
      <p:sp>
        <p:nvSpPr>
          <p:cNvPr id="22" name="CasellaDiTesto 21">
            <a:extLst>
              <a:ext uri="{FF2B5EF4-FFF2-40B4-BE49-F238E27FC236}">
                <a16:creationId xmlns:a16="http://schemas.microsoft.com/office/drawing/2014/main" id="{51853639-DC9F-DF44-8B4E-09E5C30FDCD3}"/>
              </a:ext>
            </a:extLst>
          </p:cNvPr>
          <p:cNvSpPr txBox="1"/>
          <p:nvPr/>
        </p:nvSpPr>
        <p:spPr>
          <a:xfrm>
            <a:off x="4857011" y="1854469"/>
            <a:ext cx="795641" cy="307777"/>
          </a:xfrm>
          <a:prstGeom prst="rect">
            <a:avLst/>
          </a:prstGeom>
          <a:solidFill>
            <a:schemeClr val="bg1"/>
          </a:solidFill>
        </p:spPr>
        <p:txBody>
          <a:bodyPr wrap="square" rtlCol="0">
            <a:spAutoFit/>
          </a:bodyPr>
          <a:lstStyle/>
          <a:p>
            <a:r>
              <a:rPr lang="it-IT" sz="1400" dirty="0"/>
              <a:t>Linea </a:t>
            </a:r>
            <a:r>
              <a:rPr lang="it-IT" sz="1400" dirty="0" err="1"/>
              <a:t>Z</a:t>
            </a:r>
            <a:endParaRPr lang="it-IT" sz="1400" dirty="0"/>
          </a:p>
        </p:txBody>
      </p:sp>
      <p:sp>
        <p:nvSpPr>
          <p:cNvPr id="23" name="CasellaDiTesto 22">
            <a:extLst>
              <a:ext uri="{FF2B5EF4-FFF2-40B4-BE49-F238E27FC236}">
                <a16:creationId xmlns:a16="http://schemas.microsoft.com/office/drawing/2014/main" id="{954270B4-FB60-6C4A-883C-79FBC5BEEEEB}"/>
              </a:ext>
            </a:extLst>
          </p:cNvPr>
          <p:cNvSpPr txBox="1"/>
          <p:nvPr/>
        </p:nvSpPr>
        <p:spPr>
          <a:xfrm>
            <a:off x="4857011" y="2744641"/>
            <a:ext cx="795641" cy="307777"/>
          </a:xfrm>
          <a:prstGeom prst="rect">
            <a:avLst/>
          </a:prstGeom>
          <a:solidFill>
            <a:schemeClr val="bg1"/>
          </a:solidFill>
        </p:spPr>
        <p:txBody>
          <a:bodyPr wrap="square" rtlCol="0">
            <a:spAutoFit/>
          </a:bodyPr>
          <a:lstStyle/>
          <a:p>
            <a:r>
              <a:rPr lang="it-IT" sz="1400" dirty="0"/>
              <a:t>actina</a:t>
            </a:r>
          </a:p>
        </p:txBody>
      </p:sp>
      <p:sp>
        <p:nvSpPr>
          <p:cNvPr id="24" name="CasellaDiTesto 23">
            <a:extLst>
              <a:ext uri="{FF2B5EF4-FFF2-40B4-BE49-F238E27FC236}">
                <a16:creationId xmlns:a16="http://schemas.microsoft.com/office/drawing/2014/main" id="{B5301A79-46AA-7946-A4ED-E80F9F5BA5C0}"/>
              </a:ext>
            </a:extLst>
          </p:cNvPr>
          <p:cNvSpPr txBox="1"/>
          <p:nvPr/>
        </p:nvSpPr>
        <p:spPr>
          <a:xfrm>
            <a:off x="4857011" y="3089762"/>
            <a:ext cx="795641" cy="307777"/>
          </a:xfrm>
          <a:prstGeom prst="rect">
            <a:avLst/>
          </a:prstGeom>
          <a:solidFill>
            <a:schemeClr val="bg1"/>
          </a:solidFill>
        </p:spPr>
        <p:txBody>
          <a:bodyPr wrap="square" rtlCol="0">
            <a:spAutoFit/>
          </a:bodyPr>
          <a:lstStyle/>
          <a:p>
            <a:r>
              <a:rPr lang="it-IT" sz="1400" dirty="0"/>
              <a:t>miosina</a:t>
            </a:r>
          </a:p>
        </p:txBody>
      </p:sp>
      <p:cxnSp>
        <p:nvCxnSpPr>
          <p:cNvPr id="26" name="Connettore 1 25">
            <a:extLst>
              <a:ext uri="{FF2B5EF4-FFF2-40B4-BE49-F238E27FC236}">
                <a16:creationId xmlns:a16="http://schemas.microsoft.com/office/drawing/2014/main" id="{18112907-EBE2-4640-9FB2-E467867E9B3E}"/>
              </a:ext>
            </a:extLst>
          </p:cNvPr>
          <p:cNvCxnSpPr/>
          <p:nvPr/>
        </p:nvCxnSpPr>
        <p:spPr>
          <a:xfrm flipH="1">
            <a:off x="831273" y="1487346"/>
            <a:ext cx="4465122" cy="3393412"/>
          </a:xfrm>
          <a:prstGeom prst="line">
            <a:avLst/>
          </a:prstGeom>
          <a:ln w="57150">
            <a:solidFill>
              <a:srgbClr val="FF0000"/>
            </a:solidFill>
            <a:prstDash val="dashDot"/>
          </a:ln>
        </p:spPr>
        <p:style>
          <a:lnRef idx="3">
            <a:schemeClr val="accent2"/>
          </a:lnRef>
          <a:fillRef idx="0">
            <a:schemeClr val="accent2"/>
          </a:fillRef>
          <a:effectRef idx="2">
            <a:schemeClr val="accent2"/>
          </a:effectRef>
          <a:fontRef idx="minor">
            <a:schemeClr val="tx1"/>
          </a:fontRef>
        </p:style>
      </p:cxnSp>
      <p:pic>
        <p:nvPicPr>
          <p:cNvPr id="5" name="Immagine 4">
            <a:extLst>
              <a:ext uri="{FF2B5EF4-FFF2-40B4-BE49-F238E27FC236}">
                <a16:creationId xmlns:a16="http://schemas.microsoft.com/office/drawing/2014/main" id="{19706928-99FA-9F48-8ADD-6F409249DF41}"/>
              </a:ext>
            </a:extLst>
          </p:cNvPr>
          <p:cNvPicPr>
            <a:picLocks noChangeAspect="1"/>
          </p:cNvPicPr>
          <p:nvPr/>
        </p:nvPicPr>
        <p:blipFill rotWithShape="1">
          <a:blip r:embed="rId3"/>
          <a:srcRect l="26506" r="19290"/>
          <a:stretch/>
        </p:blipFill>
        <p:spPr>
          <a:xfrm>
            <a:off x="112983" y="1006690"/>
            <a:ext cx="1733472" cy="1461616"/>
          </a:xfrm>
          <a:prstGeom prst="rect">
            <a:avLst/>
          </a:prstGeom>
        </p:spPr>
      </p:pic>
      <p:sp>
        <p:nvSpPr>
          <p:cNvPr id="27" name="Ovale 26">
            <a:extLst>
              <a:ext uri="{FF2B5EF4-FFF2-40B4-BE49-F238E27FC236}">
                <a16:creationId xmlns:a16="http://schemas.microsoft.com/office/drawing/2014/main" id="{1BDB8297-61D4-BD49-B1B5-8DE02B792D32}"/>
              </a:ext>
            </a:extLst>
          </p:cNvPr>
          <p:cNvSpPr/>
          <p:nvPr/>
        </p:nvSpPr>
        <p:spPr>
          <a:xfrm>
            <a:off x="1279646" y="1335710"/>
            <a:ext cx="3123210" cy="27147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56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citoscheletro</a:t>
            </a:r>
          </a:p>
        </p:txBody>
      </p:sp>
      <p:sp>
        <p:nvSpPr>
          <p:cNvPr id="3" name="Segnaposto contenuto 2"/>
          <p:cNvSpPr>
            <a:spLocks noGrp="1"/>
          </p:cNvSpPr>
          <p:nvPr>
            <p:ph idx="1"/>
          </p:nvPr>
        </p:nvSpPr>
        <p:spPr>
          <a:xfrm>
            <a:off x="457199" y="1600200"/>
            <a:ext cx="8456613" cy="1991217"/>
          </a:xfrm>
        </p:spPr>
        <p:txBody>
          <a:bodyPr/>
          <a:lstStyle/>
          <a:p>
            <a:r>
              <a:rPr lang="it-IT" dirty="0"/>
              <a:t>Il citoscheletro è un complesso di strutture fibrillari molto plastiche in grado di </a:t>
            </a:r>
            <a:r>
              <a:rPr lang="it-IT" dirty="0" err="1"/>
              <a:t>autoassemblarsi</a:t>
            </a:r>
            <a:endParaRPr lang="it-IT" dirty="0"/>
          </a:p>
        </p:txBody>
      </p:sp>
      <p:pic>
        <p:nvPicPr>
          <p:cNvPr id="4" name="Immagine 3" descr="Unknown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427" y="3357823"/>
            <a:ext cx="6815970" cy="3429554"/>
          </a:xfrm>
          <a:prstGeom prst="rect">
            <a:avLst/>
          </a:prstGeom>
        </p:spPr>
      </p:pic>
    </p:spTree>
    <p:extLst>
      <p:ext uri="{BB962C8B-B14F-4D97-AF65-F5344CB8AC3E}">
        <p14:creationId xmlns:p14="http://schemas.microsoft.com/office/powerpoint/2010/main" val="3277131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9" y="74507"/>
            <a:ext cx="8229600" cy="1143000"/>
          </a:xfrm>
        </p:spPr>
        <p:txBody>
          <a:bodyPr>
            <a:normAutofit/>
          </a:bodyPr>
          <a:lstStyle/>
          <a:p>
            <a:r>
              <a:rPr lang="it-IT" sz="3200" dirty="0"/>
              <a:t>Il citoscheletro è costituito da tre sistemi di filamenti</a:t>
            </a:r>
          </a:p>
        </p:txBody>
      </p:sp>
      <p:sp>
        <p:nvSpPr>
          <p:cNvPr id="3" name="Segnaposto contenuto 2"/>
          <p:cNvSpPr>
            <a:spLocks noGrp="1"/>
          </p:cNvSpPr>
          <p:nvPr>
            <p:ph idx="1"/>
          </p:nvPr>
        </p:nvSpPr>
        <p:spPr>
          <a:xfrm>
            <a:off x="457199" y="1217507"/>
            <a:ext cx="8456613" cy="5257800"/>
          </a:xfrm>
        </p:spPr>
        <p:txBody>
          <a:bodyPr/>
          <a:lstStyle/>
          <a:p>
            <a:r>
              <a:rPr lang="it-IT" dirty="0">
                <a:solidFill>
                  <a:srgbClr val="FF0000"/>
                </a:solidFill>
              </a:rPr>
              <a:t>Microfilamenti</a:t>
            </a:r>
            <a:r>
              <a:rPr lang="it-IT" dirty="0"/>
              <a:t> (o citoscheletro di actina), formati da polimeri lineari di actina, una proteina che in combinazione con la miosina è causa dei fenomeni contrattili</a:t>
            </a:r>
          </a:p>
          <a:p>
            <a:r>
              <a:rPr lang="it-IT" dirty="0">
                <a:solidFill>
                  <a:srgbClr val="FF0000"/>
                </a:solidFill>
              </a:rPr>
              <a:t>Microtubuli</a:t>
            </a:r>
            <a:r>
              <a:rPr lang="it-IT" dirty="0"/>
              <a:t>, sono strutture cilindriche cave formati dalla proteina </a:t>
            </a:r>
            <a:r>
              <a:rPr lang="it-IT" dirty="0" err="1"/>
              <a:t>tubulina</a:t>
            </a:r>
            <a:r>
              <a:rPr lang="it-IT" dirty="0"/>
              <a:t>. Servono per il trasporto di vescicole</a:t>
            </a:r>
          </a:p>
          <a:p>
            <a:r>
              <a:rPr lang="it-IT" dirty="0">
                <a:solidFill>
                  <a:srgbClr val="FF0000"/>
                </a:solidFill>
              </a:rPr>
              <a:t>Filamenti intermedi</a:t>
            </a:r>
            <a:r>
              <a:rPr lang="it-IT" dirty="0"/>
              <a:t>, hanno componente proteica diversa in base al tipo di cellule, sono il sistema che attua resistenza meccanica</a:t>
            </a:r>
          </a:p>
        </p:txBody>
      </p:sp>
    </p:spTree>
    <p:extLst>
      <p:ext uri="{BB962C8B-B14F-4D97-AF65-F5344CB8AC3E}">
        <p14:creationId xmlns:p14="http://schemas.microsoft.com/office/powerpoint/2010/main" val="35433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X09102541.pdf"/>
          <p:cNvPicPr>
            <a:picLocks noChangeAspect="1"/>
          </p:cNvPicPr>
          <p:nvPr/>
        </p:nvPicPr>
        <p:blipFill rotWithShape="1">
          <a:blip r:embed="rId2">
            <a:extLst>
              <a:ext uri="{28A0092B-C50C-407E-A947-70E740481C1C}">
                <a14:useLocalDpi xmlns:a14="http://schemas.microsoft.com/office/drawing/2010/main" val="0"/>
              </a:ext>
            </a:extLst>
          </a:blip>
          <a:srcRect l="55882" t="9774" b="25251"/>
          <a:stretch/>
        </p:blipFill>
        <p:spPr>
          <a:xfrm>
            <a:off x="1564334" y="115888"/>
            <a:ext cx="6040500" cy="6284167"/>
          </a:xfrm>
          <a:prstGeom prst="rect">
            <a:avLst/>
          </a:prstGeom>
        </p:spPr>
      </p:pic>
    </p:spTree>
    <p:extLst>
      <p:ext uri="{BB962C8B-B14F-4D97-AF65-F5344CB8AC3E}">
        <p14:creationId xmlns:p14="http://schemas.microsoft.com/office/powerpoint/2010/main" val="516334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D449C06-EA74-CF4C-83A4-0D736777E324}"/>
              </a:ext>
            </a:extLst>
          </p:cNvPr>
          <p:cNvPicPr>
            <a:picLocks noChangeAspect="1"/>
          </p:cNvPicPr>
          <p:nvPr/>
        </p:nvPicPr>
        <p:blipFill>
          <a:blip r:embed="rId2"/>
          <a:stretch>
            <a:fillRect/>
          </a:stretch>
        </p:blipFill>
        <p:spPr>
          <a:xfrm>
            <a:off x="6700838" y="4219385"/>
            <a:ext cx="2443162" cy="2638615"/>
          </a:xfrm>
          <a:prstGeom prst="rect">
            <a:avLst/>
          </a:prstGeom>
        </p:spPr>
      </p:pic>
      <p:sp>
        <p:nvSpPr>
          <p:cNvPr id="2" name="Titolo 1"/>
          <p:cNvSpPr>
            <a:spLocks noGrp="1"/>
          </p:cNvSpPr>
          <p:nvPr>
            <p:ph type="title"/>
          </p:nvPr>
        </p:nvSpPr>
        <p:spPr/>
        <p:txBody>
          <a:bodyPr/>
          <a:lstStyle/>
          <a:p>
            <a:r>
              <a:rPr lang="it-IT" dirty="0">
                <a:solidFill>
                  <a:srgbClr val="FF0000"/>
                </a:solidFill>
              </a:rPr>
              <a:t>Tessuto</a:t>
            </a:r>
          </a:p>
        </p:txBody>
      </p:sp>
      <p:sp>
        <p:nvSpPr>
          <p:cNvPr id="3" name="Segnaposto contenuto 2"/>
          <p:cNvSpPr>
            <a:spLocks noGrp="1"/>
          </p:cNvSpPr>
          <p:nvPr>
            <p:ph idx="1"/>
          </p:nvPr>
        </p:nvSpPr>
        <p:spPr>
          <a:xfrm>
            <a:off x="0" y="1417638"/>
            <a:ext cx="8229600" cy="4525963"/>
          </a:xfrm>
        </p:spPr>
        <p:txBody>
          <a:bodyPr>
            <a:normAutofit fontScale="92500"/>
          </a:bodyPr>
          <a:lstStyle/>
          <a:p>
            <a:r>
              <a:rPr lang="it-IT" dirty="0"/>
              <a:t> In biologia, aggregato di </a:t>
            </a:r>
            <a:r>
              <a:rPr lang="it-IT" dirty="0">
                <a:solidFill>
                  <a:srgbClr val="FF0000"/>
                </a:solidFill>
              </a:rPr>
              <a:t>cellule</a:t>
            </a:r>
            <a:r>
              <a:rPr lang="it-IT" dirty="0"/>
              <a:t> (e di sostanze da esse prodotte) che hanno forma, struttura e funzioni simili e, per lo più, origine embriologica comune; nell’uomo, come in tutti i vertebrati, i tessuti sono i materiali costitutivi degli </a:t>
            </a:r>
            <a:r>
              <a:rPr lang="it-IT" b="1" dirty="0">
                <a:solidFill>
                  <a:srgbClr val="FF0000"/>
                </a:solidFill>
              </a:rPr>
              <a:t>organi</a:t>
            </a:r>
            <a:r>
              <a:rPr lang="it-IT" dirty="0"/>
              <a:t> e si raggruppano in quattro grandi categorie studiate dall’istologia (Dizionario Treccani)</a:t>
            </a:r>
          </a:p>
          <a:p>
            <a:r>
              <a:rPr lang="it-IT" dirty="0"/>
              <a:t>Insieme ordinato di cellule con struttura e funzioni analoghe (Dizionario Garzanti)</a:t>
            </a:r>
          </a:p>
          <a:p>
            <a:endParaRPr lang="it-IT" dirty="0"/>
          </a:p>
          <a:p>
            <a:endParaRPr lang="it-IT" dirty="0"/>
          </a:p>
        </p:txBody>
      </p:sp>
    </p:spTree>
    <p:extLst>
      <p:ext uri="{BB962C8B-B14F-4D97-AF65-F5344CB8AC3E}">
        <p14:creationId xmlns:p14="http://schemas.microsoft.com/office/powerpoint/2010/main" val="1175279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1524000" y="79319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p:cNvSpPr txBox="1"/>
          <p:nvPr/>
        </p:nvSpPr>
        <p:spPr>
          <a:xfrm>
            <a:off x="999231" y="4018502"/>
            <a:ext cx="6973795" cy="954107"/>
          </a:xfrm>
          <a:prstGeom prst="rect">
            <a:avLst/>
          </a:prstGeom>
          <a:noFill/>
        </p:spPr>
        <p:txBody>
          <a:bodyPr wrap="square" rtlCol="0">
            <a:spAutoFit/>
          </a:bodyPr>
          <a:lstStyle/>
          <a:p>
            <a:pPr algn="ctr"/>
            <a:r>
              <a:rPr lang="it-IT" sz="2800" dirty="0"/>
              <a:t>I tessuti sono costituiti da </a:t>
            </a:r>
            <a:r>
              <a:rPr lang="it-IT" sz="2800" b="1" dirty="0">
                <a:solidFill>
                  <a:srgbClr val="FF0000"/>
                </a:solidFill>
              </a:rPr>
              <a:t>CELLULE</a:t>
            </a:r>
            <a:r>
              <a:rPr lang="it-IT" sz="2800" dirty="0"/>
              <a:t> e </a:t>
            </a:r>
          </a:p>
          <a:p>
            <a:pPr algn="ctr"/>
            <a:r>
              <a:rPr lang="it-IT" sz="2800" b="1" dirty="0">
                <a:solidFill>
                  <a:srgbClr val="FF0000"/>
                </a:solidFill>
              </a:rPr>
              <a:t>MATRICE EXTRACELLULARE</a:t>
            </a:r>
          </a:p>
        </p:txBody>
      </p:sp>
      <p:sp>
        <p:nvSpPr>
          <p:cNvPr id="4" name="CasellaDiTesto 3"/>
          <p:cNvSpPr txBox="1"/>
          <p:nvPr/>
        </p:nvSpPr>
        <p:spPr>
          <a:xfrm>
            <a:off x="999231" y="5420178"/>
            <a:ext cx="6973795" cy="1384995"/>
          </a:xfrm>
          <a:prstGeom prst="rect">
            <a:avLst/>
          </a:prstGeom>
          <a:noFill/>
        </p:spPr>
        <p:txBody>
          <a:bodyPr wrap="square" rtlCol="0">
            <a:spAutoFit/>
          </a:bodyPr>
          <a:lstStyle/>
          <a:p>
            <a:pPr algn="ctr"/>
            <a:r>
              <a:rPr lang="it-IT" sz="2800" dirty="0"/>
              <a:t>Le cellule interagiscono tra loro e con la matrice extracellulare al fine di mantenere l’integrità di un tessuto</a:t>
            </a:r>
            <a:endParaRPr lang="it-IT" sz="2800" b="1" dirty="0">
              <a:solidFill>
                <a:srgbClr val="FF0000"/>
              </a:solidFill>
            </a:endParaRPr>
          </a:p>
        </p:txBody>
      </p:sp>
    </p:spTree>
    <p:extLst>
      <p:ext uri="{BB962C8B-B14F-4D97-AF65-F5344CB8AC3E}">
        <p14:creationId xmlns:p14="http://schemas.microsoft.com/office/powerpoint/2010/main" val="249000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numero diapositiva 4">
            <a:extLst>
              <a:ext uri="{FF2B5EF4-FFF2-40B4-BE49-F238E27FC236}">
                <a16:creationId xmlns:a16="http://schemas.microsoft.com/office/drawing/2014/main" id="{813A43B3-7002-054B-8923-1070465908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D668A08-5DF0-8B42-829D-DA3ACFB39FE6}" type="slidenum">
              <a:rPr lang="en-US" altLang="it-IT" sz="1200" smtClean="0">
                <a:solidFill>
                  <a:srgbClr val="898989"/>
                </a:solidFill>
                <a:latin typeface="Times New Roman" panose="02020603050405020304" pitchFamily="18" charset="0"/>
              </a:rPr>
              <a:pPr>
                <a:spcBef>
                  <a:spcPct val="0"/>
                </a:spcBef>
                <a:buFontTx/>
                <a:buNone/>
              </a:pPr>
              <a:t>75</a:t>
            </a:fld>
            <a:endParaRPr lang="en-US" altLang="it-IT" sz="1200">
              <a:solidFill>
                <a:srgbClr val="898989"/>
              </a:solidFill>
              <a:latin typeface="Times New Roman" panose="02020603050405020304" pitchFamily="18" charset="0"/>
            </a:endParaRPr>
          </a:p>
        </p:txBody>
      </p:sp>
      <p:sp>
        <p:nvSpPr>
          <p:cNvPr id="50178" name="Rectangle 3">
            <a:extLst>
              <a:ext uri="{FF2B5EF4-FFF2-40B4-BE49-F238E27FC236}">
                <a16:creationId xmlns:a16="http://schemas.microsoft.com/office/drawing/2014/main" id="{0193ED6B-8025-7344-B633-3B66324B9202}"/>
              </a:ext>
            </a:extLst>
          </p:cNvPr>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it-IT" sz="4400" dirty="0">
                <a:solidFill>
                  <a:schemeClr val="tx2"/>
                </a:solidFill>
              </a:rPr>
              <a:t>Le cellule </a:t>
            </a:r>
            <a:r>
              <a:rPr lang="en-US" altLang="it-IT" sz="4400" dirty="0" err="1">
                <a:solidFill>
                  <a:schemeClr val="tx2"/>
                </a:solidFill>
              </a:rPr>
              <a:t>possono</a:t>
            </a:r>
            <a:r>
              <a:rPr lang="en-US" altLang="it-IT" sz="4400" dirty="0">
                <a:solidFill>
                  <a:schemeClr val="tx2"/>
                </a:solidFill>
              </a:rPr>
              <a:t> </a:t>
            </a:r>
            <a:r>
              <a:rPr lang="en-US" altLang="it-IT" sz="4400" dirty="0" err="1">
                <a:solidFill>
                  <a:schemeClr val="tx2"/>
                </a:solidFill>
              </a:rPr>
              <a:t>essere</a:t>
            </a:r>
            <a:r>
              <a:rPr lang="en-US" altLang="it-IT" sz="4400" dirty="0">
                <a:solidFill>
                  <a:schemeClr val="tx2"/>
                </a:solidFill>
              </a:rPr>
              <a:t> </a:t>
            </a:r>
            <a:r>
              <a:rPr lang="en-US" altLang="it-IT" sz="4400" dirty="0" err="1">
                <a:solidFill>
                  <a:schemeClr val="tx2"/>
                </a:solidFill>
              </a:rPr>
              <a:t>polarizzate</a:t>
            </a:r>
            <a:r>
              <a:rPr lang="en-US" altLang="it-IT" sz="4400" dirty="0">
                <a:solidFill>
                  <a:schemeClr val="tx2"/>
                </a:solidFill>
              </a:rPr>
              <a:t>: </a:t>
            </a:r>
            <a:r>
              <a:rPr lang="en-US" altLang="it-IT" sz="4400" dirty="0" err="1">
                <a:solidFill>
                  <a:schemeClr val="tx2"/>
                </a:solidFill>
              </a:rPr>
              <a:t>nomenclatura</a:t>
            </a:r>
            <a:endParaRPr lang="en-US" altLang="it-IT" sz="4400" dirty="0">
              <a:solidFill>
                <a:schemeClr val="tx2"/>
              </a:solidFill>
            </a:endParaRPr>
          </a:p>
        </p:txBody>
      </p:sp>
      <p:sp>
        <p:nvSpPr>
          <p:cNvPr id="50179" name="Text Box 4">
            <a:extLst>
              <a:ext uri="{FF2B5EF4-FFF2-40B4-BE49-F238E27FC236}">
                <a16:creationId xmlns:a16="http://schemas.microsoft.com/office/drawing/2014/main" id="{C1EB0788-EA78-FA41-A460-4C76BCA7C675}"/>
              </a:ext>
            </a:extLst>
          </p:cNvPr>
          <p:cNvSpPr txBox="1">
            <a:spLocks noChangeArrowheads="1"/>
          </p:cNvSpPr>
          <p:nvPr/>
        </p:nvSpPr>
        <p:spPr bwMode="auto">
          <a:xfrm>
            <a:off x="457200" y="1524000"/>
            <a:ext cx="38989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400" b="1">
                <a:latin typeface="Arial" panose="020B0604020202020204" pitchFamily="34" charset="0"/>
              </a:rPr>
              <a:t>Apicale</a:t>
            </a:r>
            <a:r>
              <a:rPr lang="en-US" altLang="it-IT" sz="2400">
                <a:latin typeface="Arial" panose="020B0604020202020204" pitchFamily="34" charset="0"/>
              </a:rPr>
              <a:t>: </a:t>
            </a:r>
          </a:p>
          <a:p>
            <a:pPr eaLnBrk="1" hangingPunct="1">
              <a:spcBef>
                <a:spcPct val="0"/>
              </a:spcBef>
              <a:buFontTx/>
              <a:buNone/>
            </a:pPr>
            <a:r>
              <a:rPr lang="en-US" altLang="it-IT" sz="2200">
                <a:latin typeface="Arial" panose="020B0604020202020204" pitchFamily="34" charset="0"/>
              </a:rPr>
              <a:t>verso il lume o all</a:t>
            </a:r>
            <a:r>
              <a:rPr lang="ja-JP" altLang="en-US" sz="2200">
                <a:latin typeface="Arial" panose="020B0604020202020204" pitchFamily="34" charset="0"/>
              </a:rPr>
              <a:t>’</a:t>
            </a:r>
            <a:r>
              <a:rPr lang="en-US" altLang="ja-JP" sz="2200">
                <a:latin typeface="Arial" panose="020B0604020202020204" pitchFamily="34" charset="0"/>
              </a:rPr>
              <a:t>esterno </a:t>
            </a:r>
          </a:p>
          <a:p>
            <a:pPr eaLnBrk="1" hangingPunct="1">
              <a:spcBef>
                <a:spcPct val="0"/>
              </a:spcBef>
              <a:buFontTx/>
              <a:buNone/>
            </a:pPr>
            <a:r>
              <a:rPr lang="en-US" altLang="it-IT" sz="2200">
                <a:latin typeface="Arial" panose="020B0604020202020204" pitchFamily="34" charset="0"/>
              </a:rPr>
              <a:t>separate dalla superficie </a:t>
            </a:r>
            <a:r>
              <a:rPr lang="en-US" altLang="it-IT" sz="2400" b="1">
                <a:latin typeface="Arial" panose="020B0604020202020204" pitchFamily="34" charset="0"/>
              </a:rPr>
              <a:t>Laterale: </a:t>
            </a:r>
          </a:p>
          <a:p>
            <a:pPr eaLnBrk="1" hangingPunct="1">
              <a:spcBef>
                <a:spcPct val="0"/>
              </a:spcBef>
              <a:buFontTx/>
              <a:buNone/>
            </a:pPr>
            <a:r>
              <a:rPr lang="en-US" altLang="it-IT" sz="2200">
                <a:latin typeface="Arial" panose="020B0604020202020204" pitchFamily="34" charset="0"/>
              </a:rPr>
              <a:t> a contatto con cellule adiacenti</a:t>
            </a:r>
          </a:p>
          <a:p>
            <a:pPr eaLnBrk="1" hangingPunct="1">
              <a:spcBef>
                <a:spcPct val="0"/>
              </a:spcBef>
              <a:buFontTx/>
              <a:buNone/>
            </a:pPr>
            <a:r>
              <a:rPr lang="en-US" altLang="it-IT" sz="2400" b="1">
                <a:latin typeface="Arial" panose="020B0604020202020204" pitchFamily="34" charset="0"/>
              </a:rPr>
              <a:t>Basale: </a:t>
            </a:r>
          </a:p>
          <a:p>
            <a:pPr eaLnBrk="1" hangingPunct="1">
              <a:spcBef>
                <a:spcPct val="0"/>
              </a:spcBef>
              <a:buFontTx/>
              <a:buNone/>
            </a:pPr>
            <a:r>
              <a:rPr lang="en-US" altLang="it-IT" sz="2200">
                <a:latin typeface="Arial" panose="020B0604020202020204" pitchFamily="34" charset="0"/>
              </a:rPr>
              <a:t>poggia sulla membrana basale</a:t>
            </a:r>
          </a:p>
        </p:txBody>
      </p:sp>
      <p:grpSp>
        <p:nvGrpSpPr>
          <p:cNvPr id="50180" name="Group 5">
            <a:extLst>
              <a:ext uri="{FF2B5EF4-FFF2-40B4-BE49-F238E27FC236}">
                <a16:creationId xmlns:a16="http://schemas.microsoft.com/office/drawing/2014/main" id="{B9399E4A-68FC-964B-861B-F8F237CBD5A5}"/>
              </a:ext>
            </a:extLst>
          </p:cNvPr>
          <p:cNvGrpSpPr>
            <a:grpSpLocks/>
          </p:cNvGrpSpPr>
          <p:nvPr/>
        </p:nvGrpSpPr>
        <p:grpSpPr bwMode="auto">
          <a:xfrm>
            <a:off x="4500563" y="1958975"/>
            <a:ext cx="5045075" cy="4894263"/>
            <a:chOff x="3504" y="1028"/>
            <a:chExt cx="2256" cy="2188"/>
          </a:xfrm>
        </p:grpSpPr>
        <p:pic>
          <p:nvPicPr>
            <p:cNvPr id="50184" name="Picture 6" descr="cover4">
              <a:extLst>
                <a:ext uri="{FF2B5EF4-FFF2-40B4-BE49-F238E27FC236}">
                  <a16:creationId xmlns:a16="http://schemas.microsoft.com/office/drawing/2014/main" id="{D72ABEA7-540B-CC43-9D1B-1C427455D9A9}"/>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r="12297"/>
            <a:stretch>
              <a:fillRect/>
            </a:stretch>
          </p:blipFill>
          <p:spPr bwMode="auto">
            <a:xfrm>
              <a:off x="3504" y="1028"/>
              <a:ext cx="1776" cy="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 Box 7">
              <a:extLst>
                <a:ext uri="{FF2B5EF4-FFF2-40B4-BE49-F238E27FC236}">
                  <a16:creationId xmlns:a16="http://schemas.microsoft.com/office/drawing/2014/main" id="{4D53C063-4E78-AF46-8FD7-F5EA667707AD}"/>
                </a:ext>
              </a:extLst>
            </p:cNvPr>
            <p:cNvSpPr txBox="1">
              <a:spLocks noChangeArrowheads="1"/>
            </p:cNvSpPr>
            <p:nvPr/>
          </p:nvSpPr>
          <p:spPr bwMode="auto">
            <a:xfrm>
              <a:off x="3504" y="1846"/>
              <a:ext cx="908"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it-IT" sz="2400">
                  <a:solidFill>
                    <a:srgbClr val="FFFF00"/>
                  </a:solidFill>
                  <a:latin typeface="Times New Roman" panose="02020603050405020304" pitchFamily="18" charset="0"/>
                </a:rPr>
                <a:t>Apicale</a:t>
              </a:r>
            </a:p>
          </p:txBody>
        </p:sp>
        <p:sp>
          <p:nvSpPr>
            <p:cNvPr id="50186" name="Text Box 8">
              <a:extLst>
                <a:ext uri="{FF2B5EF4-FFF2-40B4-BE49-F238E27FC236}">
                  <a16:creationId xmlns:a16="http://schemas.microsoft.com/office/drawing/2014/main" id="{E927C314-2260-2640-A913-ACA04922C5D8}"/>
                </a:ext>
              </a:extLst>
            </p:cNvPr>
            <p:cNvSpPr txBox="1">
              <a:spLocks noChangeArrowheads="1"/>
            </p:cNvSpPr>
            <p:nvPr/>
          </p:nvSpPr>
          <p:spPr bwMode="auto">
            <a:xfrm>
              <a:off x="4789" y="2265"/>
              <a:ext cx="90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it-IT" sz="2400">
                  <a:solidFill>
                    <a:srgbClr val="00FF00"/>
                  </a:solidFill>
                  <a:latin typeface="Times New Roman" panose="02020603050405020304" pitchFamily="18" charset="0"/>
                </a:rPr>
                <a:t>Laterale</a:t>
              </a:r>
            </a:p>
          </p:txBody>
        </p:sp>
        <p:sp>
          <p:nvSpPr>
            <p:cNvPr id="1019913" name="Line 9">
              <a:extLst>
                <a:ext uri="{FF2B5EF4-FFF2-40B4-BE49-F238E27FC236}">
                  <a16:creationId xmlns:a16="http://schemas.microsoft.com/office/drawing/2014/main" id="{90F69D5C-424E-BB45-B718-301ADD85983F}"/>
                </a:ext>
              </a:extLst>
            </p:cNvPr>
            <p:cNvSpPr>
              <a:spLocks noChangeShapeType="1"/>
            </p:cNvSpPr>
            <p:nvPr/>
          </p:nvSpPr>
          <p:spPr bwMode="auto">
            <a:xfrm flipH="1">
              <a:off x="4457" y="1584"/>
              <a:ext cx="775" cy="456"/>
            </a:xfrm>
            <a:prstGeom prst="line">
              <a:avLst/>
            </a:prstGeom>
            <a:noFill/>
            <a:ln w="9525">
              <a:solidFill>
                <a:srgbClr val="FF0000"/>
              </a:solidFill>
              <a:round/>
              <a:headEnd/>
              <a:tailEnd type="triangle" w="med" len="med"/>
            </a:ln>
            <a:effectLst/>
          </p:spPr>
          <p:txBody>
            <a:bodyPr/>
            <a:lstStyle/>
            <a:p>
              <a:pPr>
                <a:defRPr/>
              </a:pPr>
              <a:endParaRPr lang="it-IT">
                <a:solidFill>
                  <a:schemeClr val="accent2">
                    <a:lumMod val="60000"/>
                    <a:lumOff val="40000"/>
                  </a:schemeClr>
                </a:solidFill>
                <a:latin typeface="Times New Roman" charset="0"/>
                <a:ea typeface="ＭＳ Ｐゴシック" charset="0"/>
              </a:endParaRPr>
            </a:p>
          </p:txBody>
        </p:sp>
        <p:sp>
          <p:nvSpPr>
            <p:cNvPr id="50188" name="Text Box 10">
              <a:extLst>
                <a:ext uri="{FF2B5EF4-FFF2-40B4-BE49-F238E27FC236}">
                  <a16:creationId xmlns:a16="http://schemas.microsoft.com/office/drawing/2014/main" id="{F08CFD10-FFB4-444D-A52D-3B1E87C36897}"/>
                </a:ext>
              </a:extLst>
            </p:cNvPr>
            <p:cNvSpPr txBox="1">
              <a:spLocks noChangeArrowheads="1"/>
            </p:cNvSpPr>
            <p:nvPr/>
          </p:nvSpPr>
          <p:spPr bwMode="auto">
            <a:xfrm>
              <a:off x="5068" y="1344"/>
              <a:ext cx="69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it-IT" sz="2000">
                  <a:solidFill>
                    <a:srgbClr val="FF0000"/>
                  </a:solidFill>
                  <a:latin typeface="Times New Roman" panose="02020603050405020304" pitchFamily="18" charset="0"/>
                </a:rPr>
                <a:t>Lume</a:t>
              </a:r>
            </a:p>
          </p:txBody>
        </p:sp>
        <p:sp>
          <p:nvSpPr>
            <p:cNvPr id="50189" name="Text Box 11">
              <a:extLst>
                <a:ext uri="{FF2B5EF4-FFF2-40B4-BE49-F238E27FC236}">
                  <a16:creationId xmlns:a16="http://schemas.microsoft.com/office/drawing/2014/main" id="{6E598436-F67C-A049-A6C7-3A008D6F6F77}"/>
                </a:ext>
              </a:extLst>
            </p:cNvPr>
            <p:cNvSpPr txBox="1">
              <a:spLocks noChangeArrowheads="1"/>
            </p:cNvSpPr>
            <p:nvPr/>
          </p:nvSpPr>
          <p:spPr bwMode="auto">
            <a:xfrm>
              <a:off x="4659" y="2876"/>
              <a:ext cx="90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it-IT" sz="2400">
                  <a:solidFill>
                    <a:srgbClr val="3366FF"/>
                  </a:solidFill>
                  <a:latin typeface="Times New Roman" panose="02020603050405020304" pitchFamily="18" charset="0"/>
                </a:rPr>
                <a:t>Basale</a:t>
              </a:r>
            </a:p>
          </p:txBody>
        </p:sp>
      </p:grpSp>
      <p:cxnSp>
        <p:nvCxnSpPr>
          <p:cNvPr id="3" name="Connettore 2 2">
            <a:extLst>
              <a:ext uri="{FF2B5EF4-FFF2-40B4-BE49-F238E27FC236}">
                <a16:creationId xmlns:a16="http://schemas.microsoft.com/office/drawing/2014/main" id="{68A0ED64-A9B1-224C-941A-190DDDFC40D5}"/>
              </a:ext>
            </a:extLst>
          </p:cNvPr>
          <p:cNvCxnSpPr>
            <a:cxnSpLocks noChangeShapeType="1"/>
          </p:cNvCxnSpPr>
          <p:nvPr/>
        </p:nvCxnSpPr>
        <p:spPr bwMode="auto">
          <a:xfrm>
            <a:off x="5651500" y="4076700"/>
            <a:ext cx="720725" cy="288925"/>
          </a:xfrm>
          <a:prstGeom prst="straightConnector1">
            <a:avLst/>
          </a:prstGeom>
          <a:noFill/>
          <a:ln w="25400">
            <a:solidFill>
              <a:srgbClr val="FFFF00"/>
            </a:solidFill>
            <a:round/>
            <a:headEnd/>
            <a:tailEnd type="arrow" w="med" len="med"/>
          </a:ln>
          <a:effectLst>
            <a:outerShdw blurRad="40000" dist="20000" dir="5400000" rotWithShape="0">
              <a:srgbClr val="808080">
                <a:alpha val="37999"/>
              </a:srgbClr>
            </a:outerShdw>
          </a:effectLst>
        </p:spPr>
      </p:cxnSp>
      <p:cxnSp>
        <p:nvCxnSpPr>
          <p:cNvPr id="5" name="Connettore 2 4">
            <a:extLst>
              <a:ext uri="{FF2B5EF4-FFF2-40B4-BE49-F238E27FC236}">
                <a16:creationId xmlns:a16="http://schemas.microsoft.com/office/drawing/2014/main" id="{6743232F-75C8-C646-868C-363A305B78BE}"/>
              </a:ext>
            </a:extLst>
          </p:cNvPr>
          <p:cNvCxnSpPr>
            <a:cxnSpLocks noChangeShapeType="1"/>
          </p:cNvCxnSpPr>
          <p:nvPr/>
        </p:nvCxnSpPr>
        <p:spPr bwMode="auto">
          <a:xfrm flipH="1" flipV="1">
            <a:off x="7380288" y="5949950"/>
            <a:ext cx="287337" cy="215900"/>
          </a:xfrm>
          <a:prstGeom prst="straightConnector1">
            <a:avLst/>
          </a:prstGeom>
          <a:noFill/>
          <a:ln w="25400">
            <a:solidFill>
              <a:srgbClr val="3366FF"/>
            </a:solidFill>
            <a:round/>
            <a:headEnd/>
            <a:tailEnd type="arrow" w="med" len="med"/>
          </a:ln>
          <a:effectLst>
            <a:outerShdw blurRad="40000" dist="20000" dir="5400000" rotWithShape="0">
              <a:srgbClr val="808080">
                <a:alpha val="37999"/>
              </a:srgbClr>
            </a:outerShdw>
          </a:effectLst>
        </p:spPr>
      </p:cxnSp>
      <p:cxnSp>
        <p:nvCxnSpPr>
          <p:cNvPr id="7" name="Connettore 2 6">
            <a:extLst>
              <a:ext uri="{FF2B5EF4-FFF2-40B4-BE49-F238E27FC236}">
                <a16:creationId xmlns:a16="http://schemas.microsoft.com/office/drawing/2014/main" id="{144F4159-2083-2C45-904E-21D0CE11C833}"/>
              </a:ext>
            </a:extLst>
          </p:cNvPr>
          <p:cNvCxnSpPr>
            <a:cxnSpLocks noChangeShapeType="1"/>
          </p:cNvCxnSpPr>
          <p:nvPr/>
        </p:nvCxnSpPr>
        <p:spPr bwMode="auto">
          <a:xfrm flipH="1">
            <a:off x="7164388" y="5084763"/>
            <a:ext cx="360362" cy="215900"/>
          </a:xfrm>
          <a:prstGeom prst="straightConnector1">
            <a:avLst/>
          </a:prstGeom>
          <a:noFill/>
          <a:ln w="25400">
            <a:solidFill>
              <a:srgbClr val="00FF00"/>
            </a:solidFill>
            <a:round/>
            <a:headEnd/>
            <a:tailEnd type="arrow" w="med" len="med"/>
          </a:ln>
          <a:effectLst>
            <a:outerShdw blurRad="40000" dist="20000" dir="5400000" rotWithShape="0">
              <a:srgbClr val="808080">
                <a:alpha val="37999"/>
              </a:srgbClr>
            </a:outerShdw>
          </a:effectLst>
        </p:spPr>
      </p:cxnSp>
    </p:spTree>
    <p:extLst>
      <p:ext uri="{BB962C8B-B14F-4D97-AF65-F5344CB8AC3E}">
        <p14:creationId xmlns:p14="http://schemas.microsoft.com/office/powerpoint/2010/main" val="2217507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2"/>
          <p:cNvSpPr>
            <a:spLocks noGrp="1"/>
          </p:cNvSpPr>
          <p:nvPr>
            <p:ph type="ftr" sz="quarter" idx="11"/>
          </p:nvPr>
        </p:nvSpPr>
        <p:spPr>
          <a:xfrm>
            <a:off x="3124200" y="6248400"/>
            <a:ext cx="2895600" cy="457200"/>
          </a:xfrm>
        </p:spPr>
        <p:txBody>
          <a:bodyPr/>
          <a:lstStyle/>
          <a:p>
            <a:endParaRPr lang="it-IT"/>
          </a:p>
        </p:txBody>
      </p:sp>
      <p:sp>
        <p:nvSpPr>
          <p:cNvPr id="5" name="Segnaposto numero diapositiva 3"/>
          <p:cNvSpPr>
            <a:spLocks noGrp="1"/>
          </p:cNvSpPr>
          <p:nvPr>
            <p:ph type="sldNum" sz="quarter" idx="12"/>
          </p:nvPr>
        </p:nvSpPr>
        <p:spPr>
          <a:xfrm>
            <a:off x="6553200" y="6248400"/>
            <a:ext cx="1905000" cy="457200"/>
          </a:xfrm>
        </p:spPr>
        <p:txBody>
          <a:bodyPr/>
          <a:lstStyle/>
          <a:p>
            <a:fld id="{11C3E36F-2BDA-424B-9ED4-7183CEEF32D7}" type="slidenum">
              <a:rPr lang="it-IT"/>
              <a:pPr/>
              <a:t>76</a:t>
            </a:fld>
            <a:endParaRPr lang="it-IT"/>
          </a:p>
        </p:txBody>
      </p:sp>
      <p:pic>
        <p:nvPicPr>
          <p:cNvPr id="6" name="Picture 23"/>
          <p:cNvPicPr>
            <a:picLocks noChangeAspect="1" noChangeArrowheads="1"/>
          </p:cNvPicPr>
          <p:nvPr/>
        </p:nvPicPr>
        <p:blipFill>
          <a:blip r:embed="rId2">
            <a:lum contrast="24000"/>
            <a:extLst>
              <a:ext uri="{28A0092B-C50C-407E-A947-70E740481C1C}">
                <a14:useLocalDpi xmlns:a14="http://schemas.microsoft.com/office/drawing/2010/main" val="0"/>
              </a:ext>
            </a:extLst>
          </a:blip>
          <a:srcRect r="26549"/>
          <a:stretch>
            <a:fillRect/>
          </a:stretch>
        </p:blipFill>
        <p:spPr bwMode="auto">
          <a:xfrm>
            <a:off x="1143000" y="609600"/>
            <a:ext cx="6324600" cy="5722938"/>
          </a:xfrm>
          <a:prstGeom prst="rect">
            <a:avLst/>
          </a:prstGeom>
          <a:noFill/>
          <a:ln w="2857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 Box 5"/>
          <p:cNvSpPr txBox="1">
            <a:spLocks noChangeArrowheads="1"/>
          </p:cNvSpPr>
          <p:nvPr/>
        </p:nvSpPr>
        <p:spPr bwMode="auto">
          <a:xfrm>
            <a:off x="0" y="5029200"/>
            <a:ext cx="1122363" cy="1006475"/>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b="1">
                <a:latin typeface="Arial Narrow" charset="0"/>
              </a:rPr>
              <a:t>Adesione</a:t>
            </a:r>
          </a:p>
          <a:p>
            <a:r>
              <a:rPr lang="en-GB" sz="2000" b="1">
                <a:latin typeface="Arial Narrow" charset="0"/>
              </a:rPr>
              <a:t>Con la </a:t>
            </a:r>
          </a:p>
          <a:p>
            <a:r>
              <a:rPr lang="en-GB" sz="2000" b="1">
                <a:latin typeface="Arial Narrow" charset="0"/>
              </a:rPr>
              <a:t>matrice</a:t>
            </a:r>
          </a:p>
        </p:txBody>
      </p:sp>
      <p:sp>
        <p:nvSpPr>
          <p:cNvPr id="8" name="Text Box 6"/>
          <p:cNvSpPr txBox="1">
            <a:spLocks noChangeArrowheads="1"/>
          </p:cNvSpPr>
          <p:nvPr/>
        </p:nvSpPr>
        <p:spPr bwMode="auto">
          <a:xfrm>
            <a:off x="0" y="2438400"/>
            <a:ext cx="1179513" cy="701675"/>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b="1" dirty="0" err="1">
                <a:latin typeface="Arial Narrow" charset="0"/>
              </a:rPr>
              <a:t>Adesione</a:t>
            </a:r>
            <a:r>
              <a:rPr lang="en-GB" sz="2000" b="1" dirty="0">
                <a:latin typeface="Arial Narrow" charset="0"/>
              </a:rPr>
              <a:t> </a:t>
            </a:r>
          </a:p>
          <a:p>
            <a:r>
              <a:rPr lang="en-GB" sz="2000" b="1" dirty="0" err="1">
                <a:latin typeface="Arial Narrow" charset="0"/>
              </a:rPr>
              <a:t>tra</a:t>
            </a:r>
            <a:r>
              <a:rPr lang="en-GB" sz="2000" b="1" dirty="0">
                <a:latin typeface="Arial Narrow" charset="0"/>
              </a:rPr>
              <a:t> cellule</a:t>
            </a:r>
          </a:p>
        </p:txBody>
      </p:sp>
      <p:sp>
        <p:nvSpPr>
          <p:cNvPr id="9" name="Text Box 8"/>
          <p:cNvSpPr txBox="1">
            <a:spLocks noChangeArrowheads="1"/>
          </p:cNvSpPr>
          <p:nvPr/>
        </p:nvSpPr>
        <p:spPr bwMode="auto">
          <a:xfrm>
            <a:off x="1242665" y="2757488"/>
            <a:ext cx="839042" cy="369332"/>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dirty="0" err="1">
                <a:latin typeface="Arial" charset="0"/>
              </a:rPr>
              <a:t>A</a:t>
            </a:r>
            <a:r>
              <a:rPr lang="en-GB" sz="1800" dirty="0" err="1">
                <a:latin typeface="Arial" charset="0"/>
              </a:rPr>
              <a:t>ctina</a:t>
            </a:r>
            <a:endParaRPr lang="en-GB" sz="1800" dirty="0">
              <a:latin typeface="Arial" charset="0"/>
            </a:endParaRPr>
          </a:p>
        </p:txBody>
      </p:sp>
      <p:sp>
        <p:nvSpPr>
          <p:cNvPr id="10" name="Text Box 11"/>
          <p:cNvSpPr txBox="1">
            <a:spLocks noChangeArrowheads="1"/>
          </p:cNvSpPr>
          <p:nvPr/>
        </p:nvSpPr>
        <p:spPr bwMode="auto">
          <a:xfrm>
            <a:off x="7561263" y="2819400"/>
            <a:ext cx="1582737" cy="730250"/>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400" b="1">
                <a:latin typeface="Arial" charset="0"/>
              </a:rPr>
              <a:t>Giunzioni aderenti</a:t>
            </a:r>
          </a:p>
          <a:p>
            <a:r>
              <a:rPr lang="en-GB" sz="1400" b="1">
                <a:latin typeface="Arial" charset="0"/>
              </a:rPr>
              <a:t>(caderine)</a:t>
            </a:r>
            <a:endParaRPr lang="en-GB" sz="1800" b="1">
              <a:latin typeface="Arial" charset="0"/>
            </a:endParaRPr>
          </a:p>
        </p:txBody>
      </p:sp>
      <p:sp>
        <p:nvSpPr>
          <p:cNvPr id="11" name="Text Box 12"/>
          <p:cNvSpPr txBox="1">
            <a:spLocks noChangeArrowheads="1"/>
          </p:cNvSpPr>
          <p:nvPr/>
        </p:nvSpPr>
        <p:spPr bwMode="auto">
          <a:xfrm>
            <a:off x="7543800" y="3860800"/>
            <a:ext cx="1171575" cy="517525"/>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b="1">
                <a:latin typeface="Arial" charset="0"/>
              </a:rPr>
              <a:t>desmosomi</a:t>
            </a:r>
          </a:p>
          <a:p>
            <a:r>
              <a:rPr lang="en-GB" sz="1400" b="1">
                <a:latin typeface="Arial" charset="0"/>
              </a:rPr>
              <a:t>(caderine)</a:t>
            </a:r>
          </a:p>
        </p:txBody>
      </p:sp>
      <p:sp>
        <p:nvSpPr>
          <p:cNvPr id="12" name="Text Box 13"/>
          <p:cNvSpPr txBox="1">
            <a:spLocks noChangeArrowheads="1"/>
          </p:cNvSpPr>
          <p:nvPr/>
        </p:nvSpPr>
        <p:spPr bwMode="auto">
          <a:xfrm>
            <a:off x="7556500" y="4648200"/>
            <a:ext cx="1358900" cy="517525"/>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b="1">
                <a:latin typeface="Arial" charset="0"/>
              </a:rPr>
              <a:t>Giunzioni gap</a:t>
            </a:r>
          </a:p>
          <a:p>
            <a:r>
              <a:rPr lang="en-GB" sz="1400" b="1">
                <a:latin typeface="Arial" charset="0"/>
              </a:rPr>
              <a:t>(connessine)</a:t>
            </a:r>
          </a:p>
        </p:txBody>
      </p:sp>
      <p:sp>
        <p:nvSpPr>
          <p:cNvPr id="13" name="Text Box 14"/>
          <p:cNvSpPr txBox="1">
            <a:spLocks noChangeArrowheads="1"/>
          </p:cNvSpPr>
          <p:nvPr/>
        </p:nvSpPr>
        <p:spPr bwMode="auto">
          <a:xfrm>
            <a:off x="7543800" y="1828800"/>
            <a:ext cx="1600200" cy="738664"/>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400" b="1" dirty="0" err="1">
                <a:latin typeface="Arial" charset="0"/>
              </a:rPr>
              <a:t>Giunzioni</a:t>
            </a:r>
            <a:r>
              <a:rPr lang="en-GB" sz="1400" b="1" dirty="0">
                <a:latin typeface="Arial" charset="0"/>
              </a:rPr>
              <a:t> </a:t>
            </a:r>
            <a:r>
              <a:rPr lang="en-GB" sz="1400" b="1" dirty="0" err="1">
                <a:latin typeface="Arial" charset="0"/>
              </a:rPr>
              <a:t>occludenti</a:t>
            </a:r>
            <a:endParaRPr lang="en-GB" sz="1400" b="1" dirty="0">
              <a:latin typeface="Arial" charset="0"/>
            </a:endParaRPr>
          </a:p>
          <a:p>
            <a:r>
              <a:rPr lang="en-GB" sz="1400" b="1" dirty="0">
                <a:latin typeface="Arial" charset="0"/>
              </a:rPr>
              <a:t>(</a:t>
            </a:r>
            <a:r>
              <a:rPr lang="en-GB" sz="1400" b="1" dirty="0" err="1">
                <a:latin typeface="Arial" charset="0"/>
              </a:rPr>
              <a:t>claudine</a:t>
            </a:r>
            <a:r>
              <a:rPr lang="en-GB" sz="1400" b="1" dirty="0">
                <a:latin typeface="Arial" charset="0"/>
              </a:rPr>
              <a:t>)</a:t>
            </a:r>
          </a:p>
        </p:txBody>
      </p:sp>
      <p:sp>
        <p:nvSpPr>
          <p:cNvPr id="14" name="Text Box 15"/>
          <p:cNvSpPr txBox="1">
            <a:spLocks noChangeArrowheads="1"/>
          </p:cNvSpPr>
          <p:nvPr/>
        </p:nvSpPr>
        <p:spPr bwMode="auto">
          <a:xfrm>
            <a:off x="3657600" y="6340475"/>
            <a:ext cx="1370013" cy="517525"/>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b="1">
                <a:solidFill>
                  <a:srgbClr val="FF3300"/>
                </a:solidFill>
                <a:latin typeface="Arial" charset="0"/>
              </a:rPr>
              <a:t>Contatti focali</a:t>
            </a:r>
            <a:endParaRPr lang="en-GB" sz="1400" b="1">
              <a:latin typeface="Arial" charset="0"/>
            </a:endParaRPr>
          </a:p>
          <a:p>
            <a:r>
              <a:rPr lang="en-GB" sz="1400" b="1">
                <a:latin typeface="Arial" charset="0"/>
              </a:rPr>
              <a:t>(integrine)</a:t>
            </a:r>
          </a:p>
        </p:txBody>
      </p:sp>
      <p:sp>
        <p:nvSpPr>
          <p:cNvPr id="15" name="Text Box 8"/>
          <p:cNvSpPr txBox="1">
            <a:spLocks noChangeArrowheads="1"/>
          </p:cNvSpPr>
          <p:nvPr/>
        </p:nvSpPr>
        <p:spPr bwMode="auto">
          <a:xfrm>
            <a:off x="1134249" y="3560450"/>
            <a:ext cx="1146881" cy="646331"/>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sz="1800" dirty="0" err="1">
                <a:latin typeface="Arial" charset="0"/>
              </a:rPr>
              <a:t>Filamenti</a:t>
            </a:r>
            <a:endParaRPr lang="en-GB" sz="1800" dirty="0">
              <a:latin typeface="Arial" charset="0"/>
            </a:endParaRPr>
          </a:p>
          <a:p>
            <a:pPr algn="ctr"/>
            <a:r>
              <a:rPr lang="en-GB" dirty="0" err="1">
                <a:latin typeface="Arial" charset="0"/>
              </a:rPr>
              <a:t>Intermedi</a:t>
            </a:r>
            <a:endParaRPr lang="en-GB" sz="1800" dirty="0">
              <a:latin typeface="Arial" charset="0"/>
            </a:endParaRPr>
          </a:p>
        </p:txBody>
      </p:sp>
    </p:spTree>
    <p:extLst>
      <p:ext uri="{BB962C8B-B14F-4D97-AF65-F5344CB8AC3E}">
        <p14:creationId xmlns:p14="http://schemas.microsoft.com/office/powerpoint/2010/main" val="1260283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piè di pagina 2"/>
          <p:cNvSpPr>
            <a:spLocks noGrp="1"/>
          </p:cNvSpPr>
          <p:nvPr>
            <p:ph type="ftr" sz="quarter" idx="11"/>
          </p:nvPr>
        </p:nvSpPr>
        <p:spPr/>
        <p:txBody>
          <a:bodyPr/>
          <a:lstStyle/>
          <a:p>
            <a:endParaRPr lang="it-IT"/>
          </a:p>
        </p:txBody>
      </p:sp>
      <p:sp>
        <p:nvSpPr>
          <p:cNvPr id="13" name="Segnaposto numero diapositiva 3"/>
          <p:cNvSpPr>
            <a:spLocks noGrp="1"/>
          </p:cNvSpPr>
          <p:nvPr>
            <p:ph type="sldNum" sz="quarter" idx="12"/>
          </p:nvPr>
        </p:nvSpPr>
        <p:spPr/>
        <p:txBody>
          <a:bodyPr/>
          <a:lstStyle/>
          <a:p>
            <a:fld id="{CA3EBA65-97D3-624C-A19F-D7C33492504E}" type="slidenum">
              <a:rPr lang="it-IT"/>
              <a:pPr/>
              <a:t>77</a:t>
            </a:fld>
            <a:endParaRPr lang="it-IT"/>
          </a:p>
        </p:txBody>
      </p:sp>
      <p:sp>
        <p:nvSpPr>
          <p:cNvPr id="642050" name="Text Box 2"/>
          <p:cNvSpPr txBox="1">
            <a:spLocks noChangeArrowheads="1"/>
          </p:cNvSpPr>
          <p:nvPr/>
        </p:nvSpPr>
        <p:spPr bwMode="auto">
          <a:xfrm>
            <a:off x="5434013" y="2998788"/>
            <a:ext cx="3741737" cy="320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GB" b="1" u="sng" dirty="0" err="1">
                <a:solidFill>
                  <a:srgbClr val="FF4C37"/>
                </a:solidFill>
                <a:latin typeface="Arial" charset="0"/>
              </a:rPr>
              <a:t>Giunzioni</a:t>
            </a:r>
            <a:r>
              <a:rPr lang="en-GB" b="1" u="sng" dirty="0">
                <a:solidFill>
                  <a:srgbClr val="FF4C37"/>
                </a:solidFill>
                <a:latin typeface="Arial" charset="0"/>
              </a:rPr>
              <a:t> </a:t>
            </a:r>
            <a:r>
              <a:rPr lang="en-GB" b="1" u="sng" dirty="0" err="1">
                <a:solidFill>
                  <a:srgbClr val="FF4C37"/>
                </a:solidFill>
                <a:latin typeface="Arial" charset="0"/>
              </a:rPr>
              <a:t>occludenti</a:t>
            </a:r>
            <a:endParaRPr lang="en-GB" sz="1800" b="1" dirty="0">
              <a:solidFill>
                <a:srgbClr val="FF4C37"/>
              </a:solidFill>
              <a:latin typeface="Arial" charset="0"/>
            </a:endParaRPr>
          </a:p>
          <a:p>
            <a:pPr algn="r"/>
            <a:endParaRPr lang="en-GB" sz="1800" b="1" dirty="0">
              <a:solidFill>
                <a:srgbClr val="FF4C37"/>
              </a:solidFill>
              <a:latin typeface="Arial" charset="0"/>
            </a:endParaRPr>
          </a:p>
          <a:p>
            <a:pPr algn="r"/>
            <a:endParaRPr lang="en-GB" sz="1800" b="1" dirty="0">
              <a:solidFill>
                <a:srgbClr val="FF4C37"/>
              </a:solidFill>
              <a:latin typeface="Arial" charset="0"/>
            </a:endParaRPr>
          </a:p>
          <a:p>
            <a:pPr algn="r"/>
            <a:r>
              <a:rPr lang="en-GB" sz="1800" b="1" dirty="0" err="1">
                <a:solidFill>
                  <a:srgbClr val="FF4C37"/>
                </a:solidFill>
                <a:latin typeface="Arial" charset="0"/>
              </a:rPr>
              <a:t>impermeabili</a:t>
            </a:r>
            <a:endParaRPr lang="en-GB" sz="1800" b="1" dirty="0">
              <a:solidFill>
                <a:srgbClr val="FF4C37"/>
              </a:solidFill>
              <a:latin typeface="Arial" charset="0"/>
            </a:endParaRPr>
          </a:p>
          <a:p>
            <a:pPr algn="r"/>
            <a:endParaRPr lang="en-GB" sz="1800" b="1" dirty="0">
              <a:solidFill>
                <a:srgbClr val="FF4C37"/>
              </a:solidFill>
              <a:latin typeface="Arial" charset="0"/>
            </a:endParaRPr>
          </a:p>
          <a:p>
            <a:pPr algn="r"/>
            <a:r>
              <a:rPr lang="en-GB" sz="1800" b="1" dirty="0" err="1">
                <a:solidFill>
                  <a:srgbClr val="FF4C37"/>
                </a:solidFill>
                <a:latin typeface="Arial" charset="0"/>
              </a:rPr>
              <a:t>Regolano</a:t>
            </a:r>
            <a:r>
              <a:rPr lang="en-GB" sz="1800" b="1" dirty="0">
                <a:solidFill>
                  <a:srgbClr val="FF4C37"/>
                </a:solidFill>
                <a:latin typeface="Arial" charset="0"/>
              </a:rPr>
              <a:t> </a:t>
            </a:r>
            <a:r>
              <a:rPr lang="en-GB" sz="1800" b="1" dirty="0" err="1">
                <a:solidFill>
                  <a:srgbClr val="FF4C37"/>
                </a:solidFill>
                <a:latin typeface="Arial" charset="0"/>
              </a:rPr>
              <a:t>il</a:t>
            </a:r>
            <a:r>
              <a:rPr lang="en-GB" sz="1800" b="1" dirty="0">
                <a:solidFill>
                  <a:srgbClr val="FF4C37"/>
                </a:solidFill>
                <a:latin typeface="Arial" charset="0"/>
              </a:rPr>
              <a:t> </a:t>
            </a:r>
            <a:r>
              <a:rPr lang="en-GB" sz="1800" b="1" dirty="0" err="1">
                <a:solidFill>
                  <a:srgbClr val="FF4C37"/>
                </a:solidFill>
                <a:latin typeface="Arial" charset="0"/>
              </a:rPr>
              <a:t>trasporto</a:t>
            </a:r>
            <a:endParaRPr lang="en-GB" sz="1800" b="1" dirty="0">
              <a:solidFill>
                <a:srgbClr val="FF4C37"/>
              </a:solidFill>
              <a:latin typeface="Arial" charset="0"/>
            </a:endParaRPr>
          </a:p>
          <a:p>
            <a:pPr algn="r"/>
            <a:endParaRPr lang="en-GB" sz="1800" b="1" dirty="0">
              <a:solidFill>
                <a:srgbClr val="FF4C37"/>
              </a:solidFill>
              <a:latin typeface="Arial" charset="0"/>
            </a:endParaRPr>
          </a:p>
          <a:p>
            <a:pPr algn="r"/>
            <a:r>
              <a:rPr lang="en-GB" sz="1800" b="1" dirty="0" err="1">
                <a:solidFill>
                  <a:srgbClr val="FF4C37"/>
                </a:solidFill>
                <a:latin typeface="Arial" charset="0"/>
              </a:rPr>
              <a:t>Mantengono</a:t>
            </a:r>
            <a:r>
              <a:rPr lang="en-GB" sz="1800" b="1" dirty="0">
                <a:solidFill>
                  <a:srgbClr val="FF4C37"/>
                </a:solidFill>
                <a:latin typeface="Arial" charset="0"/>
              </a:rPr>
              <a:t> la </a:t>
            </a:r>
            <a:r>
              <a:rPr lang="en-GB" sz="1800" b="1" dirty="0" err="1">
                <a:solidFill>
                  <a:srgbClr val="FF4C37"/>
                </a:solidFill>
                <a:latin typeface="Arial" charset="0"/>
              </a:rPr>
              <a:t>polarità</a:t>
            </a:r>
            <a:r>
              <a:rPr lang="en-GB" sz="1800" b="1" dirty="0">
                <a:solidFill>
                  <a:srgbClr val="FF4C37"/>
                </a:solidFill>
                <a:latin typeface="Arial" charset="0"/>
              </a:rPr>
              <a:t> </a:t>
            </a:r>
            <a:r>
              <a:rPr lang="en-GB" sz="1800" b="1" dirty="0" err="1">
                <a:solidFill>
                  <a:srgbClr val="FF4C37"/>
                </a:solidFill>
                <a:latin typeface="Arial" charset="0"/>
              </a:rPr>
              <a:t>cellulare</a:t>
            </a:r>
            <a:r>
              <a:rPr lang="en-GB" sz="1800" b="1" dirty="0">
                <a:solidFill>
                  <a:srgbClr val="FF4C37"/>
                </a:solidFill>
                <a:latin typeface="Arial" charset="0"/>
              </a:rPr>
              <a:t> </a:t>
            </a:r>
          </a:p>
          <a:p>
            <a:pPr algn="r"/>
            <a:endParaRPr lang="en-GB" sz="1800" b="1" dirty="0">
              <a:solidFill>
                <a:srgbClr val="FF4C37"/>
              </a:solidFill>
              <a:latin typeface="Arial" charset="0"/>
            </a:endParaRPr>
          </a:p>
          <a:p>
            <a:pPr algn="r"/>
            <a:r>
              <a:rPr lang="en-GB" sz="1800" b="1" dirty="0">
                <a:solidFill>
                  <a:srgbClr val="FF4C37"/>
                </a:solidFill>
                <a:latin typeface="Arial" charset="0"/>
              </a:rPr>
              <a:t>La </a:t>
            </a:r>
            <a:r>
              <a:rPr lang="en-GB" sz="1800" b="1" dirty="0" err="1">
                <a:solidFill>
                  <a:srgbClr val="FF4C37"/>
                </a:solidFill>
                <a:latin typeface="Arial" charset="0"/>
              </a:rPr>
              <a:t>loro</a:t>
            </a:r>
            <a:r>
              <a:rPr lang="en-GB" sz="1800" b="1" dirty="0">
                <a:solidFill>
                  <a:srgbClr val="FF4C37"/>
                </a:solidFill>
                <a:latin typeface="Arial" charset="0"/>
              </a:rPr>
              <a:t> </a:t>
            </a:r>
            <a:r>
              <a:rPr lang="en-GB" sz="1800" b="1" dirty="0" err="1">
                <a:solidFill>
                  <a:srgbClr val="FF4C37"/>
                </a:solidFill>
                <a:latin typeface="Arial" charset="0"/>
              </a:rPr>
              <a:t>integrità</a:t>
            </a:r>
            <a:r>
              <a:rPr lang="en-GB" sz="1800" b="1" dirty="0">
                <a:solidFill>
                  <a:srgbClr val="FF4C37"/>
                </a:solidFill>
                <a:latin typeface="Arial" charset="0"/>
              </a:rPr>
              <a:t> </a:t>
            </a:r>
            <a:r>
              <a:rPr lang="en-GB" sz="1800" b="1" dirty="0" err="1">
                <a:solidFill>
                  <a:srgbClr val="FF4C37"/>
                </a:solidFill>
                <a:latin typeface="Arial" charset="0"/>
              </a:rPr>
              <a:t>richiede</a:t>
            </a:r>
            <a:r>
              <a:rPr lang="en-GB" sz="1800" b="1" dirty="0">
                <a:solidFill>
                  <a:srgbClr val="FF4C37"/>
                </a:solidFill>
                <a:latin typeface="Arial" charset="0"/>
              </a:rPr>
              <a:t> </a:t>
            </a:r>
            <a:r>
              <a:rPr lang="en-GB" sz="1800" b="1" dirty="0" err="1">
                <a:solidFill>
                  <a:srgbClr val="FF4C37"/>
                </a:solidFill>
                <a:latin typeface="Arial" charset="0"/>
              </a:rPr>
              <a:t>calcio</a:t>
            </a:r>
            <a:r>
              <a:rPr lang="en-GB" sz="1800" b="1" dirty="0">
                <a:solidFill>
                  <a:srgbClr val="FF4C37"/>
                </a:solidFill>
                <a:latin typeface="Arial" charset="0"/>
              </a:rPr>
              <a:t> </a:t>
            </a:r>
          </a:p>
          <a:p>
            <a:pPr algn="r"/>
            <a:r>
              <a:rPr lang="en-GB" sz="1800" b="1" dirty="0" err="1">
                <a:solidFill>
                  <a:srgbClr val="FF4C37"/>
                </a:solidFill>
                <a:latin typeface="Arial" charset="0"/>
              </a:rPr>
              <a:t>extracellulare</a:t>
            </a:r>
            <a:endParaRPr lang="en-GB" sz="1800" b="1" dirty="0">
              <a:solidFill>
                <a:srgbClr val="FF4C37"/>
              </a:solidFill>
              <a:latin typeface="Arial" charset="0"/>
            </a:endParaRPr>
          </a:p>
        </p:txBody>
      </p:sp>
      <p:pic>
        <p:nvPicPr>
          <p:cNvPr id="642051" name="Picture 3" descr="ch19f2"/>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685800" y="1022350"/>
            <a:ext cx="4808538" cy="5410200"/>
          </a:xfrm>
          <a:prstGeom prst="rect">
            <a:avLst/>
          </a:prstGeom>
          <a:noFill/>
          <a:extLst>
            <a:ext uri="{909E8E84-426E-40dd-AFC4-6F175D3DCCD1}">
              <a14:hiddenFill xmlns="" xmlns:a14="http://schemas.microsoft.com/office/drawing/2010/main">
                <a:solidFill>
                  <a:srgbClr val="FFFFFF"/>
                </a:solidFill>
              </a14:hiddenFill>
            </a:ext>
          </a:extLst>
        </p:spPr>
      </p:pic>
      <p:sp>
        <p:nvSpPr>
          <p:cNvPr id="642052" name="Text Box 4"/>
          <p:cNvSpPr txBox="1">
            <a:spLocks noChangeArrowheads="1"/>
          </p:cNvSpPr>
          <p:nvPr/>
        </p:nvSpPr>
        <p:spPr bwMode="auto">
          <a:xfrm>
            <a:off x="49213" y="784754"/>
            <a:ext cx="2128837"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GB" sz="1800" b="1" dirty="0" err="1">
                <a:solidFill>
                  <a:srgbClr val="FF4C37"/>
                </a:solidFill>
                <a:latin typeface="Arial" charset="0"/>
              </a:rPr>
              <a:t>Superficie</a:t>
            </a:r>
            <a:r>
              <a:rPr lang="en-GB" sz="1800" b="1" dirty="0">
                <a:solidFill>
                  <a:srgbClr val="FF4C37"/>
                </a:solidFill>
                <a:latin typeface="Arial" charset="0"/>
              </a:rPr>
              <a:t> </a:t>
            </a:r>
            <a:r>
              <a:rPr lang="en-GB" sz="1800" b="1" dirty="0" err="1">
                <a:solidFill>
                  <a:srgbClr val="FF4C37"/>
                </a:solidFill>
                <a:latin typeface="Arial" charset="0"/>
              </a:rPr>
              <a:t>apicale</a:t>
            </a:r>
            <a:endParaRPr lang="en-GB" sz="1800" b="1" dirty="0">
              <a:solidFill>
                <a:srgbClr val="FF4C37"/>
              </a:solidFill>
              <a:latin typeface="Arial" charset="0"/>
            </a:endParaRPr>
          </a:p>
        </p:txBody>
      </p:sp>
      <p:sp>
        <p:nvSpPr>
          <p:cNvPr id="642053" name="Text Box 5"/>
          <p:cNvSpPr txBox="1">
            <a:spLocks noChangeArrowheads="1"/>
          </p:cNvSpPr>
          <p:nvPr/>
        </p:nvSpPr>
        <p:spPr bwMode="auto">
          <a:xfrm>
            <a:off x="52388" y="5977644"/>
            <a:ext cx="2763837"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GB" sz="1800" b="1" dirty="0" err="1">
                <a:solidFill>
                  <a:srgbClr val="FF4C37"/>
                </a:solidFill>
                <a:latin typeface="Arial" charset="0"/>
              </a:rPr>
              <a:t>Superficie</a:t>
            </a:r>
            <a:r>
              <a:rPr lang="en-GB" sz="1800" b="1" dirty="0">
                <a:solidFill>
                  <a:srgbClr val="FF4C37"/>
                </a:solidFill>
                <a:latin typeface="Arial" charset="0"/>
              </a:rPr>
              <a:t> </a:t>
            </a:r>
            <a:r>
              <a:rPr lang="en-GB" sz="1800" b="1" dirty="0" err="1">
                <a:solidFill>
                  <a:srgbClr val="FF4C37"/>
                </a:solidFill>
                <a:latin typeface="Arial" charset="0"/>
              </a:rPr>
              <a:t>baso-laterale</a:t>
            </a:r>
            <a:endParaRPr lang="en-GB" sz="1800" b="1" dirty="0">
              <a:solidFill>
                <a:srgbClr val="FF4C37"/>
              </a:solidFill>
              <a:latin typeface="Arial" charset="0"/>
            </a:endParaRPr>
          </a:p>
        </p:txBody>
      </p:sp>
      <p:sp>
        <p:nvSpPr>
          <p:cNvPr id="642054" name="Oval 6"/>
          <p:cNvSpPr>
            <a:spLocks noChangeArrowheads="1"/>
          </p:cNvSpPr>
          <p:nvPr/>
        </p:nvSpPr>
        <p:spPr bwMode="auto">
          <a:xfrm>
            <a:off x="914400" y="2774950"/>
            <a:ext cx="914400" cy="533400"/>
          </a:xfrm>
          <a:prstGeom prst="ellipse">
            <a:avLst/>
          </a:prstGeom>
          <a:noFill/>
          <a:ln w="76200">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42055" name="Text Box 7"/>
          <p:cNvSpPr txBox="1">
            <a:spLocks noChangeArrowheads="1"/>
          </p:cNvSpPr>
          <p:nvPr/>
        </p:nvSpPr>
        <p:spPr bwMode="auto">
          <a:xfrm>
            <a:off x="49214" y="196850"/>
            <a:ext cx="878205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GB" sz="3600" dirty="0" err="1">
                <a:latin typeface="News Gothic MT" charset="0"/>
              </a:rPr>
              <a:t>Esempio</a:t>
            </a:r>
            <a:r>
              <a:rPr lang="en-GB" sz="3600" dirty="0">
                <a:latin typeface="News Gothic MT" charset="0"/>
              </a:rPr>
              <a:t>: </a:t>
            </a:r>
            <a:r>
              <a:rPr lang="en-GB" sz="3600" dirty="0" err="1">
                <a:latin typeface="News Gothic MT" charset="0"/>
              </a:rPr>
              <a:t>Cellula</a:t>
            </a:r>
            <a:r>
              <a:rPr lang="en-GB" sz="3600" dirty="0">
                <a:latin typeface="News Gothic MT" charset="0"/>
              </a:rPr>
              <a:t> </a:t>
            </a:r>
            <a:r>
              <a:rPr lang="en-GB" sz="3600" dirty="0" err="1">
                <a:latin typeface="News Gothic MT" charset="0"/>
              </a:rPr>
              <a:t>epiteliale</a:t>
            </a:r>
            <a:r>
              <a:rPr lang="en-GB" sz="3600" dirty="0">
                <a:latin typeface="News Gothic MT" charset="0"/>
              </a:rPr>
              <a:t> </a:t>
            </a:r>
            <a:r>
              <a:rPr lang="en-GB" sz="3600" dirty="0" err="1">
                <a:latin typeface="News Gothic MT" charset="0"/>
              </a:rPr>
              <a:t>intestinale</a:t>
            </a:r>
            <a:endParaRPr lang="en-GB" sz="4000" dirty="0">
              <a:latin typeface="News Gothic MT" charset="0"/>
            </a:endParaRPr>
          </a:p>
        </p:txBody>
      </p:sp>
      <p:sp>
        <p:nvSpPr>
          <p:cNvPr id="642056" name="Text Box 8"/>
          <p:cNvSpPr txBox="1">
            <a:spLocks noChangeArrowheads="1"/>
          </p:cNvSpPr>
          <p:nvPr/>
        </p:nvSpPr>
        <p:spPr bwMode="auto">
          <a:xfrm>
            <a:off x="5181600" y="1631950"/>
            <a:ext cx="3649663" cy="3460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solidFill>
                  <a:srgbClr val="FF4C37"/>
                </a:solidFill>
                <a:latin typeface="Arial" charset="0"/>
              </a:rPr>
              <a:t>Trasporto attivo all’interno della cellula</a:t>
            </a:r>
          </a:p>
        </p:txBody>
      </p:sp>
      <p:sp>
        <p:nvSpPr>
          <p:cNvPr id="642057" name="Text Box 9"/>
          <p:cNvSpPr txBox="1">
            <a:spLocks noChangeArrowheads="1"/>
          </p:cNvSpPr>
          <p:nvPr/>
        </p:nvSpPr>
        <p:spPr bwMode="auto">
          <a:xfrm>
            <a:off x="5181600" y="2393950"/>
            <a:ext cx="3186113" cy="3460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solidFill>
                  <a:srgbClr val="FF4C37"/>
                </a:solidFill>
                <a:latin typeface="Arial" charset="0"/>
              </a:rPr>
              <a:t>Trasporto passivo verso l’esterno</a:t>
            </a:r>
          </a:p>
        </p:txBody>
      </p:sp>
      <p:sp>
        <p:nvSpPr>
          <p:cNvPr id="642058" name="Line 10"/>
          <p:cNvSpPr>
            <a:spLocks noChangeShapeType="1"/>
          </p:cNvSpPr>
          <p:nvPr/>
        </p:nvSpPr>
        <p:spPr bwMode="auto">
          <a:xfrm flipH="1">
            <a:off x="4267200" y="1936750"/>
            <a:ext cx="990600" cy="381000"/>
          </a:xfrm>
          <a:prstGeom prst="line">
            <a:avLst/>
          </a:prstGeom>
          <a:noFill/>
          <a:ln w="9525">
            <a:solidFill>
              <a:srgbClr val="FF4C37"/>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42059" name="Line 11"/>
          <p:cNvSpPr>
            <a:spLocks noChangeShapeType="1"/>
          </p:cNvSpPr>
          <p:nvPr/>
        </p:nvSpPr>
        <p:spPr bwMode="auto">
          <a:xfrm flipH="1">
            <a:off x="4114800" y="2698750"/>
            <a:ext cx="1143000" cy="990600"/>
          </a:xfrm>
          <a:prstGeom prst="line">
            <a:avLst/>
          </a:prstGeom>
          <a:noFill/>
          <a:ln w="9525">
            <a:solidFill>
              <a:srgbClr val="FF4C37"/>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490979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ORGANI</a:t>
            </a:r>
          </a:p>
        </p:txBody>
      </p:sp>
      <p:pic>
        <p:nvPicPr>
          <p:cNvPr id="3" name="Immagine 2" descr="slide47-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055" y="1417638"/>
            <a:ext cx="6829777" cy="5122333"/>
          </a:xfrm>
          <a:prstGeom prst="rect">
            <a:avLst/>
          </a:prstGeom>
        </p:spPr>
      </p:pic>
    </p:spTree>
    <p:extLst>
      <p:ext uri="{BB962C8B-B14F-4D97-AF65-F5344CB8AC3E}">
        <p14:creationId xmlns:p14="http://schemas.microsoft.com/office/powerpoint/2010/main" val="29948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Organi+parenchimatos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79943"/>
            <a:ext cx="8325556" cy="6244167"/>
          </a:xfrm>
          <a:prstGeom prst="rect">
            <a:avLst/>
          </a:prstGeom>
        </p:spPr>
      </p:pic>
    </p:spTree>
    <p:extLst>
      <p:ext uri="{BB962C8B-B14F-4D97-AF65-F5344CB8AC3E}">
        <p14:creationId xmlns:p14="http://schemas.microsoft.com/office/powerpoint/2010/main" val="375867722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6893</TotalTime>
  <Words>2387</Words>
  <Application>Microsoft Macintosh PowerPoint</Application>
  <PresentationFormat>Presentazione su schermo (4:3)</PresentationFormat>
  <Paragraphs>372</Paragraphs>
  <Slides>77</Slides>
  <Notes>24</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77</vt:i4>
      </vt:variant>
    </vt:vector>
  </HeadingPairs>
  <TitlesOfParts>
    <vt:vector size="88" baseType="lpstr">
      <vt:lpstr>Arial</vt:lpstr>
      <vt:lpstr>Arial Narrow</vt:lpstr>
      <vt:lpstr>Calibri</vt:lpstr>
      <vt:lpstr>Comic Sans MS</vt:lpstr>
      <vt:lpstr>Helvetica</vt:lpstr>
      <vt:lpstr>News Gothic MT</vt:lpstr>
      <vt:lpstr>Symbol</vt:lpstr>
      <vt:lpstr>Times</vt:lpstr>
      <vt:lpstr>Times New Roman</vt:lpstr>
      <vt:lpstr>Wingdings</vt:lpstr>
      <vt:lpstr>Tema di Office</vt:lpstr>
      <vt:lpstr>Presentazione standard di PowerPoint</vt:lpstr>
      <vt:lpstr>Programma </vt:lpstr>
      <vt:lpstr>Libri di testo consigliati</vt:lpstr>
      <vt:lpstr>Presentazione standard di PowerPoint</vt:lpstr>
      <vt:lpstr>Istologia</vt:lpstr>
      <vt:lpstr>Tessuto</vt:lpstr>
      <vt:lpstr>Dove si inserisce il nostro studio?</vt:lpstr>
      <vt:lpstr>ORGANI</vt:lpstr>
      <vt:lpstr>Presentazione standard di PowerPoint</vt:lpstr>
      <vt:lpstr>Organi cavi</vt:lpstr>
      <vt:lpstr>Quali sono i mezzi che l’istologia utilizza per lo studio della materia? L’osservazione è alla base di tutto!!!!</vt:lpstr>
      <vt:lpstr>Quali sono i mezzi che l’istologia utilizza per lo studio della materia?</vt:lpstr>
      <vt:lpstr>Osservazione dei tessuti</vt:lpstr>
      <vt:lpstr>Presentazione standard di PowerPoint</vt:lpstr>
      <vt:lpstr>Osservazione dei tessuti</vt:lpstr>
      <vt:lpstr>Presentazione standard di PowerPoint</vt:lpstr>
      <vt:lpstr>Microscopia ottica</vt:lpstr>
      <vt:lpstr>Potere di risoluzione</vt:lpstr>
      <vt:lpstr>Presentazione standard di PowerPoint</vt:lpstr>
      <vt:lpstr>Presentazione standard di PowerPoint</vt:lpstr>
      <vt:lpstr>Differenza tra ingrandimento e risoluzione</vt:lpstr>
      <vt:lpstr>Fattori che influenzano il limite di risoluzione</vt:lpstr>
      <vt:lpstr>Presentazione standard di PowerPoint</vt:lpstr>
      <vt:lpstr>Presentazione standard di PowerPoint</vt:lpstr>
      <vt:lpstr>Presentazione standard di PowerPoint</vt:lpstr>
      <vt:lpstr>Presentazione standard di PowerPoint</vt:lpstr>
      <vt:lpstr>Presentazione standard di PowerPoint</vt:lpstr>
      <vt:lpstr>Per osservare le sue caratteristiche microscopiche un tessuto deve andare incontro ad una serie di procedure che lo rendono ‘sottile’, posto su un supporto (vetrino porta oggetti) e ‘colorabile’</vt:lpstr>
      <vt:lpstr>Preparazione campioni</vt:lpstr>
      <vt:lpstr>Tessuti-Sezioni</vt:lpstr>
      <vt:lpstr>Fissazione: serve a preservare a lungo un campione</vt:lpstr>
      <vt:lpstr>Inclusione: permette di avere un campione solido facile da tagliare</vt:lpstr>
      <vt:lpstr>Inclusione in paraffina</vt:lpstr>
      <vt:lpstr>Taglio: ha lo scopo di ottenere delle  sezioni sottili attraverso le quali possa passare la luce</vt:lpstr>
      <vt:lpstr>Presentazione standard di PowerPoint</vt:lpstr>
      <vt:lpstr>Presentazione standard di PowerPoint</vt:lpstr>
      <vt:lpstr>La sezione istologica, il piano di taglio</vt:lpstr>
      <vt:lpstr>Presentazione standard di PowerPoint</vt:lpstr>
      <vt:lpstr>Il piano di taglio in situazioni più complesse</vt:lpstr>
      <vt:lpstr>I principali piani del corpo</vt:lpstr>
      <vt:lpstr>Colorazione di un campione</vt:lpstr>
      <vt:lpstr>Tipi di Colorazione Istomorfologiche</vt:lpstr>
      <vt:lpstr>Esempi di coloranti</vt:lpstr>
      <vt:lpstr>Presentazione standard di PowerPoint</vt:lpstr>
      <vt:lpstr>Colorazione </vt:lpstr>
      <vt:lpstr>Tricromica di Mallory</vt:lpstr>
      <vt:lpstr>Presentazione standard di PowerPoint</vt:lpstr>
      <vt:lpstr>Blue di toluidina: metacromasia</vt:lpstr>
      <vt:lpstr>Utilizzo di colorazioni elettive es: tessuto connettivo propriamente detto</vt:lpstr>
      <vt:lpstr>Reazioni istochimiche</vt:lpstr>
      <vt:lpstr>Colorazione istochimica: PAS</vt:lpstr>
      <vt:lpstr>Reazioni di immunoistochimica (e immunofluorescenza)</vt:lpstr>
      <vt:lpstr>Montaggio: il preparato deve essere visibile al microscopio e conservato a lungo</vt:lpstr>
      <vt:lpstr>Presentazione standard di PowerPoint</vt:lpstr>
      <vt:lpstr>La cellula eucariota</vt:lpstr>
      <vt:lpstr>Membrana plasmatica (plasmalemma)</vt:lpstr>
      <vt:lpstr>La membrana citoplasmatica e il modello a mosaico fluido</vt:lpstr>
      <vt:lpstr>La membrana citoplasmatica al microscopio elettronico</vt:lpstr>
      <vt:lpstr>Il sistema di membrane interno</vt:lpstr>
      <vt:lpstr>Il Reticolo Endoplasmatico</vt:lpstr>
      <vt:lpstr>Reticolo Endoplasmatico </vt:lpstr>
      <vt:lpstr>L’apparato di Golgi e il sistema vescicolare</vt:lpstr>
      <vt:lpstr>Presentazione standard di PowerPoint</vt:lpstr>
      <vt:lpstr>Vescicole</vt:lpstr>
      <vt:lpstr>Il nucleo (Compartimento nucleare)</vt:lpstr>
      <vt:lpstr>Il nucleo</vt:lpstr>
      <vt:lpstr>I mitocondri</vt:lpstr>
      <vt:lpstr>Presentazione standard di PowerPoint</vt:lpstr>
      <vt:lpstr>Il citoplasma</vt:lpstr>
      <vt:lpstr>Il citoscheletro</vt:lpstr>
      <vt:lpstr>Il citoscheletro è costituito da tre sistemi di filamenti</vt:lpstr>
      <vt:lpstr>Presentazione standard di PowerPoint</vt:lpstr>
      <vt:lpstr>Tessuto</vt:lpstr>
      <vt:lpstr>Presentazione standard di PowerPoint</vt:lpstr>
      <vt:lpstr>Presentazione standard di PowerPoint</vt:lpstr>
      <vt:lpstr>Presentazione standard di PowerPoint</vt:lpstr>
      <vt:lpstr>Presentazione standard di PowerPoint</vt:lpstr>
    </vt:vector>
  </TitlesOfParts>
  <Company>Università di Siena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Emiliana Giacomello</dc:creator>
  <cp:lastModifiedBy>GIACOMELLO EMILIANA</cp:lastModifiedBy>
  <cp:revision>45</cp:revision>
  <dcterms:created xsi:type="dcterms:W3CDTF">2019-09-04T07:44:30Z</dcterms:created>
  <dcterms:modified xsi:type="dcterms:W3CDTF">2022-10-17T08:30:27Z</dcterms:modified>
</cp:coreProperties>
</file>