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78" r:id="rId2"/>
  </p:sldMasterIdLst>
  <p:notesMasterIdLst>
    <p:notesMasterId r:id="rId41"/>
  </p:notesMasterIdLst>
  <p:sldIdLst>
    <p:sldId id="318" r:id="rId3"/>
    <p:sldId id="267" r:id="rId4"/>
    <p:sldId id="319" r:id="rId5"/>
    <p:sldId id="264" r:id="rId6"/>
    <p:sldId id="320" r:id="rId7"/>
    <p:sldId id="321" r:id="rId8"/>
    <p:sldId id="266" r:id="rId9"/>
    <p:sldId id="323" r:id="rId10"/>
    <p:sldId id="324" r:id="rId11"/>
    <p:sldId id="325" r:id="rId12"/>
    <p:sldId id="326" r:id="rId13"/>
    <p:sldId id="354" r:id="rId14"/>
    <p:sldId id="355" r:id="rId15"/>
    <p:sldId id="329" r:id="rId16"/>
    <p:sldId id="330" r:id="rId17"/>
    <p:sldId id="331" r:id="rId18"/>
    <p:sldId id="332" r:id="rId19"/>
    <p:sldId id="333" r:id="rId20"/>
    <p:sldId id="334" r:id="rId21"/>
    <p:sldId id="335" r:id="rId22"/>
    <p:sldId id="336" r:id="rId23"/>
    <p:sldId id="269" r:id="rId24"/>
    <p:sldId id="263" r:id="rId25"/>
    <p:sldId id="337" r:id="rId26"/>
    <p:sldId id="338" r:id="rId27"/>
    <p:sldId id="339" r:id="rId28"/>
    <p:sldId id="340" r:id="rId29"/>
    <p:sldId id="262" r:id="rId30"/>
    <p:sldId id="341" r:id="rId31"/>
    <p:sldId id="342" r:id="rId32"/>
    <p:sldId id="343" r:id="rId33"/>
    <p:sldId id="344" r:id="rId34"/>
    <p:sldId id="345" r:id="rId35"/>
    <p:sldId id="346" r:id="rId36"/>
    <p:sldId id="347" r:id="rId37"/>
    <p:sldId id="349" r:id="rId38"/>
    <p:sldId id="350" r:id="rId39"/>
    <p:sldId id="351" r:id="rId4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82"/>
    <p:restoredTop sz="95807"/>
  </p:normalViewPr>
  <p:slideViewPr>
    <p:cSldViewPr snapToGrid="0" snapToObjects="1">
      <p:cViewPr varScale="1">
        <p:scale>
          <a:sx n="97" d="100"/>
          <a:sy n="97" d="100"/>
        </p:scale>
        <p:origin x="163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FE84B-0061-BB4F-9989-B23582C845CD}" type="datetimeFigureOut">
              <a:rPr lang="it-IT" smtClean="0"/>
              <a:t>18/10/22</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7523B-3F47-DC44-AF99-A414E4F7D103}" type="slidenum">
              <a:rPr lang="it-IT" smtClean="0"/>
              <a:t>‹N›</a:t>
            </a:fld>
            <a:endParaRPr lang="it-IT"/>
          </a:p>
        </p:txBody>
      </p:sp>
    </p:spTree>
    <p:extLst>
      <p:ext uri="{BB962C8B-B14F-4D97-AF65-F5344CB8AC3E}">
        <p14:creationId xmlns:p14="http://schemas.microsoft.com/office/powerpoint/2010/main" val="385226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521C9FB-009C-47E3-9A79-A43339E2A15A}"/>
              </a:ext>
            </a:extLst>
          </p:cNvPr>
          <p:cNvSpPr>
            <a:spLocks noGrp="1" noChangeArrowheads="1"/>
          </p:cNvSpPr>
          <p:nvPr>
            <p:ph type="sldNum"/>
          </p:nvPr>
        </p:nvSpPr>
        <p:spPr>
          <a:ln/>
        </p:spPr>
        <p:txBody>
          <a:bodyPr/>
          <a:lstStyle/>
          <a:p>
            <a:fld id="{98C29594-358F-4179-9837-FF0C23B91979}" type="slidenum">
              <a:rPr lang="it-IT" altLang="it-IT"/>
              <a:pPr/>
              <a:t>1</a:t>
            </a:fld>
            <a:endParaRPr lang="it-IT" altLang="it-IT"/>
          </a:p>
        </p:txBody>
      </p:sp>
      <p:sp>
        <p:nvSpPr>
          <p:cNvPr id="38913" name="Rectangle 1">
            <a:extLst>
              <a:ext uri="{FF2B5EF4-FFF2-40B4-BE49-F238E27FC236}">
                <a16:creationId xmlns:a16="http://schemas.microsoft.com/office/drawing/2014/main" id="{5B1BC918-CE5C-4CEF-98FE-DBAE5246B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0C82EF1E-00EB-491C-BF2B-9D62C767386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24575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186650F5-2883-4DD3-9C1D-86DCC816805C}"/>
              </a:ext>
            </a:extLst>
          </p:cNvPr>
          <p:cNvSpPr>
            <a:spLocks noGrp="1" noChangeArrowheads="1"/>
          </p:cNvSpPr>
          <p:nvPr>
            <p:ph type="sldNum"/>
          </p:nvPr>
        </p:nvSpPr>
        <p:spPr>
          <a:ln/>
        </p:spPr>
        <p:txBody>
          <a:bodyPr/>
          <a:lstStyle/>
          <a:p>
            <a:fld id="{6CADA877-BAFC-41C9-95F8-2BB71C231C11}" type="slidenum">
              <a:rPr lang="it-IT" altLang="it-IT"/>
              <a:pPr/>
              <a:t>14</a:t>
            </a:fld>
            <a:endParaRPr lang="it-IT" altLang="it-IT"/>
          </a:p>
        </p:txBody>
      </p:sp>
      <p:sp>
        <p:nvSpPr>
          <p:cNvPr id="50177" name="Rectangle 1">
            <a:extLst>
              <a:ext uri="{FF2B5EF4-FFF2-40B4-BE49-F238E27FC236}">
                <a16:creationId xmlns:a16="http://schemas.microsoft.com/office/drawing/2014/main" id="{2E22ED26-89FC-4122-B0E3-81B16E8082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a:extLst>
              <a:ext uri="{FF2B5EF4-FFF2-40B4-BE49-F238E27FC236}">
                <a16:creationId xmlns:a16="http://schemas.microsoft.com/office/drawing/2014/main" id="{2CEEEBCE-9077-4C78-BAFD-4CDB4B35F66E}"/>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0651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8DE980A-2796-43A3-845B-D9E2310980F1}"/>
              </a:ext>
            </a:extLst>
          </p:cNvPr>
          <p:cNvSpPr>
            <a:spLocks noGrp="1" noChangeArrowheads="1"/>
          </p:cNvSpPr>
          <p:nvPr>
            <p:ph type="sldNum"/>
          </p:nvPr>
        </p:nvSpPr>
        <p:spPr>
          <a:ln/>
        </p:spPr>
        <p:txBody>
          <a:bodyPr/>
          <a:lstStyle/>
          <a:p>
            <a:fld id="{7BD3DC45-11CF-41DE-A544-F146B1F481A1}" type="slidenum">
              <a:rPr lang="it-IT" altLang="it-IT"/>
              <a:pPr/>
              <a:t>15</a:t>
            </a:fld>
            <a:endParaRPr lang="it-IT" altLang="it-IT"/>
          </a:p>
        </p:txBody>
      </p:sp>
      <p:sp>
        <p:nvSpPr>
          <p:cNvPr id="51201" name="Rectangle 1">
            <a:extLst>
              <a:ext uri="{FF2B5EF4-FFF2-40B4-BE49-F238E27FC236}">
                <a16:creationId xmlns:a16="http://schemas.microsoft.com/office/drawing/2014/main" id="{458A74CB-086B-49EB-877A-E815458DB8B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id="{06D6168A-79A9-4047-850E-78F3FCA7912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4526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3056B3A-9A06-47C4-8AE1-E87E6A039C01}"/>
              </a:ext>
            </a:extLst>
          </p:cNvPr>
          <p:cNvSpPr>
            <a:spLocks noGrp="1" noChangeArrowheads="1"/>
          </p:cNvSpPr>
          <p:nvPr>
            <p:ph type="sldNum"/>
          </p:nvPr>
        </p:nvSpPr>
        <p:spPr>
          <a:ln/>
        </p:spPr>
        <p:txBody>
          <a:bodyPr/>
          <a:lstStyle/>
          <a:p>
            <a:fld id="{855A03E6-1384-4D81-94E6-5F3ADC325662}" type="slidenum">
              <a:rPr lang="it-IT" altLang="it-IT"/>
              <a:pPr/>
              <a:t>16</a:t>
            </a:fld>
            <a:endParaRPr lang="it-IT" altLang="it-IT"/>
          </a:p>
        </p:txBody>
      </p:sp>
      <p:sp>
        <p:nvSpPr>
          <p:cNvPr id="52225" name="Rectangle 1">
            <a:extLst>
              <a:ext uri="{FF2B5EF4-FFF2-40B4-BE49-F238E27FC236}">
                <a16:creationId xmlns:a16="http://schemas.microsoft.com/office/drawing/2014/main" id="{7A81879B-5D27-4A88-8116-756C29395701}"/>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a16="http://schemas.microsoft.com/office/drawing/2014/main" id="{CA5B3285-8509-4BDD-B076-51D6619CECF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32872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F0035D1-29F6-42A1-9E30-7F715FC78A8B}"/>
              </a:ext>
            </a:extLst>
          </p:cNvPr>
          <p:cNvSpPr>
            <a:spLocks noGrp="1" noChangeArrowheads="1"/>
          </p:cNvSpPr>
          <p:nvPr>
            <p:ph type="sldNum"/>
          </p:nvPr>
        </p:nvSpPr>
        <p:spPr>
          <a:ln/>
        </p:spPr>
        <p:txBody>
          <a:bodyPr/>
          <a:lstStyle/>
          <a:p>
            <a:fld id="{257DA108-2164-4CEC-A706-3194C6CDE862}" type="slidenum">
              <a:rPr lang="it-IT" altLang="it-IT"/>
              <a:pPr/>
              <a:t>17</a:t>
            </a:fld>
            <a:endParaRPr lang="it-IT" altLang="it-IT"/>
          </a:p>
        </p:txBody>
      </p:sp>
      <p:sp>
        <p:nvSpPr>
          <p:cNvPr id="53249" name="Rectangle 1">
            <a:extLst>
              <a:ext uri="{FF2B5EF4-FFF2-40B4-BE49-F238E27FC236}">
                <a16:creationId xmlns:a16="http://schemas.microsoft.com/office/drawing/2014/main" id="{E25CB23F-6E9D-4F2A-ACBC-743967559D4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A0D10491-4732-4CFC-8BA6-11A5F1B993C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5892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D566A59-EFFD-4F5C-BB62-76581AD60429}"/>
              </a:ext>
            </a:extLst>
          </p:cNvPr>
          <p:cNvSpPr>
            <a:spLocks noGrp="1" noChangeArrowheads="1"/>
          </p:cNvSpPr>
          <p:nvPr>
            <p:ph type="sldNum"/>
          </p:nvPr>
        </p:nvSpPr>
        <p:spPr>
          <a:ln/>
        </p:spPr>
        <p:txBody>
          <a:bodyPr/>
          <a:lstStyle/>
          <a:p>
            <a:fld id="{29D1DB63-F4AC-4402-97A0-837337FCB20D}" type="slidenum">
              <a:rPr lang="it-IT" altLang="it-IT"/>
              <a:pPr/>
              <a:t>18</a:t>
            </a:fld>
            <a:endParaRPr lang="it-IT" altLang="it-IT"/>
          </a:p>
        </p:txBody>
      </p:sp>
      <p:sp>
        <p:nvSpPr>
          <p:cNvPr id="54273" name="Rectangle 1">
            <a:extLst>
              <a:ext uri="{FF2B5EF4-FFF2-40B4-BE49-F238E27FC236}">
                <a16:creationId xmlns:a16="http://schemas.microsoft.com/office/drawing/2014/main" id="{900B1EEE-E9EF-48FE-8924-1098CDDF796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A17818D9-5F3A-4758-A9B8-B78B14C4A32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42473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154DD35-E412-44AE-8558-61B918BC0652}"/>
              </a:ext>
            </a:extLst>
          </p:cNvPr>
          <p:cNvSpPr>
            <a:spLocks noGrp="1" noChangeArrowheads="1"/>
          </p:cNvSpPr>
          <p:nvPr>
            <p:ph type="sldNum"/>
          </p:nvPr>
        </p:nvSpPr>
        <p:spPr>
          <a:ln/>
        </p:spPr>
        <p:txBody>
          <a:bodyPr/>
          <a:lstStyle/>
          <a:p>
            <a:fld id="{1C4BC6D7-22AE-490F-806E-BC0FA8CDD74F}" type="slidenum">
              <a:rPr lang="it-IT" altLang="it-IT"/>
              <a:pPr/>
              <a:t>19</a:t>
            </a:fld>
            <a:endParaRPr lang="it-IT" altLang="it-IT"/>
          </a:p>
        </p:txBody>
      </p:sp>
      <p:sp>
        <p:nvSpPr>
          <p:cNvPr id="55297" name="Rectangle 1">
            <a:extLst>
              <a:ext uri="{FF2B5EF4-FFF2-40B4-BE49-F238E27FC236}">
                <a16:creationId xmlns:a16="http://schemas.microsoft.com/office/drawing/2014/main" id="{BA9E0715-C081-41C2-87C5-E20BB97F07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25ECF9DA-137C-486E-AA9B-0F824AB856AF}"/>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732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B70EFD7-D1EA-45B8-9613-E5330C60A22B}"/>
              </a:ext>
            </a:extLst>
          </p:cNvPr>
          <p:cNvSpPr>
            <a:spLocks noGrp="1" noChangeArrowheads="1"/>
          </p:cNvSpPr>
          <p:nvPr>
            <p:ph type="sldNum"/>
          </p:nvPr>
        </p:nvSpPr>
        <p:spPr>
          <a:ln/>
        </p:spPr>
        <p:txBody>
          <a:bodyPr/>
          <a:lstStyle/>
          <a:p>
            <a:fld id="{37BC77CF-B775-4668-AFDD-7CEF750685D7}" type="slidenum">
              <a:rPr lang="it-IT" altLang="it-IT"/>
              <a:pPr/>
              <a:t>20</a:t>
            </a:fld>
            <a:endParaRPr lang="it-IT" altLang="it-IT"/>
          </a:p>
        </p:txBody>
      </p:sp>
      <p:sp>
        <p:nvSpPr>
          <p:cNvPr id="56321" name="Rectangle 1">
            <a:extLst>
              <a:ext uri="{FF2B5EF4-FFF2-40B4-BE49-F238E27FC236}">
                <a16:creationId xmlns:a16="http://schemas.microsoft.com/office/drawing/2014/main" id="{67D9998D-92E5-4B40-B417-F668505E74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2DD356A0-A3BD-47D8-9DDB-6B8C36E007A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46095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D5FF10C-95CE-4571-B19D-E55DF3A074CF}"/>
              </a:ext>
            </a:extLst>
          </p:cNvPr>
          <p:cNvSpPr>
            <a:spLocks noGrp="1" noChangeArrowheads="1"/>
          </p:cNvSpPr>
          <p:nvPr>
            <p:ph type="sldNum"/>
          </p:nvPr>
        </p:nvSpPr>
        <p:spPr>
          <a:ln/>
        </p:spPr>
        <p:txBody>
          <a:bodyPr/>
          <a:lstStyle/>
          <a:p>
            <a:fld id="{DF533AE3-5F5D-4BCD-8419-C446529C737E}" type="slidenum">
              <a:rPr lang="it-IT" altLang="it-IT"/>
              <a:pPr/>
              <a:t>21</a:t>
            </a:fld>
            <a:endParaRPr lang="it-IT" altLang="it-IT"/>
          </a:p>
        </p:txBody>
      </p:sp>
      <p:sp>
        <p:nvSpPr>
          <p:cNvPr id="57345" name="Rectangle 1">
            <a:extLst>
              <a:ext uri="{FF2B5EF4-FFF2-40B4-BE49-F238E27FC236}">
                <a16:creationId xmlns:a16="http://schemas.microsoft.com/office/drawing/2014/main" id="{B08F04CF-C3ED-4923-96D4-1535F011A14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DC9DC4AB-A75A-4332-AD91-49E07A2F43A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90642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BCDE10F-B97B-4058-9F0F-848C5012C8B3}" type="slidenum">
              <a:rPr lang="it-IT" altLang="it-IT"/>
              <a:pPr/>
              <a:t>23</a:t>
            </a:fld>
            <a:endParaRPr lang="it-IT" altLang="it-IT"/>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19759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9FCAE221-08EE-4E2C-9C3A-E1EB23BF8520}"/>
              </a:ext>
            </a:extLst>
          </p:cNvPr>
          <p:cNvSpPr>
            <a:spLocks noGrp="1" noChangeArrowheads="1"/>
          </p:cNvSpPr>
          <p:nvPr>
            <p:ph type="sldNum"/>
          </p:nvPr>
        </p:nvSpPr>
        <p:spPr>
          <a:ln/>
        </p:spPr>
        <p:txBody>
          <a:bodyPr/>
          <a:lstStyle/>
          <a:p>
            <a:fld id="{7AA772C4-25C8-4FC0-9390-C282A91211F1}" type="slidenum">
              <a:rPr lang="it-IT" altLang="it-IT"/>
              <a:pPr/>
              <a:t>24</a:t>
            </a:fld>
            <a:endParaRPr lang="it-IT" altLang="it-IT"/>
          </a:p>
        </p:txBody>
      </p:sp>
      <p:sp>
        <p:nvSpPr>
          <p:cNvPr id="58369" name="Rectangle 1">
            <a:extLst>
              <a:ext uri="{FF2B5EF4-FFF2-40B4-BE49-F238E27FC236}">
                <a16:creationId xmlns:a16="http://schemas.microsoft.com/office/drawing/2014/main" id="{8D7AB5AA-115F-41D7-8683-151A12BF202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84B333D1-B2AE-4D14-A1D6-69DAD310DE1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1452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820ECE3-7041-4C81-A9D2-E3A6A5CC1FC0}"/>
              </a:ext>
            </a:extLst>
          </p:cNvPr>
          <p:cNvSpPr>
            <a:spLocks noGrp="1" noChangeArrowheads="1"/>
          </p:cNvSpPr>
          <p:nvPr>
            <p:ph type="sldNum"/>
          </p:nvPr>
        </p:nvSpPr>
        <p:spPr>
          <a:ln/>
        </p:spPr>
        <p:txBody>
          <a:bodyPr/>
          <a:lstStyle/>
          <a:p>
            <a:fld id="{B1FC61CE-3D5A-407D-8AD3-7422407B0C2C}" type="slidenum">
              <a:rPr lang="it-IT" altLang="it-IT"/>
              <a:pPr/>
              <a:t>3</a:t>
            </a:fld>
            <a:endParaRPr lang="it-IT" altLang="it-IT"/>
          </a:p>
        </p:txBody>
      </p:sp>
      <p:sp>
        <p:nvSpPr>
          <p:cNvPr id="39937" name="Rectangle 1">
            <a:extLst>
              <a:ext uri="{FF2B5EF4-FFF2-40B4-BE49-F238E27FC236}">
                <a16:creationId xmlns:a16="http://schemas.microsoft.com/office/drawing/2014/main" id="{6DE264EA-6AA4-4C1A-91FE-D6FB4D6F1F9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1F07028A-EB1D-4EAE-BE9E-0AAFE154E75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4342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9CDAD30-A5F7-4F48-A1AB-4A9D2D9557CC}"/>
              </a:ext>
            </a:extLst>
          </p:cNvPr>
          <p:cNvSpPr>
            <a:spLocks noGrp="1" noChangeArrowheads="1"/>
          </p:cNvSpPr>
          <p:nvPr>
            <p:ph type="sldNum"/>
          </p:nvPr>
        </p:nvSpPr>
        <p:spPr>
          <a:ln/>
        </p:spPr>
        <p:txBody>
          <a:bodyPr/>
          <a:lstStyle/>
          <a:p>
            <a:fld id="{ED299F8A-A0EE-4C02-8335-7760C0E9407B}" type="slidenum">
              <a:rPr lang="it-IT" altLang="it-IT"/>
              <a:pPr/>
              <a:t>25</a:t>
            </a:fld>
            <a:endParaRPr lang="it-IT" altLang="it-IT"/>
          </a:p>
        </p:txBody>
      </p:sp>
      <p:sp>
        <p:nvSpPr>
          <p:cNvPr id="59393" name="Rectangle 1">
            <a:extLst>
              <a:ext uri="{FF2B5EF4-FFF2-40B4-BE49-F238E27FC236}">
                <a16:creationId xmlns:a16="http://schemas.microsoft.com/office/drawing/2014/main" id="{243DDCAC-0D55-421E-91E9-33DCD5C4FE8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a:extLst>
              <a:ext uri="{FF2B5EF4-FFF2-40B4-BE49-F238E27FC236}">
                <a16:creationId xmlns:a16="http://schemas.microsoft.com/office/drawing/2014/main" id="{CC2E9DFF-3824-49D7-9CEA-C96075C0ADC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10797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488B01B-4D2A-40A0-BCBE-5364617ED31E}"/>
              </a:ext>
            </a:extLst>
          </p:cNvPr>
          <p:cNvSpPr>
            <a:spLocks noGrp="1" noChangeArrowheads="1"/>
          </p:cNvSpPr>
          <p:nvPr>
            <p:ph type="sldNum"/>
          </p:nvPr>
        </p:nvSpPr>
        <p:spPr>
          <a:ln/>
        </p:spPr>
        <p:txBody>
          <a:bodyPr/>
          <a:lstStyle/>
          <a:p>
            <a:fld id="{A04AF625-51F0-41E9-9CF2-654476DB376E}" type="slidenum">
              <a:rPr lang="it-IT" altLang="it-IT"/>
              <a:pPr/>
              <a:t>26</a:t>
            </a:fld>
            <a:endParaRPr lang="it-IT" altLang="it-IT"/>
          </a:p>
        </p:txBody>
      </p:sp>
      <p:sp>
        <p:nvSpPr>
          <p:cNvPr id="60417" name="Rectangle 1">
            <a:extLst>
              <a:ext uri="{FF2B5EF4-FFF2-40B4-BE49-F238E27FC236}">
                <a16:creationId xmlns:a16="http://schemas.microsoft.com/office/drawing/2014/main" id="{CCEB1E4D-810D-42DE-8231-747E77ABC65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a:extLst>
              <a:ext uri="{FF2B5EF4-FFF2-40B4-BE49-F238E27FC236}">
                <a16:creationId xmlns:a16="http://schemas.microsoft.com/office/drawing/2014/main" id="{B719A3CA-A86F-461D-98FF-56BA853FDF11}"/>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408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2AC9AB28-2CA4-44CA-916E-9589B323BE92}"/>
              </a:ext>
            </a:extLst>
          </p:cNvPr>
          <p:cNvSpPr>
            <a:spLocks noGrp="1" noChangeArrowheads="1"/>
          </p:cNvSpPr>
          <p:nvPr>
            <p:ph type="sldNum"/>
          </p:nvPr>
        </p:nvSpPr>
        <p:spPr>
          <a:ln/>
        </p:spPr>
        <p:txBody>
          <a:bodyPr/>
          <a:lstStyle/>
          <a:p>
            <a:fld id="{321FC03D-03E5-44D8-B064-56BB03FB9BCB}" type="slidenum">
              <a:rPr lang="it-IT" altLang="it-IT"/>
              <a:pPr/>
              <a:t>27</a:t>
            </a:fld>
            <a:endParaRPr lang="it-IT" altLang="it-IT"/>
          </a:p>
        </p:txBody>
      </p:sp>
      <p:sp>
        <p:nvSpPr>
          <p:cNvPr id="61441" name="Rectangle 1">
            <a:extLst>
              <a:ext uri="{FF2B5EF4-FFF2-40B4-BE49-F238E27FC236}">
                <a16:creationId xmlns:a16="http://schemas.microsoft.com/office/drawing/2014/main" id="{993EFB72-46DE-4D25-92A9-E99A8CBB4DC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a:extLst>
              <a:ext uri="{FF2B5EF4-FFF2-40B4-BE49-F238E27FC236}">
                <a16:creationId xmlns:a16="http://schemas.microsoft.com/office/drawing/2014/main" id="{70F12071-74BD-45A5-BE15-18A3A98A6397}"/>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2025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A9786061-CC2B-444D-81C6-C0FC74EEF01C}" type="slidenum">
              <a:rPr lang="it-IT" altLang="it-IT"/>
              <a:pPr/>
              <a:t>28</a:t>
            </a:fld>
            <a:endParaRPr lang="it-IT" altLang="it-IT"/>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048440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CE99F63-8FE5-401D-BC2E-4F3F2D95BD60}"/>
              </a:ext>
            </a:extLst>
          </p:cNvPr>
          <p:cNvSpPr>
            <a:spLocks noGrp="1" noChangeArrowheads="1"/>
          </p:cNvSpPr>
          <p:nvPr>
            <p:ph type="sldNum"/>
          </p:nvPr>
        </p:nvSpPr>
        <p:spPr>
          <a:ln/>
        </p:spPr>
        <p:txBody>
          <a:bodyPr/>
          <a:lstStyle/>
          <a:p>
            <a:fld id="{C262C54C-D3BC-4C61-B38F-F5B61F5DD7D1}" type="slidenum">
              <a:rPr lang="it-IT" altLang="it-IT"/>
              <a:pPr/>
              <a:t>29</a:t>
            </a:fld>
            <a:endParaRPr lang="it-IT" altLang="it-IT"/>
          </a:p>
        </p:txBody>
      </p:sp>
      <p:sp>
        <p:nvSpPr>
          <p:cNvPr id="62465" name="Rectangle 1">
            <a:extLst>
              <a:ext uri="{FF2B5EF4-FFF2-40B4-BE49-F238E27FC236}">
                <a16:creationId xmlns:a16="http://schemas.microsoft.com/office/drawing/2014/main" id="{3F6B08DD-67E7-4057-AABE-2CCDA126CFC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a:extLst>
              <a:ext uri="{FF2B5EF4-FFF2-40B4-BE49-F238E27FC236}">
                <a16:creationId xmlns:a16="http://schemas.microsoft.com/office/drawing/2014/main" id="{043D7698-AD57-46EF-A87D-E10961107B6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04531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7900946-AC00-49A2-B166-A48672F53F08}"/>
              </a:ext>
            </a:extLst>
          </p:cNvPr>
          <p:cNvSpPr>
            <a:spLocks noGrp="1" noChangeArrowheads="1"/>
          </p:cNvSpPr>
          <p:nvPr>
            <p:ph type="sldNum"/>
          </p:nvPr>
        </p:nvSpPr>
        <p:spPr>
          <a:ln/>
        </p:spPr>
        <p:txBody>
          <a:bodyPr/>
          <a:lstStyle/>
          <a:p>
            <a:fld id="{9C7242B5-D389-4575-AA84-43CBF8144C79}" type="slidenum">
              <a:rPr lang="it-IT" altLang="it-IT"/>
              <a:pPr/>
              <a:t>30</a:t>
            </a:fld>
            <a:endParaRPr lang="it-IT" altLang="it-IT"/>
          </a:p>
        </p:txBody>
      </p:sp>
      <p:sp>
        <p:nvSpPr>
          <p:cNvPr id="63489" name="Rectangle 1">
            <a:extLst>
              <a:ext uri="{FF2B5EF4-FFF2-40B4-BE49-F238E27FC236}">
                <a16:creationId xmlns:a16="http://schemas.microsoft.com/office/drawing/2014/main" id="{061BFBB9-F5F7-4BBF-91F2-F40926C6B1E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a:extLst>
              <a:ext uri="{FF2B5EF4-FFF2-40B4-BE49-F238E27FC236}">
                <a16:creationId xmlns:a16="http://schemas.microsoft.com/office/drawing/2014/main" id="{70E74A7B-B5C5-46BB-861D-7AE5972DA37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5663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5AA910F-F8DC-41FD-A1D3-1B8B03A5428C}"/>
              </a:ext>
            </a:extLst>
          </p:cNvPr>
          <p:cNvSpPr>
            <a:spLocks noGrp="1" noChangeArrowheads="1"/>
          </p:cNvSpPr>
          <p:nvPr>
            <p:ph type="sldNum"/>
          </p:nvPr>
        </p:nvSpPr>
        <p:spPr>
          <a:ln/>
        </p:spPr>
        <p:txBody>
          <a:bodyPr/>
          <a:lstStyle/>
          <a:p>
            <a:fld id="{007C2EC6-32A8-4FA1-A05F-2FC3D750303D}" type="slidenum">
              <a:rPr lang="it-IT" altLang="it-IT"/>
              <a:pPr/>
              <a:t>31</a:t>
            </a:fld>
            <a:endParaRPr lang="it-IT" altLang="it-IT"/>
          </a:p>
        </p:txBody>
      </p:sp>
      <p:sp>
        <p:nvSpPr>
          <p:cNvPr id="64513" name="Rectangle 1">
            <a:extLst>
              <a:ext uri="{FF2B5EF4-FFF2-40B4-BE49-F238E27FC236}">
                <a16:creationId xmlns:a16="http://schemas.microsoft.com/office/drawing/2014/main" id="{1F8E0EA1-D487-4512-8F97-D74D00FFB03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a:extLst>
              <a:ext uri="{FF2B5EF4-FFF2-40B4-BE49-F238E27FC236}">
                <a16:creationId xmlns:a16="http://schemas.microsoft.com/office/drawing/2014/main" id="{A18E24DC-7B09-45FC-B654-44E85DD923E5}"/>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76420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700B2A66-31F6-4D81-8ECA-52229C69D84C}"/>
              </a:ext>
            </a:extLst>
          </p:cNvPr>
          <p:cNvSpPr>
            <a:spLocks noGrp="1" noChangeArrowheads="1"/>
          </p:cNvSpPr>
          <p:nvPr>
            <p:ph type="sldNum"/>
          </p:nvPr>
        </p:nvSpPr>
        <p:spPr>
          <a:ln/>
        </p:spPr>
        <p:txBody>
          <a:bodyPr/>
          <a:lstStyle/>
          <a:p>
            <a:fld id="{5388F5E8-BB23-41AF-9442-8706A626FCFA}" type="slidenum">
              <a:rPr lang="it-IT" altLang="it-IT"/>
              <a:pPr/>
              <a:t>32</a:t>
            </a:fld>
            <a:endParaRPr lang="it-IT" altLang="it-IT"/>
          </a:p>
        </p:txBody>
      </p:sp>
      <p:sp>
        <p:nvSpPr>
          <p:cNvPr id="65537" name="Rectangle 1">
            <a:extLst>
              <a:ext uri="{FF2B5EF4-FFF2-40B4-BE49-F238E27FC236}">
                <a16:creationId xmlns:a16="http://schemas.microsoft.com/office/drawing/2014/main" id="{5A584656-4975-4E53-B98F-8B0F0CACBABE}"/>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Rectangle 2">
            <a:extLst>
              <a:ext uri="{FF2B5EF4-FFF2-40B4-BE49-F238E27FC236}">
                <a16:creationId xmlns:a16="http://schemas.microsoft.com/office/drawing/2014/main" id="{2D327A34-F71D-4A5E-97E9-7AF7A00C0CB0}"/>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73804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BF08F5F-265C-470D-8610-B3A693A0B970}"/>
              </a:ext>
            </a:extLst>
          </p:cNvPr>
          <p:cNvSpPr>
            <a:spLocks noGrp="1" noChangeArrowheads="1"/>
          </p:cNvSpPr>
          <p:nvPr>
            <p:ph type="sldNum"/>
          </p:nvPr>
        </p:nvSpPr>
        <p:spPr>
          <a:ln/>
        </p:spPr>
        <p:txBody>
          <a:bodyPr/>
          <a:lstStyle/>
          <a:p>
            <a:fld id="{8E156C2F-2D4D-4FC7-ACDA-08156EDB9DCC}" type="slidenum">
              <a:rPr lang="it-IT" altLang="it-IT"/>
              <a:pPr/>
              <a:t>33</a:t>
            </a:fld>
            <a:endParaRPr lang="it-IT" altLang="it-IT"/>
          </a:p>
        </p:txBody>
      </p:sp>
      <p:sp>
        <p:nvSpPr>
          <p:cNvPr id="66561" name="Rectangle 1">
            <a:extLst>
              <a:ext uri="{FF2B5EF4-FFF2-40B4-BE49-F238E27FC236}">
                <a16:creationId xmlns:a16="http://schemas.microsoft.com/office/drawing/2014/main" id="{DC052287-4BC9-4C0D-AFA3-B0BD95D5488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a:extLst>
              <a:ext uri="{FF2B5EF4-FFF2-40B4-BE49-F238E27FC236}">
                <a16:creationId xmlns:a16="http://schemas.microsoft.com/office/drawing/2014/main" id="{6D902B3C-0016-42F5-A73D-65B3AE74434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700180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6BA13C0-0D0A-4718-A863-CFE68E68C596}"/>
              </a:ext>
            </a:extLst>
          </p:cNvPr>
          <p:cNvSpPr>
            <a:spLocks noGrp="1" noChangeArrowheads="1"/>
          </p:cNvSpPr>
          <p:nvPr>
            <p:ph type="sldNum"/>
          </p:nvPr>
        </p:nvSpPr>
        <p:spPr>
          <a:ln/>
        </p:spPr>
        <p:txBody>
          <a:bodyPr/>
          <a:lstStyle/>
          <a:p>
            <a:fld id="{D9B81151-1412-4812-821D-7CA5D9B2A90E}" type="slidenum">
              <a:rPr lang="it-IT" altLang="it-IT"/>
              <a:pPr/>
              <a:t>34</a:t>
            </a:fld>
            <a:endParaRPr lang="it-IT" altLang="it-IT"/>
          </a:p>
        </p:txBody>
      </p:sp>
      <p:sp>
        <p:nvSpPr>
          <p:cNvPr id="67585" name="Rectangle 1">
            <a:extLst>
              <a:ext uri="{FF2B5EF4-FFF2-40B4-BE49-F238E27FC236}">
                <a16:creationId xmlns:a16="http://schemas.microsoft.com/office/drawing/2014/main" id="{2EBF123F-488B-4460-9076-6467DBAA6C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a:extLst>
              <a:ext uri="{FF2B5EF4-FFF2-40B4-BE49-F238E27FC236}">
                <a16:creationId xmlns:a16="http://schemas.microsoft.com/office/drawing/2014/main" id="{CAF31B80-247B-46EB-B2F0-9E0F92DB855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1921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809CAA5-452A-49BF-AF15-822FA7E9E4FD}" type="slidenum">
              <a:rPr lang="it-IT" altLang="it-IT"/>
              <a:pPr/>
              <a:t>4</a:t>
            </a:fld>
            <a:endParaRPr lang="it-IT" altLang="it-IT"/>
          </a:p>
        </p:txBody>
      </p:sp>
      <p:sp>
        <p:nvSpPr>
          <p:cNvPr id="67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73206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E2E9871D-79BB-47C2-8361-C7CE26A647C8}"/>
              </a:ext>
            </a:extLst>
          </p:cNvPr>
          <p:cNvSpPr>
            <a:spLocks noGrp="1" noChangeArrowheads="1"/>
          </p:cNvSpPr>
          <p:nvPr>
            <p:ph type="sldNum"/>
          </p:nvPr>
        </p:nvSpPr>
        <p:spPr>
          <a:ln/>
        </p:spPr>
        <p:txBody>
          <a:bodyPr/>
          <a:lstStyle/>
          <a:p>
            <a:fld id="{76106FE5-C851-4ED2-BD69-64FC54A17403}" type="slidenum">
              <a:rPr lang="it-IT" altLang="it-IT"/>
              <a:pPr/>
              <a:t>35</a:t>
            </a:fld>
            <a:endParaRPr lang="it-IT" altLang="it-IT"/>
          </a:p>
        </p:txBody>
      </p:sp>
      <p:sp>
        <p:nvSpPr>
          <p:cNvPr id="68609" name="Rectangle 1">
            <a:extLst>
              <a:ext uri="{FF2B5EF4-FFF2-40B4-BE49-F238E27FC236}">
                <a16:creationId xmlns:a16="http://schemas.microsoft.com/office/drawing/2014/main" id="{EEDF26FF-0A98-4D82-83E3-16A3F140C19F}"/>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a:extLst>
              <a:ext uri="{FF2B5EF4-FFF2-40B4-BE49-F238E27FC236}">
                <a16:creationId xmlns:a16="http://schemas.microsoft.com/office/drawing/2014/main" id="{D3C3FD66-C127-4690-A99E-8A16C43F360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263728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AC8BFE17-26AE-4C47-832E-C76CB88CED2E}"/>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7C591C6-797D-414A-9E08-0F6C57FBA2A3}" type="slidenum">
              <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36</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0657" name="Rectangle 1">
            <a:extLst>
              <a:ext uri="{FF2B5EF4-FFF2-40B4-BE49-F238E27FC236}">
                <a16:creationId xmlns:a16="http://schemas.microsoft.com/office/drawing/2014/main" id="{03F937AE-FB66-4B37-855B-00CAD95C4E0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a:extLst>
              <a:ext uri="{FF2B5EF4-FFF2-40B4-BE49-F238E27FC236}">
                <a16:creationId xmlns:a16="http://schemas.microsoft.com/office/drawing/2014/main" id="{0A55BE32-1246-471E-BA67-FD25EEAC17DA}"/>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01730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05C37EED-1731-4B15-BF07-44F2AD169171}"/>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6048625-85E9-4BBB-AA99-2A2EA5FC2A18}" type="slidenum">
              <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37</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1681" name="Rectangle 1">
            <a:extLst>
              <a:ext uri="{FF2B5EF4-FFF2-40B4-BE49-F238E27FC236}">
                <a16:creationId xmlns:a16="http://schemas.microsoft.com/office/drawing/2014/main" id="{4FC2F688-6CFE-443B-9356-A42245EDDDB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a:extLst>
              <a:ext uri="{FF2B5EF4-FFF2-40B4-BE49-F238E27FC236}">
                <a16:creationId xmlns:a16="http://schemas.microsoft.com/office/drawing/2014/main" id="{9D46E0A5-1A7E-4D35-93D3-B6B2602DE0F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30653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CAFABDCF-14A2-4216-9074-CBA134E7ABA5}"/>
              </a:ext>
            </a:extLst>
          </p:cNvPr>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C9F5BF6-2570-4265-B296-BFBB5AB6F3F3}" type="slidenum">
              <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38</a:t>
            </a:fld>
            <a:endParaRPr kumimoji="0" lang="it-IT" altLang="it-IT"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Lucida Sans Unicode" panose="020B0602030504020204" pitchFamily="34" charset="0"/>
            </a:endParaRPr>
          </a:p>
        </p:txBody>
      </p:sp>
      <p:sp>
        <p:nvSpPr>
          <p:cNvPr id="72705" name="Rectangle 1">
            <a:extLst>
              <a:ext uri="{FF2B5EF4-FFF2-40B4-BE49-F238E27FC236}">
                <a16:creationId xmlns:a16="http://schemas.microsoft.com/office/drawing/2014/main" id="{F8D3DC39-7D39-4462-B5EE-2D707ED4C404}"/>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a:extLst>
              <a:ext uri="{FF2B5EF4-FFF2-40B4-BE49-F238E27FC236}">
                <a16:creationId xmlns:a16="http://schemas.microsoft.com/office/drawing/2014/main" id="{3E72F0B8-0117-4719-8678-05A1F4C60BE8}"/>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61599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BC625E36-0978-43B7-B4B5-0EE5C61C61BE}"/>
              </a:ext>
            </a:extLst>
          </p:cNvPr>
          <p:cNvSpPr>
            <a:spLocks noGrp="1" noChangeArrowheads="1"/>
          </p:cNvSpPr>
          <p:nvPr>
            <p:ph type="sldNum"/>
          </p:nvPr>
        </p:nvSpPr>
        <p:spPr>
          <a:ln/>
        </p:spPr>
        <p:txBody>
          <a:bodyPr/>
          <a:lstStyle/>
          <a:p>
            <a:fld id="{97909170-4363-4F4A-954A-36FCDC2CE629}" type="slidenum">
              <a:rPr lang="it-IT" altLang="it-IT"/>
              <a:pPr/>
              <a:t>5</a:t>
            </a:fld>
            <a:endParaRPr lang="it-IT" altLang="it-IT"/>
          </a:p>
        </p:txBody>
      </p:sp>
      <p:sp>
        <p:nvSpPr>
          <p:cNvPr id="40961" name="Rectangle 1">
            <a:extLst>
              <a:ext uri="{FF2B5EF4-FFF2-40B4-BE49-F238E27FC236}">
                <a16:creationId xmlns:a16="http://schemas.microsoft.com/office/drawing/2014/main" id="{4C4D0CEB-A8FC-4373-95B2-D620A85D28AD}"/>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0D993EB5-9E67-4689-9EAB-547389A21BEC}"/>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937851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703A7DE-041D-43A8-BD58-1D1816C3BF5F}"/>
              </a:ext>
            </a:extLst>
          </p:cNvPr>
          <p:cNvSpPr>
            <a:spLocks noGrp="1" noChangeArrowheads="1"/>
          </p:cNvSpPr>
          <p:nvPr>
            <p:ph type="sldNum"/>
          </p:nvPr>
        </p:nvSpPr>
        <p:spPr>
          <a:ln/>
        </p:spPr>
        <p:txBody>
          <a:bodyPr/>
          <a:lstStyle/>
          <a:p>
            <a:fld id="{ADBB4587-F37B-403E-8518-ACC98B23B7EA}" type="slidenum">
              <a:rPr lang="it-IT" altLang="it-IT"/>
              <a:pPr/>
              <a:t>6</a:t>
            </a:fld>
            <a:endParaRPr lang="it-IT" altLang="it-IT"/>
          </a:p>
        </p:txBody>
      </p:sp>
      <p:sp>
        <p:nvSpPr>
          <p:cNvPr id="41985" name="Rectangle 1">
            <a:extLst>
              <a:ext uri="{FF2B5EF4-FFF2-40B4-BE49-F238E27FC236}">
                <a16:creationId xmlns:a16="http://schemas.microsoft.com/office/drawing/2014/main" id="{9376AE64-8998-4C01-8CA5-5988E9D0577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7687FC31-E335-48F8-8BCE-9A83672A870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4176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41160B7-BD03-4314-A2A2-F3B373A1D268}"/>
              </a:ext>
            </a:extLst>
          </p:cNvPr>
          <p:cNvSpPr>
            <a:spLocks noGrp="1" noChangeArrowheads="1"/>
          </p:cNvSpPr>
          <p:nvPr>
            <p:ph type="sldNum"/>
          </p:nvPr>
        </p:nvSpPr>
        <p:spPr>
          <a:ln/>
        </p:spPr>
        <p:txBody>
          <a:bodyPr/>
          <a:lstStyle/>
          <a:p>
            <a:fld id="{C699940F-3FB7-41D3-8498-12014D34C54D}" type="slidenum">
              <a:rPr lang="it-IT" altLang="it-IT"/>
              <a:pPr/>
              <a:t>8</a:t>
            </a:fld>
            <a:endParaRPr lang="it-IT" altLang="it-IT"/>
          </a:p>
        </p:txBody>
      </p:sp>
      <p:sp>
        <p:nvSpPr>
          <p:cNvPr id="44033" name="Rectangle 1">
            <a:extLst>
              <a:ext uri="{FF2B5EF4-FFF2-40B4-BE49-F238E27FC236}">
                <a16:creationId xmlns:a16="http://schemas.microsoft.com/office/drawing/2014/main" id="{8ADF085D-D4D5-43AB-9067-538C9638C7B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845AEA5A-DA36-4216-B11C-DFF34A85942B}"/>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386605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4C26E182-A58F-4981-809C-4746585D793F}"/>
              </a:ext>
            </a:extLst>
          </p:cNvPr>
          <p:cNvSpPr>
            <a:spLocks noGrp="1" noChangeArrowheads="1"/>
          </p:cNvSpPr>
          <p:nvPr>
            <p:ph type="sldNum"/>
          </p:nvPr>
        </p:nvSpPr>
        <p:spPr>
          <a:ln/>
        </p:spPr>
        <p:txBody>
          <a:bodyPr/>
          <a:lstStyle/>
          <a:p>
            <a:fld id="{62676B3A-08C9-446B-83FE-B7542DE7D5C4}" type="slidenum">
              <a:rPr lang="it-IT" altLang="it-IT"/>
              <a:pPr/>
              <a:t>9</a:t>
            </a:fld>
            <a:endParaRPr lang="it-IT" altLang="it-IT"/>
          </a:p>
        </p:txBody>
      </p:sp>
      <p:sp>
        <p:nvSpPr>
          <p:cNvPr id="45057" name="Rectangle 1">
            <a:extLst>
              <a:ext uri="{FF2B5EF4-FFF2-40B4-BE49-F238E27FC236}">
                <a16:creationId xmlns:a16="http://schemas.microsoft.com/office/drawing/2014/main" id="{9C74AC8D-4DEF-4AA7-B4C1-EC23ED8315C8}"/>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37285C37-78EC-4B4B-9B60-5A1DFA02EC2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00986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6D628BBB-AFC9-4C02-9111-D595113316E4}"/>
              </a:ext>
            </a:extLst>
          </p:cNvPr>
          <p:cNvSpPr>
            <a:spLocks noGrp="1" noChangeArrowheads="1"/>
          </p:cNvSpPr>
          <p:nvPr>
            <p:ph type="sldNum"/>
          </p:nvPr>
        </p:nvSpPr>
        <p:spPr>
          <a:ln/>
        </p:spPr>
        <p:txBody>
          <a:bodyPr/>
          <a:lstStyle/>
          <a:p>
            <a:fld id="{155CD740-BDD7-4A5C-A857-20B47CA8CD7B}" type="slidenum">
              <a:rPr lang="it-IT" altLang="it-IT"/>
              <a:pPr/>
              <a:t>10</a:t>
            </a:fld>
            <a:endParaRPr lang="it-IT" altLang="it-IT"/>
          </a:p>
        </p:txBody>
      </p:sp>
      <p:sp>
        <p:nvSpPr>
          <p:cNvPr id="46081" name="Rectangle 1">
            <a:extLst>
              <a:ext uri="{FF2B5EF4-FFF2-40B4-BE49-F238E27FC236}">
                <a16:creationId xmlns:a16="http://schemas.microsoft.com/office/drawing/2014/main" id="{35F4E834-D38F-4179-ABD9-C44CEA1D48B7}"/>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a:extLst>
              <a:ext uri="{FF2B5EF4-FFF2-40B4-BE49-F238E27FC236}">
                <a16:creationId xmlns:a16="http://schemas.microsoft.com/office/drawing/2014/main" id="{5793FB43-797C-4F97-AF60-C6673CD7C1C9}"/>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582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1521178-0936-4C45-B28D-39BA5EECAE2F}"/>
              </a:ext>
            </a:extLst>
          </p:cNvPr>
          <p:cNvSpPr>
            <a:spLocks noGrp="1" noChangeArrowheads="1"/>
          </p:cNvSpPr>
          <p:nvPr>
            <p:ph type="sldNum"/>
          </p:nvPr>
        </p:nvSpPr>
        <p:spPr>
          <a:ln/>
        </p:spPr>
        <p:txBody>
          <a:bodyPr/>
          <a:lstStyle/>
          <a:p>
            <a:fld id="{53296F71-28DB-48B9-816D-6AEB94CF9512}" type="slidenum">
              <a:rPr lang="it-IT" altLang="it-IT"/>
              <a:pPr/>
              <a:t>11</a:t>
            </a:fld>
            <a:endParaRPr lang="it-IT" altLang="it-IT"/>
          </a:p>
        </p:txBody>
      </p:sp>
      <p:sp>
        <p:nvSpPr>
          <p:cNvPr id="47105" name="Rectangle 1">
            <a:extLst>
              <a:ext uri="{FF2B5EF4-FFF2-40B4-BE49-F238E27FC236}">
                <a16:creationId xmlns:a16="http://schemas.microsoft.com/office/drawing/2014/main" id="{1DAE354D-144B-4ABB-BA68-C3D450175F0B}"/>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94052D0-1105-4A77-B718-147666F9C574}"/>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7533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18/10/22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485939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18/10/22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49497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18/10/22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93563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1" y="128590"/>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1" y="1981202"/>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9" y="1981202"/>
            <a:ext cx="3806825" cy="4227513"/>
          </a:xfrm>
        </p:spPr>
        <p:txBody>
          <a:bodyPr/>
          <a:lstStyle/>
          <a:p>
            <a:endParaRPr lang="it-IT"/>
          </a:p>
        </p:txBody>
      </p:sp>
      <p:sp>
        <p:nvSpPr>
          <p:cNvPr id="5" name="Segnaposto data 4"/>
          <p:cNvSpPr>
            <a:spLocks noGrp="1"/>
          </p:cNvSpPr>
          <p:nvPr>
            <p:ph type="dt" idx="10"/>
          </p:nvPr>
        </p:nvSpPr>
        <p:spPr>
          <a:xfrm>
            <a:off x="712788" y="6310315"/>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5"/>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5"/>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1784144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DDD000-A44A-4FA4-BB2E-693105486F7A}"/>
              </a:ext>
            </a:extLst>
          </p:cNvPr>
          <p:cNvSpPr>
            <a:spLocks noGrp="1"/>
          </p:cNvSpPr>
          <p:nvPr>
            <p:ph type="title"/>
          </p:nvPr>
        </p:nvSpPr>
        <p:spPr>
          <a:xfrm>
            <a:off x="1676400" y="1905000"/>
            <a:ext cx="7232650" cy="1898650"/>
          </a:xfr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0EF880B-47B5-4253-AA5A-49C76FD5F41F}"/>
              </a:ext>
            </a:extLst>
          </p:cNvPr>
          <p:cNvSpPr>
            <a:spLocks noGrp="1"/>
          </p:cNvSpPr>
          <p:nvPr>
            <p:ph type="dt" idx="10"/>
          </p:nvPr>
        </p:nvSpPr>
        <p:spPr>
          <a:xfrm>
            <a:off x="685800" y="6324600"/>
            <a:ext cx="1898650" cy="450850"/>
          </a:xfrm>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A140FF8-B9A6-4A22-8E31-F48F1A1B7FF7}"/>
              </a:ext>
            </a:extLst>
          </p:cNvPr>
          <p:cNvSpPr>
            <a:spLocks noGrp="1"/>
          </p:cNvSpPr>
          <p:nvPr>
            <p:ph type="ftr" idx="11"/>
          </p:nvPr>
        </p:nvSpPr>
        <p:spPr>
          <a:xfrm>
            <a:off x="3124200" y="6324600"/>
            <a:ext cx="2889250" cy="450850"/>
          </a:xfrm>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897EA8C-EBA3-4DF1-9ABF-15B315231F7C}"/>
              </a:ext>
            </a:extLst>
          </p:cNvPr>
          <p:cNvSpPr>
            <a:spLocks noGrp="1"/>
          </p:cNvSpPr>
          <p:nvPr>
            <p:ph type="sldNum" idx="12"/>
          </p:nvPr>
        </p:nvSpPr>
        <p:spPr>
          <a:xfrm>
            <a:off x="6553200" y="6324600"/>
            <a:ext cx="1898650" cy="450850"/>
          </a:xfrm>
        </p:spPr>
        <p:txBody>
          <a:bodyPr/>
          <a:lstStyle>
            <a:lvl1pPr>
              <a:defRPr/>
            </a:lvl1pPr>
          </a:lstStyle>
          <a:p>
            <a:fld id="{4D5C56BB-DD36-43EA-AA45-85ECC2D6ED03}" type="slidenum">
              <a:rPr lang="it-IT" altLang="it-IT"/>
              <a:pPr/>
              <a:t>‹N›</a:t>
            </a:fld>
            <a:endParaRPr lang="it-IT" altLang="it-IT"/>
          </a:p>
        </p:txBody>
      </p:sp>
    </p:spTree>
    <p:extLst>
      <p:ext uri="{BB962C8B-B14F-4D97-AF65-F5344CB8AC3E}">
        <p14:creationId xmlns:p14="http://schemas.microsoft.com/office/powerpoint/2010/main" val="687886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7B8E1A-D88E-E847-A690-A70BDA3E89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1" y="6623052"/>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73278DB2-89CF-F043-86D8-07A839A09B71}"/>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77321785-EAA3-4547-BB20-2FBA05F85C4E}" type="slidenum">
              <a:rPr lang="it-IT" altLang="it-IT" sz="800"/>
              <a:pPr algn="ctr"/>
              <a:t>‹N›</a:t>
            </a:fld>
            <a:endParaRPr lang="it-IT" altLang="it-IT" sz="1400"/>
          </a:p>
        </p:txBody>
      </p:sp>
    </p:spTree>
    <p:extLst>
      <p:ext uri="{BB962C8B-B14F-4D97-AF65-F5344CB8AC3E}">
        <p14:creationId xmlns:p14="http://schemas.microsoft.com/office/powerpoint/2010/main" val="88917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2926659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3133364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453141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3069689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3809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C7D875E-905C-A14C-8B5B-E0C12E37A1D6}" type="datetimeFigureOut">
              <a:rPr lang="it-IT" smtClean="0"/>
              <a:t>18/10/22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021274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3738859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303412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890180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929927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134646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475109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587524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660201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332265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C7D875E-905C-A14C-8B5B-E0C12E37A1D6}" type="datetimeFigureOut">
              <a:rPr lang="it-IT" smtClean="0"/>
              <a:t>18/10/22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82550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C7D875E-905C-A14C-8B5B-E0C12E37A1D6}" type="datetimeFigureOut">
              <a:rPr lang="it-IT" smtClean="0"/>
              <a:t>18/10/22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8463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C7D875E-905C-A14C-8B5B-E0C12E37A1D6}" type="datetimeFigureOut">
              <a:rPr lang="it-IT" smtClean="0"/>
              <a:t>18/10/22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133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C7D875E-905C-A14C-8B5B-E0C12E37A1D6}" type="datetimeFigureOut">
              <a:rPr lang="it-IT" smtClean="0"/>
              <a:t>18/10/22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24135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D875E-905C-A14C-8B5B-E0C12E37A1D6}" type="datetimeFigureOut">
              <a:rPr lang="it-IT" smtClean="0"/>
              <a:t>18/10/22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244937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18/10/22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16449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C7D875E-905C-A14C-8B5B-E0C12E37A1D6}" type="datetimeFigureOut">
              <a:rPr lang="it-IT" smtClean="0"/>
              <a:t>18/10/22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1ADA983-5F0C-A344-B780-04E1AC9EE543}" type="slidenum">
              <a:rPr lang="it-IT" smtClean="0"/>
              <a:t>‹N›</a:t>
            </a:fld>
            <a:endParaRPr lang="it-IT"/>
          </a:p>
        </p:txBody>
      </p:sp>
    </p:spTree>
    <p:extLst>
      <p:ext uri="{BB962C8B-B14F-4D97-AF65-F5344CB8AC3E}">
        <p14:creationId xmlns:p14="http://schemas.microsoft.com/office/powerpoint/2010/main" val="3086486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D875E-905C-A14C-8B5B-E0C12E37A1D6}" type="datetimeFigureOut">
              <a:rPr lang="it-IT" smtClean="0"/>
              <a:t>18/10/22</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DA983-5F0C-A344-B780-04E1AC9EE543}" type="slidenum">
              <a:rPr lang="it-IT" smtClean="0"/>
              <a:t>‹N›</a:t>
            </a:fld>
            <a:endParaRPr lang="it-IT"/>
          </a:p>
        </p:txBody>
      </p:sp>
    </p:spTree>
    <p:extLst>
      <p:ext uri="{BB962C8B-B14F-4D97-AF65-F5344CB8AC3E}">
        <p14:creationId xmlns:p14="http://schemas.microsoft.com/office/powerpoint/2010/main" val="39101003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extLst>
      <p:ext uri="{BB962C8B-B14F-4D97-AF65-F5344CB8AC3E}">
        <p14:creationId xmlns:p14="http://schemas.microsoft.com/office/powerpoint/2010/main" val="66375184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36E4149-B795-44AF-A628-A240BA560A97}"/>
              </a:ext>
            </a:extLst>
          </p:cNvPr>
          <p:cNvSpPr>
            <a:spLocks noGrp="1" noChangeArrowheads="1"/>
          </p:cNvSpPr>
          <p:nvPr>
            <p:ph type="title"/>
          </p:nvPr>
        </p:nvSpPr>
        <p:spPr>
          <a:xfrm>
            <a:off x="250825" y="620713"/>
            <a:ext cx="8591550"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Gurmukhi MN" panose="02020600050405020304" pitchFamily="18" charset="0"/>
                <a:cs typeface="Gurmukhi MN" panose="02020600050405020304" pitchFamily="18" charset="0"/>
              </a:rPr>
              <a:t>TESSUTO NERVOSO</a:t>
            </a:r>
            <a:br>
              <a:rPr lang="it-IT" altLang="it-IT" b="1" dirty="0">
                <a:solidFill>
                  <a:schemeClr val="tx1"/>
                </a:solidFill>
                <a:latin typeface="Gurmukhi MN" panose="02020600050405020304" pitchFamily="18" charset="0"/>
                <a:cs typeface="Gurmukhi MN" panose="02020600050405020304" pitchFamily="18" charset="0"/>
              </a:rPr>
            </a:br>
            <a:r>
              <a:rPr lang="it-IT" altLang="it-IT" b="1" dirty="0">
                <a:solidFill>
                  <a:schemeClr val="tx1"/>
                </a:solidFill>
                <a:latin typeface="Gurmukhi MN" panose="02020600050405020304" pitchFamily="18" charset="0"/>
                <a:cs typeface="Gurmukhi MN" panose="02020600050405020304" pitchFamily="18" charset="0"/>
              </a:rPr>
              <a:t>- cenni sintetici -</a:t>
            </a:r>
          </a:p>
        </p:txBody>
      </p:sp>
      <p:pic>
        <p:nvPicPr>
          <p:cNvPr id="4098" name="Picture 2">
            <a:extLst>
              <a:ext uri="{FF2B5EF4-FFF2-40B4-BE49-F238E27FC236}">
                <a16:creationId xmlns:a16="http://schemas.microsoft.com/office/drawing/2014/main" id="{5F78840B-2BB8-48CE-B00F-D960B6674E5C}"/>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32138" y="2708277"/>
            <a:ext cx="3384550" cy="3914775"/>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03863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D74333C3-CE8B-4413-B90F-A1DA91B73419}"/>
              </a:ext>
            </a:extLst>
          </p:cNvPr>
          <p:cNvSpPr>
            <a:spLocks noGrp="1" noChangeArrowheads="1"/>
          </p:cNvSpPr>
          <p:nvPr>
            <p:ph type="title"/>
          </p:nvPr>
        </p:nvSpPr>
        <p:spPr>
          <a:xfrm>
            <a:off x="0" y="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NEURONE</a:t>
            </a:r>
          </a:p>
        </p:txBody>
      </p:sp>
      <p:pic>
        <p:nvPicPr>
          <p:cNvPr id="11266" name="Picture 2">
            <a:extLst>
              <a:ext uri="{FF2B5EF4-FFF2-40B4-BE49-F238E27FC236}">
                <a16:creationId xmlns:a16="http://schemas.microsoft.com/office/drawing/2014/main" id="{339AE72A-1919-4D4C-897D-70C2DB92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916113"/>
            <a:ext cx="4356100" cy="2576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7" name="Text Box 3">
            <a:extLst>
              <a:ext uri="{FF2B5EF4-FFF2-40B4-BE49-F238E27FC236}">
                <a16:creationId xmlns:a16="http://schemas.microsoft.com/office/drawing/2014/main" id="{7255694D-3D3B-4B78-A944-1C78CEBF31FB}"/>
              </a:ext>
            </a:extLst>
          </p:cNvPr>
          <p:cNvSpPr txBox="1">
            <a:spLocks noChangeArrowheads="1"/>
          </p:cNvSpPr>
          <p:nvPr/>
        </p:nvSpPr>
        <p:spPr bwMode="auto">
          <a:xfrm>
            <a:off x="323528" y="581025"/>
            <a:ext cx="4464372" cy="6234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board SE" panose="03050602040202020205" pitchFamily="66" charset="77"/>
              </a:rPr>
              <a:t>I</a:t>
            </a:r>
            <a:r>
              <a:rPr lang="it-IT" altLang="it-IT" sz="2100" dirty="0"/>
              <a:t> </a:t>
            </a:r>
            <a:r>
              <a:rPr lang="it-IT" altLang="it-IT" sz="2100" b="1" dirty="0">
                <a:solidFill>
                  <a:schemeClr val="tx1"/>
                </a:solidFill>
                <a:latin typeface="Chalkboard SE" panose="03050602040202020205" pitchFamily="66" charset="77"/>
              </a:rPr>
              <a:t>NEURONI sono Elementi Cellulari ECCITABILI, in grado di rispondere a Mutamenti Ambientali (STIMOLI) modificando la Differenza di Potenziale Elettrico tra l’ Interno e l’ Esterno della Cellula Nervosa (DEPOLARIZZAZIONE). </a:t>
            </a:r>
          </a:p>
          <a:p>
            <a:pPr>
              <a:buClrTx/>
              <a:buFontTx/>
              <a:buNone/>
            </a:pPr>
            <a:r>
              <a:rPr lang="it-IT" altLang="it-IT" sz="2100" b="1" dirty="0">
                <a:solidFill>
                  <a:schemeClr val="tx1"/>
                </a:solidFill>
                <a:latin typeface="Chalkboard SE" panose="03050602040202020205" pitchFamily="66" charset="77"/>
              </a:rPr>
              <a:t>Si genera il POTENZIALE di AZIONE (o IMPULSO NERVOSO), che </a:t>
            </a:r>
            <a:r>
              <a:rPr lang="it-IT" altLang="it-IT" sz="2100" b="1" dirty="0" err="1">
                <a:solidFill>
                  <a:schemeClr val="tx1"/>
                </a:solidFill>
                <a:latin typeface="Chalkboard SE" panose="03050602040202020205" pitchFamily="66" charset="77"/>
              </a:rPr>
              <a:t>puo’</a:t>
            </a:r>
            <a:r>
              <a:rPr lang="it-IT" altLang="it-IT" sz="2100" b="1" dirty="0">
                <a:solidFill>
                  <a:schemeClr val="tx1"/>
                </a:solidFill>
                <a:latin typeface="Chalkboard SE" panose="03050602040202020205" pitchFamily="66" charset="77"/>
              </a:rPr>
              <a:t> essere trasmesso, anche a distanza, tramite i PROLUNGAMENTI NEURONALI, ad altri NEURONI oppure ai cosiddetti ORGANI EFFETTORI (Muscolatura Striata Scheletrica, Muscolatura Liscia, Tessuto di Conduzione del Cuore, Organi Ghiandolari)</a:t>
            </a:r>
          </a:p>
        </p:txBody>
      </p:sp>
    </p:spTree>
    <p:extLst>
      <p:ext uri="{BB962C8B-B14F-4D97-AF65-F5344CB8AC3E}">
        <p14:creationId xmlns:p14="http://schemas.microsoft.com/office/powerpoint/2010/main" val="1433504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5FF91B61-6DD1-4BC8-89BF-D7C9D361E9EE}"/>
              </a:ext>
            </a:extLst>
          </p:cNvPr>
          <p:cNvSpPr txBox="1">
            <a:spLocks noChangeArrowheads="1"/>
          </p:cNvSpPr>
          <p:nvPr/>
        </p:nvSpPr>
        <p:spPr bwMode="auto">
          <a:xfrm>
            <a:off x="6372227" y="836613"/>
            <a:ext cx="2771775"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NEURONE: </a:t>
            </a:r>
          </a:p>
          <a:p>
            <a:pPr algn="ctr">
              <a:buClrTx/>
              <a:buFontTx/>
              <a:buNone/>
            </a:pPr>
            <a:r>
              <a:rPr lang="it-IT" altLang="it-IT" sz="2800" dirty="0">
                <a:solidFill>
                  <a:schemeClr val="tx1"/>
                </a:solidFill>
                <a:latin typeface="Gurmukhi MN" panose="02020600050405020304" pitchFamily="18" charset="0"/>
                <a:cs typeface="Gurmukhi MN" panose="02020600050405020304" pitchFamily="18" charset="0"/>
              </a:rPr>
              <a:t>ELEMENTI STRUTTURALI</a:t>
            </a:r>
          </a:p>
        </p:txBody>
      </p:sp>
      <p:sp>
        <p:nvSpPr>
          <p:cNvPr id="12290" name="Text Box 2">
            <a:extLst>
              <a:ext uri="{FF2B5EF4-FFF2-40B4-BE49-F238E27FC236}">
                <a16:creationId xmlns:a16="http://schemas.microsoft.com/office/drawing/2014/main" id="{89AF9A50-438C-451C-BC2C-E8FE60238104}"/>
              </a:ext>
            </a:extLst>
          </p:cNvPr>
          <p:cNvSpPr txBox="1">
            <a:spLocks noChangeArrowheads="1"/>
          </p:cNvSpPr>
          <p:nvPr/>
        </p:nvSpPr>
        <p:spPr bwMode="auto">
          <a:xfrm>
            <a:off x="250827" y="4210050"/>
            <a:ext cx="8893175" cy="24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b="1" dirty="0">
                <a:solidFill>
                  <a:schemeClr val="tx1"/>
                </a:solidFill>
                <a:latin typeface="Comic Sans MS" panose="030F0902030302020204" pitchFamily="66" charset="0"/>
              </a:rPr>
              <a:t>CORPO CELLULARE (o PIRENOFORO o SOMA)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latin typeface="Comic Sans MS" panose="030F0902030302020204" pitchFamily="66" charset="0"/>
              </a:rPr>
              <a:t>PROLUNGAMENTI CELLULARI:</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ASSONE (o NEURITE o CILINDRASSE): conduce l’ Impulso dal Pirenoforo verso altri distretti. Se ne origina UNO SOLO.</a:t>
            </a:r>
          </a:p>
          <a:p>
            <a:pPr>
              <a:buClr>
                <a:srgbClr val="FFFFFF"/>
              </a:buClr>
              <a:buFont typeface="Arial Black" panose="020B0A04020102020204" pitchFamily="34" charset="0"/>
              <a:buChar char="-"/>
            </a:pPr>
            <a:r>
              <a:rPr lang="it-IT" altLang="it-IT" sz="2200" b="1" dirty="0">
                <a:solidFill>
                  <a:schemeClr val="tx1"/>
                </a:solidFill>
                <a:latin typeface="Comic Sans MS" panose="030F0902030302020204" pitchFamily="66" charset="0"/>
              </a:rPr>
              <a:t>DENDRITI: sono deputati a RICEVERE Impulsi da altri distretti. Possono essere numerosi.</a:t>
            </a:r>
          </a:p>
        </p:txBody>
      </p:sp>
      <p:pic>
        <p:nvPicPr>
          <p:cNvPr id="12291" name="Picture 3">
            <a:extLst>
              <a:ext uri="{FF2B5EF4-FFF2-40B4-BE49-F238E27FC236}">
                <a16:creationId xmlns:a16="http://schemas.microsoft.com/office/drawing/2014/main" id="{2B38989F-C987-4B89-85B4-EBA5FBA53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6516688" cy="400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954854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43FBD5-5231-BD45-8826-62D5EE4545B8}"/>
              </a:ext>
            </a:extLst>
          </p:cNvPr>
          <p:cNvSpPr>
            <a:spLocks noGrp="1"/>
          </p:cNvSpPr>
          <p:nvPr>
            <p:ph type="title"/>
          </p:nvPr>
        </p:nvSpPr>
        <p:spPr>
          <a:xfrm>
            <a:off x="0" y="237208"/>
            <a:ext cx="9144000" cy="780132"/>
          </a:xfrm>
        </p:spPr>
        <p:txBody>
          <a:bodyPr>
            <a:normAutofit fontScale="90000"/>
          </a:bodyPr>
          <a:lstStyle/>
          <a:p>
            <a:r>
              <a:rPr lang="it-IT" sz="3200" dirty="0">
                <a:latin typeface="Gurmukhi MN" panose="02020600050405020304" pitchFamily="18" charset="0"/>
                <a:cs typeface="Gurmukhi MN" panose="02020600050405020304" pitchFamily="18" charset="0"/>
              </a:rPr>
              <a:t>CLASSIFICAZIONE MORFOLOGICA dei NEURONI</a:t>
            </a:r>
          </a:p>
        </p:txBody>
      </p:sp>
      <p:sp>
        <p:nvSpPr>
          <p:cNvPr id="3" name="Segnaposto contenuto 2">
            <a:extLst>
              <a:ext uri="{FF2B5EF4-FFF2-40B4-BE49-F238E27FC236}">
                <a16:creationId xmlns:a16="http://schemas.microsoft.com/office/drawing/2014/main" id="{A64A3A10-E617-3D42-822F-A9FB5396703D}"/>
              </a:ext>
            </a:extLst>
          </p:cNvPr>
          <p:cNvSpPr>
            <a:spLocks noGrp="1"/>
          </p:cNvSpPr>
          <p:nvPr>
            <p:ph idx="1"/>
          </p:nvPr>
        </p:nvSpPr>
        <p:spPr>
          <a:xfrm>
            <a:off x="143508" y="1052736"/>
            <a:ext cx="8856984" cy="5733256"/>
          </a:xfrm>
        </p:spPr>
        <p:txBody>
          <a:bodyPr/>
          <a:lstStyle/>
          <a:p>
            <a:r>
              <a:rPr lang="it-IT" sz="2300" b="1" dirty="0">
                <a:latin typeface="Chalkboard SE" panose="03050602040202020205" pitchFamily="66" charset="77"/>
              </a:rPr>
              <a:t>In base al NUMERO di PROLUNGAMENTI si classificano:</a:t>
            </a:r>
          </a:p>
          <a:p>
            <a:r>
              <a:rPr lang="it-IT" sz="2300" b="1" dirty="0">
                <a:latin typeface="Chalkboard SE" panose="03050602040202020205" pitchFamily="66" charset="77"/>
              </a:rPr>
              <a:t>- NEURONI MULTIPOLARI, dal cui Pirenoforo si dipartono UN SOLO ASSONE e un numero INDEFINITO ( « </a:t>
            </a:r>
            <a:r>
              <a:rPr lang="it-IT" sz="2300" b="1" i="1" dirty="0" err="1">
                <a:latin typeface="Chalkboard SE" panose="03050602040202020205" pitchFamily="66" charset="77"/>
              </a:rPr>
              <a:t>n</a:t>
            </a:r>
            <a:r>
              <a:rPr lang="it-IT" sz="2300" b="1" i="1" dirty="0">
                <a:latin typeface="Chalkboard SE" panose="03050602040202020205" pitchFamily="66" charset="77"/>
              </a:rPr>
              <a:t> </a:t>
            </a:r>
            <a:r>
              <a:rPr lang="it-IT" sz="2300" b="1" dirty="0">
                <a:latin typeface="Chalkboard SE" panose="03050602040202020205" pitchFamily="66" charset="77"/>
              </a:rPr>
              <a:t>» ) di DENDRITI;</a:t>
            </a:r>
          </a:p>
          <a:p>
            <a:pPr marL="457200" indent="-457200">
              <a:buFontTx/>
              <a:buChar char="-"/>
            </a:pPr>
            <a:r>
              <a:rPr lang="it-IT" sz="2300" b="1" dirty="0">
                <a:latin typeface="Chalkboard SE" panose="03050602040202020205" pitchFamily="66" charset="77"/>
              </a:rPr>
              <a:t>NEURONI BIPOLARI: dal Pirenoforo si dipartono UN Prolungamento ASSONICO e, dal polo opposto, UN UNICO Prolungamento DENDRITICO. Vi si ritrovano nei Gangli annessi all’ VIII paio di nervi cranici (Acustico)</a:t>
            </a:r>
          </a:p>
          <a:p>
            <a:pPr marL="457200" indent="-457200">
              <a:buFontTx/>
              <a:buChar char="-"/>
            </a:pPr>
            <a:r>
              <a:rPr lang="it-IT" sz="2300" b="1" dirty="0">
                <a:latin typeface="Chalkboard SE" panose="03050602040202020205" pitchFamily="66" charset="77"/>
              </a:rPr>
              <a:t>NEURONI PSEUDOUNIPOLARI: dal Pirenoforo si diparte un UNICO PROLUNGAMENTO che, a breve distanza, si biforca in una ramificazione ASSONICA (che invia impulsi verso il SNC) ed una a funzionalità DENDRITICA (che riceve impulsi dalla periferia). Sono cellule tipiche dei Gangli Sensitivi di Nervi Cranici (es., Trigemino) e Spinali.</a:t>
            </a:r>
          </a:p>
        </p:txBody>
      </p:sp>
    </p:spTree>
    <p:extLst>
      <p:ext uri="{BB962C8B-B14F-4D97-AF65-F5344CB8AC3E}">
        <p14:creationId xmlns:p14="http://schemas.microsoft.com/office/powerpoint/2010/main" val="1162495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a:extLst>
              <a:ext uri="{FF2B5EF4-FFF2-40B4-BE49-F238E27FC236}">
                <a16:creationId xmlns:a16="http://schemas.microsoft.com/office/drawing/2014/main" id="{389FED81-D8F2-5A41-B212-5068A45DF703}"/>
              </a:ext>
            </a:extLst>
          </p:cNvPr>
          <p:cNvPicPr>
            <a:picLocks noChangeAspect="1"/>
          </p:cNvPicPr>
          <p:nvPr/>
        </p:nvPicPr>
        <p:blipFill rotWithShape="1">
          <a:blip r:embed="rId2">
            <a:extLst>
              <a:ext uri="{28A0092B-C50C-407E-A947-70E740481C1C}">
                <a14:useLocalDpi xmlns:a14="http://schemas.microsoft.com/office/drawing/2010/main" val="0"/>
              </a:ext>
            </a:extLst>
          </a:blip>
          <a:srcRect b="2809"/>
          <a:stretch/>
        </p:blipFill>
        <p:spPr bwMode="auto">
          <a:xfrm>
            <a:off x="1115618" y="-22594"/>
            <a:ext cx="6451405" cy="688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592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E88F3CC4-3588-4521-A2D1-057C86569376}"/>
              </a:ext>
            </a:extLst>
          </p:cNvPr>
          <p:cNvSpPr>
            <a:spLocks noGrp="1" noChangeArrowheads="1"/>
          </p:cNvSpPr>
          <p:nvPr>
            <p:ph type="title"/>
          </p:nvPr>
        </p:nvSpPr>
        <p:spPr>
          <a:xfrm>
            <a:off x="684213" y="187327"/>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DENDRITI</a:t>
            </a:r>
          </a:p>
        </p:txBody>
      </p:sp>
      <p:sp>
        <p:nvSpPr>
          <p:cNvPr id="15362" name="Rectangle 2">
            <a:extLst>
              <a:ext uri="{FF2B5EF4-FFF2-40B4-BE49-F238E27FC236}">
                <a16:creationId xmlns:a16="http://schemas.microsoft.com/office/drawing/2014/main" id="{2A71692A-0125-4E70-B8F9-5994BC2F5C18}"/>
              </a:ext>
            </a:extLst>
          </p:cNvPr>
          <p:cNvSpPr>
            <a:spLocks noGrp="1" noChangeArrowheads="1"/>
          </p:cNvSpPr>
          <p:nvPr>
            <p:ph idx="1"/>
          </p:nvPr>
        </p:nvSpPr>
        <p:spPr>
          <a:xfrm>
            <a:off x="177926" y="851521"/>
            <a:ext cx="8784977" cy="5876925"/>
          </a:xfrm>
          <a:ln/>
        </p:spPr>
        <p:txBody>
          <a:bodyPr/>
          <a:lstStyle/>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latin typeface="Copperplate Gothic Bold" panose="020E0705020206020404" pitchFamily="34" charset="77"/>
              </a:rPr>
              <a:t>Essendo molto numerosi, permettono al Corpo Cellulare del Neurone di integrare un’ elevatissima quantità di informazioni</a:t>
            </a: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600" dirty="0">
              <a:latin typeface="Copperplate Gothic Bold" panose="020E0705020206020404" pitchFamily="34" charset="77"/>
            </a:endParaRP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600" dirty="0">
                <a:latin typeface="Chalkboard SE" panose="03050602040202020205" pitchFamily="66" charset="77"/>
              </a:rPr>
              <a:t>I rapporti dei Dendriti con l’ Assone di altri neuroni avvengono tramite SINAPSI che coinvolgono le cosiddette SPINE DENDRITICHE, che sono espansioni coniche che si dipartono dal dendrite stesso</a:t>
            </a:r>
          </a:p>
        </p:txBody>
      </p:sp>
      <p:pic>
        <p:nvPicPr>
          <p:cNvPr id="15363" name="Picture 3">
            <a:extLst>
              <a:ext uri="{FF2B5EF4-FFF2-40B4-BE49-F238E27FC236}">
                <a16:creationId xmlns:a16="http://schemas.microsoft.com/office/drawing/2014/main" id="{BDDEFC2D-2F50-4322-AE3F-FC22E1DCFCA6}"/>
              </a:ext>
            </a:extLst>
          </p:cNvPr>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l="39221" r="3311" b="61105"/>
          <a:stretch>
            <a:fillRect/>
          </a:stretch>
        </p:blipFill>
        <p:spPr bwMode="auto">
          <a:xfrm>
            <a:off x="1835698" y="4365104"/>
            <a:ext cx="6227763" cy="2347812"/>
          </a:xfrm>
          <a:prstGeom prst="rect">
            <a:avLst/>
          </a:prstGeom>
          <a:noFill/>
          <a:ln>
            <a:noFill/>
          </a:ln>
          <a:effectLst/>
          <a:extLst>
            <a:ext uri="{909E8E84-426E-40DD-AFC4-6F175D3DCCD1}">
              <a14:hiddenFill xmlns:a14="http://schemas.microsoft.com/office/drawing/2010/main">
                <a:blipFill dpi="0" rotWithShape="0">
                  <a:blip>
                    <a:lum bright="-12000" contrast="6000"/>
                  </a:blip>
                  <a:srcRect l="39221" r="3311" b="6110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75770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4F410A5-3B41-4410-8A86-AEBD31978067}"/>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3492500" y="4860927"/>
            <a:ext cx="5651500" cy="199707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2">
            <a:extLst>
              <a:ext uri="{FF2B5EF4-FFF2-40B4-BE49-F238E27FC236}">
                <a16:creationId xmlns:a16="http://schemas.microsoft.com/office/drawing/2014/main" id="{B150751B-28FD-4E09-8C97-1A9CD3E3119D}"/>
              </a:ext>
            </a:extLst>
          </p:cNvPr>
          <p:cNvSpPr>
            <a:spLocks noChangeArrowheads="1"/>
          </p:cNvSpPr>
          <p:nvPr/>
        </p:nvSpPr>
        <p:spPr bwMode="auto">
          <a:xfrm>
            <a:off x="683568" y="21494"/>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ASSONI</a:t>
            </a:r>
          </a:p>
        </p:txBody>
      </p:sp>
      <p:sp>
        <p:nvSpPr>
          <p:cNvPr id="16387" name="Text Box 3">
            <a:extLst>
              <a:ext uri="{FF2B5EF4-FFF2-40B4-BE49-F238E27FC236}">
                <a16:creationId xmlns:a16="http://schemas.microsoft.com/office/drawing/2014/main" id="{CD4F40C1-9647-47CF-867C-9DCF2B8C9C17}"/>
              </a:ext>
            </a:extLst>
          </p:cNvPr>
          <p:cNvSpPr txBox="1">
            <a:spLocks noChangeArrowheads="1"/>
          </p:cNvSpPr>
          <p:nvPr/>
        </p:nvSpPr>
        <p:spPr bwMode="auto">
          <a:xfrm>
            <a:off x="158750" y="531927"/>
            <a:ext cx="8985250" cy="3649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100" dirty="0">
                <a:solidFill>
                  <a:schemeClr val="tx1"/>
                </a:solidFill>
                <a:latin typeface="Chalkduster" panose="03050602040202020205" pitchFamily="66" charset="77"/>
              </a:rPr>
              <a:t>Prolungamento UNICO che si diparte dal Pirenoforo del Neurone a livello del MONTICOLO ASSONICO che conduce l’ Impulso dal Pirenoforo verso altri distretti</a:t>
            </a:r>
          </a:p>
          <a:p>
            <a:pPr>
              <a:buClrTx/>
              <a:buFontTx/>
              <a:buNone/>
            </a:pPr>
            <a:r>
              <a:rPr lang="it-IT" altLang="it-IT" sz="2100" dirty="0">
                <a:solidFill>
                  <a:schemeClr val="tx1"/>
                </a:solidFill>
                <a:latin typeface="Chalkduster" panose="03050602040202020205" pitchFamily="66" charset="77"/>
              </a:rPr>
              <a:t>ASSOLEMMA = Membrana dell’ Assone</a:t>
            </a:r>
          </a:p>
          <a:p>
            <a:pPr>
              <a:buClrTx/>
              <a:buFontTx/>
              <a:buNone/>
            </a:pPr>
            <a:r>
              <a:rPr lang="it-IT" altLang="it-IT" sz="2100" dirty="0">
                <a:solidFill>
                  <a:schemeClr val="tx1"/>
                </a:solidFill>
                <a:latin typeface="Chalkduster" panose="03050602040202020205" pitchFamily="66" charset="77"/>
              </a:rPr>
              <a:t>ASSOPLASMA = Citoplasma dell’ Assone</a:t>
            </a:r>
          </a:p>
          <a:p>
            <a:pPr>
              <a:buClrTx/>
              <a:buFontTx/>
              <a:buNone/>
            </a:pPr>
            <a:r>
              <a:rPr lang="it-IT" altLang="it-IT" sz="2100" dirty="0">
                <a:solidFill>
                  <a:schemeClr val="tx1"/>
                </a:solidFill>
                <a:latin typeface="Chalkduster" panose="03050602040202020205" pitchFamily="66" charset="77"/>
              </a:rPr>
              <a:t>Contiene Mitocondri, </a:t>
            </a:r>
            <a:r>
              <a:rPr lang="it-IT" altLang="it-IT" sz="2100" dirty="0" err="1">
                <a:solidFill>
                  <a:schemeClr val="tx1"/>
                </a:solidFill>
                <a:latin typeface="Chalkduster" panose="03050602040202020205" pitchFamily="66" charset="77"/>
              </a:rPr>
              <a:t>Neurotubuli</a:t>
            </a:r>
            <a:r>
              <a:rPr lang="it-IT" altLang="it-IT" sz="2100" dirty="0">
                <a:solidFill>
                  <a:schemeClr val="tx1"/>
                </a:solidFill>
                <a:latin typeface="Chalkduster" panose="03050602040202020205" pitchFamily="66" charset="77"/>
              </a:rPr>
              <a:t> e Neurofilamenti, ma non RER né Ribosomi </a:t>
            </a:r>
          </a:p>
          <a:p>
            <a:pPr>
              <a:buClrTx/>
              <a:buFontTx/>
              <a:buNone/>
            </a:pPr>
            <a:r>
              <a:rPr lang="it-IT" altLang="it-IT" sz="2100" dirty="0">
                <a:solidFill>
                  <a:schemeClr val="tx1"/>
                </a:solidFill>
                <a:latin typeface="Chalkduster" panose="03050602040202020205" pitchFamily="66" charset="77"/>
              </a:rPr>
              <a:t>Il suo SEGMENTO INIZIALE è funzionalmente caratterizzato da una zona di elaborazione “algebrica” di stimoli eccitatori ed inibitori, il cui risultato determina o meno la propagazione dell’ impulso  </a:t>
            </a:r>
          </a:p>
        </p:txBody>
      </p:sp>
      <p:sp>
        <p:nvSpPr>
          <p:cNvPr id="16388" name="Text Box 4">
            <a:extLst>
              <a:ext uri="{FF2B5EF4-FFF2-40B4-BE49-F238E27FC236}">
                <a16:creationId xmlns:a16="http://schemas.microsoft.com/office/drawing/2014/main" id="{4B5EA356-5776-468D-A6A8-C99E0BAB11DB}"/>
              </a:ext>
            </a:extLst>
          </p:cNvPr>
          <p:cNvSpPr txBox="1">
            <a:spLocks noChangeArrowheads="1"/>
          </p:cNvSpPr>
          <p:nvPr/>
        </p:nvSpPr>
        <p:spPr bwMode="auto">
          <a:xfrm>
            <a:off x="28600" y="4293098"/>
            <a:ext cx="3476625"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solidFill>
                  <a:schemeClr val="tx1"/>
                </a:solidFill>
                <a:latin typeface="Copperplate Gothic Bold" panose="020E0705020206020404" pitchFamily="34" charset="77"/>
              </a:rPr>
              <a:t>Vi avvengono meccanismi di TRASPORTO ANTEROGRADO e RETROGRADO di diverse molecole</a:t>
            </a:r>
          </a:p>
        </p:txBody>
      </p:sp>
    </p:spTree>
    <p:extLst>
      <p:ext uri="{BB962C8B-B14F-4D97-AF65-F5344CB8AC3E}">
        <p14:creationId xmlns:p14="http://schemas.microsoft.com/office/powerpoint/2010/main" val="26023624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C01F3419-28F3-4E46-BE0A-CA13BB1888E6}"/>
              </a:ext>
            </a:extLst>
          </p:cNvPr>
          <p:cNvSpPr>
            <a:spLocks noChangeArrowheads="1"/>
          </p:cNvSpPr>
          <p:nvPr/>
        </p:nvSpPr>
        <p:spPr bwMode="auto">
          <a:xfrm>
            <a:off x="684213" y="184361"/>
            <a:ext cx="77724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a:solidFill>
                  <a:schemeClr val="tx1"/>
                </a:solidFill>
                <a:latin typeface="Gurmukhi MN" panose="02020600050405020304" pitchFamily="18" charset="0"/>
                <a:cs typeface="Gurmukhi MN" panose="02020600050405020304" pitchFamily="18" charset="0"/>
              </a:rPr>
              <a:t>FIBRE  NERVOSE</a:t>
            </a:r>
          </a:p>
        </p:txBody>
      </p:sp>
      <p:sp>
        <p:nvSpPr>
          <p:cNvPr id="17410" name="Text Box 2">
            <a:extLst>
              <a:ext uri="{FF2B5EF4-FFF2-40B4-BE49-F238E27FC236}">
                <a16:creationId xmlns:a16="http://schemas.microsoft.com/office/drawing/2014/main" id="{C1EF334B-6A49-4770-A8E5-6AA6E2F83C22}"/>
              </a:ext>
            </a:extLst>
          </p:cNvPr>
          <p:cNvSpPr txBox="1">
            <a:spLocks noChangeArrowheads="1"/>
          </p:cNvSpPr>
          <p:nvPr/>
        </p:nvSpPr>
        <p:spPr bwMode="auto">
          <a:xfrm>
            <a:off x="0" y="1071563"/>
            <a:ext cx="9144000" cy="375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halkboard SE" panose="03050602040202020205" pitchFamily="66" charset="77"/>
              </a:rPr>
              <a:t>Sono costituite da ASSONI provvisti da una guaina derivata da cellule </a:t>
            </a:r>
            <a:r>
              <a:rPr lang="it-IT" altLang="it-IT" dirty="0" err="1">
                <a:solidFill>
                  <a:schemeClr val="tx1"/>
                </a:solidFill>
                <a:latin typeface="Chalkboard SE" panose="03050602040202020205" pitchFamily="66" charset="77"/>
              </a:rPr>
              <a:t>Neurogliali</a:t>
            </a:r>
            <a:r>
              <a:rPr lang="it-IT" altLang="it-IT" dirty="0">
                <a:solidFill>
                  <a:schemeClr val="tx1"/>
                </a:solidFill>
                <a:latin typeface="Chalkboard SE" panose="03050602040202020205" pitchFamily="66" charset="77"/>
              </a:rPr>
              <a:t> (CELLULE di SCHWANN nel Sistema Nervoso Periferico ed OLIGODENDROCITI nel Sistema Nervoso Centrale)</a:t>
            </a:r>
          </a:p>
          <a:p>
            <a:pPr>
              <a:buClrTx/>
              <a:buFontTx/>
              <a:buNone/>
            </a:pPr>
            <a:endParaRPr lang="it-IT" altLang="it-IT" dirty="0">
              <a:solidFill>
                <a:schemeClr val="tx1"/>
              </a:solidFill>
              <a:latin typeface="Chalkboard SE" panose="03050602040202020205" pitchFamily="66" charset="77"/>
            </a:endParaRPr>
          </a:p>
          <a:p>
            <a:pPr>
              <a:buClrTx/>
              <a:buFontTx/>
              <a:buNone/>
            </a:pPr>
            <a:r>
              <a:rPr lang="it-IT" altLang="it-IT" dirty="0">
                <a:solidFill>
                  <a:schemeClr val="tx1"/>
                </a:solidFill>
                <a:latin typeface="Chalkboard SE" panose="03050602040202020205" pitchFamily="66" charset="77"/>
              </a:rPr>
              <a:t>In base alle MODALITA’ con cui si dispongono queste guaine si parla di:</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MIELINICHE</a:t>
            </a:r>
          </a:p>
          <a:p>
            <a:pPr>
              <a:buClrTx/>
              <a:buFontTx/>
              <a:buNone/>
            </a:pPr>
            <a:endParaRPr lang="it-IT" altLang="it-IT" dirty="0">
              <a:solidFill>
                <a:schemeClr val="tx1"/>
              </a:solidFill>
              <a:latin typeface="Chalkboard SE" panose="03050602040202020205" pitchFamily="66" charset="77"/>
            </a:endParaRPr>
          </a:p>
          <a:p>
            <a:pPr>
              <a:buClr>
                <a:srgbClr val="FFFFFF"/>
              </a:buClr>
              <a:buFont typeface="Arial Black" panose="020B0A04020102020204" pitchFamily="34" charset="0"/>
              <a:buChar char="-"/>
            </a:pPr>
            <a:r>
              <a:rPr lang="it-IT" altLang="it-IT" dirty="0">
                <a:solidFill>
                  <a:schemeClr val="tx1"/>
                </a:solidFill>
                <a:latin typeface="Chalkboard SE" panose="03050602040202020205" pitchFamily="66" charset="77"/>
              </a:rPr>
              <a:t>FIBRE NERVOSE AMIELINICHE</a:t>
            </a:r>
          </a:p>
        </p:txBody>
      </p:sp>
    </p:spTree>
    <p:extLst>
      <p:ext uri="{BB962C8B-B14F-4D97-AF65-F5344CB8AC3E}">
        <p14:creationId xmlns:p14="http://schemas.microsoft.com/office/powerpoint/2010/main" val="1991615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BF7517F-EF7A-4A7E-980E-67DFFDE3BFA0}"/>
              </a:ext>
            </a:extLst>
          </p:cNvPr>
          <p:cNvSpPr>
            <a:spLocks noGrp="1" noChangeArrowheads="1"/>
          </p:cNvSpPr>
          <p:nvPr>
            <p:ph type="title"/>
          </p:nvPr>
        </p:nvSpPr>
        <p:spPr>
          <a:xfrm>
            <a:off x="250825" y="-1588"/>
            <a:ext cx="4103688"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t>FIBRE  NERVOSE MIELINICHE</a:t>
            </a:r>
          </a:p>
        </p:txBody>
      </p:sp>
      <p:sp>
        <p:nvSpPr>
          <p:cNvPr id="18434" name="Rectangle 2">
            <a:extLst>
              <a:ext uri="{FF2B5EF4-FFF2-40B4-BE49-F238E27FC236}">
                <a16:creationId xmlns:a16="http://schemas.microsoft.com/office/drawing/2014/main" id="{0043D60C-6DFD-4891-8839-7B8BF86E1637}"/>
              </a:ext>
            </a:extLst>
          </p:cNvPr>
          <p:cNvSpPr>
            <a:spLocks noGrp="1" noChangeArrowheads="1"/>
          </p:cNvSpPr>
          <p:nvPr>
            <p:ph idx="1"/>
          </p:nvPr>
        </p:nvSpPr>
        <p:spPr>
          <a:xfrm>
            <a:off x="0" y="1196977"/>
            <a:ext cx="4464050" cy="5661025"/>
          </a:xfrm>
          <a:ln/>
        </p:spPr>
        <p:txBody>
          <a:bodyPr>
            <a:normAutofit lnSpcReduction="10000"/>
          </a:bodyPr>
          <a:lstStyle/>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La GUAINA MIELINICA è formata da numerosi strati di MEMBRANE CELLULARI MODIFICATE e ricche di LIPIDI COMPLESSI. Pertanto, funge da “</a:t>
            </a:r>
            <a:r>
              <a:rPr lang="it-IT" altLang="it-IT" sz="2000" b="1" i="1" dirty="0">
                <a:latin typeface="Comic Sans MS" panose="030F0902030302020204" pitchFamily="66" charset="0"/>
              </a:rPr>
              <a:t>isolante</a:t>
            </a:r>
            <a:r>
              <a:rPr lang="it-IT" altLang="it-IT" sz="2000" b="1" dirty="0">
                <a:latin typeface="Comic Sans MS" panose="030F0902030302020204" pitchFamily="66" charset="0"/>
              </a:rPr>
              <a:t>” tra l’ ambiente EXTRACELLULARE e INTRACELLULARE</a:t>
            </a:r>
          </a:p>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Essa presenta INTERRUZIONI, definite NODI DI RANVIER, che consentono gli eventi ionici coinvolti nella generazione degli IMPULSI. I tratti compresi tra  Nodi si definiscono INTERNODI.</a:t>
            </a:r>
          </a:p>
          <a:p>
            <a:pPr marL="336550" indent="-336550">
              <a:spcBef>
                <a:spcPts val="500"/>
              </a:spcBef>
              <a:buClr>
                <a:srgbClr val="FFFFFF"/>
              </a:buClr>
              <a:buSzPct val="136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000" b="1" dirty="0">
                <a:latin typeface="Comic Sans MS" panose="030F0902030302020204" pitchFamily="66" charset="0"/>
              </a:rPr>
              <a:t>Nel SNC, un unico OLIGODENDROCITA può avvolgersi attorno a numerosi differenti assoni</a:t>
            </a:r>
          </a:p>
        </p:txBody>
      </p:sp>
      <p:pic>
        <p:nvPicPr>
          <p:cNvPr id="18435" name="Picture 3">
            <a:extLst>
              <a:ext uri="{FF2B5EF4-FFF2-40B4-BE49-F238E27FC236}">
                <a16:creationId xmlns:a16="http://schemas.microsoft.com/office/drawing/2014/main" id="{9973C480-FB19-4C1B-B15A-7613846EE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5" y="2"/>
            <a:ext cx="4211637" cy="3914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BB030059-30AD-48DD-8FD4-DA6E62522A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2" y="3946527"/>
            <a:ext cx="3203575" cy="2911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68782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FB7D2C2F-24BE-451C-A1BA-28ED29AE8AA0}"/>
              </a:ext>
            </a:extLst>
          </p:cNvPr>
          <p:cNvSpPr>
            <a:spLocks noGrp="1" noChangeArrowheads="1"/>
          </p:cNvSpPr>
          <p:nvPr>
            <p:ph type="title"/>
          </p:nvPr>
        </p:nvSpPr>
        <p:spPr>
          <a:xfrm>
            <a:off x="684213" y="2"/>
            <a:ext cx="77724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FIBRE  NERVOSE AMIELINICHE</a:t>
            </a:r>
          </a:p>
        </p:txBody>
      </p:sp>
      <p:sp>
        <p:nvSpPr>
          <p:cNvPr id="19458" name="Rectangle 2">
            <a:extLst>
              <a:ext uri="{FF2B5EF4-FFF2-40B4-BE49-F238E27FC236}">
                <a16:creationId xmlns:a16="http://schemas.microsoft.com/office/drawing/2014/main" id="{DBB96C55-1E80-4068-A74E-7CABA1C1B7F1}"/>
              </a:ext>
            </a:extLst>
          </p:cNvPr>
          <p:cNvSpPr>
            <a:spLocks noGrp="1" noChangeArrowheads="1"/>
          </p:cNvSpPr>
          <p:nvPr>
            <p:ph idx="1"/>
          </p:nvPr>
        </p:nvSpPr>
        <p:spPr>
          <a:xfrm>
            <a:off x="0" y="764704"/>
            <a:ext cx="4787900" cy="5516562"/>
          </a:xfrm>
          <a:ln/>
        </p:spPr>
        <p:txBody>
          <a:bodyPr>
            <a:normAutofit lnSpcReduction="10000"/>
          </a:bodyPr>
          <a:lstStyle/>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300" dirty="0">
                <a:latin typeface="Copperplate Gothic Bold" panose="020E0705020206020404" pitchFamily="34" charset="77"/>
              </a:rPr>
              <a:t>Le FIBRE AMIELINICHE SOLAMENTE nel SNP posseggono una sorta di guaina molto meno complessa, determinata dalla Cellula di </a:t>
            </a:r>
            <a:r>
              <a:rPr lang="it-IT" altLang="it-IT" sz="2300" dirty="0" err="1">
                <a:latin typeface="Copperplate Gothic Bold" panose="020E0705020206020404" pitchFamily="34" charset="77"/>
              </a:rPr>
              <a:t>Schwann</a:t>
            </a:r>
            <a:r>
              <a:rPr lang="it-IT" altLang="it-IT" sz="2300" dirty="0">
                <a:latin typeface="Copperplate Gothic Bold" panose="020E0705020206020404" pitchFamily="34" charset="77"/>
              </a:rPr>
              <a:t>. Più Assoni si rapportano con un’UNICA Cellula di </a:t>
            </a:r>
            <a:r>
              <a:rPr lang="it-IT" altLang="it-IT" sz="2300" dirty="0" err="1">
                <a:latin typeface="Copperplate Gothic Bold" panose="020E0705020206020404" pitchFamily="34" charset="77"/>
              </a:rPr>
              <a:t>Schwann</a:t>
            </a:r>
            <a:endParaRPr lang="it-IT" altLang="it-IT" sz="2300" dirty="0">
              <a:latin typeface="Copperplate Gothic Bold" panose="020E0705020206020404" pitchFamily="34" charset="77"/>
            </a:endParaRPr>
          </a:p>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300" dirty="0">
              <a:latin typeface="Copperplate Gothic Bold" panose="020E0705020206020404" pitchFamily="34" charset="77"/>
            </a:endParaRPr>
          </a:p>
          <a:p>
            <a:pPr marL="336550" indent="-336550">
              <a:spcBef>
                <a:spcPts val="600"/>
              </a:spcBef>
              <a:buClr>
                <a:srgbClr val="FFFFFF"/>
              </a:buClr>
              <a:buSzPct val="113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400" dirty="0">
                <a:latin typeface="Chalkboard SE" panose="03050602040202020205" pitchFamily="66" charset="77"/>
              </a:rPr>
              <a:t>Nel SNC le FIBRE AMIELINICHE sono molto più numerose che nel SNP e NON PRESENTANO ALCUNA GUAINA, decorrendo totalmente libere tra le altre componenti Neuronali e Gliali. </a:t>
            </a:r>
          </a:p>
        </p:txBody>
      </p:sp>
      <p:pic>
        <p:nvPicPr>
          <p:cNvPr id="19459" name="Picture 3">
            <a:extLst>
              <a:ext uri="{FF2B5EF4-FFF2-40B4-BE49-F238E27FC236}">
                <a16:creationId xmlns:a16="http://schemas.microsoft.com/office/drawing/2014/main" id="{29688267-113B-4B3E-8FAC-5594F31E6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268415"/>
            <a:ext cx="3824288" cy="4681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9762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2DE27692-175A-4D49-9333-E878CAB3BABA}"/>
              </a:ext>
            </a:extLst>
          </p:cNvPr>
          <p:cNvSpPr>
            <a:spLocks noGrp="1" noChangeArrowheads="1"/>
          </p:cNvSpPr>
          <p:nvPr>
            <p:ph type="title"/>
          </p:nvPr>
        </p:nvSpPr>
        <p:spPr>
          <a:xfrm>
            <a:off x="656432" y="1484784"/>
            <a:ext cx="7872412"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G L </a:t>
            </a:r>
            <a:r>
              <a:rPr lang="it-IT" altLang="it-IT" dirty="0" err="1">
                <a:solidFill>
                  <a:schemeClr val="tx1"/>
                </a:solidFill>
                <a:latin typeface="Gurmukhi MN" panose="02020600050405020304" pitchFamily="18" charset="0"/>
                <a:cs typeface="Gurmukhi MN" panose="02020600050405020304" pitchFamily="18" charset="0"/>
              </a:rPr>
              <a:t>ì</a:t>
            </a:r>
            <a:r>
              <a:rPr lang="it-IT" altLang="it-IT" dirty="0">
                <a:solidFill>
                  <a:schemeClr val="tx1"/>
                </a:solidFill>
                <a:latin typeface="Gurmukhi MN" panose="02020600050405020304" pitchFamily="18" charset="0"/>
                <a:cs typeface="Gurmukhi MN" panose="02020600050405020304" pitchFamily="18" charset="0"/>
              </a:rPr>
              <a:t> A</a:t>
            </a:r>
          </a:p>
        </p:txBody>
      </p:sp>
      <p:pic>
        <p:nvPicPr>
          <p:cNvPr id="20482" name="Picture 2">
            <a:extLst>
              <a:ext uri="{FF2B5EF4-FFF2-40B4-BE49-F238E27FC236}">
                <a16:creationId xmlns:a16="http://schemas.microsoft.com/office/drawing/2014/main" id="{A6AC936F-4354-40DB-96CA-4D44A827464B}"/>
              </a:ext>
            </a:extLst>
          </p:cNvPr>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151188" y="3140968"/>
            <a:ext cx="2882900" cy="2952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5416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3"/>
          <p:cNvPicPr>
            <a:picLocks noGrp="1" noChangeAspect="1"/>
          </p:cNvPicPr>
          <p:nvPr isPhoto="1"/>
        </p:nvPicPr>
        <p:blipFill rotWithShape="1">
          <a:blip r:embed="rId2">
            <a:lum/>
            <a:extLst>
              <a:ext uri="{28A0092B-C50C-407E-A947-70E740481C1C}">
                <a14:useLocalDpi xmlns:a14="http://schemas.microsoft.com/office/drawing/2010/main" val="0"/>
              </a:ext>
            </a:extLst>
          </a:blip>
          <a:srcRect t="4211"/>
          <a:stretch/>
        </p:blipFill>
        <p:spPr>
          <a:xfrm>
            <a:off x="1371600" y="6906"/>
            <a:ext cx="5822785" cy="6851094"/>
          </a:xfrm>
          <a:prstGeom prst="rect">
            <a:avLst/>
          </a:prstGeom>
          <a:noFill/>
          <a:ln>
            <a:noFill/>
          </a:ln>
        </p:spPr>
      </p:pic>
    </p:spTree>
    <p:extLst>
      <p:ext uri="{BB962C8B-B14F-4D97-AF65-F5344CB8AC3E}">
        <p14:creationId xmlns:p14="http://schemas.microsoft.com/office/powerpoint/2010/main" val="258125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A43941F0-7110-4282-A619-33DCC7A3A765}"/>
              </a:ext>
            </a:extLst>
          </p:cNvPr>
          <p:cNvSpPr>
            <a:spLocks noGrp="1" noChangeArrowheads="1"/>
          </p:cNvSpPr>
          <p:nvPr>
            <p:ph type="title"/>
          </p:nvPr>
        </p:nvSpPr>
        <p:spPr>
          <a:xfrm>
            <a:off x="179388" y="2"/>
            <a:ext cx="8964612"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NEUROGLìA</a:t>
            </a:r>
            <a:r>
              <a:rPr lang="it-IT" altLang="it-IT" sz="3200" dirty="0">
                <a:latin typeface="Gurmukhi MN" panose="02020600050405020304" pitchFamily="18" charset="0"/>
                <a:cs typeface="Gurmukhi MN" panose="02020600050405020304" pitchFamily="18" charset="0"/>
              </a:rPr>
              <a:t> DEL SNC</a:t>
            </a:r>
          </a:p>
        </p:txBody>
      </p:sp>
      <p:pic>
        <p:nvPicPr>
          <p:cNvPr id="21506" name="Picture 2">
            <a:extLst>
              <a:ext uri="{FF2B5EF4-FFF2-40B4-BE49-F238E27FC236}">
                <a16:creationId xmlns:a16="http://schemas.microsoft.com/office/drawing/2014/main" id="{7A43D5CC-E5C2-4B5C-9777-DC0EBC6B54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5650" y="908050"/>
            <a:ext cx="3308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7" name="Text Box 3">
            <a:extLst>
              <a:ext uri="{FF2B5EF4-FFF2-40B4-BE49-F238E27FC236}">
                <a16:creationId xmlns:a16="http://schemas.microsoft.com/office/drawing/2014/main" id="{F0DA6EC2-34A7-431D-AC8C-1AA5B472AF5D}"/>
              </a:ext>
            </a:extLst>
          </p:cNvPr>
          <p:cNvSpPr txBox="1">
            <a:spLocks noChangeArrowheads="1"/>
          </p:cNvSpPr>
          <p:nvPr/>
        </p:nvSpPr>
        <p:spPr bwMode="auto">
          <a:xfrm>
            <a:off x="0" y="581027"/>
            <a:ext cx="5835650" cy="6250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000" dirty="0">
                <a:solidFill>
                  <a:schemeClr val="tx1"/>
                </a:solidFill>
                <a:latin typeface="Chalkboard SE" panose="03050602040202020205" pitchFamily="66" charset="77"/>
              </a:rPr>
              <a:t>ASTROCITI: Fibrosi nella Sostanza Bianca e Protoplasmatici nella Sostanza Grigia del SNC. Hanno funzione TROFO-MECCANICA, intervengono nei Processi Riparativi (ove possibile) e nella BARRIERA tra Sangue e SNC (BARRIERA-EMATOENCEFALICA)</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pperplate Gothic Bold" panose="020E0705020206020404" pitchFamily="34" charset="77"/>
              </a:rPr>
              <a:t>CELLULE della </a:t>
            </a:r>
            <a:r>
              <a:rPr lang="it-IT" altLang="it-IT" sz="2000" dirty="0" err="1">
                <a:solidFill>
                  <a:schemeClr val="tx1"/>
                </a:solidFill>
                <a:latin typeface="Copperplate Gothic Bold" panose="020E0705020206020404" pitchFamily="34" charset="77"/>
              </a:rPr>
              <a:t>MICROGLìA</a:t>
            </a:r>
            <a:r>
              <a:rPr lang="it-IT" altLang="it-IT" sz="2000" dirty="0">
                <a:solidFill>
                  <a:schemeClr val="tx1"/>
                </a:solidFill>
                <a:latin typeface="Copperplate Gothic Bold" panose="020E0705020206020404" pitchFamily="34" charset="77"/>
              </a:rPr>
              <a:t>: piccole cellule che hanno Proprietà FAGOCITARIE simile ai Macrofagi</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halkduster" panose="03050602040202020205" pitchFamily="66" charset="77"/>
              </a:rPr>
              <a:t>OLIGODENDROCITI: coinvolti nella produzione delle Guaine Mieliniche</a:t>
            </a:r>
          </a:p>
          <a:p>
            <a:pPr>
              <a:buClrTx/>
              <a:buFontTx/>
              <a:buNone/>
            </a:pPr>
            <a:endParaRPr lang="it-IT" altLang="it-IT" sz="2000" dirty="0">
              <a:solidFill>
                <a:schemeClr val="tx1"/>
              </a:solidFill>
            </a:endParaRPr>
          </a:p>
          <a:p>
            <a:pPr>
              <a:buClrTx/>
              <a:buFontTx/>
              <a:buNone/>
            </a:pPr>
            <a:r>
              <a:rPr lang="it-IT" altLang="it-IT" sz="2000" dirty="0">
                <a:solidFill>
                  <a:schemeClr val="tx1"/>
                </a:solidFill>
                <a:latin typeface="Comic Sans MS" panose="030F0902030302020204" pitchFamily="66" charset="0"/>
              </a:rPr>
              <a:t>CELLULE EPENDIMALI: rivestono le CAVITA’ INTERNE del SNC (Ventricoli Encefalici e Canale Centrale del Midollo Spinale), costituendo anche i PLESSI COROIDEI, dove viene a formarsi il LIQUIDO CEREBRO-SPINALE (LIQUOR)</a:t>
            </a:r>
          </a:p>
        </p:txBody>
      </p:sp>
      <p:pic>
        <p:nvPicPr>
          <p:cNvPr id="21508" name="Picture 4">
            <a:extLst>
              <a:ext uri="{FF2B5EF4-FFF2-40B4-BE49-F238E27FC236}">
                <a16:creationId xmlns:a16="http://schemas.microsoft.com/office/drawing/2014/main" id="{DC3F5A1D-F682-4B8E-BF5C-8E4C4B536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7" y="4292600"/>
            <a:ext cx="3203575" cy="256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Text Box 5">
            <a:extLst>
              <a:ext uri="{FF2B5EF4-FFF2-40B4-BE49-F238E27FC236}">
                <a16:creationId xmlns:a16="http://schemas.microsoft.com/office/drawing/2014/main" id="{75C86E7A-8839-43C2-9A85-A8878BC09378}"/>
              </a:ext>
            </a:extLst>
          </p:cNvPr>
          <p:cNvSpPr txBox="1">
            <a:spLocks noChangeArrowheads="1"/>
          </p:cNvSpPr>
          <p:nvPr/>
        </p:nvSpPr>
        <p:spPr bwMode="auto">
          <a:xfrm>
            <a:off x="6516688" y="4508500"/>
            <a:ext cx="123974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400">
                <a:solidFill>
                  <a:srgbClr val="000066"/>
                </a:solidFill>
                <a:latin typeface="Arial Black" panose="020B0A04020102020204" pitchFamily="34" charset="0"/>
              </a:rPr>
              <a:t>EPENDIMA</a:t>
            </a:r>
          </a:p>
        </p:txBody>
      </p:sp>
    </p:spTree>
    <p:extLst>
      <p:ext uri="{BB962C8B-B14F-4D97-AF65-F5344CB8AC3E}">
        <p14:creationId xmlns:p14="http://schemas.microsoft.com/office/powerpoint/2010/main" val="4209918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8760082-1DBA-4DB1-B0E7-9B11E5206A2A}"/>
              </a:ext>
            </a:extLst>
          </p:cNvPr>
          <p:cNvSpPr>
            <a:spLocks noGrp="1" noChangeArrowheads="1"/>
          </p:cNvSpPr>
          <p:nvPr>
            <p:ph type="title"/>
          </p:nvPr>
        </p:nvSpPr>
        <p:spPr>
          <a:xfrm>
            <a:off x="683568" y="116634"/>
            <a:ext cx="77724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NEUROGLìA</a:t>
            </a:r>
            <a:r>
              <a:rPr lang="it-IT" altLang="it-IT" sz="3200" dirty="0">
                <a:latin typeface="Gurmukhi MN" panose="02020600050405020304" pitchFamily="18" charset="0"/>
                <a:cs typeface="Gurmukhi MN" panose="02020600050405020304" pitchFamily="18" charset="0"/>
              </a:rPr>
              <a:t> DEL SNP</a:t>
            </a:r>
          </a:p>
        </p:txBody>
      </p:sp>
      <p:pic>
        <p:nvPicPr>
          <p:cNvPr id="22530" name="Picture 2">
            <a:extLst>
              <a:ext uri="{FF2B5EF4-FFF2-40B4-BE49-F238E27FC236}">
                <a16:creationId xmlns:a16="http://schemas.microsoft.com/office/drawing/2014/main" id="{9C0E6194-2D6E-419D-AE7F-24D18CFF9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2" y="3036568"/>
            <a:ext cx="4356075" cy="38214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Text Box 3">
            <a:extLst>
              <a:ext uri="{FF2B5EF4-FFF2-40B4-BE49-F238E27FC236}">
                <a16:creationId xmlns:a16="http://schemas.microsoft.com/office/drawing/2014/main" id="{7CBAB75D-507A-4CE2-9EE7-6BA38A8FD856}"/>
              </a:ext>
            </a:extLst>
          </p:cNvPr>
          <p:cNvSpPr txBox="1">
            <a:spLocks noChangeArrowheads="1"/>
          </p:cNvSpPr>
          <p:nvPr/>
        </p:nvSpPr>
        <p:spPr bwMode="auto">
          <a:xfrm>
            <a:off x="323528" y="980730"/>
            <a:ext cx="8424936"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marL="342900" indent="-342900">
              <a:buFont typeface="Arial" panose="020B0604020202020204" pitchFamily="34" charset="0"/>
              <a:buChar char="•"/>
            </a:pPr>
            <a:r>
              <a:rPr lang="it-IT" altLang="it-IT" dirty="0">
                <a:solidFill>
                  <a:schemeClr val="tx1"/>
                </a:solidFill>
                <a:latin typeface="Chalkboard SE" panose="03050602040202020205" pitchFamily="66" charset="77"/>
              </a:rPr>
              <a:t>CELLULE SATELLITI nei Gangli</a:t>
            </a:r>
          </a:p>
          <a:p>
            <a:pPr marL="342900" indent="-342900">
              <a:buFont typeface="Arial" panose="020B0604020202020204" pitchFamily="34" charset="0"/>
              <a:buChar char="•"/>
            </a:pPr>
            <a:endParaRPr lang="it-IT" altLang="it-IT" dirty="0">
              <a:solidFill>
                <a:schemeClr val="tx1"/>
              </a:solidFill>
              <a:latin typeface="Chalkboard SE" panose="03050602040202020205" pitchFamily="66" charset="77"/>
            </a:endParaRPr>
          </a:p>
          <a:p>
            <a:pPr marL="342900" indent="-342900">
              <a:buFont typeface="Arial" panose="020B0604020202020204" pitchFamily="34" charset="0"/>
              <a:buChar char="•"/>
            </a:pPr>
            <a:r>
              <a:rPr lang="it-IT" altLang="it-IT" dirty="0">
                <a:solidFill>
                  <a:schemeClr val="tx1"/>
                </a:solidFill>
                <a:latin typeface="Chalkboard SE" panose="03050602040202020205" pitchFamily="66" charset="77"/>
              </a:rPr>
              <a:t>CELLULE DI SCHWANN: vanno a produrre la GUAINA MIELINICA per le FIBRE MIELINICHE oppure costituiscono la GUAINA NEURILEMMALE per le FIBRE AMIELINICHE</a:t>
            </a:r>
          </a:p>
        </p:txBody>
      </p:sp>
    </p:spTree>
    <p:extLst>
      <p:ext uri="{BB962C8B-B14F-4D97-AF65-F5344CB8AC3E}">
        <p14:creationId xmlns:p14="http://schemas.microsoft.com/office/powerpoint/2010/main" val="41828389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506415"/>
            <a:ext cx="9144000" cy="5845175"/>
          </a:xfrm>
          <a:prstGeom prst="rect">
            <a:avLst/>
          </a:prstGeom>
          <a:noFill/>
          <a:ln>
            <a:noFill/>
          </a:ln>
        </p:spPr>
      </p:pic>
    </p:spTree>
    <p:extLst>
      <p:ext uri="{BB962C8B-B14F-4D97-AF65-F5344CB8AC3E}">
        <p14:creationId xmlns:p14="http://schemas.microsoft.com/office/powerpoint/2010/main" val="1120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l="3888" t="5411" r="4921" b="24991"/>
          <a:stretch>
            <a:fillRect/>
          </a:stretch>
        </p:blipFill>
        <p:spPr bwMode="auto">
          <a:xfrm>
            <a:off x="2" y="792165"/>
            <a:ext cx="9072563" cy="6048375"/>
          </a:xfrm>
          <a:prstGeom prst="rect">
            <a:avLst/>
          </a:prstGeom>
          <a:noFill/>
          <a:ln>
            <a:noFill/>
          </a:ln>
          <a:effectLst/>
          <a:extLst>
            <a:ext uri="{909E8E84-426E-40DD-AFC4-6F175D3DCCD1}">
              <a14:hiddenFill xmlns:a14="http://schemas.microsoft.com/office/drawing/2010/main">
                <a:blipFill dpi="0" rotWithShape="0">
                  <a:blip/>
                  <a:srcRect l="3888" t="5411" r="4921" b="2499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21005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1DC59EF7-A65F-455D-B2AA-82427D5C0498}"/>
              </a:ext>
            </a:extLst>
          </p:cNvPr>
          <p:cNvSpPr>
            <a:spLocks noGrp="1" noChangeArrowheads="1"/>
          </p:cNvSpPr>
          <p:nvPr>
            <p:ph type="title"/>
          </p:nvPr>
        </p:nvSpPr>
        <p:spPr>
          <a:xfrm>
            <a:off x="0" y="-171400"/>
            <a:ext cx="9144000" cy="1166589"/>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latin typeface="Gurmukhi MN" panose="02020600050405020304" pitchFamily="18" charset="0"/>
                <a:cs typeface="Gurmukhi MN" panose="02020600050405020304" pitchFamily="18" charset="0"/>
              </a:rPr>
              <a:t>RAPPORTI MORFOLOGICI e FUNZIONALI tra NEURONI e tra NEURONI ed ORGANI EFFETTORI</a:t>
            </a:r>
          </a:p>
        </p:txBody>
      </p:sp>
      <p:sp>
        <p:nvSpPr>
          <p:cNvPr id="23554" name="Text Box 2">
            <a:extLst>
              <a:ext uri="{FF2B5EF4-FFF2-40B4-BE49-F238E27FC236}">
                <a16:creationId xmlns:a16="http://schemas.microsoft.com/office/drawing/2014/main" id="{1CB6F080-DA4E-4F4C-8BD4-A549471BE574}"/>
              </a:ext>
            </a:extLst>
          </p:cNvPr>
          <p:cNvSpPr txBox="1">
            <a:spLocks noChangeArrowheads="1"/>
          </p:cNvSpPr>
          <p:nvPr/>
        </p:nvSpPr>
        <p:spPr bwMode="auto">
          <a:xfrm>
            <a:off x="323528" y="1196752"/>
            <a:ext cx="8496944"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200" dirty="0">
                <a:solidFill>
                  <a:schemeClr val="tx1"/>
                </a:solidFill>
              </a:rPr>
              <a:t>Si classificano </a:t>
            </a:r>
            <a:r>
              <a:rPr lang="it-IT" altLang="it-IT" sz="2200" dirty="0">
                <a:solidFill>
                  <a:schemeClr val="tx1"/>
                </a:solidFill>
                <a:latin typeface="Arial Black" panose="020B0A04020102020204" pitchFamily="34" charset="0"/>
              </a:rPr>
              <a:t>2 MODALITA’ MORFO-FUNZIONALI</a:t>
            </a:r>
            <a:r>
              <a:rPr lang="it-IT" altLang="it-IT" sz="2200" dirty="0">
                <a:solidFill>
                  <a:schemeClr val="tx1"/>
                </a:solidFill>
              </a:rPr>
              <a:t>:</a:t>
            </a:r>
          </a:p>
          <a:p>
            <a:pPr>
              <a:buClrTx/>
              <a:buFontTx/>
              <a:buNone/>
            </a:pPr>
            <a:endParaRPr lang="it-IT" altLang="it-IT" sz="2200" dirty="0">
              <a:solidFill>
                <a:schemeClr val="tx1"/>
              </a:solidFill>
            </a:endParaRPr>
          </a:p>
          <a:p>
            <a:pPr>
              <a:buClr>
                <a:srgbClr val="FFFFFF"/>
              </a:buClr>
            </a:pPr>
            <a:r>
              <a:rPr lang="it-IT" altLang="it-IT" sz="2200" b="1" dirty="0">
                <a:solidFill>
                  <a:schemeClr val="tx1"/>
                </a:solidFill>
                <a:latin typeface="Comic Sans MS" panose="030F0902030302020204" pitchFamily="66" charset="0"/>
              </a:rPr>
              <a:t>- SINAPSI: è il RAPPORTO che si istaura tra Neuroni. Attraverso la Sinapsi l’ Impulso può essere trasmesso da un Neurone ad un altro, attraverso il cosiddetto SPAZIO SINAPTICO, che si delimita tra la MEMBRANA PRESINAPTICA e la MEMBRANA POST-SINAPTICA;</a:t>
            </a:r>
          </a:p>
          <a:p>
            <a:pPr>
              <a:buClrTx/>
              <a:buFontTx/>
              <a:buNone/>
            </a:pPr>
            <a:endParaRPr lang="it-IT" altLang="it-IT" sz="2200" b="1" dirty="0">
              <a:solidFill>
                <a:schemeClr val="tx1"/>
              </a:solidFill>
              <a:latin typeface="Comic Sans MS" panose="030F0902030302020204" pitchFamily="66" charset="0"/>
            </a:endParaRPr>
          </a:p>
          <a:p>
            <a:pPr>
              <a:buClrTx/>
              <a:buFontTx/>
              <a:buNone/>
            </a:pPr>
            <a:r>
              <a:rPr lang="it-IT" altLang="it-IT" sz="2200" b="1" dirty="0">
                <a:solidFill>
                  <a:schemeClr val="tx1"/>
                </a:solidFill>
              </a:rPr>
              <a:t>- </a:t>
            </a:r>
            <a:r>
              <a:rPr lang="it-IT" altLang="it-IT" sz="2200" b="1" dirty="0">
                <a:solidFill>
                  <a:schemeClr val="tx1"/>
                </a:solidFill>
                <a:latin typeface="Comic Sans MS" panose="030F0902030302020204" pitchFamily="66" charset="0"/>
                <a:cs typeface="Al Bayan Plain" pitchFamily="2" charset="-78"/>
              </a:rPr>
              <a:t>GIUNZIONE (Giunzione Cito-Neurale): si istaura tra un Neurone e un cosiddetto ORGANO EFFETTORE, quale un MUSCOLO STRIATO SCHELETRICO (Giunzione Neuro-Muscolare o PLACCA MOTRICE), MUSCOLATURA LISCIA, EPITELI GHIANDOLARI. Può descriversi anche nel RAPPORTO tra CELLULE NEUROEPITELIALI che raccolgono informazioni relative ai SENSI SPECIFICI e le FIBRE NERVOSE competenti a trasportare tali informazioni al SNC.</a:t>
            </a:r>
          </a:p>
        </p:txBody>
      </p:sp>
    </p:spTree>
    <p:extLst>
      <p:ext uri="{BB962C8B-B14F-4D97-AF65-F5344CB8AC3E}">
        <p14:creationId xmlns:p14="http://schemas.microsoft.com/office/powerpoint/2010/main" val="31050651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3520CDD4-DA86-44B9-8670-C983AB923895}"/>
              </a:ext>
            </a:extLst>
          </p:cNvPr>
          <p:cNvSpPr>
            <a:spLocks noGrp="1" noChangeArrowheads="1"/>
          </p:cNvSpPr>
          <p:nvPr>
            <p:ph type="title"/>
          </p:nvPr>
        </p:nvSpPr>
        <p:spPr>
          <a:xfrm>
            <a:off x="1476377" y="2"/>
            <a:ext cx="5400675"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S</a:t>
            </a:r>
            <a:r>
              <a:rPr lang="it-IT" altLang="it-IT" sz="3200" dirty="0">
                <a:latin typeface="Gurmukhi MN" panose="02020600050405020304" pitchFamily="18" charset="0"/>
                <a:cs typeface="Gurmukhi MN" panose="02020600050405020304" pitchFamily="18" charset="0"/>
              </a:rPr>
              <a:t> I </a:t>
            </a: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A </a:t>
            </a:r>
            <a:r>
              <a:rPr lang="it-IT" altLang="it-IT" sz="3200" dirty="0" err="1">
                <a:latin typeface="Gurmukhi MN" panose="02020600050405020304" pitchFamily="18" charset="0"/>
                <a:cs typeface="Gurmukhi MN" panose="02020600050405020304" pitchFamily="18" charset="0"/>
              </a:rPr>
              <a:t>P</a:t>
            </a:r>
            <a:r>
              <a:rPr lang="it-IT" altLang="it-IT" sz="3200" dirty="0">
                <a:latin typeface="Gurmukhi MN" panose="02020600050405020304" pitchFamily="18" charset="0"/>
                <a:cs typeface="Gurmukhi MN" panose="02020600050405020304" pitchFamily="18" charset="0"/>
              </a:rPr>
              <a:t> </a:t>
            </a:r>
            <a:r>
              <a:rPr lang="it-IT" altLang="it-IT" sz="3200" dirty="0" err="1">
                <a:latin typeface="Gurmukhi MN" panose="02020600050405020304" pitchFamily="18" charset="0"/>
                <a:cs typeface="Gurmukhi MN" panose="02020600050405020304" pitchFamily="18" charset="0"/>
              </a:rPr>
              <a:t>S</a:t>
            </a:r>
            <a:r>
              <a:rPr lang="it-IT" altLang="it-IT" sz="3200" dirty="0">
                <a:latin typeface="Gurmukhi MN" panose="02020600050405020304" pitchFamily="18" charset="0"/>
                <a:cs typeface="Gurmukhi MN" panose="02020600050405020304" pitchFamily="18" charset="0"/>
              </a:rPr>
              <a:t> I</a:t>
            </a:r>
          </a:p>
        </p:txBody>
      </p:sp>
      <p:pic>
        <p:nvPicPr>
          <p:cNvPr id="24578" name="Picture 2">
            <a:extLst>
              <a:ext uri="{FF2B5EF4-FFF2-40B4-BE49-F238E27FC236}">
                <a16:creationId xmlns:a16="http://schemas.microsoft.com/office/drawing/2014/main" id="{3D7CD385-B0E5-44D0-9287-52C7F629276E}"/>
              </a:ext>
            </a:extLst>
          </p:cNvPr>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2636838"/>
            <a:ext cx="2268538" cy="4221162"/>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EFFE7393-643A-4C25-8FD6-D9B2B14D3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708277"/>
            <a:ext cx="4121150"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0" name="Picture 4">
            <a:extLst>
              <a:ext uri="{FF2B5EF4-FFF2-40B4-BE49-F238E27FC236}">
                <a16:creationId xmlns:a16="http://schemas.microsoft.com/office/drawing/2014/main" id="{4637C50C-33D2-45E2-9709-8149181AB8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6515" y="2708277"/>
            <a:ext cx="2757487"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a:extLst>
              <a:ext uri="{FF2B5EF4-FFF2-40B4-BE49-F238E27FC236}">
                <a16:creationId xmlns:a16="http://schemas.microsoft.com/office/drawing/2014/main" id="{7EC9215A-D5ED-4C63-BC11-C929448673DC}"/>
              </a:ext>
            </a:extLst>
          </p:cNvPr>
          <p:cNvSpPr txBox="1">
            <a:spLocks noChangeArrowheads="1"/>
          </p:cNvSpPr>
          <p:nvPr/>
        </p:nvSpPr>
        <p:spPr bwMode="auto">
          <a:xfrm>
            <a:off x="0" y="69215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2800" dirty="0">
                <a:solidFill>
                  <a:schemeClr val="tx1"/>
                </a:solidFill>
                <a:latin typeface="Comic Sans MS" panose="030F0902030302020204" pitchFamily="66" charset="0"/>
              </a:rPr>
              <a:t>Possono essere di vario tipo (ASSO-SOMATICHE, ASSO-DENDRITICHE, ASSO-ASSONICHE) ed avere significato ECCITATORIO o INIBITORIO</a:t>
            </a:r>
            <a:r>
              <a:rPr lang="it-IT" altLang="it-IT" sz="2800" dirty="0"/>
              <a:t>. </a:t>
            </a:r>
          </a:p>
        </p:txBody>
      </p:sp>
    </p:spTree>
    <p:extLst>
      <p:ext uri="{BB962C8B-B14F-4D97-AF65-F5344CB8AC3E}">
        <p14:creationId xmlns:p14="http://schemas.microsoft.com/office/powerpoint/2010/main" val="23977287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D2380285-403C-4C26-B0B8-E86BEDFE795C}"/>
              </a:ext>
            </a:extLst>
          </p:cNvPr>
          <p:cNvSpPr>
            <a:spLocks noGrp="1" noChangeArrowheads="1"/>
          </p:cNvSpPr>
          <p:nvPr>
            <p:ph type="title"/>
          </p:nvPr>
        </p:nvSpPr>
        <p:spPr>
          <a:xfrm>
            <a:off x="0" y="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GIUNZIONI CITONEURALI</a:t>
            </a:r>
          </a:p>
        </p:txBody>
      </p:sp>
      <p:pic>
        <p:nvPicPr>
          <p:cNvPr id="25602" name="Picture 2">
            <a:extLst>
              <a:ext uri="{FF2B5EF4-FFF2-40B4-BE49-F238E27FC236}">
                <a16:creationId xmlns:a16="http://schemas.microsoft.com/office/drawing/2014/main" id="{BE4D14E0-B251-4932-B8E8-B1CD629B0A30}"/>
              </a:ext>
            </a:extLst>
          </p:cNvPr>
          <p:cNvPicPr>
            <a:picLocks noChangeAspect="1" noChangeArrowheads="1"/>
          </p:cNvPicPr>
          <p:nvPr/>
        </p:nvPicPr>
        <p:blipFill>
          <a:blip r:embed="rId3">
            <a:lum bright="-12000" contrast="36000"/>
            <a:extLst>
              <a:ext uri="{28A0092B-C50C-407E-A947-70E740481C1C}">
                <a14:useLocalDpi xmlns:a14="http://schemas.microsoft.com/office/drawing/2010/main" val="0"/>
              </a:ext>
            </a:extLst>
          </a:blip>
          <a:srcRect/>
          <a:stretch>
            <a:fillRect/>
          </a:stretch>
        </p:blipFill>
        <p:spPr bwMode="auto">
          <a:xfrm>
            <a:off x="0" y="620715"/>
            <a:ext cx="4643438" cy="3627437"/>
          </a:xfrm>
          <a:prstGeom prst="rect">
            <a:avLst/>
          </a:prstGeom>
          <a:noFill/>
          <a:ln>
            <a:noFill/>
          </a:ln>
          <a:effectLst/>
          <a:extLst>
            <a:ext uri="{909E8E84-426E-40DD-AFC4-6F175D3DCCD1}">
              <a14:hiddenFill xmlns:a14="http://schemas.microsoft.com/office/drawing/2010/main">
                <a:blipFill dpi="0" rotWithShape="0">
                  <a:blip>
                    <a:lum bright="-12000" contrast="3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3" name="Picture 3">
            <a:extLst>
              <a:ext uri="{FF2B5EF4-FFF2-40B4-BE49-F238E27FC236}">
                <a16:creationId xmlns:a16="http://schemas.microsoft.com/office/drawing/2014/main" id="{4EAA2C2E-1A8A-4460-853A-3A9FBA45F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476250"/>
            <a:ext cx="2292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4" name="Picture 4">
            <a:extLst>
              <a:ext uri="{FF2B5EF4-FFF2-40B4-BE49-F238E27FC236}">
                <a16:creationId xmlns:a16="http://schemas.microsoft.com/office/drawing/2014/main" id="{DE65D7A7-3F3E-4E7B-81BA-CCFCD08B6F61}"/>
              </a:ext>
            </a:extLst>
          </p:cNvPr>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3492500" y="4291015"/>
            <a:ext cx="2952750" cy="2566987"/>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5" name="Text Box 5">
            <a:extLst>
              <a:ext uri="{FF2B5EF4-FFF2-40B4-BE49-F238E27FC236}">
                <a16:creationId xmlns:a16="http://schemas.microsoft.com/office/drawing/2014/main" id="{62B3BA8F-6727-4D49-A7E6-08074D5BF48E}"/>
              </a:ext>
            </a:extLst>
          </p:cNvPr>
          <p:cNvSpPr txBox="1">
            <a:spLocks noChangeArrowheads="1"/>
          </p:cNvSpPr>
          <p:nvPr/>
        </p:nvSpPr>
        <p:spPr bwMode="auto">
          <a:xfrm>
            <a:off x="2" y="4221163"/>
            <a:ext cx="3260725" cy="100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b="1" dirty="0">
                <a:solidFill>
                  <a:schemeClr val="tx1"/>
                </a:solidFill>
                <a:latin typeface="Papyrus" panose="020B0602040200020303" pitchFamily="34" charset="77"/>
              </a:rPr>
              <a:t>1. GIUNZIONE NEUROMUSCOLARE</a:t>
            </a:r>
          </a:p>
          <a:p>
            <a:pPr algn="ctr">
              <a:buClrTx/>
              <a:buFontTx/>
              <a:buNone/>
            </a:pPr>
            <a:r>
              <a:rPr lang="it-IT" altLang="it-IT" sz="2000" b="1" dirty="0">
                <a:solidFill>
                  <a:schemeClr val="tx1"/>
                </a:solidFill>
                <a:latin typeface="Papyrus" panose="020B0602040200020303" pitchFamily="34" charset="77"/>
              </a:rPr>
              <a:t>(Placca Motrice)</a:t>
            </a:r>
          </a:p>
        </p:txBody>
      </p:sp>
      <p:sp>
        <p:nvSpPr>
          <p:cNvPr id="25606" name="Text Box 6">
            <a:extLst>
              <a:ext uri="{FF2B5EF4-FFF2-40B4-BE49-F238E27FC236}">
                <a16:creationId xmlns:a16="http://schemas.microsoft.com/office/drawing/2014/main" id="{81E1B419-2C84-460E-8741-529C59AF01BE}"/>
              </a:ext>
            </a:extLst>
          </p:cNvPr>
          <p:cNvSpPr txBox="1">
            <a:spLocks noChangeArrowheads="1"/>
          </p:cNvSpPr>
          <p:nvPr/>
        </p:nvSpPr>
        <p:spPr bwMode="auto">
          <a:xfrm>
            <a:off x="323852" y="63024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rgbClr val="FF0066"/>
                </a:solidFill>
                <a:latin typeface="Arial Black" panose="020B0A04020102020204" pitchFamily="34" charset="0"/>
              </a:rPr>
              <a:t>1</a:t>
            </a:r>
          </a:p>
        </p:txBody>
      </p:sp>
      <p:sp>
        <p:nvSpPr>
          <p:cNvPr id="25607" name="Text Box 7">
            <a:extLst>
              <a:ext uri="{FF2B5EF4-FFF2-40B4-BE49-F238E27FC236}">
                <a16:creationId xmlns:a16="http://schemas.microsoft.com/office/drawing/2014/main" id="{1486ECA3-7BE5-4DE6-A123-219B3077681D}"/>
              </a:ext>
            </a:extLst>
          </p:cNvPr>
          <p:cNvSpPr txBox="1">
            <a:spLocks noChangeArrowheads="1"/>
          </p:cNvSpPr>
          <p:nvPr/>
        </p:nvSpPr>
        <p:spPr bwMode="auto">
          <a:xfrm>
            <a:off x="8604252" y="3068640"/>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2</a:t>
            </a:r>
          </a:p>
        </p:txBody>
      </p:sp>
      <p:sp>
        <p:nvSpPr>
          <p:cNvPr id="25608" name="Text Box 8">
            <a:extLst>
              <a:ext uri="{FF2B5EF4-FFF2-40B4-BE49-F238E27FC236}">
                <a16:creationId xmlns:a16="http://schemas.microsoft.com/office/drawing/2014/main" id="{52A32828-7771-4275-8630-E4C4F5F3FF54}"/>
              </a:ext>
            </a:extLst>
          </p:cNvPr>
          <p:cNvSpPr txBox="1">
            <a:spLocks noChangeArrowheads="1"/>
          </p:cNvSpPr>
          <p:nvPr/>
        </p:nvSpPr>
        <p:spPr bwMode="auto">
          <a:xfrm>
            <a:off x="6588127" y="4292602"/>
            <a:ext cx="25558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b="1" dirty="0">
                <a:solidFill>
                  <a:schemeClr val="tx1"/>
                </a:solidFill>
                <a:latin typeface="Copperplate Gothic Bold" panose="020E0705020206020404" pitchFamily="34" charset="77"/>
              </a:rPr>
              <a:t>2. GIUNZIONE CITONEURALE</a:t>
            </a:r>
          </a:p>
          <a:p>
            <a:pPr algn="ctr">
              <a:buClrTx/>
              <a:buFontTx/>
              <a:buNone/>
            </a:pPr>
            <a:r>
              <a:rPr lang="it-IT" altLang="it-IT" sz="1800" b="1" dirty="0">
                <a:solidFill>
                  <a:schemeClr val="tx1"/>
                </a:solidFill>
                <a:latin typeface="Copperplate Gothic Bold" panose="020E0705020206020404" pitchFamily="34" charset="77"/>
              </a:rPr>
              <a:t>(Calice Gustativo)</a:t>
            </a:r>
          </a:p>
        </p:txBody>
      </p:sp>
      <p:sp>
        <p:nvSpPr>
          <p:cNvPr id="25609" name="Text Box 9">
            <a:extLst>
              <a:ext uri="{FF2B5EF4-FFF2-40B4-BE49-F238E27FC236}">
                <a16:creationId xmlns:a16="http://schemas.microsoft.com/office/drawing/2014/main" id="{166F497C-649D-46DE-A5FA-AB032A8CFBA0}"/>
              </a:ext>
            </a:extLst>
          </p:cNvPr>
          <p:cNvSpPr txBox="1">
            <a:spLocks noChangeArrowheads="1"/>
          </p:cNvSpPr>
          <p:nvPr/>
        </p:nvSpPr>
        <p:spPr bwMode="auto">
          <a:xfrm>
            <a:off x="3708402" y="6400802"/>
            <a:ext cx="3841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a:solidFill>
                  <a:srgbClr val="FF0066"/>
                </a:solidFill>
                <a:latin typeface="Arial Black" panose="020B0A04020102020204" pitchFamily="34" charset="0"/>
              </a:rPr>
              <a:t>3</a:t>
            </a:r>
          </a:p>
        </p:txBody>
      </p:sp>
      <p:sp>
        <p:nvSpPr>
          <p:cNvPr id="25610" name="Text Box 10">
            <a:extLst>
              <a:ext uri="{FF2B5EF4-FFF2-40B4-BE49-F238E27FC236}">
                <a16:creationId xmlns:a16="http://schemas.microsoft.com/office/drawing/2014/main" id="{3FC493F8-8530-4F98-919F-930D92FDFB42}"/>
              </a:ext>
            </a:extLst>
          </p:cNvPr>
          <p:cNvSpPr txBox="1">
            <a:spLocks noChangeArrowheads="1"/>
          </p:cNvSpPr>
          <p:nvPr/>
        </p:nvSpPr>
        <p:spPr bwMode="auto">
          <a:xfrm>
            <a:off x="2" y="5445127"/>
            <a:ext cx="3419475"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800" dirty="0">
                <a:solidFill>
                  <a:schemeClr val="tx1"/>
                </a:solidFill>
                <a:latin typeface="Arial Black" panose="020B0A04020102020204" pitchFamily="34" charset="0"/>
              </a:rPr>
              <a:t>3. GIUNZIONE CITONEURALE</a:t>
            </a:r>
          </a:p>
          <a:p>
            <a:pPr algn="ctr">
              <a:buClrTx/>
              <a:buFontTx/>
              <a:buNone/>
            </a:pPr>
            <a:r>
              <a:rPr lang="it-IT" altLang="it-IT" sz="1800" dirty="0">
                <a:solidFill>
                  <a:schemeClr val="tx1"/>
                </a:solidFill>
                <a:latin typeface="Arial Black" panose="020B0A04020102020204" pitchFamily="34" charset="0"/>
              </a:rPr>
              <a:t>(Cellule di </a:t>
            </a:r>
            <a:r>
              <a:rPr lang="it-IT" altLang="it-IT" sz="1800" dirty="0" err="1">
                <a:solidFill>
                  <a:schemeClr val="tx1"/>
                </a:solidFill>
                <a:latin typeface="Arial Black" panose="020B0A04020102020204" pitchFamily="34" charset="0"/>
              </a:rPr>
              <a:t>Merkel</a:t>
            </a:r>
            <a:r>
              <a:rPr lang="it-IT" altLang="it-IT" sz="1800" dirty="0">
                <a:solidFill>
                  <a:schemeClr val="tx1"/>
                </a:solidFill>
                <a:latin typeface="Arial Black" panose="020B0A04020102020204" pitchFamily="34" charset="0"/>
              </a:rPr>
              <a:t>, Sensibilità Pressoria Continua</a:t>
            </a:r>
            <a:r>
              <a:rPr lang="it-IT" altLang="it-IT" sz="1800" dirty="0">
                <a:solidFill>
                  <a:srgbClr val="FFFF00"/>
                </a:solidFill>
                <a:latin typeface="Arial Black" panose="020B0A04020102020204" pitchFamily="34" charset="0"/>
              </a:rPr>
              <a:t>)</a:t>
            </a:r>
          </a:p>
        </p:txBody>
      </p:sp>
    </p:spTree>
    <p:extLst>
      <p:ext uri="{BB962C8B-B14F-4D97-AF65-F5344CB8AC3E}">
        <p14:creationId xmlns:p14="http://schemas.microsoft.com/office/powerpoint/2010/main" val="2160437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BC41B293-40EA-4C00-8B32-BCD4A9C53252}"/>
              </a:ext>
            </a:extLst>
          </p:cNvPr>
          <p:cNvSpPr>
            <a:spLocks noGrp="1" noChangeArrowheads="1"/>
          </p:cNvSpPr>
          <p:nvPr>
            <p:ph type="title"/>
          </p:nvPr>
        </p:nvSpPr>
        <p:spPr>
          <a:xfrm>
            <a:off x="0" y="0"/>
            <a:ext cx="9144000" cy="13731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latin typeface="Gurmukhi MN" panose="02020600050405020304" pitchFamily="18" charset="0"/>
                <a:cs typeface="Gurmukhi MN" panose="02020600050405020304" pitchFamily="18" charset="0"/>
              </a:rPr>
              <a:t>MECCANISMO DI PASSAGGIO DELL’ IMPULSO NERVOSO ATTRAVERSO LO SPAZIO SINAPTICO (o GIUNZIONALE) [Cenni]</a:t>
            </a:r>
          </a:p>
        </p:txBody>
      </p:sp>
      <p:sp>
        <p:nvSpPr>
          <p:cNvPr id="26626" name="Rectangle 2">
            <a:extLst>
              <a:ext uri="{FF2B5EF4-FFF2-40B4-BE49-F238E27FC236}">
                <a16:creationId xmlns:a16="http://schemas.microsoft.com/office/drawing/2014/main" id="{8C0DD800-EF5A-443C-8236-AE3C3A1A0F56}"/>
              </a:ext>
            </a:extLst>
          </p:cNvPr>
          <p:cNvSpPr>
            <a:spLocks noGrp="1" noChangeArrowheads="1"/>
          </p:cNvSpPr>
          <p:nvPr>
            <p:ph idx="1"/>
          </p:nvPr>
        </p:nvSpPr>
        <p:spPr>
          <a:xfrm>
            <a:off x="0" y="1341438"/>
            <a:ext cx="3703638" cy="5516562"/>
          </a:xfrm>
          <a:ln/>
        </p:spPr>
        <p:txBody>
          <a:bodyPr/>
          <a:lstStyle/>
          <a:p>
            <a:pPr marL="0" indent="0">
              <a:spcBef>
                <a:spcPts val="550"/>
              </a:spcBef>
              <a:buSzPct val="85000"/>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200" dirty="0">
                <a:latin typeface="Chalkboard SE" panose="03050602040202020205" pitchFamily="66" charset="77"/>
              </a:rPr>
              <a:t>L’ Impulso Nervoso, essendo una corrente elettrica, NON PUO’ PASSARE attraverso lo Spazio Sinaptico o Giunzionale (presente nella maggior parte delle sinapsi), ma necessita dell’ intervento dei NEUROMEDIATORI </a:t>
            </a:r>
            <a:r>
              <a:rPr lang="it-IT" altLang="it-IT" sz="1800" dirty="0">
                <a:latin typeface="Chalkboard SE" panose="03050602040202020205" pitchFamily="66" charset="77"/>
              </a:rPr>
              <a:t>(NEUROTRASMETTITORI),</a:t>
            </a:r>
            <a:r>
              <a:rPr lang="it-IT" altLang="it-IT" sz="2200" dirty="0">
                <a:latin typeface="Chalkboard SE" panose="03050602040202020205" pitchFamily="66" charset="77"/>
              </a:rPr>
              <a:t> quali ACETILCOLINA, NORADRENALINA, ADRENALINA, DOPAMINA, ACIDO GLUTAMICO, ACIDO GAMMA-AMINOBUTIRRICO (GABA), ISTAMINA, ed altri.</a:t>
            </a:r>
          </a:p>
        </p:txBody>
      </p:sp>
      <p:pic>
        <p:nvPicPr>
          <p:cNvPr id="26627" name="Picture 3">
            <a:extLst>
              <a:ext uri="{FF2B5EF4-FFF2-40B4-BE49-F238E27FC236}">
                <a16:creationId xmlns:a16="http://schemas.microsoft.com/office/drawing/2014/main" id="{3F7B1FCB-0397-4219-B437-3219BBBC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638" y="2133602"/>
            <a:ext cx="5440362" cy="3743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20094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l="7553" t="7172" r="5942" b="17294"/>
          <a:stretch>
            <a:fillRect/>
          </a:stretch>
        </p:blipFill>
        <p:spPr bwMode="auto">
          <a:xfrm>
            <a:off x="0" y="936627"/>
            <a:ext cx="9144000" cy="5832475"/>
          </a:xfrm>
          <a:prstGeom prst="rect">
            <a:avLst/>
          </a:prstGeom>
          <a:noFill/>
          <a:ln>
            <a:noFill/>
          </a:ln>
          <a:effectLst/>
          <a:extLst>
            <a:ext uri="{909E8E84-426E-40DD-AFC4-6F175D3DCCD1}">
              <a14:hiddenFill xmlns:a14="http://schemas.microsoft.com/office/drawing/2010/main">
                <a:blipFill dpi="0" rotWithShape="0">
                  <a:blip/>
                  <a:srcRect l="7553" t="7172" r="5942" b="17294"/>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074880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469B1BB9-6A55-4015-B4D5-50D3FC551340}"/>
              </a:ext>
            </a:extLst>
          </p:cNvPr>
          <p:cNvSpPr>
            <a:spLocks noGrp="1" noChangeArrowheads="1"/>
          </p:cNvSpPr>
          <p:nvPr>
            <p:ph type="title"/>
          </p:nvPr>
        </p:nvSpPr>
        <p:spPr>
          <a:xfrm>
            <a:off x="0" y="4032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[1]</a:t>
            </a:r>
          </a:p>
        </p:txBody>
      </p:sp>
      <p:sp>
        <p:nvSpPr>
          <p:cNvPr id="27650" name="Rectangle 2">
            <a:extLst>
              <a:ext uri="{FF2B5EF4-FFF2-40B4-BE49-F238E27FC236}">
                <a16:creationId xmlns:a16="http://schemas.microsoft.com/office/drawing/2014/main" id="{953BB9F4-F42C-4254-B42A-DE74B678C9BF}"/>
              </a:ext>
            </a:extLst>
          </p:cNvPr>
          <p:cNvSpPr>
            <a:spLocks noGrp="1" noChangeArrowheads="1"/>
          </p:cNvSpPr>
          <p:nvPr>
            <p:ph idx="1"/>
          </p:nvPr>
        </p:nvSpPr>
        <p:spPr>
          <a:xfrm>
            <a:off x="304800" y="1905000"/>
            <a:ext cx="8610600" cy="4572000"/>
          </a:xfrm>
          <a:ln/>
        </p:spPr>
        <p:txBody>
          <a:bodyPr/>
          <a:lstStyle/>
          <a:p>
            <a:pPr marL="336550" indent="-336550">
              <a:buClr>
                <a:srgbClr val="C0C0C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u="sng" dirty="0">
                <a:solidFill>
                  <a:schemeClr val="tx1"/>
                </a:solidFill>
                <a:latin typeface="Comic Sans MS" panose="030F0902030302020204" pitchFamily="66" charset="0"/>
              </a:rPr>
              <a:t>SOSTANZA GRIGIA</a:t>
            </a:r>
            <a:r>
              <a:rPr lang="it-IT" altLang="it-IT" b="1" dirty="0">
                <a:solidFill>
                  <a:schemeClr val="tx1"/>
                </a:solidFill>
                <a:latin typeface="Comic Sans MS" panose="030F0902030302020204" pitchFamily="66" charset="0"/>
              </a:rPr>
              <a:t>: agglomerato di CORPI CELLULARI (Pirenofori) e FIBRE NERVOSE AMIELINICHE ;</a:t>
            </a:r>
          </a:p>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 organizza in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NUCLEI NERVOSI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CORTECCIA </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(Cerebrale nel telencefalo e Cerebellare      nel cervelletto)</a:t>
            </a:r>
          </a:p>
        </p:txBody>
      </p:sp>
    </p:spTree>
    <p:extLst>
      <p:ext uri="{BB962C8B-B14F-4D97-AF65-F5344CB8AC3E}">
        <p14:creationId xmlns:p14="http://schemas.microsoft.com/office/powerpoint/2010/main" val="13222713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D476130-6EDD-42EF-B29F-5EF5FD584C5F}"/>
              </a:ext>
            </a:extLst>
          </p:cNvPr>
          <p:cNvSpPr>
            <a:spLocks noGrp="1" noChangeArrowheads="1"/>
          </p:cNvSpPr>
          <p:nvPr>
            <p:ph type="title"/>
          </p:nvPr>
        </p:nvSpPr>
        <p:spPr>
          <a:xfrm>
            <a:off x="0" y="0"/>
            <a:ext cx="9144000"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SISTEMA NERVOSO CENTRALE e PERIFERICO</a:t>
            </a:r>
            <a:r>
              <a:rPr lang="it-IT" altLang="it-IT" sz="3600" dirty="0">
                <a:latin typeface="Gurmukhi MN" panose="02020600050405020304" pitchFamily="18" charset="0"/>
                <a:cs typeface="Gurmukhi MN" panose="02020600050405020304" pitchFamily="18" charset="0"/>
              </a:rPr>
              <a:t> </a:t>
            </a:r>
          </a:p>
        </p:txBody>
      </p:sp>
      <p:pic>
        <p:nvPicPr>
          <p:cNvPr id="5122" name="Picture 2">
            <a:extLst>
              <a:ext uri="{FF2B5EF4-FFF2-40B4-BE49-F238E27FC236}">
                <a16:creationId xmlns:a16="http://schemas.microsoft.com/office/drawing/2014/main" id="{ABFA7B32-8AA5-45CF-8367-1C7A5C1E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089027"/>
            <a:ext cx="5795962" cy="5768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4B397C4F-AE0A-4C7B-AEA9-407025DFA4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981077"/>
            <a:ext cx="2889250" cy="587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66169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E56C3FD3-B031-49EB-A4D3-6A0D9ADD0047}"/>
              </a:ext>
            </a:extLst>
          </p:cNvPr>
          <p:cNvSpPr>
            <a:spLocks noGrp="1" noChangeArrowheads="1"/>
          </p:cNvSpPr>
          <p:nvPr>
            <p:ph type="title"/>
          </p:nvPr>
        </p:nvSpPr>
        <p:spPr>
          <a:xfrm>
            <a:off x="775494" y="0"/>
            <a:ext cx="7772400" cy="10683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SNC [2]</a:t>
            </a:r>
          </a:p>
        </p:txBody>
      </p:sp>
      <p:sp>
        <p:nvSpPr>
          <p:cNvPr id="28674" name="Rectangle 2">
            <a:extLst>
              <a:ext uri="{FF2B5EF4-FFF2-40B4-BE49-F238E27FC236}">
                <a16:creationId xmlns:a16="http://schemas.microsoft.com/office/drawing/2014/main" id="{08FDC53E-6B12-454C-8C17-6816B17771BB}"/>
              </a:ext>
            </a:extLst>
          </p:cNvPr>
          <p:cNvSpPr>
            <a:spLocks noGrp="1" noChangeArrowheads="1"/>
          </p:cNvSpPr>
          <p:nvPr>
            <p:ph idx="1"/>
          </p:nvPr>
        </p:nvSpPr>
        <p:spPr>
          <a:xfrm>
            <a:off x="179388" y="1557338"/>
            <a:ext cx="8964612" cy="5300662"/>
          </a:xfrm>
          <a:ln/>
        </p:spPr>
        <p:txBody>
          <a:bodyPr/>
          <a:lstStyle/>
          <a:p>
            <a:pPr marL="336550" indent="-336550">
              <a:buClr>
                <a:srgbClr val="FFFFFF"/>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SOSTANZA BIANCA</a:t>
            </a:r>
            <a:r>
              <a:rPr lang="it-IT" altLang="it-IT" dirty="0">
                <a:solidFill>
                  <a:schemeClr val="tx1"/>
                </a:solidFill>
                <a:latin typeface="Chalkboard SE" panose="03050602040202020205" pitchFamily="66" charset="77"/>
              </a:rPr>
              <a:t>: costituita da </a:t>
            </a:r>
            <a:r>
              <a:rPr lang="it-IT" altLang="it-IT" b="1" dirty="0">
                <a:solidFill>
                  <a:schemeClr val="tx1"/>
                </a:solidFill>
                <a:latin typeface="Chalkboard SE" panose="03050602040202020205" pitchFamily="66" charset="77"/>
              </a:rPr>
              <a:t>FIBRE NERVOSE MIELINICHE</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Va a costituire le VIE o FASCI NERVOSI del SNC, che, a seconda della direzione di progressione dell’ impulso, si definiscono: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ASCENDENTI (in cui l’ Impulso procede in senso CAUDO-CRANIALE)</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halkboard SE" panose="03050602040202020205" pitchFamily="66" charset="77"/>
              </a:rPr>
              <a:t>   - DISCENDENTI (in cui l’ Impulso procede in senso CRANIO-CAUDALE)</a:t>
            </a:r>
          </a:p>
        </p:txBody>
      </p:sp>
    </p:spTree>
    <p:extLst>
      <p:ext uri="{BB962C8B-B14F-4D97-AF65-F5344CB8AC3E}">
        <p14:creationId xmlns:p14="http://schemas.microsoft.com/office/powerpoint/2010/main" val="3167410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5E3FD82D-807D-4E5E-AE95-385C2CFB38BF}"/>
              </a:ext>
            </a:extLst>
          </p:cNvPr>
          <p:cNvSpPr>
            <a:spLocks noGrp="1" noChangeArrowheads="1"/>
          </p:cNvSpPr>
          <p:nvPr>
            <p:ph type="title"/>
          </p:nvPr>
        </p:nvSpPr>
        <p:spPr>
          <a:xfrm>
            <a:off x="0" y="160340"/>
            <a:ext cx="9144000" cy="1068387"/>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ORGANIZZAZIONE DEL TESSUTO NERVOSO NEL SNP</a:t>
            </a:r>
          </a:p>
        </p:txBody>
      </p:sp>
      <p:sp>
        <p:nvSpPr>
          <p:cNvPr id="29698" name="Rectangle 2">
            <a:extLst>
              <a:ext uri="{FF2B5EF4-FFF2-40B4-BE49-F238E27FC236}">
                <a16:creationId xmlns:a16="http://schemas.microsoft.com/office/drawing/2014/main" id="{AB5E82CE-8B6F-469E-B7FB-BF43699005D7}"/>
              </a:ext>
            </a:extLst>
          </p:cNvPr>
          <p:cNvSpPr>
            <a:spLocks noGrp="1" noChangeArrowheads="1"/>
          </p:cNvSpPr>
          <p:nvPr>
            <p:ph idx="1"/>
          </p:nvPr>
        </p:nvSpPr>
        <p:spPr>
          <a:xfrm>
            <a:off x="304800" y="1412875"/>
            <a:ext cx="8839200" cy="4724400"/>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NERVI</a:t>
            </a:r>
            <a:r>
              <a:rPr lang="it-IT" altLang="it-IT" dirty="0">
                <a:solidFill>
                  <a:schemeClr val="tx1"/>
                </a:solidFill>
                <a:latin typeface="Comic Sans MS" panose="030F0902030302020204" pitchFamily="66" charset="0"/>
              </a:rPr>
              <a:t>: sono costituiti da fibre sia MIELINICHE sia AMIELINICHE e conducono gli impulsi nervosi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GANGLI</a:t>
            </a:r>
            <a:r>
              <a:rPr lang="it-IT" altLang="it-IT" dirty="0">
                <a:solidFill>
                  <a:schemeClr val="tx1"/>
                </a:solidFill>
                <a:latin typeface="Comic Sans MS" panose="030F0902030302020204" pitchFamily="66" charset="0"/>
              </a:rPr>
              <a:t>: agglomerati di pirenofori nel SNP intercalati su nervi: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SENSITIVI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DEL SNA (Sistema Nervoso Autonomo o Viscerali Generali)</a:t>
            </a:r>
          </a:p>
        </p:txBody>
      </p:sp>
    </p:spTree>
    <p:extLst>
      <p:ext uri="{BB962C8B-B14F-4D97-AF65-F5344CB8AC3E}">
        <p14:creationId xmlns:p14="http://schemas.microsoft.com/office/powerpoint/2010/main" val="6173493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a:extLst>
              <a:ext uri="{FF2B5EF4-FFF2-40B4-BE49-F238E27FC236}">
                <a16:creationId xmlns:a16="http://schemas.microsoft.com/office/drawing/2014/main" id="{860F4C8D-82D5-4D62-B31D-F26AD4718B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077"/>
            <a:ext cx="4572000" cy="5495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0722" name="Object 2">
            <a:extLst>
              <a:ext uri="{FF2B5EF4-FFF2-40B4-BE49-F238E27FC236}">
                <a16:creationId xmlns:a16="http://schemas.microsoft.com/office/drawing/2014/main" id="{FF0E6C68-129E-44BD-B8AB-EE527F112EAA}"/>
              </a:ext>
            </a:extLst>
          </p:cNvPr>
          <p:cNvGraphicFramePr>
            <a:graphicFrameLocks noChangeAspect="1"/>
          </p:cNvGraphicFramePr>
          <p:nvPr/>
        </p:nvGraphicFramePr>
        <p:xfrm>
          <a:off x="5259388" y="1341438"/>
          <a:ext cx="3884612" cy="5516562"/>
        </p:xfrm>
        <a:graphic>
          <a:graphicData uri="http://schemas.openxmlformats.org/presentationml/2006/ole">
            <mc:AlternateContent xmlns:mc="http://schemas.openxmlformats.org/markup-compatibility/2006">
              <mc:Choice xmlns:v="urn:schemas-microsoft-com:vml" Requires="v">
                <p:oleObj spid="_x0000_s1041" r:id="rId5" imgW="5089739" imgH="7814426" progId="">
                  <p:embed/>
                </p:oleObj>
              </mc:Choice>
              <mc:Fallback>
                <p:oleObj r:id="rId5" imgW="5089739" imgH="7814426" progId="">
                  <p:embed/>
                  <p:pic>
                    <p:nvPicPr>
                      <p:cNvPr id="30722" name="Object 2">
                        <a:extLst>
                          <a:ext uri="{FF2B5EF4-FFF2-40B4-BE49-F238E27FC236}">
                            <a16:creationId xmlns:a16="http://schemas.microsoft.com/office/drawing/2014/main" id="{FF0E6C68-129E-44BD-B8AB-EE527F112E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388" y="1341438"/>
                        <a:ext cx="3884612" cy="551656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3" name="Rectangle 3">
            <a:extLst>
              <a:ext uri="{FF2B5EF4-FFF2-40B4-BE49-F238E27FC236}">
                <a16:creationId xmlns:a16="http://schemas.microsoft.com/office/drawing/2014/main" id="{DE9DE04B-66C4-4FC9-91D4-11A4939C2EA5}"/>
              </a:ext>
            </a:extLst>
          </p:cNvPr>
          <p:cNvSpPr>
            <a:spLocks noChangeArrowheads="1"/>
          </p:cNvSpPr>
          <p:nvPr/>
        </p:nvSpPr>
        <p:spPr bwMode="auto">
          <a:xfrm>
            <a:off x="0" y="-2966"/>
            <a:ext cx="914400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3200" dirty="0" err="1">
                <a:solidFill>
                  <a:schemeClr val="tx1"/>
                </a:solidFill>
                <a:latin typeface="Gurmukhi MN" panose="02020600050405020304" pitchFamily="18" charset="0"/>
                <a:cs typeface="Gurmukhi MN" panose="02020600050405020304" pitchFamily="18" charset="0"/>
              </a:rPr>
              <a:t>N</a:t>
            </a:r>
            <a:r>
              <a:rPr lang="it-IT" altLang="it-IT" sz="3200" dirty="0">
                <a:solidFill>
                  <a:schemeClr val="tx1"/>
                </a:solidFill>
                <a:latin typeface="Gurmukhi MN" panose="02020600050405020304" pitchFamily="18" charset="0"/>
                <a:cs typeface="Gurmukhi MN" panose="02020600050405020304" pitchFamily="18" charset="0"/>
              </a:rPr>
              <a:t> E </a:t>
            </a:r>
            <a:r>
              <a:rPr lang="it-IT" altLang="it-IT" sz="3200" dirty="0" err="1">
                <a:solidFill>
                  <a:schemeClr val="tx1"/>
                </a:solidFill>
                <a:latin typeface="Gurmukhi MN" panose="02020600050405020304" pitchFamily="18" charset="0"/>
                <a:cs typeface="Gurmukhi MN" panose="02020600050405020304" pitchFamily="18" charset="0"/>
              </a:rPr>
              <a:t>R</a:t>
            </a:r>
            <a:r>
              <a:rPr lang="it-IT" altLang="it-IT" sz="3200" dirty="0">
                <a:solidFill>
                  <a:schemeClr val="tx1"/>
                </a:solidFill>
                <a:latin typeface="Gurmukhi MN" panose="02020600050405020304" pitchFamily="18" charset="0"/>
                <a:cs typeface="Gurmukhi MN" panose="02020600050405020304" pitchFamily="18" charset="0"/>
              </a:rPr>
              <a:t> V I</a:t>
            </a:r>
          </a:p>
        </p:txBody>
      </p:sp>
      <p:sp>
        <p:nvSpPr>
          <p:cNvPr id="30724" name="Text Box 4">
            <a:extLst>
              <a:ext uri="{FF2B5EF4-FFF2-40B4-BE49-F238E27FC236}">
                <a16:creationId xmlns:a16="http://schemas.microsoft.com/office/drawing/2014/main" id="{56FDD75E-856E-496D-9503-E09387EA5ED9}"/>
              </a:ext>
            </a:extLst>
          </p:cNvPr>
          <p:cNvSpPr txBox="1">
            <a:spLocks noChangeArrowheads="1"/>
          </p:cNvSpPr>
          <p:nvPr/>
        </p:nvSpPr>
        <p:spPr bwMode="auto">
          <a:xfrm>
            <a:off x="251522" y="197291"/>
            <a:ext cx="2955071"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NERVI ENCEFALICI</a:t>
            </a:r>
          </a:p>
          <a:p>
            <a:pPr algn="ctr">
              <a:buClrTx/>
              <a:buFontTx/>
              <a:buNone/>
            </a:pPr>
            <a:r>
              <a:rPr lang="it-IT" altLang="it-IT" b="1" dirty="0">
                <a:solidFill>
                  <a:schemeClr val="tx1"/>
                </a:solidFill>
                <a:latin typeface="Copperplate Gothic Bold" panose="020E0705020206020404" pitchFamily="34" charset="77"/>
                <a:cs typeface="Gurmukhi MN" panose="02020600050405020304" pitchFamily="18" charset="0"/>
              </a:rPr>
              <a:t>12 Paia</a:t>
            </a:r>
          </a:p>
        </p:txBody>
      </p:sp>
      <p:sp>
        <p:nvSpPr>
          <p:cNvPr id="30725" name="Text Box 5">
            <a:extLst>
              <a:ext uri="{FF2B5EF4-FFF2-40B4-BE49-F238E27FC236}">
                <a16:creationId xmlns:a16="http://schemas.microsoft.com/office/drawing/2014/main" id="{49D81EFC-7A12-4CB8-BD1F-CBEED036061D}"/>
              </a:ext>
            </a:extLst>
          </p:cNvPr>
          <p:cNvSpPr txBox="1">
            <a:spLocks noChangeArrowheads="1"/>
          </p:cNvSpPr>
          <p:nvPr/>
        </p:nvSpPr>
        <p:spPr bwMode="auto">
          <a:xfrm>
            <a:off x="5969027" y="198950"/>
            <a:ext cx="2465337"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latin typeface="Copperplate Gothic Bold" panose="020E0705020206020404" pitchFamily="34" charset="77"/>
              </a:rPr>
              <a:t>NERVI SPINALI</a:t>
            </a:r>
          </a:p>
          <a:p>
            <a:pPr algn="ctr">
              <a:buClrTx/>
              <a:buFontTx/>
              <a:buNone/>
            </a:pPr>
            <a:r>
              <a:rPr lang="it-IT" altLang="it-IT" b="1" dirty="0">
                <a:solidFill>
                  <a:schemeClr val="tx1"/>
                </a:solidFill>
                <a:latin typeface="Copperplate Gothic Bold" panose="020E0705020206020404" pitchFamily="34" charset="77"/>
              </a:rPr>
              <a:t>31 Paia</a:t>
            </a:r>
          </a:p>
        </p:txBody>
      </p:sp>
    </p:spTree>
    <p:extLst>
      <p:ext uri="{BB962C8B-B14F-4D97-AF65-F5344CB8AC3E}">
        <p14:creationId xmlns:p14="http://schemas.microsoft.com/office/powerpoint/2010/main" val="2038509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82E5663A-5DB7-4904-9D96-C13B9DBC7ACF}"/>
              </a:ext>
            </a:extLst>
          </p:cNvPr>
          <p:cNvSpPr>
            <a:spLocks noGrp="1" noChangeArrowheads="1"/>
          </p:cNvSpPr>
          <p:nvPr>
            <p:ph type="title"/>
          </p:nvPr>
        </p:nvSpPr>
        <p:spPr>
          <a:xfrm>
            <a:off x="0" y="4851"/>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err="1">
                <a:latin typeface="Gurmukhi MN" panose="02020600050405020304" pitchFamily="18" charset="0"/>
                <a:cs typeface="Gurmukhi MN" panose="02020600050405020304" pitchFamily="18" charset="0"/>
              </a:rPr>
              <a:t>N</a:t>
            </a:r>
            <a:r>
              <a:rPr lang="it-IT" altLang="it-IT" sz="3200" dirty="0">
                <a:latin typeface="Gurmukhi MN" panose="02020600050405020304" pitchFamily="18" charset="0"/>
                <a:cs typeface="Gurmukhi MN" panose="02020600050405020304" pitchFamily="18" charset="0"/>
              </a:rPr>
              <a:t> E </a:t>
            </a:r>
            <a:r>
              <a:rPr lang="it-IT" altLang="it-IT" sz="3200" dirty="0" err="1">
                <a:latin typeface="Gurmukhi MN" panose="02020600050405020304" pitchFamily="18" charset="0"/>
                <a:cs typeface="Gurmukhi MN" panose="02020600050405020304" pitchFamily="18" charset="0"/>
              </a:rPr>
              <a:t>R</a:t>
            </a:r>
            <a:r>
              <a:rPr lang="it-IT" altLang="it-IT" sz="3200" dirty="0">
                <a:latin typeface="Gurmukhi MN" panose="02020600050405020304" pitchFamily="18" charset="0"/>
                <a:cs typeface="Gurmukhi MN" panose="02020600050405020304" pitchFamily="18" charset="0"/>
              </a:rPr>
              <a:t> V I</a:t>
            </a:r>
          </a:p>
        </p:txBody>
      </p:sp>
      <p:sp>
        <p:nvSpPr>
          <p:cNvPr id="31746" name="Rectangle 2">
            <a:extLst>
              <a:ext uri="{FF2B5EF4-FFF2-40B4-BE49-F238E27FC236}">
                <a16:creationId xmlns:a16="http://schemas.microsoft.com/office/drawing/2014/main" id="{53613F24-D7AC-4A87-B82A-59602B8B8D58}"/>
              </a:ext>
            </a:extLst>
          </p:cNvPr>
          <p:cNvSpPr>
            <a:spLocks noGrp="1" noChangeArrowheads="1"/>
          </p:cNvSpPr>
          <p:nvPr>
            <p:ph idx="1"/>
          </p:nvPr>
        </p:nvSpPr>
        <p:spPr>
          <a:xfrm>
            <a:off x="2" y="692698"/>
            <a:ext cx="5292725" cy="5805487"/>
          </a:xfrm>
          <a:ln/>
        </p:spPr>
        <p:txBody>
          <a:bodyPr/>
          <a:lstStyle/>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opperplate Gothic Bold" panose="020E0705020206020404" pitchFamily="34" charset="77"/>
              </a:rPr>
              <a:t>Strutture costituite da FASCI di FIBRE NERVOSE provviste di un rivestimento esterno di </a:t>
            </a:r>
            <a:r>
              <a:rPr lang="it-IT" altLang="it-IT" sz="2200" b="1" dirty="0">
                <a:latin typeface="Copperplate Gothic Bold" panose="020E0705020206020404" pitchFamily="34" charset="77"/>
              </a:rPr>
              <a:t>TESSUTO CONNETTIVO DENSO</a:t>
            </a:r>
            <a:r>
              <a:rPr lang="it-IT" altLang="it-IT" sz="2200" dirty="0">
                <a:latin typeface="Copperplate Gothic Bold" panose="020E0705020206020404" pitchFamily="34" charset="77"/>
              </a:rPr>
              <a:t> (EPINEVRIO)</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duster" panose="03050602040202020205" pitchFamily="66" charset="77"/>
              </a:rPr>
              <a:t>Ciascun FASCIO di FIBRE NERVOSE è rivestito da PERINEVRIO costituito da Cellule Epitelioidi, che costituiscono una BARRIERA verso molte macromolecole.</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L’ ENDONEVRIO è dato da FIBRE RETICOLARI prodotte dalle Cellule di </a:t>
            </a:r>
            <a:r>
              <a:rPr lang="it-IT" altLang="it-IT" sz="2200" dirty="0" err="1">
                <a:latin typeface="Chalkboard SE" panose="03050602040202020205" pitchFamily="66" charset="77"/>
              </a:rPr>
              <a:t>Schwann</a:t>
            </a:r>
            <a:r>
              <a:rPr lang="it-IT" altLang="it-IT" sz="2200" dirty="0">
                <a:latin typeface="Chalkboard SE" panose="03050602040202020205" pitchFamily="66" charset="77"/>
              </a:rPr>
              <a:t>. </a:t>
            </a:r>
          </a:p>
          <a:p>
            <a:pPr marL="336550" indent="-336550">
              <a:spcBef>
                <a:spcPts val="550"/>
              </a:spcBef>
              <a:buClr>
                <a:srgbClr val="FFFFFF"/>
              </a:buClr>
              <a:buSzPct val="124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200" dirty="0">
                <a:latin typeface="Chalkboard SE" panose="03050602040202020205" pitchFamily="66" charset="77"/>
              </a:rPr>
              <a:t>Stabiliscono connessioni tra il SNC e gli ORGANI EFFETTORI</a:t>
            </a:r>
          </a:p>
          <a:p>
            <a:pPr marL="341313" indent="-336550">
              <a:spcBef>
                <a:spcPts val="550"/>
              </a:spcBef>
              <a:buSzPct val="124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200" dirty="0"/>
          </a:p>
        </p:txBody>
      </p:sp>
      <p:pic>
        <p:nvPicPr>
          <p:cNvPr id="31747" name="Picture 3">
            <a:extLst>
              <a:ext uri="{FF2B5EF4-FFF2-40B4-BE49-F238E27FC236}">
                <a16:creationId xmlns:a16="http://schemas.microsoft.com/office/drawing/2014/main" id="{52C94745-6FA6-43A4-BD19-9BFE04A9E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5" y="1839913"/>
            <a:ext cx="3995737" cy="3740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38980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06883486-9637-4368-A2EF-A1DC26E36E56}"/>
              </a:ext>
            </a:extLst>
          </p:cNvPr>
          <p:cNvSpPr>
            <a:spLocks noGrp="1" noChangeArrowheads="1"/>
          </p:cNvSpPr>
          <p:nvPr>
            <p:ph type="title"/>
          </p:nvPr>
        </p:nvSpPr>
        <p:spPr>
          <a:xfrm>
            <a:off x="0" y="88902"/>
            <a:ext cx="9144000" cy="581025"/>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Gothic Bold" panose="020E0705020206020404" pitchFamily="34" charset="77"/>
              </a:rPr>
              <a:t>G A </a:t>
            </a:r>
            <a:r>
              <a:rPr lang="it-IT" altLang="it-IT" sz="3200" b="1" dirty="0" err="1">
                <a:latin typeface="Copperplate Gothic Bold" panose="020E0705020206020404" pitchFamily="34" charset="77"/>
              </a:rPr>
              <a:t>N</a:t>
            </a:r>
            <a:r>
              <a:rPr lang="it-IT" altLang="it-IT" sz="3200" b="1" dirty="0">
                <a:latin typeface="Copperplate Gothic Bold" panose="020E0705020206020404" pitchFamily="34" charset="77"/>
              </a:rPr>
              <a:t> G L I</a:t>
            </a:r>
          </a:p>
        </p:txBody>
      </p:sp>
      <p:sp>
        <p:nvSpPr>
          <p:cNvPr id="32770" name="Text Box 2">
            <a:extLst>
              <a:ext uri="{FF2B5EF4-FFF2-40B4-BE49-F238E27FC236}">
                <a16:creationId xmlns:a16="http://schemas.microsoft.com/office/drawing/2014/main" id="{F0113FB9-179C-4C74-8B33-1C11DB1EEE77}"/>
              </a:ext>
            </a:extLst>
          </p:cNvPr>
          <p:cNvSpPr txBox="1">
            <a:spLocks noChangeArrowheads="1"/>
          </p:cNvSpPr>
          <p:nvPr/>
        </p:nvSpPr>
        <p:spPr bwMode="auto">
          <a:xfrm>
            <a:off x="179512" y="654053"/>
            <a:ext cx="914400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dirty="0">
                <a:solidFill>
                  <a:schemeClr val="tx1"/>
                </a:solidFill>
                <a:latin typeface="Comic Sans MS" panose="030F0902030302020204" pitchFamily="66" charset="0"/>
              </a:rPr>
              <a:t>Formazioni</a:t>
            </a:r>
            <a:r>
              <a:rPr lang="it-IT" altLang="it-IT" dirty="0">
                <a:latin typeface="Comic Sans MS" panose="030F0902030302020204" pitchFamily="66" charset="0"/>
              </a:rPr>
              <a:t> </a:t>
            </a:r>
            <a:r>
              <a:rPr lang="it-IT" altLang="it-IT" dirty="0">
                <a:solidFill>
                  <a:schemeClr val="tx1"/>
                </a:solidFill>
                <a:latin typeface="Comic Sans MS" panose="030F0902030302020204" pitchFamily="66" charset="0"/>
              </a:rPr>
              <a:t>del SNP di forma OVOIDALE o SFEROIDALE, costituiti da PIRENOFORI  CELLULE GLIALI, deputate ad inoltrare gli Impulsi da / verso il SNC.</a:t>
            </a:r>
          </a:p>
          <a:p>
            <a:pPr>
              <a:buClrTx/>
              <a:buFontTx/>
              <a:buNone/>
            </a:pPr>
            <a:r>
              <a:rPr lang="it-IT" altLang="it-IT" dirty="0">
                <a:solidFill>
                  <a:schemeClr val="tx1"/>
                </a:solidFill>
                <a:latin typeface="Comic Sans MS" panose="030F0902030302020204" pitchFamily="66" charset="0"/>
              </a:rPr>
              <a:t>A seconda della direzione in cui viaggia l’ impulso, possono essere definiti:</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SENSITIVO o SENSORIALE</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GANGLIO DEL SISTEMA NERVOSO </a:t>
            </a:r>
          </a:p>
          <a:p>
            <a:pPr>
              <a:buClr>
                <a:srgbClr val="FFFFFF"/>
              </a:buClr>
              <a:buFont typeface="Arial" panose="020B0604020202020204" pitchFamily="34" charset="0"/>
              <a:buChar char="-"/>
            </a:pPr>
            <a:r>
              <a:rPr lang="it-IT" altLang="it-IT" dirty="0">
                <a:solidFill>
                  <a:schemeClr val="tx1"/>
                </a:solidFill>
                <a:latin typeface="Comic Sans MS" panose="030F0902030302020204" pitchFamily="66" charset="0"/>
              </a:rPr>
              <a:t>AUTONOMO</a:t>
            </a:r>
          </a:p>
        </p:txBody>
      </p:sp>
      <p:pic>
        <p:nvPicPr>
          <p:cNvPr id="32771" name="Picture 3">
            <a:extLst>
              <a:ext uri="{FF2B5EF4-FFF2-40B4-BE49-F238E27FC236}">
                <a16:creationId xmlns:a16="http://schemas.microsoft.com/office/drawing/2014/main" id="{6645F54C-6600-4111-BBF7-51C0FC62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7" y="3933827"/>
            <a:ext cx="3063875" cy="2606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a:extLst>
              <a:ext uri="{FF2B5EF4-FFF2-40B4-BE49-F238E27FC236}">
                <a16:creationId xmlns:a16="http://schemas.microsoft.com/office/drawing/2014/main" id="{9902108D-CF94-4643-B51E-157CD779D6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40" y="3897315"/>
            <a:ext cx="3457575" cy="2960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5">
            <a:extLst>
              <a:ext uri="{FF2B5EF4-FFF2-40B4-BE49-F238E27FC236}">
                <a16:creationId xmlns:a16="http://schemas.microsoft.com/office/drawing/2014/main" id="{C27651DD-4096-4823-B972-79EB92E17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38" y="2568577"/>
            <a:ext cx="1681162" cy="428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Text Box 6">
            <a:extLst>
              <a:ext uri="{FF2B5EF4-FFF2-40B4-BE49-F238E27FC236}">
                <a16:creationId xmlns:a16="http://schemas.microsoft.com/office/drawing/2014/main" id="{DED9C4B2-16EA-4903-8F85-37EFBB7B2A03}"/>
              </a:ext>
            </a:extLst>
          </p:cNvPr>
          <p:cNvSpPr txBox="1">
            <a:spLocks noChangeArrowheads="1"/>
          </p:cNvSpPr>
          <p:nvPr/>
        </p:nvSpPr>
        <p:spPr bwMode="auto">
          <a:xfrm>
            <a:off x="245231" y="4149725"/>
            <a:ext cx="196064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GANGLIO SENSITIVO</a:t>
            </a:r>
          </a:p>
          <a:p>
            <a:pPr algn="ctr">
              <a:buClrTx/>
              <a:buFontTx/>
              <a:buNone/>
            </a:pPr>
            <a:r>
              <a:rPr lang="it-IT" altLang="it-IT" sz="1200">
                <a:solidFill>
                  <a:srgbClr val="000066"/>
                </a:solidFill>
                <a:latin typeface="Arial Black" panose="020B0A04020102020204" pitchFamily="34" charset="0"/>
              </a:rPr>
              <a:t>SPINALE</a:t>
            </a:r>
          </a:p>
        </p:txBody>
      </p:sp>
      <p:sp>
        <p:nvSpPr>
          <p:cNvPr id="32775" name="Line 7">
            <a:extLst>
              <a:ext uri="{FF2B5EF4-FFF2-40B4-BE49-F238E27FC236}">
                <a16:creationId xmlns:a16="http://schemas.microsoft.com/office/drawing/2014/main" id="{FAD2E060-12F8-438E-9A8A-5233ADC037D4}"/>
              </a:ext>
            </a:extLst>
          </p:cNvPr>
          <p:cNvSpPr>
            <a:spLocks noChangeShapeType="1"/>
          </p:cNvSpPr>
          <p:nvPr/>
        </p:nvSpPr>
        <p:spPr bwMode="auto">
          <a:xfrm flipH="1">
            <a:off x="893765" y="4581525"/>
            <a:ext cx="155575" cy="647700"/>
          </a:xfrm>
          <a:prstGeom prst="line">
            <a:avLst/>
          </a:prstGeom>
          <a:noFill/>
          <a:ln w="381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776" name="Text Box 8">
            <a:extLst>
              <a:ext uri="{FF2B5EF4-FFF2-40B4-BE49-F238E27FC236}">
                <a16:creationId xmlns:a16="http://schemas.microsoft.com/office/drawing/2014/main" id="{966FF32E-5ED0-4D18-AF28-897CB42ADC5C}"/>
              </a:ext>
            </a:extLst>
          </p:cNvPr>
          <p:cNvSpPr txBox="1">
            <a:spLocks noChangeArrowheads="1"/>
          </p:cNvSpPr>
          <p:nvPr/>
        </p:nvSpPr>
        <p:spPr bwMode="auto">
          <a:xfrm>
            <a:off x="4294303" y="3860800"/>
            <a:ext cx="153488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000066"/>
                </a:solidFill>
                <a:latin typeface="Arial Black" panose="020B0A04020102020204" pitchFamily="34" charset="0"/>
              </a:rPr>
              <a:t>GANGLI SNA</a:t>
            </a:r>
          </a:p>
          <a:p>
            <a:pPr algn="ctr">
              <a:buClrTx/>
              <a:buFontTx/>
              <a:buNone/>
            </a:pPr>
            <a:r>
              <a:rPr lang="it-IT" altLang="it-IT" sz="1200">
                <a:solidFill>
                  <a:srgbClr val="000066"/>
                </a:solidFill>
                <a:latin typeface="Arial Black" panose="020B0A04020102020204" pitchFamily="34" charset="0"/>
              </a:rPr>
              <a:t>ORTOSIMPATICI</a:t>
            </a:r>
          </a:p>
        </p:txBody>
      </p:sp>
      <p:sp>
        <p:nvSpPr>
          <p:cNvPr id="32777" name="Text Box 9">
            <a:extLst>
              <a:ext uri="{FF2B5EF4-FFF2-40B4-BE49-F238E27FC236}">
                <a16:creationId xmlns:a16="http://schemas.microsoft.com/office/drawing/2014/main" id="{9F90671C-0496-473E-A490-A04CB0BD1DDB}"/>
              </a:ext>
            </a:extLst>
          </p:cNvPr>
          <p:cNvSpPr txBox="1">
            <a:spLocks noChangeArrowheads="1"/>
          </p:cNvSpPr>
          <p:nvPr/>
        </p:nvSpPr>
        <p:spPr bwMode="auto">
          <a:xfrm>
            <a:off x="6970967" y="6400800"/>
            <a:ext cx="151237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1200">
                <a:solidFill>
                  <a:srgbClr val="33CC33"/>
                </a:solidFill>
                <a:latin typeface="Arial Black" panose="020B0A04020102020204" pitchFamily="34" charset="0"/>
              </a:rPr>
              <a:t>GANGLI SNA</a:t>
            </a:r>
          </a:p>
          <a:p>
            <a:pPr algn="ctr">
              <a:buClrTx/>
              <a:buFontTx/>
              <a:buNone/>
            </a:pPr>
            <a:r>
              <a:rPr lang="it-IT" altLang="it-IT" sz="1200">
                <a:solidFill>
                  <a:srgbClr val="33CC33"/>
                </a:solidFill>
                <a:latin typeface="Arial Black" panose="020B0A04020102020204" pitchFamily="34" charset="0"/>
              </a:rPr>
              <a:t>PARASIMPATICI</a:t>
            </a:r>
          </a:p>
        </p:txBody>
      </p:sp>
    </p:spTree>
    <p:extLst>
      <p:ext uri="{BB962C8B-B14F-4D97-AF65-F5344CB8AC3E}">
        <p14:creationId xmlns:p14="http://schemas.microsoft.com/office/powerpoint/2010/main" val="25075522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5228E8A0-DEC9-426E-99FA-B9F4468F0755}"/>
              </a:ext>
            </a:extLst>
          </p:cNvPr>
          <p:cNvSpPr>
            <a:spLocks noGrp="1" noChangeArrowheads="1"/>
          </p:cNvSpPr>
          <p:nvPr>
            <p:ph type="title"/>
          </p:nvPr>
        </p:nvSpPr>
        <p:spPr>
          <a:xfrm>
            <a:off x="0" y="187325"/>
            <a:ext cx="9144000" cy="1068388"/>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Copperplate" panose="02000504000000020004" pitchFamily="2" charset="77"/>
                <a:cs typeface="Gurmukhi MN" panose="02020600050405020304" pitchFamily="18" charset="0"/>
              </a:rPr>
              <a:t>DEFINIZIONI FUNZIONALI RELATIVE AI FASCI DEL SNC e AI NERVI DEL SNP</a:t>
            </a:r>
          </a:p>
        </p:txBody>
      </p:sp>
      <p:sp>
        <p:nvSpPr>
          <p:cNvPr id="33794" name="Rectangle 2">
            <a:extLst>
              <a:ext uri="{FF2B5EF4-FFF2-40B4-BE49-F238E27FC236}">
                <a16:creationId xmlns:a16="http://schemas.microsoft.com/office/drawing/2014/main" id="{E5052997-46CB-4553-A741-23C3361AB66D}"/>
              </a:ext>
            </a:extLst>
          </p:cNvPr>
          <p:cNvSpPr>
            <a:spLocks noGrp="1" noChangeArrowheads="1"/>
          </p:cNvSpPr>
          <p:nvPr>
            <p:ph idx="1"/>
          </p:nvPr>
        </p:nvSpPr>
        <p:spPr>
          <a:xfrm>
            <a:off x="161925" y="1737812"/>
            <a:ext cx="8820150" cy="4941887"/>
          </a:xfrm>
          <a:ln/>
        </p:spPr>
        <p:txBody>
          <a:bodyPr/>
          <a:lstStyle/>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MOTORI SOMATICI (tra cui i Motori Viscerali Speciali)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mic Sans MS" panose="030F0902030302020204" pitchFamily="66" charset="0"/>
              </a:rPr>
              <a:t>MOTORI VISCERALI (GENERALI)</a:t>
            </a:r>
          </a:p>
          <a:p>
            <a:pPr marL="336550" indent="-336550">
              <a:buClr>
                <a:srgbClr val="FFFF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board SE" panose="03050602040202020205" pitchFamily="66" charset="77"/>
              </a:rPr>
              <a:t>SENSITIVI SOMATICI</a:t>
            </a:r>
          </a:p>
          <a:p>
            <a:pPr marL="336550" indent="-336550">
              <a:buClr>
                <a:srgbClr val="FF3300"/>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halkduster" panose="03050602040202020205" pitchFamily="66" charset="77"/>
              </a:rPr>
              <a:t>SENSITIVI VISCERALI (GENERALI)</a:t>
            </a:r>
          </a:p>
          <a:p>
            <a:pPr marL="336550" indent="-336550">
              <a:buClr>
                <a:srgbClr val="66FF33"/>
              </a:buClr>
              <a:buSzPct val="85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SENSORIALI (tra cui i Viscerali Speciali)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Quando in un Nervo sono presenti più componenti funzionali, si parla di NERVO MISTO</a:t>
            </a:r>
          </a:p>
        </p:txBody>
      </p:sp>
    </p:spTree>
    <p:extLst>
      <p:ext uri="{BB962C8B-B14F-4D97-AF65-F5344CB8AC3E}">
        <p14:creationId xmlns:p14="http://schemas.microsoft.com/office/powerpoint/2010/main" val="27478311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B00E7317-AFD1-456E-B96E-A20B85660999}"/>
              </a:ext>
            </a:extLst>
          </p:cNvPr>
          <p:cNvSpPr>
            <a:spLocks noGrp="1" noChangeArrowheads="1"/>
          </p:cNvSpPr>
          <p:nvPr>
            <p:ph type="title" idx="4294967295"/>
          </p:nvPr>
        </p:nvSpPr>
        <p:spPr>
          <a:xfrm>
            <a:off x="-28065" y="0"/>
            <a:ext cx="91440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5842" name="Rectangle 2">
            <a:extLst>
              <a:ext uri="{FF2B5EF4-FFF2-40B4-BE49-F238E27FC236}">
                <a16:creationId xmlns:a16="http://schemas.microsoft.com/office/drawing/2014/main" id="{1E2FCBEA-E7C3-407B-90F3-208A069744E4}"/>
              </a:ext>
            </a:extLst>
          </p:cNvPr>
          <p:cNvSpPr>
            <a:spLocks noGrp="1" noChangeArrowheads="1"/>
          </p:cNvSpPr>
          <p:nvPr>
            <p:ph type="body" idx="1"/>
          </p:nvPr>
        </p:nvSpPr>
        <p:spPr>
          <a:xfrm>
            <a:off x="107503" y="1340768"/>
            <a:ext cx="9008431" cy="5400600"/>
          </a:xfrm>
          <a:ln/>
        </p:spPr>
        <p:txBody>
          <a:bodyPr/>
          <a:lstStyle/>
          <a:p>
            <a:pPr marL="336550" indent="-336550">
              <a:buClr>
                <a:srgbClr val="FF33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cs typeface="Arial Hebrew Scholar" pitchFamily="2" charset="-79"/>
              </a:rPr>
              <a:t>ESTEROCETTIVA: dovuta a stimolazioni provenienti dall’ esterno del corpo</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protopatica o grossolana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tattile</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a:t>
            </a:r>
            <a:r>
              <a:rPr lang="it-IT" altLang="it-IT" b="1" dirty="0">
                <a:solidFill>
                  <a:schemeClr val="tx1"/>
                </a:solidFill>
                <a:latin typeface="Comic Sans MS" panose="030F0902030302020204" pitchFamily="66" charset="0"/>
                <a:cs typeface="Arial Hebrew Scholar" pitchFamily="2" charset="-79"/>
              </a:rPr>
              <a:t>epicritica o </a:t>
            </a:r>
            <a:r>
              <a:rPr lang="it-IT" altLang="it-IT" b="1" dirty="0" err="1">
                <a:solidFill>
                  <a:schemeClr val="tx1"/>
                </a:solidFill>
                <a:latin typeface="Comic Sans MS" panose="030F0902030302020204" pitchFamily="66" charset="0"/>
                <a:cs typeface="Arial Hebrew Scholar" pitchFamily="2" charset="-79"/>
              </a:rPr>
              <a:t>fine,discriminativa</a:t>
            </a: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latin typeface="Comic Sans MS" panose="030F0902030302020204" pitchFamily="66" charset="0"/>
              <a:cs typeface="Arial Hebrew Scholar" pitchFamily="2" charset="-79"/>
            </a:endParaRP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termica</a:t>
            </a:r>
          </a:p>
          <a:p>
            <a:pPr marL="336550" indent="-330200">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cs typeface="Arial Hebrew Scholar" pitchFamily="2" charset="-79"/>
              </a:rPr>
              <a:t>   - </a:t>
            </a:r>
            <a:r>
              <a:rPr lang="it-IT" altLang="it-IT" b="1" dirty="0">
                <a:solidFill>
                  <a:schemeClr val="tx1"/>
                </a:solidFill>
                <a:latin typeface="Comic Sans MS" panose="030F0902030302020204" pitchFamily="66" charset="0"/>
                <a:cs typeface="Arial Hebrew Scholar" pitchFamily="2" charset="-79"/>
              </a:rPr>
              <a:t>dolorifica</a:t>
            </a:r>
          </a:p>
        </p:txBody>
      </p:sp>
    </p:spTree>
    <p:extLst>
      <p:ext uri="{BB962C8B-B14F-4D97-AF65-F5344CB8AC3E}">
        <p14:creationId xmlns:p14="http://schemas.microsoft.com/office/powerpoint/2010/main" val="1423005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8B69CB0-8F33-4631-AD2E-9051CC3702DF}"/>
              </a:ext>
            </a:extLst>
          </p:cNvPr>
          <p:cNvSpPr>
            <a:spLocks noGrp="1" noChangeArrowheads="1"/>
          </p:cNvSpPr>
          <p:nvPr>
            <p:ph type="title" idx="4294967295"/>
          </p:nvPr>
        </p:nvSpPr>
        <p:spPr>
          <a:xfrm>
            <a:off x="685800" y="0"/>
            <a:ext cx="7772400"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solidFill>
                  <a:schemeClr val="tx1"/>
                </a:solidFill>
                <a:latin typeface="Gurmukhi MN" panose="02020600050405020304" pitchFamily="18" charset="0"/>
                <a:cs typeface="Gurmukhi MN" panose="02020600050405020304" pitchFamily="18" charset="0"/>
              </a:rPr>
              <a:t>CLASSIFICAZIONE DELLA </a:t>
            </a:r>
            <a:br>
              <a:rPr lang="it-IT" altLang="it-IT" sz="3200" dirty="0">
                <a:solidFill>
                  <a:schemeClr val="tx1"/>
                </a:solidFill>
                <a:latin typeface="Gurmukhi MN" panose="02020600050405020304" pitchFamily="18" charset="0"/>
                <a:cs typeface="Gurmukhi MN" panose="02020600050405020304" pitchFamily="18" charset="0"/>
              </a:rPr>
            </a:br>
            <a:r>
              <a:rPr lang="it-IT" altLang="it-IT" sz="3200" dirty="0">
                <a:solidFill>
                  <a:schemeClr val="tx1"/>
                </a:solidFill>
                <a:latin typeface="Gurmukhi MN" panose="02020600050405020304" pitchFamily="18" charset="0"/>
                <a:cs typeface="Gurmukhi MN" panose="02020600050405020304" pitchFamily="18" charset="0"/>
              </a:rPr>
              <a:t>SENSIBILITÀ GENERALE</a:t>
            </a:r>
          </a:p>
        </p:txBody>
      </p:sp>
      <p:sp>
        <p:nvSpPr>
          <p:cNvPr id="36866" name="Rectangle 2">
            <a:extLst>
              <a:ext uri="{FF2B5EF4-FFF2-40B4-BE49-F238E27FC236}">
                <a16:creationId xmlns:a16="http://schemas.microsoft.com/office/drawing/2014/main" id="{45F121BD-99AB-48E9-8576-6CF9DC86E72C}"/>
              </a:ext>
            </a:extLst>
          </p:cNvPr>
          <p:cNvSpPr>
            <a:spLocks noGrp="1" noChangeArrowheads="1"/>
          </p:cNvSpPr>
          <p:nvPr>
            <p:ph type="body" idx="1"/>
          </p:nvPr>
        </p:nvSpPr>
        <p:spPr>
          <a:xfrm>
            <a:off x="179512" y="1172493"/>
            <a:ext cx="8784976" cy="5256584"/>
          </a:xfrm>
          <a:ln/>
        </p:spPr>
        <p:txBody>
          <a:bodyPr/>
          <a:lstStyle/>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duster" panose="03050602040202020205" pitchFamily="66" charset="77"/>
              </a:rPr>
              <a:t>PROPRIOCETTIVA: con essa si rileva la posizione delle varie parti del corpo nello spazio ed è essenziale per attuare le risposte motorie somatiche</a:t>
            </a:r>
          </a:p>
          <a:p>
            <a:pPr marL="336550" indent="-336550">
              <a:lnSpc>
                <a:spcPct val="90000"/>
              </a:lnSpc>
              <a:buClr>
                <a:srgbClr val="FFFF00"/>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endParaRPr>
          </a:p>
          <a:p>
            <a:pPr marL="336550" indent="-336550">
              <a:lnSpc>
                <a:spcPct val="90000"/>
              </a:lnSpc>
              <a:buClr>
                <a:srgbClr val="66FF33"/>
              </a:buClr>
              <a:buSzPct val="85000"/>
              <a:buFont typeface="Times New Roman" panose="02020603050405020304" pitchFamily="18" charset="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ENTEROCETTIVA o VISCERALE</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quest’ ultima può intendersi, in alternativa: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registrazione di una determinata funzione biologica tramite il SNA; </a:t>
            </a:r>
          </a:p>
          <a:p>
            <a:pPr marL="336550" indent="-330200">
              <a:lnSpc>
                <a:spcPct val="90000"/>
              </a:lnSpc>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halkboard SE" panose="03050602040202020205" pitchFamily="66" charset="77"/>
              </a:rPr>
              <a:t>  - la sensibilità TERMICA e DOLORIFICA di un dato organo interno o «VISCERE» (da cui deriva anche il concetto complesso di «DOLORE RIFERITO»)</a:t>
            </a:r>
          </a:p>
        </p:txBody>
      </p:sp>
    </p:spTree>
    <p:extLst>
      <p:ext uri="{BB962C8B-B14F-4D97-AF65-F5344CB8AC3E}">
        <p14:creationId xmlns:p14="http://schemas.microsoft.com/office/powerpoint/2010/main" val="4022699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0741B83D-459F-4781-BC6B-2676C751EE54}"/>
              </a:ext>
            </a:extLst>
          </p:cNvPr>
          <p:cNvSpPr>
            <a:spLocks noGrp="1" noChangeArrowheads="1"/>
          </p:cNvSpPr>
          <p:nvPr>
            <p:ph type="title" idx="4294967295"/>
          </p:nvPr>
        </p:nvSpPr>
        <p:spPr>
          <a:xfrm>
            <a:off x="0" y="0"/>
            <a:ext cx="9145016" cy="105273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Gurmukhi MN" panose="02020600050405020304" pitchFamily="18" charset="0"/>
                <a:cs typeface="Gurmukhi MN" panose="02020600050405020304" pitchFamily="18" charset="0"/>
              </a:rPr>
              <a:t>CLASSIFICAZIONE DELLA SENSIBILITÀ SPECIFICA e SENSIBILITA’ VISCERALE SPECIALE</a:t>
            </a:r>
          </a:p>
        </p:txBody>
      </p:sp>
      <p:sp>
        <p:nvSpPr>
          <p:cNvPr id="37890" name="Rectangle 2">
            <a:extLst>
              <a:ext uri="{FF2B5EF4-FFF2-40B4-BE49-F238E27FC236}">
                <a16:creationId xmlns:a16="http://schemas.microsoft.com/office/drawing/2014/main" id="{952CCDA5-63A2-4B06-8B22-94E6A1A48B28}"/>
              </a:ext>
            </a:extLst>
          </p:cNvPr>
          <p:cNvSpPr>
            <a:spLocks noGrp="1" noChangeArrowheads="1"/>
          </p:cNvSpPr>
          <p:nvPr>
            <p:ph type="body" idx="1"/>
          </p:nvPr>
        </p:nvSpPr>
        <p:spPr>
          <a:xfrm>
            <a:off x="179512" y="1052736"/>
            <a:ext cx="8964488" cy="5805264"/>
          </a:xfrm>
          <a:ln/>
        </p:spPr>
        <p:txBody>
          <a:bodyPr/>
          <a:lstStyle/>
          <a:p>
            <a:pPr marL="0" indent="0">
              <a:lnSpc>
                <a:spcPct val="90000"/>
              </a:lnSpc>
              <a:spcBef>
                <a:spcPts val="700"/>
              </a:spcBef>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rgbClr val="FFFF00"/>
                </a:solidFill>
              </a:rPr>
              <a:t>  </a:t>
            </a:r>
            <a:r>
              <a:rPr lang="it-IT" altLang="it-IT" sz="2800" b="1" dirty="0">
                <a:solidFill>
                  <a:schemeClr val="tx1"/>
                </a:solidFill>
                <a:latin typeface="Comic Sans MS" panose="030F0902030302020204" pitchFamily="66" charset="0"/>
              </a:rPr>
              <a:t>1.</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a:t>
            </a:r>
            <a:r>
              <a:rPr lang="it-IT" altLang="it-IT" sz="2800" dirty="0">
                <a:solidFill>
                  <a:schemeClr val="tx1"/>
                </a:solidFill>
                <a:latin typeface="Comic Sans MS" panose="030F0902030302020204" pitchFamily="66" charset="0"/>
              </a:rPr>
              <a:t> (nervo OLFATTIVO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2.</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GUSTO</a:t>
            </a:r>
            <a:r>
              <a:rPr lang="it-IT" altLang="it-IT" sz="2800" dirty="0">
                <a:solidFill>
                  <a:schemeClr val="tx1"/>
                </a:solidFill>
                <a:latin typeface="Comic Sans MS" panose="030F0902030302020204" pitchFamily="66" charset="0"/>
              </a:rPr>
              <a:t> (n. FACIALE, GLOSSOFARINGEO e VAGO e vie correlate); </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dirty="0">
              <a:solidFill>
                <a:schemeClr val="tx1"/>
              </a:solidFill>
              <a:latin typeface="Comic Sans MS" panose="030F0902030302020204" pitchFamily="66" charset="0"/>
            </a:endParaRP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OLFATTO e GUSTO: </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SENSIBILITA’ VISCERALE SPECIALE</a:t>
            </a:r>
          </a:p>
          <a:p>
            <a:pPr marL="336550" indent="-330200" algn="ctr">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sz="2800" b="1" dirty="0">
              <a:solidFill>
                <a:schemeClr val="tx1"/>
              </a:solidFill>
              <a:latin typeface="Comic Sans MS" panose="030F0902030302020204" pitchFamily="66" charset="0"/>
            </a:endParaRP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3. VISTA</a:t>
            </a:r>
            <a:r>
              <a:rPr lang="it-IT" altLang="it-IT" sz="2800" dirty="0">
                <a:solidFill>
                  <a:schemeClr val="tx1"/>
                </a:solidFill>
                <a:latin typeface="Comic Sans MS" panose="030F0902030302020204" pitchFamily="66" charset="0"/>
              </a:rPr>
              <a:t> (nervo OTTICO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b="1" dirty="0">
                <a:solidFill>
                  <a:schemeClr val="tx1"/>
                </a:solidFill>
                <a:latin typeface="Comic Sans MS" panose="030F0902030302020204" pitchFamily="66" charset="0"/>
              </a:rPr>
              <a:t>   4. UDITO</a:t>
            </a:r>
            <a:r>
              <a:rPr lang="it-IT" altLang="it-IT" sz="2800" dirty="0">
                <a:solidFill>
                  <a:schemeClr val="tx1"/>
                </a:solidFill>
                <a:latin typeface="Comic Sans MS" panose="030F0902030302020204" pitchFamily="66" charset="0"/>
              </a:rPr>
              <a:t> (nervo COCLEARE dell’ ACUSTICO e VIE correlate);</a:t>
            </a:r>
          </a:p>
          <a:p>
            <a:pPr marL="336550" indent="-330200">
              <a:lnSpc>
                <a:spcPct val="90000"/>
              </a:lnSpc>
              <a:spcBef>
                <a:spcPts val="700"/>
              </a:spcBef>
              <a:buClrTx/>
              <a:buSzPct val="85000"/>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5.</a:t>
            </a:r>
            <a:r>
              <a:rPr lang="it-IT" altLang="it-IT" sz="2800" dirty="0">
                <a:solidFill>
                  <a:schemeClr val="tx1"/>
                </a:solidFill>
                <a:latin typeface="Comic Sans MS" panose="030F0902030302020204" pitchFamily="66" charset="0"/>
              </a:rPr>
              <a:t> </a:t>
            </a:r>
            <a:r>
              <a:rPr lang="it-IT" altLang="it-IT" sz="2800" b="1" dirty="0">
                <a:solidFill>
                  <a:schemeClr val="tx1"/>
                </a:solidFill>
                <a:latin typeface="Comic Sans MS" panose="030F0902030302020204" pitchFamily="66" charset="0"/>
              </a:rPr>
              <a:t>EQUILIBRIO</a:t>
            </a:r>
            <a:r>
              <a:rPr lang="it-IT" altLang="it-IT" sz="2800" dirty="0">
                <a:solidFill>
                  <a:schemeClr val="tx1"/>
                </a:solidFill>
                <a:latin typeface="Comic Sans MS" panose="030F0902030302020204" pitchFamily="66" charset="0"/>
              </a:rPr>
              <a:t> (nervo VESTIBOLARE dell’ ACUSTICO e VIE correlate)</a:t>
            </a:r>
          </a:p>
        </p:txBody>
      </p:sp>
    </p:spTree>
    <p:extLst>
      <p:ext uri="{BB962C8B-B14F-4D97-AF65-F5344CB8AC3E}">
        <p14:creationId xmlns:p14="http://schemas.microsoft.com/office/powerpoint/2010/main" val="3516481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val="0"/>
              </a:ext>
            </a:extLst>
          </a:blip>
          <a:srcRect t="2779" r="4352" b="10455"/>
          <a:stretch>
            <a:fillRect/>
          </a:stretch>
        </p:blipFill>
        <p:spPr bwMode="auto">
          <a:xfrm>
            <a:off x="1295400" y="360365"/>
            <a:ext cx="6840538" cy="6480175"/>
          </a:xfrm>
          <a:prstGeom prst="rect">
            <a:avLst/>
          </a:prstGeom>
          <a:noFill/>
          <a:ln>
            <a:noFill/>
          </a:ln>
          <a:effectLst/>
          <a:extLst>
            <a:ext uri="{909E8E84-426E-40DD-AFC4-6F175D3DCCD1}">
              <a14:hiddenFill xmlns:a14="http://schemas.microsoft.com/office/drawing/2010/main">
                <a:blipFill dpi="0" rotWithShape="0">
                  <a:blip/>
                  <a:srcRect t="2779" r="4352" b="1045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120676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C02AD465-8B0F-47CA-B070-60175B326FDF}"/>
              </a:ext>
            </a:extLst>
          </p:cNvPr>
          <p:cNvSpPr txBox="1">
            <a:spLocks noChangeArrowheads="1"/>
          </p:cNvSpPr>
          <p:nvPr/>
        </p:nvSpPr>
        <p:spPr bwMode="auto">
          <a:xfrm>
            <a:off x="0" y="187327"/>
            <a:ext cx="9144000" cy="50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SUDDIVISIONE MORFOLOGICA DEL </a:t>
            </a:r>
          </a:p>
          <a:p>
            <a:pPr algn="ctr">
              <a:lnSpc>
                <a:spcPct val="90000"/>
              </a:lnSpc>
              <a:buClrTx/>
              <a:buFontTx/>
              <a:buNone/>
            </a:pPr>
            <a:r>
              <a:rPr lang="it-IT" altLang="it-IT" sz="2800" b="1" dirty="0">
                <a:solidFill>
                  <a:schemeClr val="tx1"/>
                </a:solidFill>
                <a:latin typeface="Gurmukhi MN" panose="02020600050405020304" pitchFamily="18" charset="0"/>
                <a:cs typeface="Gurmukhi MN" panose="02020600050405020304" pitchFamily="18" charset="0"/>
              </a:rPr>
              <a:t>SISTEMA NERVOSO (SN)</a:t>
            </a:r>
          </a:p>
        </p:txBody>
      </p:sp>
      <p:sp>
        <p:nvSpPr>
          <p:cNvPr id="6146" name="Text Box 2">
            <a:extLst>
              <a:ext uri="{FF2B5EF4-FFF2-40B4-BE49-F238E27FC236}">
                <a16:creationId xmlns:a16="http://schemas.microsoft.com/office/drawing/2014/main" id="{37D79061-60EC-4559-8E10-6A6487A8C0C2}"/>
              </a:ext>
            </a:extLst>
          </p:cNvPr>
          <p:cNvSpPr txBox="1">
            <a:spLocks noChangeArrowheads="1"/>
          </p:cNvSpPr>
          <p:nvPr/>
        </p:nvSpPr>
        <p:spPr bwMode="auto">
          <a:xfrm>
            <a:off x="611560" y="908720"/>
            <a:ext cx="8064896"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FFFFFF"/>
                </a:solidFill>
                <a:latin typeface="Arial" panose="020B0604020202020204" pitchFamily="34" charset="0"/>
                <a:ea typeface="Microsoft YaHei" panose="020B0503020204020204" pitchFamily="34" charset="-122"/>
              </a:defRPr>
            </a:lvl9pPr>
          </a:lstStyle>
          <a:p>
            <a:pPr>
              <a:lnSpc>
                <a:spcPct val="75000"/>
              </a:lnSpc>
              <a:spcBef>
                <a:spcPts val="450"/>
              </a:spcBef>
              <a:buClr>
                <a:srgbClr val="66FF33"/>
              </a:buClr>
              <a:buSzPct val="85000"/>
              <a:buFont typeface="Wingdings" panose="05000000000000000000" pitchFamily="2" charset="2"/>
              <a:buChar char=""/>
            </a:pPr>
            <a:r>
              <a:rPr lang="it-IT" altLang="it-IT" sz="2000" b="1" dirty="0">
                <a:solidFill>
                  <a:schemeClr val="tx1"/>
                </a:solidFill>
                <a:latin typeface="Chalkboard SE" panose="03050602040202020205" pitchFamily="66" charset="77"/>
              </a:rPr>
              <a:t>SISTEMA NERVOSO CENTRALE (SNC):</a:t>
            </a:r>
          </a:p>
          <a:p>
            <a:pPr marL="342900">
              <a:lnSpc>
                <a:spcPct val="75000"/>
              </a:lnSpc>
              <a:spcBef>
                <a:spcPts val="450"/>
              </a:spcBef>
              <a:buSzPct val="85000"/>
            </a:pPr>
            <a:r>
              <a:rPr lang="it-IT" altLang="it-IT" sz="2000" dirty="0">
                <a:solidFill>
                  <a:schemeClr val="tx1"/>
                </a:solidFill>
                <a:latin typeface="Chalkboard SE" panose="03050602040202020205" pitchFamily="66" charset="77"/>
              </a:rPr>
              <a:t>   - </a:t>
            </a:r>
            <a:r>
              <a:rPr lang="it-IT" altLang="it-IT" sz="2000" b="1" dirty="0">
                <a:solidFill>
                  <a:schemeClr val="tx1"/>
                </a:solidFill>
                <a:latin typeface="Chalkboard SE" panose="03050602040202020205" pitchFamily="66" charset="77"/>
              </a:rPr>
              <a:t>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Telencefalo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Diencefalo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Tronco Encefalico (costituito da Mesencefalo,   </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Ponte e Bulbo)</a:t>
            </a:r>
          </a:p>
          <a:p>
            <a:pPr marL="342900">
              <a:lnSpc>
                <a:spcPct val="75000"/>
              </a:lnSpc>
              <a:spcBef>
                <a:spcPts val="450"/>
              </a:spcBef>
              <a:buSzPct val="85000"/>
            </a:pPr>
            <a:r>
              <a:rPr lang="it-IT" altLang="it-IT" sz="2000" b="1" dirty="0">
                <a:solidFill>
                  <a:schemeClr val="tx1"/>
                </a:solidFill>
                <a:latin typeface="Chalkboard SE" panose="03050602040202020205" pitchFamily="66" charset="77"/>
              </a:rPr>
              <a:t>      - Cervelletto</a:t>
            </a:r>
          </a:p>
          <a:p>
            <a:pPr marL="342900">
              <a:lnSpc>
                <a:spcPct val="75000"/>
              </a:lnSpc>
              <a:spcBef>
                <a:spcPts val="450"/>
              </a:spcBef>
              <a:buSzPct val="85000"/>
            </a:pPr>
            <a:r>
              <a:rPr lang="it-IT" altLang="it-IT" sz="2000" b="1" dirty="0">
                <a:solidFill>
                  <a:schemeClr val="tx1"/>
                </a:solidFill>
              </a:rPr>
              <a:t> </a:t>
            </a:r>
          </a:p>
          <a:p>
            <a:pPr marL="342900">
              <a:lnSpc>
                <a:spcPct val="75000"/>
              </a:lnSpc>
              <a:spcBef>
                <a:spcPts val="450"/>
              </a:spcBef>
              <a:buSzPct val="85000"/>
            </a:pPr>
            <a:r>
              <a:rPr lang="it-IT" altLang="it-IT" sz="2000" dirty="0">
                <a:solidFill>
                  <a:schemeClr val="tx1"/>
                </a:solidFill>
              </a:rPr>
              <a:t>   - </a:t>
            </a:r>
            <a:r>
              <a:rPr lang="it-IT" altLang="it-IT" sz="2000" b="1" dirty="0">
                <a:solidFill>
                  <a:schemeClr val="tx1"/>
                </a:solidFill>
                <a:latin typeface="Comic Sans MS" panose="030F0902030302020204" pitchFamily="66" charset="0"/>
              </a:rPr>
              <a:t>MIDOLLO SPINALE</a:t>
            </a:r>
          </a:p>
          <a:p>
            <a:pPr marL="342900">
              <a:lnSpc>
                <a:spcPct val="75000"/>
              </a:lnSpc>
              <a:spcBef>
                <a:spcPts val="450"/>
              </a:spcBef>
              <a:buSzPct val="85000"/>
            </a:pPr>
            <a:endParaRPr lang="it-IT" altLang="it-IT" sz="2000" b="1" dirty="0">
              <a:solidFill>
                <a:schemeClr val="tx1"/>
              </a:solidFill>
            </a:endParaRPr>
          </a:p>
          <a:p>
            <a:pPr>
              <a:lnSpc>
                <a:spcPct val="75000"/>
              </a:lnSpc>
              <a:spcBef>
                <a:spcPts val="450"/>
              </a:spcBef>
              <a:buClr>
                <a:srgbClr val="FF3300"/>
              </a:buClr>
              <a:buSzPct val="85000"/>
              <a:buFont typeface="Wingdings" panose="05000000000000000000" pitchFamily="2" charset="2"/>
              <a:buChar char=""/>
            </a:pPr>
            <a:r>
              <a:rPr lang="it-IT" altLang="it-IT" sz="2000" b="1" dirty="0">
                <a:solidFill>
                  <a:schemeClr val="tx1"/>
                </a:solidFill>
                <a:latin typeface="Copperplate Gothic Bold" panose="020E0705020206020404" pitchFamily="34" charset="77"/>
              </a:rPr>
              <a:t>SISTEMA NERVOSO PERIFERICO (SNP)</a:t>
            </a:r>
            <a:r>
              <a:rPr lang="it-IT" altLang="it-IT" sz="2000" dirty="0">
                <a:solidFill>
                  <a:schemeClr val="tx1"/>
                </a:solidFill>
                <a:latin typeface="Copperplate Gothic Bold" panose="020E0705020206020404" pitchFamily="34" charset="77"/>
              </a:rPr>
              <a:t>:</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CRANICI e GANGLI ANNESSI</a:t>
            </a:r>
          </a:p>
          <a:p>
            <a:pPr marL="342900">
              <a:lnSpc>
                <a:spcPct val="75000"/>
              </a:lnSpc>
              <a:spcBef>
                <a:spcPts val="450"/>
              </a:spcBef>
              <a:buSzPct val="85000"/>
            </a:pPr>
            <a:r>
              <a:rPr lang="it-IT" altLang="it-IT" sz="2000" dirty="0">
                <a:solidFill>
                  <a:schemeClr val="tx1"/>
                </a:solidFill>
                <a:latin typeface="Copperplate Gothic Bold" panose="020E0705020206020404" pitchFamily="34" charset="77"/>
              </a:rPr>
              <a:t>   - </a:t>
            </a:r>
            <a:r>
              <a:rPr lang="it-IT" altLang="it-IT" sz="2000" b="1" dirty="0">
                <a:solidFill>
                  <a:schemeClr val="tx1"/>
                </a:solidFill>
                <a:latin typeface="Copperplate Gothic Bold" panose="020E0705020206020404" pitchFamily="34" charset="77"/>
              </a:rPr>
              <a:t>NERVI SPINALI e GANGLI ANNESSI</a:t>
            </a:r>
          </a:p>
          <a:p>
            <a:pPr marL="342900">
              <a:lnSpc>
                <a:spcPct val="75000"/>
              </a:lnSpc>
              <a:spcBef>
                <a:spcPts val="400"/>
              </a:spcBef>
              <a:buSzPct val="85000"/>
            </a:pPr>
            <a:endParaRPr lang="it-IT" altLang="it-IT" sz="1600" b="1" dirty="0">
              <a:solidFill>
                <a:schemeClr val="tx1"/>
              </a:solidFill>
            </a:endParaRP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Gli ORGANI del SNC sono AVVOLTI dalle MENINGI, che sono Involucri Connettivali Densi.</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Tra le Meningi scorre il LIQUOR (LIQUIDO CEREBRO-SPINALE o CEFALO-RACHIDIANO).</a:t>
            </a:r>
          </a:p>
          <a:p>
            <a:pPr marL="342900">
              <a:lnSpc>
                <a:spcPct val="75000"/>
              </a:lnSpc>
              <a:spcBef>
                <a:spcPts val="400"/>
              </a:spcBef>
              <a:buSzPct val="85000"/>
            </a:pPr>
            <a:r>
              <a:rPr lang="it-IT" altLang="it-IT" sz="1650" b="1" dirty="0">
                <a:solidFill>
                  <a:schemeClr val="tx1"/>
                </a:solidFill>
                <a:latin typeface="Comic Sans MS" panose="030F0902030302020204" pitchFamily="66" charset="0"/>
              </a:rPr>
              <a:t>Il LIQUOR scorre anche nelle CAVITA’ scavate nel SNC (i 4 VENTRICOLI CEREBRALI, l’ ACQUEDOTTO CEREBRALE, il CANALE CENTRALE del MIDOLLO SPINALE).</a:t>
            </a:r>
          </a:p>
          <a:p>
            <a:pPr marL="342900">
              <a:lnSpc>
                <a:spcPct val="75000"/>
              </a:lnSpc>
              <a:spcBef>
                <a:spcPts val="450"/>
              </a:spcBef>
              <a:buSzPct val="85000"/>
            </a:pPr>
            <a:endParaRPr lang="it-IT" altLang="it-IT" sz="1800" b="1" dirty="0">
              <a:solidFill>
                <a:schemeClr val="tx1"/>
              </a:solidFill>
              <a:latin typeface="Comic Sans MS" panose="030F0902030302020204" pitchFamily="66" charset="0"/>
            </a:endParaRPr>
          </a:p>
          <a:p>
            <a:pPr marL="342900">
              <a:lnSpc>
                <a:spcPct val="80000"/>
              </a:lnSpc>
              <a:spcBef>
                <a:spcPts val="450"/>
              </a:spcBef>
              <a:buSzPct val="85000"/>
            </a:pPr>
            <a:endParaRPr lang="it-IT" altLang="it-IT" sz="1800" b="1" dirty="0"/>
          </a:p>
        </p:txBody>
      </p:sp>
    </p:spTree>
    <p:extLst>
      <p:ext uri="{BB962C8B-B14F-4D97-AF65-F5344CB8AC3E}">
        <p14:creationId xmlns:p14="http://schemas.microsoft.com/office/powerpoint/2010/main" val="24979352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4ABB561-9BB0-495E-A4F2-B6FB29503415}"/>
              </a:ext>
            </a:extLst>
          </p:cNvPr>
          <p:cNvSpPr>
            <a:spLocks noGrp="1" noChangeArrowheads="1"/>
          </p:cNvSpPr>
          <p:nvPr>
            <p:ph type="title"/>
          </p:nvPr>
        </p:nvSpPr>
        <p:spPr>
          <a:xfrm>
            <a:off x="0" y="548682"/>
            <a:ext cx="9144000" cy="793403"/>
          </a:xfrm>
          <a:ln/>
        </p:spPr>
        <p:txBody>
          <a:bodyPr>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latin typeface="Gurmukhi MN" panose="02020600050405020304" pitchFamily="18" charset="0"/>
                <a:cs typeface="Gurmukhi MN" panose="02020600050405020304" pitchFamily="18" charset="0"/>
              </a:rPr>
              <a:t>SUDDIVISIONE FUNZIONALE DEL </a:t>
            </a:r>
            <a:br>
              <a:rPr lang="it-IT" altLang="it-IT" sz="3200" b="1" dirty="0">
                <a:latin typeface="Gurmukhi MN" panose="02020600050405020304" pitchFamily="18" charset="0"/>
                <a:cs typeface="Gurmukhi MN" panose="02020600050405020304" pitchFamily="18" charset="0"/>
              </a:rPr>
            </a:br>
            <a:r>
              <a:rPr lang="it-IT" altLang="it-IT" sz="3200" b="1" dirty="0">
                <a:latin typeface="Gurmukhi MN" panose="02020600050405020304" pitchFamily="18" charset="0"/>
                <a:cs typeface="Gurmukhi MN" panose="02020600050405020304" pitchFamily="18" charset="0"/>
              </a:rPr>
              <a:t>SISTEMA NERVOSO</a:t>
            </a:r>
            <a:br>
              <a:rPr lang="it-IT" altLang="it-IT" sz="3200" b="1" dirty="0">
                <a:latin typeface="Gurmukhi MN" panose="02020600050405020304" pitchFamily="18" charset="0"/>
                <a:cs typeface="Gurmukhi MN" panose="02020600050405020304" pitchFamily="18" charset="0"/>
              </a:rPr>
            </a:br>
            <a:endParaRPr lang="it-IT" altLang="it-IT" sz="3200" b="1" dirty="0">
              <a:latin typeface="Gurmukhi MN" panose="02020600050405020304" pitchFamily="18" charset="0"/>
              <a:cs typeface="Gurmukhi MN" panose="02020600050405020304" pitchFamily="18" charset="0"/>
            </a:endParaRPr>
          </a:p>
        </p:txBody>
      </p:sp>
      <p:sp>
        <p:nvSpPr>
          <p:cNvPr id="7170" name="Rectangle 2">
            <a:extLst>
              <a:ext uri="{FF2B5EF4-FFF2-40B4-BE49-F238E27FC236}">
                <a16:creationId xmlns:a16="http://schemas.microsoft.com/office/drawing/2014/main" id="{A8B60B19-BA9E-4C99-B277-B943E25603A0}"/>
              </a:ext>
            </a:extLst>
          </p:cNvPr>
          <p:cNvSpPr>
            <a:spLocks noGrp="1" noChangeArrowheads="1"/>
          </p:cNvSpPr>
          <p:nvPr>
            <p:ph idx="1"/>
          </p:nvPr>
        </p:nvSpPr>
        <p:spPr>
          <a:xfrm>
            <a:off x="304800" y="1942165"/>
            <a:ext cx="8839200" cy="4683224"/>
          </a:xfrm>
          <a:ln/>
        </p:spPr>
        <p:txBody>
          <a:bodyPr/>
          <a:lstStyle/>
          <a:p>
            <a:pPr>
              <a:buClr>
                <a:srgbClr val="FF3300"/>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SOMATICO</a:t>
            </a:r>
            <a:r>
              <a:rPr lang="it-IT" altLang="it-IT" dirty="0">
                <a:solidFill>
                  <a:schemeClr val="tx1"/>
                </a:solidFill>
                <a:latin typeface="Comic Sans MS" panose="030F0902030302020204" pitchFamily="66" charset="0"/>
              </a:rPr>
              <a:t> (o, impropriamente, </a:t>
            </a:r>
            <a:r>
              <a:rPr lang="it-IT" altLang="it-IT" b="1" u="sng" dirty="0">
                <a:solidFill>
                  <a:schemeClr val="tx1"/>
                </a:solidFill>
                <a:effectLst>
                  <a:outerShdw blurRad="38100" dist="38100" dir="2700000" algn="tl">
                    <a:srgbClr val="000000"/>
                  </a:outerShdw>
                </a:effectLst>
                <a:latin typeface="Comic Sans MS" panose="030F0902030302020204" pitchFamily="66" charset="0"/>
              </a:rPr>
              <a:t>volontario</a:t>
            </a:r>
            <a:r>
              <a:rPr lang="it-IT" altLang="it-IT" dirty="0">
                <a:solidFill>
                  <a:schemeClr val="tx1"/>
                </a:solidFill>
                <a:latin typeface="Comic Sans MS" panose="030F0902030302020204" pitchFamily="66" charset="0"/>
              </a:rPr>
              <a:t>)</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dirty="0">
              <a:solidFill>
                <a:schemeClr val="tx1"/>
              </a:solidFill>
              <a:latin typeface="Comic Sans MS" panose="030F0902030302020204" pitchFamily="66" charset="0"/>
            </a:endParaRPr>
          </a:p>
          <a:p>
            <a:pPr>
              <a:buClr>
                <a:srgbClr val="66FF33"/>
              </a:buClr>
              <a:buSzPct val="85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SISTEMA NERVOSO AUTONOMO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a:t>
            </a:r>
            <a:r>
              <a:rPr lang="it-IT" altLang="it-IT" b="1" dirty="0">
                <a:solidFill>
                  <a:schemeClr val="tx1"/>
                </a:solidFill>
                <a:latin typeface="Comic Sans MS" panose="030F0902030302020204" pitchFamily="66" charset="0"/>
              </a:rPr>
              <a:t>SNA</a:t>
            </a:r>
            <a:r>
              <a:rPr lang="it-IT" altLang="it-IT" dirty="0">
                <a:solidFill>
                  <a:schemeClr val="tx1"/>
                </a:solidFill>
                <a:latin typeface="Comic Sans MS" panose="030F0902030302020204" pitchFamily="66" charset="0"/>
              </a:rPr>
              <a:t>) suddiviso nelle Sezioni:</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solidFill>
                  <a:schemeClr val="tx1"/>
                </a:solidFill>
                <a:latin typeface="Comic Sans MS" panose="030F0902030302020204" pitchFamily="66" charset="0"/>
              </a:rPr>
              <a:t>    - </a:t>
            </a:r>
            <a:r>
              <a:rPr lang="it-IT" altLang="it-IT" b="1" dirty="0">
                <a:solidFill>
                  <a:schemeClr val="tx1"/>
                </a:solidFill>
                <a:latin typeface="Comic Sans MS" panose="030F0902030302020204" pitchFamily="66" charset="0"/>
              </a:rPr>
              <a:t>ORTOSIMPATICO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solidFill>
                  <a:schemeClr val="tx1"/>
                </a:solidFill>
                <a:latin typeface="Comic Sans MS" panose="030F0902030302020204" pitchFamily="66" charset="0"/>
              </a:rPr>
              <a:t>    - PARASIMPATICO</a:t>
            </a: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solidFill>
                <a:schemeClr val="tx1"/>
              </a:solidFill>
            </a:endParaRPr>
          </a:p>
          <a:p>
            <a:pPr marL="336550" indent="-330200">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t>    </a:t>
            </a:r>
            <a:r>
              <a:rPr lang="it-IT" altLang="it-IT" b="1" dirty="0">
                <a:solidFill>
                  <a:srgbClr val="F8F8F8"/>
                </a:solidFill>
              </a:rPr>
              <a:t>PARASIMPATICO</a:t>
            </a:r>
          </a:p>
        </p:txBody>
      </p:sp>
    </p:spTree>
    <p:extLst>
      <p:ext uri="{BB962C8B-B14F-4D97-AF65-F5344CB8AC3E}">
        <p14:creationId xmlns:p14="http://schemas.microsoft.com/office/powerpoint/2010/main" val="1887897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44502"/>
            <a:ext cx="9144000" cy="5967413"/>
          </a:xfrm>
          <a:prstGeom prst="rect">
            <a:avLst/>
          </a:prstGeom>
          <a:noFill/>
          <a:ln>
            <a:noFill/>
          </a:ln>
        </p:spPr>
      </p:pic>
    </p:spTree>
    <p:extLst>
      <p:ext uri="{BB962C8B-B14F-4D97-AF65-F5344CB8AC3E}">
        <p14:creationId xmlns:p14="http://schemas.microsoft.com/office/powerpoint/2010/main" val="39442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273BF69C-A88C-490C-973F-BAA4274A60EE}"/>
              </a:ext>
            </a:extLst>
          </p:cNvPr>
          <p:cNvSpPr>
            <a:spLocks noGrp="1" noChangeArrowheads="1"/>
          </p:cNvSpPr>
          <p:nvPr>
            <p:ph type="title"/>
          </p:nvPr>
        </p:nvSpPr>
        <p:spPr>
          <a:xfrm>
            <a:off x="0" y="88902"/>
            <a:ext cx="9144000" cy="5810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a:latin typeface="Gurmukhi MN" panose="02020600050405020304" pitchFamily="18" charset="0"/>
                <a:cs typeface="Gurmukhi MN" panose="02020600050405020304" pitchFamily="18" charset="0"/>
              </a:rPr>
              <a:t>TESSUTO NERVOSO: GENERALITA’</a:t>
            </a:r>
          </a:p>
        </p:txBody>
      </p:sp>
      <p:sp>
        <p:nvSpPr>
          <p:cNvPr id="9218" name="Rectangle 2">
            <a:extLst>
              <a:ext uri="{FF2B5EF4-FFF2-40B4-BE49-F238E27FC236}">
                <a16:creationId xmlns:a16="http://schemas.microsoft.com/office/drawing/2014/main" id="{7BF83240-E97D-4698-B8CB-DB5E92DF5ABB}"/>
              </a:ext>
            </a:extLst>
          </p:cNvPr>
          <p:cNvSpPr>
            <a:spLocks noGrp="1" noChangeArrowheads="1"/>
          </p:cNvSpPr>
          <p:nvPr>
            <p:ph idx="1"/>
          </p:nvPr>
        </p:nvSpPr>
        <p:spPr>
          <a:xfrm>
            <a:off x="0" y="1125538"/>
            <a:ext cx="9144000" cy="5732462"/>
          </a:xfrm>
          <a:ln/>
        </p:spPr>
        <p:txBody>
          <a:bodyPr/>
          <a:lstStyle/>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latin typeface="Copperplate Gothic Bold" panose="020E0705020206020404" pitchFamily="34" charset="77"/>
              </a:rPr>
              <a:t>Il </a:t>
            </a:r>
            <a:r>
              <a:rPr lang="it-IT" altLang="it-IT" b="1" dirty="0">
                <a:latin typeface="Copperplate Gothic Bold" panose="020E0705020206020404" pitchFamily="34" charset="77"/>
              </a:rPr>
              <a:t>TESSUTO NERVOSO</a:t>
            </a:r>
            <a:r>
              <a:rPr lang="it-IT" altLang="it-IT" dirty="0">
                <a:latin typeface="Copperplate Gothic Bold" panose="020E0705020206020404" pitchFamily="34" charset="77"/>
              </a:rPr>
              <a:t> va a costituire i diversi organi del </a:t>
            </a:r>
            <a:r>
              <a:rPr lang="it-IT" altLang="it-IT" b="1" dirty="0">
                <a:latin typeface="Copperplate Gothic Bold" panose="020E0705020206020404" pitchFamily="34" charset="77"/>
              </a:rPr>
              <a:t>SISTEMA NERVOSO CENTRALE (</a:t>
            </a:r>
            <a:r>
              <a:rPr lang="it-IT" altLang="it-IT" b="1" u="sng" dirty="0">
                <a:latin typeface="Copperplate Gothic Bold" panose="020E0705020206020404" pitchFamily="34" charset="77"/>
              </a:rPr>
              <a:t>SNC</a:t>
            </a:r>
            <a:r>
              <a:rPr lang="it-IT" altLang="it-IT" b="1" dirty="0">
                <a:latin typeface="Copperplate Gothic Bold" panose="020E0705020206020404" pitchFamily="34" charset="77"/>
              </a:rPr>
              <a:t>)</a:t>
            </a:r>
            <a:r>
              <a:rPr lang="it-IT" altLang="it-IT" dirty="0">
                <a:latin typeface="Copperplate Gothic Bold" panose="020E0705020206020404" pitchFamily="34" charset="77"/>
              </a:rPr>
              <a:t> e del </a:t>
            </a:r>
            <a:r>
              <a:rPr lang="it-IT" altLang="it-IT" b="1" dirty="0">
                <a:latin typeface="Copperplate Gothic Bold" panose="020E0705020206020404" pitchFamily="34" charset="77"/>
              </a:rPr>
              <a:t>SISTEMA NERVOSO PERIFERICO (</a:t>
            </a:r>
            <a:r>
              <a:rPr lang="it-IT" altLang="it-IT" b="1" u="sng" dirty="0">
                <a:latin typeface="Copperplate Gothic Bold" panose="020E0705020206020404" pitchFamily="34" charset="77"/>
              </a:rPr>
              <a:t>SNP</a:t>
            </a:r>
            <a:r>
              <a:rPr lang="it-IT" altLang="it-IT" b="1" dirty="0">
                <a:latin typeface="Copperplate Gothic Bold" panose="020E0705020206020404" pitchFamily="34" charset="77"/>
              </a:rPr>
              <a:t>)</a:t>
            </a:r>
          </a:p>
          <a:p>
            <a:pPr marL="0" indent="0">
              <a:spcBef>
                <a:spcPts val="700"/>
              </a:spcBef>
              <a:buClr>
                <a:srgbClr val="FFFFFF"/>
              </a:buClr>
              <a:buSzPct val="97000"/>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it-IT" altLang="it-IT" b="1" dirty="0">
              <a:latin typeface="Copperplate Gothic Bold" panose="020E0705020206020404" pitchFamily="34" charset="77"/>
            </a:endParaRPr>
          </a:p>
          <a:p>
            <a:pPr marL="336550" indent="-336550">
              <a:spcBef>
                <a:spcPts val="700"/>
              </a:spcBef>
              <a:buClr>
                <a:srgbClr val="FFFFFF"/>
              </a:buClr>
              <a:buSzPct val="97000"/>
              <a:buBlip>
                <a:blip r:embed="rId3"/>
              </a:buBlip>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dirty="0">
                <a:latin typeface="Copperplate Gothic Bold" panose="020E0705020206020404" pitchFamily="34" charset="77"/>
              </a:rPr>
              <a:t>Esso consta di:</a:t>
            </a:r>
          </a:p>
          <a:p>
            <a:pPr marL="336550" indent="-330200">
              <a:spcBef>
                <a:spcPts val="700"/>
              </a:spcBef>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    - NEURONI o CELLULE NERVOSE</a:t>
            </a:r>
          </a:p>
          <a:p>
            <a:pPr marL="336550" indent="-330200">
              <a:spcBef>
                <a:spcPts val="700"/>
              </a:spcBef>
              <a:buSzPct val="85000"/>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it-IT" altLang="it-IT" b="1" dirty="0">
                <a:latin typeface="Copperplate Gothic Bold" panose="020E0705020206020404" pitchFamily="34" charset="77"/>
              </a:rPr>
              <a:t>    - NEUROGL</a:t>
            </a:r>
            <a:r>
              <a:rPr lang="en-US" altLang="it-IT" b="1" dirty="0" err="1">
                <a:latin typeface="Copperplate Gothic Bold" panose="020E0705020206020404" pitchFamily="34" charset="77"/>
                <a:cs typeface="Arial" panose="020B0604020202020204" pitchFamily="34" charset="0"/>
              </a:rPr>
              <a:t>íA</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Nevroglìa</a:t>
            </a:r>
            <a:r>
              <a:rPr lang="en-US" altLang="it-IT" b="1" dirty="0">
                <a:latin typeface="Copperplate Gothic Bold" panose="020E0705020206020404" pitchFamily="34" charset="77"/>
                <a:cs typeface="Arial" panose="020B0604020202020204" pitchFamily="34" charset="0"/>
              </a:rPr>
              <a:t>) o CELLULE </a:t>
            </a:r>
            <a:r>
              <a:rPr lang="en-US" altLang="it-IT" b="1" dirty="0" err="1">
                <a:latin typeface="Copperplate Gothic Bold" panose="020E0705020206020404" pitchFamily="34" charset="77"/>
                <a:cs typeface="Arial" panose="020B0604020202020204" pitchFamily="34" charset="0"/>
              </a:rPr>
              <a:t>GLìALI</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che</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svolgono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funzioni</a:t>
            </a:r>
            <a:r>
              <a:rPr lang="en-US" altLang="it-IT" b="1" dirty="0">
                <a:latin typeface="Copperplate Gothic Bold" panose="020E0705020206020404" pitchFamily="34" charset="77"/>
                <a:cs typeface="Arial" panose="020B0604020202020204" pitchFamily="34" charset="0"/>
              </a:rPr>
              <a:t> di </a:t>
            </a:r>
            <a:r>
              <a:rPr lang="en-US" altLang="it-IT" b="1" dirty="0" err="1">
                <a:latin typeface="Copperplate Gothic Bold" panose="020E0705020206020404" pitchFamily="34" charset="77"/>
                <a:cs typeface="Arial" panose="020B0604020202020204" pitchFamily="34" charset="0"/>
              </a:rPr>
              <a:t>Protezione</a:t>
            </a:r>
            <a:r>
              <a:rPr lang="en-US" altLang="it-IT" b="1" dirty="0">
                <a:latin typeface="Copperplate Gothic Bold" panose="020E0705020206020404" pitchFamily="34" charset="77"/>
                <a:cs typeface="Arial" panose="020B0604020202020204" pitchFamily="34" charset="0"/>
              </a:rPr>
              <a:t> e di </a:t>
            </a:r>
            <a:r>
              <a:rPr lang="en-US" altLang="it-IT" b="1" dirty="0" err="1">
                <a:latin typeface="Copperplate Gothic Bold" panose="020E0705020206020404" pitchFamily="34" charset="77"/>
                <a:cs typeface="Arial" panose="020B0604020202020204" pitchFamily="34" charset="0"/>
              </a:rPr>
              <a:t>Supporto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Metabolico</a:t>
            </a:r>
            <a:r>
              <a:rPr lang="en-US" altLang="it-IT" b="1" dirty="0">
                <a:latin typeface="Copperplate Gothic Bold" panose="020E0705020206020404" pitchFamily="34" charset="77"/>
                <a:cs typeface="Arial" panose="020B0604020202020204" pitchFamily="34" charset="0"/>
              </a:rPr>
              <a:t> (</a:t>
            </a:r>
            <a:r>
              <a:rPr lang="en-US" altLang="it-IT" b="1" dirty="0" err="1">
                <a:latin typeface="Copperplate Gothic Bold" panose="020E0705020206020404" pitchFamily="34" charset="77"/>
                <a:cs typeface="Arial" panose="020B0604020202020204" pitchFamily="34" charset="0"/>
              </a:rPr>
              <a:t>Nutrimento</a:t>
            </a:r>
            <a:r>
              <a:rPr lang="en-US" altLang="it-IT" b="1" dirty="0">
                <a:latin typeface="Copperplate Gothic Bold" panose="020E0705020206020404" pitchFamily="34" charset="77"/>
                <a:cs typeface="Arial" panose="020B0604020202020204" pitchFamily="34" charset="0"/>
              </a:rPr>
              <a:t>)</a:t>
            </a:r>
          </a:p>
        </p:txBody>
      </p:sp>
    </p:spTree>
    <p:extLst>
      <p:ext uri="{BB962C8B-B14F-4D97-AF65-F5344CB8AC3E}">
        <p14:creationId xmlns:p14="http://schemas.microsoft.com/office/powerpoint/2010/main" val="31991014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9AB8647-F391-469A-B522-0EEC67514C70}"/>
              </a:ext>
            </a:extLst>
          </p:cNvPr>
          <p:cNvSpPr>
            <a:spLocks noGrp="1" noChangeArrowheads="1"/>
          </p:cNvSpPr>
          <p:nvPr>
            <p:ph type="title"/>
          </p:nvPr>
        </p:nvSpPr>
        <p:spPr>
          <a:xfrm>
            <a:off x="684213" y="1916113"/>
            <a:ext cx="7872412" cy="1905000"/>
          </a:xfrm>
          <a:ln/>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 U </a:t>
            </a:r>
            <a:r>
              <a:rPr lang="it-IT" altLang="it-IT" dirty="0" err="1">
                <a:solidFill>
                  <a:schemeClr val="tx1"/>
                </a:solidFill>
                <a:latin typeface="Gurmukhi MN" panose="02020600050405020304" pitchFamily="18" charset="0"/>
                <a:cs typeface="Gurmukhi MN" panose="02020600050405020304" pitchFamily="18" charset="0"/>
              </a:rPr>
              <a:t>R</a:t>
            </a:r>
            <a:r>
              <a:rPr lang="it-IT" altLang="it-IT" dirty="0">
                <a:solidFill>
                  <a:schemeClr val="tx1"/>
                </a:solidFill>
                <a:latin typeface="Gurmukhi MN" panose="02020600050405020304" pitchFamily="18" charset="0"/>
                <a:cs typeface="Gurmukhi MN" panose="02020600050405020304" pitchFamily="18" charset="0"/>
              </a:rPr>
              <a:t> O </a:t>
            </a:r>
            <a:r>
              <a:rPr lang="it-IT" altLang="it-IT" dirty="0" err="1">
                <a:solidFill>
                  <a:schemeClr val="tx1"/>
                </a:solidFill>
                <a:latin typeface="Gurmukhi MN" panose="02020600050405020304" pitchFamily="18" charset="0"/>
                <a:cs typeface="Gurmukhi MN" panose="02020600050405020304" pitchFamily="18" charset="0"/>
              </a:rPr>
              <a:t>N</a:t>
            </a:r>
            <a:r>
              <a:rPr lang="it-IT" altLang="it-IT" dirty="0">
                <a:solidFill>
                  <a:schemeClr val="tx1"/>
                </a:solidFill>
                <a:latin typeface="Gurmukhi MN" panose="02020600050405020304" pitchFamily="18" charset="0"/>
                <a:cs typeface="Gurmukhi MN" panose="02020600050405020304" pitchFamily="18" charset="0"/>
              </a:rPr>
              <a:t> E</a:t>
            </a:r>
          </a:p>
        </p:txBody>
      </p:sp>
    </p:spTree>
    <p:extLst>
      <p:ext uri="{BB962C8B-B14F-4D97-AF65-F5344CB8AC3E}">
        <p14:creationId xmlns:p14="http://schemas.microsoft.com/office/powerpoint/2010/main" val="1529830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253</TotalTime>
  <Words>1857</Words>
  <Application>Microsoft Macintosh PowerPoint</Application>
  <PresentationFormat>Presentazione su schermo (4:3)</PresentationFormat>
  <Paragraphs>217</Paragraphs>
  <Slides>38</Slides>
  <Notes>33</Notes>
  <HiddenSlides>0</HiddenSlides>
  <MMClips>0</MMClips>
  <ScaleCrop>false</ScaleCrop>
  <HeadingPairs>
    <vt:vector size="8" baseType="variant">
      <vt:variant>
        <vt:lpstr>Caratteri utilizzati</vt:lpstr>
      </vt:variant>
      <vt:variant>
        <vt:i4>18</vt:i4>
      </vt:variant>
      <vt:variant>
        <vt:lpstr>Tema</vt:lpstr>
      </vt:variant>
      <vt:variant>
        <vt:i4>2</vt:i4>
      </vt:variant>
      <vt:variant>
        <vt:lpstr>Server OLE incorporati</vt:lpstr>
      </vt:variant>
      <vt:variant>
        <vt:i4>0</vt:i4>
      </vt:variant>
      <vt:variant>
        <vt:lpstr>Titoli diapositive</vt:lpstr>
      </vt:variant>
      <vt:variant>
        <vt:i4>38</vt:i4>
      </vt:variant>
    </vt:vector>
  </HeadingPairs>
  <TitlesOfParts>
    <vt:vector size="58" baseType="lpstr">
      <vt:lpstr>Microsoft YaHei</vt:lpstr>
      <vt:lpstr>ＭＳ Ｐゴシック</vt:lpstr>
      <vt:lpstr>Al Bayan Plain</vt:lpstr>
      <vt:lpstr>Arial</vt:lpstr>
      <vt:lpstr>Arial Black</vt:lpstr>
      <vt:lpstr>Arial Hebrew Scholar</vt:lpstr>
      <vt:lpstr>Calibri</vt:lpstr>
      <vt:lpstr>Calibri Light</vt:lpstr>
      <vt:lpstr>Chalkboard SE</vt:lpstr>
      <vt:lpstr>Chalkduster</vt:lpstr>
      <vt:lpstr>Comic Sans MS</vt:lpstr>
      <vt:lpstr>Copperplate</vt:lpstr>
      <vt:lpstr>Copperplate Gothic Bold</vt:lpstr>
      <vt:lpstr>Gurmukhi MN</vt:lpstr>
      <vt:lpstr>Lucida Sans Unicode</vt:lpstr>
      <vt:lpstr>Papyrus</vt:lpstr>
      <vt:lpstr>Times New Roman</vt:lpstr>
      <vt:lpstr>Wingdings</vt:lpstr>
      <vt:lpstr>Tema di Office</vt:lpstr>
      <vt:lpstr>1_Tema di Office</vt:lpstr>
      <vt:lpstr>TESSUTO NERVOSO - cenni sintetici -</vt:lpstr>
      <vt:lpstr>Presentazione standard di PowerPoint</vt:lpstr>
      <vt:lpstr>SISTEMA NERVOSO CENTRALE e PERIFERICO </vt:lpstr>
      <vt:lpstr>Presentazione standard di PowerPoint</vt:lpstr>
      <vt:lpstr>Presentazione standard di PowerPoint</vt:lpstr>
      <vt:lpstr>SUDDIVISIONE FUNZIONALE DEL  SISTEMA NERVOSO </vt:lpstr>
      <vt:lpstr>Presentazione standard di PowerPoint</vt:lpstr>
      <vt:lpstr>TESSUTO NERVOSO: GENERALITA’</vt:lpstr>
      <vt:lpstr>N E U R O N E</vt:lpstr>
      <vt:lpstr>NEURONE</vt:lpstr>
      <vt:lpstr>Presentazione standard di PowerPoint</vt:lpstr>
      <vt:lpstr>CLASSIFICAZIONE MORFOLOGICA dei NEURONI</vt:lpstr>
      <vt:lpstr>Presentazione standard di PowerPoint</vt:lpstr>
      <vt:lpstr>DENDRITI</vt:lpstr>
      <vt:lpstr>Presentazione standard di PowerPoint</vt:lpstr>
      <vt:lpstr>Presentazione standard di PowerPoint</vt:lpstr>
      <vt:lpstr>FIBRE  NERVOSE MIELINICHE</vt:lpstr>
      <vt:lpstr>FIBRE  NERVOSE AMIELINICHE</vt:lpstr>
      <vt:lpstr>N E U R O G L ì A</vt:lpstr>
      <vt:lpstr>NEUROGLìA DEL SNC</vt:lpstr>
      <vt:lpstr>NEUROGLìA DEL SNP</vt:lpstr>
      <vt:lpstr>Presentazione standard di PowerPoint</vt:lpstr>
      <vt:lpstr>Presentazione standard di PowerPoint</vt:lpstr>
      <vt:lpstr>RAPPORTI MORFOLOGICI e FUNZIONALI tra NEURONI e tra NEURONI ed ORGANI EFFETTORI</vt:lpstr>
      <vt:lpstr>S I N A P S I</vt:lpstr>
      <vt:lpstr>GIUNZIONI CITONEURALI</vt:lpstr>
      <vt:lpstr>MECCANISMO DI PASSAGGIO DELL’ IMPULSO NERVOSO ATTRAVERSO LO SPAZIO SINAPTICO (o GIUNZIONALE) [Cenni]</vt:lpstr>
      <vt:lpstr>Presentazione standard di PowerPoint</vt:lpstr>
      <vt:lpstr>ORGANIZZAZIONE DEL TESSUTO NERVOSO NEL SNC [1]</vt:lpstr>
      <vt:lpstr>ORGANIZZAZIONE DEL TESSUTO NERVOSO NEL SNC [2]</vt:lpstr>
      <vt:lpstr>ORGANIZZAZIONE DEL TESSUTO NERVOSO NEL SNP</vt:lpstr>
      <vt:lpstr>Presentazione standard di PowerPoint</vt:lpstr>
      <vt:lpstr>N E R V I</vt:lpstr>
      <vt:lpstr>G A N G L I</vt:lpstr>
      <vt:lpstr>DEFINIZIONI FUNZIONALI RELATIVE AI FASCI DEL SNC e AI NERVI DEL SNP</vt:lpstr>
      <vt:lpstr>CLASSIFICAZIONE DELLA  SENSIBILITÀ GENERALE</vt:lpstr>
      <vt:lpstr>CLASSIFICAZIONE DELLA  SENSIBILITÀ GENERALE</vt:lpstr>
      <vt:lpstr>CLASSIFICAZIONE DELLA SENSIBILITÀ SPECIFICA e SENSIBILITA’ VISCERALE SPECIALE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Utente di Microsoft Office</cp:lastModifiedBy>
  <cp:revision>10</cp:revision>
  <dcterms:created xsi:type="dcterms:W3CDTF">2020-10-11T13:04:50Z</dcterms:created>
  <dcterms:modified xsi:type="dcterms:W3CDTF">2022-10-18T15:52:34Z</dcterms:modified>
</cp:coreProperties>
</file>