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55"/>
  </p:notesMasterIdLst>
  <p:sldIdLst>
    <p:sldId id="296" r:id="rId3"/>
    <p:sldId id="258" r:id="rId4"/>
    <p:sldId id="297" r:id="rId5"/>
    <p:sldId id="257" r:id="rId6"/>
    <p:sldId id="301" r:id="rId7"/>
    <p:sldId id="299" r:id="rId8"/>
    <p:sldId id="260" r:id="rId9"/>
    <p:sldId id="298" r:id="rId10"/>
    <p:sldId id="300" r:id="rId11"/>
    <p:sldId id="339" r:id="rId12"/>
    <p:sldId id="324" r:id="rId13"/>
    <p:sldId id="328" r:id="rId14"/>
    <p:sldId id="329" r:id="rId15"/>
    <p:sldId id="333" r:id="rId16"/>
    <p:sldId id="340" r:id="rId17"/>
    <p:sldId id="262" r:id="rId18"/>
    <p:sldId id="263" r:id="rId19"/>
    <p:sldId id="302" r:id="rId20"/>
    <p:sldId id="266" r:id="rId21"/>
    <p:sldId id="264" r:id="rId22"/>
    <p:sldId id="306" r:id="rId23"/>
    <p:sldId id="305" r:id="rId24"/>
    <p:sldId id="278" r:id="rId25"/>
    <p:sldId id="308" r:id="rId26"/>
    <p:sldId id="303" r:id="rId27"/>
    <p:sldId id="272" r:id="rId28"/>
    <p:sldId id="273" r:id="rId29"/>
    <p:sldId id="274" r:id="rId30"/>
    <p:sldId id="309" r:id="rId31"/>
    <p:sldId id="280" r:id="rId32"/>
    <p:sldId id="310" r:id="rId33"/>
    <p:sldId id="279" r:id="rId34"/>
    <p:sldId id="282" r:id="rId35"/>
    <p:sldId id="311" r:id="rId36"/>
    <p:sldId id="312" r:id="rId37"/>
    <p:sldId id="313" r:id="rId38"/>
    <p:sldId id="284" r:id="rId39"/>
    <p:sldId id="315" r:id="rId40"/>
    <p:sldId id="316" r:id="rId41"/>
    <p:sldId id="317" r:id="rId42"/>
    <p:sldId id="286" r:id="rId43"/>
    <p:sldId id="288" r:id="rId44"/>
    <p:sldId id="319" r:id="rId45"/>
    <p:sldId id="289" r:id="rId46"/>
    <p:sldId id="290" r:id="rId47"/>
    <p:sldId id="291" r:id="rId48"/>
    <p:sldId id="336" r:id="rId49"/>
    <p:sldId id="337" r:id="rId50"/>
    <p:sldId id="338" r:id="rId51"/>
    <p:sldId id="294" r:id="rId52"/>
    <p:sldId id="322" r:id="rId53"/>
    <p:sldId id="321" r:id="rId5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5"/>
    <p:restoredTop sz="94867"/>
  </p:normalViewPr>
  <p:slideViewPr>
    <p:cSldViewPr>
      <p:cViewPr varScale="1">
        <p:scale>
          <a:sx n="91" d="100"/>
          <a:sy n="91" d="100"/>
        </p:scale>
        <p:origin x="1872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653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AF39F5-8049-A443-8149-0F0CE971FA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2FDABC-1883-D342-90B7-83318BC03CC7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640ACE8E-1057-7B45-894E-02A1C0D8E5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2312E35-C9E6-1345-A16E-8ED6E29441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104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269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43F5C9-765C-414D-ADCC-3FC3BB33F7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DEAD46-EC3A-B04C-AA76-E2B89EE73F0D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AFC25263-C836-C946-84FC-56E2FEBEA4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04B7943-8562-E248-8379-CAAA00B4EA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983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5479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96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9B6B-30D1-455C-8F96-B641D3C913E2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065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FBB20-9E08-48D0-909B-EB7AFC81B9D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41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34D4D47-7122-4363-A7D5-1218F0ABBD27}" type="slidenum">
              <a:t>13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6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862B25-02B2-4602-8980-0646CF633091}" type="slidenum">
              <a:t>14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46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5FB56-6A89-4F34-8762-4FA98CC99E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9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E3DD8-BFE9-4877-95F3-A93FF4AEA4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0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82550"/>
            <a:ext cx="2052637" cy="5997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08688" cy="59975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0C6F5-C091-44DD-A376-EEC42F2DD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79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532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524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318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7138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6963" y="2017713"/>
            <a:ext cx="3767137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29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138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7058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97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A34959-9AAF-4286-9E2B-03F1DCC1E2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216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782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702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3850" y="106363"/>
            <a:ext cx="2000250" cy="6229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9937" cy="6229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79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5737" cy="11414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0721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18651FEC-7297-604A-884A-A84148EFD2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D3071FB9-F02C-6A40-90B8-C91F91477F0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093CB277-F82D-FE4D-8379-0E295B843433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6108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E57364-7BD8-450B-A392-A4702359B8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857015-CF58-4283-826B-90793397EA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44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3F96D-2242-4CE6-999A-46E4B95AE7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8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A0EE37-B205-4A72-8301-BBFEDA23D4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5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AA347A-CC85-45FB-8F04-00DA7CEBA3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15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EDDD25-857C-4AF9-B8D0-00505A3952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8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F51C98-7F16-45D3-8AD9-BA461779CA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6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34475" cy="6848475"/>
            <a:chOff x="0" y="0"/>
            <a:chExt cx="5754" cy="4314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3072"/>
              <a:ext cx="5754" cy="124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54" cy="3066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019800"/>
            <a:ext cx="7839075" cy="847725"/>
            <a:chOff x="0" y="3792"/>
            <a:chExt cx="4938" cy="534"/>
          </a:xfrm>
        </p:grpSpPr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1488" y="3792"/>
              <a:ext cx="3234" cy="530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486" y="3792"/>
              <a:ext cx="2452" cy="534"/>
              <a:chOff x="2486" y="3792"/>
              <a:chExt cx="2452" cy="534"/>
            </a:xfrm>
          </p:grpSpPr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90" cy="527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0" cy="389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72" cy="265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49" cy="68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36" cy="75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3792"/>
              <a:ext cx="3970" cy="529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27063" y="6021388"/>
            <a:ext cx="5675312" cy="839787"/>
            <a:chOff x="395" y="3793"/>
            <a:chExt cx="3575" cy="529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1196" y="3793"/>
              <a:ext cx="359" cy="285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1943" y="3829"/>
              <a:ext cx="2027" cy="493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830" y="3823"/>
              <a:ext cx="65" cy="55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855" y="3842"/>
              <a:ext cx="155" cy="158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706" y="3854"/>
              <a:ext cx="53" cy="55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395" y="3811"/>
              <a:ext cx="239" cy="201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1372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9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53DEFCB0-DCF3-455D-970B-A3CB4D049CA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866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F3621-A4E8-2E48-9C06-8C18F6709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</a:t>
            </a:r>
            <a:b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DB048D-179F-3446-ADA4-3DDAD694B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40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05"/>
            <a:ext cx="4608512" cy="68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7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772400" cy="11430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SCHEMA DEL PLESSO CERVICALE </a:t>
            </a:r>
            <a:b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838"/>
            <a:ext cx="7128791" cy="53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74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7905"/>
            <a:ext cx="9144000" cy="581025"/>
          </a:xfrm>
          <a:ln/>
        </p:spPr>
        <p:txBody>
          <a:bodyPr anchor="b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BRACHIALE</a:t>
            </a:r>
            <a:b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8930"/>
            <a:ext cx="8349772" cy="59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067175" y="2565400"/>
            <a:ext cx="720725" cy="358775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8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7904" y="35267"/>
            <a:ext cx="5005137" cy="68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73A4B-9B2E-F54B-BA2C-C76072C27019}"/>
              </a:ext>
            </a:extLst>
          </p:cNvPr>
          <p:cNvSpPr txBox="1"/>
          <p:nvPr/>
        </p:nvSpPr>
        <p:spPr>
          <a:xfrm>
            <a:off x="179512" y="620688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LOMBO-SACRO-COCCIGEO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costituito dai Plessi :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Lombare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Sacrale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Coccigei</a:t>
            </a:r>
          </a:p>
          <a:p>
            <a:pPr marL="457200" indent="-457200" algn="ctr">
              <a:buFontTx/>
              <a:buChar char="-"/>
            </a:pPr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8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/>
          <p:nvPr/>
        </p:nvGraphicFramePr>
        <p:xfrm>
          <a:off x="4716360" y="36360"/>
          <a:ext cx="4427640" cy="682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r:id="rId4" imgW="7972425" imgH="12553950" progId="">
                  <p:embed/>
                </p:oleObj>
              </mc:Choice>
              <mc:Fallback>
                <p:oleObj r:id="rId4" imgW="7972425" imgH="12553950" progId="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360" y="36360"/>
                        <a:ext cx="4427640" cy="682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igura a mano libera: forma 2"/>
          <p:cNvSpPr/>
          <p:nvPr/>
        </p:nvSpPr>
        <p:spPr>
          <a:xfrm>
            <a:off x="209802" y="2938320"/>
            <a:ext cx="4322315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NERVO ISCHIATICO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SCHEMA DI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DISTRIBUZIONE</a:t>
            </a:r>
          </a:p>
        </p:txBody>
      </p:sp>
    </p:spTree>
    <p:extLst>
      <p:ext uri="{BB962C8B-B14F-4D97-AF65-F5344CB8AC3E}">
        <p14:creationId xmlns:p14="http://schemas.microsoft.com/office/powerpoint/2010/main" val="79660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E9D5A-E60F-1445-9175-1A85AC89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348880"/>
            <a:ext cx="7805737" cy="1141412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</a:rPr>
              <a:t>MIDOLLO. SPINALE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- Conformazione  Interna -</a:t>
            </a:r>
          </a:p>
        </p:txBody>
      </p:sp>
    </p:spTree>
    <p:extLst>
      <p:ext uri="{BB962C8B-B14F-4D97-AF65-F5344CB8AC3E}">
        <p14:creationId xmlns:p14="http://schemas.microsoft.com/office/powerpoint/2010/main" val="227586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" y="548680"/>
            <a:ext cx="46859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59" y="1988840"/>
            <a:ext cx="4463541" cy="39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1373187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Sezioni trasverse del midollo spinale: rapporti fra sostanza grigia e sostanza bianca a vari livelli </a:t>
            </a:r>
            <a:r>
              <a:rPr lang="it-IT" altLang="it-IT" sz="28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neuromerici</a:t>
            </a:r>
            <a:endParaRPr lang="it-IT" altLang="it-IT" sz="2800" i="0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5075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0" y="1590675"/>
            <a:ext cx="8621179" cy="49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F06A2-91A2-2C49-9A7A-A6CBABD5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SPINALE: SOSTANZA GRIGIA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3D99D-9391-844A-9D4F-81BF1B55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88542"/>
            <a:ext cx="8640960" cy="5661248"/>
          </a:xfrm>
        </p:spPr>
        <p:txBody>
          <a:bodyPr/>
          <a:lstStyle/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studia mediante SEZIONI TRASVERSE dell’ organo.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SOSTANZA GRIGIA, che si pone INTERNAMENTE, si organizza nel cosiddetto «H» (ACCA) GRIGIO, con 2 CORNA ANTERIORI (contenenti Neuroni MOTORI) e 2 CORNA POSTERIORI (contenente Neuroni SENSITIVI). Le parti DESTRA e SINISTRA dell’ «H» sono collegate dalla COMMESSURA GRIGIA.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dei </a:t>
            </a:r>
            <a:r>
              <a:rPr lang="it-IT" sz="23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Mielomeri</a:t>
            </a:r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da T1 a T12 (T1-T12), come pure a livello di S2-S4, si descrive un CORNO GRIGIO LATERALE contenente Neuroni del SNA, rispettivamente ORTOSIMPATICO (T1-T12) e PARASIMPATICO (S2-S4).</a:t>
            </a:r>
          </a:p>
          <a:p>
            <a:endParaRPr lang="it-IT" sz="2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60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95738" y="549275"/>
            <a:ext cx="4537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it-IT" altLang="it-IT" sz="2400" b="1"/>
              <a:t>LAMINE DI REXED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89250"/>
            <a:ext cx="55086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850"/>
            <a:ext cx="3276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70D53E-2C37-4746-BE94-B29F0DBDB48F}"/>
              </a:ext>
            </a:extLst>
          </p:cNvPr>
          <p:cNvSpPr txBox="1"/>
          <p:nvPr/>
        </p:nvSpPr>
        <p:spPr>
          <a:xfrm>
            <a:off x="4175856" y="670639"/>
            <a:ext cx="417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LAMINE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di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REXED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576263"/>
            <a:ext cx="5616575" cy="1655762"/>
          </a:xfrm>
          <a:ln/>
        </p:spPr>
        <p:txBody>
          <a:bodyPr lIns="90000" tIns="46800" rIns="90000" bIns="46800"/>
          <a:lstStyle/>
          <a:p>
            <a:pPr algn="just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FFFFFF"/>
                </a:solidFill>
              </a:rPr>
              <a:t>Le radici spinali (31 paia per lato): ventrale (o motrice) e dorsale (o sensitiva con annesso ganglio spinale) formano 31 paia di nervi spinali (8 cervicali, 12 toracici, 5 lombari, 5 sacrali, 1 coccigeo) a livello dei  fori intervertebrali.</a:t>
            </a:r>
            <a:r>
              <a:rPr lang="it-IT" altLang="it-IT" dirty="0">
                <a:solidFill>
                  <a:srgbClr val="FFFFFF"/>
                </a:solidFill>
                <a:latin typeface="New York" charset="0"/>
              </a:rPr>
              <a:t> </a:t>
            </a:r>
            <a:br>
              <a:rPr lang="it-IT" altLang="it-IT" dirty="0">
                <a:solidFill>
                  <a:srgbClr val="FFFFFF"/>
                </a:solidFill>
                <a:latin typeface="New York" charset="0"/>
              </a:rPr>
            </a:br>
            <a:endParaRPr lang="it-IT" altLang="it-IT" dirty="0">
              <a:solidFill>
                <a:srgbClr val="FFFFFF"/>
              </a:solidFill>
              <a:latin typeface="New York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36603"/>
          <a:stretch>
            <a:fillRect/>
          </a:stretch>
        </p:blipFill>
        <p:spPr bwMode="auto">
          <a:xfrm>
            <a:off x="71438" y="0"/>
            <a:ext cx="3636466" cy="68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331" r="36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7" t="9726" r="896" b="60507"/>
          <a:stretch/>
        </p:blipFill>
        <p:spPr bwMode="auto">
          <a:xfrm>
            <a:off x="4932040" y="2348880"/>
            <a:ext cx="3420963" cy="33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126" t="9726" r="896" b="513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C3A058-492D-A84C-9620-CCE3F1F71665}"/>
              </a:ext>
            </a:extLst>
          </p:cNvPr>
          <p:cNvSpPr txBox="1"/>
          <p:nvPr/>
        </p:nvSpPr>
        <p:spPr>
          <a:xfrm>
            <a:off x="5508104" y="5949280"/>
            <a:ext cx="34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CAUDA EQUINA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A02947E-D5C4-BC4D-8305-FE4B4570D6CC}"/>
              </a:ext>
            </a:extLst>
          </p:cNvPr>
          <p:cNvCxnSpPr/>
          <p:nvPr/>
        </p:nvCxnSpPr>
        <p:spPr bwMode="auto">
          <a:xfrm flipV="1">
            <a:off x="1691680" y="3789040"/>
            <a:ext cx="4608512" cy="238447"/>
          </a:xfrm>
          <a:prstGeom prst="line">
            <a:avLst/>
          </a:prstGeom>
          <a:solidFill>
            <a:srgbClr val="00B8FF"/>
          </a:solidFill>
          <a:ln w="127000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084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0268" y="332656"/>
            <a:ext cx="9144000" cy="142557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MIDOLLO SPINALE: SOSTANZA BIANCA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560" y="1988840"/>
            <a:ext cx="8208912" cy="5349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SOSTANZA BIANCA si localizza all’ ESTERNO, andando a costituire 3 PAIA di CORDONI: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ANTERIORI;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LATERALI 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POSTERIORI.</a:t>
            </a:r>
          </a:p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Vi decorrono FASCI (o VIE) ASCENDENTI e DISCENDENTI (a seconda della direzione di propagazione dell’ Impulso).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FCC8C-023C-954D-BCCD-5C01C867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036495" cy="11414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  ELEMENTARI  sui MECCANISMI di SOPPRESSIONE ENDOGENA del DOLORE</a:t>
            </a:r>
            <a:b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Teoria del Cancello Gate Control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4227-BDDD-9249-8E92-F1FA16C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89037"/>
            <a:ext cx="8352928" cy="5468963"/>
          </a:xfrm>
        </p:spPr>
        <p:txBody>
          <a:bodyPr/>
          <a:lstStyle/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una funzionalità che permette di ridurre la sensibilità dolorifica in risposta a stimoli dannosi per le strutture corporee.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«compressione» (ad es. con le mani) attuata sulla parte interessata dallo stimolo dolorifico fa sì che la sensibilità TATTILE GROSSOLANA possa attuare una INIBIZIONE PRESINAPTICA sui Neuroni che danno origine al Fascio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SpinoTalamico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Laterale responsabile della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tramissione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della SENSIBILITA’ DOLORIFICA. 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Neuromediatori coinvolti nell’ inibizione sono le ENKEFALINE (Encefaline), che agiscono sui recettori dei Farmaci Morfinici. </a:t>
            </a:r>
          </a:p>
        </p:txBody>
      </p:sp>
    </p:spTree>
    <p:extLst>
      <p:ext uri="{BB962C8B-B14F-4D97-AF65-F5344CB8AC3E}">
        <p14:creationId xmlns:p14="http://schemas.microsoft.com/office/powerpoint/2010/main" val="62034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E5FCA07A-D32A-1649-998E-D413687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r="9851" b="15126"/>
          <a:stretch>
            <a:fillRect/>
          </a:stretch>
        </p:blipFill>
        <p:spPr bwMode="auto">
          <a:xfrm>
            <a:off x="0" y="0"/>
            <a:ext cx="8135938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339" r="9851" b="15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5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3203575" cy="2532063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FFFFFF"/>
                </a:solidFill>
              </a:rPr>
              <a:t>“</a:t>
            </a: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Teoria del Cancello”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di controllo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della trasmissione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dolore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200" dirty="0">
                <a:solidFill>
                  <a:srgbClr val="FFFFFF"/>
                </a:solidFill>
                <a:latin typeface="Arial Black" panose="020B0A04020102020204" pitchFamily="34" charset="0"/>
              </a:rPr>
              <a:t>(Gate Control)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9326"/>
            <a:ext cx="8981730" cy="67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3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3062-A813-BE45-869F-562306C4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76872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CORDONI DI SOSTANZA BIANCA</a:t>
            </a:r>
          </a:p>
        </p:txBody>
      </p:sp>
    </p:spTree>
    <p:extLst>
      <p:ext uri="{BB962C8B-B14F-4D97-AF65-F5344CB8AC3E}">
        <p14:creationId xmlns:p14="http://schemas.microsoft.com/office/powerpoint/2010/main" val="2166581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EDE8F3A-C88F-AF48-B781-0BF9E481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" y="187770"/>
            <a:ext cx="9180888" cy="66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1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Arial Black" panose="020B0A04020102020204" pitchFamily="34" charset="0"/>
              </a:rPr>
              <a:t>Fasci del Cordone Anteriore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25E1BF-DC15-F748-814C-90DED336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81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FASCI DEL CORDONE  ANTERIORE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FE011FD-032F-E441-863F-8D8B3DDF4187}"/>
              </a:ext>
            </a:extLst>
          </p:cNvPr>
          <p:cNvSpPr/>
          <p:nvPr/>
        </p:nvSpPr>
        <p:spPr bwMode="auto">
          <a:xfrm>
            <a:off x="899592" y="5229200"/>
            <a:ext cx="100811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84F0F1A-9059-4643-89C8-F9F513699641}"/>
              </a:ext>
            </a:extLst>
          </p:cNvPr>
          <p:cNvSpPr/>
          <p:nvPr/>
        </p:nvSpPr>
        <p:spPr bwMode="auto">
          <a:xfrm>
            <a:off x="323528" y="5404005"/>
            <a:ext cx="1038068" cy="47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1984BE7B-4E5D-4D4A-BEB5-71F655CAFB37}"/>
              </a:ext>
            </a:extLst>
          </p:cNvPr>
          <p:cNvSpPr/>
          <p:nvPr/>
        </p:nvSpPr>
        <p:spPr bwMode="auto">
          <a:xfrm>
            <a:off x="32404" y="2479998"/>
            <a:ext cx="9036496" cy="540060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0DB5FE12-837C-094B-96D3-E3848A371138}"/>
              </a:ext>
            </a:extLst>
          </p:cNvPr>
          <p:cNvSpPr/>
          <p:nvPr/>
        </p:nvSpPr>
        <p:spPr bwMode="auto">
          <a:xfrm>
            <a:off x="32404" y="3020057"/>
            <a:ext cx="9036496" cy="641827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C148840A-8330-E44A-827E-C23E4696CFDA}"/>
              </a:ext>
            </a:extLst>
          </p:cNvPr>
          <p:cNvSpPr/>
          <p:nvPr/>
        </p:nvSpPr>
        <p:spPr bwMode="auto">
          <a:xfrm>
            <a:off x="53752" y="3661884"/>
            <a:ext cx="9036496" cy="1888229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1E380E9F-0793-694C-B083-C9C21B498CC0}"/>
              </a:ext>
            </a:extLst>
          </p:cNvPr>
          <p:cNvSpPr/>
          <p:nvPr/>
        </p:nvSpPr>
        <p:spPr bwMode="auto">
          <a:xfrm>
            <a:off x="46225" y="5550112"/>
            <a:ext cx="9036496" cy="641827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DAA91472-D38F-B043-B103-6C9C642C4928}"/>
              </a:ext>
            </a:extLst>
          </p:cNvPr>
          <p:cNvSpPr/>
          <p:nvPr/>
        </p:nvSpPr>
        <p:spPr bwMode="auto">
          <a:xfrm>
            <a:off x="32404" y="6191939"/>
            <a:ext cx="9057844" cy="704341"/>
          </a:xfrm>
          <a:prstGeom prst="roundRect">
            <a:avLst>
              <a:gd name="adj" fmla="val 7972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LATERALE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1577767"/>
            <a:ext cx="914400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arrotondato 2">
            <a:extLst>
              <a:ext uri="{FF2B5EF4-FFF2-40B4-BE49-F238E27FC236}">
                <a16:creationId xmlns:a16="http://schemas.microsoft.com/office/drawing/2014/main" id="{DADDA1A3-E408-4749-A81D-7BB201252950}"/>
              </a:ext>
            </a:extLst>
          </p:cNvPr>
          <p:cNvSpPr/>
          <p:nvPr/>
        </p:nvSpPr>
        <p:spPr bwMode="auto">
          <a:xfrm>
            <a:off x="0" y="1916832"/>
            <a:ext cx="9036496" cy="762372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CE8CE3AD-1B75-D545-8902-7D58F4764AAC}"/>
              </a:ext>
            </a:extLst>
          </p:cNvPr>
          <p:cNvSpPr/>
          <p:nvPr/>
        </p:nvSpPr>
        <p:spPr bwMode="auto">
          <a:xfrm>
            <a:off x="107504" y="4778544"/>
            <a:ext cx="8856984" cy="1674791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766FC39A-EE81-6447-BA1E-CF50F2BB2CDF}"/>
              </a:ext>
            </a:extLst>
          </p:cNvPr>
          <p:cNvSpPr/>
          <p:nvPr/>
        </p:nvSpPr>
        <p:spPr bwMode="auto">
          <a:xfrm>
            <a:off x="0" y="2679204"/>
            <a:ext cx="9036496" cy="270594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C8B3BE71-DC33-D648-8C6A-A1D302121189}"/>
              </a:ext>
            </a:extLst>
          </p:cNvPr>
          <p:cNvSpPr/>
          <p:nvPr/>
        </p:nvSpPr>
        <p:spPr bwMode="auto">
          <a:xfrm>
            <a:off x="107504" y="3712170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90A45029-980D-FC46-AA4B-5A01E9C5ED54}"/>
              </a:ext>
            </a:extLst>
          </p:cNvPr>
          <p:cNvSpPr/>
          <p:nvPr/>
        </p:nvSpPr>
        <p:spPr bwMode="auto">
          <a:xfrm>
            <a:off x="0" y="6544774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rgbClr val="FFFFFF"/>
                </a:solidFill>
                <a:latin typeface="Arial Black" panose="020B0A04020102020204" pitchFamily="34" charset="0"/>
              </a:rPr>
              <a:t>Fasci del Cordone Posteriore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FACEB82-14F6-AE40-AE93-CC3E50EE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 POSTERIORE</a:t>
            </a: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A6B11E4-72F1-844F-A626-127E72A4E11C}"/>
              </a:ext>
            </a:extLst>
          </p:cNvPr>
          <p:cNvSpPr/>
          <p:nvPr/>
        </p:nvSpPr>
        <p:spPr bwMode="auto">
          <a:xfrm>
            <a:off x="0" y="2204864"/>
            <a:ext cx="9036496" cy="158417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1D6ADB40-A243-784F-8C60-E91FEC29F159}"/>
              </a:ext>
            </a:extLst>
          </p:cNvPr>
          <p:cNvSpPr/>
          <p:nvPr/>
        </p:nvSpPr>
        <p:spPr bwMode="auto">
          <a:xfrm>
            <a:off x="0" y="3789040"/>
            <a:ext cx="9178073" cy="2297887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D5BA1-100D-1A43-ADA4-4199DABE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8884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322408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0CA8B-E6FB-6B4D-9B49-B13B6DD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003F8-6249-EB46-B388-D96878BB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9" y="1052736"/>
            <a:ext cx="9036495" cy="5610225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 organo del SNC localizzato nel Canale Vertebrale per una lunghezza di circa 45 cm, </a:t>
            </a: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 dove è avvolto dagli Involucri Meningei.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Non occupa tutto il Canale Vertebrale, ma, in direzione cranio (rostro)-caudale si estende dal Grande Forame Occipitale (limite con il Bulbo del Tronco Encefalico) fino allo spazio intervertebrale compreso tra L1 ed L2.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porzione più caudale del Canale Vertebrale è occupata dalla cosiddetta CAUDA EQUINA, costituita dai Nervi Spinali che devono uscire da L2 a Co1. Essa è avvolta dall’ Involucro Meningeo</a:t>
            </a:r>
          </a:p>
        </p:txBody>
      </p:sp>
    </p:spTree>
    <p:extLst>
      <p:ext uri="{BB962C8B-B14F-4D97-AF65-F5344CB8AC3E}">
        <p14:creationId xmlns:p14="http://schemas.microsoft.com/office/powerpoint/2010/main" val="1125123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8013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TRONCO ENCEFALICO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52925"/>
            <a:ext cx="33845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4888"/>
            <a:ext cx="4105275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836613"/>
            <a:ext cx="33623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484438" y="2997200"/>
            <a:ext cx="1800225" cy="2592388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284663" y="2405063"/>
            <a:ext cx="3311525" cy="3200400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555875" y="3429000"/>
            <a:ext cx="1728788" cy="2305050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4284663" y="2692400"/>
            <a:ext cx="3240087" cy="3057525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132138" y="3789363"/>
            <a:ext cx="1152525" cy="223202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4284663" y="3125788"/>
            <a:ext cx="3311525" cy="291147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3F7FF-2136-FB40-B5EF-BE96CD39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41" y="22039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354C53-4447-974B-8223-D6AAD737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41" y="1196752"/>
            <a:ext cx="8334232" cy="566124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la porzione più caudale dell’ Encefalo, localizzato nella Fossa </a:t>
            </a:r>
            <a:r>
              <a:rPr lang="it-IT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Neurocranica</a:t>
            </a: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Posteriore, anteriormente al cervelletto.</a:t>
            </a:r>
          </a:p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Consta di TRE porzioni che, in senso CAUDO-ROSTRALE, sono: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BULBO o MIDOLLO ALLUNGATO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PONTE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MESENCEFALO</a:t>
            </a:r>
          </a:p>
          <a:p>
            <a:pPr marL="0" indent="0"/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Il Limite Inferiore può essere localizzato a livello del Grande Foro Occipitale, quello superiore non è ben definibile in relazione al soprastante Diencefalo. </a:t>
            </a:r>
          </a:p>
        </p:txBody>
      </p:sp>
    </p:spTree>
    <p:extLst>
      <p:ext uri="{BB962C8B-B14F-4D97-AF65-F5344CB8AC3E}">
        <p14:creationId xmlns:p14="http://schemas.microsoft.com/office/powerpoint/2010/main" val="106107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31788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ESTERNA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30956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00563" y="5013325"/>
            <a:ext cx="863600" cy="1368425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84663" y="2997200"/>
            <a:ext cx="647700" cy="1079500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ventrale del tronco encefalico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51123" b="-362"/>
          <a:stretch>
            <a:fillRect/>
          </a:stretch>
        </p:blipFill>
        <p:spPr bwMode="auto">
          <a:xfrm>
            <a:off x="452066" y="1040285"/>
            <a:ext cx="8568952" cy="57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 l="2240" t="51123" b="-3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59764-C66D-F043-B539-C3F153C3728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ANTERIORE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4" y="188640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BULBO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77" y="1916832"/>
            <a:ext cx="8640960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 BULBO si notano i rilievi delle PIRAMIDI con la Decussazione (ossia l’ Incrocio) delle fibre del Fascio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Cortico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-Spinale Laterale (o Crociato). 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osservano le Emergenze dei Nervi Cranici dal XII al VI paio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3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5" y="17346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PONTE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09" y="1450938"/>
            <a:ext cx="8064896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Il PONTE si presenta come una struttura distesa superiormente al Bulbo, che ricorda, appunto, una morfologia di un «Ponte a Schiena d’Asino».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Presenta le emergenze dei Nervi Encefalici IV e V paio</a:t>
            </a:r>
          </a:p>
        </p:txBody>
      </p:sp>
    </p:spTree>
    <p:extLst>
      <p:ext uri="{BB962C8B-B14F-4D97-AF65-F5344CB8AC3E}">
        <p14:creationId xmlns:p14="http://schemas.microsoft.com/office/powerpoint/2010/main" val="3945357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46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MESENCEFALO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 MESENCEFALO si osservano i 2 PEDUNCOLI CEREBRALI, attraverso i quali transitano Fasci ASCENDENTI e DISCENDENTI.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osserva l’emergenza del III paio di nervi cranici.</a:t>
            </a:r>
          </a:p>
        </p:txBody>
      </p:sp>
    </p:spTree>
    <p:extLst>
      <p:ext uri="{BB962C8B-B14F-4D97-AF65-F5344CB8AC3E}">
        <p14:creationId xmlns:p14="http://schemas.microsoft.com/office/powerpoint/2010/main" val="743376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dorsale del tronco encefalico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" y="1556793"/>
            <a:ext cx="907919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7D47A-595A-8F40-8158-4710BD69DB7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POSTERIORE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– IV VENTRICOLO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BULBO-PONTINA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8136905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necessario asportare il Cervelletto e si può così osservare il cosiddetto PAVIMENTO del IV VENTRICOLO encefalico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osservano pure (sezionati) i PEDUNCOLI CEREBELLARI, per il collegamento con il Cervelletto.</a:t>
            </a:r>
          </a:p>
        </p:txBody>
      </p:sp>
    </p:spTree>
    <p:extLst>
      <p:ext uri="{BB962C8B-B14F-4D97-AF65-F5344CB8AC3E}">
        <p14:creationId xmlns:p14="http://schemas.microsoft.com/office/powerpoint/2010/main" val="3319092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 MESENCEFALICA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" y="1772816"/>
            <a:ext cx="9036496" cy="5415078"/>
          </a:xfrm>
        </p:spPr>
        <p:txBody>
          <a:bodyPr/>
          <a:lstStyle/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Nella Porzione MESENCEFALICA si apprezza la LAMINA QUADRIGEMINA (TETTO MESENCEFALICO)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Essa consta dei 4 TUBERCOLI (o COLLICOLI) QUADRIGEMELLI (o QUADRIGEMINI): di essi, i SUPERIORI contengono NUCLEI intercalati su vie visive; gli INFERIORI sono invece intercalati su vie uditive.</a:t>
            </a:r>
          </a:p>
        </p:txBody>
      </p:sp>
    </p:spTree>
    <p:extLst>
      <p:ext uri="{BB962C8B-B14F-4D97-AF65-F5344CB8AC3E}">
        <p14:creationId xmlns:p14="http://schemas.microsoft.com/office/powerpoint/2010/main" val="331247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94601" cy="29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502263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1988840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  INTERNA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62138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ENCEFALICO</a:t>
            </a:r>
            <a:endParaRPr lang="it-IT" altLang="it-IT" sz="3200" i="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" y="1043608"/>
            <a:ext cx="8915400" cy="5214938"/>
          </a:xfrm>
          <a:ln/>
        </p:spPr>
        <p:txBody>
          <a:bodyPr lIns="90000" tIns="46800" rIns="90000" bIns="46800"/>
          <a:lstStyle/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dirty="0"/>
              <a:t>	</a:t>
            </a: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Le strutture interne del Tronco Encefalico sono deputate a:</a:t>
            </a:r>
          </a:p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consentire il passaggio (e l'elaborazione) degli impulsi convogliati dalle vie ascendenti e discendenti; 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prendere parte ad una serie di attività neurologiche, quali il mantenimento dello stato di coscienza, il ciclo sonno-veglia, il controllo respiratorio e cardiovascolare, tramite la Formazione Reticolare;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coinvolgimento nei NUCLEI di molti NERVI CRANICI (o ENCEFALICI), con fibre sensitive che terminano nei nuclei del tronco encefalico e fibre motrici (somatiche e viscerali) che da esso originano.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450"/>
            <a:ext cx="91440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98775" y="2160588"/>
            <a:ext cx="1030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0000"/>
                </a:solidFill>
                <a:latin typeface="Arial Black" panose="020B0A04020102020204" pitchFamily="34" charset="0"/>
              </a:rPr>
              <a:t>TETTO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618AC-F9C7-5C4A-9BB3-2A720E0F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5349874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ritrovano sia NUCLEI di NERVI ENCEFALICI, sia altri NUCLEI intercalati su altre VIE, tra le quali quelle dirette al Cervelletto.</a:t>
            </a: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In particolare, nel MESENCEFALO si ricordino: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SUBSTANTIA NIGRA (Sostanza Nera): così denominata per la presenza del pigmento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Neuromelanina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. È coinvolta nei circuiti nervosi dei Nuclei della Base del Telencefalo ;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NUCLEO ROSSO: così denominato per la presenza di catione Ferrico. Coinvolto su VIE provenienti dal Cervelletto</a:t>
            </a:r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038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NUCLEI FORMAZIONE RETICOLARE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13350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9144000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/>
          </p:nvPr>
        </p:nvSpPr>
        <p:spPr>
          <a:xfrm>
            <a:off x="179512" y="0"/>
            <a:ext cx="8612188" cy="6637338"/>
          </a:xfrm>
          <a:ln/>
        </p:spPr>
        <p:txBody>
          <a:bodyPr lIns="90000" tIns="46800" rIns="90000" bIns="46800" anchor="t"/>
          <a:lstStyle/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FUNZIONI DELLA 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FORMAZIONE RETICOLARE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600" b="0" i="0" dirty="0"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0" i="0" dirty="0">
                <a:latin typeface="Comic Sans MS" panose="030F0902030302020204" pitchFamily="66" charset="0"/>
              </a:rPr>
              <a:t>	</a:t>
            </a: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-controllo dell'alternarsi degli stati di veglia e sonno;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degli stati di coscienza e dell’attenzione; 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 dolore;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motrice somatica 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viscerale, coordinando risposte riflesse, in particolare, in risposta alle variazioni di pressione e della tensione di ossigeno e CO</a:t>
            </a:r>
            <a:r>
              <a:rPr lang="it-IT" altLang="it-IT" sz="2400" i="0" baseline="-25000" dirty="0">
                <a:solidFill>
                  <a:schemeClr val="tx1"/>
                </a:solidFill>
                <a:latin typeface="Comic Sans MS" panose="030F0902030302020204" pitchFamily="66" charset="0"/>
              </a:rPr>
              <a:t>2 </a:t>
            </a: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 (NUCLEO DEL TRATTO SOLITARIO) </a:t>
            </a:r>
          </a:p>
          <a:p>
            <a:pPr marL="342900" indent="-330200" algn="l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200" b="0" i="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7" y="1772816"/>
            <a:ext cx="8569325" cy="18288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NERVI  CRANICI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(Encefalici)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endParaRPr lang="it-IT" altLang="it-IT" sz="4800" i="0" dirty="0">
              <a:solidFill>
                <a:schemeClr val="tx1"/>
              </a:solidFill>
              <a:latin typeface="Chalkboard SE" panose="03050602040202020205" pitchFamily="66" charset="77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Times New Roman" panose="02020603050405020304" pitchFamily="18" charset="0"/>
              </a:rPr>
              <a:t>Tronco 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[1]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39" y="980728"/>
            <a:ext cx="8280921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 Paio NERVO OLFATTIVO: Fibre Sensoriali Specifiche (OLFATTO)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 Paio NERVO OTTICO: Fibre Sensoriali Specifiche (VISTA)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III Paio (OCULOMOTORE COMUNE), IV (TROCLEARE) e VI (ABDUCENTE): Fibre Motrici Somatiche Generali per MUSCOLI ESTRINSECI dell’ OCCHIO. Il III Paio anche Fibre del SN Autonomo Parasimpatico per la Costrizione della Pupilla e l’ Accomodazione del Cristallino per la Visione da Vicino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V Paio (TRIGEMINO), con 3 Branche (1-Oftalmica, 2-Mascellare, 3-Mandibolare) a partire dal Ganglio Trigeminale di </a:t>
            </a:r>
            <a:r>
              <a:rPr lang="it-IT" sz="22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Gasser</a:t>
            </a:r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Motrici per i cosiddetti Muscoli Masticatori</a:t>
            </a:r>
          </a:p>
        </p:txBody>
      </p:sp>
    </p:spTree>
    <p:extLst>
      <p:ext uri="{BB962C8B-B14F-4D97-AF65-F5344CB8AC3E}">
        <p14:creationId xmlns:p14="http://schemas.microsoft.com/office/powerpoint/2010/main" val="3941878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" y="-387424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[2]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 Paio NERVO FACIALE e NERVO INTERMEDIO;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MOTRICI per i Muscoli MIMICI)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del SN Autonomo PARASIMPATICO per Ghiandole SALIVARI e LACRIMALI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SPECIFICHE (GUSTO)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VIII Paio NERVO ACUSTICO con Branca Cocleare (UDITO) e Branca Vestibolare (EQUILIBRIO):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SPECICIFICHE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IX Paio NERVO GLOSSOFARINGEO: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VISCERALI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SENSORIALI SPECIFICHE (GUSTO)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MOTRICI VISCERALI del SNA PARASIMPATICO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 MOTRICI per i Muscoli FARINGEI</a:t>
            </a:r>
          </a:p>
          <a:p>
            <a:endParaRPr lang="it-IT" sz="25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3784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68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[3]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9036495" cy="5610225"/>
          </a:xfrm>
        </p:spPr>
        <p:txBody>
          <a:bodyPr/>
          <a:lstStyle/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 Paio NERVO VAGO: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Generali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Viscerali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SENSORIALI SPECIFICHE (GUSTO)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VISCERALI PARASIMPATICHE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Muscoli LARINGEI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e Faringei</a:t>
            </a:r>
          </a:p>
          <a:p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 Paio NERVO ACCESSORIO: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MUSCOLI LATERALI del COLLO e per MUSCOLI FARINGEI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XII Paio NERVO IPOGLOSSO: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</a:t>
            </a:r>
            <a:r>
              <a:rPr lang="it-IT" sz="2500" b="1">
                <a:solidFill>
                  <a:schemeClr val="tx1"/>
                </a:solidFill>
                <a:latin typeface="Copperplate Gothic Bold" panose="020E0705020206020404" pitchFamily="34" charset="77"/>
              </a:rPr>
              <a:t>MUSCOLI della LINGUA</a:t>
            </a:r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</a:t>
            </a: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94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1">
            <a:extLst>
              <a:ext uri="{FF2B5EF4-FFF2-40B4-BE49-F238E27FC236}">
                <a16:creationId xmlns:a16="http://schemas.microsoft.com/office/drawing/2014/main" id="{4327C602-962A-9A46-9DBC-9E02E847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6763"/>
            <a:ext cx="8928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56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2447503" cy="1998662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500" dirty="0">
                <a:solidFill>
                  <a:schemeClr val="tx1"/>
                </a:solidFill>
              </a:rPr>
              <a:t>SPECIFICHE DEFINIZIONI FUNZIONALI RELATIVE AI NERVI ENCEFALICI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16633"/>
            <a:ext cx="6156176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AA2ED-6E19-BB4D-967C-E242898AE286}"/>
              </a:ext>
            </a:extLst>
          </p:cNvPr>
          <p:cNvSpPr txBox="1"/>
          <p:nvPr/>
        </p:nvSpPr>
        <p:spPr>
          <a:xfrm>
            <a:off x="5864576" y="42930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IX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96404FA-141D-8F44-900E-6A8F5A17F9F6}"/>
              </a:ext>
            </a:extLst>
          </p:cNvPr>
          <p:cNvCxnSpPr>
            <a:cxnSpLocks/>
          </p:cNvCxnSpPr>
          <p:nvPr/>
        </p:nvCxnSpPr>
        <p:spPr bwMode="auto">
          <a:xfrm>
            <a:off x="6142767" y="4468868"/>
            <a:ext cx="24896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643AA-2682-0047-9387-FA3E62F5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2989A3-0186-A04B-8ACB-317CE841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r="4276" b="9831"/>
          <a:stretch>
            <a:fillRect/>
          </a:stretch>
        </p:blipFill>
        <p:spPr bwMode="auto">
          <a:xfrm>
            <a:off x="-47875" y="476672"/>
            <a:ext cx="9191875" cy="59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736" r="4276" b="98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80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6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3529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19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90849-4F43-0D46-9042-28B68F54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672"/>
            <a:ext cx="9143999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ESTERNA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 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6E6C5-A53C-9442-A006-2B29FD0C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44824"/>
            <a:ext cx="4824536" cy="5445224"/>
          </a:xfrm>
        </p:spPr>
        <p:txBody>
          <a:bodyPr/>
          <a:lstStyle/>
          <a:p>
            <a:pPr algn="ctr"/>
            <a:r>
              <a:rPr lang="it-IT" sz="27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Ha una forma grossolanamente CILINDRICA, con dei rigonfiamenti a livello Cervicale e Lombare.</a:t>
            </a:r>
          </a:p>
          <a:p>
            <a:endParaRPr lang="it-IT" sz="2700" b="1" i="1" dirty="0">
              <a:solidFill>
                <a:schemeClr val="tx1"/>
              </a:solidFill>
              <a:latin typeface="Copperplate Gothic Bold" panose="020E0705020206020404" pitchFamily="34" charset="7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361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9144000" cy="94773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it-IT" altLang="it-IT" sz="2800" dirty="0"/>
              <a:t>		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Neuromeri midollari 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		radici ventrali e dorsali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52550"/>
            <a:ext cx="74898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829A3-669B-3C44-A3BF-E9FF0989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7140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SPINALI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3E5AC-7F76-8548-BC60-6F781E73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5685300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Nervi Spinali sono in numero di 31 paia e sono così distribuiti: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- 8 CERVICALI (C1-C8)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- 12 TORACICHE (T1-T12)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   5  LOMBARI (L1-L5)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5 SACRALI (S1-S5)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1 COCCIGEO.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Sono NERVI MISTI, originandosi dall’ unione di una RADICE ANTERIORE (MOTRICE SOMATICA) e una RADICE POSTERIORE (SENSITIVA SOMATICA, che presenta anche il GANGLIO SPINALE). A livello TORACICO e SACRALE (S2, S3 ed S4) la radice anteriore contiene anche una componente del SNA.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Essi fuoriescono dal Canale Vertebrale attraverso i Fori Intertrasversari delimitati dai processi trasversi di vertebre vicine, come pure dai fori Sacrali Anteriori. Il Nervo C1 fuoriesce tra Osso Occipitale e C1.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B2938B-0483-294A-B133-929496B0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3999" cy="946373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Concetto di MIELOMERO (o NEUROMERO)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9D85C1-B6BD-8542-9979-3C65F1BE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Considerando l’ emergenza dal Midollo Spinale delle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Radicole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e, di conseguenza, delle Radici delle 31 paia dei Nervi Spinali, il tratto di Midollo Spinale che dà origine alle fibre di tale nervo viene definito MIELOMERO (o NEUROMERO).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 titolo di esempio, se si considera il Nervo Spinale T3 (ossia Terzo Nervo Toracico), si dirà che esso origina dal Midollo Spinale dal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Mielomero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(o Neuromero) T3.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Lo stesso discorso si può fare, ovviamente, per tutti gli altri Nervi Spinali.</a:t>
            </a:r>
          </a:p>
        </p:txBody>
      </p:sp>
    </p:spTree>
    <p:extLst>
      <p:ext uri="{BB962C8B-B14F-4D97-AF65-F5344CB8AC3E}">
        <p14:creationId xmlns:p14="http://schemas.microsoft.com/office/powerpoint/2010/main" val="2627576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15558</TotalTime>
  <Words>1710</Words>
  <Application>Microsoft Macintosh PowerPoint</Application>
  <PresentationFormat>Presentazione su schermo (4:3)</PresentationFormat>
  <Paragraphs>189</Paragraphs>
  <Slides>52</Slides>
  <Notes>29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52</vt:i4>
      </vt:variant>
    </vt:vector>
  </HeadingPairs>
  <TitlesOfParts>
    <vt:vector size="66" baseType="lpstr">
      <vt:lpstr>ＭＳ Ｐゴシック</vt:lpstr>
      <vt:lpstr>SimSun</vt:lpstr>
      <vt:lpstr>Arial</vt:lpstr>
      <vt:lpstr>Arial Black</vt:lpstr>
      <vt:lpstr>Chalkboard</vt:lpstr>
      <vt:lpstr>Chalkboard SE</vt:lpstr>
      <vt:lpstr>Comic Sans MS</vt:lpstr>
      <vt:lpstr>Copperplate Gothic Bold</vt:lpstr>
      <vt:lpstr>Gurmukhi MN</vt:lpstr>
      <vt:lpstr>Lucida Sans Unicode</vt:lpstr>
      <vt:lpstr>New York</vt:lpstr>
      <vt:lpstr>Times New Roman</vt:lpstr>
      <vt:lpstr>Tema di Office</vt:lpstr>
      <vt:lpstr>Tema di Office</vt:lpstr>
      <vt:lpstr>MIDOLLO SPINALE</vt:lpstr>
      <vt:lpstr>Le radici spinali (31 paia per lato): ventrale (o motrice) e dorsale (o sensitiva con annesso ganglio spinale) formano 31 paia di nervi spinali (8 cervicali, 12 toracici, 5 lombari, 5 sacrali, 1 coccigeo) a livello dei  fori intervertebrali.  </vt:lpstr>
      <vt:lpstr>MIDOLLO  SPINALE</vt:lpstr>
      <vt:lpstr>Presentazione standard di PowerPoint</vt:lpstr>
      <vt:lpstr>Presentazione standard di PowerPoint</vt:lpstr>
      <vt:lpstr>CONFORMAZIONE ESTERNA  del MIDOLLO  SPINALE</vt:lpstr>
      <vt:lpstr>  Neuromeri midollari e    radici ventrali e dorsali</vt:lpstr>
      <vt:lpstr>NERVI SPINALI</vt:lpstr>
      <vt:lpstr>Concetto di MIELOMERO (o NEUROMERO)</vt:lpstr>
      <vt:lpstr>Presentazione standard di PowerPoint</vt:lpstr>
      <vt:lpstr>SCHEMA DEL PLESSO CERVICALE  (da Moore – Daley)</vt:lpstr>
      <vt:lpstr>PLESSO BRACHIALE (da Moore – Daley)</vt:lpstr>
      <vt:lpstr>Presentazione standard di PowerPoint</vt:lpstr>
      <vt:lpstr>Presentazione standard di PowerPoint</vt:lpstr>
      <vt:lpstr>MIDOLLO. SPINALE - Conformazione  Interna -</vt:lpstr>
      <vt:lpstr>Presentazione standard di PowerPoint</vt:lpstr>
      <vt:lpstr>Sezioni trasverse del midollo spinale: rapporti fra sostanza grigia e sostanza bianca a vari livelli neuromerici</vt:lpstr>
      <vt:lpstr>CONFORMAZIONE INTERNA del  MIDOLLO SPINALE: SOSTANZA GRIGIA</vt:lpstr>
      <vt:lpstr>Presentazione standard di PowerPoint</vt:lpstr>
      <vt:lpstr>CONFORMAZIONE INTERNA del MIDOLLO SPINALE: SOSTANZA BIANCA</vt:lpstr>
      <vt:lpstr>CENNI  ELEMENTARI  sui MECCANISMI di SOPPRESSIONE ENDOGENA del DOLORE - Teoria del Cancello Gate Control -</vt:lpstr>
      <vt:lpstr>Presentazione standard di PowerPoint</vt:lpstr>
      <vt:lpstr>“Teoria del Cancello” di controllo della trasmissione del dolore (Gate Control)</vt:lpstr>
      <vt:lpstr>CORDONI DI SOSTANZA BIANCA</vt:lpstr>
      <vt:lpstr>Presentazione standard di PowerPoint</vt:lpstr>
      <vt:lpstr>Fasci del Cordone Anteriore </vt:lpstr>
      <vt:lpstr>FASCI DEL CORDONE LATERALE</vt:lpstr>
      <vt:lpstr>Fasci del Cordone Posteriore</vt:lpstr>
      <vt:lpstr>TRONCO  ENCEFALICO</vt:lpstr>
      <vt:lpstr>TRONCO ENCEFALICO</vt:lpstr>
      <vt:lpstr>TRONCO  ENCEFALICO</vt:lpstr>
      <vt:lpstr>CONFIGURAZIONE ESTERNA  del TRONCO  ENCEFALICO</vt:lpstr>
      <vt:lpstr>Superficie ventrale del tronco encefalico</vt:lpstr>
      <vt:lpstr>CONFORMAZIONE ANTERIORE del TRONCO ENCEFALICO - BULBO</vt:lpstr>
      <vt:lpstr>CONFORMAZIONE ANTERIORE del TRONCO ENCEFALICO - PONTE</vt:lpstr>
      <vt:lpstr>CONFORMAZIONE ANTERIORE del TRONCO ENCEFALICO - MESENCEFALO</vt:lpstr>
      <vt:lpstr>Superficie dorsale del tronco encefalico</vt:lpstr>
      <vt:lpstr>CONFORMAZIONE POSTERIORE del TRONCO ENCEFALICO – IV VENTRICOLO PORZIONE BULBO-PONTINA</vt:lpstr>
      <vt:lpstr>CONFORMAZIONE POSTERIORE del TRONCO ENCEFALICO  PORZIONE  MESENCEFALICA</vt:lpstr>
      <vt:lpstr>CONFIGURAZIONE   INTERNA  del TRONCO  ENCEFALICO</vt:lpstr>
      <vt:lpstr>CONFORMAZIONE INTERNA DEL  TRONCO ENCEFALICO</vt:lpstr>
      <vt:lpstr>Presentazione standard di PowerPoint</vt:lpstr>
      <vt:lpstr>Presentazione standard di PowerPoint</vt:lpstr>
      <vt:lpstr>NUCLEI FORMAZIONE RETICOLARE</vt:lpstr>
      <vt:lpstr>Presentazione standard di PowerPoint</vt:lpstr>
      <vt:lpstr>NERVI  CRANICI (Encefalici) </vt:lpstr>
      <vt:lpstr> NERVI CRANICI [1]</vt:lpstr>
      <vt:lpstr> NERVI CRANICI [2]</vt:lpstr>
      <vt:lpstr>NERVI CRANICI [3]</vt:lpstr>
      <vt:lpstr>SPECIFICHE DEFINIZIONI FUNZIONALI RELATIVE AI NERVI ENCEFALICI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CONFORMAZIONE ESTERNA ASSE CEREBROSPINALE</dc:title>
  <dc:creator>unife</dc:creator>
  <cp:lastModifiedBy>Utente di Microsoft Office</cp:lastModifiedBy>
  <cp:revision>423</cp:revision>
  <cp:lastPrinted>2020-02-20T16:20:25Z</cp:lastPrinted>
  <dcterms:created xsi:type="dcterms:W3CDTF">2003-10-27T08:43:16Z</dcterms:created>
  <dcterms:modified xsi:type="dcterms:W3CDTF">2022-10-18T16:45:49Z</dcterms:modified>
</cp:coreProperties>
</file>