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49"/>
  </p:notesMasterIdLst>
  <p:sldIdLst>
    <p:sldId id="304" r:id="rId2"/>
    <p:sldId id="306" r:id="rId3"/>
    <p:sldId id="356" r:id="rId4"/>
    <p:sldId id="321" r:id="rId5"/>
    <p:sldId id="357" r:id="rId6"/>
    <p:sldId id="358" r:id="rId7"/>
    <p:sldId id="310" r:id="rId8"/>
    <p:sldId id="311" r:id="rId9"/>
    <p:sldId id="319" r:id="rId10"/>
    <p:sldId id="320" r:id="rId11"/>
    <p:sldId id="322" r:id="rId12"/>
    <p:sldId id="359" r:id="rId13"/>
    <p:sldId id="324" r:id="rId14"/>
    <p:sldId id="361" r:id="rId15"/>
    <p:sldId id="327" r:id="rId16"/>
    <p:sldId id="330" r:id="rId17"/>
    <p:sldId id="332" r:id="rId18"/>
    <p:sldId id="333" r:id="rId19"/>
    <p:sldId id="334" r:id="rId20"/>
    <p:sldId id="360" r:id="rId21"/>
    <p:sldId id="335" r:id="rId22"/>
    <p:sldId id="342" r:id="rId23"/>
    <p:sldId id="256" r:id="rId24"/>
    <p:sldId id="257" r:id="rId25"/>
    <p:sldId id="343" r:id="rId26"/>
    <p:sldId id="265" r:id="rId27"/>
    <p:sldId id="272" r:id="rId28"/>
    <p:sldId id="275" r:id="rId29"/>
    <p:sldId id="273" r:id="rId30"/>
    <p:sldId id="277" r:id="rId31"/>
    <p:sldId id="344" r:id="rId32"/>
    <p:sldId id="278" r:id="rId33"/>
    <p:sldId id="279" r:id="rId34"/>
    <p:sldId id="345" r:id="rId35"/>
    <p:sldId id="266" r:id="rId36"/>
    <p:sldId id="269" r:id="rId37"/>
    <p:sldId id="270" r:id="rId38"/>
    <p:sldId id="271" r:id="rId39"/>
    <p:sldId id="362" r:id="rId40"/>
    <p:sldId id="455" r:id="rId41"/>
    <p:sldId id="454" r:id="rId42"/>
    <p:sldId id="365" r:id="rId43"/>
    <p:sldId id="459" r:id="rId44"/>
    <p:sldId id="373" r:id="rId45"/>
    <p:sldId id="374" r:id="rId46"/>
    <p:sldId id="461" r:id="rId47"/>
    <p:sldId id="376" r:id="rId4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14"/>
    <p:restoredTop sz="95807"/>
  </p:normalViewPr>
  <p:slideViewPr>
    <p:cSldViewPr snapToGrid="0" snapToObjects="1">
      <p:cViewPr varScale="1">
        <p:scale>
          <a:sx n="97" d="100"/>
          <a:sy n="97" d="100"/>
        </p:scale>
        <p:origin x="17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4FD39-540E-494A-8291-BECBCB779E0B}" type="datetimeFigureOut">
              <a:rPr lang="it-IT" smtClean="0"/>
              <a:t>18/10/22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0133-E1B2-6F4C-B4F6-0170C18D9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234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70BEDD-A037-4F39-8783-73D44C9371F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59DD796-80E5-414E-8609-BC0F72DD27D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89" name="Rectangle 1">
            <a:extLst>
              <a:ext uri="{FF2B5EF4-FFF2-40B4-BE49-F238E27FC236}">
                <a16:creationId xmlns:a16="http://schemas.microsoft.com/office/drawing/2014/main" id="{34F46827-C236-4A3E-A661-35EE36416B7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55524817-F2BF-4014-827B-BD554E8EBD2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8662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2C36DC-C8E0-4BB1-9560-CF89493A1B2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65BDAC0-56FA-41D4-99CE-B3442C6FF6C6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41" name="Rectangle 1">
            <a:extLst>
              <a:ext uri="{FF2B5EF4-FFF2-40B4-BE49-F238E27FC236}">
                <a16:creationId xmlns:a16="http://schemas.microsoft.com/office/drawing/2014/main" id="{8152B4A3-F817-4A8A-A822-6C3AD354786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283CAD76-DCFB-4673-ABFA-2D417E05FEC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6743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0A6D89-A11A-41C6-9F5E-675484B9A15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1BB03B4C-F471-4246-BDBD-7A729B78E2A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13" name="Rectangle 1">
            <a:extLst>
              <a:ext uri="{FF2B5EF4-FFF2-40B4-BE49-F238E27FC236}">
                <a16:creationId xmlns:a16="http://schemas.microsoft.com/office/drawing/2014/main" id="{7862228A-006B-40D1-88E5-877EFE671F4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04E00DFE-0289-4155-8008-7C7C15E0653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1840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9CE31D-081E-496E-B1CB-3A3D1A0EB2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7ACBC52-4B79-4A01-82B9-85F6976A559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61" name="Rectangle 1">
            <a:extLst>
              <a:ext uri="{FF2B5EF4-FFF2-40B4-BE49-F238E27FC236}">
                <a16:creationId xmlns:a16="http://schemas.microsoft.com/office/drawing/2014/main" id="{18333483-4BFE-4CFB-ABA1-729054D384D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E80237E5-1389-4242-A55A-56A3C118AE2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4662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5F9EAB-0A07-40DD-B29C-9814ACEC1B6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F798C388-E110-4F54-9EC4-82BFB442D84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585" name="Rectangle 1">
            <a:extLst>
              <a:ext uri="{FF2B5EF4-FFF2-40B4-BE49-F238E27FC236}">
                <a16:creationId xmlns:a16="http://schemas.microsoft.com/office/drawing/2014/main" id="{74EFE8DD-C27B-4B7D-B007-8B4ECEEE82B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1419FB29-9FBD-4737-A65C-A748BFD4FD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8685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46AB34F-2104-4C0C-99D0-EBAF2A05ADB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8B8B49B6-42DA-4E75-AA56-4FA3C01A4A5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609" name="Rectangle 1">
            <a:extLst>
              <a:ext uri="{FF2B5EF4-FFF2-40B4-BE49-F238E27FC236}">
                <a16:creationId xmlns:a16="http://schemas.microsoft.com/office/drawing/2014/main" id="{142D7FAC-879B-4F76-B826-6750509D058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D231A964-D6F5-47EE-A0F0-DAE49F3471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5487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6621A3B-FBFC-4D01-93EA-BA8FC18920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27C9CCB-37C9-4205-B177-E611B2E780CB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633" name="Rectangle 1">
            <a:extLst>
              <a:ext uri="{FF2B5EF4-FFF2-40B4-BE49-F238E27FC236}">
                <a16:creationId xmlns:a16="http://schemas.microsoft.com/office/drawing/2014/main" id="{0B7B8A71-EA71-499C-92E6-6B0A786E00E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D7B23C40-3788-4CC2-9C38-E72F2CE08BD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7221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BF7EC46-04EA-4BC8-A97D-612C6BFBA58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3019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C61EC0-87BD-458D-91CD-4DA8BD57892B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1584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737014-C243-4AE9-B582-E5D7BF50B039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221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F772EA7-04E6-40B0-BE32-31DA675D6A3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2117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9BC247-B1D1-4126-A6D8-DEBAE412D78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CFDC15E-5B43-4255-82A7-FBFD15BA26AB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37" name="Rectangle 1">
            <a:extLst>
              <a:ext uri="{FF2B5EF4-FFF2-40B4-BE49-F238E27FC236}">
                <a16:creationId xmlns:a16="http://schemas.microsoft.com/office/drawing/2014/main" id="{7791797C-D89E-4B6A-B621-F67074076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7175" y="-11796713"/>
            <a:ext cx="166544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D6E76A5C-EA03-4572-B237-1DCD22E75AC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021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9031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620D126-6F2D-42C1-B210-6872457F9D5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9541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7346FE7-079A-4360-97B0-E0953D9890C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5671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7CECCDD-D617-48C6-91E1-26D375445A7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5939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6D2B7C4-85E1-4BDE-BC33-FD0DA8F94B6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1530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0DCF816-634F-481E-847D-48E98453FBB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8123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BD89C44-317A-4E19-B9E8-28B408BAF2D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73744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B03777D-E6F3-4E09-97E7-AF1072C00CA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29780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D521F74-E92E-4D9C-9E5F-D7B8316841D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66702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2A71012-365F-46A7-84D7-F7EC16C1EE6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40496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76325CB-7A11-469D-B08A-988C2A655D6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281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CEECBC-203C-4DB6-8DE3-CCD8F5A359A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92687E3-6967-4911-B110-0B324D1455D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72820034-E6D6-4C6F-A2B0-A0469F9957E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30EE4F28-A52A-42CB-965A-7FCB2B1BF3A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39994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EC0A46-5172-4E12-99F8-9F381D6A9F5C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233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3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4921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515E3A-8ADA-4162-9D07-2DB7A54C3DE5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241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1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89331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505FED-4678-478B-855F-5280C19591DD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2498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98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21245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66D07A-52BD-4670-9340-F611CB5F2751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2508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08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26518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C22674-0F17-4282-BA9B-77187D6BA12F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252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2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1111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F7E78C-03BC-4989-BA4D-81FEE28F24E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6DF1C0BA-BE55-408B-A23A-A7F2842C1D5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33" name="Rectangle 1">
            <a:extLst>
              <a:ext uri="{FF2B5EF4-FFF2-40B4-BE49-F238E27FC236}">
                <a16:creationId xmlns:a16="http://schemas.microsoft.com/office/drawing/2014/main" id="{991BC16A-0AE3-4314-AF57-21C9D8CBCD4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E23F79AC-8B2B-4B1E-9087-0B7BBD8F7ED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4651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4836A6B-C41D-42D8-95FE-9FF1DB070C9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5D03896-5208-4B57-9826-DDE283CDDF8E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057" name="Rectangle 1">
            <a:extLst>
              <a:ext uri="{FF2B5EF4-FFF2-40B4-BE49-F238E27FC236}">
                <a16:creationId xmlns:a16="http://schemas.microsoft.com/office/drawing/2014/main" id="{BEA8060D-B35E-4F4E-A39C-A3498D349B0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4A8552A5-703C-40E6-9B0C-84D890B53BB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76523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818953-9EB5-4129-BF38-140A4FED129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C3CD347-DE7D-46AF-839D-F0548381461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E79D449E-45AD-447E-A742-889BD969732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D275C39-910F-428A-B581-4042A2F7E5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1904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BF1E1B-705D-4D36-9F20-D27FE01058B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D8E4EC9E-05E8-411C-AF1A-061757F7F92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73" name="Rectangle 1">
            <a:extLst>
              <a:ext uri="{FF2B5EF4-FFF2-40B4-BE49-F238E27FC236}">
                <a16:creationId xmlns:a16="http://schemas.microsoft.com/office/drawing/2014/main" id="{AD6A53F0-AE2C-4B1E-BD45-1108A58E3A6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4E210102-EE7F-4D51-9C5F-7A7819BA4CE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4319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8444A7-E103-41BF-A818-C4002408EA1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10C0017-CE60-47D6-A656-32C77D38285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id="{9046194D-EDD3-44B8-B4D6-3EF8E48033E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1A7C217B-F5D0-485C-8FF6-4DDB8E83CD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3239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980D843-8FC9-435B-8176-469DC38C44C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F1511013-C2D6-434F-ADB5-276250988C26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369" name="Rectangle 1">
            <a:extLst>
              <a:ext uri="{FF2B5EF4-FFF2-40B4-BE49-F238E27FC236}">
                <a16:creationId xmlns:a16="http://schemas.microsoft.com/office/drawing/2014/main" id="{FB49879C-8C82-43D3-87FE-DDB950FC812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4280807D-02C1-4E81-B088-B654CB18FD8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06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18/10/22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33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18/10/22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100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18/10/22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108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8142C5-9865-4AB5-854B-C358808EC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274639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626C8C-6246-4A8C-BD60-FD108ABDDD2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1" y="1600202"/>
            <a:ext cx="4037012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A35B74-58E4-41E6-B24D-8CC994EA7B1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052DF14-2A58-4D40-BC44-C674EF8EB93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6613" y="3938589"/>
            <a:ext cx="4038600" cy="21859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28CFDC78-6323-45EE-BF07-6BADF2F9FFA1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1" y="6245227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 defTabSz="449266"/>
            <a:endParaRPr lang="it-IT" altLang="it-IT" sz="180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8B2E334-4A1D-4230-BBFA-6ECD6B0FDA3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7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pPr defTabSz="449266"/>
            <a:endParaRPr lang="it-IT" altLang="it-IT" sz="180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75125D1-2308-4EEE-8DC7-D27B0D22DD8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1" y="6245227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 defTabSz="449266"/>
            <a:fld id="{FF761C42-90EC-47B7-A45E-D3CD2E3CC745}" type="slidenum">
              <a:rPr lang="it-IT" altLang="it-IT" sz="1800" smtClean="0"/>
              <a:pPr defTabSz="449266"/>
              <a:t>‹N›</a:t>
            </a:fld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3848598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9C7AE9-AF61-4E0F-8BED-9E7CE84B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274639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A77D720-D36B-4E66-B9B7-37F86ABCDF44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1" y="6245227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 defTabSz="449266"/>
            <a:endParaRPr lang="it-IT" altLang="it-IT" sz="180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812ABA-9D66-481C-8FE2-F54318B6F482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7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pPr defTabSz="449266"/>
            <a:endParaRPr lang="it-IT" altLang="it-IT" sz="180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8A0370-775D-4E35-8EA1-49B8DAFD94E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1" y="6245227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 defTabSz="449266"/>
            <a:fld id="{F0154693-D1B2-49F1-ADE8-E860B15C3404}" type="slidenum">
              <a:rPr lang="it-IT" altLang="it-IT" sz="1800" smtClean="0"/>
              <a:pPr defTabSz="449266"/>
              <a:t>‹N›</a:t>
            </a:fld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764348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39CB01-01F1-491D-9F43-250F2E73693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2" y="274639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950BDC-AA77-4ACF-A52A-D45EC9DFF9E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1" y="1600200"/>
            <a:ext cx="4037012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394683F-083B-442D-8E34-39F1CE069E5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AE97249-3D58-4067-A75F-600ACBDE4BE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1" y="3938589"/>
            <a:ext cx="4037012" cy="21859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42375D1-85E2-437C-B5AB-0FDCF3D9A8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6613" y="3938589"/>
            <a:ext cx="4038600" cy="21859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71CC9CD-57C3-45B0-988A-CAE169CD7B52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1" y="6245227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D0AF2B4-C3A4-468F-B1D2-D688090685D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7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411AE10-BAF4-4E03-B3B3-FA34ED446AC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1" y="6245227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3D0E1A2E-E837-4940-8338-09AB58A01F5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189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408C5A1E-9B6C-0E48-9C0F-88CC7F1A54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1CF12E08-E41E-3340-B7AD-2B6ED4C4D15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94C222AF-83A0-BF4C-A79C-2AF15C51604B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307605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18/10/22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67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18/10/22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827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18/10/22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784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18/10/22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326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18/10/22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81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18/10/22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601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18/10/22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8409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18/10/22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121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9FE49-65F0-EE43-A92F-50E59AD10A29}" type="datetimeFigureOut">
              <a:rPr lang="it-IT" smtClean="0"/>
              <a:t>18/10/22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4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9C9B7090-BC62-42AB-B64B-3B2E0749F8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6566" y="-98515"/>
            <a:ext cx="8229600" cy="1143000"/>
          </a:xfrm>
          <a:ln/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br>
              <a:rPr lang="it-IT" altLang="it-IT" sz="4000" dirty="0">
                <a:latin typeface="Arial Black" panose="020B0A04020102020204" pitchFamily="34" charset="0"/>
              </a:rPr>
            </a:br>
            <a:r>
              <a:rPr lang="it-IT" altLang="it-IT" b="1" dirty="0">
                <a:latin typeface="Comic Sans MS" panose="030F0902030302020204" pitchFamily="66" charset="0"/>
              </a:rPr>
              <a:t>TESSUTI CONNETTIVI </a:t>
            </a:r>
            <a:br>
              <a:rPr lang="it-IT" altLang="it-IT" sz="3600" dirty="0"/>
            </a:br>
            <a:endParaRPr lang="it-IT" altLang="it-IT" sz="36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DB159A0-6AC4-4DCC-81FC-01FC00F2B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" b="4453"/>
          <a:stretch>
            <a:fillRect/>
          </a:stretch>
        </p:blipFill>
        <p:spPr bwMode="auto">
          <a:xfrm>
            <a:off x="1240458" y="806296"/>
            <a:ext cx="5761038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r="1012" b="44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" descr="0502">
            <a:extLst>
              <a:ext uri="{FF2B5EF4-FFF2-40B4-BE49-F238E27FC236}">
                <a16:creationId xmlns:a16="http://schemas.microsoft.com/office/drawing/2014/main" id="{67F91633-F3D0-1E4E-B3F6-DACBE155CE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37" y="3137590"/>
            <a:ext cx="3462191" cy="352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 descr="2001">
            <a:extLst>
              <a:ext uri="{FF2B5EF4-FFF2-40B4-BE49-F238E27FC236}">
                <a16:creationId xmlns:a16="http://schemas.microsoft.com/office/drawing/2014/main" id="{C78835CA-B22C-FC42-B2B1-F3F24A03A6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568" y="3137590"/>
            <a:ext cx="2918694" cy="3719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210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9E7AE70E-B2C8-41A1-B8E5-58D09D6C9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"/>
            <a:ext cx="82296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FIBRE ELASTICHE</a:t>
            </a:r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EB976E33-CD62-4752-81B6-305CDC3E3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076700"/>
            <a:ext cx="3467100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1315" indent="-341315" defTabSz="449266">
              <a:spcBef>
                <a:spcPts val="500"/>
              </a:spcBef>
              <a:buFont typeface="Arial Black" panose="020B0A04020102020204" pitchFamily="34" charset="0"/>
              <a:buChar char="•"/>
              <a:tabLst>
                <a:tab pos="911231" algn="l"/>
                <a:tab pos="1825637" algn="l"/>
                <a:tab pos="2740043" algn="l"/>
                <a:tab pos="3654449" algn="l"/>
                <a:tab pos="4568855" algn="l"/>
                <a:tab pos="5483261" algn="l"/>
                <a:tab pos="6397667" algn="l"/>
                <a:tab pos="7312073" algn="l"/>
                <a:tab pos="8226479" algn="l"/>
                <a:tab pos="9140885" algn="l"/>
                <a:tab pos="10055291" algn="l"/>
              </a:tabLst>
            </a:pPr>
            <a:r>
              <a:rPr lang="it-IT" alt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Costituite da </a:t>
            </a:r>
            <a:r>
              <a:rPr lang="it-IT" altLang="it-IT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fibrillina</a:t>
            </a:r>
            <a:r>
              <a:rPr lang="it-IT" alt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ed </a:t>
            </a:r>
            <a:r>
              <a:rPr lang="it-IT" altLang="it-IT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elastina</a:t>
            </a:r>
            <a:r>
              <a:rPr lang="it-IT" alt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341315" indent="-341315" defTabSz="449266">
              <a:spcBef>
                <a:spcPts val="500"/>
              </a:spcBef>
              <a:buFont typeface="Arial Black" panose="020B0A04020102020204" pitchFamily="34" charset="0"/>
              <a:buChar char="•"/>
              <a:tabLst>
                <a:tab pos="911231" algn="l"/>
                <a:tab pos="1825637" algn="l"/>
                <a:tab pos="2740043" algn="l"/>
                <a:tab pos="3654449" algn="l"/>
                <a:tab pos="4568855" algn="l"/>
                <a:tab pos="5483261" algn="l"/>
                <a:tab pos="6397667" algn="l"/>
                <a:tab pos="7312073" algn="l"/>
                <a:tab pos="8226479" algn="l"/>
                <a:tab pos="9140885" algn="l"/>
                <a:tab pos="10055291" algn="l"/>
              </a:tabLst>
            </a:pPr>
            <a:r>
              <a:rPr lang="it-IT" alt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Sotto trazione si allungano, per riprendere poi le dimensioni di partenza</a:t>
            </a:r>
          </a:p>
          <a:p>
            <a:pPr marL="342903" indent="-341315" defTabSz="449266">
              <a:spcBef>
                <a:spcPts val="600"/>
              </a:spcBef>
              <a:tabLst>
                <a:tab pos="911231" algn="l"/>
                <a:tab pos="1825637" algn="l"/>
                <a:tab pos="2740043" algn="l"/>
                <a:tab pos="3654449" algn="l"/>
                <a:tab pos="4568855" algn="l"/>
                <a:tab pos="5483261" algn="l"/>
                <a:tab pos="6397667" algn="l"/>
                <a:tab pos="7312073" algn="l"/>
                <a:tab pos="8226479" algn="l"/>
                <a:tab pos="9140885" algn="l"/>
                <a:tab pos="10055291" algn="l"/>
              </a:tabLst>
            </a:pPr>
            <a:endParaRPr lang="it-IT" altLang="it-IT" sz="2400"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42903" indent="-341315" defTabSz="449266">
              <a:spcBef>
                <a:spcPts val="600"/>
              </a:spcBef>
              <a:tabLst>
                <a:tab pos="911231" algn="l"/>
                <a:tab pos="1825637" algn="l"/>
                <a:tab pos="2740043" algn="l"/>
                <a:tab pos="3654449" algn="l"/>
                <a:tab pos="4568855" algn="l"/>
                <a:tab pos="5483261" algn="l"/>
                <a:tab pos="6397667" algn="l"/>
                <a:tab pos="7312073" algn="l"/>
                <a:tab pos="8226479" algn="l"/>
                <a:tab pos="9140885" algn="l"/>
                <a:tab pos="10055291" algn="l"/>
              </a:tabLst>
            </a:pPr>
            <a:endParaRPr lang="en-US" altLang="it-IT" sz="24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marL="342903" indent="-341315" defTabSz="449266">
              <a:spcBef>
                <a:spcPts val="600"/>
              </a:spcBef>
              <a:tabLst>
                <a:tab pos="911231" algn="l"/>
                <a:tab pos="1825637" algn="l"/>
                <a:tab pos="2740043" algn="l"/>
                <a:tab pos="3654449" algn="l"/>
                <a:tab pos="4568855" algn="l"/>
                <a:tab pos="5483261" algn="l"/>
                <a:tab pos="6397667" algn="l"/>
                <a:tab pos="7312073" algn="l"/>
                <a:tab pos="8226479" algn="l"/>
                <a:tab pos="9140885" algn="l"/>
                <a:tab pos="10055291" algn="l"/>
              </a:tabLst>
            </a:pPr>
            <a:endParaRPr lang="en-US" altLang="it-IT" sz="24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0483" name="Object 3">
            <a:extLst>
              <a:ext uri="{FF2B5EF4-FFF2-40B4-BE49-F238E27FC236}">
                <a16:creationId xmlns:a16="http://schemas.microsoft.com/office/drawing/2014/main" id="{02A66C55-CD84-44B3-9EEB-19F7C5CBE3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8765" y="3644900"/>
          <a:ext cx="3805237" cy="321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r:id="rId4" imgW="3415873" imgH="3466667" progId="">
                  <p:embed/>
                </p:oleObj>
              </mc:Choice>
              <mc:Fallback>
                <p:oleObj r:id="rId4" imgW="3415873" imgH="3466667" progId="">
                  <p:embed/>
                  <p:pic>
                    <p:nvPicPr>
                      <p:cNvPr id="20483" name="Object 3">
                        <a:extLst>
                          <a:ext uri="{FF2B5EF4-FFF2-40B4-BE49-F238E27FC236}">
                            <a16:creationId xmlns:a16="http://schemas.microsoft.com/office/drawing/2014/main" id="{02A66C55-CD84-44B3-9EEB-19F7C5CBE3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8765" y="3644900"/>
                        <a:ext cx="3805237" cy="32131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>
            <a:extLst>
              <a:ext uri="{FF2B5EF4-FFF2-40B4-BE49-F238E27FC236}">
                <a16:creationId xmlns:a16="http://schemas.microsoft.com/office/drawing/2014/main" id="{64A37B6F-726B-480A-A469-44ABCC526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 t="7172" r="3896" b="9492"/>
          <a:stretch>
            <a:fillRect/>
          </a:stretch>
        </p:blipFill>
        <p:spPr bwMode="auto">
          <a:xfrm>
            <a:off x="4500563" y="549277"/>
            <a:ext cx="4464050" cy="328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 l="6995" t="7172" r="3896" b="949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5">
            <a:extLst>
              <a:ext uri="{FF2B5EF4-FFF2-40B4-BE49-F238E27FC236}">
                <a16:creationId xmlns:a16="http://schemas.microsoft.com/office/drawing/2014/main" id="{975F00FA-C2AA-488A-9130-A89A377D4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t="18205" r="50911" b="10437"/>
          <a:stretch>
            <a:fillRect/>
          </a:stretch>
        </p:blipFill>
        <p:spPr bwMode="auto">
          <a:xfrm>
            <a:off x="2" y="620713"/>
            <a:ext cx="4284663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68" t="18205" r="50911" b="104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6" name="Line 6">
            <a:extLst>
              <a:ext uri="{FF2B5EF4-FFF2-40B4-BE49-F238E27FC236}">
                <a16:creationId xmlns:a16="http://schemas.microsoft.com/office/drawing/2014/main" id="{44F1DEFC-3F96-416B-8A4D-0B96EE6BF5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2" y="2347915"/>
            <a:ext cx="1655763" cy="650875"/>
          </a:xfrm>
          <a:prstGeom prst="line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0487" name="Line 7">
            <a:extLst>
              <a:ext uri="{FF2B5EF4-FFF2-40B4-BE49-F238E27FC236}">
                <a16:creationId xmlns:a16="http://schemas.microsoft.com/office/drawing/2014/main" id="{8AB67E92-9430-4D17-996F-D45ADB6D71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1" y="2203450"/>
            <a:ext cx="1079500" cy="579438"/>
          </a:xfrm>
          <a:prstGeom prst="line">
            <a:avLst/>
          </a:prstGeom>
          <a:noFill/>
          <a:ln w="38160" cap="sq">
            <a:solidFill>
              <a:srgbClr val="66FF33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0488" name="Line 8">
            <a:extLst>
              <a:ext uri="{FF2B5EF4-FFF2-40B4-BE49-F238E27FC236}">
                <a16:creationId xmlns:a16="http://schemas.microsoft.com/office/drawing/2014/main" id="{EBDC53E8-5D1B-4CCF-97A0-46F81C8DB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5739" y="1844677"/>
            <a:ext cx="720725" cy="360363"/>
          </a:xfrm>
          <a:prstGeom prst="line">
            <a:avLst/>
          </a:prstGeom>
          <a:noFill/>
          <a:ln w="38160" cap="sq">
            <a:solidFill>
              <a:srgbClr val="66FF33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1280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>
            <a:extLst>
              <a:ext uri="{FF2B5EF4-FFF2-40B4-BE49-F238E27FC236}">
                <a16:creationId xmlns:a16="http://schemas.microsoft.com/office/drawing/2014/main" id="{429133F9-F3DC-4A4A-A125-7039843EB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5203" r="7549" b="9767"/>
          <a:stretch>
            <a:fillRect/>
          </a:stretch>
        </p:blipFill>
        <p:spPr bwMode="auto">
          <a:xfrm>
            <a:off x="3004217" y="1339536"/>
            <a:ext cx="3655347" cy="532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039" t="5203" r="7549" b="97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FB4C5E0E-1185-48A1-9855-20E50EDB01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479" y="162783"/>
            <a:ext cx="8964613" cy="977900"/>
          </a:xfrm>
          <a:ln/>
        </p:spPr>
        <p:txBody>
          <a:bodyPr/>
          <a:lstStyle/>
          <a:p>
            <a:pPr algn="ctr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903" b="1" dirty="0">
                <a:latin typeface="Gurmukhi MN" panose="02020600050405020304" pitchFamily="18" charset="0"/>
                <a:ea typeface="SimSun" panose="02010600030101010101" pitchFamily="2" charset="-122"/>
                <a:cs typeface="Gurmukhi MN" panose="02020600050405020304" pitchFamily="18" charset="0"/>
              </a:rPr>
              <a:t>CELLULE DEI TESSUTI CONNETTIVI </a:t>
            </a:r>
            <a:br>
              <a:rPr lang="it-IT" altLang="it-IT" sz="2903" b="1" dirty="0">
                <a:latin typeface="Gurmukhi MN" panose="02020600050405020304" pitchFamily="18" charset="0"/>
                <a:ea typeface="SimSun" panose="02010600030101010101" pitchFamily="2" charset="-122"/>
                <a:cs typeface="Gurmukhi MN" panose="02020600050405020304" pitchFamily="18" charset="0"/>
              </a:rPr>
            </a:br>
            <a:r>
              <a:rPr lang="it-IT" altLang="it-IT" sz="2903" b="1" dirty="0">
                <a:latin typeface="Gurmukhi MN" panose="02020600050405020304" pitchFamily="18" charset="0"/>
                <a:ea typeface="SimSun" panose="02010600030101010101" pitchFamily="2" charset="-122"/>
                <a:cs typeface="Gurmukhi MN" panose="02020600050405020304" pitchFamily="18" charset="0"/>
              </a:rPr>
              <a:t>PROPRIAMENTE DETTI</a:t>
            </a:r>
          </a:p>
        </p:txBody>
      </p:sp>
    </p:spTree>
    <p:extLst>
      <p:ext uri="{BB962C8B-B14F-4D97-AF65-F5344CB8AC3E}">
        <p14:creationId xmlns:p14="http://schemas.microsoft.com/office/powerpoint/2010/main" val="37035207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84A3F8-2EB1-2B4A-9251-4925A7C4D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0" y="1"/>
            <a:ext cx="9079860" cy="1141412"/>
          </a:xfrm>
        </p:spPr>
        <p:txBody>
          <a:bodyPr/>
          <a:lstStyle/>
          <a:p>
            <a:pPr algn="ctr"/>
            <a:r>
              <a:rPr lang="it-IT" sz="3266" b="1" dirty="0">
                <a:latin typeface="Chalkboard SE" panose="03050602040202020205" pitchFamily="66" charset="77"/>
              </a:rPr>
              <a:t>CELLULE dei CONNETTIVI </a:t>
            </a:r>
            <a:br>
              <a:rPr lang="it-IT" sz="3266" b="1" dirty="0">
                <a:latin typeface="Chalkboard SE" panose="03050602040202020205" pitchFamily="66" charset="77"/>
              </a:rPr>
            </a:br>
            <a:r>
              <a:rPr lang="it-IT" sz="3266" b="1" dirty="0">
                <a:latin typeface="Chalkboard SE" panose="03050602040202020205" pitchFamily="66" charset="77"/>
              </a:rPr>
              <a:t>PROPRIAMENTE DETTI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B2706D-541C-4F48-BC05-1FB63C760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21" y="1141412"/>
            <a:ext cx="9079861" cy="5716588"/>
          </a:xfrm>
        </p:spPr>
        <p:txBody>
          <a:bodyPr/>
          <a:lstStyle/>
          <a:p>
            <a:r>
              <a:rPr lang="it-IT" sz="2540" b="1" dirty="0">
                <a:latin typeface="Comic Sans MS" panose="030F0902030302020204" pitchFamily="66" charset="0"/>
              </a:rPr>
              <a:t>I CONNETTIVI PROPRIAMENTE DETTI si classificano in LASSI e DENSI, in base al contenuto relativo di fibre che essi contengono.</a:t>
            </a:r>
          </a:p>
          <a:p>
            <a:endParaRPr lang="it-IT" sz="2540" b="1" dirty="0">
              <a:latin typeface="Comic Sans MS" panose="030F0902030302020204" pitchFamily="66" charset="0"/>
            </a:endParaRPr>
          </a:p>
          <a:p>
            <a:r>
              <a:rPr lang="it-IT" sz="2540" b="1" dirty="0">
                <a:latin typeface="Comic Sans MS" panose="030F0902030302020204" pitchFamily="66" charset="0"/>
              </a:rPr>
              <a:t>Le CELLULE che prevalgono sono i FIBROBLASTI (in una fase di attiva sintesi della ECM) ed i FIBROCITI (in una fase metabolica meno attiva).</a:t>
            </a:r>
          </a:p>
          <a:p>
            <a:endParaRPr lang="it-IT" sz="2540" b="1" dirty="0">
              <a:latin typeface="Comic Sans MS" panose="030F0902030302020204" pitchFamily="66" charset="0"/>
            </a:endParaRPr>
          </a:p>
          <a:p>
            <a:r>
              <a:rPr lang="it-IT" sz="2540" b="1" dirty="0">
                <a:latin typeface="Comic Sans MS" panose="030F0902030302020204" pitchFamily="66" charset="0"/>
              </a:rPr>
              <a:t>Altre cellule sono simili a cellule classificate tra i Globuli Bianchi (Leucociti) del Sangue (NEUTROFILI, EOSINOFILI, LINFOCITI, MASTCELLULE, MONOCITI e MACROFAGI)</a:t>
            </a:r>
          </a:p>
        </p:txBody>
      </p:sp>
    </p:spTree>
    <p:extLst>
      <p:ext uri="{BB962C8B-B14F-4D97-AF65-F5344CB8AC3E}">
        <p14:creationId xmlns:p14="http://schemas.microsoft.com/office/powerpoint/2010/main" val="3838313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9C956675-6BE0-44F8-9FAB-0C46D1638E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01" y="1125538"/>
            <a:ext cx="5338763" cy="1143000"/>
          </a:xfrm>
          <a:ln/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3200" dirty="0">
                <a:latin typeface="Arial Black" panose="020B0A04020102020204" pitchFamily="34" charset="0"/>
              </a:rPr>
              <a:t>FIBROBLASTI </a:t>
            </a: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latin typeface="Arial Black" panose="020B0A04020102020204" pitchFamily="34" charset="0"/>
              </a:rPr>
              <a:t>e </a:t>
            </a: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latin typeface="Arial Black" panose="020B0A04020102020204" pitchFamily="34" charset="0"/>
              </a:rPr>
              <a:t>FIBROCITI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7065159D-606E-4354-82F0-1C16E4D9D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779838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07DA9D9C-539F-4615-AB72-D9472B9AE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7" y="2763838"/>
            <a:ext cx="5292725" cy="409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4026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F373987-A507-AE43-8A5F-49BEEAB8E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919" y="489404"/>
            <a:ext cx="8425053" cy="5243226"/>
          </a:xfrm>
        </p:spPr>
        <p:txBody>
          <a:bodyPr>
            <a:normAutofit lnSpcReduction="10000"/>
          </a:bodyPr>
          <a:lstStyle/>
          <a:p>
            <a:r>
              <a:rPr lang="it-IT" sz="2903" b="1" dirty="0">
                <a:latin typeface="Comic Sans MS" panose="030F0902030302020204" pitchFamily="66" charset="0"/>
              </a:rPr>
              <a:t>I Tessuti Connettivi LASSI si ritrovano nella maggior parte delle Tonache Sottomucose degli Organi Cavi</a:t>
            </a:r>
          </a:p>
          <a:p>
            <a:endParaRPr lang="it-IT" sz="2903" b="1" dirty="0">
              <a:latin typeface="Comic Sans MS" panose="030F0902030302020204" pitchFamily="66" charset="0"/>
            </a:endParaRPr>
          </a:p>
          <a:p>
            <a:r>
              <a:rPr lang="it-IT" sz="2903" b="1" dirty="0">
                <a:latin typeface="Comic Sans MS" panose="030F0902030302020204" pitchFamily="66" charset="0"/>
              </a:rPr>
              <a:t>I Tessuti Connettivi DENSI possono essere:</a:t>
            </a:r>
          </a:p>
          <a:p>
            <a:endParaRPr lang="it-IT" sz="2903" b="1" dirty="0">
              <a:latin typeface="Comic Sans MS" panose="030F0902030302020204" pitchFamily="66" charset="0"/>
            </a:endParaRPr>
          </a:p>
          <a:p>
            <a:r>
              <a:rPr lang="it-IT" sz="2903" b="1" dirty="0">
                <a:latin typeface="Comic Sans MS" panose="030F0902030302020204" pitchFamily="66" charset="0"/>
              </a:rPr>
              <a:t>-A FIBRE INTRECCIATE (es., Derma della Cute)</a:t>
            </a:r>
          </a:p>
          <a:p>
            <a:r>
              <a:rPr lang="it-IT" sz="2903" b="1" dirty="0">
                <a:latin typeface="Comic Sans MS" panose="030F0902030302020204" pitchFamily="66" charset="0"/>
              </a:rPr>
              <a:t>-A FIBRE PARALLELE (es., Tendini e Legamenti del Sistema Locomotore, impalcature fibrose di diversi organi tra cui la Faringe).</a:t>
            </a:r>
          </a:p>
        </p:txBody>
      </p:sp>
    </p:spTree>
    <p:extLst>
      <p:ext uri="{BB962C8B-B14F-4D97-AF65-F5344CB8AC3E}">
        <p14:creationId xmlns:p14="http://schemas.microsoft.com/office/powerpoint/2010/main" val="3695488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>
            <a:extLst>
              <a:ext uri="{FF2B5EF4-FFF2-40B4-BE49-F238E27FC236}">
                <a16:creationId xmlns:a16="http://schemas.microsoft.com/office/drawing/2014/main" id="{8ABC5BAE-0E17-4231-9EFD-28A5E21EC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" y="76201"/>
            <a:ext cx="53340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0" name="Text Box 2">
            <a:extLst>
              <a:ext uri="{FF2B5EF4-FFF2-40B4-BE49-F238E27FC236}">
                <a16:creationId xmlns:a16="http://schemas.microsoft.com/office/drawing/2014/main" id="{0F1BA32E-86AC-485E-ABDA-9C92C4E0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58763"/>
            <a:ext cx="369570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TESSUTO CONNETTIVO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LASSO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(Tonaca Sottomucosa del Duodeno</a:t>
            </a:r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BD68CFF6-FEFF-462F-8887-2FA3A26A3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3419477"/>
            <a:ext cx="554355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Text Box 4">
            <a:extLst>
              <a:ext uri="{FF2B5EF4-FFF2-40B4-BE49-F238E27FC236}">
                <a16:creationId xmlns:a16="http://schemas.microsoft.com/office/drawing/2014/main" id="{D8A22AB2-D6CE-462E-A8CD-C273723D3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" y="4397377"/>
            <a:ext cx="36242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TESSUTO 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CONNETTIVO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DENSO 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(Derma della Cute)</a:t>
            </a:r>
          </a:p>
        </p:txBody>
      </p:sp>
    </p:spTree>
    <p:extLst>
      <p:ext uri="{BB962C8B-B14F-4D97-AF65-F5344CB8AC3E}">
        <p14:creationId xmlns:p14="http://schemas.microsoft.com/office/powerpoint/2010/main" val="3370303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58DDFF65-3064-47E5-8125-38815220A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240338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2" name="Picture 2">
            <a:extLst>
              <a:ext uri="{FF2B5EF4-FFF2-40B4-BE49-F238E27FC236}">
                <a16:creationId xmlns:a16="http://schemas.microsoft.com/office/drawing/2014/main" id="{57B9ED3C-AFCD-47D5-BEA2-807692702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3419477"/>
            <a:ext cx="4824412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4F43CC46-3E75-4C81-9D06-B584FD80F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360363"/>
            <a:ext cx="360045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TESSUTO CONNETTIVO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DENSO A 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FIBRE PARALLELE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(Tendine)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37855BBA-D273-40D2-8AAF-0C2430FD8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140202"/>
            <a:ext cx="360045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TESSUTO CONNETTIVO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DENSO A 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FIBRE INTRECCIATE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(Derma)</a:t>
            </a:r>
          </a:p>
        </p:txBody>
      </p:sp>
    </p:spTree>
    <p:extLst>
      <p:ext uri="{BB962C8B-B14F-4D97-AF65-F5344CB8AC3E}">
        <p14:creationId xmlns:p14="http://schemas.microsoft.com/office/powerpoint/2010/main" val="3105446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>
            <a:extLst>
              <a:ext uri="{FF2B5EF4-FFF2-40B4-BE49-F238E27FC236}">
                <a16:creationId xmlns:a16="http://schemas.microsoft.com/office/drawing/2014/main" id="{3C0C8EC3-CA12-45B2-9D65-1A985213E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580063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0" name="Text Box 2">
            <a:extLst>
              <a:ext uri="{FF2B5EF4-FFF2-40B4-BE49-F238E27FC236}">
                <a16:creationId xmlns:a16="http://schemas.microsoft.com/office/drawing/2014/main" id="{2BF675E0-58C2-4C46-A9C3-9CD60CFD2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4" y="720725"/>
            <a:ext cx="38084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TESSUTO CONNETTIVO 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ELASTICO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(Aorta: Tonaca Media)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4EE03B21-CB77-4CB9-8446-D6A94471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663951"/>
            <a:ext cx="4267200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id="{CC5DD0BC-668C-4F6D-96BD-465E92289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4" y="4500563"/>
            <a:ext cx="38084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TESSUTO CONNETTIVO 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ELASTICO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(Bronchiolo)</a:t>
            </a:r>
          </a:p>
        </p:txBody>
      </p:sp>
    </p:spTree>
    <p:extLst>
      <p:ext uri="{BB962C8B-B14F-4D97-AF65-F5344CB8AC3E}">
        <p14:creationId xmlns:p14="http://schemas.microsoft.com/office/powerpoint/2010/main" val="17077046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9A453229-878E-43BE-9932-C4782F037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9" y="4005263"/>
            <a:ext cx="4608512" cy="1143000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800">
                <a:latin typeface="Arial Black" panose="020B0A04020102020204" pitchFamily="34" charset="0"/>
              </a:rPr>
              <a:t>TESSUTO CONNETTIVO ELASTICO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A7ADB201-3D1E-4A0D-963F-1C200E012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0"/>
            <a:ext cx="4368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60246612-0276-4538-A145-3AD62D764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471646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1394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>
            <a:extLst>
              <a:ext uri="{FF2B5EF4-FFF2-40B4-BE49-F238E27FC236}">
                <a16:creationId xmlns:a16="http://schemas.microsoft.com/office/drawing/2014/main" id="{90DF4E5F-B152-4297-9F80-80CEF9E5A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9" y="20638"/>
            <a:ext cx="5610225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8" name="Picture 2">
            <a:extLst>
              <a:ext uri="{FF2B5EF4-FFF2-40B4-BE49-F238E27FC236}">
                <a16:creationId xmlns:a16="http://schemas.microsoft.com/office/drawing/2014/main" id="{78575F18-AFC2-44BB-9196-D83C0E6F6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543301"/>
            <a:ext cx="446405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8536C3D0-3563-4E97-BD9C-55A29B8BA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5" y="1079502"/>
            <a:ext cx="35512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TESSUTO 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CONNETTIVO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RETICOLARE</a:t>
            </a: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138D0AC3-8D7A-4F90-92FF-84365759A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3600450"/>
            <a:ext cx="2220912" cy="63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Organo Linfoide</a:t>
            </a:r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id="{5BC92FB3-C51D-4349-B702-236A079AE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2" y="6237288"/>
            <a:ext cx="2492375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Stroma  del Fegato</a:t>
            </a:r>
          </a:p>
        </p:txBody>
      </p:sp>
    </p:spTree>
    <p:extLst>
      <p:ext uri="{BB962C8B-B14F-4D97-AF65-F5344CB8AC3E}">
        <p14:creationId xmlns:p14="http://schemas.microsoft.com/office/powerpoint/2010/main" val="10871209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30D62AA5-1AD0-4412-8059-70B08428B7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623" y="358756"/>
            <a:ext cx="8871181" cy="737360"/>
          </a:xfrm>
          <a:ln/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903" b="1" dirty="0">
                <a:latin typeface="Chalkboard SE" panose="03050602040202020205" pitchFamily="66" charset="77"/>
                <a:ea typeface="SimSun" panose="02010600030101010101" pitchFamily="2" charset="-122"/>
              </a:rPr>
              <a:t>CLASSIFICAZIONE MORFO-FUNZIONALE DEI TESSUTI CONNETTIVI</a:t>
            </a:r>
            <a:br>
              <a:rPr lang="it-IT" altLang="it-IT" sz="2800" dirty="0">
                <a:latin typeface="Arial Black" panose="020B0A04020102020204" pitchFamily="34" charset="0"/>
                <a:ea typeface="SimSun" panose="02010600030101010101" pitchFamily="2" charset="-122"/>
              </a:rPr>
            </a:br>
            <a:endParaRPr lang="it-IT" altLang="it-IT" sz="2800" dirty="0"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6C9ACB9-33B8-4369-88E1-3CF0DD80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4"/>
          <a:stretch>
            <a:fillRect/>
          </a:stretch>
        </p:blipFill>
        <p:spPr bwMode="auto">
          <a:xfrm>
            <a:off x="83946" y="1273297"/>
            <a:ext cx="9060535" cy="543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56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EAB417-F73F-F744-8CA4-BACC9874A85F}"/>
              </a:ext>
            </a:extLst>
          </p:cNvPr>
          <p:cNvSpPr txBox="1"/>
          <p:nvPr/>
        </p:nvSpPr>
        <p:spPr>
          <a:xfrm>
            <a:off x="178623" y="946675"/>
            <a:ext cx="2041701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77" b="1" dirty="0">
                <a:latin typeface="Comic Sans MS" panose="030F0902030302020204" pitchFamily="66" charset="0"/>
              </a:rPr>
              <a:t>TESSUTO</a:t>
            </a:r>
          </a:p>
          <a:p>
            <a:pPr algn="ctr"/>
            <a:r>
              <a:rPr lang="it-IT" sz="2177" b="1" dirty="0">
                <a:latin typeface="Comic Sans MS" panose="030F0902030302020204" pitchFamily="66" charset="0"/>
              </a:rPr>
              <a:t>ADIPOSO</a:t>
            </a:r>
          </a:p>
        </p:txBody>
      </p:sp>
      <p:sp>
        <p:nvSpPr>
          <p:cNvPr id="4" name="Freccia su 3">
            <a:extLst>
              <a:ext uri="{FF2B5EF4-FFF2-40B4-BE49-F238E27FC236}">
                <a16:creationId xmlns:a16="http://schemas.microsoft.com/office/drawing/2014/main" id="{E0FA6819-14C5-C143-A170-E1672721DDBB}"/>
              </a:ext>
            </a:extLst>
          </p:cNvPr>
          <p:cNvSpPr/>
          <p:nvPr/>
        </p:nvSpPr>
        <p:spPr bwMode="auto">
          <a:xfrm flipH="1">
            <a:off x="783189" y="1730568"/>
            <a:ext cx="195973" cy="1241163"/>
          </a:xfrm>
          <a:prstGeom prst="up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defTabSz="40757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6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ccia giù 4">
            <a:extLst>
              <a:ext uri="{FF2B5EF4-FFF2-40B4-BE49-F238E27FC236}">
                <a16:creationId xmlns:a16="http://schemas.microsoft.com/office/drawing/2014/main" id="{67D45A02-E70F-284D-8733-5183B82E73B6}"/>
              </a:ext>
            </a:extLst>
          </p:cNvPr>
          <p:cNvSpPr/>
          <p:nvPr/>
        </p:nvSpPr>
        <p:spPr bwMode="auto">
          <a:xfrm>
            <a:off x="652540" y="3494325"/>
            <a:ext cx="195973" cy="1306487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defTabSz="40757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6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4664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8BD71C-0D36-514E-A997-0A652A1C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70" y="4900"/>
            <a:ext cx="8228877" cy="1141412"/>
          </a:xfrm>
        </p:spPr>
        <p:txBody>
          <a:bodyPr/>
          <a:lstStyle/>
          <a:p>
            <a:pPr algn="ctr"/>
            <a:r>
              <a:rPr lang="it-IT" sz="3266" dirty="0">
                <a:latin typeface="Chalkboard SE" panose="03050602040202020205" pitchFamily="66" charset="77"/>
              </a:rPr>
              <a:t>TESSUTO ADIPOSO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C0B5F1-F17B-F547-BFA4-E18EA11A7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74" y="881350"/>
            <a:ext cx="9144960" cy="5584704"/>
          </a:xfrm>
        </p:spPr>
        <p:txBody>
          <a:bodyPr/>
          <a:lstStyle/>
          <a:p>
            <a:r>
              <a:rPr lang="it-IT" sz="2540" dirty="0">
                <a:latin typeface="Chalkboard SE" panose="03050602040202020205" pitchFamily="66" charset="77"/>
              </a:rPr>
              <a:t>Può essere considerato una variante «metabolica» del Tessuto Connettivo Lasso. Funge da RISERVA LIPIDICA, ma meccanicamente funge anche da protettivo per numerose strutture corporee.</a:t>
            </a:r>
          </a:p>
          <a:p>
            <a:r>
              <a:rPr lang="it-IT" sz="2540" dirty="0">
                <a:latin typeface="Chalkboard SE" panose="03050602040202020205" pitchFamily="66" charset="77"/>
              </a:rPr>
              <a:t>Le CELLULE ADIPOSE (ADIPOCITI) contengono VACUOLI LIPIDICI che variano in numero e in dimensioni, dando luogo a due differenti tipologie:</a:t>
            </a:r>
          </a:p>
          <a:p>
            <a:r>
              <a:rPr lang="it-IT" sz="2540" dirty="0">
                <a:latin typeface="Chalkboard SE" panose="03050602040202020205" pitchFamily="66" charset="77"/>
              </a:rPr>
              <a:t>- TESSUTO ADIPOSO BIANCO (o Giallo) UNILOCULARE: un UNICO VACUOLO LIPIDICO occupa quasi tutto il citoplasma. È tipico dell’ individuo adulto </a:t>
            </a:r>
          </a:p>
          <a:p>
            <a:r>
              <a:rPr lang="it-IT" sz="2540" dirty="0">
                <a:latin typeface="Chalkboard SE" panose="03050602040202020205" pitchFamily="66" charset="77"/>
              </a:rPr>
              <a:t>- TESSUTO ADIPOSO BRUNO MULTILOCULARE: molti VACUOLI LIPIDICI sono presenti nel citoplasma. È tipico degli animali letargici e del neonato . </a:t>
            </a:r>
          </a:p>
        </p:txBody>
      </p:sp>
    </p:spTree>
    <p:extLst>
      <p:ext uri="{BB962C8B-B14F-4D97-AF65-F5344CB8AC3E}">
        <p14:creationId xmlns:p14="http://schemas.microsoft.com/office/powerpoint/2010/main" val="4140607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98CA0A49-58E3-4602-8F02-E179F549F577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3163095" y="4489452"/>
            <a:ext cx="2530475" cy="1143000"/>
          </a:xfrm>
          <a:ln/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000" dirty="0">
                <a:latin typeface="Arial Black" panose="020B0A04020102020204" pitchFamily="34" charset="0"/>
              </a:rPr>
              <a:t>TESSUTO ADIPOSO</a:t>
            </a:r>
            <a:br>
              <a:rPr lang="it-IT" altLang="it-IT" sz="2000" dirty="0">
                <a:latin typeface="Arial Black" panose="020B0A04020102020204" pitchFamily="34" charset="0"/>
              </a:rPr>
            </a:br>
            <a:r>
              <a:rPr lang="it-IT" altLang="it-IT" sz="2000" dirty="0">
                <a:latin typeface="Arial Black" panose="020B0A04020102020204" pitchFamily="34" charset="0"/>
              </a:rPr>
              <a:t>BIANCO </a:t>
            </a:r>
            <a:br>
              <a:rPr lang="it-IT" altLang="it-IT" sz="2000" dirty="0">
                <a:latin typeface="Arial Black" panose="020B0A04020102020204" pitchFamily="34" charset="0"/>
              </a:rPr>
            </a:br>
            <a:r>
              <a:rPr lang="it-IT" altLang="it-IT" sz="2000" dirty="0">
                <a:latin typeface="Arial Black" panose="020B0A04020102020204" pitchFamily="34" charset="0"/>
              </a:rPr>
              <a:t>(o GIALLO)</a:t>
            </a:r>
            <a:br>
              <a:rPr lang="it-IT" altLang="it-IT" sz="2000" dirty="0">
                <a:latin typeface="Arial Black" panose="020B0A04020102020204" pitchFamily="34" charset="0"/>
              </a:rPr>
            </a:br>
            <a:r>
              <a:rPr lang="it-IT" altLang="it-IT" sz="2000" dirty="0">
                <a:latin typeface="Arial Black" panose="020B0A04020102020204" pitchFamily="34" charset="0"/>
              </a:rPr>
              <a:t>e</a:t>
            </a:r>
            <a:br>
              <a:rPr lang="it-IT" altLang="it-IT" sz="2000" dirty="0">
                <a:latin typeface="Arial Black" panose="020B0A04020102020204" pitchFamily="34" charset="0"/>
              </a:rPr>
            </a:br>
            <a:r>
              <a:rPr lang="it-IT" altLang="it-IT" sz="2000" dirty="0">
                <a:latin typeface="Arial Black" panose="020B0A04020102020204" pitchFamily="34" charset="0"/>
              </a:rPr>
              <a:t>BRUNO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509688DC-D371-40BA-81D5-C5863AABA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9" y="2"/>
            <a:ext cx="25812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D5907ED6-269D-44DA-B6D5-E510DBBC3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7"/>
          <a:stretch>
            <a:fillRect/>
          </a:stretch>
        </p:blipFill>
        <p:spPr bwMode="auto">
          <a:xfrm>
            <a:off x="5508626" y="1484313"/>
            <a:ext cx="3635375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777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85C68F83-243A-45A5-BEEB-E8123E757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6" y="4130677"/>
            <a:ext cx="3635375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9B8312BC-0F92-4451-B18B-525B04310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7"/>
            <a:ext cx="3348038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396A23BF-E497-4BBF-9030-A82F74066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6384" r="4883" b="10905"/>
          <a:stretch>
            <a:fillRect/>
          </a:stretch>
        </p:blipFill>
        <p:spPr bwMode="auto">
          <a:xfrm>
            <a:off x="1" y="1714500"/>
            <a:ext cx="3276600" cy="264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186" t="6384" r="4883" b="109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7" name="Line 7">
            <a:extLst>
              <a:ext uri="{FF2B5EF4-FFF2-40B4-BE49-F238E27FC236}">
                <a16:creationId xmlns:a16="http://schemas.microsoft.com/office/drawing/2014/main" id="{1FD60F6A-3238-4642-9E92-121CAD36367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3800" y="1700213"/>
            <a:ext cx="431800" cy="2233612"/>
          </a:xfrm>
          <a:prstGeom prst="line">
            <a:avLst/>
          </a:prstGeom>
          <a:noFill/>
          <a:ln w="76320" cap="sq">
            <a:solidFill>
              <a:srgbClr val="CC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5848" name="Line 8">
            <a:extLst>
              <a:ext uri="{FF2B5EF4-FFF2-40B4-BE49-F238E27FC236}">
                <a16:creationId xmlns:a16="http://schemas.microsoft.com/office/drawing/2014/main" id="{793211D2-E028-402E-9A31-5A7834BD42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6450" y="1700214"/>
            <a:ext cx="363538" cy="2665412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0954F5-8E7B-AA41-9602-412F56CD4ED6}"/>
              </a:ext>
            </a:extLst>
          </p:cNvPr>
          <p:cNvSpPr txBox="1"/>
          <p:nvPr/>
        </p:nvSpPr>
        <p:spPr>
          <a:xfrm>
            <a:off x="5627984" y="127680"/>
            <a:ext cx="3516017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33" b="1" dirty="0"/>
              <a:t>MULTILOCULARE: gli ADIPOCITI contengono numerosi e </a:t>
            </a:r>
            <a:r>
              <a:rPr lang="it-IT" sz="1633" b="1" dirty="0" err="1"/>
              <a:t>minùti</a:t>
            </a:r>
            <a:r>
              <a:rPr lang="it-IT" sz="1633" b="1" dirty="0"/>
              <a:t> vacuoli lipidici, più facilmente disponibili alle azioni metaboliche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644534C-51F6-4E4C-B0E8-D75D74ECAC2B}"/>
              </a:ext>
            </a:extLst>
          </p:cNvPr>
          <p:cNvSpPr txBox="1"/>
          <p:nvPr/>
        </p:nvSpPr>
        <p:spPr>
          <a:xfrm>
            <a:off x="-68462" y="328342"/>
            <a:ext cx="3396659" cy="76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52" b="1" dirty="0"/>
              <a:t>UNILOCULARE: gli ADIPOCITI contengono un UNICO vacuolo lipidico, che occupa quasi tutto il citoplasma.</a:t>
            </a:r>
          </a:p>
        </p:txBody>
      </p:sp>
    </p:spTree>
    <p:extLst>
      <p:ext uri="{BB962C8B-B14F-4D97-AF65-F5344CB8AC3E}">
        <p14:creationId xmlns:p14="http://schemas.microsoft.com/office/powerpoint/2010/main" val="1006749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270704"/>
            <a:ext cx="8280920" cy="1718136"/>
          </a:xfrm>
          <a:ln/>
        </p:spPr>
        <p:txBody>
          <a:bodyPr vert="horz" wrap="square" lIns="81638" tIns="42452" rIns="81638" bIns="42452" numCol="1" anchor="ctr" anchorCtr="0" compatLnSpc="1">
            <a:prstTxWarp prst="textNoShape">
              <a:avLst/>
            </a:prstTxWarp>
          </a:bodyPr>
          <a:lstStyle/>
          <a:p>
            <a:pPr algn="ctr" hangingPunct="1">
              <a:lnSpc>
                <a:spcPct val="100000"/>
              </a:lnSpc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3628" b="1" dirty="0">
                <a:solidFill>
                  <a:schemeClr val="tx1"/>
                </a:solidFill>
                <a:latin typeface="Chalkboard SE" panose="03050602040202020205" pitchFamily="66" charset="77"/>
              </a:rPr>
              <a:t>TESSUTI CONNETTIVI </a:t>
            </a:r>
            <a:br>
              <a:rPr lang="it-IT" altLang="it-IT" sz="3628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628" b="1" dirty="0">
                <a:solidFill>
                  <a:schemeClr val="tx1"/>
                </a:solidFill>
                <a:latin typeface="Chalkboard SE" panose="03050602040202020205" pitchFamily="66" charset="77"/>
              </a:rPr>
              <a:t>A MATRICE (ECM) LIQUIDA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2204864"/>
            <a:ext cx="8703847" cy="4562191"/>
          </a:xfrm>
          <a:ln/>
        </p:spPr>
        <p:txBody>
          <a:bodyPr vert="horz" wrap="square" lIns="81638" tIns="42452" rIns="81638" bIns="42452" numCol="1" anchor="t" anchorCtr="0" compatLnSpc="1">
            <a:prstTxWarp prst="textNoShape">
              <a:avLst/>
            </a:prstTxWarp>
          </a:bodyPr>
          <a:lstStyle/>
          <a:p>
            <a:pPr marL="0" indent="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2540" b="1" dirty="0">
                <a:latin typeface="Chalkboard SE" panose="03050602040202020205" pitchFamily="66" charset="77"/>
              </a:rPr>
              <a:t>Nell’ ambito dell’ organismo umano, esistono tessuti connettivi a “Matrice Liquida”.</a:t>
            </a:r>
          </a:p>
          <a:p>
            <a:pPr marL="0" indent="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endParaRPr lang="it-IT" altLang="it-IT" sz="2540" b="1" dirty="0">
              <a:latin typeface="Chalkboard SE" panose="03050602040202020205" pitchFamily="66" charset="77"/>
            </a:endParaRPr>
          </a:p>
          <a:p>
            <a:pPr marL="0" indent="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buNone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3600" b="1" dirty="0">
                <a:latin typeface="Chalkboard SE" panose="03050602040202020205" pitchFamily="66" charset="77"/>
              </a:rPr>
              <a:t>  - SANGUE</a:t>
            </a:r>
          </a:p>
          <a:p>
            <a:pPr marL="457200" indent="-45720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buFontTx/>
              <a:buChar char="-"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3600" b="1" dirty="0">
                <a:latin typeface="Chalkboard SE" panose="03050602040202020205" pitchFamily="66" charset="77"/>
              </a:rPr>
              <a:t>LINFA</a:t>
            </a:r>
          </a:p>
          <a:p>
            <a:pPr marL="0" indent="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endParaRPr lang="it-IT" altLang="it-IT" sz="2540" b="1" dirty="0">
              <a:latin typeface="Chalkboard SE" panose="03050602040202020205" pitchFamily="66" charset="77"/>
            </a:endParaRPr>
          </a:p>
          <a:p>
            <a:pPr marL="0" indent="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2540" b="1" dirty="0">
                <a:latin typeface="Chalkboard SE" panose="03050602040202020205" pitchFamily="66" charset="77"/>
              </a:rPr>
              <a:t>Essi scorrono in un complesso SISTEMA CIRCOLATORIO, suddiviso in Sistema Circolatorio Sanguifero e Sistema Circolatorio Linfatico.</a:t>
            </a:r>
          </a:p>
        </p:txBody>
      </p:sp>
    </p:spTree>
    <p:extLst>
      <p:ext uri="{BB962C8B-B14F-4D97-AF65-F5344CB8AC3E}">
        <p14:creationId xmlns:p14="http://schemas.microsoft.com/office/powerpoint/2010/main" val="14096142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1" y="2194921"/>
            <a:ext cx="4507200" cy="290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1" y="1002601"/>
            <a:ext cx="7466400" cy="69264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 A N G U E</a:t>
            </a:r>
          </a:p>
        </p:txBody>
      </p:sp>
    </p:spTree>
    <p:extLst>
      <p:ext uri="{BB962C8B-B14F-4D97-AF65-F5344CB8AC3E}">
        <p14:creationId xmlns:p14="http://schemas.microsoft.com/office/powerpoint/2010/main" val="2850047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" t="4117" r="5469" b="6451"/>
          <a:stretch>
            <a:fillRect/>
          </a:stretch>
        </p:blipFill>
        <p:spPr bwMode="auto">
          <a:xfrm>
            <a:off x="1241281" y="65161"/>
            <a:ext cx="6465600" cy="672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754" t="4117" r="5469" b="645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259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5E881F-0DEE-0C41-B126-0D0BB08EB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88" y="-99392"/>
            <a:ext cx="9036496" cy="1425575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SANGUE</a:t>
            </a:r>
            <a:b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-Organizzazione Istologica-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87D3F4-054C-A845-BF0F-1BCCB2D76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2" y="1326183"/>
            <a:ext cx="8928992" cy="5187205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CELLULE:</a:t>
            </a:r>
          </a:p>
          <a:p>
            <a:endParaRPr 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ERITROCITI</a:t>
            </a: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  <a:sym typeface="Wingdings" pitchFamily="2" charset="2"/>
              </a:rPr>
              <a:t> (Globuli Rossi), contenenti la proteina EMOGLOBINA che garantisce l’ apporto di ossigeno ai distretti corporei</a:t>
            </a:r>
          </a:p>
          <a:p>
            <a:pPr marL="457200" indent="-457200">
              <a:buFontTx/>
              <a:buChar char="-"/>
            </a:pPr>
            <a:endParaRPr lang="it-IT" sz="2600" b="1" dirty="0">
              <a:solidFill>
                <a:schemeClr val="tx1"/>
              </a:solidFill>
              <a:latin typeface="Comic Sans MS" panose="030F0902030302020204" pitchFamily="66" charset="0"/>
              <a:sym typeface="Wingdings" pitchFamily="2" charset="2"/>
            </a:endParaRP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  <a:sym typeface="Wingdings" pitchFamily="2" charset="2"/>
              </a:rPr>
              <a:t>LEUCOCITI (Globuli Bianchi): GRANULOCITI (Neutrofili, Eosinofili e Basofili), LINFOCITI, MONOCITI (tutti variamente coinvolti nei meccanismi di difesa corporea), PIASTRINE (frammenti cellulari coinvolti nella Coagulazione del Sangue)</a:t>
            </a:r>
          </a:p>
        </p:txBody>
      </p:sp>
    </p:spTree>
    <p:extLst>
      <p:ext uri="{BB962C8B-B14F-4D97-AF65-F5344CB8AC3E}">
        <p14:creationId xmlns:p14="http://schemas.microsoft.com/office/powerpoint/2010/main" val="2589638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4720" y="249481"/>
            <a:ext cx="7464960" cy="1036800"/>
          </a:xfrm>
          <a:ln/>
        </p:spPr>
        <p:txBody>
          <a:bodyPr vert="horz" wrap="square" lIns="81638" tIns="42452" rIns="81638" bIns="42452" numCol="1" anchor="ctr" anchorCtr="0" compatLnSpc="1">
            <a:prstTxWarp prst="textNoShape">
              <a:avLst/>
            </a:prstTxWarp>
          </a:bodyPr>
          <a:lstStyle/>
          <a:p>
            <a:pPr algn="ctr" hangingPunct="1">
              <a:lnSpc>
                <a:spcPct val="100000"/>
              </a:lnSpc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3266" b="1" dirty="0">
                <a:solidFill>
                  <a:schemeClr val="tx1"/>
                </a:solidFill>
                <a:latin typeface="Comic Sans MS" panose="030F0902030302020204" pitchFamily="66" charset="0"/>
              </a:rPr>
              <a:t>CELLULE DEL SANGUE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 r="3732" b="13615"/>
          <a:stretch>
            <a:fillRect/>
          </a:stretch>
        </p:blipFill>
        <p:spPr bwMode="auto">
          <a:xfrm>
            <a:off x="685440" y="1415881"/>
            <a:ext cx="6727680" cy="463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387" r="3732" b="136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3931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4948" r="5069" b="14955"/>
          <a:stretch>
            <a:fillRect/>
          </a:stretch>
        </p:blipFill>
        <p:spPr bwMode="auto">
          <a:xfrm>
            <a:off x="0" y="718921"/>
            <a:ext cx="9077760" cy="542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33" t="4948" r="5069" b="149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738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2780" r="4448" b="15793"/>
          <a:stretch>
            <a:fillRect/>
          </a:stretch>
        </p:blipFill>
        <p:spPr bwMode="auto">
          <a:xfrm>
            <a:off x="1045441" y="361"/>
            <a:ext cx="7444800" cy="679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421" t="2780" r="4448" b="157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6367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2779" r="3647" b="10454"/>
          <a:stretch>
            <a:fillRect/>
          </a:stretch>
        </p:blipFill>
        <p:spPr bwMode="auto">
          <a:xfrm>
            <a:off x="979201" y="65161"/>
            <a:ext cx="6988320" cy="679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664" t="2779" r="3647" b="104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9277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81EA32-69CE-C04C-B289-68499AA06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5" y="293432"/>
            <a:ext cx="9014536" cy="6564569"/>
          </a:xfrm>
        </p:spPr>
        <p:txBody>
          <a:bodyPr/>
          <a:lstStyle/>
          <a:p>
            <a:r>
              <a:rPr lang="it-IT" sz="2540" dirty="0">
                <a:latin typeface="Chalkboard SE" panose="03050602040202020205" pitchFamily="66" charset="77"/>
              </a:rPr>
              <a:t>I TESSUTI CONNETTIVI sono caratterizzati da Cellule immerse in una abbondante MATRICE EXTRACELLULARE (ECM)</a:t>
            </a:r>
          </a:p>
          <a:p>
            <a:endParaRPr lang="it-IT" sz="2540" dirty="0">
              <a:latin typeface="Chalkboard SE" panose="03050602040202020205" pitchFamily="66" charset="77"/>
            </a:endParaRPr>
          </a:p>
          <a:p>
            <a:r>
              <a:rPr lang="it-IT" sz="2540" dirty="0">
                <a:latin typeface="Chalkboard SE" panose="03050602040202020205" pitchFamily="66" charset="77"/>
              </a:rPr>
              <a:t>Le CELLULE assumono denominazioni differenti nei diversi tipi di Tessuto Connettivo (Fibrociti e Fibroblasti, </a:t>
            </a:r>
            <a:r>
              <a:rPr lang="it-IT" sz="2540" dirty="0" err="1">
                <a:latin typeface="Chalkboard SE" panose="03050602040202020205" pitchFamily="66" charset="77"/>
              </a:rPr>
              <a:t>Adipociti</a:t>
            </a:r>
            <a:r>
              <a:rPr lang="it-IT" sz="2540" dirty="0">
                <a:latin typeface="Chalkboard SE" panose="03050602040202020205" pitchFamily="66" charset="77"/>
              </a:rPr>
              <a:t>, </a:t>
            </a:r>
            <a:r>
              <a:rPr lang="it-IT" sz="2540" dirty="0" err="1">
                <a:latin typeface="Chalkboard SE" panose="03050602040202020205" pitchFamily="66" charset="77"/>
              </a:rPr>
              <a:t>Condroblasti</a:t>
            </a:r>
            <a:r>
              <a:rPr lang="it-IT" sz="2540" dirty="0">
                <a:latin typeface="Chalkboard SE" panose="03050602040202020205" pitchFamily="66" charset="77"/>
              </a:rPr>
              <a:t> e Condrociti, Osteoblasti e Osteociti, Osteoclasti, Cellule del Sangue e della Linfa).</a:t>
            </a:r>
          </a:p>
          <a:p>
            <a:endParaRPr lang="it-IT" sz="2540" dirty="0">
              <a:latin typeface="Chalkboard SE" panose="03050602040202020205" pitchFamily="66" charset="77"/>
            </a:endParaRPr>
          </a:p>
          <a:p>
            <a:r>
              <a:rPr lang="it-IT" sz="2540" dirty="0">
                <a:latin typeface="Chalkboard SE" panose="03050602040202020205" pitchFamily="66" charset="77"/>
              </a:rPr>
              <a:t>La ECM è molto </a:t>
            </a:r>
            <a:r>
              <a:rPr lang="it-IT" sz="2540" dirty="0" err="1">
                <a:latin typeface="Chalkboard SE" panose="03050602040202020205" pitchFamily="66" charset="77"/>
              </a:rPr>
              <a:t>piu’</a:t>
            </a:r>
            <a:r>
              <a:rPr lang="it-IT" sz="2540" dirty="0">
                <a:latin typeface="Chalkboard SE" panose="03050602040202020205" pitchFamily="66" charset="77"/>
              </a:rPr>
              <a:t> abbondante che negli altri tipi di tessuti e si compone di una Componente AMORFA ed una Componente FIBRILLARE</a:t>
            </a:r>
          </a:p>
        </p:txBody>
      </p:sp>
    </p:spTree>
    <p:extLst>
      <p:ext uri="{BB962C8B-B14F-4D97-AF65-F5344CB8AC3E}">
        <p14:creationId xmlns:p14="http://schemas.microsoft.com/office/powerpoint/2010/main" val="4271539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11198" r="5943" b="25957"/>
          <a:stretch>
            <a:fillRect/>
          </a:stretch>
        </p:blipFill>
        <p:spPr bwMode="auto">
          <a:xfrm>
            <a:off x="1" y="1110601"/>
            <a:ext cx="8229600" cy="35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33" t="11198" r="5943" b="259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219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5E881F-0DEE-0C41-B126-0D0BB08EB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88" y="-99392"/>
            <a:ext cx="9036496" cy="1425575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SANGUE</a:t>
            </a:r>
            <a:b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-Organizzazione Istologica-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87D3F4-054C-A845-BF0F-1BCCB2D76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2" y="1326183"/>
            <a:ext cx="8928992" cy="5187205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E C M: è costituita dal PLASMA, Componente </a:t>
            </a:r>
            <a:r>
              <a:rPr lang="it-IT" sz="2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Aquosa</a:t>
            </a: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in cui sono presenti:</a:t>
            </a:r>
          </a:p>
          <a:p>
            <a:endParaRPr 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COMPONENTE INORGANICA: Cationi e Anioni</a:t>
            </a: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COMPONENTE ORGANICA: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- PROTEINE: Albumina, Globuline, Proteine della Coagulazione (vari «fattori» tra cui Fibrinogeno), Ormoni Proteici</a:t>
            </a: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GLUCIDI (Glucosio) ;</a:t>
            </a: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LIPIDI (Trigliceridi, Colesterolo, Ormoni Steroidei)</a:t>
            </a:r>
          </a:p>
        </p:txBody>
      </p:sp>
    </p:spTree>
    <p:extLst>
      <p:ext uri="{BB962C8B-B14F-4D97-AF65-F5344CB8AC3E}">
        <p14:creationId xmlns:p14="http://schemas.microsoft.com/office/powerpoint/2010/main" val="2194882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t="1445" r="8913" b="9120"/>
          <a:stretch>
            <a:fillRect/>
          </a:stretch>
        </p:blipFill>
        <p:spPr bwMode="auto">
          <a:xfrm>
            <a:off x="2285281" y="65161"/>
            <a:ext cx="4245120" cy="672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99" t="1445" r="8913" b="91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278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4114" r="1141" b="15791"/>
          <a:stretch>
            <a:fillRect/>
          </a:stretch>
        </p:blipFill>
        <p:spPr bwMode="auto">
          <a:xfrm>
            <a:off x="2089441" y="65161"/>
            <a:ext cx="5551200" cy="672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560" t="4114" r="1141" b="157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8760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55663F-20F8-CA46-BE34-F3924609F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53" y="0"/>
            <a:ext cx="8712968" cy="1425575"/>
          </a:xfrm>
        </p:spPr>
        <p:txBody>
          <a:bodyPr/>
          <a:lstStyle/>
          <a:p>
            <a:pPr algn="ctr"/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 I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A</a:t>
            </a:r>
            <a:b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- Organizzazione Istologica -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BFC366-129D-234A-852C-0D7A5022F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5575"/>
            <a:ext cx="9144000" cy="5432425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CELLULE: prevalgono i LINFOCITI</a:t>
            </a:r>
          </a:p>
          <a:p>
            <a:endParaRPr lang="it-IT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E C M: molto simile al Plasma Sanguigno.</a:t>
            </a:r>
          </a:p>
          <a:p>
            <a:endParaRPr lang="it-IT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La Linfa rappresenta una cospicua parte del Liquido Interstiziale che si trova negli Spazi Intercellulari</a:t>
            </a:r>
          </a:p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Scorre nei Vasi Linfatici e viene recuperata, alla fine, nel Sistema Circolatorio Sanguifero</a:t>
            </a:r>
          </a:p>
          <a:p>
            <a:endParaRPr lang="it-IT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70793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800" y="260648"/>
            <a:ext cx="8755671" cy="1036800"/>
          </a:xfrm>
          <a:ln/>
        </p:spPr>
        <p:txBody>
          <a:bodyPr vert="horz" wrap="square" lIns="81638" tIns="42452" rIns="81638" bIns="42452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 hangingPunct="1">
              <a:lnSpc>
                <a:spcPct val="100000"/>
              </a:lnSpc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ORGANI  EMOPOIETICI</a:t>
            </a:r>
            <a:br>
              <a:rPr lang="it-IT" altLang="it-IT" sz="3200" b="1" dirty="0">
                <a:latin typeface="Comic Sans MS" panose="030F0902030302020204" pitchFamily="66" charset="0"/>
              </a:rPr>
            </a:br>
            <a:r>
              <a:rPr lang="it-IT" altLang="it-IT" sz="3200" b="1" dirty="0">
                <a:latin typeface="Comic Sans MS" panose="030F0902030302020204" pitchFamily="66" charset="0"/>
              </a:rPr>
              <a:t>e</a:t>
            </a:r>
            <a:br>
              <a:rPr lang="it-IT" altLang="it-IT" sz="3200" b="1" dirty="0">
                <a:latin typeface="Comic Sans MS" panose="030F0902030302020204" pitchFamily="66" charset="0"/>
              </a:rPr>
            </a:br>
            <a:r>
              <a:rPr lang="it-IT" altLang="it-IT" sz="3200" b="1" dirty="0">
                <a:latin typeface="Comic Sans MS" panose="030F0902030302020204" pitchFamily="66" charset="0"/>
              </a:rPr>
              <a:t>ORGANI  LINFOIDI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8496944" cy="5406120"/>
          </a:xfrm>
          <a:ln/>
        </p:spPr>
        <p:txBody>
          <a:bodyPr vert="horz" wrap="square" lIns="81638" tIns="42452" rIns="81638" bIns="42452" numCol="1" anchor="t" anchorCtr="0" compatLnSpc="1">
            <a:prstTxWarp prst="textNoShape">
              <a:avLst/>
            </a:prstTxWarp>
          </a:bodyPr>
          <a:lstStyle/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2400" b="1" dirty="0">
                <a:latin typeface="Gurmukhi MN" panose="02020600050405020304" pitchFamily="18" charset="0"/>
                <a:cs typeface="Gurmukhi MN" panose="02020600050405020304" pitchFamily="18" charset="0"/>
              </a:rPr>
              <a:t>Sono strutture corporee deputate a produrre, rispettivamente, le CELLULE del SANGUE e della LINFA.</a:t>
            </a:r>
          </a:p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endParaRPr lang="it-IT" altLang="it-IT" sz="2400" dirty="0"/>
          </a:p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2400" b="1" dirty="0">
                <a:latin typeface="Comic Sans MS" panose="030F0902030302020204" pitchFamily="66" charset="0"/>
              </a:rPr>
              <a:t>Nel MIDOLLO OSSEO si producono tutte le cellule presenti nel sangue, tra le quali anche i Linfociti. </a:t>
            </a:r>
          </a:p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endParaRPr lang="it-IT" altLang="it-IT" sz="2400" dirty="0"/>
          </a:p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Gli ORGANI LINFOIDI sono costituiti da Tessuto Linfoide, costituito da LINFOCITI e altri Globuli Bianchi. Tra questi, si ricordino i LINFONODI (intercalati sul Sistema Circolatorio Linfatico), le TONSILLE, l’ APPENDICE CECALE, gli AGGLOMERATI LINFOIDI associati alle Mucose dei diversi Sistemi, la MILZA.</a:t>
            </a:r>
          </a:p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8822771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1"/>
            <a:ext cx="4474080" cy="297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081" y="361"/>
            <a:ext cx="3820320" cy="297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8"/>
          <a:stretch>
            <a:fillRect/>
          </a:stretch>
        </p:blipFill>
        <p:spPr bwMode="auto">
          <a:xfrm>
            <a:off x="4538880" y="2959561"/>
            <a:ext cx="3755520" cy="326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1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-2028" y="3306601"/>
            <a:ext cx="4992219" cy="109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177" b="1">
                <a:cs typeface="+mn-cs"/>
              </a:rPr>
              <a:t>MIDOLLO OSSEO</a:t>
            </a:r>
          </a:p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177" b="1">
                <a:cs typeface="+mn-cs"/>
              </a:rPr>
              <a:t>ASPETTI ANATOMO-MICROSCOPICI</a:t>
            </a:r>
          </a:p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177" b="1">
                <a:cs typeface="+mn-cs"/>
              </a:rPr>
              <a:t>E SCHEMA T.E.M.</a:t>
            </a:r>
          </a:p>
        </p:txBody>
      </p:sp>
    </p:spTree>
    <p:extLst>
      <p:ext uri="{BB962C8B-B14F-4D97-AF65-F5344CB8AC3E}">
        <p14:creationId xmlns:p14="http://schemas.microsoft.com/office/powerpoint/2010/main" val="2626768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1447" r="6706" b="13124"/>
          <a:stretch>
            <a:fillRect/>
          </a:stretch>
        </p:blipFill>
        <p:spPr bwMode="auto">
          <a:xfrm>
            <a:off x="2351521" y="361"/>
            <a:ext cx="4963680" cy="613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305" t="1447" r="6706" b="131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436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/>
          <a:stretch>
            <a:fillRect/>
          </a:stretch>
        </p:blipFill>
        <p:spPr bwMode="auto">
          <a:xfrm>
            <a:off x="4538880" y="360"/>
            <a:ext cx="3755520" cy="62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l="48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60900" y="361"/>
            <a:ext cx="4411482" cy="1425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903" b="1">
                <a:cs typeface="+mn-cs"/>
              </a:rPr>
              <a:t>SCHEMA DELLE VARIE </a:t>
            </a:r>
          </a:p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903" b="1">
                <a:cs typeface="+mn-cs"/>
              </a:rPr>
              <a:t>FASI </a:t>
            </a:r>
          </a:p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903" b="1">
                <a:cs typeface="+mn-cs"/>
              </a:rPr>
              <a:t>DELL’ EMOPOIESI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t="3185" r="2209" b="9035"/>
          <a:stretch>
            <a:fillRect/>
          </a:stretch>
        </p:blipFill>
        <p:spPr bwMode="auto">
          <a:xfrm>
            <a:off x="0" y="1809000"/>
            <a:ext cx="4538880" cy="441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24000"/>
                  </a:blip>
                  <a:srcRect l="4010" t="3185" r="2209" b="90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214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1334" r="11539" b="7785"/>
          <a:stretch>
            <a:fillRect/>
          </a:stretch>
        </p:blipFill>
        <p:spPr bwMode="auto">
          <a:xfrm>
            <a:off x="4176713" y="144462"/>
            <a:ext cx="3995687" cy="673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794" t="1334" r="11539" b="77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8F10EE6-480F-7541-A906-5605CAB3904C}"/>
              </a:ext>
            </a:extLst>
          </p:cNvPr>
          <p:cNvSpPr txBox="1"/>
          <p:nvPr/>
        </p:nvSpPr>
        <p:spPr>
          <a:xfrm>
            <a:off x="107505" y="1556792"/>
            <a:ext cx="4069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</a:t>
            </a: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CIRCOLATORIO</a:t>
            </a: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LINFATICO </a:t>
            </a: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</a:t>
            </a: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LINFONODI</a:t>
            </a:r>
          </a:p>
        </p:txBody>
      </p:sp>
    </p:spTree>
    <p:extLst>
      <p:ext uri="{BB962C8B-B14F-4D97-AF65-F5344CB8AC3E}">
        <p14:creationId xmlns:p14="http://schemas.microsoft.com/office/powerpoint/2010/main" val="41679609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0EC13F19-FDF4-453B-A0A4-E7819E0B7A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ln/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3200" dirty="0">
                <a:latin typeface="Arial Black" panose="020B0A04020102020204" pitchFamily="34" charset="0"/>
              </a:rPr>
              <a:t>CELLULE DEI DIVERSI TIPI DI </a:t>
            </a: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latin typeface="Arial Black" panose="020B0A04020102020204" pitchFamily="34" charset="0"/>
              </a:rPr>
              <a:t>TESSUTI CONNETTIVI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EBCB9F78-31A2-4FC9-9C02-FCFAB4D86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7"/>
          <a:stretch>
            <a:fillRect/>
          </a:stretch>
        </p:blipFill>
        <p:spPr bwMode="auto">
          <a:xfrm>
            <a:off x="358776" y="1096965"/>
            <a:ext cx="8785225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2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6276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>
            <a:extLst>
              <a:ext uri="{FF2B5EF4-FFF2-40B4-BE49-F238E27FC236}">
                <a16:creationId xmlns:a16="http://schemas.microsoft.com/office/drawing/2014/main" id="{9A936AAA-8793-974E-AC8C-6CBC1E8D6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241300"/>
            <a:ext cx="52419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384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FFB4A61F-063F-2941-974A-DC68400EB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241300"/>
            <a:ext cx="64992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049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" t="53053" r="658" b="77"/>
          <a:stretch/>
        </p:blipFill>
        <p:spPr bwMode="auto">
          <a:xfrm>
            <a:off x="35072" y="1772816"/>
            <a:ext cx="9108928" cy="479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853" t="2782" r="5310" b="91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4A6C3E-2215-E944-B37B-C8B5C652FE8A}"/>
              </a:ext>
            </a:extLst>
          </p:cNvPr>
          <p:cNvSpPr txBox="1"/>
          <p:nvPr/>
        </p:nvSpPr>
        <p:spPr>
          <a:xfrm>
            <a:off x="35073" y="116632"/>
            <a:ext cx="9108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TONSILLE del DISTRETTO </a:t>
            </a:r>
          </a:p>
          <a:p>
            <a:pPr algn="ctr"/>
            <a:r>
              <a:rPr lang="it-IT" sz="36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ORO-FARINGEO</a:t>
            </a:r>
          </a:p>
          <a:p>
            <a:pPr algn="ctr"/>
            <a:r>
              <a:rPr lang="it-IT" sz="36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(Arco Linfatico di </a:t>
            </a:r>
            <a:r>
              <a:rPr lang="it-IT" sz="360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Waldeyer</a:t>
            </a:r>
            <a:r>
              <a:rPr lang="it-IT" sz="36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54364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1B902A-98D0-2F42-A2AE-7F1EE511E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88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 I L </a:t>
            </a:r>
            <a:r>
              <a:rPr lang="it-IT" sz="320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Z</a:t>
            </a:r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00D2D3-E654-DB4A-A222-ECC8CB2DC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92088"/>
            <a:ext cx="8424936" cy="6065912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Organo LINFOIDE, pieno, impari, localizzato nell’ IPOCONDRIO SINISTRO.</a:t>
            </a:r>
          </a:p>
          <a:p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Prende rapporto con la Parete Addominale Antero-Laterale.</a:t>
            </a:r>
          </a:p>
          <a:p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È deputato alla distruzione dei Globuli Rossi del Sangue che hanno concluso il loro ciclo vitale dopo circa 120 giorni di vita (ERITROCATERESI).</a:t>
            </a:r>
          </a:p>
          <a:p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A differenza dei Linfonodi, la MILZA «setaccia» e «filtra» il Sangue (anziché la Linfa), al fine di identificarvi possibili agenti potenzialmente dannosi per l’ organismo</a:t>
            </a:r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1190249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4648" r="7619" b="13124"/>
          <a:stretch>
            <a:fillRect/>
          </a:stretch>
        </p:blipFill>
        <p:spPr bwMode="auto">
          <a:xfrm>
            <a:off x="1511300" y="431800"/>
            <a:ext cx="6624638" cy="633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311" t="4648" r="7619" b="131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803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8382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ANATOMIA TOPOGRAFICA DELLA MILZA</a:t>
            </a: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47750"/>
            <a:ext cx="7696200" cy="580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593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DBDD6-9A86-DF42-BDC2-682347D3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9109"/>
            <a:ext cx="7753350" cy="745595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 I M 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0A8384-3B9E-EE4E-B43D-E873719FC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80728"/>
            <a:ext cx="8041382" cy="5877272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Organo LINFOIDE impari localizzato nel MEDIASTINO della Cavità Toracica, </a:t>
            </a:r>
            <a:r>
              <a:rPr lang="it-IT" sz="28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antero</a:t>
            </a:r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-superiormente rispetto al Cuore.</a:t>
            </a:r>
          </a:p>
          <a:p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Fino all’ età adolescenziale provvede a differenziare i LINFOCITI «T» (</a:t>
            </a:r>
            <a:r>
              <a:rPr lang="it-IT" sz="28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Timociti</a:t>
            </a:r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).</a:t>
            </a:r>
          </a:p>
          <a:p>
            <a:endParaRPr 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Successivamente all’ adolescenza, va incontro ad una regressione morfo-funzionale a tessuto adiposo.</a:t>
            </a:r>
          </a:p>
          <a:p>
            <a:endParaRPr 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endParaRPr 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74292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2780" r="6728" b="14461"/>
          <a:stretch>
            <a:fillRect/>
          </a:stretch>
        </p:blipFill>
        <p:spPr bwMode="auto">
          <a:xfrm>
            <a:off x="647700" y="360363"/>
            <a:ext cx="7488238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53" t="2780" r="6728" b="1446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768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EED2A2-29C9-0848-A38C-CAE272F5E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9" y="28946"/>
            <a:ext cx="8949436" cy="1048379"/>
          </a:xfrm>
        </p:spPr>
        <p:txBody>
          <a:bodyPr/>
          <a:lstStyle/>
          <a:p>
            <a:pPr algn="ctr"/>
            <a:r>
              <a:rPr lang="it-IT" sz="3266" b="1" dirty="0">
                <a:latin typeface="Comic Sans MS" panose="030F0902030302020204" pitchFamily="66" charset="0"/>
              </a:rPr>
              <a:t>ECM dei TESSUTI CONNETTIVI</a:t>
            </a:r>
            <a:br>
              <a:rPr lang="it-IT" sz="3266" b="1" dirty="0">
                <a:latin typeface="Comic Sans MS" panose="030F0902030302020204" pitchFamily="66" charset="0"/>
              </a:rPr>
            </a:br>
            <a:r>
              <a:rPr lang="it-IT" sz="3266" b="1" dirty="0">
                <a:latin typeface="Comic Sans MS" panose="030F0902030302020204" pitchFamily="66" charset="0"/>
              </a:rPr>
              <a:t>COMPONENTE AMORFA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2BAA9B-68EB-E143-BC50-AFEB47742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89" y="1077325"/>
            <a:ext cx="8949436" cy="5590186"/>
          </a:xfrm>
        </p:spPr>
        <p:txBody>
          <a:bodyPr/>
          <a:lstStyle/>
          <a:p>
            <a:r>
              <a:rPr lang="it-IT" sz="2903" b="1" dirty="0">
                <a:latin typeface="Chalkboard SE" panose="03050602040202020205" pitchFamily="66" charset="77"/>
              </a:rPr>
              <a:t>Nell’ ambito di una FASE DISPERDENTE AQUOSA	si descrivono :</a:t>
            </a:r>
          </a:p>
          <a:p>
            <a:pPr marL="414772" indent="-414772">
              <a:buFontTx/>
              <a:buChar char="-"/>
            </a:pPr>
            <a:r>
              <a:rPr lang="it-IT" sz="2903" b="1" dirty="0">
                <a:latin typeface="Chalkboard SE" panose="03050602040202020205" pitchFamily="66" charset="77"/>
              </a:rPr>
              <a:t>GLICOSAMINOGLICANI (Acido Ialuronico e </a:t>
            </a:r>
            <a:r>
              <a:rPr lang="it-IT" sz="2903" b="1" dirty="0" err="1">
                <a:latin typeface="Chalkboard SE" panose="03050602040202020205" pitchFamily="66" charset="77"/>
              </a:rPr>
              <a:t>Glicosaminoglicani</a:t>
            </a:r>
            <a:r>
              <a:rPr lang="it-IT" sz="2903" b="1" dirty="0">
                <a:latin typeface="Chalkboard SE" panose="03050602040202020205" pitchFamily="66" charset="77"/>
              </a:rPr>
              <a:t> Solforati): sono le molecole predominanti nei PROTEOGLICANI. Trattengono l’ acqua e conferiscono resistenza alla compressione;</a:t>
            </a:r>
          </a:p>
          <a:p>
            <a:pPr marL="414772" indent="-414772">
              <a:buFontTx/>
              <a:buChar char="-"/>
            </a:pPr>
            <a:endParaRPr lang="it-IT" sz="2903" b="1" dirty="0">
              <a:latin typeface="Chalkboard SE" panose="03050602040202020205" pitchFamily="66" charset="77"/>
            </a:endParaRPr>
          </a:p>
          <a:p>
            <a:pPr marL="414772" indent="-414772">
              <a:buFontTx/>
              <a:buChar char="-"/>
            </a:pPr>
            <a:r>
              <a:rPr lang="it-IT" sz="2903" b="1" dirty="0">
                <a:latin typeface="Chalkboard SE" panose="03050602040202020205" pitchFamily="66" charset="77"/>
              </a:rPr>
              <a:t>PROTEINE NON FIBRILLARI: si ricordi la </a:t>
            </a:r>
            <a:r>
              <a:rPr lang="it-IT" sz="2903" b="1" dirty="0" err="1">
                <a:latin typeface="Chalkboard SE" panose="03050602040202020205" pitchFamily="66" charset="77"/>
              </a:rPr>
              <a:t>Fibronectina</a:t>
            </a:r>
            <a:r>
              <a:rPr lang="it-IT" sz="2903" b="1" dirty="0">
                <a:latin typeface="Chalkboard SE" panose="03050602040202020205" pitchFamily="66" charset="77"/>
              </a:rPr>
              <a:t>, coinvolta anche nei dispositivi di adesione cellula ECM</a:t>
            </a:r>
          </a:p>
        </p:txBody>
      </p:sp>
    </p:spTree>
    <p:extLst>
      <p:ext uri="{BB962C8B-B14F-4D97-AF65-F5344CB8AC3E}">
        <p14:creationId xmlns:p14="http://schemas.microsoft.com/office/powerpoint/2010/main" val="345613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EED2A2-29C9-0848-A38C-CAE272F5E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9" y="28944"/>
            <a:ext cx="8949436" cy="1141412"/>
          </a:xfrm>
        </p:spPr>
        <p:txBody>
          <a:bodyPr/>
          <a:lstStyle/>
          <a:p>
            <a:pPr algn="ctr"/>
            <a:r>
              <a:rPr lang="it-IT" sz="3266" b="1" dirty="0">
                <a:latin typeface="Copperplate Gothic Bold" panose="020E0705020206020404" pitchFamily="34" charset="77"/>
              </a:rPr>
              <a:t>ECM dei TESSUTI CONNETTIVI</a:t>
            </a:r>
            <a:br>
              <a:rPr lang="it-IT" sz="3266" b="1" dirty="0">
                <a:latin typeface="Copperplate Gothic Bold" panose="020E0705020206020404" pitchFamily="34" charset="77"/>
              </a:rPr>
            </a:br>
            <a:r>
              <a:rPr lang="it-IT" sz="3266" b="1" dirty="0">
                <a:latin typeface="Copperplate Gothic Bold" panose="020E0705020206020404" pitchFamily="34" charset="77"/>
              </a:rPr>
              <a:t>COMPONENTE FIBRILLARE (Fibrosa)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2BAA9B-68EB-E143-BC50-AFEB47742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89" y="1170356"/>
            <a:ext cx="8949436" cy="5590186"/>
          </a:xfrm>
        </p:spPr>
        <p:txBody>
          <a:bodyPr/>
          <a:lstStyle/>
          <a:p>
            <a:r>
              <a:rPr lang="it-IT" sz="2722" b="1" dirty="0">
                <a:latin typeface="Copperplate Gothic Bold" panose="020E0705020206020404" pitchFamily="34" charset="77"/>
              </a:rPr>
              <a:t>Si descrivono TRE categorie di FIBRE:</a:t>
            </a:r>
          </a:p>
          <a:p>
            <a:endParaRPr lang="it-IT" sz="2722" b="1" dirty="0">
              <a:latin typeface="Copperplate Gothic Bold" panose="020E0705020206020404" pitchFamily="34" charset="77"/>
            </a:endParaRPr>
          </a:p>
          <a:p>
            <a:pPr marL="414772" indent="-414772">
              <a:buFontTx/>
              <a:buChar char="-"/>
            </a:pPr>
            <a:r>
              <a:rPr lang="it-IT" sz="2722" b="1" dirty="0">
                <a:latin typeface="Copperplate Gothic Bold" panose="020E0705020206020404" pitchFamily="34" charset="77"/>
              </a:rPr>
              <a:t>COLLAGENE</a:t>
            </a:r>
          </a:p>
          <a:p>
            <a:pPr marL="414772" indent="-414772">
              <a:buFontTx/>
              <a:buChar char="-"/>
            </a:pPr>
            <a:r>
              <a:rPr lang="it-IT" sz="2722" b="1" dirty="0">
                <a:latin typeface="Copperplate Gothic Bold" panose="020E0705020206020404" pitchFamily="34" charset="77"/>
              </a:rPr>
              <a:t>RETICOLARI</a:t>
            </a:r>
          </a:p>
          <a:p>
            <a:pPr marL="414772" indent="-414772">
              <a:buFontTx/>
              <a:buChar char="-"/>
            </a:pPr>
            <a:r>
              <a:rPr lang="it-IT" sz="2722" b="1" dirty="0">
                <a:latin typeface="Copperplate Gothic Bold" panose="020E0705020206020404" pitchFamily="34" charset="77"/>
              </a:rPr>
              <a:t>ELASTICHE</a:t>
            </a:r>
          </a:p>
          <a:p>
            <a:pPr marL="414772" indent="-414772">
              <a:buFontTx/>
              <a:buChar char="-"/>
            </a:pPr>
            <a:endParaRPr lang="it-IT" sz="2722" b="1" dirty="0">
              <a:latin typeface="Copperplate Gothic Bold" panose="020E0705020206020404" pitchFamily="34" charset="77"/>
            </a:endParaRPr>
          </a:p>
          <a:p>
            <a:pPr marL="0" indent="0"/>
            <a:r>
              <a:rPr lang="it-IT" sz="2722" b="1" dirty="0">
                <a:latin typeface="Copperplate Gothic Bold" panose="020E0705020206020404" pitchFamily="34" charset="77"/>
              </a:rPr>
              <a:t>La PROTEINA maggiormente coinvolta è il COLLAGENE (di cui si conoscono 17 tipi…), che assume diverse conformazioni tridimensionali</a:t>
            </a:r>
            <a:r>
              <a:rPr lang="it-IT" sz="2722" b="1">
                <a:latin typeface="Copperplate Gothic Bold" panose="020E0705020206020404" pitchFamily="34" charset="77"/>
              </a:rPr>
              <a:t>. </a:t>
            </a:r>
          </a:p>
          <a:p>
            <a:pPr marL="0" indent="0"/>
            <a:r>
              <a:rPr lang="it-IT" sz="2722" b="1">
                <a:latin typeface="Copperplate Gothic Bold" panose="020E0705020206020404" pitchFamily="34" charset="77"/>
              </a:rPr>
              <a:t>Nelle </a:t>
            </a:r>
            <a:r>
              <a:rPr lang="it-IT" sz="2722" b="1" dirty="0">
                <a:latin typeface="Copperplate Gothic Bold" panose="020E0705020206020404" pitchFamily="34" charset="77"/>
              </a:rPr>
              <a:t>fibre elastiche prevale l’ Elastina.</a:t>
            </a:r>
          </a:p>
        </p:txBody>
      </p:sp>
    </p:spTree>
    <p:extLst>
      <p:ext uri="{BB962C8B-B14F-4D97-AF65-F5344CB8AC3E}">
        <p14:creationId xmlns:p14="http://schemas.microsoft.com/office/powerpoint/2010/main" val="1787788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21132052-4BB7-4878-B657-D4FC038BD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8363" y="-17165637"/>
            <a:ext cx="29222701" cy="3970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EC98C32E-C009-468F-A18B-22B6B298B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/>
          <a:stretch>
            <a:fillRect/>
          </a:stretch>
        </p:blipFill>
        <p:spPr bwMode="auto">
          <a:xfrm>
            <a:off x="3902076" y="0"/>
            <a:ext cx="5241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t="37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9C33CD1B-937D-43BE-856E-3FDF4431C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5538"/>
            <a:ext cx="3563938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800">
                <a:latin typeface="Arial Black" panose="020B0A04020102020204" pitchFamily="34" charset="0"/>
              </a:rPr>
              <a:t>GLICOSAMINO</a:t>
            </a:r>
          </a:p>
          <a:p>
            <a:pPr algn="ctr" defTabSz="449266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800">
                <a:latin typeface="Arial Black" panose="020B0A04020102020204" pitchFamily="34" charset="0"/>
              </a:rPr>
              <a:t>GLICANI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7165AF49-1A69-412B-B9E3-EAD943311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33337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:a16="http://schemas.microsoft.com/office/drawing/2014/main" id="{2B9AC1B1-E457-4FAD-8701-B89BE8FF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5040313"/>
            <a:ext cx="156123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49266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1200">
                <a:latin typeface="Arial Black" panose="020B0A04020102020204" pitchFamily="34" charset="0"/>
              </a:rPr>
              <a:t>Acido Ialuronico</a:t>
            </a:r>
          </a:p>
        </p:txBody>
      </p:sp>
    </p:spTree>
    <p:extLst>
      <p:ext uri="{BB962C8B-B14F-4D97-AF65-F5344CB8AC3E}">
        <p14:creationId xmlns:p14="http://schemas.microsoft.com/office/powerpoint/2010/main" val="1836306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249B80D7-16E4-4EA1-A854-CF9450B51D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600">
                <a:latin typeface="Arial Black" panose="020B0A04020102020204" pitchFamily="34" charset="0"/>
              </a:rPr>
              <a:t>PROTEOGLICANI: SCHEMA STRUTTURALE</a:t>
            </a:r>
          </a:p>
        </p:txBody>
      </p:sp>
      <p:sp>
        <p:nvSpPr>
          <p:cNvPr id="11266" name="Line 2">
            <a:extLst>
              <a:ext uri="{FF2B5EF4-FFF2-40B4-BE49-F238E27FC236}">
                <a16:creationId xmlns:a16="http://schemas.microsoft.com/office/drawing/2014/main" id="{13F0FDCE-88C6-46DA-AB1E-1D301FA5FEF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7977" y="3067052"/>
            <a:ext cx="1300163" cy="219075"/>
          </a:xfrm>
          <a:prstGeom prst="line">
            <a:avLst/>
          </a:prstGeom>
          <a:noFill/>
          <a:ln w="3816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EB69F0A8-7C5E-4306-AF94-4A463DF0A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57338"/>
            <a:ext cx="8964613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276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AFCF8A4F-556E-4C57-8BAA-33BF401FC1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3200">
                <a:latin typeface="Arial Black" panose="020B0A04020102020204" pitchFamily="34" charset="0"/>
              </a:rPr>
              <a:t>FIBRE COLLAGENE e RETICOLARI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DFA31143-48DB-4A51-A2B5-FFF008551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6"/>
          <a:stretch>
            <a:fillRect/>
          </a:stretch>
        </p:blipFill>
        <p:spPr bwMode="auto">
          <a:xfrm>
            <a:off x="2124075" y="4005263"/>
            <a:ext cx="5327650" cy="250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r="272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8F0E6347-4607-406E-B392-953DF47F4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7" y="1484315"/>
            <a:ext cx="2473325" cy="247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782D1307-D648-44D5-86F4-180822489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" y="1557338"/>
            <a:ext cx="3311525" cy="182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1" name="Line 5">
            <a:extLst>
              <a:ext uri="{FF2B5EF4-FFF2-40B4-BE49-F238E27FC236}">
                <a16:creationId xmlns:a16="http://schemas.microsoft.com/office/drawing/2014/main" id="{E4C06E8A-959F-43C7-A4F7-AB3069221A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6089" y="2708277"/>
            <a:ext cx="147637" cy="1584325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9462" name="Line 6">
            <a:extLst>
              <a:ext uri="{FF2B5EF4-FFF2-40B4-BE49-F238E27FC236}">
                <a16:creationId xmlns:a16="http://schemas.microsoft.com/office/drawing/2014/main" id="{7888350E-FE72-48F7-9EA5-6F06042394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2" y="3357563"/>
            <a:ext cx="2087563" cy="1727200"/>
          </a:xfrm>
          <a:prstGeom prst="line">
            <a:avLst/>
          </a:prstGeom>
          <a:noFill/>
          <a:ln w="7632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9463" name="Line 7">
            <a:extLst>
              <a:ext uri="{FF2B5EF4-FFF2-40B4-BE49-F238E27FC236}">
                <a16:creationId xmlns:a16="http://schemas.microsoft.com/office/drawing/2014/main" id="{75613B47-95B8-45B3-9641-B42E8B897B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1" y="2781300"/>
            <a:ext cx="2879725" cy="1511300"/>
          </a:xfrm>
          <a:prstGeom prst="line">
            <a:avLst/>
          </a:prstGeom>
          <a:noFill/>
          <a:ln w="41400" cap="sq">
            <a:solidFill>
              <a:srgbClr val="FF9900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9464" name="Rectangle 8">
            <a:extLst>
              <a:ext uri="{FF2B5EF4-FFF2-40B4-BE49-F238E27FC236}">
                <a16:creationId xmlns:a16="http://schemas.microsoft.com/office/drawing/2014/main" id="{01480A64-DEA0-4B96-8B1B-91B237C0C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7" y="4076700"/>
            <a:ext cx="2447925" cy="2376488"/>
          </a:xfrm>
          <a:prstGeom prst="rect">
            <a:avLst/>
          </a:prstGeom>
          <a:noFill/>
          <a:ln w="44280" cap="sq">
            <a:solidFill>
              <a:srgbClr val="0000FF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9465" name="Line 9">
            <a:extLst>
              <a:ext uri="{FF2B5EF4-FFF2-40B4-BE49-F238E27FC236}">
                <a16:creationId xmlns:a16="http://schemas.microsoft.com/office/drawing/2014/main" id="{3BCED325-0CA9-47FB-AB52-418CC40E5C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3440" y="2922590"/>
            <a:ext cx="1800225" cy="2236787"/>
          </a:xfrm>
          <a:prstGeom prst="line">
            <a:avLst/>
          </a:prstGeom>
          <a:noFill/>
          <a:ln w="38160" cap="sq">
            <a:solidFill>
              <a:srgbClr val="8DC6FF"/>
            </a:solidFill>
            <a:prstDash val="dash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74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</TotalTime>
  <Words>1142</Words>
  <Application>Microsoft Macintosh PowerPoint</Application>
  <PresentationFormat>Presentazione su schermo (4:3)</PresentationFormat>
  <Paragraphs>177</Paragraphs>
  <Slides>47</Slides>
  <Notes>34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47</vt:i4>
      </vt:variant>
    </vt:vector>
  </HeadingPairs>
  <TitlesOfParts>
    <vt:vector size="62" baseType="lpstr">
      <vt:lpstr>Microsoft YaHei</vt:lpstr>
      <vt:lpstr>ＭＳ Ｐゴシック</vt:lpstr>
      <vt:lpstr>SimSun</vt:lpstr>
      <vt:lpstr>Arial</vt:lpstr>
      <vt:lpstr>Arial Black</vt:lpstr>
      <vt:lpstr>Calibri</vt:lpstr>
      <vt:lpstr>Calibri Light</vt:lpstr>
      <vt:lpstr>Chalkboard SE</vt:lpstr>
      <vt:lpstr>Comic Sans MS</vt:lpstr>
      <vt:lpstr>Copperplate Gothic Bold</vt:lpstr>
      <vt:lpstr>Gurmukhi MN</vt:lpstr>
      <vt:lpstr>Lucida Sans Unicode</vt:lpstr>
      <vt:lpstr>Times New Roman</vt:lpstr>
      <vt:lpstr>Wingdings</vt:lpstr>
      <vt:lpstr>Tema di Office</vt:lpstr>
      <vt:lpstr> TESSUTI CONNETTIVI  </vt:lpstr>
      <vt:lpstr>CLASSIFICAZIONE MORFO-FUNZIONALE DEI TESSUTI CONNETTIVI </vt:lpstr>
      <vt:lpstr>Presentazione standard di PowerPoint</vt:lpstr>
      <vt:lpstr>CELLULE DEI DIVERSI TIPI DI  TESSUTI CONNETTIVI</vt:lpstr>
      <vt:lpstr>ECM dei TESSUTI CONNETTIVI COMPONENTE AMORFA</vt:lpstr>
      <vt:lpstr>ECM dei TESSUTI CONNETTIVI COMPONENTE FIBRILLARE (Fibrosa)</vt:lpstr>
      <vt:lpstr>Presentazione standard di PowerPoint</vt:lpstr>
      <vt:lpstr>PROTEOGLICANI: SCHEMA STRUTTURALE</vt:lpstr>
      <vt:lpstr>FIBRE COLLAGENE e RETICOLARI</vt:lpstr>
      <vt:lpstr>Presentazione standard di PowerPoint</vt:lpstr>
      <vt:lpstr>CELLULE DEI TESSUTI CONNETTIVI  PROPRIAMENTE DETTI</vt:lpstr>
      <vt:lpstr>CELLULE dei CONNETTIVI  PROPRIAMENTE DETTI</vt:lpstr>
      <vt:lpstr>FIBROBLASTI  e  FIBROCITI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TESSUTO CONNETTIVO ELASTICO</vt:lpstr>
      <vt:lpstr>Presentazione standard di PowerPoint</vt:lpstr>
      <vt:lpstr>TESSUTO ADIPOSO</vt:lpstr>
      <vt:lpstr>TESSUTO ADIPOSO BIANCO  (o GIALLO) e BRUNO</vt:lpstr>
      <vt:lpstr>TESSUTI CONNETTIVI  A MATRICE (ECM) LIQUIDA</vt:lpstr>
      <vt:lpstr>S A N G U E</vt:lpstr>
      <vt:lpstr>Presentazione standard di PowerPoint</vt:lpstr>
      <vt:lpstr>SANGUE -Organizzazione Istologica-</vt:lpstr>
      <vt:lpstr>CELLULE DEL SANGUE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SANGUE -Organizzazione Istologica-</vt:lpstr>
      <vt:lpstr>Presentazione standard di PowerPoint</vt:lpstr>
      <vt:lpstr>Presentazione standard di PowerPoint</vt:lpstr>
      <vt:lpstr>L I N F A - Organizzazione Istologica -</vt:lpstr>
      <vt:lpstr>ORGANI  EMOPOIETICI e ORGANI  LINFOIDI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 I L Z A</vt:lpstr>
      <vt:lpstr>Presentazione standard di PowerPoint</vt:lpstr>
      <vt:lpstr>ANATOMIA TOPOGRAFICA DELLA MILZA</vt:lpstr>
      <vt:lpstr>T I M O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TESSUTI CONNETTIVI  </dc:title>
  <dc:creator>Utente di Microsoft Office</dc:creator>
  <cp:lastModifiedBy>Utente di Microsoft Office</cp:lastModifiedBy>
  <cp:revision>19</cp:revision>
  <dcterms:created xsi:type="dcterms:W3CDTF">2020-10-12T05:02:12Z</dcterms:created>
  <dcterms:modified xsi:type="dcterms:W3CDTF">2022-10-18T20:04:33Z</dcterms:modified>
</cp:coreProperties>
</file>