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353" r:id="rId2"/>
    <p:sldId id="319" r:id="rId3"/>
    <p:sldId id="264" r:id="rId4"/>
    <p:sldId id="320" r:id="rId5"/>
    <p:sldId id="321" r:id="rId6"/>
    <p:sldId id="266" r:id="rId7"/>
    <p:sldId id="267" r:id="rId8"/>
    <p:sldId id="318" r:id="rId9"/>
    <p:sldId id="323" r:id="rId10"/>
    <p:sldId id="324" r:id="rId11"/>
    <p:sldId id="325" r:id="rId12"/>
    <p:sldId id="326" r:id="rId13"/>
    <p:sldId id="354" r:id="rId14"/>
    <p:sldId id="355" r:id="rId15"/>
    <p:sldId id="329" r:id="rId16"/>
    <p:sldId id="330" r:id="rId17"/>
    <p:sldId id="331" r:id="rId18"/>
    <p:sldId id="332" r:id="rId19"/>
    <p:sldId id="333" r:id="rId20"/>
    <p:sldId id="334" r:id="rId21"/>
    <p:sldId id="335" r:id="rId22"/>
    <p:sldId id="336" r:id="rId23"/>
    <p:sldId id="269" r:id="rId24"/>
    <p:sldId id="337" r:id="rId25"/>
    <p:sldId id="338" r:id="rId26"/>
    <p:sldId id="339" r:id="rId27"/>
    <p:sldId id="340" r:id="rId28"/>
    <p:sldId id="262" r:id="rId29"/>
    <p:sldId id="341" r:id="rId30"/>
    <p:sldId id="342" r:id="rId31"/>
    <p:sldId id="343" r:id="rId32"/>
    <p:sldId id="344" r:id="rId33"/>
    <p:sldId id="345" r:id="rId34"/>
    <p:sldId id="346" r:id="rId35"/>
    <p:sldId id="347" r:id="rId36"/>
    <p:sldId id="349" r:id="rId37"/>
    <p:sldId id="350" r:id="rId38"/>
    <p:sldId id="351" r:id="rId3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088"/>
  </p:normalViewPr>
  <p:slideViewPr>
    <p:cSldViewPr>
      <p:cViewPr varScale="1">
        <p:scale>
          <a:sx n="86" d="100"/>
          <a:sy n="86" d="100"/>
        </p:scale>
        <p:origin x="1864"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2</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18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15</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2350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16</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1938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17</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952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18</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1310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19</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7678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20</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37995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21</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084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22</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8611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9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5925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3</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40576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2018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48944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48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7636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75489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53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21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4779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4</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416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fld id="{97C591C6-797D-414A-9E08-0F6C57FBA2A3}" type="slidenum">
              <a:rPr lang="it-IT" altLang="it-IT"/>
              <a:pPr/>
              <a:t>36</a:t>
            </a:fld>
            <a:endParaRPr lang="it-IT" altLang="it-IT"/>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097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fld id="{56048625-85E9-4BBB-AA99-2A2EA5FC2A18}" type="slidenum">
              <a:rPr lang="it-IT" altLang="it-IT"/>
              <a:pPr/>
              <a:t>37</a:t>
            </a:fld>
            <a:endParaRPr lang="it-IT" altLang="it-IT"/>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9052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fld id="{8C9F5BF6-2570-4265-B296-BFBB5AB6F3F3}" type="slidenum">
              <a:rPr lang="it-IT" altLang="it-IT"/>
              <a:pPr/>
              <a:t>38</a:t>
            </a:fld>
            <a:endParaRPr lang="it-IT" altLang="it-IT"/>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4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5</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477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8</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7617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9</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6419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10</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861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11</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9257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12</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9484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407582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401079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 id="2147483676" r:id="rId15"/>
    <p:sldLayoutId id="2147483677" r:id="rId16"/>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Generalità</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Istologia del </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Tessuto Nervoso</a:t>
            </a:r>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
        <p:nvSpPr>
          <p:cNvPr id="10242" name="Rectangle 2">
            <a:extLst>
              <a:ext uri="{FF2B5EF4-FFF2-40B4-BE49-F238E27FC236}">
                <a16:creationId xmlns:a16="http://schemas.microsoft.com/office/drawing/2014/main" id="{A8868FBD-E8D7-468B-958D-C67A8BDC9839}"/>
              </a:ext>
            </a:extLst>
          </p:cNvPr>
          <p:cNvSpPr>
            <a:spLocks noGrp="1" noChangeArrowheads="1"/>
          </p:cNvSpPr>
          <p:nvPr>
            <p:ph type="subTitle" idx="1"/>
          </p:nvPr>
        </p:nvSpPr>
        <p:spPr bwMode="auto">
          <a:xfrm>
            <a:off x="1676400" y="4572000"/>
            <a:ext cx="6400800" cy="1679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it-IT"/>
          </a:p>
        </p:txBody>
      </p:sp>
    </p:spTree>
    <p:extLst>
      <p:ext uri="{BB962C8B-B14F-4D97-AF65-F5344CB8AC3E}">
        <p14:creationId xmlns:p14="http://schemas.microsoft.com/office/powerpoint/2010/main" val="1580852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647556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5"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5"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21407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lstStyle/>
          <a:p>
            <a:r>
              <a:rPr lang="it-IT" sz="3200" dirty="0">
                <a:solidFill>
                  <a:schemeClr val="tx1"/>
                </a:solidFill>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solidFill>
                  <a:schemeClr val="tx1"/>
                </a:solidFill>
                <a:latin typeface="Chalkboard SE" panose="03050602040202020205" pitchFamily="66" charset="77"/>
              </a:rPr>
              <a:t>In base al NUMERO di PROLUNGAMENTI si classificano:</a:t>
            </a:r>
          </a:p>
          <a:p>
            <a:r>
              <a:rPr lang="it-IT" sz="2300" b="1" dirty="0">
                <a:solidFill>
                  <a:schemeClr val="tx1"/>
                </a:solidFill>
                <a:latin typeface="Chalkboard SE" panose="03050602040202020205" pitchFamily="66" charset="77"/>
              </a:rPr>
              <a:t>- NEURONI MULTIPOLARI, dal cui Pirenoforo si dipartono UN SOLO ASSONE e un numero INDEFINITO ( « </a:t>
            </a:r>
            <a:r>
              <a:rPr lang="it-IT" sz="2300" b="1" i="1" dirty="0" err="1">
                <a:solidFill>
                  <a:schemeClr val="tx1"/>
                </a:solidFill>
                <a:latin typeface="Chalkboard SE" panose="03050602040202020205" pitchFamily="66" charset="77"/>
              </a:rPr>
              <a:t>n</a:t>
            </a:r>
            <a:r>
              <a:rPr lang="it-IT" sz="2300" b="1" i="1" dirty="0">
                <a:solidFill>
                  <a:schemeClr val="tx1"/>
                </a:solidFill>
                <a:latin typeface="Chalkboard SE" panose="03050602040202020205" pitchFamily="66" charset="77"/>
              </a:rPr>
              <a:t> </a:t>
            </a:r>
            <a:r>
              <a:rPr lang="it-IT" sz="2300" b="1" dirty="0">
                <a:solidFill>
                  <a:schemeClr val="tx1"/>
                </a:solidFill>
                <a:latin typeface="Chalkboard SE" panose="03050602040202020205" pitchFamily="66" charset="77"/>
              </a:rPr>
              <a:t>» ) di DENDRITI;</a:t>
            </a:r>
          </a:p>
          <a:p>
            <a:pPr marL="457200" indent="-457200">
              <a:buFontTx/>
              <a:buChar char="-"/>
            </a:pPr>
            <a:r>
              <a:rPr lang="it-IT" sz="2300" b="1" dirty="0">
                <a:solidFill>
                  <a:schemeClr val="tx1"/>
                </a:solidFill>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solidFill>
                  <a:schemeClr val="tx1"/>
                </a:solidFill>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274918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6"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7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idx="4294967295"/>
          </p:nvPr>
        </p:nvSpPr>
        <p:spPr>
          <a:xfrm>
            <a:off x="684213" y="187325"/>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type="body" idx="1"/>
          </p:nvPr>
        </p:nvSpPr>
        <p:spPr>
          <a:xfrm>
            <a:off x="177924" y="851519"/>
            <a:ext cx="8784977" cy="5876925"/>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6"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6121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5"/>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2"/>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5"/>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598" y="4293096"/>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185592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59"/>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3384084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idx="4294967295"/>
          </p:nvPr>
        </p:nvSpPr>
        <p:spPr>
          <a:xfrm>
            <a:off x="250825" y="-1588"/>
            <a:ext cx="4103688"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type="body" idx="1"/>
          </p:nvPr>
        </p:nvSpPr>
        <p:spPr>
          <a:xfrm>
            <a:off x="0" y="1196975"/>
            <a:ext cx="4464050" cy="5661025"/>
          </a:xfrm>
          <a:ln/>
        </p:spPr>
        <p:txBody>
          <a:bodyPr/>
          <a:lstStyle/>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La GUAINA MIELINICA è formata da numerosi strati di MEMBRANE CELLULARI MODIFICATE e ricche di LIPIDI COMPLESSI. Pertanto, funge da “</a:t>
            </a:r>
            <a:r>
              <a:rPr lang="it-IT" altLang="it-IT" sz="2000" b="1" i="1" dirty="0">
                <a:solidFill>
                  <a:schemeClr val="tx1"/>
                </a:solidFill>
                <a:latin typeface="Comic Sans MS" panose="030F0902030302020204" pitchFamily="66" charset="0"/>
              </a:rPr>
              <a:t>isolante</a:t>
            </a:r>
            <a:r>
              <a:rPr lang="it-IT" altLang="it-IT" sz="2000" b="1" dirty="0">
                <a:solidFill>
                  <a:schemeClr val="tx1"/>
                </a:solidFill>
                <a:latin typeface="Comic Sans MS" panose="030F0902030302020204" pitchFamily="66" charset="0"/>
              </a:rPr>
              <a:t>” tra l’ ambiente EXTRACELLULARE e INTRACELLULARE</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0"/>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946525"/>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3674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idx="4294967295"/>
          </p:nvPr>
        </p:nvSpPr>
        <p:spPr>
          <a:xfrm>
            <a:off x="684213" y="0"/>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type="body" idx="1"/>
          </p:nvPr>
        </p:nvSpPr>
        <p:spPr>
          <a:xfrm>
            <a:off x="0" y="764704"/>
            <a:ext cx="4787900" cy="5516562"/>
          </a:xfrm>
          <a:ln/>
        </p:spPr>
        <p:txBody>
          <a:bodyPr/>
          <a:lstStyle/>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solidFill>
                  <a:schemeClr val="tx1"/>
                </a:solidFill>
                <a:latin typeface="Copperplate Gothic Bold" panose="020E0705020206020404" pitchFamily="34" charset="77"/>
              </a:rPr>
              <a:t>Le FIBRE AMIELINICHE SOLAMENTE nel SNP posseggono una sorta di guaina molto meno complessa, determinata dalla Cellula di </a:t>
            </a:r>
            <a:r>
              <a:rPr lang="it-IT" altLang="it-IT" sz="2300" dirty="0" err="1">
                <a:solidFill>
                  <a:schemeClr val="tx1"/>
                </a:solidFill>
                <a:latin typeface="Copperplate Gothic Bold" panose="020E0705020206020404" pitchFamily="34" charset="77"/>
              </a:rPr>
              <a:t>Schwann</a:t>
            </a:r>
            <a:r>
              <a:rPr lang="it-IT" altLang="it-IT" sz="2300" dirty="0">
                <a:solidFill>
                  <a:schemeClr val="tx1"/>
                </a:solidFill>
                <a:latin typeface="Copperplate Gothic Bold" panose="020E0705020206020404" pitchFamily="34" charset="77"/>
              </a:rPr>
              <a:t>. Più Assoni si rapportano con un’UNICA Cellula di </a:t>
            </a:r>
            <a:r>
              <a:rPr lang="it-IT" altLang="it-IT" sz="2300" dirty="0" err="1">
                <a:solidFill>
                  <a:schemeClr val="tx1"/>
                </a:solidFill>
                <a:latin typeface="Copperplate Gothic Bold" panose="020E0705020206020404" pitchFamily="34" charset="77"/>
              </a:rPr>
              <a:t>Schwann</a:t>
            </a:r>
            <a:endParaRPr lang="it-IT" altLang="it-IT" sz="23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solidFill>
                  <a:schemeClr val="tx1"/>
                </a:solidFill>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3"/>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7441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idx="4294967295"/>
          </p:nvPr>
        </p:nvSpPr>
        <p:spPr>
          <a:xfrm>
            <a:off x="0" y="0"/>
            <a:ext cx="9144000" cy="11303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NERVOSO CENTRALE e PERIFERICO</a:t>
            </a:r>
            <a:r>
              <a:rPr lang="it-IT" altLang="it-IT" sz="3600" dirty="0">
                <a:solidFill>
                  <a:schemeClr val="tx1"/>
                </a:solidFill>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5"/>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3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43285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idx="4294967295"/>
          </p:nvPr>
        </p:nvSpPr>
        <p:spPr>
          <a:xfrm>
            <a:off x="179388" y="0"/>
            <a:ext cx="8964612"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581025"/>
            <a:ext cx="583565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pperplate Gothic Bold" panose="020E0705020206020404" pitchFamily="34" charset="77"/>
              </a:rPr>
              <a:t>CELLULE della </a:t>
            </a:r>
            <a:r>
              <a:rPr lang="it-IT" altLang="it-IT" sz="2000" dirty="0" err="1">
                <a:solidFill>
                  <a:schemeClr val="tx1"/>
                </a:solidFill>
                <a:latin typeface="Copperplate Gothic Bold" panose="020E0705020206020404" pitchFamily="34" charset="77"/>
              </a:rPr>
              <a:t>MICROGLìA</a:t>
            </a:r>
            <a:r>
              <a:rPr lang="it-IT" altLang="it-IT" sz="20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27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2263686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idx="4294967295"/>
          </p:nvPr>
        </p:nvSpPr>
        <p:spPr>
          <a:xfrm>
            <a:off x="683568" y="116632"/>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28"/>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ClrTx/>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ClrTx/>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ClrTx/>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1931726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5255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idx="4294967295"/>
          </p:nvPr>
        </p:nvSpPr>
        <p:spPr>
          <a:xfrm>
            <a:off x="0" y="-171400"/>
            <a:ext cx="9144000" cy="1166589"/>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1196752"/>
            <a:ext cx="8496944"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1682070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idx="4294967295"/>
          </p:nvPr>
        </p:nvSpPr>
        <p:spPr>
          <a:xfrm>
            <a:off x="1476375" y="0"/>
            <a:ext cx="5400675"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 </a:t>
            </a: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A </a:t>
            </a:r>
            <a:r>
              <a:rPr lang="it-IT" altLang="it-IT" sz="3200" dirty="0" err="1">
                <a:solidFill>
                  <a:schemeClr val="tx1"/>
                </a:solidFill>
                <a:latin typeface="Gurmukhi MN" panose="02020600050405020304" pitchFamily="18" charset="0"/>
                <a:cs typeface="Gurmukhi MN" panose="02020600050405020304" pitchFamily="18" charset="0"/>
              </a:rPr>
              <a:t>P</a:t>
            </a:r>
            <a:r>
              <a:rPr lang="it-IT" altLang="it-IT" sz="3200" dirty="0">
                <a:solidFill>
                  <a:schemeClr val="tx1"/>
                </a:solidFill>
                <a:latin typeface="Gurmukhi MN" panose="02020600050405020304" pitchFamily="18" charset="0"/>
                <a:cs typeface="Gurmukhi MN" panose="02020600050405020304" pitchFamily="18" charset="0"/>
              </a:rPr>
              <a:t> </a:t>
            </a: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5"/>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2708275"/>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1136469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3"/>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3"/>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0"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0" y="6302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0" y="30686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5" y="4292600"/>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0" y="640080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0" y="5445125"/>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3159551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idx="4294967295"/>
          </p:nvPr>
        </p:nvSpPr>
        <p:spPr>
          <a:xfrm>
            <a:off x="0" y="0"/>
            <a:ext cx="9144000" cy="1373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type="body" idx="1"/>
          </p:nvPr>
        </p:nvSpPr>
        <p:spPr>
          <a:xfrm>
            <a:off x="0" y="1341438"/>
            <a:ext cx="3703638" cy="5516562"/>
          </a:xfrm>
          <a:ln/>
        </p:spPr>
        <p:txBody>
          <a:bodyPr/>
          <a:lstStyle/>
          <a:p>
            <a:pPr marL="0" indent="0">
              <a:lnSpc>
                <a:spcPct val="90000"/>
              </a:lnSpc>
              <a:spcBef>
                <a:spcPts val="550"/>
              </a:spcBef>
              <a:buClrTx/>
              <a:buSzPct val="8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solidFill>
                  <a:schemeClr val="tx1"/>
                </a:solidFill>
                <a:latin typeface="Chalkboard SE" panose="03050602040202020205" pitchFamily="66" charset="77"/>
              </a:rPr>
              <a:t>L’ Impulso Nervoso</a:t>
            </a:r>
            <a:r>
              <a:rPr lang="it-IT" altLang="it-IT" sz="2200" dirty="0">
                <a:latin typeface="Chalkboard SE" panose="03050602040202020205" pitchFamily="66" charset="77"/>
              </a:rPr>
              <a:t>, </a:t>
            </a:r>
            <a:r>
              <a:rPr lang="it-IT" altLang="it-IT" sz="2200" dirty="0">
                <a:solidFill>
                  <a:schemeClr val="tx1"/>
                </a:solidFill>
                <a:latin typeface="Chalkboard SE" panose="03050602040202020205" pitchFamily="66" charset="77"/>
              </a:rPr>
              <a:t>essendo una corrente elettrica, NON PUO’ PASSARE attraverso lo Spazio Sinaptico o Giunzionale (presente nella maggior parte delle sinapsi), ma necessita dell’ intervento dei NEUROMEDIATORI </a:t>
            </a:r>
            <a:r>
              <a:rPr lang="it-IT" altLang="it-IT" sz="1800" dirty="0">
                <a:solidFill>
                  <a:schemeClr val="tx1"/>
                </a:solidFill>
                <a:latin typeface="Chalkboard SE" panose="03050602040202020205" pitchFamily="66" charset="77"/>
              </a:rPr>
              <a:t>(NEUROTRASMETTITORI),</a:t>
            </a:r>
            <a:r>
              <a:rPr lang="it-IT" altLang="it-IT" sz="2200" dirty="0">
                <a:solidFill>
                  <a:schemeClr val="tx1"/>
                </a:solidFill>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0"/>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8598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5"/>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idx="4294967295"/>
          </p:nvPr>
        </p:nvSpPr>
        <p:spPr>
          <a:xfrm>
            <a:off x="0" y="4032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type="body" idx="1"/>
          </p:nvPr>
        </p:nvSpPr>
        <p:spPr>
          <a:xfrm>
            <a:off x="304800" y="1905000"/>
            <a:ext cx="8610600" cy="4572000"/>
          </a:xfrm>
          <a:ln/>
        </p:spPr>
        <p:txBody>
          <a:bodyPr/>
          <a:lstStyle/>
          <a:p>
            <a:pPr marL="336550" indent="-336550">
              <a:buClr>
                <a:srgbClr val="C0C0C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38825081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3"/>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idx="4294967295"/>
          </p:nvPr>
        </p:nvSpPr>
        <p:spPr>
          <a:xfrm>
            <a:off x="775494" y="0"/>
            <a:ext cx="77724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type="body" idx="1"/>
          </p:nvPr>
        </p:nvSpPr>
        <p:spPr>
          <a:xfrm>
            <a:off x="179388" y="1557338"/>
            <a:ext cx="8964612" cy="5300662"/>
          </a:xfrm>
          <a:ln/>
        </p:spPr>
        <p:txBody>
          <a:bodyPr/>
          <a:lstStyle/>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1538447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idx="4294967295"/>
          </p:nvPr>
        </p:nvSpPr>
        <p:spPr>
          <a:xfrm>
            <a:off x="0" y="160338"/>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type="body" idx="1"/>
          </p:nvPr>
        </p:nvSpPr>
        <p:spPr>
          <a:xfrm>
            <a:off x="304800" y="1412875"/>
            <a:ext cx="8839200" cy="4724400"/>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1004555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075"/>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spid="_x0000_s1158" r:id="rId5" imgW="5089739" imgH="7814426" progId="">
                  <p:embed/>
                </p:oleObj>
              </mc:Choice>
              <mc:Fallback>
                <p:oleObj r:id="rId5"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0"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5"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3147604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idx="4294967295"/>
          </p:nvPr>
        </p:nvSpPr>
        <p:spPr>
          <a:xfrm>
            <a:off x="0" y="4849"/>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type="body" idx="1"/>
          </p:nvPr>
        </p:nvSpPr>
        <p:spPr>
          <a:xfrm>
            <a:off x="0" y="692696"/>
            <a:ext cx="5292725" cy="5805487"/>
          </a:xfrm>
          <a:ln/>
        </p:spPr>
        <p:txBody>
          <a:bodyPr/>
          <a:lstStyle/>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opperplate Gothic Bold" panose="020E0705020206020404" pitchFamily="34" charset="77"/>
              </a:rPr>
              <a:t>Strutture costituite da FASCI di FIBRE NERVOSE provviste di un rivestimento esterno di </a:t>
            </a:r>
            <a:r>
              <a:rPr lang="it-IT" altLang="it-IT" sz="2200" b="1" dirty="0">
                <a:solidFill>
                  <a:schemeClr val="tx1"/>
                </a:solidFill>
                <a:latin typeface="Copperplate Gothic Bold" panose="020E0705020206020404" pitchFamily="34" charset="77"/>
              </a:rPr>
              <a:t>TESSUTO CONNETTIVO DENSO</a:t>
            </a:r>
            <a:r>
              <a:rPr lang="it-IT" altLang="it-IT" sz="2200" dirty="0">
                <a:solidFill>
                  <a:schemeClr val="tx1"/>
                </a:solidFill>
                <a:latin typeface="Copperplate Gothic Bold" panose="020E0705020206020404" pitchFamily="34" charset="77"/>
              </a:rPr>
              <a:t> (EPINEVRIO)</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duster" panose="03050602040202020205" pitchFamily="66" charset="77"/>
              </a:rPr>
              <a:t>Ciascun FASCIO di FIBRE NERVOSE è rivestito da PERINEVRIO, che costituisce una BARRIERA verso molte macromolecole.</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L’ ENDONEVRIO è dato da FIBRE RETICOLARI prodotte dalle Cellule di </a:t>
            </a:r>
            <a:r>
              <a:rPr lang="it-IT" altLang="it-IT" sz="2200" dirty="0" err="1">
                <a:solidFill>
                  <a:schemeClr val="tx1"/>
                </a:solidFill>
                <a:latin typeface="Chalkboard SE" panose="03050602040202020205" pitchFamily="66" charset="77"/>
              </a:rPr>
              <a:t>Schwann</a:t>
            </a:r>
            <a:r>
              <a:rPr lang="it-IT" altLang="it-IT" sz="2200" dirty="0">
                <a:solidFill>
                  <a:schemeClr val="tx1"/>
                </a:solidFill>
                <a:latin typeface="Chalkboard SE" panose="03050602040202020205" pitchFamily="66" charset="77"/>
              </a:rPr>
              <a:t>. </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Stabiliscono connessioni tra il SNC e gli ORGANI EFFETTORI</a:t>
            </a:r>
          </a:p>
          <a:p>
            <a:pPr marL="341313" indent="-336550">
              <a:spcBef>
                <a:spcPts val="550"/>
              </a:spcBef>
              <a:buClrTx/>
              <a:buSzPct val="124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039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G A </a:t>
            </a:r>
            <a:r>
              <a:rPr lang="it-IT" altLang="it-IT" sz="3200" dirty="0" err="1">
                <a:solidFill>
                  <a:schemeClr val="tx1"/>
                </a:solidFill>
              </a:rPr>
              <a:t>N</a:t>
            </a:r>
            <a:r>
              <a:rPr lang="it-IT" altLang="it-IT" sz="3200" dirty="0">
                <a:solidFill>
                  <a:schemeClr val="tx1"/>
                </a:solidFill>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1"/>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897313"/>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5"/>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52413" y="4149725"/>
            <a:ext cx="1946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3"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86250" y="3860800"/>
            <a:ext cx="15509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59600" y="6400800"/>
            <a:ext cx="15351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3951513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idx="4294967295"/>
          </p:nvPr>
        </p:nvSpPr>
        <p:spPr>
          <a:xfrm>
            <a:off x="0" y="1873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type="body" idx="1"/>
          </p:nvPr>
        </p:nvSpPr>
        <p:spPr>
          <a:xfrm>
            <a:off x="161925" y="1340768"/>
            <a:ext cx="8820150" cy="4941887"/>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MOTORI SOMATICI (tra cui i Motori Viscerali Speciali)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MOTORI VISCERALI (GENERALI)</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SENSITIVI SOMATICI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SENSITIVI VISCERALI (GENERALI)</a:t>
            </a:r>
          </a:p>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038029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34694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412776"/>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(da cui deriva anche il concetto complesso di «DOLORE RIFERITO»)</a:t>
            </a:r>
          </a:p>
        </p:txBody>
      </p:sp>
    </p:spTree>
    <p:extLst>
      <p:ext uri="{BB962C8B-B14F-4D97-AF65-F5344CB8AC3E}">
        <p14:creationId xmlns:p14="http://schemas.microsoft.com/office/powerpoint/2010/main" val="3102700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2096395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5"/>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ClrTx/>
              <a:buSzPct val="85000"/>
              <a:buFontTx/>
              <a:buNone/>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ClrTx/>
              <a:buSzPct val="85000"/>
              <a:buFontTx/>
              <a:buNone/>
            </a:pPr>
            <a:r>
              <a:rPr lang="it-IT" altLang="it-IT" sz="2000" b="1" dirty="0">
                <a:solidFill>
                  <a:schemeClr val="tx1"/>
                </a:solidFill>
              </a:rPr>
              <a:t> </a:t>
            </a:r>
          </a:p>
          <a:p>
            <a:pPr marL="342900">
              <a:lnSpc>
                <a:spcPct val="75000"/>
              </a:lnSpc>
              <a:spcBef>
                <a:spcPts val="450"/>
              </a:spcBef>
              <a:buClrTx/>
              <a:buSzPct val="85000"/>
              <a:buFontTx/>
              <a:buNone/>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ClrTx/>
              <a:buSzPct val="85000"/>
              <a:buFontTx/>
              <a:buNone/>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ClrTx/>
              <a:buSzPct val="85000"/>
              <a:buFontTx/>
              <a:buNone/>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ClrTx/>
              <a:buSzPct val="85000"/>
              <a:buFontTx/>
              <a:buNone/>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ClrTx/>
              <a:buSzPct val="85000"/>
              <a:buFontTx/>
              <a:buNone/>
            </a:pPr>
            <a:endParaRPr lang="it-IT" altLang="it-IT" sz="1600" b="1" dirty="0">
              <a:solidFill>
                <a:schemeClr val="tx1"/>
              </a:solidFill>
            </a:endParaRP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ClrTx/>
              <a:buSzPct val="85000"/>
              <a:buFontTx/>
              <a:buNone/>
            </a:pPr>
            <a:endParaRPr lang="it-IT" altLang="it-IT" sz="1800" b="1" dirty="0">
              <a:solidFill>
                <a:schemeClr val="tx1"/>
              </a:solidFill>
              <a:latin typeface="Comic Sans MS" panose="030F0902030302020204" pitchFamily="66" charset="0"/>
            </a:endParaRPr>
          </a:p>
          <a:p>
            <a:pPr marL="342900">
              <a:lnSpc>
                <a:spcPct val="80000"/>
              </a:lnSpc>
              <a:spcBef>
                <a:spcPts val="450"/>
              </a:spcBef>
              <a:buClrTx/>
              <a:buSzPct val="85000"/>
              <a:buFontTx/>
              <a:buNone/>
            </a:pPr>
            <a:endParaRPr lang="it-IT" altLang="it-IT" sz="1800" b="1" dirty="0"/>
          </a:p>
        </p:txBody>
      </p:sp>
    </p:spTree>
    <p:extLst>
      <p:ext uri="{BB962C8B-B14F-4D97-AF65-F5344CB8AC3E}">
        <p14:creationId xmlns:p14="http://schemas.microsoft.com/office/powerpoint/2010/main" val="1811544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idx="4294967295"/>
          </p:nvPr>
        </p:nvSpPr>
        <p:spPr>
          <a:xfrm>
            <a:off x="0" y="548680"/>
            <a:ext cx="9144000" cy="79340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SUDDIVISIONE FUNZIONALE DEL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SISTEMA NERVOSO</a:t>
            </a:r>
            <a:br>
              <a:rPr lang="it-IT" altLang="it-IT" sz="3200" dirty="0">
                <a:solidFill>
                  <a:schemeClr val="tx1"/>
                </a:solidFill>
                <a:latin typeface="Gurmukhi MN" panose="02020600050405020304" pitchFamily="18" charset="0"/>
                <a:cs typeface="Gurmukhi MN" panose="02020600050405020304" pitchFamily="18" charset="0"/>
              </a:rPr>
            </a:br>
            <a:endParaRPr lang="it-IT" altLang="it-IT" sz="3200" dirty="0">
              <a:solidFill>
                <a:schemeClr val="tx1"/>
              </a:solidFill>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type="body" idx="1"/>
          </p:nvPr>
        </p:nvSpPr>
        <p:spPr>
          <a:xfrm>
            <a:off x="304800" y="1412776"/>
            <a:ext cx="8839200" cy="4683224"/>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marL="336550" indent="-336550">
              <a:spcBef>
                <a:spcPts val="1000"/>
              </a:spcBef>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 </a:t>
            </a:r>
            <a:r>
              <a:rPr lang="it-IT" altLang="it-IT" b="1" dirty="0">
                <a:solidFill>
                  <a:srgbClr val="F8F8F8"/>
                </a:solidFill>
              </a:rPr>
              <a:t>PARASIMPATICO</a:t>
            </a:r>
          </a:p>
        </p:txBody>
      </p:sp>
    </p:spTree>
    <p:extLst>
      <p:ext uri="{BB962C8B-B14F-4D97-AF65-F5344CB8AC3E}">
        <p14:creationId xmlns:p14="http://schemas.microsoft.com/office/powerpoint/2010/main" val="3327104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0"/>
            <a:ext cx="9144000" cy="5967413"/>
          </a:xfrm>
          <a:prstGeom prst="rect">
            <a:avLst/>
          </a:prstGeom>
          <a:noFill/>
          <a:ln>
            <a:noFill/>
          </a:ln>
        </p:spPr>
      </p:pic>
    </p:spTree>
    <p:extLst>
      <p:ext uri="{BB962C8B-B14F-4D97-AF65-F5344CB8AC3E}">
        <p14:creationId xmlns:p14="http://schemas.microsoft.com/office/powerpoint/2010/main" val="7416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9588" y="0"/>
            <a:ext cx="5583237" cy="6858000"/>
          </a:xfrm>
          <a:prstGeom prst="rect">
            <a:avLst/>
          </a:prstGeom>
          <a:noFill/>
          <a:ln>
            <a:noFill/>
          </a:ln>
        </p:spPr>
      </p:pic>
    </p:spTree>
    <p:extLst>
      <p:ext uri="{BB962C8B-B14F-4D97-AF65-F5344CB8AC3E}">
        <p14:creationId xmlns:p14="http://schemas.microsoft.com/office/powerpoint/2010/main" val="174581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5"/>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5851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type="body" idx="1"/>
          </p:nvPr>
        </p:nvSpPr>
        <p:spPr>
          <a:xfrm>
            <a:off x="0" y="1125538"/>
            <a:ext cx="9144000" cy="5732462"/>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Il </a:t>
            </a:r>
            <a:r>
              <a:rPr lang="it-IT" altLang="it-IT" sz="2800" b="1" dirty="0">
                <a:solidFill>
                  <a:schemeClr val="tx1"/>
                </a:solidFill>
                <a:latin typeface="Copperplate Gothic Bold" panose="020E0705020206020404" pitchFamily="34" charset="77"/>
              </a:rPr>
              <a:t>TESSUTO NERVOSO</a:t>
            </a:r>
            <a:r>
              <a:rPr lang="it-IT" altLang="it-IT" sz="2800" dirty="0">
                <a:solidFill>
                  <a:schemeClr val="tx1"/>
                </a:solidFill>
                <a:latin typeface="Copperplate Gothic Bold" panose="020E0705020206020404" pitchFamily="34" charset="77"/>
              </a:rPr>
              <a:t> va a costituire i diversi organi del </a:t>
            </a:r>
            <a:r>
              <a:rPr lang="it-IT" altLang="it-IT" sz="2800" b="1" dirty="0">
                <a:solidFill>
                  <a:schemeClr val="tx1"/>
                </a:solidFill>
                <a:latin typeface="Copperplate Gothic Bold" panose="020E0705020206020404" pitchFamily="34" charset="77"/>
              </a:rPr>
              <a:t>SISTEMA NERVOSO CENTRALE (</a:t>
            </a:r>
            <a:r>
              <a:rPr lang="it-IT" altLang="it-IT" sz="2800" b="1" u="sng" dirty="0">
                <a:solidFill>
                  <a:schemeClr val="tx1"/>
                </a:solidFill>
                <a:latin typeface="Copperplate Gothic Bold" panose="020E0705020206020404" pitchFamily="34" charset="77"/>
              </a:rPr>
              <a:t>SNC</a:t>
            </a:r>
            <a:r>
              <a:rPr lang="it-IT" altLang="it-IT" sz="2800" b="1" dirty="0">
                <a:solidFill>
                  <a:schemeClr val="tx1"/>
                </a:solidFill>
                <a:latin typeface="Copperplate Gothic Bold" panose="020E0705020206020404" pitchFamily="34" charset="77"/>
              </a:rPr>
              <a:t>)</a:t>
            </a:r>
            <a:r>
              <a:rPr lang="it-IT" altLang="it-IT" sz="2800" dirty="0">
                <a:solidFill>
                  <a:schemeClr val="tx1"/>
                </a:solidFill>
                <a:latin typeface="Copperplate Gothic Bold" panose="020E0705020206020404" pitchFamily="34" charset="77"/>
              </a:rPr>
              <a:t> e del </a:t>
            </a:r>
            <a:r>
              <a:rPr lang="it-IT" altLang="it-IT" sz="2800" b="1" dirty="0">
                <a:solidFill>
                  <a:schemeClr val="tx1"/>
                </a:solidFill>
                <a:latin typeface="Copperplate Gothic Bold" panose="020E0705020206020404" pitchFamily="34" charset="77"/>
              </a:rPr>
              <a:t>SISTEMA NERVOSO PERIFERICO (</a:t>
            </a:r>
            <a:r>
              <a:rPr lang="it-IT" altLang="it-IT" sz="2800" b="1" u="sng" dirty="0">
                <a:solidFill>
                  <a:schemeClr val="tx1"/>
                </a:solidFill>
                <a:latin typeface="Copperplate Gothic Bold" panose="020E0705020206020404" pitchFamily="34" charset="77"/>
              </a:rPr>
              <a:t>SNP</a:t>
            </a:r>
            <a:r>
              <a:rPr lang="it-IT" altLang="it-IT" sz="2800" b="1" dirty="0">
                <a:solidFill>
                  <a:schemeClr val="tx1"/>
                </a:solidFill>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Esso consta di:</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NEURONI o CELLULE NERVOSE</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NEUROGL</a:t>
            </a:r>
            <a:r>
              <a:rPr lang="en-US" altLang="it-IT" sz="2800" b="1" dirty="0" err="1">
                <a:solidFill>
                  <a:schemeClr val="tx1"/>
                </a:solidFill>
                <a:latin typeface="Copperplate Gothic Bold" panose="020E0705020206020404" pitchFamily="34" charset="77"/>
                <a:cs typeface="Arial" panose="020B0604020202020204" pitchFamily="34" charset="0"/>
              </a:rPr>
              <a:t>íA</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Nevroglìa</a:t>
            </a:r>
            <a:r>
              <a:rPr lang="en-US" altLang="it-IT" sz="2800" b="1" dirty="0">
                <a:solidFill>
                  <a:schemeClr val="tx1"/>
                </a:solidFill>
                <a:latin typeface="Copperplate Gothic Bold" panose="020E0705020206020404" pitchFamily="34" charset="77"/>
                <a:cs typeface="Arial" panose="020B0604020202020204" pitchFamily="34" charset="0"/>
              </a:rPr>
              <a:t>) o CELLULE </a:t>
            </a:r>
            <a:r>
              <a:rPr lang="en-US" altLang="it-IT" sz="2800" b="1" dirty="0" err="1">
                <a:solidFill>
                  <a:schemeClr val="tx1"/>
                </a:solidFill>
                <a:latin typeface="Copperplate Gothic Bold" panose="020E0705020206020404" pitchFamily="34" charset="77"/>
                <a:cs typeface="Arial" panose="020B0604020202020204" pitchFamily="34" charset="0"/>
              </a:rPr>
              <a:t>GLìALI</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che</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svolgono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funzioni</a:t>
            </a:r>
            <a:r>
              <a:rPr lang="en-US" altLang="it-IT" sz="2800" b="1" dirty="0">
                <a:solidFill>
                  <a:schemeClr val="tx1"/>
                </a:solidFill>
                <a:latin typeface="Copperplate Gothic Bold" panose="020E0705020206020404" pitchFamily="34" charset="77"/>
                <a:cs typeface="Arial" panose="020B0604020202020204" pitchFamily="34" charset="0"/>
              </a:rPr>
              <a:t> di </a:t>
            </a:r>
            <a:r>
              <a:rPr lang="en-US" altLang="it-IT" sz="2800" b="1" dirty="0" err="1">
                <a:solidFill>
                  <a:schemeClr val="tx1"/>
                </a:solidFill>
                <a:latin typeface="Copperplate Gothic Bold" panose="020E0705020206020404" pitchFamily="34" charset="77"/>
                <a:cs typeface="Arial" panose="020B0604020202020204" pitchFamily="34" charset="0"/>
              </a:rPr>
              <a:t>Protezione</a:t>
            </a:r>
            <a:r>
              <a:rPr lang="en-US" altLang="it-IT" sz="2800" b="1" dirty="0">
                <a:solidFill>
                  <a:schemeClr val="tx1"/>
                </a:solidFill>
                <a:latin typeface="Copperplate Gothic Bold" panose="020E0705020206020404" pitchFamily="34" charset="77"/>
                <a:cs typeface="Arial" panose="020B0604020202020204" pitchFamily="34" charset="0"/>
              </a:rPr>
              <a:t> e di </a:t>
            </a:r>
            <a:r>
              <a:rPr lang="en-US" altLang="it-IT" sz="2800" b="1" dirty="0" err="1">
                <a:solidFill>
                  <a:schemeClr val="tx1"/>
                </a:solidFill>
                <a:latin typeface="Copperplate Gothic Bold" panose="020E0705020206020404" pitchFamily="34" charset="77"/>
                <a:cs typeface="Arial" panose="020B0604020202020204" pitchFamily="34" charset="0"/>
              </a:rPr>
              <a:t>Supporto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Metabolico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Nutrimento</a:t>
            </a:r>
            <a:r>
              <a:rPr lang="en-US" altLang="it-IT" sz="2800" b="1" dirty="0">
                <a:solidFill>
                  <a:schemeClr val="tx1"/>
                </a:solidFill>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41091164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4283</TotalTime>
  <Words>1857</Words>
  <Application>Microsoft Macintosh PowerPoint</Application>
  <PresentationFormat>Presentazione su schermo (4:3)</PresentationFormat>
  <Paragraphs>217</Paragraphs>
  <Slides>38</Slides>
  <Notes>32</Notes>
  <HiddenSlides>0</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0</vt:i4>
      </vt:variant>
      <vt:variant>
        <vt:lpstr>Titoli diapositive</vt:lpstr>
      </vt:variant>
      <vt:variant>
        <vt:i4>38</vt:i4>
      </vt:variant>
    </vt:vector>
  </HeadingPairs>
  <TitlesOfParts>
    <vt:vector size="54" baseType="lpstr">
      <vt:lpstr>Microsoft YaHei</vt:lpstr>
      <vt:lpstr>ＭＳ Ｐゴシック</vt:lpstr>
      <vt:lpstr>Al Bayan Plain</vt:lpstr>
      <vt:lpstr>Arial</vt:lpstr>
      <vt:lpstr>Arial Black</vt:lpstr>
      <vt:lpstr>Arial Hebrew Scholar</vt:lpstr>
      <vt:lpstr>Chalkboard SE</vt:lpstr>
      <vt:lpstr>Chalkduster</vt:lpstr>
      <vt:lpstr>Comic Sans MS</vt:lpstr>
      <vt:lpstr>Copperplate Gothic Bold</vt:lpstr>
      <vt:lpstr>Gurmukhi MN</vt:lpstr>
      <vt:lpstr>Lucida Sans Unicode</vt:lpstr>
      <vt:lpstr>Papyrus</vt:lpstr>
      <vt:lpstr>Times New Roman</vt:lpstr>
      <vt:lpstr>Wingdings</vt:lpstr>
      <vt:lpstr>Tema di Office</vt:lpstr>
      <vt:lpstr>SISTEMA NERVOSO Generalità Istologia del  Tessuto Nervoso</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Presentazione standard di PowerPoint</vt:lpstr>
      <vt:lpstr>TESSUTO NERVOSO - cenni sintetici -</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CLASSIFICAZIONE DELLA  SENSIBILITÀ GENERALE</vt:lpstr>
      <vt:lpstr>CLASSIFICAZIONE DELLA  SENSIBILITÀ GENERALE</vt:lpstr>
      <vt:lpstr>CLASSIFICAZIONE DELLA SENSIBILITÀ SPECIFICA e SENSIBILITA’ VISCERALE SPECIALE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211</cp:revision>
  <cp:lastPrinted>2019-11-18T16:33:40Z</cp:lastPrinted>
  <dcterms:created xsi:type="dcterms:W3CDTF">2000-11-14T19:49:23Z</dcterms:created>
  <dcterms:modified xsi:type="dcterms:W3CDTF">2022-10-18T20:22:00Z</dcterms:modified>
</cp:coreProperties>
</file>