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0"/>
  </p:notesMasterIdLst>
  <p:sldIdLst>
    <p:sldId id="283" r:id="rId2"/>
    <p:sldId id="284" r:id="rId3"/>
    <p:sldId id="289" r:id="rId4"/>
    <p:sldId id="288" r:id="rId5"/>
    <p:sldId id="315" r:id="rId6"/>
    <p:sldId id="276" r:id="rId7"/>
    <p:sldId id="285" r:id="rId8"/>
    <p:sldId id="275" r:id="rId9"/>
    <p:sldId id="287" r:id="rId10"/>
    <p:sldId id="272" r:id="rId11"/>
    <p:sldId id="278" r:id="rId12"/>
    <p:sldId id="296" r:id="rId13"/>
    <p:sldId id="279" r:id="rId14"/>
    <p:sldId id="298" r:id="rId15"/>
    <p:sldId id="297" r:id="rId16"/>
    <p:sldId id="280" r:id="rId17"/>
    <p:sldId id="299" r:id="rId18"/>
    <p:sldId id="307" r:id="rId19"/>
    <p:sldId id="306" r:id="rId20"/>
    <p:sldId id="300" r:id="rId21"/>
    <p:sldId id="281" r:id="rId22"/>
    <p:sldId id="273" r:id="rId23"/>
    <p:sldId id="316" r:id="rId24"/>
    <p:sldId id="259" r:id="rId25"/>
    <p:sldId id="301" r:id="rId26"/>
    <p:sldId id="317" r:id="rId27"/>
    <p:sldId id="268" r:id="rId28"/>
    <p:sldId id="302" r:id="rId2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34"/>
    <p:restoredTop sz="95807"/>
  </p:normalViewPr>
  <p:slideViewPr>
    <p:cSldViewPr snapToGrid="0" snapToObjects="1">
      <p:cViewPr varScale="1">
        <p:scale>
          <a:sx n="129" d="100"/>
          <a:sy n="129" d="100"/>
        </p:scale>
        <p:origin x="135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A3CAFE-AF63-DC4A-BB16-00D8F792E0E0}" type="datetimeFigureOut">
              <a:rPr lang="it-IT" smtClean="0"/>
              <a:t>20/10/22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A8E8CC-5598-6C41-9BCD-5BC7B626DE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419077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185E08-59D6-4477-BD36-C0D160095DF1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86878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BC06922-2978-4804-89D4-47FB4AECDCB9}" type="slidenum">
              <a:rPr lang="it-IT" altLang="it-IT"/>
              <a:pPr/>
              <a:t>21</a:t>
            </a:fld>
            <a:endParaRPr lang="it-IT" altLang="it-IT"/>
          </a:p>
        </p:txBody>
      </p:sp>
      <p:sp>
        <p:nvSpPr>
          <p:cNvPr id="378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78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6731470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0A4BA8-C1F8-4986-9D5D-2DB91416A2D1}" type="slidenum">
              <a:rPr kumimoji="0" lang="it-IT" altLang="it-IT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it-IT" altLang="it-IT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32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32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6153204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699FB1-B263-400B-8A64-D84AD0651468}" type="slidenum">
              <a:rPr kumimoji="0" lang="it-IT" altLang="it-IT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it-IT" altLang="it-IT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89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89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3258706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9B706E-9C74-43FE-85E0-60D12BD5B1DD}" type="slidenum">
              <a:rPr kumimoji="0" lang="it-IT" altLang="it-IT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it-IT" altLang="it-IT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81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81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6809035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>
            <a:extLst>
              <a:ext uri="{FF2B5EF4-FFF2-40B4-BE49-F238E27FC236}">
                <a16:creationId xmlns:a16="http://schemas.microsoft.com/office/drawing/2014/main" id="{427C317D-874F-3543-B41E-77AE9C928247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630924A-2649-554E-B951-6A4213234D6B}" type="slidenum">
              <a:rPr lang="it-IT" altLang="it-IT"/>
              <a:pPr/>
              <a:t>3</a:t>
            </a:fld>
            <a:endParaRPr lang="it-IT" altLang="it-IT"/>
          </a:p>
        </p:txBody>
      </p:sp>
      <p:sp>
        <p:nvSpPr>
          <p:cNvPr id="30721" name="Text Box 1">
            <a:extLst>
              <a:ext uri="{FF2B5EF4-FFF2-40B4-BE49-F238E27FC236}">
                <a16:creationId xmlns:a16="http://schemas.microsoft.com/office/drawing/2014/main" id="{F40D400D-7E1E-F54A-BF3D-F09F34204151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2" name="Text Box 2">
            <a:extLst>
              <a:ext uri="{FF2B5EF4-FFF2-40B4-BE49-F238E27FC236}">
                <a16:creationId xmlns:a16="http://schemas.microsoft.com/office/drawing/2014/main" id="{36EC9CBB-F0CB-AC4E-8B13-B0AD80D8F500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5572222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3EB6D7-487D-4229-A651-F28E10BD787A}" type="slidenum">
              <a:rPr kumimoji="0" lang="it-IT" altLang="it-IT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it-IT" altLang="it-IT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50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50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0560391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53E056-F14C-44DD-85B8-69DE3C6079B3}" type="slidenum">
              <a:rPr kumimoji="0" lang="it-IT" altLang="it-IT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it-IT" altLang="it-IT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40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40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5791217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1ED251-BEB0-45A8-BAAB-E488ACE157B6}" type="slidenum">
              <a:rPr kumimoji="0" lang="it-IT" altLang="it-IT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it-IT" altLang="it-IT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22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22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9551528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3A2801-F7F5-4CF4-AFD2-6A65192E66FA}" type="slidenum">
              <a:rPr kumimoji="0" lang="it-IT" altLang="it-IT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it-IT" altLang="it-IT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37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37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0759864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8BD15B-A6D3-4980-B591-7A85642B2AD5}" type="slidenum">
              <a:rPr kumimoji="0" lang="it-IT" altLang="it-IT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it-IT" altLang="it-IT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48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7925536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8BD15B-A6D3-4980-B591-7A85642B2AD5}" type="slidenum">
              <a:rPr kumimoji="0" lang="it-IT" altLang="it-IT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it-IT" altLang="it-IT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48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9312794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2F9D3C-C152-4878-AC22-B76418A81A5B}" type="slidenum">
              <a:rPr kumimoji="0" lang="it-IT" altLang="it-IT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it-IT" altLang="it-IT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58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58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120742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5F6D8-660E-F147-B321-9A71D5CF14C6}" type="datetimeFigureOut">
              <a:rPr lang="it-IT" smtClean="0"/>
              <a:t>20/10/22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B246-09EB-9947-9031-7497487FFDD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6102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5F6D8-660E-F147-B321-9A71D5CF14C6}" type="datetimeFigureOut">
              <a:rPr lang="it-IT" smtClean="0"/>
              <a:t>20/10/22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B246-09EB-9947-9031-7497487FFDD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3627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5F6D8-660E-F147-B321-9A71D5CF14C6}" type="datetimeFigureOut">
              <a:rPr lang="it-IT" smtClean="0"/>
              <a:t>20/10/22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B246-09EB-9947-9031-7497487FFDD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5969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5F6D8-660E-F147-B321-9A71D5CF14C6}" type="datetimeFigureOut">
              <a:rPr lang="it-IT" smtClean="0"/>
              <a:t>20/10/22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B246-09EB-9947-9031-7497487FFDD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26193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5F6D8-660E-F147-B321-9A71D5CF14C6}" type="datetimeFigureOut">
              <a:rPr lang="it-IT" smtClean="0"/>
              <a:t>20/10/22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B246-09EB-9947-9031-7497487FFDD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5640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5F6D8-660E-F147-B321-9A71D5CF14C6}" type="datetimeFigureOut">
              <a:rPr lang="it-IT" smtClean="0"/>
              <a:t>20/10/22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B246-09EB-9947-9031-7497487FFDD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57333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5F6D8-660E-F147-B321-9A71D5CF14C6}" type="datetimeFigureOut">
              <a:rPr lang="it-IT" smtClean="0"/>
              <a:t>20/10/22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B246-09EB-9947-9031-7497487FFDD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0653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5F6D8-660E-F147-B321-9A71D5CF14C6}" type="datetimeFigureOut">
              <a:rPr lang="it-IT" smtClean="0"/>
              <a:t>20/10/22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B246-09EB-9947-9031-7497487FFDD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4666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5F6D8-660E-F147-B321-9A71D5CF14C6}" type="datetimeFigureOut">
              <a:rPr lang="it-IT" smtClean="0"/>
              <a:t>20/10/22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B246-09EB-9947-9031-7497487FFDD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3577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5F6D8-660E-F147-B321-9A71D5CF14C6}" type="datetimeFigureOut">
              <a:rPr lang="it-IT" smtClean="0"/>
              <a:t>20/10/22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B246-09EB-9947-9031-7497487FFDD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6254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5F6D8-660E-F147-B321-9A71D5CF14C6}" type="datetimeFigureOut">
              <a:rPr lang="it-IT" smtClean="0"/>
              <a:t>20/10/22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B246-09EB-9947-9031-7497487FFDD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6431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F5F6D8-660E-F147-B321-9A71D5CF14C6}" type="datetimeFigureOut">
              <a:rPr lang="it-IT" smtClean="0"/>
              <a:t>20/10/22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1BB246-09EB-9947-9031-7497487FFDD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9952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DD48927F-258A-FF40-A188-3498BDD21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0" y="2199033"/>
            <a:ext cx="4899991" cy="2534479"/>
          </a:xfrm>
        </p:spPr>
        <p:txBody>
          <a:bodyPr>
            <a:normAutofit/>
          </a:bodyPr>
          <a:lstStyle/>
          <a:p>
            <a:pPr algn="ctr"/>
            <a:r>
              <a:rPr lang="it-IT" dirty="0">
                <a:latin typeface="Copperplate Gothic Bold" panose="020E0705020206020404" pitchFamily="34" charset="77"/>
              </a:rPr>
              <a:t>CENNI ESSENZIALI </a:t>
            </a:r>
            <a:br>
              <a:rPr lang="it-IT" dirty="0">
                <a:latin typeface="Copperplate Gothic Bold" panose="020E0705020206020404" pitchFamily="34" charset="77"/>
              </a:rPr>
            </a:br>
            <a:r>
              <a:rPr lang="it-IT" dirty="0">
                <a:latin typeface="Copperplate Gothic Bold" panose="020E0705020206020404" pitchFamily="34" charset="77"/>
              </a:rPr>
              <a:t>di</a:t>
            </a:r>
            <a:br>
              <a:rPr lang="it-IT" dirty="0">
                <a:latin typeface="Copperplate Gothic Bold" panose="020E0705020206020404" pitchFamily="34" charset="77"/>
              </a:rPr>
            </a:br>
            <a:r>
              <a:rPr lang="it-IT" dirty="0">
                <a:latin typeface="Copperplate Gothic Bold" panose="020E0705020206020404" pitchFamily="34" charset="77"/>
              </a:rPr>
              <a:t>CITOLOGIA</a:t>
            </a:r>
          </a:p>
        </p:txBody>
      </p:sp>
    </p:spTree>
    <p:extLst>
      <p:ext uri="{BB962C8B-B14F-4D97-AF65-F5344CB8AC3E}">
        <p14:creationId xmlns:p14="http://schemas.microsoft.com/office/powerpoint/2010/main" val="14007480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46" t="2384" r="2435" b="11296"/>
          <a:stretch/>
        </p:blipFill>
        <p:spPr bwMode="auto">
          <a:xfrm>
            <a:off x="0" y="135411"/>
            <a:ext cx="9144000" cy="6692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02208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51" y="1251284"/>
            <a:ext cx="8829666" cy="5354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F1D3948B-7589-4B44-9BCF-BD932C514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170513"/>
            <a:ext cx="6754566" cy="1196764"/>
          </a:xfrm>
        </p:spPr>
        <p:txBody>
          <a:bodyPr>
            <a:normAutofit/>
          </a:bodyPr>
          <a:lstStyle/>
          <a:p>
            <a:pPr algn="ctr"/>
            <a:r>
              <a:rPr lang="it-IT" sz="2400" b="1" dirty="0">
                <a:latin typeface="Gurmukhi MN" panose="02020600050405020304" pitchFamily="18" charset="0"/>
                <a:cs typeface="Gurmukhi MN" panose="02020600050405020304" pitchFamily="18" charset="0"/>
              </a:rPr>
              <a:t>CITOPLASMA: CITOSOL CON ORGANULI MEMBRANOSI e NON MEMBRANOSI</a:t>
            </a:r>
          </a:p>
        </p:txBody>
      </p:sp>
    </p:spTree>
    <p:extLst>
      <p:ext uri="{BB962C8B-B14F-4D97-AF65-F5344CB8AC3E}">
        <p14:creationId xmlns:p14="http://schemas.microsoft.com/office/powerpoint/2010/main" val="39048082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4BE3BFF-E5BF-5F45-A27D-AE5911AAC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7893" y="2467972"/>
            <a:ext cx="5915025" cy="994172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 dirty="0">
                <a:latin typeface="Gurmukhi MN" panose="02020600050405020304" pitchFamily="18" charset="0"/>
                <a:cs typeface="Gurmukhi MN" panose="02020600050405020304" pitchFamily="18" charset="0"/>
              </a:rPr>
              <a:t>MEMBRANE BIOLOGICHE</a:t>
            </a:r>
          </a:p>
        </p:txBody>
      </p:sp>
    </p:spTree>
    <p:extLst>
      <p:ext uri="{BB962C8B-B14F-4D97-AF65-F5344CB8AC3E}">
        <p14:creationId xmlns:p14="http://schemas.microsoft.com/office/powerpoint/2010/main" val="9203247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34"/>
          <a:stretch/>
        </p:blipFill>
        <p:spPr bwMode="auto">
          <a:xfrm>
            <a:off x="142243" y="324853"/>
            <a:ext cx="8890849" cy="6268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3E9D07B1-CA3A-704D-9F3A-4E6603F4A64D}"/>
              </a:ext>
            </a:extLst>
          </p:cNvPr>
          <p:cNvSpPr txBox="1"/>
          <p:nvPr/>
        </p:nvSpPr>
        <p:spPr>
          <a:xfrm>
            <a:off x="493295" y="91800"/>
            <a:ext cx="74716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/>
              <a:t>STRUTTURA DELLE MEMBRANE BIOLOGICHE</a:t>
            </a:r>
            <a:br>
              <a:rPr lang="it-IT" sz="2400" dirty="0"/>
            </a:br>
            <a:r>
              <a:rPr lang="it-IT" sz="2400" dirty="0"/>
              <a:t>- MEMBRANA CELLULARE -</a:t>
            </a:r>
          </a:p>
        </p:txBody>
      </p:sp>
      <p:sp>
        <p:nvSpPr>
          <p:cNvPr id="3" name="Rettangolo arrotondato 2">
            <a:extLst>
              <a:ext uri="{FF2B5EF4-FFF2-40B4-BE49-F238E27FC236}">
                <a16:creationId xmlns:a16="http://schemas.microsoft.com/office/drawing/2014/main" id="{65A88347-1087-644D-AD48-73B45ADD8E18}"/>
              </a:ext>
            </a:extLst>
          </p:cNvPr>
          <p:cNvSpPr/>
          <p:nvPr/>
        </p:nvSpPr>
        <p:spPr>
          <a:xfrm>
            <a:off x="6420678" y="1182757"/>
            <a:ext cx="318052" cy="993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25DCF7AC-9360-EC4E-B2C2-25E4FAA735BF}"/>
              </a:ext>
            </a:extLst>
          </p:cNvPr>
          <p:cNvSpPr txBox="1"/>
          <p:nvPr/>
        </p:nvSpPr>
        <p:spPr>
          <a:xfrm>
            <a:off x="5963478" y="1073426"/>
            <a:ext cx="53829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/>
              <a:t>CODE</a:t>
            </a:r>
          </a:p>
        </p:txBody>
      </p:sp>
    </p:spTree>
    <p:extLst>
      <p:ext uri="{BB962C8B-B14F-4D97-AF65-F5344CB8AC3E}">
        <p14:creationId xmlns:p14="http://schemas.microsoft.com/office/powerpoint/2010/main" val="21333390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59" b="60751"/>
          <a:stretch/>
        </p:blipFill>
        <p:spPr bwMode="auto">
          <a:xfrm>
            <a:off x="1624263" y="173315"/>
            <a:ext cx="7387390" cy="6751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840A6588-B1C7-B54C-94DA-852536B0F6B2}"/>
              </a:ext>
            </a:extLst>
          </p:cNvPr>
          <p:cNvSpPr txBox="1"/>
          <p:nvPr/>
        </p:nvSpPr>
        <p:spPr>
          <a:xfrm>
            <a:off x="3162020" y="198102"/>
            <a:ext cx="345534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700" dirty="0">
                <a:latin typeface="Copperplate Gothic Bold" panose="020E0705020206020404" pitchFamily="34" charset="77"/>
              </a:rPr>
              <a:t>FOSFOLIPIDI 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5ADD34DB-E59D-E14C-AB93-5C9A118DFAF7}"/>
              </a:ext>
            </a:extLst>
          </p:cNvPr>
          <p:cNvSpPr/>
          <p:nvPr/>
        </p:nvSpPr>
        <p:spPr>
          <a:xfrm>
            <a:off x="2467659" y="3843519"/>
            <a:ext cx="1705016" cy="21572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29C7E68E-77A9-7248-8721-51C48A935B16}"/>
              </a:ext>
            </a:extLst>
          </p:cNvPr>
          <p:cNvSpPr/>
          <p:nvPr/>
        </p:nvSpPr>
        <p:spPr>
          <a:xfrm>
            <a:off x="1624263" y="4030579"/>
            <a:ext cx="2346158" cy="28937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E66C2497-8822-1F4B-850C-EE70759616E2}"/>
              </a:ext>
            </a:extLst>
          </p:cNvPr>
          <p:cNvSpPr txBox="1"/>
          <p:nvPr/>
        </p:nvSpPr>
        <p:spPr>
          <a:xfrm>
            <a:off x="1531530" y="2154184"/>
            <a:ext cx="1474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/>
              <a:t>CODE</a:t>
            </a:r>
          </a:p>
        </p:txBody>
      </p:sp>
      <p:sp>
        <p:nvSpPr>
          <p:cNvPr id="5" name="Rettangolo arrotondato 4">
            <a:extLst>
              <a:ext uri="{FF2B5EF4-FFF2-40B4-BE49-F238E27FC236}">
                <a16:creationId xmlns:a16="http://schemas.microsoft.com/office/drawing/2014/main" id="{68F5084F-E1C0-064F-8B77-17A78B5F841E}"/>
              </a:ext>
            </a:extLst>
          </p:cNvPr>
          <p:cNvSpPr/>
          <p:nvPr/>
        </p:nvSpPr>
        <p:spPr>
          <a:xfrm>
            <a:off x="2797342" y="2206487"/>
            <a:ext cx="631658" cy="2683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917478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AFC242F-7F9D-7249-9008-E681B67E8A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474" y="529390"/>
            <a:ext cx="8963526" cy="6653463"/>
          </a:xfrm>
        </p:spPr>
        <p:txBody>
          <a:bodyPr>
            <a:normAutofit/>
          </a:bodyPr>
          <a:lstStyle/>
          <a:p>
            <a:r>
              <a:rPr lang="it-IT" dirty="0">
                <a:latin typeface="Chalkboard" panose="03050602040202020205" pitchFamily="66" charset="77"/>
              </a:rPr>
              <a:t>Le MEMBRANE BIOLOGICHE (tra le quali è compresa anche la Membrana Cellulare o Plasmatica) sono caratterizzate da un cosiddetto «MOSAICO FLUIDO», costituito da MOLECOLE di FOSFOLIPIDI che separano i diversi distretti (ad es., l’ ambiente INTRACELLULARE dall’ ambiente EXTRACELLULARE).</a:t>
            </a:r>
          </a:p>
          <a:p>
            <a:r>
              <a:rPr lang="it-IT" dirty="0">
                <a:latin typeface="Gurmukhi MN" panose="02020600050405020304" pitchFamily="18" charset="0"/>
                <a:cs typeface="Gurmukhi MN" panose="02020600050405020304" pitchFamily="18" charset="0"/>
              </a:rPr>
              <a:t>Le MEMBRANE sono «stabilizzate» da molecole lipidiche di COLESTEROLO.</a:t>
            </a:r>
          </a:p>
          <a:p>
            <a:r>
              <a:rPr lang="it-IT" b="1" dirty="0">
                <a:latin typeface="Chalkboard" panose="03050602040202020205" pitchFamily="66" charset="77"/>
              </a:rPr>
              <a:t>Molecole PROTEICHE sono pure presenti nell’ ambito delle membrane e sono coinvolte in varie funzioni (passaggio di molecole idrosolubili, formazione dei cosiddetti recettori di membrana per neuromediatori e/o ormoni, coinvolgimento in dispositivi di adesione).</a:t>
            </a:r>
          </a:p>
        </p:txBody>
      </p:sp>
    </p:spTree>
    <p:extLst>
      <p:ext uri="{BB962C8B-B14F-4D97-AF65-F5344CB8AC3E}">
        <p14:creationId xmlns:p14="http://schemas.microsoft.com/office/powerpoint/2010/main" val="18694952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81" b="12725"/>
          <a:stretch/>
        </p:blipFill>
        <p:spPr bwMode="auto">
          <a:xfrm>
            <a:off x="84045" y="98500"/>
            <a:ext cx="4638267" cy="4961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82" b="9518"/>
          <a:stretch/>
        </p:blipFill>
        <p:spPr bwMode="auto">
          <a:xfrm>
            <a:off x="4421688" y="1320010"/>
            <a:ext cx="4722313" cy="5378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45578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DA8E8CD-C573-6448-9DCE-121E8D185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2757" y="180342"/>
            <a:ext cx="6748669" cy="994172"/>
          </a:xfrm>
        </p:spPr>
        <p:txBody>
          <a:bodyPr>
            <a:normAutofit fontScale="90000"/>
          </a:bodyPr>
          <a:lstStyle/>
          <a:p>
            <a:pPr algn="ctr"/>
            <a:r>
              <a:rPr lang="it-IT" sz="2700" dirty="0">
                <a:latin typeface="Arial Rounded MT Bold" panose="020F0704030504030204" pitchFamily="34" charset="77"/>
              </a:rPr>
              <a:t>MECCANISMI DI PASSAGGIO ATTRAVERSO LE MEMBRANE BIOLOGICHE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44A8784-263D-6441-B4FF-F10006C459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041" y="1174514"/>
            <a:ext cx="8492647" cy="5551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>
                <a:latin typeface="Chalkboard" panose="03050602040202020205" pitchFamily="66" charset="77"/>
              </a:rPr>
              <a:t>PASSAGGIO DI MOLECOLE, che avvengono secondo i meccanismi</a:t>
            </a:r>
          </a:p>
          <a:p>
            <a:pPr marL="0" indent="0">
              <a:buNone/>
            </a:pPr>
            <a:r>
              <a:rPr lang="it-IT" dirty="0">
                <a:latin typeface="Chalkboard" panose="03050602040202020205" pitchFamily="66" charset="77"/>
              </a:rPr>
              <a:t> 1. senza dispendio Energetico, secondo il cosiddetto </a:t>
            </a:r>
          </a:p>
          <a:p>
            <a:pPr marL="0" indent="0">
              <a:buNone/>
            </a:pPr>
            <a:r>
              <a:rPr lang="it-IT" dirty="0">
                <a:latin typeface="Chalkboard" panose="03050602040202020205" pitchFamily="66" charset="77"/>
              </a:rPr>
              <a:t>   «Gradiente»</a:t>
            </a:r>
          </a:p>
          <a:p>
            <a:pPr marL="0" indent="0">
              <a:buNone/>
            </a:pPr>
            <a:r>
              <a:rPr lang="it-IT" dirty="0">
                <a:latin typeface="Chalkboard" panose="03050602040202020205" pitchFamily="66" charset="77"/>
              </a:rPr>
              <a:t>  * DIFFUSIONE PASSIVA</a:t>
            </a:r>
          </a:p>
          <a:p>
            <a:pPr marL="0" indent="0">
              <a:buNone/>
            </a:pPr>
            <a:r>
              <a:rPr lang="it-IT" dirty="0">
                <a:latin typeface="Chalkboard" panose="03050602040202020205" pitchFamily="66" charset="77"/>
              </a:rPr>
              <a:t>  * DIFFUSIONE FACILITATA (con proteina </a:t>
            </a:r>
          </a:p>
          <a:p>
            <a:pPr marL="0" indent="0">
              <a:buNone/>
            </a:pPr>
            <a:r>
              <a:rPr lang="it-IT" dirty="0">
                <a:latin typeface="Chalkboard" panose="03050602040202020205" pitchFamily="66" charset="77"/>
              </a:rPr>
              <a:t>    «Carrier»)</a:t>
            </a:r>
          </a:p>
          <a:p>
            <a:pPr marL="0" indent="0">
              <a:buNone/>
            </a:pPr>
            <a:r>
              <a:rPr lang="it-IT" dirty="0">
                <a:latin typeface="Chalkboard" panose="03050602040202020205" pitchFamily="66" charset="77"/>
              </a:rPr>
              <a:t>2. TRASPORTO ATTIVO (con dispendio </a:t>
            </a:r>
          </a:p>
          <a:p>
            <a:pPr marL="0" indent="0">
              <a:buNone/>
            </a:pPr>
            <a:r>
              <a:rPr lang="it-IT" dirty="0">
                <a:latin typeface="Chalkboard" panose="03050602040202020205" pitchFamily="66" charset="77"/>
              </a:rPr>
              <a:t>    ENERGETICO)</a:t>
            </a:r>
          </a:p>
        </p:txBody>
      </p:sp>
    </p:spTree>
    <p:extLst>
      <p:ext uri="{BB962C8B-B14F-4D97-AF65-F5344CB8AC3E}">
        <p14:creationId xmlns:p14="http://schemas.microsoft.com/office/powerpoint/2010/main" val="8960679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823765F0-A18D-A44D-8DBA-DDDE3BA524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100" y="130690"/>
            <a:ext cx="3537322" cy="5870060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A2A0D11A-87AB-A046-A500-6749526342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5422" y="1202500"/>
            <a:ext cx="5050960" cy="5427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5284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DA8E8CD-C573-6448-9DCE-121E8D185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2514" y="255499"/>
            <a:ext cx="6748669" cy="994172"/>
          </a:xfrm>
        </p:spPr>
        <p:txBody>
          <a:bodyPr>
            <a:normAutofit fontScale="90000"/>
          </a:bodyPr>
          <a:lstStyle/>
          <a:p>
            <a:pPr algn="ctr"/>
            <a:r>
              <a:rPr lang="it-IT" sz="2700" dirty="0">
                <a:latin typeface="Arial Rounded MT Bold" panose="020F0704030504030204" pitchFamily="34" charset="77"/>
              </a:rPr>
              <a:t>MECCANISMI DI PASSAGGIO ATTRAVERSO LE MEMBRANE BIOLOGICHE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44A8784-263D-6441-B4FF-F10006C459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197" y="1249671"/>
            <a:ext cx="8567803" cy="548933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it-IT" dirty="0">
              <a:latin typeface="Chalkboard" panose="03050602040202020205" pitchFamily="66" charset="77"/>
            </a:endParaRPr>
          </a:p>
          <a:p>
            <a:pPr marL="0" indent="0">
              <a:buNone/>
            </a:pPr>
            <a:r>
              <a:rPr lang="it-IT" dirty="0">
                <a:latin typeface="Chalkboard" panose="03050602040202020205" pitchFamily="66" charset="77"/>
              </a:rPr>
              <a:t>Un meccanismo che riguarda il Passaggio di ACQUA attraverso le Membrane Biologiche è l’ OSMOSI.</a:t>
            </a:r>
          </a:p>
          <a:p>
            <a:pPr marL="0" indent="0">
              <a:buNone/>
            </a:pPr>
            <a:endParaRPr lang="it-IT" dirty="0">
              <a:latin typeface="Chalkboard" panose="03050602040202020205" pitchFamily="66" charset="77"/>
            </a:endParaRPr>
          </a:p>
          <a:p>
            <a:pPr marL="0" indent="0">
              <a:buNone/>
            </a:pPr>
            <a:r>
              <a:rPr lang="it-IT" dirty="0">
                <a:latin typeface="Chalkboard" panose="03050602040202020205" pitchFamily="66" charset="77"/>
              </a:rPr>
              <a:t>Sinteticamente, l’ ACQUA si sposta da un versante in cui una soluzione è MENO CONCENTRATA di soluto (es., un sale) verso un versante dove la soluzione è PIU’ CONCENTRATA</a:t>
            </a:r>
          </a:p>
        </p:txBody>
      </p:sp>
    </p:spTree>
    <p:extLst>
      <p:ext uri="{BB962C8B-B14F-4D97-AF65-F5344CB8AC3E}">
        <p14:creationId xmlns:p14="http://schemas.microsoft.com/office/powerpoint/2010/main" val="1174137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88C4409-0690-AF48-AAC3-7184500A0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7516" y="1467853"/>
            <a:ext cx="8313821" cy="53901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>
                <a:latin typeface="Copperplate Gothic Bold" panose="020E0705020206020404" pitchFamily="34" charset="77"/>
              </a:rPr>
              <a:t>Il CORPO UMANO è costituito da un elevatissimo numero di fondamentali UNITA’ (costituite dalla cosiddetta «Materia Vivente») definite CELLULE.</a:t>
            </a:r>
          </a:p>
          <a:p>
            <a:pPr marL="0" indent="0">
              <a:buNone/>
            </a:pPr>
            <a:endParaRPr lang="it-IT" dirty="0"/>
          </a:p>
          <a:p>
            <a:pPr marL="0" indent="0" algn="just">
              <a:buNone/>
            </a:pPr>
            <a:r>
              <a:rPr lang="it-IT" b="1" dirty="0">
                <a:latin typeface="Franklin Gothic Book" panose="020B0503020102020204" pitchFamily="34" charset="0"/>
              </a:rPr>
              <a:t>La Scienza che studia le cellule è definita CITOLOGIA e può essere affrontata secondo diversi punti di vista (Biochimici e/o Biomolecolari e/o Morfologici).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21B77CAE-812D-A148-A2C5-644E8D65F4FD}"/>
              </a:ext>
            </a:extLst>
          </p:cNvPr>
          <p:cNvSpPr txBox="1"/>
          <p:nvPr/>
        </p:nvSpPr>
        <p:spPr>
          <a:xfrm>
            <a:off x="1376406" y="337609"/>
            <a:ext cx="63207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700" b="1" dirty="0">
                <a:latin typeface="Gurmukhi MN" panose="02020600050405020304" pitchFamily="18" charset="0"/>
                <a:cs typeface="Gurmukhi MN" panose="02020600050405020304" pitchFamily="18" charset="0"/>
              </a:rPr>
              <a:t>UNITA’ BIOLOGICHE COSTITUTIVE DEL CORPO UMANO</a:t>
            </a:r>
          </a:p>
        </p:txBody>
      </p:sp>
    </p:spTree>
    <p:extLst>
      <p:ext uri="{BB962C8B-B14F-4D97-AF65-F5344CB8AC3E}">
        <p14:creationId xmlns:p14="http://schemas.microsoft.com/office/powerpoint/2010/main" val="33327824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DA8E8CD-C573-6448-9DCE-121E8D185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642" y="130237"/>
            <a:ext cx="7437328" cy="1159943"/>
          </a:xfrm>
        </p:spPr>
        <p:txBody>
          <a:bodyPr>
            <a:normAutofit fontScale="90000"/>
          </a:bodyPr>
          <a:lstStyle/>
          <a:p>
            <a:pPr algn="ctr"/>
            <a:r>
              <a:rPr lang="it-IT" sz="2700" dirty="0">
                <a:latin typeface="Arial Rounded MT Bold" panose="020F0704030504030204" pitchFamily="34" charset="77"/>
              </a:rPr>
              <a:t>MECCANISMI DI PASSAGGIO ATTRAVERSO LE MEMBRANE BIOLOGICHE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44A8784-263D-6441-B4FF-F10006C459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5573" y="1290180"/>
            <a:ext cx="8730641" cy="54488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>
                <a:latin typeface="Chalkboard" panose="03050602040202020205" pitchFamily="66" charset="77"/>
              </a:rPr>
              <a:t>PASSAGGIO DI PARTICELLE «SOVRAMOLECOLARI»</a:t>
            </a:r>
          </a:p>
          <a:p>
            <a:pPr>
              <a:buFontTx/>
              <a:buChar char="-"/>
            </a:pPr>
            <a:r>
              <a:rPr lang="it-IT" dirty="0">
                <a:latin typeface="Chalkboard" panose="03050602040202020205" pitchFamily="66" charset="77"/>
              </a:rPr>
              <a:t>Richiede DISPENDIO ENERGETICO</a:t>
            </a:r>
          </a:p>
          <a:p>
            <a:pPr>
              <a:buFontTx/>
              <a:buChar char="-"/>
            </a:pPr>
            <a:r>
              <a:rPr lang="it-IT" dirty="0">
                <a:latin typeface="Chalkboard" panose="03050602040202020205" pitchFamily="66" charset="77"/>
              </a:rPr>
              <a:t>Con una terminologia correntemente usata si parla di ENDOCITOSI (inglobamento di particelle all’ interno della cellula interessata) e di ESOCITOSI (estrusione, ossia espulsione, di particelle all’ esterno della cellula interessata).</a:t>
            </a:r>
          </a:p>
          <a:p>
            <a:pPr>
              <a:buFontTx/>
              <a:buChar char="-"/>
            </a:pPr>
            <a:r>
              <a:rPr lang="it-IT" dirty="0">
                <a:latin typeface="Chalkboard" panose="03050602040202020205" pitchFamily="66" charset="77"/>
              </a:rPr>
              <a:t>L’ ENDOCITOSI </a:t>
            </a:r>
            <a:r>
              <a:rPr lang="it-IT" dirty="0" err="1">
                <a:latin typeface="Chalkboard" panose="03050602040202020205" pitchFamily="66" charset="77"/>
              </a:rPr>
              <a:t>puo’</a:t>
            </a:r>
            <a:r>
              <a:rPr lang="it-IT" dirty="0">
                <a:latin typeface="Chalkboard" panose="03050602040202020205" pitchFamily="66" charset="77"/>
              </a:rPr>
              <a:t> riguardare anche Cellule Batteriche per la loro successiva distruzione</a:t>
            </a:r>
          </a:p>
          <a:p>
            <a:pPr>
              <a:buFontTx/>
              <a:buChar char="-"/>
            </a:pPr>
            <a:r>
              <a:rPr lang="it-IT" dirty="0">
                <a:latin typeface="Chalkboard" panose="03050602040202020205" pitchFamily="66" charset="77"/>
              </a:rPr>
              <a:t>L’ ESOCITOSI </a:t>
            </a:r>
            <a:r>
              <a:rPr lang="it-IT" dirty="0" err="1">
                <a:latin typeface="Chalkboard" panose="03050602040202020205" pitchFamily="66" charset="77"/>
              </a:rPr>
              <a:t>puo’</a:t>
            </a:r>
            <a:r>
              <a:rPr lang="it-IT" dirty="0">
                <a:latin typeface="Chalkboard" panose="03050602040202020205" pitchFamily="66" charset="77"/>
              </a:rPr>
              <a:t> riguardare anche la secrezione di molecole nell’ ambiente extracellulare.</a:t>
            </a:r>
          </a:p>
        </p:txBody>
      </p:sp>
    </p:spTree>
    <p:extLst>
      <p:ext uri="{BB962C8B-B14F-4D97-AF65-F5344CB8AC3E}">
        <p14:creationId xmlns:p14="http://schemas.microsoft.com/office/powerpoint/2010/main" val="8108083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3" r="5055" b="12173"/>
          <a:stretch/>
        </p:blipFill>
        <p:spPr bwMode="auto">
          <a:xfrm>
            <a:off x="54252" y="0"/>
            <a:ext cx="4467643" cy="3667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5" t="4464" r="6340" b="17652"/>
          <a:stretch/>
        </p:blipFill>
        <p:spPr bwMode="auto">
          <a:xfrm>
            <a:off x="3494762" y="3484240"/>
            <a:ext cx="5458217" cy="3177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35425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83" t="12129" r="3863" b="22260"/>
          <a:stretch/>
        </p:blipFill>
        <p:spPr bwMode="auto">
          <a:xfrm>
            <a:off x="234529" y="1816274"/>
            <a:ext cx="8586674" cy="3761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316050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B879D92-AA84-204E-A9B9-06A22265E30B}"/>
              </a:ext>
            </a:extLst>
          </p:cNvPr>
          <p:cNvSpPr txBox="1">
            <a:spLocks/>
          </p:cNvSpPr>
          <p:nvPr/>
        </p:nvSpPr>
        <p:spPr>
          <a:xfrm>
            <a:off x="125260" y="1828800"/>
            <a:ext cx="8780745" cy="2029216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3600" dirty="0">
                <a:latin typeface="Copperplate Gothic Bold" panose="020E0705020206020404" pitchFamily="34" charset="77"/>
              </a:rPr>
              <a:t>SPECIALIZZAZIONI DELLA MEMBRANA CELLULARE</a:t>
            </a:r>
          </a:p>
          <a:p>
            <a:pPr algn="ctr"/>
            <a:r>
              <a:rPr lang="it-IT" sz="3600" dirty="0">
                <a:latin typeface="Copperplate Gothic Bold" panose="020E0705020206020404" pitchFamily="34" charset="77"/>
              </a:rPr>
              <a:t>E</a:t>
            </a:r>
          </a:p>
          <a:p>
            <a:pPr algn="ctr"/>
            <a:r>
              <a:rPr lang="it-IT" sz="3600" dirty="0">
                <a:latin typeface="Copperplate Gothic Bold" panose="020E0705020206020404" pitchFamily="34" charset="77"/>
              </a:rPr>
              <a:t>CITOSCHELETRO</a:t>
            </a:r>
          </a:p>
        </p:txBody>
      </p:sp>
    </p:spTree>
    <p:extLst>
      <p:ext uri="{BB962C8B-B14F-4D97-AF65-F5344CB8AC3E}">
        <p14:creationId xmlns:p14="http://schemas.microsoft.com/office/powerpoint/2010/main" val="25388450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6" t="4470" r="5709" b="15207"/>
          <a:stretch/>
        </p:blipFill>
        <p:spPr bwMode="auto">
          <a:xfrm>
            <a:off x="53036" y="538619"/>
            <a:ext cx="8845570" cy="6380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73244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38CF5C6-2C66-8644-96DF-42A8D0DD2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9639" y="306012"/>
            <a:ext cx="5915025" cy="994172"/>
          </a:xfrm>
        </p:spPr>
        <p:txBody>
          <a:bodyPr>
            <a:normAutofit/>
          </a:bodyPr>
          <a:lstStyle/>
          <a:p>
            <a:pPr algn="ctr"/>
            <a:r>
              <a:rPr lang="it-IT" sz="2400" dirty="0">
                <a:latin typeface="Copperplate Gothic Bold" panose="020E0705020206020404" pitchFamily="34" charset="77"/>
              </a:rPr>
              <a:t>SPECIALIZZAZIONI DELLA MEMBRANA CELLULARE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9CAD075-13B0-8344-BD88-A588439D32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567" y="1300183"/>
            <a:ext cx="8492647" cy="5388715"/>
          </a:xfrm>
        </p:spPr>
        <p:txBody>
          <a:bodyPr>
            <a:normAutofit fontScale="92500" lnSpcReduction="10000"/>
          </a:bodyPr>
          <a:lstStyle/>
          <a:p>
            <a:r>
              <a:rPr lang="it-IT" dirty="0">
                <a:latin typeface="Arial Rounded MT Bold" panose="020F0704030504030204" pitchFamily="34" charset="77"/>
              </a:rPr>
              <a:t>Consistono in ESPANSIONI SPAZIALI, determinate da una particolare organizzazione delle strutture del CITOSCHELETRO (Microfilamenti, Filamenti Intermedi, Microtubuli)  :</a:t>
            </a:r>
          </a:p>
          <a:p>
            <a:pPr>
              <a:buFontTx/>
              <a:buChar char="-"/>
            </a:pPr>
            <a:r>
              <a:rPr lang="it-IT" dirty="0">
                <a:latin typeface="Arial Rounded MT Bold" panose="020F0704030504030204" pitchFamily="34" charset="77"/>
              </a:rPr>
              <a:t>MICROVILLI, che servono ad aumentare la superficie utile della membrana cellulare;</a:t>
            </a:r>
          </a:p>
          <a:p>
            <a:pPr>
              <a:buFontTx/>
              <a:buChar char="-"/>
            </a:pPr>
            <a:r>
              <a:rPr lang="it-IT" dirty="0">
                <a:latin typeface="Arial Rounded MT Bold" panose="020F0704030504030204" pitchFamily="34" charset="77"/>
              </a:rPr>
              <a:t>CILIA, espansioni dotate di motilità autonoma con dispendio energetico;</a:t>
            </a:r>
          </a:p>
          <a:p>
            <a:pPr>
              <a:buFontTx/>
              <a:buChar char="-"/>
            </a:pPr>
            <a:r>
              <a:rPr lang="it-IT" dirty="0">
                <a:latin typeface="Arial Rounded MT Bold" panose="020F0704030504030204" pitchFamily="34" charset="77"/>
              </a:rPr>
              <a:t>STEREOCILIA, come le </a:t>
            </a:r>
            <a:r>
              <a:rPr lang="it-IT" dirty="0" err="1">
                <a:latin typeface="Arial Rounded MT Bold" panose="020F0704030504030204" pitchFamily="34" charset="77"/>
              </a:rPr>
              <a:t>cilia</a:t>
            </a:r>
            <a:r>
              <a:rPr lang="it-IT" dirty="0">
                <a:latin typeface="Arial Rounded MT Bold" panose="020F0704030504030204" pitchFamily="34" charset="77"/>
              </a:rPr>
              <a:t>, ma possono attuare solo movimenti passivi (nelle cellule uditive e dell’equilibrio)</a:t>
            </a:r>
          </a:p>
          <a:p>
            <a:pPr>
              <a:buFontTx/>
              <a:buChar char="-"/>
            </a:pPr>
            <a:r>
              <a:rPr lang="it-IT" dirty="0">
                <a:latin typeface="Arial Rounded MT Bold" panose="020F0704030504030204" pitchFamily="34" charset="77"/>
              </a:rPr>
              <a:t>FLAGELLI: possono determinare il movimento delle cellule da cui dipendono (Spermatozoi maschili).</a:t>
            </a:r>
          </a:p>
        </p:txBody>
      </p:sp>
    </p:spTree>
    <p:extLst>
      <p:ext uri="{BB962C8B-B14F-4D97-AF65-F5344CB8AC3E}">
        <p14:creationId xmlns:p14="http://schemas.microsoft.com/office/powerpoint/2010/main" val="40014636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31C5296B-F84D-3C4B-B98F-8324D317F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311" y="2306660"/>
            <a:ext cx="8993689" cy="1325563"/>
          </a:xfrm>
        </p:spPr>
        <p:txBody>
          <a:bodyPr>
            <a:noAutofit/>
          </a:bodyPr>
          <a:lstStyle/>
          <a:p>
            <a:pPr algn="ctr"/>
            <a:r>
              <a:rPr lang="it-IT" sz="3600" b="1" dirty="0">
                <a:latin typeface="Copperplate Gothic Bold" panose="020E0705020206020404" pitchFamily="34" charset="77"/>
                <a:cs typeface="Gurmukhi MN" panose="02020600050405020304" pitchFamily="18" charset="0"/>
              </a:rPr>
              <a:t>DISPOSITIVI  DI  </a:t>
            </a:r>
            <a:br>
              <a:rPr lang="it-IT" sz="3600" b="1" dirty="0">
                <a:latin typeface="Copperplate Gothic Bold" panose="020E0705020206020404" pitchFamily="34" charset="77"/>
                <a:cs typeface="Gurmukhi MN" panose="02020600050405020304" pitchFamily="18" charset="0"/>
              </a:rPr>
            </a:br>
            <a:r>
              <a:rPr lang="it-IT" sz="3600" b="1" dirty="0">
                <a:latin typeface="Copperplate Gothic Bold" panose="020E0705020206020404" pitchFamily="34" charset="77"/>
                <a:cs typeface="Gurmukhi MN" panose="02020600050405020304" pitchFamily="18" charset="0"/>
              </a:rPr>
              <a:t>ADESIONE CELLULARE</a:t>
            </a:r>
          </a:p>
        </p:txBody>
      </p:sp>
    </p:spTree>
    <p:extLst>
      <p:ext uri="{BB962C8B-B14F-4D97-AF65-F5344CB8AC3E}">
        <p14:creationId xmlns:p14="http://schemas.microsoft.com/office/powerpoint/2010/main" val="34440105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62" t="4903" r="4302" b="17900"/>
          <a:stretch/>
        </p:blipFill>
        <p:spPr bwMode="auto">
          <a:xfrm>
            <a:off x="200416" y="117961"/>
            <a:ext cx="8818324" cy="6650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69880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E86A8F2-F2C8-3747-846B-B89764A68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27" y="393788"/>
            <a:ext cx="7878872" cy="586409"/>
          </a:xfrm>
        </p:spPr>
        <p:txBody>
          <a:bodyPr>
            <a:noAutofit/>
          </a:bodyPr>
          <a:lstStyle/>
          <a:p>
            <a:pPr algn="ctr"/>
            <a:r>
              <a:rPr lang="it-IT" sz="3600" b="1" dirty="0">
                <a:latin typeface="Copperplate" panose="02000504000000020004" pitchFamily="2" charset="77"/>
                <a:cs typeface="Gurmukhi MN" panose="02020600050405020304" pitchFamily="18" charset="0"/>
              </a:rPr>
              <a:t>DISPOSITIVI  DI  ADESIONE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3EED2C7-F039-4744-8FEF-45B140A586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099" y="1340285"/>
            <a:ext cx="8705589" cy="5361140"/>
          </a:xfrm>
        </p:spPr>
        <p:txBody>
          <a:bodyPr>
            <a:normAutofit/>
          </a:bodyPr>
          <a:lstStyle/>
          <a:p>
            <a:r>
              <a:rPr lang="it-IT" dirty="0"/>
              <a:t>Sono strutture biologiche che, coinvolgendo il citoscheletro, permettono: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   - ADESIONE RECIPROCA fra cellule (tipica nei tessuti con cellule fittamente stipate, quali tessuti epiteliali, muscolari).</a:t>
            </a:r>
          </a:p>
          <a:p>
            <a:pPr marL="0" indent="0">
              <a:buNone/>
            </a:pPr>
            <a:r>
              <a:rPr lang="it-IT" dirty="0"/>
              <a:t>Vi si descrivono Giunzioni Comunicanti, </a:t>
            </a:r>
            <a:r>
              <a:rPr lang="it-IT" dirty="0" err="1"/>
              <a:t>Desmosomi</a:t>
            </a:r>
            <a:r>
              <a:rPr lang="it-IT" dirty="0"/>
              <a:t>, Giunzioni Ancoranti e Giunzioni Serrate.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- ADESIONE ai substrati extracellulari (in particolare alla Lamina Basale): </a:t>
            </a:r>
            <a:r>
              <a:rPr lang="it-IT" dirty="0" err="1"/>
              <a:t>Emidesmosomi</a:t>
            </a:r>
            <a:r>
              <a:rPr lang="it-IT" dirty="0"/>
              <a:t> 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48139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>
            <a:extLst>
              <a:ext uri="{FF2B5EF4-FFF2-40B4-BE49-F238E27FC236}">
                <a16:creationId xmlns:a16="http://schemas.microsoft.com/office/drawing/2014/main" id="{4AD2CD02-7928-4749-AF8D-6914C3C8B6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789" y="0"/>
            <a:ext cx="8470232" cy="6822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3BCDB4CF-14E0-A84A-9E87-BBA3F1010071}"/>
              </a:ext>
            </a:extLst>
          </p:cNvPr>
          <p:cNvSpPr/>
          <p:nvPr/>
        </p:nvSpPr>
        <p:spPr>
          <a:xfrm>
            <a:off x="5406887" y="3935896"/>
            <a:ext cx="1083365" cy="1192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0CE137E2-6EAA-8F4B-91C3-7F38E07615F6}"/>
              </a:ext>
            </a:extLst>
          </p:cNvPr>
          <p:cNvSpPr txBox="1"/>
          <p:nvPr/>
        </p:nvSpPr>
        <p:spPr>
          <a:xfrm>
            <a:off x="5551184" y="4055165"/>
            <a:ext cx="794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/>
              <a:t>GLUCID</a:t>
            </a:r>
            <a:r>
              <a:rPr lang="it-IT" dirty="0"/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36874073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71137492-1936-864F-8D85-D4526314A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420" y="279735"/>
            <a:ext cx="7856621" cy="833378"/>
          </a:xfrm>
        </p:spPr>
        <p:txBody>
          <a:bodyPr>
            <a:normAutofit/>
          </a:bodyPr>
          <a:lstStyle/>
          <a:p>
            <a:pPr algn="ctr"/>
            <a:r>
              <a:rPr lang="it-IT" sz="2700" b="1" dirty="0"/>
              <a:t>COMPOSIZIONE CHIMICA DELLA MATERIA VIVENTE</a:t>
            </a:r>
          </a:p>
        </p:txBody>
      </p:sp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15321C06-ECAE-1E40-95FA-365D001796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420" y="1113113"/>
            <a:ext cx="8446169" cy="5564413"/>
          </a:xfrm>
        </p:spPr>
        <p:txBody>
          <a:bodyPr>
            <a:normAutofit lnSpcReduction="10000"/>
          </a:bodyPr>
          <a:lstStyle/>
          <a:p>
            <a:r>
              <a:rPr lang="it-IT" dirty="0"/>
              <a:t>COMPONENTE INORGANICA:</a:t>
            </a:r>
          </a:p>
          <a:p>
            <a:pPr marL="0" indent="0">
              <a:buNone/>
            </a:pPr>
            <a:r>
              <a:rPr lang="it-IT" dirty="0"/>
              <a:t>   - ACQUA</a:t>
            </a:r>
          </a:p>
          <a:p>
            <a:pPr marL="0" indent="0">
              <a:buNone/>
            </a:pPr>
            <a:r>
              <a:rPr lang="it-IT" dirty="0"/>
              <a:t>   - IONI (derivanti dai SALI, ACIDI e BASI)</a:t>
            </a:r>
          </a:p>
          <a:p>
            <a:r>
              <a:rPr lang="it-IT" dirty="0"/>
              <a:t>COMPONENTE ORGANICA:</a:t>
            </a:r>
          </a:p>
          <a:p>
            <a:pPr marL="0" indent="0">
              <a:buNone/>
            </a:pPr>
            <a:r>
              <a:rPr lang="it-IT" dirty="0"/>
              <a:t>   - GLUCIDI (Carboidrati, Zuccheri)</a:t>
            </a:r>
          </a:p>
          <a:p>
            <a:pPr marL="0" indent="0">
              <a:buNone/>
            </a:pPr>
            <a:r>
              <a:rPr lang="it-IT" dirty="0"/>
              <a:t>   -  PROTIDI (Proteine)</a:t>
            </a:r>
          </a:p>
          <a:p>
            <a:pPr marL="0" indent="0">
              <a:buNone/>
            </a:pPr>
            <a:r>
              <a:rPr lang="it-IT" dirty="0"/>
              <a:t>   -  LIPIDI (Grassi)</a:t>
            </a:r>
          </a:p>
          <a:p>
            <a:pPr marL="0" indent="0">
              <a:buNone/>
            </a:pPr>
            <a:r>
              <a:rPr lang="it-IT" dirty="0"/>
              <a:t>   -  ACIDI NUCLEICI</a:t>
            </a:r>
          </a:p>
          <a:p>
            <a:pPr marL="0" indent="0">
              <a:buNone/>
            </a:pPr>
            <a:r>
              <a:rPr lang="it-IT" dirty="0"/>
              <a:t>      ° DESOSSIRIBONUCLEICO (DNA, costituente il </a:t>
            </a:r>
          </a:p>
          <a:p>
            <a:pPr marL="0" indent="0">
              <a:buNone/>
            </a:pPr>
            <a:r>
              <a:rPr lang="it-IT" dirty="0"/>
              <a:t>                                                    GENOMA)</a:t>
            </a:r>
          </a:p>
          <a:p>
            <a:pPr marL="0" indent="0">
              <a:buNone/>
            </a:pPr>
            <a:r>
              <a:rPr lang="it-IT" dirty="0"/>
              <a:t>      ° RIBONUCLEICO (RNA: </a:t>
            </a:r>
            <a:r>
              <a:rPr lang="it-IT" dirty="0" err="1"/>
              <a:t>mRNA</a:t>
            </a:r>
            <a:r>
              <a:rPr lang="it-IT" dirty="0"/>
              <a:t>, </a:t>
            </a:r>
            <a:r>
              <a:rPr lang="it-IT" dirty="0" err="1"/>
              <a:t>tRNA</a:t>
            </a:r>
            <a:r>
              <a:rPr lang="it-IT" dirty="0"/>
              <a:t>, </a:t>
            </a:r>
            <a:r>
              <a:rPr lang="it-IT" dirty="0" err="1"/>
              <a:t>rRNA</a:t>
            </a:r>
            <a:r>
              <a:rPr lang="it-IT" dirty="0"/>
              <a:t>)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07111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B857D10-0490-FC41-865E-039DD7AD74C8}"/>
              </a:ext>
            </a:extLst>
          </p:cNvPr>
          <p:cNvSpPr txBox="1">
            <a:spLocks/>
          </p:cNvSpPr>
          <p:nvPr/>
        </p:nvSpPr>
        <p:spPr>
          <a:xfrm>
            <a:off x="565484" y="2370220"/>
            <a:ext cx="7964905" cy="128737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4000" b="1" dirty="0">
                <a:latin typeface="Copperplate Gothic Bold" panose="020E0705020206020404" pitchFamily="34" charset="77"/>
              </a:rPr>
              <a:t>FONDAMENTALI ASPETTI DI MORFOLOGIA CELLULARE</a:t>
            </a:r>
          </a:p>
        </p:txBody>
      </p:sp>
    </p:spTree>
    <p:extLst>
      <p:ext uri="{BB962C8B-B14F-4D97-AF65-F5344CB8AC3E}">
        <p14:creationId xmlns:p14="http://schemas.microsoft.com/office/powerpoint/2010/main" val="22544746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5" t="4327" r="3323" b="21181"/>
          <a:stretch>
            <a:fillRect/>
          </a:stretch>
        </p:blipFill>
        <p:spPr bwMode="auto">
          <a:xfrm>
            <a:off x="306199" y="276726"/>
            <a:ext cx="8512947" cy="6350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4935" t="4327" r="3323" b="21181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78721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67EDAD9-E0F6-6043-BD31-EE91369C2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505" y="365126"/>
            <a:ext cx="8951495" cy="1325563"/>
          </a:xfrm>
        </p:spPr>
        <p:txBody>
          <a:bodyPr>
            <a:normAutofit/>
          </a:bodyPr>
          <a:lstStyle/>
          <a:p>
            <a:pPr algn="ctr"/>
            <a:r>
              <a:rPr lang="it-IT" sz="2700" dirty="0">
                <a:latin typeface="Chalkduster" panose="03050602040202020205" pitchFamily="66" charset="77"/>
              </a:rPr>
              <a:t>FONDAMENTALI ASPETTI DI </a:t>
            </a:r>
            <a:br>
              <a:rPr lang="it-IT" sz="2700" dirty="0">
                <a:latin typeface="Chalkduster" panose="03050602040202020205" pitchFamily="66" charset="77"/>
              </a:rPr>
            </a:br>
            <a:r>
              <a:rPr lang="it-IT" sz="2700" dirty="0">
                <a:latin typeface="Chalkduster" panose="03050602040202020205" pitchFamily="66" charset="77"/>
              </a:rPr>
              <a:t>MORFOLOGIA CELLULARE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CDC45F9-589B-9948-823C-425F1F9892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505" y="1540042"/>
            <a:ext cx="8783053" cy="5173579"/>
          </a:xfrm>
        </p:spPr>
        <p:txBody>
          <a:bodyPr/>
          <a:lstStyle/>
          <a:p>
            <a:r>
              <a:rPr lang="it-IT" dirty="0"/>
              <a:t>Gli ELEMENTI CELLULARI possono avere varie e differenti forme, che si adattano alle caratteristiche morfologiche e funzionali dei distretti corporei che vanno a costituire.</a:t>
            </a:r>
          </a:p>
          <a:p>
            <a:pPr marL="0" indent="0">
              <a:buNone/>
            </a:pPr>
            <a:endParaRPr lang="it-IT" dirty="0"/>
          </a:p>
          <a:p>
            <a:r>
              <a:rPr lang="it-IT" dirty="0"/>
              <a:t>In sintesi, le FORME CELLULARI vanno ascritte a schemi di figure geometriche solide (sferiche, cubiche, cilindriche, raggiate, globose, il tutto a puro titolo esemplificativo).</a:t>
            </a:r>
          </a:p>
        </p:txBody>
      </p:sp>
    </p:spTree>
    <p:extLst>
      <p:ext uri="{BB962C8B-B14F-4D97-AF65-F5344CB8AC3E}">
        <p14:creationId xmlns:p14="http://schemas.microsoft.com/office/powerpoint/2010/main" val="5822406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3" t="2779" r="6883" b="10457"/>
          <a:stretch>
            <a:fillRect/>
          </a:stretch>
        </p:blipFill>
        <p:spPr bwMode="auto">
          <a:xfrm>
            <a:off x="1624012" y="1230533"/>
            <a:ext cx="5830085" cy="4337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4793" t="2779" r="6883" b="10457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869163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6628181-6F62-B046-9496-892DFF3CC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137" y="281727"/>
            <a:ext cx="8434137" cy="994172"/>
          </a:xfrm>
        </p:spPr>
        <p:txBody>
          <a:bodyPr>
            <a:normAutofit/>
          </a:bodyPr>
          <a:lstStyle/>
          <a:p>
            <a:pPr algn="ctr"/>
            <a:r>
              <a:rPr lang="it-IT" sz="3200" b="1" dirty="0">
                <a:latin typeface="Chalkboard" panose="03050602040202020205" pitchFamily="66" charset="77"/>
              </a:rPr>
              <a:t>STRUTTURE FONDAMENTALI DI OGNI CELLULA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F9E99F5-708F-254A-8A88-DA59BD8F7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506" y="1275899"/>
            <a:ext cx="8843210" cy="5485848"/>
          </a:xfrm>
        </p:spPr>
        <p:txBody>
          <a:bodyPr>
            <a:normAutofit/>
          </a:bodyPr>
          <a:lstStyle/>
          <a:p>
            <a:r>
              <a:rPr lang="it-IT" dirty="0"/>
              <a:t>Ciascuna cellula è delimitata dall’ambiente circostante da una struttura fluida, con componenti sia idrofile, sia idrofobe, definita MEMBRANA CELLULARE (sinonimi: Membrana Plasmatica, Plasmalemma).</a:t>
            </a:r>
          </a:p>
          <a:p>
            <a:r>
              <a:rPr lang="it-IT" dirty="0"/>
              <a:t>La Membrana delimita all’interno della cellula una fase fluida che si definisce CITOPLASMA.</a:t>
            </a:r>
          </a:p>
          <a:p>
            <a:r>
              <a:rPr lang="it-IT" dirty="0"/>
              <a:t>Nell’ ambito del citoplasma si ritrovano varie strutture denominate ORGANULI CELLULARI, di cui quella </a:t>
            </a:r>
            <a:r>
              <a:rPr lang="it-IT" dirty="0" err="1"/>
              <a:t>piu’</a:t>
            </a:r>
            <a:r>
              <a:rPr lang="it-IT" dirty="0"/>
              <a:t> voluminosa è il NUCLEO, la cui presenza caratterizza le cellule EUCARIOTE.</a:t>
            </a:r>
          </a:p>
          <a:p>
            <a:r>
              <a:rPr lang="it-IT" dirty="0"/>
              <a:t>I BATTERI, esseri unicellulari sprovvisti di nucleo, si possono definire CELLULE PROCARIOTE.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270808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95</TotalTime>
  <Words>797</Words>
  <Application>Microsoft Macintosh PowerPoint</Application>
  <PresentationFormat>Presentazione su schermo (4:3)</PresentationFormat>
  <Paragraphs>88</Paragraphs>
  <Slides>28</Slides>
  <Notes>13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10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28</vt:i4>
      </vt:variant>
    </vt:vector>
  </HeadingPairs>
  <TitlesOfParts>
    <vt:vector size="39" baseType="lpstr">
      <vt:lpstr>Arial</vt:lpstr>
      <vt:lpstr>Arial Rounded MT Bold</vt:lpstr>
      <vt:lpstr>Calibri</vt:lpstr>
      <vt:lpstr>Calibri Light</vt:lpstr>
      <vt:lpstr>Chalkboard</vt:lpstr>
      <vt:lpstr>Chalkduster</vt:lpstr>
      <vt:lpstr>Copperplate</vt:lpstr>
      <vt:lpstr>Copperplate Gothic Bold</vt:lpstr>
      <vt:lpstr>Franklin Gothic Book</vt:lpstr>
      <vt:lpstr>Gurmukhi MN</vt:lpstr>
      <vt:lpstr>Tema di Office</vt:lpstr>
      <vt:lpstr>CENNI ESSENZIALI  di CITOLOGIA</vt:lpstr>
      <vt:lpstr>Presentazione standard di PowerPoint</vt:lpstr>
      <vt:lpstr>Presentazione standard di PowerPoint</vt:lpstr>
      <vt:lpstr>COMPOSIZIONE CHIMICA DELLA MATERIA VIVENTE</vt:lpstr>
      <vt:lpstr>Presentazione standard di PowerPoint</vt:lpstr>
      <vt:lpstr>Presentazione standard di PowerPoint</vt:lpstr>
      <vt:lpstr>FONDAMENTALI ASPETTI DI  MORFOLOGIA CELLULARE</vt:lpstr>
      <vt:lpstr>Presentazione standard di PowerPoint</vt:lpstr>
      <vt:lpstr>STRUTTURE FONDAMENTALI DI OGNI CELLULA</vt:lpstr>
      <vt:lpstr>Presentazione standard di PowerPoint</vt:lpstr>
      <vt:lpstr>CITOPLASMA: CITOSOL CON ORGANULI MEMBRANOSI e NON MEMBRANOSI</vt:lpstr>
      <vt:lpstr>MEMBRANE BIOLOGICHE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MECCANISMI DI PASSAGGIO ATTRAVERSO LE MEMBRANE BIOLOGICHE</vt:lpstr>
      <vt:lpstr>Presentazione standard di PowerPoint</vt:lpstr>
      <vt:lpstr>MECCANISMI DI PASSAGGIO ATTRAVERSO LE MEMBRANE BIOLOGICHE</vt:lpstr>
      <vt:lpstr>MECCANISMI DI PASSAGGIO ATTRAVERSO LE MEMBRANE BIOLOGICHE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SPECIALIZZAZIONI DELLA MEMBRANA CELLULARE</vt:lpstr>
      <vt:lpstr>DISPOSITIVI  DI   ADESIONE CELLULARE</vt:lpstr>
      <vt:lpstr>Presentazione standard di PowerPoint</vt:lpstr>
      <vt:lpstr>DISPOSITIVI  DI  ADESIONE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Utente di Microsoft Office</dc:creator>
  <cp:lastModifiedBy>Utente di Microsoft Office</cp:lastModifiedBy>
  <cp:revision>27</cp:revision>
  <dcterms:created xsi:type="dcterms:W3CDTF">2020-10-09T13:44:46Z</dcterms:created>
  <dcterms:modified xsi:type="dcterms:W3CDTF">2022-10-20T06:18:45Z</dcterms:modified>
</cp:coreProperties>
</file>