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57" r:id="rId2"/>
    <p:sldId id="259" r:id="rId3"/>
    <p:sldId id="260" r:id="rId4"/>
    <p:sldId id="262" r:id="rId5"/>
    <p:sldId id="261"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442" autoAdjust="0"/>
  </p:normalViewPr>
  <p:slideViewPr>
    <p:cSldViewPr snapToGrid="0">
      <p:cViewPr varScale="1">
        <p:scale>
          <a:sx n="101" d="100"/>
          <a:sy n="101" d="100"/>
        </p:scale>
        <p:origin x="9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175AE-E7EA-4978-8AEE-487235E2199C}" type="datetimeFigureOut">
              <a:rPr lang="it-IT" smtClean="0"/>
              <a:t>18/10/2022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6955F-C33F-4907-97FC-4EE560DB5EB1}" type="slidenum">
              <a:rPr lang="it-IT" smtClean="0"/>
              <a:t>‹N›</a:t>
            </a:fld>
            <a:endParaRPr lang="it-IT"/>
          </a:p>
        </p:txBody>
      </p:sp>
    </p:spTree>
    <p:extLst>
      <p:ext uri="{BB962C8B-B14F-4D97-AF65-F5344CB8AC3E}">
        <p14:creationId xmlns:p14="http://schemas.microsoft.com/office/powerpoint/2010/main" val="187921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Maxima</a:t>
            </a:r>
            <a:r>
              <a:rPr lang="it-IT" baseline="0" dirty="0" smtClean="0"/>
              <a:t> </a:t>
            </a:r>
            <a:r>
              <a:rPr lang="it-IT" baseline="0" dirty="0" err="1" smtClean="0"/>
              <a:t>is</a:t>
            </a:r>
            <a:r>
              <a:rPr lang="it-IT" baseline="0" dirty="0" smtClean="0"/>
              <a:t> van </a:t>
            </a:r>
            <a:r>
              <a:rPr lang="it-IT" baseline="0" dirty="0" err="1" smtClean="0"/>
              <a:t>Argentijnse</a:t>
            </a:r>
            <a:r>
              <a:rPr lang="it-IT" baseline="0" dirty="0" smtClean="0"/>
              <a:t> </a:t>
            </a:r>
            <a:r>
              <a:rPr lang="it-IT" baseline="0" dirty="0" err="1" smtClean="0"/>
              <a:t>afkomst</a:t>
            </a:r>
            <a:r>
              <a:rPr lang="it-IT" baseline="0" dirty="0" smtClean="0"/>
              <a:t>. </a:t>
            </a:r>
            <a:r>
              <a:rPr lang="it-IT" baseline="0" dirty="0" err="1" smtClean="0"/>
              <a:t>Het</a:t>
            </a:r>
            <a:r>
              <a:rPr lang="it-IT" baseline="0" dirty="0" smtClean="0"/>
              <a:t> </a:t>
            </a:r>
            <a:r>
              <a:rPr lang="it-IT" baseline="0" dirty="0" err="1" smtClean="0"/>
              <a:t>had</a:t>
            </a:r>
            <a:r>
              <a:rPr lang="it-IT" baseline="0" dirty="0" smtClean="0"/>
              <a:t> </a:t>
            </a:r>
            <a:r>
              <a:rPr lang="it-IT" baseline="0" dirty="0" err="1" smtClean="0"/>
              <a:t>destijds</a:t>
            </a:r>
            <a:r>
              <a:rPr lang="it-IT" baseline="0" dirty="0" smtClean="0"/>
              <a:t> </a:t>
            </a:r>
            <a:r>
              <a:rPr lang="it-IT" baseline="0" dirty="0" err="1" smtClean="0"/>
              <a:t>heel</a:t>
            </a:r>
            <a:r>
              <a:rPr lang="it-IT" baseline="0" dirty="0" smtClean="0"/>
              <a:t> </a:t>
            </a:r>
            <a:r>
              <a:rPr lang="it-IT" baseline="0" dirty="0" err="1" smtClean="0"/>
              <a:t>wat</a:t>
            </a:r>
            <a:r>
              <a:rPr lang="it-IT" baseline="0" dirty="0" smtClean="0"/>
              <a:t> </a:t>
            </a:r>
            <a:r>
              <a:rPr lang="it-IT" baseline="0" dirty="0" err="1" smtClean="0"/>
              <a:t>voeten</a:t>
            </a:r>
            <a:r>
              <a:rPr lang="it-IT" baseline="0" dirty="0" smtClean="0"/>
              <a:t> in de </a:t>
            </a:r>
            <a:r>
              <a:rPr lang="it-IT" baseline="0" dirty="0" err="1" smtClean="0"/>
              <a:t>aarde</a:t>
            </a:r>
            <a:r>
              <a:rPr lang="it-IT" baseline="0" dirty="0" smtClean="0"/>
              <a:t> </a:t>
            </a:r>
            <a:r>
              <a:rPr lang="it-IT" baseline="0" dirty="0" err="1" smtClean="0"/>
              <a:t>dat</a:t>
            </a:r>
            <a:r>
              <a:rPr lang="it-IT" baseline="0" dirty="0" smtClean="0"/>
              <a:t> de </a:t>
            </a:r>
            <a:r>
              <a:rPr lang="it-IT" baseline="0" dirty="0" err="1" smtClean="0"/>
              <a:t>prins</a:t>
            </a:r>
            <a:r>
              <a:rPr lang="it-IT" baseline="0" dirty="0" smtClean="0"/>
              <a:t> </a:t>
            </a:r>
            <a:r>
              <a:rPr lang="it-IT" baseline="0" dirty="0" err="1" smtClean="0"/>
              <a:t>kon</a:t>
            </a:r>
            <a:r>
              <a:rPr lang="it-IT" baseline="0" dirty="0" smtClean="0"/>
              <a:t> </a:t>
            </a:r>
            <a:r>
              <a:rPr lang="it-IT" baseline="0" dirty="0" err="1" smtClean="0"/>
              <a:t>trouwen</a:t>
            </a:r>
            <a:r>
              <a:rPr lang="it-IT" baseline="0" dirty="0" smtClean="0"/>
              <a:t> </a:t>
            </a:r>
            <a:r>
              <a:rPr lang="it-IT" baseline="0" dirty="0" err="1" smtClean="0"/>
              <a:t>met</a:t>
            </a:r>
            <a:r>
              <a:rPr lang="it-IT" baseline="0" dirty="0" smtClean="0"/>
              <a:t> M. </a:t>
            </a:r>
            <a:r>
              <a:rPr lang="it-IT" baseline="0" dirty="0" err="1" smtClean="0"/>
              <a:t>Waarom</a:t>
            </a:r>
            <a:r>
              <a:rPr lang="it-IT" baseline="0" dirty="0" smtClean="0"/>
              <a:t> </a:t>
            </a:r>
            <a:r>
              <a:rPr lang="it-IT" baseline="0" dirty="0" err="1" smtClean="0"/>
              <a:t>was</a:t>
            </a:r>
            <a:r>
              <a:rPr lang="it-IT" baseline="0" dirty="0" smtClean="0"/>
              <a:t> </a:t>
            </a:r>
            <a:r>
              <a:rPr lang="it-IT" baseline="0" dirty="0" err="1" smtClean="0"/>
              <a:t>het</a:t>
            </a:r>
            <a:r>
              <a:rPr lang="it-IT" baseline="0" dirty="0" smtClean="0"/>
              <a:t> </a:t>
            </a:r>
            <a:r>
              <a:rPr lang="it-IT" baseline="0" dirty="0" err="1" smtClean="0"/>
              <a:t>zo</a:t>
            </a:r>
            <a:r>
              <a:rPr lang="it-IT" baseline="0" dirty="0" smtClean="0"/>
              <a:t> </a:t>
            </a:r>
            <a:r>
              <a:rPr lang="it-IT" baseline="0" dirty="0" err="1" smtClean="0"/>
              <a:t>moeilijk</a:t>
            </a:r>
            <a:r>
              <a:rPr lang="it-IT" baseline="0" dirty="0" smtClean="0"/>
              <a:t>? </a:t>
            </a:r>
            <a:r>
              <a:rPr lang="it-IT" baseline="0" dirty="0" err="1" smtClean="0"/>
              <a:t>Omdat</a:t>
            </a:r>
            <a:r>
              <a:rPr lang="it-IT" baseline="0" dirty="0" smtClean="0"/>
              <a:t> de </a:t>
            </a:r>
            <a:r>
              <a:rPr lang="it-IT" baseline="0" dirty="0" err="1" smtClean="0"/>
              <a:t>vader</a:t>
            </a:r>
            <a:r>
              <a:rPr lang="it-IT" baseline="0" dirty="0" smtClean="0"/>
              <a:t> van M. </a:t>
            </a:r>
            <a:r>
              <a:rPr lang="it-IT" baseline="0" dirty="0" err="1" smtClean="0"/>
              <a:t>een</a:t>
            </a:r>
            <a:r>
              <a:rPr lang="it-IT" baseline="0" dirty="0" smtClean="0"/>
              <a:t> </a:t>
            </a:r>
            <a:r>
              <a:rPr lang="it-IT" baseline="0" dirty="0" err="1" smtClean="0"/>
              <a:t>minister</a:t>
            </a:r>
            <a:r>
              <a:rPr lang="it-IT" baseline="0" dirty="0" smtClean="0"/>
              <a:t> </a:t>
            </a:r>
            <a:r>
              <a:rPr lang="it-IT" baseline="0" dirty="0" err="1" smtClean="0"/>
              <a:t>was</a:t>
            </a:r>
            <a:r>
              <a:rPr lang="it-IT" baseline="0" dirty="0" smtClean="0"/>
              <a:t> in </a:t>
            </a:r>
            <a:r>
              <a:rPr lang="it-IT" baseline="0" dirty="0" err="1" smtClean="0"/>
              <a:t>het</a:t>
            </a:r>
            <a:r>
              <a:rPr lang="it-IT" baseline="0" dirty="0" smtClean="0"/>
              <a:t> </a:t>
            </a:r>
            <a:r>
              <a:rPr lang="it-IT" baseline="0" dirty="0" err="1" smtClean="0"/>
              <a:t>bewind</a:t>
            </a:r>
            <a:r>
              <a:rPr lang="it-IT" baseline="0" dirty="0" smtClean="0"/>
              <a:t> van Videla. </a:t>
            </a:r>
            <a:r>
              <a:rPr lang="it-IT" baseline="0" dirty="0" err="1" smtClean="0"/>
              <a:t>Hij</a:t>
            </a:r>
            <a:r>
              <a:rPr lang="it-IT" baseline="0" dirty="0" smtClean="0"/>
              <a:t> </a:t>
            </a:r>
            <a:r>
              <a:rPr lang="it-IT" baseline="0" dirty="0" err="1" smtClean="0"/>
              <a:t>had</a:t>
            </a:r>
            <a:r>
              <a:rPr lang="it-IT" baseline="0" dirty="0" smtClean="0"/>
              <a:t> </a:t>
            </a:r>
            <a:r>
              <a:rPr lang="it-IT" baseline="0" dirty="0" err="1" smtClean="0"/>
              <a:t>niets</a:t>
            </a:r>
            <a:r>
              <a:rPr lang="it-IT" baseline="0" dirty="0" smtClean="0"/>
              <a:t> </a:t>
            </a:r>
            <a:r>
              <a:rPr lang="it-IT" baseline="0" dirty="0" err="1" smtClean="0"/>
              <a:t>aan</a:t>
            </a:r>
            <a:r>
              <a:rPr lang="it-IT" baseline="0" dirty="0" smtClean="0"/>
              <a:t> </a:t>
            </a:r>
            <a:r>
              <a:rPr lang="it-IT" baseline="0" dirty="0" err="1" smtClean="0"/>
              <a:t>martelingen</a:t>
            </a:r>
            <a:r>
              <a:rPr lang="it-IT" baseline="0" dirty="0" smtClean="0"/>
              <a:t> </a:t>
            </a:r>
            <a:r>
              <a:rPr lang="it-IT" baseline="0" dirty="0" err="1" smtClean="0"/>
              <a:t>gedaan</a:t>
            </a:r>
            <a:r>
              <a:rPr lang="it-IT" baseline="0" dirty="0" smtClean="0"/>
              <a:t>. </a:t>
            </a:r>
            <a:r>
              <a:rPr lang="it-IT" baseline="0" dirty="0" err="1" smtClean="0"/>
              <a:t>Toen</a:t>
            </a:r>
            <a:r>
              <a:rPr lang="it-IT" baseline="0" dirty="0" smtClean="0"/>
              <a:t> </a:t>
            </a:r>
            <a:r>
              <a:rPr lang="it-IT" baseline="0" dirty="0" err="1" smtClean="0"/>
              <a:t>zij</a:t>
            </a:r>
            <a:r>
              <a:rPr lang="it-IT" baseline="0" dirty="0" smtClean="0"/>
              <a:t> </a:t>
            </a:r>
            <a:r>
              <a:rPr lang="it-IT" baseline="0" dirty="0" err="1" smtClean="0"/>
              <a:t>getrouwd</a:t>
            </a:r>
            <a:r>
              <a:rPr lang="it-IT" baseline="0" dirty="0" smtClean="0"/>
              <a:t> </a:t>
            </a:r>
            <a:r>
              <a:rPr lang="it-IT" baseline="0" dirty="0" err="1" smtClean="0"/>
              <a:t>zijn</a:t>
            </a:r>
            <a:r>
              <a:rPr lang="it-IT" baseline="0" dirty="0" smtClean="0"/>
              <a:t>, de </a:t>
            </a:r>
            <a:r>
              <a:rPr lang="it-IT" baseline="0" dirty="0" err="1" smtClean="0"/>
              <a:t>vader</a:t>
            </a:r>
            <a:r>
              <a:rPr lang="it-IT" baseline="0" dirty="0" smtClean="0"/>
              <a:t> en de </a:t>
            </a:r>
            <a:r>
              <a:rPr lang="it-IT" baseline="0" dirty="0" err="1" smtClean="0"/>
              <a:t>moeder</a:t>
            </a:r>
            <a:r>
              <a:rPr lang="it-IT" baseline="0" dirty="0" smtClean="0"/>
              <a:t> van M. </a:t>
            </a:r>
            <a:r>
              <a:rPr lang="it-IT" baseline="0" dirty="0" err="1" smtClean="0"/>
              <a:t>mochten</a:t>
            </a:r>
            <a:r>
              <a:rPr lang="it-IT" baseline="0" dirty="0" smtClean="0"/>
              <a:t> </a:t>
            </a:r>
            <a:r>
              <a:rPr lang="it-IT" baseline="0" dirty="0" err="1" smtClean="0"/>
              <a:t>niet</a:t>
            </a:r>
            <a:r>
              <a:rPr lang="it-IT" baseline="0" dirty="0" smtClean="0"/>
              <a:t> </a:t>
            </a:r>
            <a:r>
              <a:rPr lang="it-IT" baseline="0" dirty="0" err="1" smtClean="0"/>
              <a:t>bij</a:t>
            </a:r>
            <a:r>
              <a:rPr lang="it-IT" baseline="0" dirty="0" smtClean="0"/>
              <a:t> de </a:t>
            </a:r>
            <a:r>
              <a:rPr lang="it-IT" baseline="0" dirty="0" err="1" smtClean="0"/>
              <a:t>trouw</a:t>
            </a:r>
            <a:r>
              <a:rPr lang="it-IT" baseline="0" dirty="0" smtClean="0"/>
              <a:t> </a:t>
            </a:r>
            <a:r>
              <a:rPr lang="it-IT" baseline="0" dirty="0" err="1" smtClean="0"/>
              <a:t>aanwezig</a:t>
            </a:r>
            <a:r>
              <a:rPr lang="it-IT" baseline="0" dirty="0" smtClean="0"/>
              <a:t> </a:t>
            </a:r>
            <a:r>
              <a:rPr lang="it-IT" baseline="0" dirty="0" err="1" smtClean="0"/>
              <a:t>zijn</a:t>
            </a:r>
            <a:r>
              <a:rPr lang="it-IT" baseline="0" dirty="0" smtClean="0"/>
              <a:t>. M. </a:t>
            </a:r>
            <a:r>
              <a:rPr lang="it-IT" baseline="0" dirty="0" err="1" smtClean="0"/>
              <a:t>is</a:t>
            </a:r>
            <a:r>
              <a:rPr lang="it-IT" baseline="0" dirty="0" smtClean="0"/>
              <a:t> </a:t>
            </a:r>
            <a:r>
              <a:rPr lang="it-IT" baseline="0" dirty="0" err="1" smtClean="0"/>
              <a:t>zo</a:t>
            </a:r>
            <a:r>
              <a:rPr lang="it-IT" baseline="0" dirty="0" smtClean="0"/>
              <a:t> </a:t>
            </a:r>
            <a:r>
              <a:rPr lang="it-IT" baseline="0" dirty="0" err="1" smtClean="0"/>
              <a:t>innemend</a:t>
            </a:r>
            <a:r>
              <a:rPr lang="it-IT" baseline="0" dirty="0" smtClean="0"/>
              <a:t> </a:t>
            </a:r>
            <a:r>
              <a:rPr lang="it-IT" baseline="0" dirty="0" err="1" smtClean="0"/>
              <a:t>dat</a:t>
            </a:r>
            <a:r>
              <a:rPr lang="it-IT" baseline="0" dirty="0" smtClean="0"/>
              <a:t> </a:t>
            </a:r>
            <a:r>
              <a:rPr lang="it-IT" baseline="0" dirty="0" err="1" smtClean="0"/>
              <a:t>zij</a:t>
            </a:r>
            <a:r>
              <a:rPr lang="it-IT" baseline="0" dirty="0" smtClean="0"/>
              <a:t> </a:t>
            </a:r>
            <a:r>
              <a:rPr lang="it-IT" baseline="0" dirty="0" err="1" smtClean="0"/>
              <a:t>heel</a:t>
            </a:r>
            <a:r>
              <a:rPr lang="it-IT" baseline="0" dirty="0" smtClean="0"/>
              <a:t> </a:t>
            </a:r>
            <a:r>
              <a:rPr lang="it-IT" baseline="0" dirty="0" err="1" smtClean="0"/>
              <a:t>populair</a:t>
            </a:r>
            <a:r>
              <a:rPr lang="it-IT" baseline="0" dirty="0" smtClean="0"/>
              <a:t> </a:t>
            </a:r>
            <a:r>
              <a:rPr lang="it-IT" baseline="0" dirty="0" err="1" smtClean="0"/>
              <a:t>is</a:t>
            </a:r>
            <a:r>
              <a:rPr lang="it-IT" baseline="0" dirty="0" smtClean="0"/>
              <a:t> </a:t>
            </a:r>
            <a:r>
              <a:rPr lang="it-IT" baseline="0" dirty="0" err="1" smtClean="0"/>
              <a:t>geworden</a:t>
            </a:r>
            <a:r>
              <a:rPr lang="it-IT" baseline="0" dirty="0" smtClean="0"/>
              <a:t> in NL. </a:t>
            </a:r>
            <a:endParaRPr lang="it-IT" dirty="0"/>
          </a:p>
        </p:txBody>
      </p:sp>
      <p:sp>
        <p:nvSpPr>
          <p:cNvPr id="4" name="Segnaposto numero diapositiva 3"/>
          <p:cNvSpPr>
            <a:spLocks noGrp="1"/>
          </p:cNvSpPr>
          <p:nvPr>
            <p:ph type="sldNum" sz="quarter" idx="10"/>
          </p:nvPr>
        </p:nvSpPr>
        <p:spPr/>
        <p:txBody>
          <a:bodyPr/>
          <a:lstStyle/>
          <a:p>
            <a:fld id="{3B86955F-C33F-4907-97FC-4EE560DB5EB1}" type="slidenum">
              <a:rPr lang="it-IT" smtClean="0"/>
              <a:t>5</a:t>
            </a:fld>
            <a:endParaRPr lang="it-IT"/>
          </a:p>
        </p:txBody>
      </p:sp>
    </p:spTree>
    <p:extLst>
      <p:ext uri="{BB962C8B-B14F-4D97-AF65-F5344CB8AC3E}">
        <p14:creationId xmlns:p14="http://schemas.microsoft.com/office/powerpoint/2010/main" val="24643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smtClean="0"/>
              <a:t>Waar</a:t>
            </a:r>
            <a:r>
              <a:rPr lang="it-IT" baseline="0" dirty="0" smtClean="0"/>
              <a:t> </a:t>
            </a:r>
            <a:r>
              <a:rPr lang="it-IT" baseline="0" dirty="0" err="1" smtClean="0"/>
              <a:t>ligt</a:t>
            </a:r>
            <a:r>
              <a:rPr lang="it-IT" baseline="0" dirty="0" smtClean="0"/>
              <a:t> Suriname </a:t>
            </a:r>
            <a:r>
              <a:rPr lang="it-IT" baseline="0" dirty="0" err="1" smtClean="0"/>
              <a:t>grofweg</a:t>
            </a:r>
            <a:r>
              <a:rPr lang="it-IT"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smtClean="0">
                <a:ln>
                  <a:noFill/>
                </a:ln>
                <a:solidFill>
                  <a:srgbClr val="000000"/>
                </a:solidFill>
                <a:effectLst/>
                <a:uLnTx/>
                <a:uFillTx/>
                <a:latin typeface="Tw Cen MT"/>
                <a:ea typeface="+mn-lt"/>
                <a:cs typeface="+mn-lt"/>
              </a:rPr>
              <a:t>Wat</a:t>
            </a:r>
            <a:r>
              <a:rPr kumimoji="0" lang="it-IT" sz="1200" b="0" i="0" u="none" strike="noStrike" kern="1200" cap="none" spc="0" normalizeH="0" baseline="0" noProof="0" dirty="0" smtClean="0">
                <a:ln>
                  <a:noFill/>
                </a:ln>
                <a:solidFill>
                  <a:srgbClr val="000000"/>
                </a:solidFill>
                <a:effectLst/>
                <a:uLnTx/>
                <a:uFillTx/>
                <a:latin typeface="Tw Cen MT"/>
                <a:ea typeface="+mn-lt"/>
                <a:cs typeface="+mn-lt"/>
              </a:rPr>
              <a:t> </a:t>
            </a:r>
            <a:r>
              <a:rPr kumimoji="0" lang="it-IT" sz="1200" b="0" i="0" u="none" strike="noStrike" kern="1200" cap="none" spc="0" normalizeH="0" baseline="0" noProof="0" dirty="0" err="1" smtClean="0">
                <a:ln>
                  <a:noFill/>
                </a:ln>
                <a:solidFill>
                  <a:srgbClr val="000000"/>
                </a:solidFill>
                <a:effectLst/>
                <a:uLnTx/>
                <a:uFillTx/>
                <a:latin typeface="Tw Cen MT"/>
                <a:ea typeface="+mn-lt"/>
                <a:cs typeface="+mn-lt"/>
              </a:rPr>
              <a:t>zijn</a:t>
            </a:r>
            <a:r>
              <a:rPr kumimoji="0" lang="it-IT" sz="1200" b="0" i="0" u="none" strike="noStrike" kern="1200" cap="none" spc="0" normalizeH="0" baseline="0" noProof="0" dirty="0" smtClean="0">
                <a:ln>
                  <a:noFill/>
                </a:ln>
                <a:solidFill>
                  <a:srgbClr val="000000"/>
                </a:solidFill>
                <a:effectLst/>
                <a:uLnTx/>
                <a:uFillTx/>
                <a:latin typeface="Tw Cen MT"/>
                <a:ea typeface="+mn-lt"/>
                <a:cs typeface="+mn-lt"/>
              </a:rPr>
              <a:t> </a:t>
            </a:r>
            <a:r>
              <a:rPr kumimoji="0" lang="it-IT" sz="1200" b="0" i="0" u="none" strike="noStrike" kern="1200" cap="none" spc="0" normalizeH="0" baseline="0" noProof="0" dirty="0" err="1" smtClean="0">
                <a:ln>
                  <a:noFill/>
                </a:ln>
                <a:solidFill>
                  <a:srgbClr val="000000"/>
                </a:solidFill>
                <a:effectLst/>
                <a:uLnTx/>
                <a:uFillTx/>
                <a:latin typeface="Tw Cen MT"/>
                <a:ea typeface="+mn-lt"/>
                <a:cs typeface="+mn-lt"/>
              </a:rPr>
              <a:t>informele</a:t>
            </a:r>
            <a:r>
              <a:rPr kumimoji="0" lang="it-IT" sz="1200" b="0" i="0" u="none" strike="noStrike" kern="1200" cap="none" spc="0" normalizeH="0" baseline="0" noProof="0" dirty="0" smtClean="0">
                <a:ln>
                  <a:noFill/>
                </a:ln>
                <a:solidFill>
                  <a:srgbClr val="000000"/>
                </a:solidFill>
                <a:effectLst/>
                <a:uLnTx/>
                <a:uFillTx/>
                <a:latin typeface="Tw Cen MT"/>
                <a:ea typeface="+mn-lt"/>
                <a:cs typeface="+mn-lt"/>
              </a:rPr>
              <a:t>, </a:t>
            </a:r>
            <a:r>
              <a:rPr lang="it-IT" sz="1200" dirty="0" err="1" smtClean="0">
                <a:solidFill>
                  <a:srgbClr val="000000"/>
                </a:solidFill>
                <a:latin typeface="Tw Cen MT"/>
                <a:ea typeface="+mn-lt"/>
                <a:cs typeface="+mn-lt"/>
              </a:rPr>
              <a:t>vaak</a:t>
            </a:r>
            <a:r>
              <a:rPr lang="it-IT" sz="1200" dirty="0" smtClean="0">
                <a:solidFill>
                  <a:srgbClr val="000000"/>
                </a:solidFill>
                <a:latin typeface="Tw Cen MT"/>
                <a:ea typeface="+mn-lt"/>
                <a:cs typeface="+mn-lt"/>
              </a:rPr>
              <a:t> </a:t>
            </a:r>
            <a:r>
              <a:rPr lang="it-IT" sz="1200" dirty="0" err="1" smtClean="0">
                <a:solidFill>
                  <a:srgbClr val="000000"/>
                </a:solidFill>
                <a:latin typeface="Tw Cen MT"/>
                <a:ea typeface="+mn-lt"/>
                <a:cs typeface="+mn-lt"/>
              </a:rPr>
              <a:t>ook</a:t>
            </a:r>
            <a:r>
              <a:rPr lang="it-IT" sz="1200" dirty="0" smtClean="0">
                <a:solidFill>
                  <a:srgbClr val="000000"/>
                </a:solidFill>
                <a:latin typeface="Tw Cen MT"/>
                <a:ea typeface="+mn-lt"/>
                <a:cs typeface="+mn-lt"/>
              </a:rPr>
              <a:t> </a:t>
            </a:r>
            <a:r>
              <a:rPr lang="it-IT" sz="1200" dirty="0" err="1" smtClean="0">
                <a:solidFill>
                  <a:srgbClr val="000000"/>
                </a:solidFill>
                <a:latin typeface="Tw Cen MT"/>
                <a:ea typeface="+mn-lt"/>
                <a:cs typeface="+mn-lt"/>
              </a:rPr>
              <a:t>creatieve</a:t>
            </a:r>
            <a:r>
              <a:rPr lang="it-IT" sz="1200" dirty="0" smtClean="0">
                <a:solidFill>
                  <a:srgbClr val="000000"/>
                </a:solidFill>
                <a:latin typeface="Tw Cen MT"/>
                <a:ea typeface="+mn-lt"/>
                <a:cs typeface="+mn-lt"/>
              </a:rPr>
              <a:t>, </a:t>
            </a:r>
            <a:r>
              <a:rPr lang="it-IT" sz="1200" dirty="0" err="1" smtClean="0">
                <a:solidFill>
                  <a:srgbClr val="000000"/>
                </a:solidFill>
                <a:latin typeface="Tw Cen MT"/>
                <a:ea typeface="+mn-lt"/>
                <a:cs typeface="+mn-lt"/>
              </a:rPr>
              <a:t>soms</a:t>
            </a:r>
            <a:r>
              <a:rPr lang="it-IT" sz="1200" dirty="0" smtClean="0">
                <a:solidFill>
                  <a:srgbClr val="000000"/>
                </a:solidFill>
                <a:latin typeface="Tw Cen MT"/>
                <a:ea typeface="+mn-lt"/>
                <a:cs typeface="+mn-lt"/>
              </a:rPr>
              <a:t> </a:t>
            </a:r>
            <a:r>
              <a:rPr lang="it-IT" sz="1200" dirty="0" err="1" smtClean="0">
                <a:solidFill>
                  <a:srgbClr val="000000"/>
                </a:solidFill>
                <a:latin typeface="Tw Cen MT"/>
                <a:ea typeface="+mn-lt"/>
                <a:cs typeface="+mn-lt"/>
              </a:rPr>
              <a:t>zelfs</a:t>
            </a:r>
            <a:r>
              <a:rPr lang="it-IT" sz="1200" dirty="0" smtClean="0">
                <a:solidFill>
                  <a:srgbClr val="000000"/>
                </a:solidFill>
                <a:latin typeface="Tw Cen MT"/>
                <a:ea typeface="+mn-lt"/>
                <a:cs typeface="+mn-lt"/>
              </a:rPr>
              <a:t> </a:t>
            </a:r>
            <a:r>
              <a:rPr lang="it-IT" sz="1200" dirty="0" err="1" smtClean="0">
                <a:solidFill>
                  <a:srgbClr val="000000"/>
                </a:solidFill>
                <a:latin typeface="Tw Cen MT"/>
                <a:ea typeface="+mn-lt"/>
                <a:cs typeface="+mn-lt"/>
              </a:rPr>
              <a:t>speelse</a:t>
            </a:r>
            <a:r>
              <a:rPr lang="it-IT" sz="1200" dirty="0" smtClean="0">
                <a:solidFill>
                  <a:srgbClr val="000000"/>
                </a:solidFill>
                <a:latin typeface="Tw Cen MT"/>
                <a:ea typeface="+mn-lt"/>
                <a:cs typeface="+mn-lt"/>
              </a:rPr>
              <a:t>, </a:t>
            </a:r>
            <a:r>
              <a:rPr lang="it-IT" sz="1200" dirty="0" err="1" smtClean="0">
                <a:solidFill>
                  <a:srgbClr val="000000"/>
                </a:solidFill>
                <a:latin typeface="Tw Cen MT"/>
                <a:ea typeface="+mn-lt"/>
                <a:cs typeface="+mn-lt"/>
              </a:rPr>
              <a:t>elementen</a:t>
            </a:r>
            <a:r>
              <a:rPr lang="it-IT" sz="1200" dirty="0" smtClean="0">
                <a:solidFill>
                  <a:srgbClr val="000000"/>
                </a:solidFill>
                <a:latin typeface="Tw Cen MT"/>
                <a:ea typeface="+mn-lt"/>
                <a:cs typeface="+mn-lt"/>
              </a:rPr>
              <a:t> in de Nederlandse </a:t>
            </a:r>
            <a:r>
              <a:rPr lang="it-IT" sz="1200" dirty="0" err="1" smtClean="0">
                <a:solidFill>
                  <a:srgbClr val="000000"/>
                </a:solidFill>
                <a:latin typeface="Tw Cen MT"/>
                <a:ea typeface="+mn-lt"/>
                <a:cs typeface="+mn-lt"/>
              </a:rPr>
              <a:t>taal</a:t>
            </a:r>
            <a:r>
              <a:rPr lang="it-IT" sz="1200" dirty="0" smtClean="0">
                <a:solidFill>
                  <a:srgbClr val="000000"/>
                </a:solidFill>
                <a:latin typeface="Tw Cen MT"/>
                <a:ea typeface="+mn-lt"/>
                <a:cs typeface="+mn-lt"/>
              </a:rPr>
              <a:t>? </a:t>
            </a:r>
            <a:r>
              <a:rPr lang="it-IT" sz="1200" dirty="0" err="1" smtClean="0">
                <a:solidFill>
                  <a:srgbClr val="000000"/>
                </a:solidFill>
                <a:latin typeface="Tw Cen MT"/>
                <a:ea typeface="+mn-lt"/>
                <a:cs typeface="+mn-lt"/>
              </a:rPr>
              <a:t>Verkleinsvormen</a:t>
            </a:r>
            <a:r>
              <a:rPr lang="it-IT" sz="1200" baseline="0" dirty="0" smtClean="0">
                <a:solidFill>
                  <a:srgbClr val="000000"/>
                </a:solidFill>
                <a:latin typeface="Tw Cen MT"/>
                <a:ea typeface="+mn-lt"/>
                <a:cs typeface="+mn-lt"/>
              </a:rPr>
              <a:t>, modale </a:t>
            </a:r>
            <a:r>
              <a:rPr lang="it-IT" sz="1200" baseline="0" dirty="0" err="1" smtClean="0">
                <a:solidFill>
                  <a:srgbClr val="000000"/>
                </a:solidFill>
                <a:latin typeface="Tw Cen MT"/>
                <a:ea typeface="+mn-lt"/>
                <a:cs typeface="+mn-lt"/>
              </a:rPr>
              <a:t>partikels</a:t>
            </a:r>
            <a:r>
              <a:rPr lang="it-IT" sz="1200" baseline="0" dirty="0" smtClean="0">
                <a:solidFill>
                  <a:srgbClr val="000000"/>
                </a:solidFill>
                <a:latin typeface="Tw Cen MT"/>
                <a:ea typeface="+mn-lt"/>
                <a:cs typeface="+mn-lt"/>
              </a:rPr>
              <a:t> (</a:t>
            </a:r>
            <a:r>
              <a:rPr lang="it-IT" sz="1200" baseline="0" dirty="0" err="1" smtClean="0">
                <a:solidFill>
                  <a:srgbClr val="000000"/>
                </a:solidFill>
                <a:latin typeface="Tw Cen MT"/>
                <a:ea typeface="+mn-lt"/>
                <a:cs typeface="+mn-lt"/>
              </a:rPr>
              <a:t>wel</a:t>
            </a:r>
            <a:r>
              <a:rPr lang="it-IT" sz="1200" baseline="0" dirty="0" smtClean="0">
                <a:solidFill>
                  <a:srgbClr val="000000"/>
                </a:solidFill>
                <a:latin typeface="Tw Cen MT"/>
                <a:ea typeface="+mn-lt"/>
                <a:cs typeface="+mn-lt"/>
              </a:rPr>
              <a:t>), </a:t>
            </a:r>
            <a:r>
              <a:rPr lang="it-IT" sz="1200" baseline="0" dirty="0" err="1" smtClean="0">
                <a:solidFill>
                  <a:srgbClr val="000000"/>
                </a:solidFill>
                <a:latin typeface="Tw Cen MT"/>
                <a:ea typeface="+mn-lt"/>
                <a:cs typeface="+mn-lt"/>
              </a:rPr>
              <a:t>samenstellingen</a:t>
            </a:r>
            <a:r>
              <a:rPr lang="it-IT" sz="1200" baseline="0" dirty="0" smtClean="0">
                <a:solidFill>
                  <a:srgbClr val="000000"/>
                </a:solidFill>
                <a:latin typeface="Tw Cen MT"/>
                <a:ea typeface="+mn-lt"/>
                <a:cs typeface="+mn-lt"/>
              </a:rPr>
              <a:t> (</a:t>
            </a:r>
            <a:r>
              <a:rPr lang="it-IT" sz="1200" baseline="0" dirty="0" err="1" smtClean="0">
                <a:solidFill>
                  <a:srgbClr val="000000"/>
                </a:solidFill>
                <a:latin typeface="Tw Cen MT"/>
                <a:ea typeface="+mn-lt"/>
                <a:cs typeface="+mn-lt"/>
              </a:rPr>
              <a:t>heel</a:t>
            </a:r>
            <a:r>
              <a:rPr lang="it-IT" sz="1200" baseline="0" dirty="0" smtClean="0">
                <a:solidFill>
                  <a:srgbClr val="000000"/>
                </a:solidFill>
                <a:latin typeface="Tw Cen MT"/>
                <a:ea typeface="+mn-lt"/>
                <a:cs typeface="+mn-lt"/>
              </a:rPr>
              <a:t> </a:t>
            </a:r>
            <a:r>
              <a:rPr lang="it-IT" sz="1200" baseline="0" dirty="0" err="1" smtClean="0">
                <a:solidFill>
                  <a:srgbClr val="000000"/>
                </a:solidFill>
                <a:latin typeface="Tw Cen MT"/>
                <a:ea typeface="+mn-lt"/>
                <a:cs typeface="+mn-lt"/>
              </a:rPr>
              <a:t>concreet</a:t>
            </a:r>
            <a:r>
              <a:rPr lang="it-IT" sz="1200" baseline="0" dirty="0" smtClean="0">
                <a:solidFill>
                  <a:srgbClr val="000000"/>
                </a:solidFill>
                <a:latin typeface="Tw Cen MT"/>
                <a:ea typeface="+mn-lt"/>
                <a:cs typeface="+mn-lt"/>
              </a:rPr>
              <a:t>). </a:t>
            </a:r>
            <a:r>
              <a:rPr lang="it-IT" sz="1200" baseline="0" dirty="0" err="1" smtClean="0">
                <a:solidFill>
                  <a:srgbClr val="000000"/>
                </a:solidFill>
                <a:latin typeface="Tw Cen MT"/>
                <a:ea typeface="+mn-lt"/>
                <a:cs typeface="+mn-lt"/>
              </a:rPr>
              <a:t>Voorbeeld</a:t>
            </a:r>
            <a:r>
              <a:rPr lang="it-IT" sz="1200" baseline="0" dirty="0" smtClean="0">
                <a:solidFill>
                  <a:srgbClr val="000000"/>
                </a:solidFill>
                <a:latin typeface="Tw Cen MT"/>
                <a:ea typeface="+mn-lt"/>
                <a:cs typeface="+mn-lt"/>
              </a:rPr>
              <a:t>: </a:t>
            </a:r>
            <a:r>
              <a:rPr lang="it-IT" sz="1200" baseline="0" dirty="0" err="1" smtClean="0">
                <a:solidFill>
                  <a:srgbClr val="000000"/>
                </a:solidFill>
                <a:latin typeface="Tw Cen MT"/>
                <a:ea typeface="+mn-lt"/>
                <a:cs typeface="+mn-lt"/>
              </a:rPr>
              <a:t>neppil</a:t>
            </a:r>
            <a:r>
              <a:rPr lang="it-IT" sz="1200" baseline="0" dirty="0" smtClean="0">
                <a:solidFill>
                  <a:srgbClr val="000000"/>
                </a:solidFill>
                <a:latin typeface="Tw Cen MT"/>
                <a:ea typeface="+mn-lt"/>
                <a:cs typeface="+mn-lt"/>
              </a:rPr>
              <a:t>. </a:t>
            </a:r>
            <a:r>
              <a:rPr lang="it-IT" sz="1200" baseline="0" dirty="0" err="1" smtClean="0">
                <a:solidFill>
                  <a:srgbClr val="000000"/>
                </a:solidFill>
                <a:latin typeface="Tw Cen MT"/>
                <a:ea typeface="+mn-lt"/>
                <a:cs typeface="+mn-lt"/>
              </a:rPr>
              <a:t>Idiomatische</a:t>
            </a:r>
            <a:r>
              <a:rPr lang="it-IT" sz="1200" baseline="0" dirty="0" smtClean="0">
                <a:solidFill>
                  <a:srgbClr val="000000"/>
                </a:solidFill>
                <a:latin typeface="Tw Cen MT"/>
                <a:ea typeface="+mn-lt"/>
                <a:cs typeface="+mn-lt"/>
              </a:rPr>
              <a:t> </a:t>
            </a:r>
            <a:r>
              <a:rPr lang="it-IT" sz="1200" baseline="0" dirty="0" err="1" smtClean="0">
                <a:solidFill>
                  <a:srgbClr val="000000"/>
                </a:solidFill>
                <a:latin typeface="Tw Cen MT"/>
                <a:ea typeface="+mn-lt"/>
                <a:cs typeface="+mn-lt"/>
              </a:rPr>
              <a:t>uitdrukkingen</a:t>
            </a:r>
            <a:r>
              <a:rPr lang="it-IT" sz="1200" baseline="0" dirty="0" smtClean="0">
                <a:solidFill>
                  <a:srgbClr val="000000"/>
                </a:solidFill>
                <a:latin typeface="Tw Cen MT"/>
                <a:ea typeface="+mn-lt"/>
                <a:cs typeface="+mn-lt"/>
              </a:rPr>
              <a:t> </a:t>
            </a:r>
            <a:endParaRPr kumimoji="0" lang="it-IT" sz="1200" b="0" i="0" u="none" strike="noStrike" kern="1200" cap="none" spc="0" normalizeH="0" baseline="0" noProof="0" dirty="0" smtClean="0">
              <a:ln>
                <a:noFill/>
              </a:ln>
              <a:solidFill>
                <a:srgbClr val="000000"/>
              </a:solidFill>
              <a:effectLst/>
              <a:uLnTx/>
              <a:uFillTx/>
              <a:latin typeface="Tw Cen M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3B86955F-C33F-4907-97FC-4EE560DB5EB1}" type="slidenum">
              <a:rPr lang="it-IT" smtClean="0"/>
              <a:t>6</a:t>
            </a:fld>
            <a:endParaRPr lang="it-IT"/>
          </a:p>
        </p:txBody>
      </p:sp>
    </p:spTree>
    <p:extLst>
      <p:ext uri="{BB962C8B-B14F-4D97-AF65-F5344CB8AC3E}">
        <p14:creationId xmlns:p14="http://schemas.microsoft.com/office/powerpoint/2010/main" val="85516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2018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086820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00422247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8835297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3116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2798234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8" name="Footer Placeholder 7"/>
          <p:cNvSpPr>
            <a:spLocks noGrp="1"/>
          </p:cNvSpPr>
          <p:nvPr>
            <p:ph type="ftr" sz="quarter" idx="11"/>
          </p:nvPr>
        </p:nvSpPr>
        <p:spPr/>
        <p:txBody>
          <a:bodyPr/>
          <a:lstStyle/>
          <a:p>
            <a:pPr algn="l"/>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766396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4" name="Footer Placeholder 3"/>
          <p:cNvSpPr>
            <a:spLocks noGrp="1"/>
          </p:cNvSpPr>
          <p:nvPr>
            <p:ph type="ftr" sz="quarter" idx="11"/>
          </p:nvPr>
        </p:nvSpPr>
        <p:spPr/>
        <p:txBody>
          <a:bodyPr/>
          <a:lstStyle/>
          <a:p>
            <a:pPr algn="l"/>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4790987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l"/>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8811444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0C963C-C1DB-4AFD-9DDC-0691666BF49B}" type="datetime2">
              <a:rPr lang="en-US" smtClean="0"/>
              <a:pPr/>
              <a:t>Tuesday, October 18, 2022</a:t>
            </a:fld>
            <a:endParaRPr lang="en-US" cap="all"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lgn="l"/>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2277659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AE0C963C-C1DB-4AFD-9DDC-0691666BF49B}" type="datetime2">
              <a:rPr lang="en-US" smtClean="0"/>
              <a:pPr/>
              <a:t>Tuesday, October 18, 2022</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42328968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0C963C-C1DB-4AFD-9DDC-0691666BF49B}" type="datetime2">
              <a:rPr lang="en-US" smtClean="0"/>
              <a:pPr/>
              <a:t>Tuesday, October 18, 2022</a:t>
            </a:fld>
            <a:endParaRPr lang="en-US" cap="all"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l"/>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1389E6-C847-4AD0-B56D-D205B2EAB1EE}" type="slidenum">
              <a:rPr lang="en-US" smtClean="0"/>
              <a:pPr/>
              <a:t>‹N›</a:t>
            </a:fld>
            <a:endParaRPr lang="en-US" sz="80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s://nl.wikipedia.org/wiki/Belgi%C3%AB" TargetMode="External"/><Relationship Id="rId18" Type="http://schemas.openxmlformats.org/officeDocument/2006/relationships/hyperlink" Target="https://nl.wikipedia.org/wiki/Dries_Mertens#cite_note-nieuwsblad1-1" TargetMode="External"/><Relationship Id="rId26" Type="http://schemas.openxmlformats.org/officeDocument/2006/relationships/hyperlink" Target="https://nl.wikipedia.org/wiki/Europees_kampioenschap_voetbal_2020" TargetMode="External"/><Relationship Id="rId3" Type="http://schemas.openxmlformats.org/officeDocument/2006/relationships/image" Target="../media/image3.jpeg"/><Relationship Id="rId21" Type="http://schemas.openxmlformats.org/officeDocument/2006/relationships/hyperlink" Target="https://nl.wikipedia.org/wiki/Istanboel" TargetMode="External"/><Relationship Id="rId7" Type="http://schemas.openxmlformats.org/officeDocument/2006/relationships/image" Target="../media/image7.jpeg"/><Relationship Id="rId12" Type="http://schemas.openxmlformats.org/officeDocument/2006/relationships/hyperlink" Target="https://nl.wikipedia.org/wiki/1987" TargetMode="External"/><Relationship Id="rId17" Type="http://schemas.openxmlformats.org/officeDocument/2006/relationships/hyperlink" Target="https://nl.wikipedia.org/wiki/SSC_Napoli" TargetMode="External"/><Relationship Id="rId25" Type="http://schemas.openxmlformats.org/officeDocument/2006/relationships/hyperlink" Target="https://nl.wikipedia.org/wiki/Europees_kampioenschap_voetbal_2016" TargetMode="External"/><Relationship Id="rId2" Type="http://schemas.openxmlformats.org/officeDocument/2006/relationships/notesSlide" Target="../notesSlides/notesSlide1.xml"/><Relationship Id="rId16" Type="http://schemas.openxmlformats.org/officeDocument/2006/relationships/hyperlink" Target="https://nl.wikipedia.org/wiki/PSV_(voetbalclub)" TargetMode="External"/><Relationship Id="rId20" Type="http://schemas.openxmlformats.org/officeDocument/2006/relationships/hyperlink" Target="https://nl.wikipedia.org/wiki/Galatasaray_SK" TargetMode="Externa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hyperlink" Target="https://nl.wikipedia.org/wiki/6_mei" TargetMode="External"/><Relationship Id="rId24" Type="http://schemas.openxmlformats.org/officeDocument/2006/relationships/hyperlink" Target="https://nl.wikipedia.org/wiki/Wereldkampioenschap_voetbal_2018" TargetMode="External"/><Relationship Id="rId5" Type="http://schemas.openxmlformats.org/officeDocument/2006/relationships/image" Target="../media/image5.jpeg"/><Relationship Id="rId15" Type="http://schemas.openxmlformats.org/officeDocument/2006/relationships/hyperlink" Target="https://nl.wikipedia.org/wiki/Aanvaller_(voetbal)" TargetMode="External"/><Relationship Id="rId23" Type="http://schemas.openxmlformats.org/officeDocument/2006/relationships/hyperlink" Target="https://nl.wikipedia.org/wiki/Wereldkampioenschap_voetbal_2014" TargetMode="External"/><Relationship Id="rId10" Type="http://schemas.openxmlformats.org/officeDocument/2006/relationships/hyperlink" Target="https://nl.wikipedia.org/wiki/Leuven" TargetMode="External"/><Relationship Id="rId19" Type="http://schemas.openxmlformats.org/officeDocument/2006/relationships/hyperlink" Target="https://nl.wikipedia.org/wiki/Dries_Mertens#cite_note-nieuwsblad-2" TargetMode="External"/><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hyperlink" Target="https://nl.wikipedia.org/wiki/Voetbal" TargetMode="External"/><Relationship Id="rId22" Type="http://schemas.openxmlformats.org/officeDocument/2006/relationships/hyperlink" Target="https://nl.wikipedia.org/wiki/Belgisch_voetbalelftal_(mann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5D1C1-262C-134A-97DF-76D4B337DFA3}"/>
              </a:ext>
            </a:extLst>
          </p:cNvPr>
          <p:cNvSpPr>
            <a:spLocks noGrp="1"/>
          </p:cNvSpPr>
          <p:nvPr>
            <p:ph type="title"/>
          </p:nvPr>
        </p:nvSpPr>
        <p:spPr>
          <a:xfrm>
            <a:off x="1371600" y="795528"/>
            <a:ext cx="8628927" cy="905950"/>
          </a:xfrm>
        </p:spPr>
        <p:txBody>
          <a:bodyPr/>
          <a:lstStyle/>
          <a:p>
            <a:pPr algn="ctr"/>
            <a:r>
              <a:rPr lang="it-IT" dirty="0" err="1"/>
              <a:t>E</a:t>
            </a:r>
            <a:r>
              <a:rPr lang="it-IT" dirty="0" err="1" smtClean="0"/>
              <a:t>xamen</a:t>
            </a:r>
            <a:endParaRPr lang="it-IT" dirty="0"/>
          </a:p>
        </p:txBody>
      </p:sp>
      <p:sp>
        <p:nvSpPr>
          <p:cNvPr id="3" name="Segnaposto contenuto 2">
            <a:extLst>
              <a:ext uri="{FF2B5EF4-FFF2-40B4-BE49-F238E27FC236}">
                <a16:creationId xmlns:a16="http://schemas.microsoft.com/office/drawing/2014/main" id="{7C72582E-7B56-9741-A849-859661FF22D4}"/>
              </a:ext>
            </a:extLst>
          </p:cNvPr>
          <p:cNvSpPr>
            <a:spLocks noGrp="1"/>
          </p:cNvSpPr>
          <p:nvPr>
            <p:ph idx="1"/>
          </p:nvPr>
        </p:nvSpPr>
        <p:spPr>
          <a:xfrm>
            <a:off x="1371600" y="2112963"/>
            <a:ext cx="10240963" cy="3410013"/>
          </a:xfrm>
        </p:spPr>
        <p:txBody>
          <a:bodyPr>
            <a:normAutofit/>
          </a:bodyPr>
          <a:lstStyle/>
          <a:p>
            <a:pPr marL="0" indent="0">
              <a:buNone/>
            </a:pPr>
            <a:r>
              <a:rPr lang="it-IT" sz="2800" b="1" dirty="0" err="1" smtClean="0"/>
              <a:t>Examen</a:t>
            </a:r>
            <a:r>
              <a:rPr lang="it-IT" sz="2800" b="1" dirty="0" smtClean="0"/>
              <a:t> = 2 </a:t>
            </a:r>
            <a:r>
              <a:rPr lang="it-IT" sz="2800" b="1" dirty="0" err="1"/>
              <a:t>schriftelijke</a:t>
            </a:r>
            <a:r>
              <a:rPr lang="it-IT" sz="2800" b="1" dirty="0"/>
              <a:t> </a:t>
            </a:r>
            <a:r>
              <a:rPr lang="it-IT" sz="2800" b="1" dirty="0" err="1" smtClean="0"/>
              <a:t>toetsen</a:t>
            </a:r>
            <a:endParaRPr lang="it-IT" sz="2800" b="1" dirty="0"/>
          </a:p>
          <a:p>
            <a:pPr marL="342900" indent="-342900">
              <a:buFontTx/>
              <a:buChar char="-"/>
            </a:pPr>
            <a:r>
              <a:rPr lang="it-IT" sz="2800" dirty="0"/>
              <a:t>Over </a:t>
            </a:r>
            <a:r>
              <a:rPr lang="it-IT" sz="2800" i="1" dirty="0"/>
              <a:t>Cultura letteraria neerlandese + 2 </a:t>
            </a:r>
            <a:r>
              <a:rPr lang="it-IT" sz="2800" i="1" dirty="0" err="1"/>
              <a:t>lezingen</a:t>
            </a:r>
            <a:r>
              <a:rPr lang="it-IT" sz="2800" i="1" dirty="0"/>
              <a:t> </a:t>
            </a:r>
            <a:r>
              <a:rPr lang="it-IT" sz="2800" i="1" dirty="0" smtClean="0"/>
              <a:t>DLIT + </a:t>
            </a:r>
            <a:r>
              <a:rPr lang="it-IT" sz="2800" i="1" dirty="0" err="1" smtClean="0"/>
              <a:t>collegestof</a:t>
            </a:r>
            <a:r>
              <a:rPr lang="it-IT" sz="2800" i="1" dirty="0" smtClean="0"/>
              <a:t> tot </a:t>
            </a:r>
            <a:r>
              <a:rPr lang="it-IT" sz="2800" i="1" dirty="0" err="1" smtClean="0"/>
              <a:t>dan</a:t>
            </a:r>
            <a:r>
              <a:rPr lang="it-IT" sz="2800" i="1" dirty="0" smtClean="0"/>
              <a:t> </a:t>
            </a:r>
            <a:endParaRPr lang="it-IT" sz="2800" i="1" dirty="0">
              <a:solidFill>
                <a:srgbClr val="FF0000"/>
              </a:solidFill>
            </a:endParaRPr>
          </a:p>
          <a:p>
            <a:pPr marL="342900" indent="-342900">
              <a:buFontTx/>
              <a:buChar char="-"/>
            </a:pPr>
            <a:r>
              <a:rPr lang="it-IT" sz="2800" dirty="0" err="1"/>
              <a:t>Vertaaltoets</a:t>
            </a:r>
            <a:r>
              <a:rPr lang="it-IT" sz="2800" dirty="0"/>
              <a:t>: van en </a:t>
            </a:r>
            <a:r>
              <a:rPr lang="it-IT" sz="2800" dirty="0" err="1"/>
              <a:t>naar</a:t>
            </a:r>
            <a:r>
              <a:rPr lang="it-IT" sz="2800" dirty="0"/>
              <a:t> </a:t>
            </a:r>
            <a:r>
              <a:rPr lang="it-IT" sz="2800" dirty="0" err="1"/>
              <a:t>het</a:t>
            </a:r>
            <a:r>
              <a:rPr lang="it-IT" sz="2800" dirty="0"/>
              <a:t> </a:t>
            </a:r>
            <a:r>
              <a:rPr lang="it-IT" sz="2800" dirty="0" err="1" smtClean="0"/>
              <a:t>Nederlands</a:t>
            </a:r>
            <a:endParaRPr lang="it-IT" sz="2800" dirty="0" smtClean="0"/>
          </a:p>
          <a:p>
            <a:pPr marL="0" indent="0">
              <a:buNone/>
            </a:pPr>
            <a:r>
              <a:rPr lang="it-IT" sz="2800" b="1" dirty="0" smtClean="0"/>
              <a:t>+ 1 </a:t>
            </a:r>
            <a:r>
              <a:rPr lang="it-IT" sz="2800" b="1" dirty="0" err="1" smtClean="0"/>
              <a:t>mondeling</a:t>
            </a:r>
            <a:r>
              <a:rPr lang="it-IT" sz="2800" b="1" dirty="0" smtClean="0"/>
              <a:t> </a:t>
            </a:r>
            <a:r>
              <a:rPr lang="it-IT" sz="2800" b="1" dirty="0" err="1" smtClean="0"/>
              <a:t>examen</a:t>
            </a:r>
            <a:r>
              <a:rPr lang="it-IT" sz="2800" b="1" dirty="0" smtClean="0"/>
              <a:t> (portfolio, </a:t>
            </a:r>
            <a:r>
              <a:rPr lang="it-IT" sz="2800" b="1" dirty="0" err="1" smtClean="0"/>
              <a:t>gesprekstolken</a:t>
            </a:r>
            <a:r>
              <a:rPr lang="it-IT" sz="2800" b="1" dirty="0" smtClean="0"/>
              <a:t>)</a:t>
            </a:r>
          </a:p>
          <a:p>
            <a:pPr marL="0" indent="0">
              <a:buNone/>
            </a:pPr>
            <a:r>
              <a:rPr lang="it-IT" sz="2800" i="1" dirty="0" err="1" smtClean="0"/>
              <a:t>Instructies</a:t>
            </a:r>
            <a:r>
              <a:rPr lang="it-IT" sz="2800" i="1" dirty="0" smtClean="0"/>
              <a:t> portfolio: in </a:t>
            </a:r>
            <a:r>
              <a:rPr lang="it-IT" sz="2800" i="1" dirty="0" err="1" smtClean="0"/>
              <a:t>november</a:t>
            </a:r>
            <a:endParaRPr lang="it-IT" sz="2800" i="1" dirty="0"/>
          </a:p>
        </p:txBody>
      </p:sp>
    </p:spTree>
    <p:extLst>
      <p:ext uri="{BB962C8B-B14F-4D97-AF65-F5344CB8AC3E}">
        <p14:creationId xmlns:p14="http://schemas.microsoft.com/office/powerpoint/2010/main" val="100615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5D1C1-262C-134A-97DF-76D4B337DFA3}"/>
              </a:ext>
            </a:extLst>
          </p:cNvPr>
          <p:cNvSpPr>
            <a:spLocks noGrp="1"/>
          </p:cNvSpPr>
          <p:nvPr>
            <p:ph type="title"/>
          </p:nvPr>
        </p:nvSpPr>
        <p:spPr>
          <a:xfrm>
            <a:off x="1371600" y="795528"/>
            <a:ext cx="8628927" cy="905950"/>
          </a:xfrm>
        </p:spPr>
        <p:txBody>
          <a:bodyPr>
            <a:normAutofit/>
          </a:bodyPr>
          <a:lstStyle/>
          <a:p>
            <a:pPr algn="ctr"/>
            <a:r>
              <a:rPr lang="it-IT" dirty="0" smtClean="0"/>
              <a:t>TAALASSISTENTSCHAP</a:t>
            </a:r>
            <a:endParaRPr lang="it-IT" dirty="0"/>
          </a:p>
        </p:txBody>
      </p:sp>
      <p:sp>
        <p:nvSpPr>
          <p:cNvPr id="3" name="Segnaposto contenuto 2">
            <a:extLst>
              <a:ext uri="{FF2B5EF4-FFF2-40B4-BE49-F238E27FC236}">
                <a16:creationId xmlns:a16="http://schemas.microsoft.com/office/drawing/2014/main" id="{7C72582E-7B56-9741-A849-859661FF22D4}"/>
              </a:ext>
            </a:extLst>
          </p:cNvPr>
          <p:cNvSpPr>
            <a:spLocks noGrp="1"/>
          </p:cNvSpPr>
          <p:nvPr>
            <p:ph idx="1"/>
          </p:nvPr>
        </p:nvSpPr>
        <p:spPr>
          <a:xfrm>
            <a:off x="1371600" y="2112963"/>
            <a:ext cx="10240963" cy="3410013"/>
          </a:xfrm>
        </p:spPr>
        <p:txBody>
          <a:bodyPr>
            <a:normAutofit/>
          </a:bodyPr>
          <a:lstStyle/>
          <a:p>
            <a:endParaRPr lang="it-IT" sz="2800" i="1" dirty="0"/>
          </a:p>
          <a:p>
            <a:r>
              <a:rPr lang="it-IT" sz="2800" dirty="0" err="1"/>
              <a:t>Taalverwerving</a:t>
            </a:r>
            <a:r>
              <a:rPr lang="it-IT" sz="2800" dirty="0"/>
              <a:t> van </a:t>
            </a:r>
            <a:r>
              <a:rPr lang="it-IT" sz="2800" dirty="0" err="1" smtClean="0"/>
              <a:t>Elizabeth</a:t>
            </a:r>
            <a:r>
              <a:rPr lang="it-IT" sz="2800" dirty="0" smtClean="0"/>
              <a:t> Braem</a:t>
            </a:r>
            <a:endParaRPr lang="it-IT" sz="2800" dirty="0" smtClean="0"/>
          </a:p>
          <a:p>
            <a:pPr marL="0" indent="0">
              <a:buNone/>
            </a:pPr>
            <a:endParaRPr lang="it-IT" sz="2800" i="1" dirty="0"/>
          </a:p>
          <a:p>
            <a:endParaRPr lang="it-IT" sz="2800" b="1" dirty="0"/>
          </a:p>
        </p:txBody>
      </p:sp>
    </p:spTree>
    <p:extLst>
      <p:ext uri="{BB962C8B-B14F-4D97-AF65-F5344CB8AC3E}">
        <p14:creationId xmlns:p14="http://schemas.microsoft.com/office/powerpoint/2010/main" val="12730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5D1C1-262C-134A-97DF-76D4B337DFA3}"/>
              </a:ext>
            </a:extLst>
          </p:cNvPr>
          <p:cNvSpPr>
            <a:spLocks noGrp="1"/>
          </p:cNvSpPr>
          <p:nvPr>
            <p:ph type="title"/>
          </p:nvPr>
        </p:nvSpPr>
        <p:spPr>
          <a:xfrm>
            <a:off x="1371600" y="795528"/>
            <a:ext cx="8628927" cy="905950"/>
          </a:xfrm>
        </p:spPr>
        <p:txBody>
          <a:bodyPr>
            <a:normAutofit fontScale="90000"/>
          </a:bodyPr>
          <a:lstStyle/>
          <a:p>
            <a:pPr algn="ctr"/>
            <a:r>
              <a:rPr lang="it-IT" dirty="0"/>
              <a:t>EXTRACURRICULAIR </a:t>
            </a:r>
            <a:r>
              <a:rPr lang="it-IT" dirty="0" smtClean="0"/>
              <a:t>programma</a:t>
            </a:r>
            <a:r>
              <a:rPr lang="it-IT" dirty="0"/>
              <a:t> </a:t>
            </a:r>
            <a:r>
              <a:rPr lang="it-IT" dirty="0" smtClean="0"/>
              <a:t>(</a:t>
            </a:r>
            <a:r>
              <a:rPr lang="it-IT" dirty="0" err="1" smtClean="0"/>
              <a:t>Moodle</a:t>
            </a:r>
            <a:r>
              <a:rPr lang="it-IT" dirty="0" smtClean="0"/>
              <a:t>)</a:t>
            </a:r>
            <a:endParaRPr lang="it-IT" dirty="0"/>
          </a:p>
        </p:txBody>
      </p:sp>
      <p:sp>
        <p:nvSpPr>
          <p:cNvPr id="3" name="Segnaposto contenuto 2">
            <a:extLst>
              <a:ext uri="{FF2B5EF4-FFF2-40B4-BE49-F238E27FC236}">
                <a16:creationId xmlns:a16="http://schemas.microsoft.com/office/drawing/2014/main" id="{7C72582E-7B56-9741-A849-859661FF22D4}"/>
              </a:ext>
            </a:extLst>
          </p:cNvPr>
          <p:cNvSpPr>
            <a:spLocks noGrp="1"/>
          </p:cNvSpPr>
          <p:nvPr>
            <p:ph idx="1"/>
          </p:nvPr>
        </p:nvSpPr>
        <p:spPr>
          <a:xfrm>
            <a:off x="1371600" y="2112963"/>
            <a:ext cx="10240963" cy="3410013"/>
          </a:xfrm>
        </p:spPr>
        <p:txBody>
          <a:bodyPr>
            <a:normAutofit/>
          </a:bodyPr>
          <a:lstStyle/>
          <a:p>
            <a:pPr marL="0" indent="0">
              <a:buNone/>
            </a:pPr>
            <a:r>
              <a:rPr lang="it-IT" sz="2800" dirty="0" err="1" smtClean="0"/>
              <a:t>Semester</a:t>
            </a:r>
            <a:r>
              <a:rPr lang="it-IT" sz="2800" dirty="0" smtClean="0"/>
              <a:t> </a:t>
            </a:r>
            <a:r>
              <a:rPr lang="it-IT" sz="2800" dirty="0" smtClean="0"/>
              <a:t>2</a:t>
            </a:r>
            <a:endParaRPr lang="it-IT" sz="2800" dirty="0" smtClean="0"/>
          </a:p>
          <a:p>
            <a:pPr>
              <a:buFontTx/>
              <a:buChar char="-"/>
            </a:pPr>
            <a:r>
              <a:rPr lang="it-IT" sz="2800" dirty="0" err="1"/>
              <a:t>G</a:t>
            </a:r>
            <a:r>
              <a:rPr lang="it-IT" sz="2800" dirty="0" err="1" smtClean="0"/>
              <a:t>esprekstolken</a:t>
            </a:r>
            <a:r>
              <a:rPr lang="it-IT" sz="2800" dirty="0" smtClean="0"/>
              <a:t> </a:t>
            </a:r>
            <a:r>
              <a:rPr lang="it-IT" sz="2800" dirty="0"/>
              <a:t>van Gabriella </a:t>
            </a:r>
            <a:r>
              <a:rPr lang="it-IT" sz="2800" dirty="0" err="1"/>
              <a:t>Nocentini</a:t>
            </a:r>
            <a:r>
              <a:rPr lang="it-IT" sz="2800" dirty="0"/>
              <a:t> </a:t>
            </a:r>
            <a:endParaRPr lang="it-IT" sz="2800" dirty="0" smtClean="0"/>
          </a:p>
          <a:p>
            <a:pPr>
              <a:buFontTx/>
              <a:buChar char="-"/>
            </a:pPr>
            <a:r>
              <a:rPr lang="it-IT" sz="2800" dirty="0" smtClean="0"/>
              <a:t>Seminar </a:t>
            </a:r>
            <a:r>
              <a:rPr lang="it-IT" sz="2800" dirty="0" err="1"/>
              <a:t>vertaling</a:t>
            </a:r>
            <a:r>
              <a:rPr lang="it-IT" sz="2800" dirty="0"/>
              <a:t> van Paola Gringiani (</a:t>
            </a:r>
            <a:r>
              <a:rPr lang="it-IT" sz="2800" dirty="0" err="1"/>
              <a:t>deel</a:t>
            </a:r>
            <a:r>
              <a:rPr lang="it-IT" sz="2800" dirty="0"/>
              <a:t> I, </a:t>
            </a:r>
            <a:r>
              <a:rPr lang="it-IT" sz="2800" dirty="0" err="1"/>
              <a:t>met</a:t>
            </a:r>
            <a:r>
              <a:rPr lang="it-IT" sz="2800" dirty="0"/>
              <a:t> </a:t>
            </a:r>
            <a:r>
              <a:rPr lang="it-IT" sz="2800" dirty="0" smtClean="0"/>
              <a:t>portfolio</a:t>
            </a:r>
            <a:r>
              <a:rPr lang="it-IT" sz="2800" dirty="0" smtClean="0"/>
              <a:t>) – </a:t>
            </a:r>
            <a:r>
              <a:rPr lang="it-IT" sz="2800" dirty="0" err="1" smtClean="0"/>
              <a:t>titel</a:t>
            </a:r>
            <a:r>
              <a:rPr lang="it-IT" sz="2800" dirty="0" smtClean="0"/>
              <a:t> </a:t>
            </a:r>
            <a:r>
              <a:rPr lang="it-IT" sz="2800" dirty="0"/>
              <a:t>cursus </a:t>
            </a:r>
            <a:r>
              <a:rPr lang="it-IT" sz="2800" dirty="0" smtClean="0"/>
              <a:t>«Tecniche </a:t>
            </a:r>
            <a:r>
              <a:rPr lang="it-IT" sz="2800" dirty="0"/>
              <a:t>di traduzione a vista con focus sui </a:t>
            </a:r>
            <a:r>
              <a:rPr lang="it-IT" sz="2800" dirty="0" err="1" smtClean="0"/>
              <a:t>realia</a:t>
            </a:r>
            <a:r>
              <a:rPr lang="it-IT" sz="2800" dirty="0" smtClean="0"/>
              <a:t>»</a:t>
            </a:r>
            <a:endParaRPr lang="it-IT" sz="2800" dirty="0" smtClean="0"/>
          </a:p>
          <a:p>
            <a:pPr>
              <a:buFontTx/>
              <a:buChar char="-"/>
            </a:pPr>
            <a:r>
              <a:rPr lang="it-IT" sz="2800" dirty="0" smtClean="0"/>
              <a:t> “</a:t>
            </a:r>
            <a:r>
              <a:rPr lang="it-IT" sz="2800" dirty="0"/>
              <a:t>Analisi del testo e tecniche argomentative” </a:t>
            </a:r>
            <a:r>
              <a:rPr lang="it-IT" sz="2800" dirty="0" smtClean="0"/>
              <a:t>(prof. Mia Ratinckx, KU Leuven) </a:t>
            </a:r>
            <a:endParaRPr lang="it-IT" sz="2800" dirty="0" smtClean="0"/>
          </a:p>
          <a:p>
            <a:pPr marL="0" indent="0">
              <a:buNone/>
            </a:pPr>
            <a:endParaRPr lang="it-IT" sz="2800" i="1" dirty="0"/>
          </a:p>
          <a:p>
            <a:endParaRPr lang="it-IT" sz="2800" b="1" dirty="0"/>
          </a:p>
        </p:txBody>
      </p:sp>
    </p:spTree>
    <p:extLst>
      <p:ext uri="{BB962C8B-B14F-4D97-AF65-F5344CB8AC3E}">
        <p14:creationId xmlns:p14="http://schemas.microsoft.com/office/powerpoint/2010/main" val="133866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3455" y="191353"/>
            <a:ext cx="10058400" cy="1450757"/>
          </a:xfrm>
        </p:spPr>
        <p:txBody>
          <a:bodyPr>
            <a:normAutofit/>
          </a:bodyPr>
          <a:lstStyle/>
          <a:p>
            <a:r>
              <a:rPr lang="it-IT" sz="3600" dirty="0" smtClean="0"/>
              <a:t>Seminar Claudia Di Palermo – 25 </a:t>
            </a:r>
            <a:r>
              <a:rPr lang="it-IT" sz="3600" dirty="0" err="1" smtClean="0"/>
              <a:t>oktober</a:t>
            </a:r>
            <a:r>
              <a:rPr lang="it-IT" sz="3600" dirty="0" smtClean="0"/>
              <a:t> 15-17 </a:t>
            </a:r>
            <a:r>
              <a:rPr lang="it-IT" sz="3600" dirty="0" err="1" smtClean="0"/>
              <a:t>uur</a:t>
            </a:r>
            <a:r>
              <a:rPr lang="it-IT" sz="3600" dirty="0" smtClean="0"/>
              <a:t> D1</a:t>
            </a:r>
            <a:endParaRPr lang="it-IT" sz="36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3" y="1857375"/>
            <a:ext cx="2680932" cy="4276725"/>
          </a:xfrm>
          <a:prstGeom prst="rect">
            <a:avLst/>
          </a:prstGeom>
        </p:spPr>
      </p:pic>
      <p:sp>
        <p:nvSpPr>
          <p:cNvPr id="8" name="Rettangolo 7"/>
          <p:cNvSpPr/>
          <p:nvPr/>
        </p:nvSpPr>
        <p:spPr>
          <a:xfrm>
            <a:off x="4543425" y="2068116"/>
            <a:ext cx="6096000" cy="3416320"/>
          </a:xfrm>
          <a:prstGeom prst="rect">
            <a:avLst/>
          </a:prstGeom>
        </p:spPr>
        <p:txBody>
          <a:bodyPr>
            <a:spAutoFit/>
          </a:bodyPr>
          <a:lstStyle/>
          <a:p>
            <a:r>
              <a:rPr lang="nl-NL" dirty="0"/>
              <a:t>Hoofdpersoon van de roman is een loser, een nobody die verder niet met naam wordt genoemd. Hij is fotocurator in een museum waar een tentoonstelling loopt over Hemingway, het voorbeeld bij uitstek van de klassieke witte </a:t>
            </a:r>
            <a:r>
              <a:rPr lang="nl-NL" dirty="0" smtClean="0"/>
              <a:t>man</a:t>
            </a:r>
            <a:r>
              <a:rPr lang="nl-NL" dirty="0"/>
              <a:t>. De curator zit midden in een identiteitscrisis: zijn vrouw heeft hem verlaten, zijn hond luistert niet naar hem, de vele antidepressiva bieden geen soelaas, ook een affaire met een jong meisje loopt slecht af. Alles verandert als Ronnie Van Boekel en zijn zoon Bas, dakdekkers, in zijn leven verschijnen. Ronnie is een op-en-top echte testosteronbonk die rechttoe rechtaan alles aanpakt. Ronnie zet de ongehoorzame hond naar zijn hand en zorgt ervoor dat het hoofdpersonage zijn leven weer op de rails zet. </a:t>
            </a:r>
            <a:endParaRPr lang="it-IT" dirty="0"/>
          </a:p>
        </p:txBody>
      </p:sp>
    </p:spTree>
    <p:extLst>
      <p:ext uri="{BB962C8B-B14F-4D97-AF65-F5344CB8AC3E}">
        <p14:creationId xmlns:p14="http://schemas.microsoft.com/office/powerpoint/2010/main" val="129236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3">
            <a:extLst>
              <a:ext uri="{FF2B5EF4-FFF2-40B4-BE49-F238E27FC236}">
                <a16:creationId xmlns:a16="http://schemas.microsoft.com/office/drawing/2014/main" id="{0FA8690C-C499-4BC2-AA77-84BA6093CE66}"/>
              </a:ext>
            </a:extLst>
          </p:cNvPr>
          <p:cNvPicPr>
            <a:picLocks noChangeAspect="1"/>
          </p:cNvPicPr>
          <p:nvPr/>
        </p:nvPicPr>
        <p:blipFill>
          <a:blip r:embed="rId3"/>
          <a:stretch>
            <a:fillRect/>
          </a:stretch>
        </p:blipFill>
        <p:spPr>
          <a:xfrm>
            <a:off x="5019675" y="685800"/>
            <a:ext cx="2355850" cy="1993900"/>
          </a:xfrm>
          <a:prstGeom prst="rect">
            <a:avLst/>
          </a:prstGeom>
        </p:spPr>
      </p:pic>
      <p:pic>
        <p:nvPicPr>
          <p:cNvPr id="30" name="Immagine 33" descr="Immagine che contiene cibo, patatinefritte, pasto, merendina&#10;&#10;Descrizione generata automaticamente">
            <a:extLst>
              <a:ext uri="{FF2B5EF4-FFF2-40B4-BE49-F238E27FC236}">
                <a16:creationId xmlns:a16="http://schemas.microsoft.com/office/drawing/2014/main" id="{7691A5EB-C289-4617-86D9-6D41582E5288}"/>
              </a:ext>
            </a:extLst>
          </p:cNvPr>
          <p:cNvPicPr>
            <a:picLocks noChangeAspect="1"/>
          </p:cNvPicPr>
          <p:nvPr/>
        </p:nvPicPr>
        <p:blipFill>
          <a:blip r:embed="rId4"/>
          <a:stretch>
            <a:fillRect/>
          </a:stretch>
        </p:blipFill>
        <p:spPr>
          <a:xfrm>
            <a:off x="5019675" y="2741613"/>
            <a:ext cx="2355850" cy="1497013"/>
          </a:xfrm>
          <a:prstGeom prst="rect">
            <a:avLst/>
          </a:prstGeom>
        </p:spPr>
      </p:pic>
      <p:pic>
        <p:nvPicPr>
          <p:cNvPr id="8" name="Immagine 8" descr="Immagine che contiene testo, persona, esterni&#10;&#10;Descrizione generata automaticamente">
            <a:extLst>
              <a:ext uri="{FF2B5EF4-FFF2-40B4-BE49-F238E27FC236}">
                <a16:creationId xmlns:a16="http://schemas.microsoft.com/office/drawing/2014/main" id="{A649092C-F9B8-4A1A-9815-58DFE4A646B5}"/>
              </a:ext>
            </a:extLst>
          </p:cNvPr>
          <p:cNvPicPr>
            <a:picLocks noChangeAspect="1"/>
          </p:cNvPicPr>
          <p:nvPr/>
        </p:nvPicPr>
        <p:blipFill>
          <a:blip r:embed="rId5"/>
          <a:stretch>
            <a:fillRect/>
          </a:stretch>
        </p:blipFill>
        <p:spPr>
          <a:xfrm>
            <a:off x="7161213" y="4699734"/>
            <a:ext cx="2355850" cy="1489075"/>
          </a:xfrm>
          <a:prstGeom prst="rect">
            <a:avLst/>
          </a:prstGeom>
        </p:spPr>
      </p:pic>
      <p:pic>
        <p:nvPicPr>
          <p:cNvPr id="9" name="Immagine 21" descr="Immagine che contiene persona, uomo, esterni, sport&#10;&#10;Descrizione generata automaticamente">
            <a:extLst>
              <a:ext uri="{FF2B5EF4-FFF2-40B4-BE49-F238E27FC236}">
                <a16:creationId xmlns:a16="http://schemas.microsoft.com/office/drawing/2014/main" id="{51B6F607-5659-4A83-88C7-7137B0834F72}"/>
              </a:ext>
            </a:extLst>
          </p:cNvPr>
          <p:cNvPicPr>
            <a:picLocks noChangeAspect="1"/>
          </p:cNvPicPr>
          <p:nvPr/>
        </p:nvPicPr>
        <p:blipFill>
          <a:blip r:embed="rId6"/>
          <a:stretch>
            <a:fillRect/>
          </a:stretch>
        </p:blipFill>
        <p:spPr>
          <a:xfrm>
            <a:off x="7437438" y="685800"/>
            <a:ext cx="1803400" cy="1458913"/>
          </a:xfrm>
          <a:prstGeom prst="rect">
            <a:avLst/>
          </a:prstGeom>
        </p:spPr>
      </p:pic>
      <p:pic>
        <p:nvPicPr>
          <p:cNvPr id="6" name="Immagine 6" descr="Immagine che contiene esterni, oggetto da esterni&#10;&#10;Descrizione generata automaticamente">
            <a:extLst>
              <a:ext uri="{FF2B5EF4-FFF2-40B4-BE49-F238E27FC236}">
                <a16:creationId xmlns:a16="http://schemas.microsoft.com/office/drawing/2014/main" id="{F34D8F91-FA4B-4A9B-A519-C2C6B2E4239F}"/>
              </a:ext>
            </a:extLst>
          </p:cNvPr>
          <p:cNvPicPr>
            <a:picLocks noChangeAspect="1"/>
          </p:cNvPicPr>
          <p:nvPr/>
        </p:nvPicPr>
        <p:blipFill>
          <a:blip r:embed="rId7"/>
          <a:stretch>
            <a:fillRect/>
          </a:stretch>
        </p:blipFill>
        <p:spPr>
          <a:xfrm>
            <a:off x="7437438" y="2205038"/>
            <a:ext cx="1803400" cy="2322513"/>
          </a:xfrm>
          <a:prstGeom prst="rect">
            <a:avLst/>
          </a:prstGeom>
        </p:spPr>
      </p:pic>
      <p:pic>
        <p:nvPicPr>
          <p:cNvPr id="10" name="Immagine 10" descr="Immagine che contiene persona, inpiedi, posando, evento&#10;&#10;Descrizione generata automaticamente">
            <a:extLst>
              <a:ext uri="{FF2B5EF4-FFF2-40B4-BE49-F238E27FC236}">
                <a16:creationId xmlns:a16="http://schemas.microsoft.com/office/drawing/2014/main" id="{0E5AD67F-EF13-4F64-A7BE-E7A104AA5AA3}"/>
              </a:ext>
            </a:extLst>
          </p:cNvPr>
          <p:cNvPicPr>
            <a:picLocks noChangeAspect="1"/>
          </p:cNvPicPr>
          <p:nvPr/>
        </p:nvPicPr>
        <p:blipFill>
          <a:blip r:embed="rId8"/>
          <a:stretch>
            <a:fillRect/>
          </a:stretch>
        </p:blipFill>
        <p:spPr>
          <a:xfrm>
            <a:off x="9304338" y="685800"/>
            <a:ext cx="2190750" cy="1404938"/>
          </a:xfrm>
          <a:prstGeom prst="rect">
            <a:avLst/>
          </a:prstGeom>
        </p:spPr>
      </p:pic>
      <p:pic>
        <p:nvPicPr>
          <p:cNvPr id="5" name="Immagine 5" descr="Immagine che contiene pianta, bouquet, fiore&#10;&#10;Descrizione generata automaticamente">
            <a:extLst>
              <a:ext uri="{FF2B5EF4-FFF2-40B4-BE49-F238E27FC236}">
                <a16:creationId xmlns:a16="http://schemas.microsoft.com/office/drawing/2014/main" id="{FF73B4C5-A61A-4A76-915B-D536DDFD350F}"/>
              </a:ext>
            </a:extLst>
          </p:cNvPr>
          <p:cNvPicPr>
            <a:picLocks noChangeAspect="1"/>
          </p:cNvPicPr>
          <p:nvPr/>
        </p:nvPicPr>
        <p:blipFill>
          <a:blip r:embed="rId9"/>
          <a:stretch>
            <a:fillRect/>
          </a:stretch>
        </p:blipFill>
        <p:spPr>
          <a:xfrm>
            <a:off x="9240838" y="2205038"/>
            <a:ext cx="2190750" cy="2193925"/>
          </a:xfrm>
          <a:prstGeom prst="rect">
            <a:avLst/>
          </a:prstGeom>
        </p:spPr>
      </p:pic>
      <p:sp>
        <p:nvSpPr>
          <p:cNvPr id="4" name="Titolo 3"/>
          <p:cNvSpPr>
            <a:spLocks noGrp="1"/>
          </p:cNvSpPr>
          <p:nvPr>
            <p:ph type="title"/>
          </p:nvPr>
        </p:nvSpPr>
        <p:spPr>
          <a:xfrm>
            <a:off x="1163781" y="273600"/>
            <a:ext cx="3158836" cy="1450757"/>
          </a:xfrm>
        </p:spPr>
        <p:txBody>
          <a:bodyPr/>
          <a:lstStyle/>
          <a:p>
            <a:pPr algn="ctr"/>
            <a:r>
              <a:rPr lang="it-IT" dirty="0" err="1" smtClean="0"/>
              <a:t>Culturele</a:t>
            </a:r>
            <a:r>
              <a:rPr lang="it-IT" dirty="0" smtClean="0"/>
              <a:t> </a:t>
            </a:r>
            <a:r>
              <a:rPr lang="it-IT" dirty="0" err="1" smtClean="0"/>
              <a:t>symbolen</a:t>
            </a:r>
            <a:r>
              <a:rPr lang="it-IT" dirty="0" smtClean="0"/>
              <a:t> </a:t>
            </a:r>
            <a:endParaRPr lang="it-IT" dirty="0"/>
          </a:p>
        </p:txBody>
      </p:sp>
      <p:sp>
        <p:nvSpPr>
          <p:cNvPr id="12" name="Rettangolo 11"/>
          <p:cNvSpPr/>
          <p:nvPr/>
        </p:nvSpPr>
        <p:spPr>
          <a:xfrm>
            <a:off x="412259" y="1930302"/>
            <a:ext cx="4258887" cy="2308324"/>
          </a:xfrm>
          <a:prstGeom prst="rect">
            <a:avLst/>
          </a:prstGeom>
        </p:spPr>
        <p:txBody>
          <a:bodyPr wrap="square">
            <a:spAutoFit/>
          </a:bodyPr>
          <a:lstStyle/>
          <a:p>
            <a:r>
              <a:rPr lang="nl-NL" sz="1200" dirty="0"/>
              <a:t>Eind 17de eeuw, in de Maasstreek tussen Dinant en Luik, hadden mensen de gewoonte </a:t>
            </a:r>
            <a:r>
              <a:rPr lang="nl-NL" sz="1200" b="1" dirty="0"/>
              <a:t>kleine visjes</a:t>
            </a:r>
            <a:r>
              <a:rPr lang="nl-NL" sz="1200" dirty="0"/>
              <a:t> te vangen en te frituren. Toen eind 18de eeuw de Maas een keertje dichtgevroren was, vervingen ze de vis door staafjes aardappel: ziedaar de uitvinding van de friet. Later, tijdens de Eerste Wereldoorlog, stonden er frietkramen achter het front zodat de soldaten af en toe een warme hap konden gaan halen. Amerikaanse soldaten die hier vochten, maakten zo kennis met onze frietjes, maar dachten dat ze in Frankrijk waren: door een historische vergissing heten onze frietjes in het buitenland dus </a:t>
            </a:r>
            <a:r>
              <a:rPr lang="nl-NL" sz="1200" b="1" i="1" dirty="0"/>
              <a:t>French </a:t>
            </a:r>
            <a:r>
              <a:rPr lang="nl-NL" sz="1200" b="1" i="1" dirty="0" smtClean="0"/>
              <a:t>fries</a:t>
            </a:r>
            <a:r>
              <a:rPr lang="nl-NL" sz="1200" dirty="0" smtClean="0"/>
              <a:t>. </a:t>
            </a:r>
            <a:r>
              <a:rPr lang="nl-NL" sz="1200" dirty="0"/>
              <a:t>Al zegt een andere theorie dat ‘French fries’ eigenlijk van het Engelse werkwoord ‘to french’ komt, wat zoveel wil zeggen als ‘in staafjes snijden’.</a:t>
            </a:r>
            <a:endParaRPr lang="it-IT" sz="1200" dirty="0"/>
          </a:p>
        </p:txBody>
      </p:sp>
      <p:sp>
        <p:nvSpPr>
          <p:cNvPr id="16" name="Rettangolo 15"/>
          <p:cNvSpPr/>
          <p:nvPr/>
        </p:nvSpPr>
        <p:spPr>
          <a:xfrm>
            <a:off x="412259" y="3188723"/>
            <a:ext cx="4255120" cy="2677656"/>
          </a:xfrm>
          <a:prstGeom prst="rect">
            <a:avLst/>
          </a:prstGeom>
        </p:spPr>
        <p:txBody>
          <a:bodyPr wrap="square">
            <a:spAutoFit/>
          </a:bodyPr>
          <a:lstStyle/>
          <a:p>
            <a:r>
              <a:rPr lang="nl-NL" sz="1400" dirty="0"/>
              <a:t>Het Nederlandse drugsbeleid richt zich op het voorkomen van drugsgebruik en </a:t>
            </a:r>
            <a:r>
              <a:rPr lang="nl-NL" sz="1400" dirty="0" smtClean="0"/>
              <a:t>het beperken </a:t>
            </a:r>
            <a:r>
              <a:rPr lang="nl-NL" sz="1400" dirty="0"/>
              <a:t>van de risico’s van drugsgebruik, voor de gebruiker zelf, de </a:t>
            </a:r>
            <a:r>
              <a:rPr lang="nl-NL" sz="1400" dirty="0" smtClean="0"/>
              <a:t>directe omgeving </a:t>
            </a:r>
            <a:r>
              <a:rPr lang="nl-NL" sz="1400" dirty="0"/>
              <a:t>en voor de samenleving. Drie doelstellingen staan hierbij centraal:</a:t>
            </a:r>
            <a:br>
              <a:rPr lang="nl-NL" sz="1400" dirty="0"/>
            </a:br>
            <a:r>
              <a:rPr lang="nl-NL" sz="1400" dirty="0"/>
              <a:t>De vraag naar drugs wordt ontmoedigd door voor goede preventie, </a:t>
            </a:r>
            <a:r>
              <a:rPr lang="nl-NL" sz="1400" dirty="0" smtClean="0"/>
              <a:t>hulpverlening en </a:t>
            </a:r>
            <a:r>
              <a:rPr lang="nl-NL" sz="1400" dirty="0"/>
              <a:t>‘harm reduction’ te zorgen.</a:t>
            </a:r>
            <a:br>
              <a:rPr lang="nl-NL" sz="1400" dirty="0"/>
            </a:br>
            <a:r>
              <a:rPr lang="nl-NL" sz="1400" dirty="0"/>
              <a:t>Bestrijding van drugscriminaliteit is gericht op de aanpak van productie van </a:t>
            </a:r>
            <a:r>
              <a:rPr lang="nl-NL" sz="1400" dirty="0" smtClean="0"/>
              <a:t>drugs en </a:t>
            </a:r>
            <a:r>
              <a:rPr lang="nl-NL" sz="1400" dirty="0"/>
              <a:t>de handel hierin.</a:t>
            </a:r>
            <a:br>
              <a:rPr lang="nl-NL" sz="1400" dirty="0"/>
            </a:br>
            <a:r>
              <a:rPr lang="nl-NL" sz="1400" dirty="0"/>
              <a:t>Waar drugsgebruik leidt tot verstoring van de openbare orde of zorgt voor </a:t>
            </a:r>
            <a:r>
              <a:rPr lang="nl-NL" sz="1400" dirty="0" smtClean="0"/>
              <a:t>andere overlast </a:t>
            </a:r>
            <a:r>
              <a:rPr lang="nl-NL" sz="1400" dirty="0"/>
              <a:t>wordt dit aangepakt</a:t>
            </a:r>
            <a:endParaRPr lang="it-IT" sz="1400" dirty="0"/>
          </a:p>
        </p:txBody>
      </p:sp>
      <p:sp>
        <p:nvSpPr>
          <p:cNvPr id="17" name="Rettangolo 16"/>
          <p:cNvSpPr/>
          <p:nvPr/>
        </p:nvSpPr>
        <p:spPr>
          <a:xfrm>
            <a:off x="404419" y="2151063"/>
            <a:ext cx="4222376" cy="3293209"/>
          </a:xfrm>
          <a:prstGeom prst="rect">
            <a:avLst/>
          </a:prstGeom>
        </p:spPr>
        <p:txBody>
          <a:bodyPr wrap="square">
            <a:spAutoFit/>
          </a:bodyPr>
          <a:lstStyle/>
          <a:p>
            <a:r>
              <a:rPr lang="nl-NL" sz="1600" dirty="0"/>
              <a:t>Nederland is een jonge monarchie. Het Koninkrijk der Nederlanden werd gevestigd in 1815 en Koning Willem I bezette als eerste de troon. De eerste koning van Nederland kwam uit het Huis van Oranje-Nassau. Het motto van Nederland, ‘Je maintiendrai’ (ik zal handhaven), de kleuren van de vlag en de nationale kleur oranje zijn allemaal te herleiden tot het Huis van Oranje-Nassau. De vorst heeft beperkte macht; de Koning(in) heeft immuniteit, maar de werkelijke macht ligt bij de premier en zijn ministers. De monarch stelt zich neutraal op en laat zich niet uit over politieke onderwerpen. </a:t>
            </a:r>
            <a:endParaRPr lang="it-IT" sz="1600" dirty="0"/>
          </a:p>
        </p:txBody>
      </p:sp>
      <p:sp>
        <p:nvSpPr>
          <p:cNvPr id="14" name="Rettangolo 13"/>
          <p:cNvSpPr/>
          <p:nvPr/>
        </p:nvSpPr>
        <p:spPr>
          <a:xfrm>
            <a:off x="996089" y="2458839"/>
            <a:ext cx="3630706" cy="2677656"/>
          </a:xfrm>
          <a:prstGeom prst="rect">
            <a:avLst/>
          </a:prstGeom>
        </p:spPr>
        <p:txBody>
          <a:bodyPr wrap="square">
            <a:spAutoFit/>
          </a:bodyPr>
          <a:lstStyle/>
          <a:p>
            <a:r>
              <a:rPr lang="nl-NL" sz="1400" b="1" dirty="0"/>
              <a:t>Dries Mertens</a:t>
            </a:r>
            <a:r>
              <a:rPr lang="nl-NL" sz="1400" dirty="0"/>
              <a:t> (</a:t>
            </a:r>
            <a:r>
              <a:rPr lang="nl-NL" sz="1400" dirty="0">
                <a:hlinkClick r:id="rId10" tooltip="Leuven"/>
              </a:rPr>
              <a:t>Leuven</a:t>
            </a:r>
            <a:r>
              <a:rPr lang="nl-NL" sz="1400" dirty="0"/>
              <a:t>, </a:t>
            </a:r>
            <a:r>
              <a:rPr lang="nl-NL" sz="1400" dirty="0">
                <a:hlinkClick r:id="rId11" tooltip="6 mei"/>
              </a:rPr>
              <a:t>6 mei</a:t>
            </a:r>
            <a:r>
              <a:rPr lang="nl-NL" sz="1400" dirty="0"/>
              <a:t> </a:t>
            </a:r>
            <a:r>
              <a:rPr lang="nl-NL" sz="1400" dirty="0">
                <a:hlinkClick r:id="rId12" tooltip="1987"/>
              </a:rPr>
              <a:t>1987</a:t>
            </a:r>
            <a:r>
              <a:rPr lang="nl-NL" sz="1400" dirty="0"/>
              <a:t>) is een </a:t>
            </a:r>
            <a:r>
              <a:rPr lang="nl-NL" sz="1400" dirty="0">
                <a:hlinkClick r:id="rId13" tooltip="België"/>
              </a:rPr>
              <a:t>Belgische</a:t>
            </a:r>
            <a:r>
              <a:rPr lang="nl-NL" sz="1400" dirty="0"/>
              <a:t> </a:t>
            </a:r>
            <a:r>
              <a:rPr lang="nl-NL" sz="1400" dirty="0">
                <a:hlinkClick r:id="rId14" tooltip="Voetbal"/>
              </a:rPr>
              <a:t>voetballer</a:t>
            </a:r>
            <a:r>
              <a:rPr lang="nl-NL" sz="1400" dirty="0"/>
              <a:t> die bij voorkeur als </a:t>
            </a:r>
            <a:r>
              <a:rPr lang="nl-NL" sz="1400" dirty="0">
                <a:hlinkClick r:id="rId15" tooltip="Aanvaller (voetbal)"/>
              </a:rPr>
              <a:t>aanvaller</a:t>
            </a:r>
            <a:r>
              <a:rPr lang="nl-NL" sz="1400" dirty="0"/>
              <a:t> speelt. Hij verruilde in 2013 </a:t>
            </a:r>
            <a:r>
              <a:rPr lang="nl-NL" sz="1400" dirty="0">
                <a:hlinkClick r:id="rId16" tooltip="PSV (voetbalclub)"/>
              </a:rPr>
              <a:t>PSV</a:t>
            </a:r>
            <a:r>
              <a:rPr lang="nl-NL" sz="1400" dirty="0"/>
              <a:t> voor </a:t>
            </a:r>
            <a:r>
              <a:rPr lang="nl-NL" sz="1400" dirty="0">
                <a:hlinkClick r:id="rId17" tooltip="SSC Napoli"/>
              </a:rPr>
              <a:t>SSC Napoli</a:t>
            </a:r>
            <a:r>
              <a:rPr lang="nl-NL" sz="1400" dirty="0"/>
              <a:t>, waar hij anno 2020 een cultstatus bereikt had.</a:t>
            </a:r>
            <a:r>
              <a:rPr lang="nl-NL" sz="1400" baseline="30000" dirty="0">
                <a:hlinkClick r:id="rId18"/>
              </a:rPr>
              <a:t>[1]</a:t>
            </a:r>
            <a:r>
              <a:rPr lang="nl-NL" sz="1400" baseline="30000" dirty="0">
                <a:hlinkClick r:id="rId19"/>
              </a:rPr>
              <a:t>[2]</a:t>
            </a:r>
            <a:r>
              <a:rPr lang="nl-NL" sz="1400" dirty="0"/>
              <a:t> In augustus 2022 maakte hij, na negen seizoenen bij de Napolitaanse club, de overstap naar het Turkse </a:t>
            </a:r>
            <a:r>
              <a:rPr lang="nl-NL" sz="1400" dirty="0">
                <a:hlinkClick r:id="rId20" tooltip="Galatasaray SK"/>
              </a:rPr>
              <a:t>Galatasaray</a:t>
            </a:r>
            <a:r>
              <a:rPr lang="nl-NL" sz="1400" dirty="0"/>
              <a:t> uit </a:t>
            </a:r>
            <a:r>
              <a:rPr lang="nl-NL" sz="1400" dirty="0">
                <a:hlinkClick r:id="rId21" tooltip="Istanboel"/>
              </a:rPr>
              <a:t>Istanboel</a:t>
            </a:r>
            <a:r>
              <a:rPr lang="nl-NL" sz="1400" dirty="0"/>
              <a:t>. In maart 2011 maakte Mertens zijn debuut in het </a:t>
            </a:r>
            <a:r>
              <a:rPr lang="nl-NL" sz="1400" dirty="0">
                <a:hlinkClick r:id="rId22" tooltip="Belgisch voetbalelftal (mannen)"/>
              </a:rPr>
              <a:t>Belgische nationale elftal</a:t>
            </a:r>
            <a:r>
              <a:rPr lang="nl-NL" sz="1400" dirty="0"/>
              <a:t>. Hij speelde meer dan 100 interlands. Mertens speelde op de WK's van </a:t>
            </a:r>
            <a:r>
              <a:rPr lang="nl-NL" sz="1400" dirty="0">
                <a:hlinkClick r:id="rId23" tooltip="Wereldkampioenschap voetbal 2014"/>
              </a:rPr>
              <a:t>2014</a:t>
            </a:r>
            <a:r>
              <a:rPr lang="nl-NL" sz="1400" dirty="0"/>
              <a:t> en </a:t>
            </a:r>
            <a:r>
              <a:rPr lang="nl-NL" sz="1400" dirty="0">
                <a:hlinkClick r:id="rId24" tooltip="Wereldkampioenschap voetbal 2018"/>
              </a:rPr>
              <a:t>2018</a:t>
            </a:r>
            <a:r>
              <a:rPr lang="nl-NL" sz="1400" dirty="0"/>
              <a:t> en op de EK's van </a:t>
            </a:r>
            <a:r>
              <a:rPr lang="nl-NL" sz="1400" dirty="0">
                <a:hlinkClick r:id="rId25" tooltip="Europees kampioenschap voetbal 2016"/>
              </a:rPr>
              <a:t>2016</a:t>
            </a:r>
            <a:r>
              <a:rPr lang="nl-NL" sz="1400" dirty="0"/>
              <a:t> en </a:t>
            </a:r>
            <a:r>
              <a:rPr lang="nl-NL" sz="1400" dirty="0">
                <a:hlinkClick r:id="rId26" tooltip="Europees kampioenschap voetbal 2020"/>
              </a:rPr>
              <a:t>2020</a:t>
            </a:r>
            <a:r>
              <a:rPr lang="nl-NL" sz="1400" dirty="0"/>
              <a:t>. </a:t>
            </a:r>
            <a:endParaRPr lang="it-IT" sz="1400" dirty="0"/>
          </a:p>
        </p:txBody>
      </p:sp>
      <p:sp>
        <p:nvSpPr>
          <p:cNvPr id="15" name="Rettangolo 14"/>
          <p:cNvSpPr/>
          <p:nvPr/>
        </p:nvSpPr>
        <p:spPr>
          <a:xfrm>
            <a:off x="191066" y="2290854"/>
            <a:ext cx="4697506" cy="2677656"/>
          </a:xfrm>
          <a:prstGeom prst="rect">
            <a:avLst/>
          </a:prstGeom>
        </p:spPr>
        <p:txBody>
          <a:bodyPr wrap="square">
            <a:spAutoFit/>
          </a:bodyPr>
          <a:lstStyle/>
          <a:p>
            <a:r>
              <a:rPr lang="nl-NL" sz="1400" dirty="0"/>
              <a:t>De Nederlandse bloemen- en plantenexport sloot 2021 af met een nieuw record van maar liefst 7,3 miljard euro. De exportwaarde van snijbloemen steeg met 25% en komt daarmee uit op 4,4 miljard euro. Voor planten nam de exportwaarde toe met 17% naar 2,9 miljard euro. De sector is trots op deze mijlpaal, al ligt de oorzaak van deze groei voornamelijk bij de hogere inkoopprijzen van producten. Zij blijven alert op wisselende ontwikkelingen in markten en in de politiek. De spanningen tussen Rusland en het Westen worden nauwlettend in de gaten gehouden, evenals de ontwikkelingen rondom Covid en Brexit en de aangescherpte fytosanitaire eisen die daarmee gepaard gaan.</a:t>
            </a:r>
            <a:endParaRPr lang="it-IT" sz="1400" dirty="0"/>
          </a:p>
        </p:txBody>
      </p:sp>
      <p:sp>
        <p:nvSpPr>
          <p:cNvPr id="20" name="Rettangolo 19"/>
          <p:cNvSpPr/>
          <p:nvPr/>
        </p:nvSpPr>
        <p:spPr>
          <a:xfrm>
            <a:off x="482419" y="2805733"/>
            <a:ext cx="4114800" cy="2246769"/>
          </a:xfrm>
          <a:prstGeom prst="rect">
            <a:avLst/>
          </a:prstGeom>
        </p:spPr>
        <p:txBody>
          <a:bodyPr wrap="square">
            <a:spAutoFit/>
          </a:bodyPr>
          <a:lstStyle/>
          <a:p>
            <a:r>
              <a:rPr lang="nl-NL" sz="1400" b="1" dirty="0"/>
              <a:t>Waar een klein land groot in kan zijn: bier! We hebben het natuurlijk over België, waar de biercultuur officieel beschermd is door de VN. Dit zijn de beste bieren van onze zuiderburen.</a:t>
            </a:r>
            <a:endParaRPr lang="nl-NL" sz="1400" dirty="0"/>
          </a:p>
          <a:p>
            <a:r>
              <a:rPr lang="nl-NL" sz="1400" dirty="0"/>
              <a:t>België neemt slechts 0,006% van het totale aardoppervlak in en behoort daarmee tot de top 100 kleinste landen ter wereld. Als het over bier gaat is België echter wereldberoemd. UNESCO heeft de Belgische biercultuur niet voor niets uitgeroepen tot wereld cultureel erfgoed. </a:t>
            </a:r>
          </a:p>
        </p:txBody>
      </p:sp>
    </p:spTree>
    <p:extLst>
      <p:ext uri="{BB962C8B-B14F-4D97-AF65-F5344CB8AC3E}">
        <p14:creationId xmlns:p14="http://schemas.microsoft.com/office/powerpoint/2010/main" val="20714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16" grpId="1"/>
      <p:bldP spid="17" grpId="0"/>
      <p:bldP spid="17" grpId="1"/>
      <p:bldP spid="14" grpId="0"/>
      <p:bldP spid="14" grpId="1"/>
      <p:bldP spid="15" grpId="0"/>
      <p:bldP spid="15" grpId="1"/>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17E83-F74C-443A-AC10-DBF06830534F}"/>
              </a:ext>
            </a:extLst>
          </p:cNvPr>
          <p:cNvSpPr>
            <a:spLocks noGrp="1"/>
          </p:cNvSpPr>
          <p:nvPr>
            <p:ph type="title"/>
          </p:nvPr>
        </p:nvSpPr>
        <p:spPr>
          <a:xfrm>
            <a:off x="1371600" y="457200"/>
            <a:ext cx="5268036" cy="969267"/>
          </a:xfrm>
        </p:spPr>
        <p:txBody>
          <a:bodyPr vert="horz" lIns="0" tIns="0" rIns="0" bIns="0" rtlCol="0" anchor="b">
            <a:normAutofit/>
          </a:bodyPr>
          <a:lstStyle/>
          <a:p>
            <a:pPr algn="ctr"/>
            <a:r>
              <a:rPr lang="en-US" dirty="0"/>
              <a:t>La lingua </a:t>
            </a:r>
            <a:r>
              <a:rPr lang="en-US" dirty="0" err="1" smtClean="0"/>
              <a:t>neerlandese</a:t>
            </a:r>
            <a:endParaRPr lang="en-US" dirty="0"/>
          </a:p>
        </p:txBody>
      </p:sp>
      <p:sp>
        <p:nvSpPr>
          <p:cNvPr id="5" name="CasellaDiTesto 4">
            <a:extLst>
              <a:ext uri="{FF2B5EF4-FFF2-40B4-BE49-F238E27FC236}">
                <a16:creationId xmlns:a16="http://schemas.microsoft.com/office/drawing/2014/main" id="{502DC5CD-9326-4BCB-9970-9E730862C8C5}"/>
              </a:ext>
            </a:extLst>
          </p:cNvPr>
          <p:cNvSpPr txBox="1"/>
          <p:nvPr/>
        </p:nvSpPr>
        <p:spPr>
          <a:xfrm>
            <a:off x="386575" y="2069521"/>
            <a:ext cx="5992866" cy="2567508"/>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srgbClr val="000000"/>
                </a:solidFill>
                <a:effectLst/>
                <a:uLnTx/>
                <a:uFillTx/>
                <a:latin typeface="Tw Cen MT"/>
                <a:ea typeface="+mn-lt"/>
                <a:cs typeface="+mn-lt"/>
              </a:rPr>
              <a:t>Neerlandese</a:t>
            </a:r>
            <a:r>
              <a:rPr kumimoji="0" lang="en-US" sz="2000" b="1" i="0" u="none" strike="noStrike" kern="1200" cap="none" spc="0" normalizeH="0" baseline="0" noProof="0" dirty="0">
                <a:ln>
                  <a:noFill/>
                </a:ln>
                <a:solidFill>
                  <a:srgbClr val="000000"/>
                </a:solidFill>
                <a:effectLst/>
                <a:uLnTx/>
                <a:uFillTx/>
                <a:latin typeface="Tw Cen MT"/>
                <a:ea typeface="+mn-lt"/>
                <a:cs typeface="+mn-lt"/>
              </a:rPr>
              <a:t> =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olandese</a:t>
            </a:r>
            <a:r>
              <a:rPr kumimoji="0" lang="en-US" sz="2000" b="1" i="0" u="none" strike="noStrike" kern="1200" cap="none" spc="0" normalizeH="0" baseline="0" noProof="0" dirty="0">
                <a:ln>
                  <a:noFill/>
                </a:ln>
                <a:solidFill>
                  <a:srgbClr val="000000"/>
                </a:solidFill>
                <a:effectLst/>
                <a:uLnTx/>
                <a:uFillTx/>
                <a:latin typeface="Tw Cen MT"/>
                <a:ea typeface="+mn-lt"/>
                <a:cs typeface="+mn-lt"/>
              </a:rPr>
              <a:t>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Paesi</a:t>
            </a:r>
            <a:r>
              <a:rPr kumimoji="0" lang="en-US" sz="2000" b="1" i="0" u="none" strike="noStrike" kern="1200" cap="none" spc="0" normalizeH="0" baseline="0" noProof="0" dirty="0">
                <a:ln>
                  <a:noFill/>
                </a:ln>
                <a:solidFill>
                  <a:srgbClr val="000000"/>
                </a:solidFill>
                <a:effectLst/>
                <a:uLnTx/>
                <a:uFillTx/>
                <a:latin typeface="Tw Cen MT"/>
                <a:ea typeface="+mn-lt"/>
                <a:cs typeface="+mn-lt"/>
              </a:rPr>
              <a:t> Bassi) +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fiammingo</a:t>
            </a:r>
            <a:r>
              <a:rPr kumimoji="0" lang="en-US" sz="2000" b="1" i="0" u="none" strike="noStrike" kern="1200" cap="none" spc="0" normalizeH="0" baseline="0" noProof="0" dirty="0">
                <a:ln>
                  <a:noFill/>
                </a:ln>
                <a:solidFill>
                  <a:srgbClr val="000000"/>
                </a:solidFill>
                <a:effectLst/>
                <a:uLnTx/>
                <a:uFillTx/>
                <a:latin typeface="Tw Cen MT"/>
                <a:ea typeface="+mn-lt"/>
                <a:cs typeface="+mn-lt"/>
              </a:rPr>
              <a:t>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Fiandre</a:t>
            </a:r>
            <a:r>
              <a:rPr kumimoji="0" lang="en-US" sz="2000" b="1" i="0" u="none" strike="noStrike" kern="1200" cap="none" spc="0" normalizeH="0" baseline="0" noProof="0" dirty="0">
                <a:ln>
                  <a:noFill/>
                </a:ln>
                <a:solidFill>
                  <a:srgbClr val="000000"/>
                </a:solidFill>
                <a:effectLst/>
                <a:uLnTx/>
                <a:uFillTx/>
                <a:latin typeface="Tw Cen MT"/>
                <a:ea typeface="+mn-lt"/>
                <a:cs typeface="+mn-lt"/>
              </a:rPr>
              <a:t>,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Belgio</a:t>
            </a:r>
            <a:r>
              <a:rPr kumimoji="0" lang="en-US" sz="2000" b="1" i="0" u="none" strike="noStrike" kern="1200" cap="none" spc="0" normalizeH="0" baseline="0" noProof="0" dirty="0">
                <a:ln>
                  <a:noFill/>
                </a:ln>
                <a:solidFill>
                  <a:srgbClr val="000000"/>
                </a:solidFill>
                <a:effectLst/>
                <a:uLnTx/>
                <a:uFillTx/>
                <a:latin typeface="Tw Cen MT"/>
                <a:ea typeface="+mn-lt"/>
                <a:cs typeface="+mn-lt"/>
              </a:rPr>
              <a:t>)</a:t>
            </a:r>
            <a:endParaRPr kumimoji="0" lang="it-IT"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Tw Cen MT"/>
                <a:ea typeface="+mn-lt"/>
                <a:cs typeface="+mn-lt"/>
              </a:rPr>
              <a:t>24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miljoen</a:t>
            </a:r>
            <a:r>
              <a:rPr kumimoji="0" lang="en-US" sz="2000" b="1" i="0" u="none" strike="noStrike" kern="1200" cap="none" spc="0" normalizeH="0" baseline="0" noProof="0" dirty="0">
                <a:ln>
                  <a:noFill/>
                </a:ln>
                <a:solidFill>
                  <a:srgbClr val="000000"/>
                </a:solidFill>
                <a:effectLst/>
                <a:uLnTx/>
                <a:uFillTx/>
                <a:latin typeface="Tw Cen MT"/>
                <a:ea typeface="+mn-lt"/>
                <a:cs typeface="+mn-lt"/>
              </a:rPr>
              <a:t>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moedertaalsprekers</a:t>
            </a: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Tw Cen MT"/>
                <a:ea typeface="+mn-lt"/>
                <a:cs typeface="+mn-lt"/>
              </a:rPr>
              <a:t>17 </a:t>
            </a:r>
            <a:r>
              <a:rPr lang="en-US" sz="2000" b="1" dirty="0">
                <a:solidFill>
                  <a:srgbClr val="000000"/>
                </a:solidFill>
                <a:latin typeface="Tw Cen MT"/>
                <a:ea typeface="+mn-lt"/>
                <a:cs typeface="+mn-lt"/>
              </a:rPr>
              <a:t>in </a:t>
            </a:r>
            <a:r>
              <a:rPr lang="en-US" sz="2000" b="1" dirty="0" smtClean="0">
                <a:solidFill>
                  <a:srgbClr val="000000"/>
                </a:solidFill>
                <a:latin typeface="Tw Cen MT"/>
                <a:ea typeface="+mn-lt"/>
                <a:cs typeface="+mn-lt"/>
              </a:rPr>
              <a:t>Nederland</a:t>
            </a: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Tw Cen MT"/>
                <a:ea typeface="+mn-lt"/>
                <a:cs typeface="+mn-lt"/>
              </a:rPr>
              <a:t>6,5 </a:t>
            </a:r>
            <a:r>
              <a:rPr lang="en-US" sz="2000" b="1" dirty="0" smtClean="0">
                <a:solidFill>
                  <a:srgbClr val="000000"/>
                </a:solidFill>
                <a:latin typeface="Tw Cen MT"/>
                <a:ea typeface="+mn-lt"/>
                <a:cs typeface="+mn-lt"/>
              </a:rPr>
              <a:t>in </a:t>
            </a:r>
            <a:r>
              <a:rPr lang="en-US" sz="2000" b="1" dirty="0" err="1" smtClean="0">
                <a:solidFill>
                  <a:srgbClr val="000000"/>
                </a:solidFill>
                <a:latin typeface="Tw Cen MT"/>
                <a:ea typeface="+mn-lt"/>
                <a:cs typeface="+mn-lt"/>
              </a:rPr>
              <a:t>Vlaanderen</a:t>
            </a:r>
            <a:endParaRPr kumimoji="0" lang="en-US" sz="2000" b="0" i="0" u="none" strike="noStrike" kern="1200" cap="none" spc="0" normalizeH="0" baseline="0" noProof="0" dirty="0" err="1">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Tw Cen MT"/>
                <a:ea typeface="+mn-lt"/>
                <a:cs typeface="+mn-lt"/>
              </a:rPr>
              <a:t>circa 500.000 </a:t>
            </a:r>
            <a:r>
              <a:rPr lang="en-US" sz="2000" b="1" dirty="0" smtClean="0">
                <a:solidFill>
                  <a:srgbClr val="000000"/>
                </a:solidFill>
                <a:latin typeface="Tw Cen MT"/>
                <a:ea typeface="+mn-lt"/>
                <a:cs typeface="+mn-lt"/>
              </a:rPr>
              <a:t>in Suriname</a:t>
            </a: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p:txBody>
      </p:sp>
      <p:pic>
        <p:nvPicPr>
          <p:cNvPr id="4" name="Immagine 4" descr="Immagine che contiene esterni, barca, scena, fiume&#10;&#10;Descrizione generata automaticamente">
            <a:extLst>
              <a:ext uri="{FF2B5EF4-FFF2-40B4-BE49-F238E27FC236}">
                <a16:creationId xmlns:a16="http://schemas.microsoft.com/office/drawing/2014/main" id="{2DAB8FA4-7DE6-4CEC-8759-10D990A27FB7}"/>
              </a:ext>
            </a:extLst>
          </p:cNvPr>
          <p:cNvPicPr>
            <a:picLocks noGrp="1" noChangeAspect="1"/>
          </p:cNvPicPr>
          <p:nvPr>
            <p:ph idx="1"/>
          </p:nvPr>
        </p:nvPicPr>
        <p:blipFill rotWithShape="1">
          <a:blip r:embed="rId3"/>
          <a:srcRect t="12836" r="3" b="25916"/>
          <a:stretch/>
        </p:blipFill>
        <p:spPr>
          <a:xfrm>
            <a:off x="7828098" y="975645"/>
            <a:ext cx="3662862" cy="3662862"/>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pic>
        <p:nvPicPr>
          <p:cNvPr id="7" name="Immagine 8" descr="Immagine che contiene mappa&#10;&#10;Descrizione generata automaticamente">
            <a:extLst>
              <a:ext uri="{FF2B5EF4-FFF2-40B4-BE49-F238E27FC236}">
                <a16:creationId xmlns:a16="http://schemas.microsoft.com/office/drawing/2014/main" id="{49B6A11A-00A1-4644-9D43-FBC65B69845F}"/>
              </a:ext>
            </a:extLst>
          </p:cNvPr>
          <p:cNvPicPr>
            <a:picLocks noChangeAspect="1"/>
          </p:cNvPicPr>
          <p:nvPr/>
        </p:nvPicPr>
        <p:blipFill>
          <a:blip r:embed="rId4"/>
          <a:stretch>
            <a:fillRect/>
          </a:stretch>
        </p:blipFill>
        <p:spPr>
          <a:xfrm>
            <a:off x="3923818" y="2485358"/>
            <a:ext cx="1400535" cy="1636443"/>
          </a:xfrm>
          <a:prstGeom prst="rect">
            <a:avLst/>
          </a:prstGeom>
        </p:spPr>
      </p:pic>
      <p:pic>
        <p:nvPicPr>
          <p:cNvPr id="9" name="Immagine 10" descr="Immagine che contiene mappa&#10;&#10;Descrizione generata automaticamente">
            <a:extLst>
              <a:ext uri="{FF2B5EF4-FFF2-40B4-BE49-F238E27FC236}">
                <a16:creationId xmlns:a16="http://schemas.microsoft.com/office/drawing/2014/main" id="{AAA8354D-37ED-48BD-83D3-15153C0F2824}"/>
              </a:ext>
            </a:extLst>
          </p:cNvPr>
          <p:cNvPicPr>
            <a:picLocks noChangeAspect="1"/>
          </p:cNvPicPr>
          <p:nvPr/>
        </p:nvPicPr>
        <p:blipFill>
          <a:blip r:embed="rId5"/>
          <a:stretch>
            <a:fillRect/>
          </a:stretch>
        </p:blipFill>
        <p:spPr>
          <a:xfrm>
            <a:off x="5324353" y="2579119"/>
            <a:ext cx="1989733" cy="1636443"/>
          </a:xfrm>
          <a:prstGeom prst="rect">
            <a:avLst/>
          </a:prstGeom>
        </p:spPr>
      </p:pic>
      <p:sp>
        <p:nvSpPr>
          <p:cNvPr id="26" name="CasellaDiTesto 25">
            <a:extLst>
              <a:ext uri="{FF2B5EF4-FFF2-40B4-BE49-F238E27FC236}">
                <a16:creationId xmlns:a16="http://schemas.microsoft.com/office/drawing/2014/main" id="{6BE6BDEF-2027-42C9-A835-C58EA7212A6C}"/>
              </a:ext>
            </a:extLst>
          </p:cNvPr>
          <p:cNvSpPr txBox="1"/>
          <p:nvPr/>
        </p:nvSpPr>
        <p:spPr>
          <a:xfrm>
            <a:off x="3634451" y="4637030"/>
            <a:ext cx="837052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err="1">
                <a:solidFill>
                  <a:srgbClr val="000000"/>
                </a:solidFill>
                <a:latin typeface="Tw Cen MT"/>
              </a:rPr>
              <a:t>Nederlands</a:t>
            </a:r>
            <a:r>
              <a:rPr lang="it-IT" sz="2400" dirty="0">
                <a:solidFill>
                  <a:srgbClr val="000000"/>
                </a:solidFill>
                <a:latin typeface="Tw Cen MT"/>
              </a:rPr>
              <a:t> </a:t>
            </a:r>
            <a:r>
              <a:rPr lang="it-IT" sz="2400" dirty="0" err="1">
                <a:solidFill>
                  <a:srgbClr val="000000"/>
                </a:solidFill>
                <a:latin typeface="Tw Cen MT"/>
              </a:rPr>
              <a:t>is</a:t>
            </a:r>
            <a:r>
              <a:rPr lang="it-IT" sz="2400" dirty="0">
                <a:solidFill>
                  <a:srgbClr val="000000"/>
                </a:solidFill>
                <a:latin typeface="Tw Cen MT"/>
              </a:rPr>
              <a:t> </a:t>
            </a:r>
            <a:r>
              <a:rPr lang="it-IT" sz="2400" dirty="0" err="1">
                <a:solidFill>
                  <a:srgbClr val="000000"/>
                </a:solidFill>
                <a:latin typeface="Tw Cen MT"/>
              </a:rPr>
              <a:t>een</a:t>
            </a:r>
            <a:r>
              <a:rPr lang="it-IT" sz="2400" dirty="0">
                <a:solidFill>
                  <a:srgbClr val="000000"/>
                </a:solidFill>
                <a:latin typeface="Tw Cen MT"/>
              </a:rPr>
              <a:t> </a:t>
            </a:r>
            <a:r>
              <a:rPr lang="it-IT" sz="2400" dirty="0" err="1">
                <a:solidFill>
                  <a:srgbClr val="000000"/>
                </a:solidFill>
                <a:latin typeface="Tw Cen MT"/>
              </a:rPr>
              <a:t>vrij</a:t>
            </a:r>
            <a:r>
              <a:rPr lang="it-IT" sz="2400" dirty="0">
                <a:solidFill>
                  <a:srgbClr val="000000"/>
                </a:solidFill>
                <a:latin typeface="Tw Cen MT"/>
              </a:rPr>
              <a:t> </a:t>
            </a:r>
            <a:r>
              <a:rPr lang="it-IT" sz="2400" dirty="0" err="1">
                <a:solidFill>
                  <a:srgbClr val="000000"/>
                </a:solidFill>
                <a:latin typeface="Tw Cen MT"/>
              </a:rPr>
              <a:t>informele</a:t>
            </a:r>
            <a:r>
              <a:rPr lang="it-IT" sz="2400" dirty="0">
                <a:solidFill>
                  <a:srgbClr val="000000"/>
                </a:solidFill>
                <a:latin typeface="Tw Cen MT"/>
              </a:rPr>
              <a:t> </a:t>
            </a:r>
            <a:r>
              <a:rPr lang="it-IT" sz="2400" dirty="0" err="1">
                <a:solidFill>
                  <a:srgbClr val="000000"/>
                </a:solidFill>
                <a:latin typeface="Tw Cen MT"/>
              </a:rPr>
              <a:t>taal</a:t>
            </a:r>
            <a:r>
              <a:rPr lang="it-IT" sz="2400" dirty="0">
                <a:solidFill>
                  <a:srgbClr val="000000"/>
                </a:solidFill>
                <a:latin typeface="Tw Cen MT"/>
              </a:rPr>
              <a:t> (en </a:t>
            </a:r>
            <a:r>
              <a:rPr lang="it-IT" sz="2400" dirty="0" err="1">
                <a:solidFill>
                  <a:srgbClr val="000000"/>
                </a:solidFill>
                <a:latin typeface="Tw Cen MT"/>
              </a:rPr>
              <a:t>cultuur</a:t>
            </a:r>
            <a:r>
              <a:rPr lang="it-IT" sz="2400" dirty="0">
                <a:solidFill>
                  <a:srgbClr val="000000"/>
                </a:solidFill>
                <a:latin typeface="Tw Cen MT"/>
              </a:rPr>
              <a:t>).</a:t>
            </a:r>
            <a:endParaRPr kumimoji="0" lang="it-IT" sz="24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000000"/>
                </a:solidFill>
                <a:effectLst/>
                <a:uLnTx/>
                <a:uFillTx/>
                <a:latin typeface="Tw Cen MT"/>
                <a:ea typeface="+mn-lt"/>
                <a:cs typeface="+mn-lt"/>
              </a:rPr>
              <a:t>VRAAG: </a:t>
            </a:r>
            <a:r>
              <a:rPr kumimoji="0" lang="it-IT" sz="2400" b="0" i="0" u="none" strike="noStrike" kern="1200" cap="none" spc="0" normalizeH="0" baseline="0" noProof="0" dirty="0" err="1" smtClean="0">
                <a:ln>
                  <a:noFill/>
                </a:ln>
                <a:solidFill>
                  <a:srgbClr val="000000"/>
                </a:solidFill>
                <a:effectLst/>
                <a:uLnTx/>
                <a:uFillTx/>
                <a:latin typeface="Tw Cen MT"/>
                <a:ea typeface="+mn-lt"/>
                <a:cs typeface="+mn-lt"/>
              </a:rPr>
              <a:t>Wat</a:t>
            </a:r>
            <a:r>
              <a:rPr kumimoji="0" lang="it-IT" sz="2400" b="0" i="0" u="none" strike="noStrike" kern="1200" cap="none" spc="0" normalizeH="0" baseline="0" noProof="0" dirty="0" smtClean="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zijn</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informele</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lang="it-IT" sz="2400" dirty="0" err="1">
                <a:solidFill>
                  <a:srgbClr val="000000"/>
                </a:solidFill>
                <a:latin typeface="Tw Cen MT"/>
                <a:ea typeface="+mn-lt"/>
                <a:cs typeface="+mn-lt"/>
              </a:rPr>
              <a:t>vaak</a:t>
            </a:r>
            <a:r>
              <a:rPr lang="it-IT" sz="2400" dirty="0">
                <a:solidFill>
                  <a:srgbClr val="000000"/>
                </a:solidFill>
                <a:latin typeface="Tw Cen MT"/>
                <a:ea typeface="+mn-lt"/>
                <a:cs typeface="+mn-lt"/>
              </a:rPr>
              <a:t> </a:t>
            </a:r>
            <a:r>
              <a:rPr lang="it-IT" sz="2400" dirty="0" err="1">
                <a:solidFill>
                  <a:srgbClr val="000000"/>
                </a:solidFill>
                <a:latin typeface="Tw Cen MT"/>
                <a:ea typeface="+mn-lt"/>
                <a:cs typeface="+mn-lt"/>
              </a:rPr>
              <a:t>ook</a:t>
            </a:r>
            <a:r>
              <a:rPr lang="it-IT" sz="2400" dirty="0">
                <a:solidFill>
                  <a:srgbClr val="000000"/>
                </a:solidFill>
                <a:latin typeface="Tw Cen MT"/>
                <a:ea typeface="+mn-lt"/>
                <a:cs typeface="+mn-lt"/>
              </a:rPr>
              <a:t> </a:t>
            </a:r>
            <a:r>
              <a:rPr lang="it-IT" sz="2400" dirty="0" err="1">
                <a:solidFill>
                  <a:srgbClr val="000000"/>
                </a:solidFill>
                <a:latin typeface="Tw Cen MT"/>
                <a:ea typeface="+mn-lt"/>
                <a:cs typeface="+mn-lt"/>
              </a:rPr>
              <a:t>creatieve</a:t>
            </a:r>
            <a:r>
              <a:rPr lang="it-IT" sz="2400" dirty="0">
                <a:solidFill>
                  <a:srgbClr val="000000"/>
                </a:solidFill>
                <a:latin typeface="Tw Cen MT"/>
                <a:ea typeface="+mn-lt"/>
                <a:cs typeface="+mn-lt"/>
              </a:rPr>
              <a:t>, </a:t>
            </a:r>
            <a:r>
              <a:rPr lang="it-IT" sz="2400" dirty="0" err="1">
                <a:solidFill>
                  <a:srgbClr val="000000"/>
                </a:solidFill>
                <a:latin typeface="Tw Cen MT"/>
                <a:ea typeface="+mn-lt"/>
                <a:cs typeface="+mn-lt"/>
              </a:rPr>
              <a:t>soms</a:t>
            </a:r>
            <a:r>
              <a:rPr lang="it-IT" sz="2400" dirty="0">
                <a:solidFill>
                  <a:srgbClr val="000000"/>
                </a:solidFill>
                <a:latin typeface="Tw Cen MT"/>
                <a:ea typeface="+mn-lt"/>
                <a:cs typeface="+mn-lt"/>
              </a:rPr>
              <a:t> </a:t>
            </a:r>
            <a:r>
              <a:rPr lang="it-IT" sz="2400" dirty="0" err="1">
                <a:solidFill>
                  <a:srgbClr val="000000"/>
                </a:solidFill>
                <a:latin typeface="Tw Cen MT"/>
                <a:ea typeface="+mn-lt"/>
                <a:cs typeface="+mn-lt"/>
              </a:rPr>
              <a:t>zelfs</a:t>
            </a:r>
            <a:r>
              <a:rPr lang="it-IT" sz="2400" dirty="0">
                <a:solidFill>
                  <a:srgbClr val="000000"/>
                </a:solidFill>
                <a:latin typeface="Tw Cen MT"/>
                <a:ea typeface="+mn-lt"/>
                <a:cs typeface="+mn-lt"/>
              </a:rPr>
              <a:t> </a:t>
            </a:r>
            <a:r>
              <a:rPr lang="it-IT" sz="2400" dirty="0" err="1">
                <a:solidFill>
                  <a:srgbClr val="000000"/>
                </a:solidFill>
                <a:latin typeface="Tw Cen MT"/>
                <a:ea typeface="+mn-lt"/>
                <a:cs typeface="+mn-lt"/>
              </a:rPr>
              <a:t>speelse</a:t>
            </a:r>
            <a:r>
              <a:rPr lang="it-IT" sz="2400" dirty="0">
                <a:solidFill>
                  <a:srgbClr val="000000"/>
                </a:solidFill>
                <a:latin typeface="Tw Cen MT"/>
                <a:ea typeface="+mn-lt"/>
                <a:cs typeface="+mn-lt"/>
              </a:rPr>
              <a:t>, </a:t>
            </a:r>
            <a:r>
              <a:rPr lang="it-IT" sz="2400" dirty="0" err="1">
                <a:solidFill>
                  <a:srgbClr val="000000"/>
                </a:solidFill>
                <a:latin typeface="Tw Cen MT"/>
                <a:ea typeface="+mn-lt"/>
                <a:cs typeface="+mn-lt"/>
              </a:rPr>
              <a:t>elementen</a:t>
            </a:r>
            <a:r>
              <a:rPr lang="it-IT" sz="2400" dirty="0">
                <a:solidFill>
                  <a:srgbClr val="000000"/>
                </a:solidFill>
                <a:latin typeface="Tw Cen MT"/>
                <a:ea typeface="+mn-lt"/>
                <a:cs typeface="+mn-lt"/>
              </a:rPr>
              <a:t> in de </a:t>
            </a:r>
            <a:r>
              <a:rPr lang="it-IT" sz="2400" dirty="0" err="1">
                <a:solidFill>
                  <a:srgbClr val="000000"/>
                </a:solidFill>
                <a:latin typeface="Tw Cen MT"/>
                <a:ea typeface="+mn-lt"/>
                <a:cs typeface="+mn-lt"/>
              </a:rPr>
              <a:t>Nederlandse</a:t>
            </a:r>
            <a:r>
              <a:rPr lang="it-IT" sz="2400" dirty="0">
                <a:solidFill>
                  <a:srgbClr val="000000"/>
                </a:solidFill>
                <a:latin typeface="Tw Cen MT"/>
                <a:ea typeface="+mn-lt"/>
                <a:cs typeface="+mn-lt"/>
              </a:rPr>
              <a:t> </a:t>
            </a:r>
            <a:r>
              <a:rPr lang="it-IT" sz="2400" dirty="0" err="1">
                <a:solidFill>
                  <a:srgbClr val="000000"/>
                </a:solidFill>
                <a:latin typeface="Tw Cen MT"/>
                <a:ea typeface="+mn-lt"/>
                <a:cs typeface="+mn-lt"/>
              </a:rPr>
              <a:t>taal</a:t>
            </a:r>
            <a:r>
              <a:rPr lang="it-IT" sz="2400" dirty="0">
                <a:solidFill>
                  <a:srgbClr val="000000"/>
                </a:solidFill>
                <a:latin typeface="Tw Cen MT"/>
                <a:ea typeface="+mn-lt"/>
                <a:cs typeface="+mn-lt"/>
              </a:rPr>
              <a:t>?</a:t>
            </a:r>
            <a:endParaRPr kumimoji="0" lang="it-IT" sz="24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00"/>
              </a:solidFill>
              <a:effectLst/>
              <a:uLnTx/>
              <a:uFillTx/>
              <a:latin typeface="Tw Cen MT"/>
              <a:ea typeface="+mn-ea"/>
              <a:cs typeface="+mn-cs"/>
            </a:endParaRPr>
          </a:p>
        </p:txBody>
      </p:sp>
    </p:spTree>
    <p:extLst>
      <p:ext uri="{BB962C8B-B14F-4D97-AF65-F5344CB8AC3E}">
        <p14:creationId xmlns:p14="http://schemas.microsoft.com/office/powerpoint/2010/main" val="8965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1096</TotalTime>
  <Words>1087</Words>
  <Application>Microsoft Office PowerPoint</Application>
  <PresentationFormat>Widescreen</PresentationFormat>
  <Paragraphs>38</Paragraphs>
  <Slides>6</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Calibri</vt:lpstr>
      <vt:lpstr>Calibri Light</vt:lpstr>
      <vt:lpstr>Tw Cen MT</vt:lpstr>
      <vt:lpstr>Retrospettivo</vt:lpstr>
      <vt:lpstr>Examen</vt:lpstr>
      <vt:lpstr>TAALASSISTENTSCHAP</vt:lpstr>
      <vt:lpstr>EXTRACURRICULAIR programma (Moodle)</vt:lpstr>
      <vt:lpstr>Seminar Claudia Di Palermo – 25 oktober 15-17 uur D1</vt:lpstr>
      <vt:lpstr>Culturele symbolen </vt:lpstr>
      <vt:lpstr>La lingua neerlandese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dc:title>
  <dc:creator>GENTILE PAOLA</dc:creator>
  <cp:lastModifiedBy>GENTILE PAOLA</cp:lastModifiedBy>
  <cp:revision>15</cp:revision>
  <dcterms:created xsi:type="dcterms:W3CDTF">2022-10-18T13:12:53Z</dcterms:created>
  <dcterms:modified xsi:type="dcterms:W3CDTF">2022-10-19T07:29:06Z</dcterms:modified>
</cp:coreProperties>
</file>