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4" r:id="rId2"/>
    <p:sldMasterId id="2147483688" r:id="rId3"/>
    <p:sldMasterId id="2147483702" r:id="rId4"/>
    <p:sldMasterId id="2147483716" r:id="rId5"/>
  </p:sldMasterIdLst>
  <p:notesMasterIdLst>
    <p:notesMasterId r:id="rId84"/>
  </p:notesMasterIdLst>
  <p:sldIdLst>
    <p:sldId id="379" r:id="rId6"/>
    <p:sldId id="404" r:id="rId7"/>
    <p:sldId id="302" r:id="rId8"/>
    <p:sldId id="405" r:id="rId9"/>
    <p:sldId id="304" r:id="rId10"/>
    <p:sldId id="305" r:id="rId11"/>
    <p:sldId id="306" r:id="rId12"/>
    <p:sldId id="307" r:id="rId13"/>
    <p:sldId id="308" r:id="rId14"/>
    <p:sldId id="449" r:id="rId15"/>
    <p:sldId id="286" r:id="rId16"/>
    <p:sldId id="324" r:id="rId17"/>
    <p:sldId id="325" r:id="rId18"/>
    <p:sldId id="326" r:id="rId19"/>
    <p:sldId id="500" r:id="rId20"/>
    <p:sldId id="502" r:id="rId21"/>
    <p:sldId id="503" r:id="rId22"/>
    <p:sldId id="327" r:id="rId23"/>
    <p:sldId id="504" r:id="rId24"/>
    <p:sldId id="296" r:id="rId25"/>
    <p:sldId id="328" r:id="rId26"/>
    <p:sldId id="299" r:id="rId27"/>
    <p:sldId id="505" r:id="rId28"/>
    <p:sldId id="506" r:id="rId29"/>
    <p:sldId id="507" r:id="rId30"/>
    <p:sldId id="508" r:id="rId31"/>
    <p:sldId id="509" r:id="rId32"/>
    <p:sldId id="321" r:id="rId33"/>
    <p:sldId id="261" r:id="rId34"/>
    <p:sldId id="336" r:id="rId35"/>
    <p:sldId id="337" r:id="rId36"/>
    <p:sldId id="338" r:id="rId37"/>
    <p:sldId id="339" r:id="rId38"/>
    <p:sldId id="340" r:id="rId39"/>
    <p:sldId id="341" r:id="rId40"/>
    <p:sldId id="510" r:id="rId41"/>
    <p:sldId id="511" r:id="rId42"/>
    <p:sldId id="275" r:id="rId43"/>
    <p:sldId id="512" r:id="rId44"/>
    <p:sldId id="288" r:id="rId45"/>
    <p:sldId id="513" r:id="rId46"/>
    <p:sldId id="514" r:id="rId47"/>
    <p:sldId id="515" r:id="rId48"/>
    <p:sldId id="516" r:id="rId49"/>
    <p:sldId id="518" r:id="rId50"/>
    <p:sldId id="312" r:id="rId51"/>
    <p:sldId id="450" r:id="rId52"/>
    <p:sldId id="353" r:id="rId53"/>
    <p:sldId id="376" r:id="rId54"/>
    <p:sldId id="378" r:id="rId55"/>
    <p:sldId id="456" r:id="rId56"/>
    <p:sldId id="354" r:id="rId57"/>
    <p:sldId id="490" r:id="rId58"/>
    <p:sldId id="491" r:id="rId59"/>
    <p:sldId id="493" r:id="rId60"/>
    <p:sldId id="268" r:id="rId61"/>
    <p:sldId id="495" r:id="rId62"/>
    <p:sldId id="497" r:id="rId63"/>
    <p:sldId id="407" r:id="rId64"/>
    <p:sldId id="355" r:id="rId65"/>
    <p:sldId id="440" r:id="rId66"/>
    <p:sldId id="451" r:id="rId67"/>
    <p:sldId id="441" r:id="rId68"/>
    <p:sldId id="356" r:id="rId69"/>
    <p:sldId id="357" r:id="rId70"/>
    <p:sldId id="358" r:id="rId71"/>
    <p:sldId id="359" r:id="rId72"/>
    <p:sldId id="360" r:id="rId73"/>
    <p:sldId id="457" r:id="rId74"/>
    <p:sldId id="498" r:id="rId75"/>
    <p:sldId id="369" r:id="rId76"/>
    <p:sldId id="370" r:id="rId77"/>
    <p:sldId id="374" r:id="rId78"/>
    <p:sldId id="363" r:id="rId79"/>
    <p:sldId id="362" r:id="rId80"/>
    <p:sldId id="361" r:id="rId81"/>
    <p:sldId id="442" r:id="rId82"/>
    <p:sldId id="364" r:id="rId83"/>
  </p:sldIdLst>
  <p:sldSz cx="9144000" cy="6858000" type="screen4x3"/>
  <p:notesSz cx="6670675" cy="9820275"/>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57"/>
    <p:restoredTop sz="94720"/>
  </p:normalViewPr>
  <p:slideViewPr>
    <p:cSldViewPr>
      <p:cViewPr varScale="1">
        <p:scale>
          <a:sx n="105" d="100"/>
          <a:sy n="105" d="100"/>
        </p:scale>
        <p:origin x="1272" y="192"/>
      </p:cViewPr>
      <p:guideLst>
        <p:guide orient="horz" pos="2160"/>
        <p:guide pos="2880"/>
      </p:guideLst>
    </p:cSldViewPr>
  </p:slideViewPr>
  <p:outlineViewPr>
    <p:cViewPr varScale="1">
      <p:scale>
        <a:sx n="170" d="200"/>
        <a:sy n="170" d="200"/>
      </p:scale>
      <p:origin x="-780" y="-84"/>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670675" cy="9820275"/>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670675" cy="9820275"/>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8860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2" name="Rectangle 4"/>
          <p:cNvSpPr>
            <a:spLocks noGrp="1" noChangeArrowheads="1"/>
          </p:cNvSpPr>
          <p:nvPr>
            <p:ph type="dt"/>
          </p:nvPr>
        </p:nvSpPr>
        <p:spPr bwMode="auto">
          <a:xfrm>
            <a:off x="3778250" y="0"/>
            <a:ext cx="28860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879475" y="736600"/>
            <a:ext cx="4906963" cy="3679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666750" y="4664075"/>
            <a:ext cx="5332413" cy="441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328150"/>
            <a:ext cx="28860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ChangeArrowheads="1"/>
          </p:cNvSpPr>
          <p:nvPr>
            <p:ph type="sldNum"/>
          </p:nvPr>
        </p:nvSpPr>
        <p:spPr bwMode="auto">
          <a:xfrm>
            <a:off x="3778250" y="9328150"/>
            <a:ext cx="28860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D3FA395-8812-4F21-8C91-E2DD7BF5A7B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DC2D671-E892-4178-A873-F4A65F78211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5509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F43BD37-28C5-4238-B541-B77A81FD079A}"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8810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28D457-9ABC-411A-85B9-A8FABF633482}"/>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B50F940-0E9C-46D3-A43A-E23AC8337FF9}"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33793" name="Rectangle 1">
            <a:extLst>
              <a:ext uri="{FF2B5EF4-FFF2-40B4-BE49-F238E27FC236}">
                <a16:creationId xmlns:a16="http://schemas.microsoft.com/office/drawing/2014/main" id="{B121A931-5706-4060-B543-5667AFB9A8A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52AF9320-37CF-4A42-8636-407AC3F3040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5374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9EAA2E-A527-41DD-A3D2-FAF4ED9DE68D}"/>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8B568F6-0113-46B6-A2F1-4E39702BB84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47105" name="Rectangle 1">
            <a:extLst>
              <a:ext uri="{FF2B5EF4-FFF2-40B4-BE49-F238E27FC236}">
                <a16:creationId xmlns:a16="http://schemas.microsoft.com/office/drawing/2014/main" id="{37E5BA31-C8EB-47D4-ACDF-FDEF5CBBE7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98400CA6-B587-4234-AB03-EEA6AAAE773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2195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18263B-7A8D-4DA8-8B28-C2C0E2CBB135}"/>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8BE12C57-C43E-4BCA-9FA7-F7739EFFAE6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Lucida Sans Unicode" panose="020B0602030504020204" pitchFamily="34" charset="0"/>
            </a:endParaRPr>
          </a:p>
        </p:txBody>
      </p:sp>
      <p:sp>
        <p:nvSpPr>
          <p:cNvPr id="34817" name="Rectangle 1">
            <a:extLst>
              <a:ext uri="{FF2B5EF4-FFF2-40B4-BE49-F238E27FC236}">
                <a16:creationId xmlns:a16="http://schemas.microsoft.com/office/drawing/2014/main" id="{CA500CDB-7B86-4746-8C91-A2822A43E8E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66EC7FEA-5E68-4267-8B6B-BA68AB7CF68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167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C7F3BF-F6F1-4D8F-806C-E39D07B4928B}" type="slidenum">
              <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5426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69F697F9-E80A-451C-8F19-C9A9BDAFEB1A}" type="slidenum">
              <a:rPr lang="it-IT" altLang="it-IT"/>
              <a:pPr/>
              <a:t>49</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38071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37F1D66-B2C2-4612-8F29-FD3243BD035B}" type="slidenum">
              <a:rPr lang="it-IT" altLang="it-IT"/>
              <a:pPr/>
              <a:t>50</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9946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BDCBA387-1A5B-498B-B06D-88E3F3B5A805}" type="slidenum">
              <a:rPr lang="it-IT" altLang="it-IT"/>
              <a:pPr/>
              <a:t>53</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017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20C5F551-536B-41C5-9979-396A0C1907DC}" type="slidenum">
              <a:rPr lang="it-IT" altLang="it-IT" sz="1200"/>
              <a:pPr algn="r">
                <a:buClrTx/>
                <a:buFontTx/>
                <a:buNone/>
              </a:pPr>
              <a:t>53</a:t>
            </a:fld>
            <a:endParaRPr lang="it-IT" altLang="it-IT" sz="1200"/>
          </a:p>
        </p:txBody>
      </p:sp>
    </p:spTree>
    <p:extLst>
      <p:ext uri="{BB962C8B-B14F-4D97-AF65-F5344CB8AC3E}">
        <p14:creationId xmlns:p14="http://schemas.microsoft.com/office/powerpoint/2010/main" val="1427015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20A3D934-C2F7-4752-97F3-EDBB27FC4AD5}" type="slidenum">
              <a:rPr lang="it-IT" altLang="it-IT"/>
              <a:pPr/>
              <a:t>54</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915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7E7993A5-E570-447A-B565-6CEA0B15492F}" type="slidenum">
              <a:rPr lang="it-IT" altLang="it-IT" sz="1200"/>
              <a:pPr algn="r">
                <a:buClrTx/>
                <a:buFontTx/>
                <a:buNone/>
              </a:pPr>
              <a:t>54</a:t>
            </a:fld>
            <a:endParaRPr lang="it-IT" altLang="it-IT" sz="1200"/>
          </a:p>
        </p:txBody>
      </p:sp>
    </p:spTree>
    <p:extLst>
      <p:ext uri="{BB962C8B-B14F-4D97-AF65-F5344CB8AC3E}">
        <p14:creationId xmlns:p14="http://schemas.microsoft.com/office/powerpoint/2010/main" val="2748342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7615B1C3-FCDC-497B-9717-98D3BE438A49}" type="slidenum">
              <a:rPr lang="it-IT" altLang="it-IT"/>
              <a:pPr/>
              <a:t>55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710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EF454225-5449-484F-A871-040F901DC625}" type="slidenum">
              <a:rPr lang="it-IT" altLang="it-IT" sz="1200"/>
              <a:pPr algn="r">
                <a:buClrTx/>
                <a:buFontTx/>
                <a:buNone/>
              </a:pPr>
              <a:t>55</a:t>
            </a:fld>
            <a:endParaRPr lang="it-IT" altLang="it-IT" sz="1200"/>
          </a:p>
        </p:txBody>
      </p:sp>
    </p:spTree>
    <p:extLst>
      <p:ext uri="{BB962C8B-B14F-4D97-AF65-F5344CB8AC3E}">
        <p14:creationId xmlns:p14="http://schemas.microsoft.com/office/powerpoint/2010/main" val="4070865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D35C9E1-7975-4549-B373-90E9628E110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81798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16E8D697-5C31-46BA-9709-23AA345248D9}" type="slidenum">
              <a:rPr lang="it-IT" altLang="it-IT"/>
              <a:pPr/>
              <a:t>56</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88309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12D05997-86BB-4126-BB68-21B94D99EE3E}" type="slidenum">
              <a:rPr lang="it-IT" altLang="it-IT"/>
              <a:pPr/>
              <a:t>57</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ACA1CE40-1A13-47EE-AE52-4B108279DA4C}" type="slidenum">
              <a:rPr lang="it-IT" altLang="it-IT" sz="1200"/>
              <a:pPr algn="r">
                <a:buClrTx/>
                <a:buFontTx/>
                <a:buNone/>
              </a:pPr>
              <a:t>57</a:t>
            </a:fld>
            <a:endParaRPr lang="it-IT" altLang="it-IT" sz="1200"/>
          </a:p>
        </p:txBody>
      </p:sp>
    </p:spTree>
    <p:extLst>
      <p:ext uri="{BB962C8B-B14F-4D97-AF65-F5344CB8AC3E}">
        <p14:creationId xmlns:p14="http://schemas.microsoft.com/office/powerpoint/2010/main" val="219408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48D622BF-1D9A-4769-91C3-1ED4EA8B9105}" type="slidenum">
              <a:rPr lang="it-IT" altLang="it-IT"/>
              <a:pPr/>
              <a:t>58</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6621D77B-A0F4-468A-BA01-34C3F456E202}" type="slidenum">
              <a:rPr lang="it-IT" altLang="it-IT" sz="1200"/>
              <a:pPr algn="r">
                <a:buClrTx/>
                <a:buFontTx/>
                <a:buNone/>
              </a:pPr>
              <a:t>58</a:t>
            </a:fld>
            <a:endParaRPr lang="it-IT" altLang="it-IT" sz="1200"/>
          </a:p>
        </p:txBody>
      </p:sp>
    </p:spTree>
    <p:extLst>
      <p:ext uri="{BB962C8B-B14F-4D97-AF65-F5344CB8AC3E}">
        <p14:creationId xmlns:p14="http://schemas.microsoft.com/office/powerpoint/2010/main" val="602015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59</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5256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9C4F6D11-50D4-4DFA-9AEC-2AE7D84818EE}" type="slidenum">
              <a:rPr lang="it-IT" altLang="it-IT"/>
              <a:pPr/>
              <a:t>70</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29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B24E51DE-B383-4022-94F4-F1151EF4EA08}" type="slidenum">
              <a:rPr lang="it-IT" altLang="it-IT" sz="1200"/>
              <a:pPr algn="r">
                <a:buClrTx/>
                <a:buFontTx/>
                <a:buNone/>
              </a:pPr>
              <a:t>70</a:t>
            </a:fld>
            <a:endParaRPr lang="it-IT" altLang="it-IT" sz="1200"/>
          </a:p>
        </p:txBody>
      </p:sp>
    </p:spTree>
    <p:extLst>
      <p:ext uri="{BB962C8B-B14F-4D97-AF65-F5344CB8AC3E}">
        <p14:creationId xmlns:p14="http://schemas.microsoft.com/office/powerpoint/2010/main" val="2152487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2BD3B081-D204-440B-A862-226A30924859}" type="slidenum">
              <a:rPr lang="it-IT" altLang="it-IT"/>
              <a:pPr/>
              <a:t>71</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632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E7753249-486E-4E89-9BF1-5281CB55AC78}" type="slidenum">
              <a:rPr lang="it-IT" altLang="it-IT" sz="1200"/>
              <a:pPr algn="r">
                <a:buClrTx/>
                <a:buFontTx/>
                <a:buNone/>
              </a:pPr>
              <a:t>71</a:t>
            </a:fld>
            <a:endParaRPr lang="it-IT" altLang="it-IT" sz="1200"/>
          </a:p>
        </p:txBody>
      </p:sp>
    </p:spTree>
    <p:extLst>
      <p:ext uri="{BB962C8B-B14F-4D97-AF65-F5344CB8AC3E}">
        <p14:creationId xmlns:p14="http://schemas.microsoft.com/office/powerpoint/2010/main" val="366575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6E05BDDA-310C-49F8-906B-788C7C2DAEBB}" type="slidenum">
              <a:rPr lang="it-IT" altLang="it-IT"/>
              <a:pPr/>
              <a:t>72</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149DD80C-FD66-4870-9BA6-0F2C30BEE61B}" type="slidenum">
              <a:rPr lang="it-IT" altLang="it-IT" sz="1200"/>
              <a:pPr algn="r">
                <a:buClrTx/>
                <a:buFontTx/>
                <a:buNone/>
              </a:pPr>
              <a:t>72</a:t>
            </a:fld>
            <a:endParaRPr lang="it-IT" altLang="it-IT" sz="1200"/>
          </a:p>
        </p:txBody>
      </p:sp>
    </p:spTree>
    <p:extLst>
      <p:ext uri="{BB962C8B-B14F-4D97-AF65-F5344CB8AC3E}">
        <p14:creationId xmlns:p14="http://schemas.microsoft.com/office/powerpoint/2010/main" val="2999380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fld id="{9900F8B4-26DD-4008-A5D4-40D88D7E5C6E}" type="slidenum">
              <a:rPr lang="it-IT" altLang="it-IT"/>
              <a:pPr/>
              <a:t>73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144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algn="r">
              <a:buClrTx/>
              <a:buFontTx/>
              <a:buNone/>
            </a:pPr>
            <a:fld id="{A074F38C-F53E-457D-8C0C-62E72C734A68}" type="slidenum">
              <a:rPr lang="it-IT" altLang="it-IT" sz="1200"/>
              <a:pPr algn="r">
                <a:buClrTx/>
                <a:buFontTx/>
                <a:buNone/>
              </a:pPr>
              <a:t>73</a:t>
            </a:fld>
            <a:endParaRPr lang="it-IT" altLang="it-IT" sz="1200"/>
          </a:p>
        </p:txBody>
      </p:sp>
    </p:spTree>
    <p:extLst>
      <p:ext uri="{BB962C8B-B14F-4D97-AF65-F5344CB8AC3E}">
        <p14:creationId xmlns:p14="http://schemas.microsoft.com/office/powerpoint/2010/main" val="1711715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74</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3849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77</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2050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D7D8A12-4A6E-4625-B3A4-EF4306975AA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3304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04678D1-CD5C-4A0E-A999-A89E426E80C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9602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CFBB9A6-38A6-4074-A181-C72A55AFD0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7599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57012F3-897D-4110-B821-546F3C54DAA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54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FDE8C08-26C4-4AC1-88E3-6E267F9919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214FD7-D176-47F5-A0E3-994A26E58618}"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18" name="Rectangle 2">
            <a:extLst>
              <a:ext uri="{FF2B5EF4-FFF2-40B4-BE49-F238E27FC236}">
                <a16:creationId xmlns:a16="http://schemas.microsoft.com/office/drawing/2014/main" id="{5349C761-6EF9-43A6-8538-42B04E7438D2}"/>
              </a:ext>
            </a:extLst>
          </p:cNvPr>
          <p:cNvSpPr>
            <a:spLocks noGrp="1" noRot="1" noChangeAspect="1" noChangeArrowheads="1" noTextEdit="1"/>
          </p:cNvSpPr>
          <p:nvPr>
            <p:ph type="sldImg"/>
          </p:nvPr>
        </p:nvSpPr>
        <p:spPr>
          <a:xfrm>
            <a:off x="1144588" y="685800"/>
            <a:ext cx="4559300" cy="3419475"/>
          </a:xfrm>
          <a:ln/>
        </p:spPr>
      </p:sp>
      <p:sp>
        <p:nvSpPr>
          <p:cNvPr id="9219" name="Rectangle 3">
            <a:extLst>
              <a:ext uri="{FF2B5EF4-FFF2-40B4-BE49-F238E27FC236}">
                <a16:creationId xmlns:a16="http://schemas.microsoft.com/office/drawing/2014/main" id="{01D1D01D-EF22-4883-AC55-D1ED9CF4DD33}"/>
              </a:ext>
            </a:extLst>
          </p:cNvPr>
          <p:cNvSpPr>
            <a:spLocks noGrp="1" noChangeArrowheads="1"/>
          </p:cNvSpPr>
          <p:nvPr>
            <p:ph type="body" idx="1"/>
          </p:nvPr>
        </p:nvSpPr>
        <p:spPr/>
        <p:txBody>
          <a:bodyPr/>
          <a:lstStyle/>
          <a:p>
            <a:r>
              <a:rPr lang="it-IT" altLang="it-IT" dirty="0"/>
              <a:t>Osteoblasti sono cellule ad attività secernente che producono le componenti organiche della matrice ossea. Reticolo e </a:t>
            </a:r>
            <a:r>
              <a:rPr lang="it-IT" altLang="it-IT" dirty="0" err="1"/>
              <a:t>golgi</a:t>
            </a:r>
            <a:r>
              <a:rPr lang="it-IT" altLang="it-IT" dirty="0"/>
              <a:t> ben sviluppati, numerosi ribosomi in accordo con ruolo secernente. Osteoblasti stanno alla superficie delle lamelle </a:t>
            </a:r>
            <a:r>
              <a:rPr lang="it-IT" altLang="it-IT" dirty="0" err="1"/>
              <a:t>osse</a:t>
            </a:r>
            <a:r>
              <a:rPr lang="it-IT" altLang="it-IT" dirty="0"/>
              <a:t> e vengono gradualmente inglobati dalla loro secrezione, sulla quale si depongono cristalli di fosfato di </a:t>
            </a:r>
            <a:r>
              <a:rPr lang="it-IT" altLang="it-IT" dirty="0" err="1"/>
              <a:t>calcio.La</a:t>
            </a:r>
            <a:r>
              <a:rPr lang="it-IT" altLang="it-IT" dirty="0"/>
              <a:t> matrice si calcifica e diventano così osteociti, cellule stellate incapaci di dividersi. </a:t>
            </a:r>
          </a:p>
        </p:txBody>
      </p:sp>
    </p:spTree>
    <p:extLst>
      <p:ext uri="{BB962C8B-B14F-4D97-AF65-F5344CB8AC3E}">
        <p14:creationId xmlns:p14="http://schemas.microsoft.com/office/powerpoint/2010/main" val="4275419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46330C-9545-4836-A5FA-E5F7B7B5CF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F75DB5-CE5D-4445-A0F7-EF8C97F9DB41}"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76130" name="Rectangle 2">
            <a:extLst>
              <a:ext uri="{FF2B5EF4-FFF2-40B4-BE49-F238E27FC236}">
                <a16:creationId xmlns:a16="http://schemas.microsoft.com/office/drawing/2014/main" id="{B1614CEC-10E7-4503-8E04-ACA284821475}"/>
              </a:ext>
            </a:extLst>
          </p:cNvPr>
          <p:cNvSpPr>
            <a:spLocks noGrp="1" noRot="1" noChangeAspect="1" noChangeArrowheads="1" noTextEdit="1"/>
          </p:cNvSpPr>
          <p:nvPr>
            <p:ph type="sldImg"/>
          </p:nvPr>
        </p:nvSpPr>
        <p:spPr>
          <a:xfrm>
            <a:off x="1144588" y="685800"/>
            <a:ext cx="4559300" cy="3419475"/>
          </a:xfrm>
          <a:ln/>
        </p:spPr>
      </p:sp>
      <p:sp>
        <p:nvSpPr>
          <p:cNvPr id="176131" name="Rectangle 3">
            <a:extLst>
              <a:ext uri="{FF2B5EF4-FFF2-40B4-BE49-F238E27FC236}">
                <a16:creationId xmlns:a16="http://schemas.microsoft.com/office/drawing/2014/main" id="{A239095A-40D5-4865-B554-F580E5831CE3}"/>
              </a:ext>
            </a:extLst>
          </p:cNvPr>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155137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E5C0B91-AC02-470C-BDF2-A7593F407DA4}" type="slidenum">
              <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9313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F50686C-93E3-4027-B84C-DFECFF8793C7}" type="slidenum">
              <a:rPr lang="it-IT" altLang="it-IT"/>
              <a:pPr/>
              <a:t>‹N›</a:t>
            </a:fld>
            <a:endParaRPr lang="it-IT" altLang="it-IT"/>
          </a:p>
        </p:txBody>
      </p:sp>
    </p:spTree>
    <p:extLst>
      <p:ext uri="{BB962C8B-B14F-4D97-AF65-F5344CB8AC3E}">
        <p14:creationId xmlns:p14="http://schemas.microsoft.com/office/powerpoint/2010/main" val="115241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D57C7D9-DE3D-4506-BF05-8CD1851CB68B}" type="slidenum">
              <a:rPr lang="it-IT" altLang="it-IT"/>
              <a:pPr/>
              <a:t>‹N›</a:t>
            </a:fld>
            <a:endParaRPr lang="it-IT" altLang="it-IT"/>
          </a:p>
        </p:txBody>
      </p:sp>
    </p:spTree>
    <p:extLst>
      <p:ext uri="{BB962C8B-B14F-4D97-AF65-F5344CB8AC3E}">
        <p14:creationId xmlns:p14="http://schemas.microsoft.com/office/powerpoint/2010/main" val="352173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463550"/>
            <a:ext cx="1941512" cy="57499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5313" cy="57499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7E8E69-1940-4380-8F4C-8B41D5C9A197}" type="slidenum">
              <a:rPr lang="it-IT" altLang="it-IT"/>
              <a:pPr/>
              <a:t>‹N›</a:t>
            </a:fld>
            <a:endParaRPr lang="it-IT" altLang="it-IT"/>
          </a:p>
        </p:txBody>
      </p:sp>
    </p:spTree>
    <p:extLst>
      <p:ext uri="{BB962C8B-B14F-4D97-AF65-F5344CB8AC3E}">
        <p14:creationId xmlns:p14="http://schemas.microsoft.com/office/powerpoint/2010/main" val="2837426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9225" cy="14319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7200"/>
          </a:xfrm>
        </p:spPr>
        <p:txBody>
          <a:bodyPr/>
          <a:lstStyle>
            <a:lvl1pPr>
              <a:defRPr/>
            </a:lvl1pPr>
          </a:lstStyle>
          <a:p>
            <a:fld id="{48F4B24B-9EFB-4C9C-87F4-7D3D411C7C71}" type="slidenum">
              <a:rPr lang="it-IT" altLang="it-IT"/>
              <a:pPr/>
              <a:t>‹N›</a:t>
            </a:fld>
            <a:endParaRPr lang="it-IT" altLang="it-IT"/>
          </a:p>
        </p:txBody>
      </p:sp>
    </p:spTree>
    <p:extLst>
      <p:ext uri="{BB962C8B-B14F-4D97-AF65-F5344CB8AC3E}">
        <p14:creationId xmlns:p14="http://schemas.microsoft.com/office/powerpoint/2010/main" val="2800749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9225" cy="14319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20399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73538"/>
            <a:ext cx="3808412" cy="203993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7200"/>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7200"/>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7200"/>
          </a:xfrm>
        </p:spPr>
        <p:txBody>
          <a:bodyPr/>
          <a:lstStyle>
            <a:lvl1pPr>
              <a:defRPr/>
            </a:lvl1pPr>
          </a:lstStyle>
          <a:p>
            <a:fld id="{52582F95-683E-4D04-A63A-E20A03A15398}" type="slidenum">
              <a:rPr lang="it-IT" altLang="it-IT"/>
              <a:pPr/>
              <a:t>‹N›</a:t>
            </a:fld>
            <a:endParaRPr lang="it-IT" altLang="it-IT"/>
          </a:p>
        </p:txBody>
      </p:sp>
    </p:spTree>
    <p:extLst>
      <p:ext uri="{BB962C8B-B14F-4D97-AF65-F5344CB8AC3E}">
        <p14:creationId xmlns:p14="http://schemas.microsoft.com/office/powerpoint/2010/main" val="3997614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156E805-D26E-4069-953B-164B1BDFB1FD}" type="slidenum">
              <a:rPr lang="it-IT" altLang="it-IT"/>
              <a:pPr/>
              <a:t>‹N›</a:t>
            </a:fld>
            <a:endParaRPr lang="it-IT" altLang="it-IT"/>
          </a:p>
        </p:txBody>
      </p:sp>
    </p:spTree>
    <p:extLst>
      <p:ext uri="{BB962C8B-B14F-4D97-AF65-F5344CB8AC3E}">
        <p14:creationId xmlns:p14="http://schemas.microsoft.com/office/powerpoint/2010/main" val="3003056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B51B402-706C-4AF1-BE35-5B28461588DE}" type="slidenum">
              <a:rPr lang="it-IT" altLang="it-IT"/>
              <a:pPr/>
              <a:t>‹N›</a:t>
            </a:fld>
            <a:endParaRPr lang="it-IT" altLang="it-IT"/>
          </a:p>
        </p:txBody>
      </p:sp>
    </p:spTree>
    <p:extLst>
      <p:ext uri="{BB962C8B-B14F-4D97-AF65-F5344CB8AC3E}">
        <p14:creationId xmlns:p14="http://schemas.microsoft.com/office/powerpoint/2010/main" val="1073729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FD80BAD-7C92-4BE7-86D2-1710DDE9C072}" type="slidenum">
              <a:rPr lang="it-IT" altLang="it-IT"/>
              <a:pPr/>
              <a:t>‹N›</a:t>
            </a:fld>
            <a:endParaRPr lang="it-IT" altLang="it-IT"/>
          </a:p>
        </p:txBody>
      </p:sp>
    </p:spTree>
    <p:extLst>
      <p:ext uri="{BB962C8B-B14F-4D97-AF65-F5344CB8AC3E}">
        <p14:creationId xmlns:p14="http://schemas.microsoft.com/office/powerpoint/2010/main" val="1085613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A63DDF4-1D70-489D-B7C8-BE5AF2C41611}" type="slidenum">
              <a:rPr lang="it-IT" altLang="it-IT"/>
              <a:pPr/>
              <a:t>‹N›</a:t>
            </a:fld>
            <a:endParaRPr lang="it-IT" altLang="it-IT"/>
          </a:p>
        </p:txBody>
      </p:sp>
    </p:spTree>
    <p:extLst>
      <p:ext uri="{BB962C8B-B14F-4D97-AF65-F5344CB8AC3E}">
        <p14:creationId xmlns:p14="http://schemas.microsoft.com/office/powerpoint/2010/main" val="3419038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AAAC1BC-4A92-4758-BB0A-98B4D81BD449}" type="slidenum">
              <a:rPr lang="it-IT" altLang="it-IT"/>
              <a:pPr/>
              <a:t>‹N›</a:t>
            </a:fld>
            <a:endParaRPr lang="it-IT" altLang="it-IT"/>
          </a:p>
        </p:txBody>
      </p:sp>
    </p:spTree>
    <p:extLst>
      <p:ext uri="{BB962C8B-B14F-4D97-AF65-F5344CB8AC3E}">
        <p14:creationId xmlns:p14="http://schemas.microsoft.com/office/powerpoint/2010/main" val="357559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E3ED89E6-6885-4F84-8B9B-55F68C6B6118}" type="slidenum">
              <a:rPr lang="it-IT" altLang="it-IT"/>
              <a:pPr/>
              <a:t>‹N›</a:t>
            </a:fld>
            <a:endParaRPr lang="it-IT" altLang="it-IT"/>
          </a:p>
        </p:txBody>
      </p:sp>
    </p:spTree>
    <p:extLst>
      <p:ext uri="{BB962C8B-B14F-4D97-AF65-F5344CB8AC3E}">
        <p14:creationId xmlns:p14="http://schemas.microsoft.com/office/powerpoint/2010/main" val="1937203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1394892-3190-49CA-8220-769492E869A0}" type="slidenum">
              <a:rPr lang="it-IT" altLang="it-IT"/>
              <a:pPr/>
              <a:t>‹N›</a:t>
            </a:fld>
            <a:endParaRPr lang="it-IT" altLang="it-IT"/>
          </a:p>
        </p:txBody>
      </p:sp>
    </p:spTree>
    <p:extLst>
      <p:ext uri="{BB962C8B-B14F-4D97-AF65-F5344CB8AC3E}">
        <p14:creationId xmlns:p14="http://schemas.microsoft.com/office/powerpoint/2010/main" val="2806897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1E17A49-5138-4D73-AFCF-4EA534648B04}" type="slidenum">
              <a:rPr lang="it-IT" altLang="it-IT"/>
              <a:pPr/>
              <a:t>‹N›</a:t>
            </a:fld>
            <a:endParaRPr lang="it-IT" altLang="it-IT"/>
          </a:p>
        </p:txBody>
      </p:sp>
    </p:spTree>
    <p:extLst>
      <p:ext uri="{BB962C8B-B14F-4D97-AF65-F5344CB8AC3E}">
        <p14:creationId xmlns:p14="http://schemas.microsoft.com/office/powerpoint/2010/main" val="4291042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B6A3DDFD-2879-4818-B9A3-12F646B3530E}" type="slidenum">
              <a:rPr lang="it-IT" altLang="it-IT"/>
              <a:pPr/>
              <a:t>‹N›</a:t>
            </a:fld>
            <a:endParaRPr lang="it-IT" altLang="it-IT"/>
          </a:p>
        </p:txBody>
      </p:sp>
    </p:spTree>
    <p:extLst>
      <p:ext uri="{BB962C8B-B14F-4D97-AF65-F5344CB8AC3E}">
        <p14:creationId xmlns:p14="http://schemas.microsoft.com/office/powerpoint/2010/main" val="3109920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C1E3B45-2487-4157-B244-CC2BB30CBDE9}" type="slidenum">
              <a:rPr lang="it-IT" altLang="it-IT"/>
              <a:pPr/>
              <a:t>‹N›</a:t>
            </a:fld>
            <a:endParaRPr lang="it-IT" altLang="it-IT"/>
          </a:p>
        </p:txBody>
      </p:sp>
    </p:spTree>
    <p:extLst>
      <p:ext uri="{BB962C8B-B14F-4D97-AF65-F5344CB8AC3E}">
        <p14:creationId xmlns:p14="http://schemas.microsoft.com/office/powerpoint/2010/main" val="847107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99AD0C8-1EB2-4336-9680-FBC6435D6EA2}" type="slidenum">
              <a:rPr lang="it-IT" altLang="it-IT"/>
              <a:pPr/>
              <a:t>‹N›</a:t>
            </a:fld>
            <a:endParaRPr lang="it-IT" altLang="it-IT"/>
          </a:p>
        </p:txBody>
      </p:sp>
    </p:spTree>
    <p:extLst>
      <p:ext uri="{BB962C8B-B14F-4D97-AF65-F5344CB8AC3E}">
        <p14:creationId xmlns:p14="http://schemas.microsoft.com/office/powerpoint/2010/main" val="364167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463550"/>
            <a:ext cx="1941513" cy="5748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3725" cy="57483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B82F8A1-1352-4388-B5AE-3BA8C579543D}" type="slidenum">
              <a:rPr lang="it-IT" altLang="it-IT"/>
              <a:pPr/>
              <a:t>‹N›</a:t>
            </a:fld>
            <a:endParaRPr lang="it-IT" altLang="it-IT"/>
          </a:p>
        </p:txBody>
      </p:sp>
    </p:spTree>
    <p:extLst>
      <p:ext uri="{BB962C8B-B14F-4D97-AF65-F5344CB8AC3E}">
        <p14:creationId xmlns:p14="http://schemas.microsoft.com/office/powerpoint/2010/main" val="45903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7638"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0238" cy="455613"/>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0838" cy="455613"/>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0238" cy="455613"/>
          </a:xfrm>
        </p:spPr>
        <p:txBody>
          <a:bodyPr/>
          <a:lstStyle>
            <a:lvl1pPr>
              <a:defRPr/>
            </a:lvl1pPr>
          </a:lstStyle>
          <a:p>
            <a:fld id="{4D5B2F54-006F-4027-A9BF-2C49510459B1}" type="slidenum">
              <a:rPr lang="it-IT" altLang="it-IT"/>
              <a:pPr/>
              <a:t>‹N›</a:t>
            </a:fld>
            <a:endParaRPr lang="it-IT" altLang="it-IT"/>
          </a:p>
        </p:txBody>
      </p:sp>
    </p:spTree>
    <p:extLst>
      <p:ext uri="{BB962C8B-B14F-4D97-AF65-F5344CB8AC3E}">
        <p14:creationId xmlns:p14="http://schemas.microsoft.com/office/powerpoint/2010/main" val="3516381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7732A8D-7795-4DB1-8B67-D20352D97A3E}" type="slidenum">
              <a:rPr lang="it-IT" altLang="it-IT"/>
              <a:pPr/>
              <a:t>‹N›</a:t>
            </a:fld>
            <a:endParaRPr lang="it-IT" altLang="it-IT"/>
          </a:p>
        </p:txBody>
      </p:sp>
    </p:spTree>
    <p:extLst>
      <p:ext uri="{BB962C8B-B14F-4D97-AF65-F5344CB8AC3E}">
        <p14:creationId xmlns:p14="http://schemas.microsoft.com/office/powerpoint/2010/main" val="55016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741338-8C1E-4770-8F12-9907FCC15618}"/>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D9639F1-5142-4A5C-A98D-B491F57858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38F5B13-F2A8-4927-AD34-152C1152E09F}"/>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B0A81C60-E40F-40D5-8E87-1DA6BFBD7432}"/>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24C1B64E-18E6-40E4-8360-3E536ED7A9D4}"/>
              </a:ext>
            </a:extLst>
          </p:cNvPr>
          <p:cNvSpPr>
            <a:spLocks noGrp="1"/>
          </p:cNvSpPr>
          <p:nvPr>
            <p:ph type="sldNum" sz="quarter" idx="12"/>
          </p:nvPr>
        </p:nvSpPr>
        <p:spPr/>
        <p:txBody>
          <a:bodyPr/>
          <a:lstStyle>
            <a:lvl1pPr>
              <a:defRPr/>
            </a:lvl1pPr>
          </a:lstStyle>
          <a:p>
            <a:fld id="{EC6D3877-397F-4A63-B992-3D9B5B856471}" type="slidenum">
              <a:rPr lang="it-IT" altLang="it-IT"/>
              <a:pPr/>
              <a:t>‹N›</a:t>
            </a:fld>
            <a:endParaRPr lang="it-IT" altLang="it-IT"/>
          </a:p>
        </p:txBody>
      </p:sp>
    </p:spTree>
    <p:extLst>
      <p:ext uri="{BB962C8B-B14F-4D97-AF65-F5344CB8AC3E}">
        <p14:creationId xmlns:p14="http://schemas.microsoft.com/office/powerpoint/2010/main" val="3758836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316B12-62B4-4CF2-A537-E2145A9E0E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792BCD-31F8-4E77-AB45-7DC52A22C05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DD6F1F-9DD7-4DC2-8C95-CB3A04F46CAE}"/>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F23A17D0-B378-428F-9E84-CFA36F583D0E}"/>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7B55D79A-B461-4046-A62E-F9A81704D68F}"/>
              </a:ext>
            </a:extLst>
          </p:cNvPr>
          <p:cNvSpPr>
            <a:spLocks noGrp="1"/>
          </p:cNvSpPr>
          <p:nvPr>
            <p:ph type="sldNum" sz="quarter" idx="12"/>
          </p:nvPr>
        </p:nvSpPr>
        <p:spPr/>
        <p:txBody>
          <a:bodyPr/>
          <a:lstStyle>
            <a:lvl1pPr>
              <a:defRPr/>
            </a:lvl1pPr>
          </a:lstStyle>
          <a:p>
            <a:fld id="{3EC008CA-C70A-4C9F-A178-EAE7A22C2E25}" type="slidenum">
              <a:rPr lang="it-IT" altLang="it-IT"/>
              <a:pPr/>
              <a:t>‹N›</a:t>
            </a:fld>
            <a:endParaRPr lang="it-IT" altLang="it-IT"/>
          </a:p>
        </p:txBody>
      </p:sp>
    </p:spTree>
    <p:extLst>
      <p:ext uri="{BB962C8B-B14F-4D97-AF65-F5344CB8AC3E}">
        <p14:creationId xmlns:p14="http://schemas.microsoft.com/office/powerpoint/2010/main" val="3573606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7F6FCD-1D82-4146-A2BD-3A534FD61CF8}"/>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13479-100C-4290-8800-F9B278D0A10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1FE800CE-D230-41BD-957B-344C9248CA5D}"/>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2DDB6047-9F38-45E6-B3BD-C42F99B1451A}"/>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6DEE316B-FFCC-4718-B060-B88F1B0A9F2A}"/>
              </a:ext>
            </a:extLst>
          </p:cNvPr>
          <p:cNvSpPr>
            <a:spLocks noGrp="1"/>
          </p:cNvSpPr>
          <p:nvPr>
            <p:ph type="sldNum" sz="quarter" idx="12"/>
          </p:nvPr>
        </p:nvSpPr>
        <p:spPr/>
        <p:txBody>
          <a:bodyPr/>
          <a:lstStyle>
            <a:lvl1pPr>
              <a:defRPr/>
            </a:lvl1pPr>
          </a:lstStyle>
          <a:p>
            <a:fld id="{3D4EEE35-C974-4D3E-B87D-67E1448BE8A5}" type="slidenum">
              <a:rPr lang="it-IT" altLang="it-IT"/>
              <a:pPr/>
              <a:t>‹N›</a:t>
            </a:fld>
            <a:endParaRPr lang="it-IT" altLang="it-IT"/>
          </a:p>
        </p:txBody>
      </p:sp>
    </p:spTree>
    <p:extLst>
      <p:ext uri="{BB962C8B-B14F-4D97-AF65-F5344CB8AC3E}">
        <p14:creationId xmlns:p14="http://schemas.microsoft.com/office/powerpoint/2010/main" val="394751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14479AE-2F4A-4A68-9B98-F97FA5E0A923}" type="slidenum">
              <a:rPr lang="it-IT" altLang="it-IT"/>
              <a:pPr/>
              <a:t>‹N›</a:t>
            </a:fld>
            <a:endParaRPr lang="it-IT" altLang="it-IT"/>
          </a:p>
        </p:txBody>
      </p:sp>
    </p:spTree>
    <p:extLst>
      <p:ext uri="{BB962C8B-B14F-4D97-AF65-F5344CB8AC3E}">
        <p14:creationId xmlns:p14="http://schemas.microsoft.com/office/powerpoint/2010/main" val="3425226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92E457-6350-4DF6-8DD6-F7FC885B65F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9CC7F4-FAB7-4F74-A64A-259B1D898FD4}"/>
              </a:ext>
            </a:extLst>
          </p:cNvPr>
          <p:cNvSpPr>
            <a:spLocks noGrp="1"/>
          </p:cNvSpPr>
          <p:nvPr>
            <p:ph sz="half" idx="1"/>
          </p:nvPr>
        </p:nvSpPr>
        <p:spPr>
          <a:xfrm>
            <a:off x="685800" y="1981200"/>
            <a:ext cx="3810000"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544E4F-D9B4-424D-B9B1-ED3B0734D3C8}"/>
              </a:ext>
            </a:extLst>
          </p:cNvPr>
          <p:cNvSpPr>
            <a:spLocks noGrp="1"/>
          </p:cNvSpPr>
          <p:nvPr>
            <p:ph sz="half" idx="2"/>
          </p:nvPr>
        </p:nvSpPr>
        <p:spPr>
          <a:xfrm>
            <a:off x="4648200" y="1981200"/>
            <a:ext cx="3810000"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421D1DB-11B3-4AE6-8E35-69C20E53DF3A}"/>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52805C3A-B979-4F54-B132-9C277C0C62C5}"/>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65F36897-C42C-45EC-B78C-8CD77EDEB54D}"/>
              </a:ext>
            </a:extLst>
          </p:cNvPr>
          <p:cNvSpPr>
            <a:spLocks noGrp="1"/>
          </p:cNvSpPr>
          <p:nvPr>
            <p:ph type="sldNum" sz="quarter" idx="12"/>
          </p:nvPr>
        </p:nvSpPr>
        <p:spPr/>
        <p:txBody>
          <a:bodyPr/>
          <a:lstStyle>
            <a:lvl1pPr>
              <a:defRPr/>
            </a:lvl1pPr>
          </a:lstStyle>
          <a:p>
            <a:fld id="{4AB97627-6DD8-4540-9CE2-D7726001490A}" type="slidenum">
              <a:rPr lang="it-IT" altLang="it-IT"/>
              <a:pPr/>
              <a:t>‹N›</a:t>
            </a:fld>
            <a:endParaRPr lang="it-IT" altLang="it-IT"/>
          </a:p>
        </p:txBody>
      </p:sp>
    </p:spTree>
    <p:extLst>
      <p:ext uri="{BB962C8B-B14F-4D97-AF65-F5344CB8AC3E}">
        <p14:creationId xmlns:p14="http://schemas.microsoft.com/office/powerpoint/2010/main" val="2936933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F087C1-6772-4341-A88D-6FCC9413AD57}"/>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B6A70D-3FD6-4D46-B93A-A1448BCDF19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CC3E628F-FD72-4185-B767-1488270DF826}"/>
              </a:ext>
            </a:extLst>
          </p:cNvPr>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E1D24FD-AC8B-49A3-A8D4-D005432BF0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DB19B162-F47B-427B-9DD2-EA231F7067B2}"/>
              </a:ext>
            </a:extLst>
          </p:cNvPr>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0694DAA-BC56-443C-A3CB-D1B43522969F}"/>
              </a:ext>
            </a:extLst>
          </p:cNvPr>
          <p:cNvSpPr>
            <a:spLocks noGrp="1"/>
          </p:cNvSpPr>
          <p:nvPr>
            <p:ph type="dt" sz="half"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18B8E93C-2B72-41D2-929C-B79482EAB8E3}"/>
              </a:ext>
            </a:extLst>
          </p:cNvPr>
          <p:cNvSpPr>
            <a:spLocks noGrp="1"/>
          </p:cNvSpPr>
          <p:nvPr>
            <p:ph type="ftr" sz="quarte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FC2491CB-6F5B-4F51-BBF2-D58191F49035}"/>
              </a:ext>
            </a:extLst>
          </p:cNvPr>
          <p:cNvSpPr>
            <a:spLocks noGrp="1"/>
          </p:cNvSpPr>
          <p:nvPr>
            <p:ph type="sldNum" sz="quarter" idx="12"/>
          </p:nvPr>
        </p:nvSpPr>
        <p:spPr/>
        <p:txBody>
          <a:bodyPr/>
          <a:lstStyle>
            <a:lvl1pPr>
              <a:defRPr/>
            </a:lvl1pPr>
          </a:lstStyle>
          <a:p>
            <a:fld id="{D6460EBC-6AF3-4449-9F7B-1B75A65E06B0}" type="slidenum">
              <a:rPr lang="it-IT" altLang="it-IT"/>
              <a:pPr/>
              <a:t>‹N›</a:t>
            </a:fld>
            <a:endParaRPr lang="it-IT" altLang="it-IT"/>
          </a:p>
        </p:txBody>
      </p:sp>
    </p:spTree>
    <p:extLst>
      <p:ext uri="{BB962C8B-B14F-4D97-AF65-F5344CB8AC3E}">
        <p14:creationId xmlns:p14="http://schemas.microsoft.com/office/powerpoint/2010/main" val="3623826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5F0F0-1D5F-4184-B245-BF8DAB0A86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170D219-FEA5-432B-BEAB-A3F0954175C0}"/>
              </a:ext>
            </a:extLst>
          </p:cNvPr>
          <p:cNvSpPr>
            <a:spLocks noGrp="1"/>
          </p:cNvSpPr>
          <p:nvPr>
            <p:ph type="dt" sz="half"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0028D133-06A2-474B-8902-2466C21925EA}"/>
              </a:ext>
            </a:extLst>
          </p:cNvPr>
          <p:cNvSpPr>
            <a:spLocks noGrp="1"/>
          </p:cNvSpPr>
          <p:nvPr>
            <p:ph type="ftr" sz="quarte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95E0BAFD-A426-4822-88A0-FD49D9717CE8}"/>
              </a:ext>
            </a:extLst>
          </p:cNvPr>
          <p:cNvSpPr>
            <a:spLocks noGrp="1"/>
          </p:cNvSpPr>
          <p:nvPr>
            <p:ph type="sldNum" sz="quarter" idx="12"/>
          </p:nvPr>
        </p:nvSpPr>
        <p:spPr/>
        <p:txBody>
          <a:bodyPr/>
          <a:lstStyle>
            <a:lvl1pPr>
              <a:defRPr/>
            </a:lvl1pPr>
          </a:lstStyle>
          <a:p>
            <a:fld id="{859D9BDC-66FE-484A-A80F-E29027DFD7C9}" type="slidenum">
              <a:rPr lang="it-IT" altLang="it-IT"/>
              <a:pPr/>
              <a:t>‹N›</a:t>
            </a:fld>
            <a:endParaRPr lang="it-IT" altLang="it-IT"/>
          </a:p>
        </p:txBody>
      </p:sp>
    </p:spTree>
    <p:extLst>
      <p:ext uri="{BB962C8B-B14F-4D97-AF65-F5344CB8AC3E}">
        <p14:creationId xmlns:p14="http://schemas.microsoft.com/office/powerpoint/2010/main" val="3402928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4B35109-A57A-403A-8BBF-955F47A598E4}"/>
              </a:ext>
            </a:extLst>
          </p:cNvPr>
          <p:cNvSpPr>
            <a:spLocks noGrp="1"/>
          </p:cNvSpPr>
          <p:nvPr>
            <p:ph type="dt" sz="half"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A119525C-9C1E-4840-B981-C8D51F2FF656}"/>
              </a:ext>
            </a:extLst>
          </p:cNvPr>
          <p:cNvSpPr>
            <a:spLocks noGrp="1"/>
          </p:cNvSpPr>
          <p:nvPr>
            <p:ph type="ftr" sz="quarte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F6D7F770-985C-4277-8D59-0BFC1C12A1B2}"/>
              </a:ext>
            </a:extLst>
          </p:cNvPr>
          <p:cNvSpPr>
            <a:spLocks noGrp="1"/>
          </p:cNvSpPr>
          <p:nvPr>
            <p:ph type="sldNum" sz="quarter" idx="12"/>
          </p:nvPr>
        </p:nvSpPr>
        <p:spPr/>
        <p:txBody>
          <a:bodyPr/>
          <a:lstStyle>
            <a:lvl1pPr>
              <a:defRPr/>
            </a:lvl1pPr>
          </a:lstStyle>
          <a:p>
            <a:fld id="{96389034-B6E2-4400-BF8B-CE6037284B83}" type="slidenum">
              <a:rPr lang="it-IT" altLang="it-IT"/>
              <a:pPr/>
              <a:t>‹N›</a:t>
            </a:fld>
            <a:endParaRPr lang="it-IT" altLang="it-IT"/>
          </a:p>
        </p:txBody>
      </p:sp>
    </p:spTree>
    <p:extLst>
      <p:ext uri="{BB962C8B-B14F-4D97-AF65-F5344CB8AC3E}">
        <p14:creationId xmlns:p14="http://schemas.microsoft.com/office/powerpoint/2010/main" val="4284388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A67B99-97D5-4963-BB1C-1B114E0542D7}"/>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3D9CEF-2444-4CC1-B7C1-6ADC8A374AE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7FADC3A-BD2D-4CB3-9A95-BB3210F0212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D2007D07-7EC2-492E-A43E-6EA5BC4FC83B}"/>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B5FE33AD-5F28-4C6D-A025-58BBA756413F}"/>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D8FE79B1-311D-4FEE-9190-D97E8EE5545E}"/>
              </a:ext>
            </a:extLst>
          </p:cNvPr>
          <p:cNvSpPr>
            <a:spLocks noGrp="1"/>
          </p:cNvSpPr>
          <p:nvPr>
            <p:ph type="sldNum" sz="quarter" idx="12"/>
          </p:nvPr>
        </p:nvSpPr>
        <p:spPr/>
        <p:txBody>
          <a:bodyPr/>
          <a:lstStyle>
            <a:lvl1pPr>
              <a:defRPr/>
            </a:lvl1pPr>
          </a:lstStyle>
          <a:p>
            <a:fld id="{106EF0E6-E8A2-4449-89A4-28E7F941FB53}" type="slidenum">
              <a:rPr lang="it-IT" altLang="it-IT"/>
              <a:pPr/>
              <a:t>‹N›</a:t>
            </a:fld>
            <a:endParaRPr lang="it-IT" altLang="it-IT"/>
          </a:p>
        </p:txBody>
      </p:sp>
    </p:spTree>
    <p:extLst>
      <p:ext uri="{BB962C8B-B14F-4D97-AF65-F5344CB8AC3E}">
        <p14:creationId xmlns:p14="http://schemas.microsoft.com/office/powerpoint/2010/main" val="787914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728C12-76CA-4E24-A04D-854B3BE2872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7B5589F-75F1-46A7-8EA8-9A20350B255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8D2F6D2-38D2-4275-BD01-CC9D77D88B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8613A25-E774-4120-BAF1-384F639027FF}"/>
              </a:ext>
            </a:extLst>
          </p:cNvPr>
          <p:cNvSpPr>
            <a:spLocks noGrp="1"/>
          </p:cNvSpPr>
          <p:nvPr>
            <p:ph type="dt" sz="half"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7CD48CB9-D11A-4331-BB81-83E110E85AFA}"/>
              </a:ext>
            </a:extLst>
          </p:cNvPr>
          <p:cNvSpPr>
            <a:spLocks noGrp="1"/>
          </p:cNvSpPr>
          <p:nvPr>
            <p:ph type="ftr" sz="quarte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F959417A-96DB-4F95-BEB9-69405EAED1BA}"/>
              </a:ext>
            </a:extLst>
          </p:cNvPr>
          <p:cNvSpPr>
            <a:spLocks noGrp="1"/>
          </p:cNvSpPr>
          <p:nvPr>
            <p:ph type="sldNum" sz="quarter" idx="12"/>
          </p:nvPr>
        </p:nvSpPr>
        <p:spPr/>
        <p:txBody>
          <a:bodyPr/>
          <a:lstStyle>
            <a:lvl1pPr>
              <a:defRPr/>
            </a:lvl1pPr>
          </a:lstStyle>
          <a:p>
            <a:fld id="{F4EEC970-33B8-4E91-AE8C-0D3F02DDC94B}" type="slidenum">
              <a:rPr lang="it-IT" altLang="it-IT"/>
              <a:pPr/>
              <a:t>‹N›</a:t>
            </a:fld>
            <a:endParaRPr lang="it-IT" altLang="it-IT"/>
          </a:p>
        </p:txBody>
      </p:sp>
    </p:spTree>
    <p:extLst>
      <p:ext uri="{BB962C8B-B14F-4D97-AF65-F5344CB8AC3E}">
        <p14:creationId xmlns:p14="http://schemas.microsoft.com/office/powerpoint/2010/main" val="2634922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3DAB79-8666-4F93-9D5F-AF82A885F98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59315EB-DFA0-40CB-B4B3-28A1782AFB39}"/>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7E68900-E188-4347-9D2F-BFE90CC53785}"/>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34F4E7F8-7375-4395-B068-693C14D774FB}"/>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11D32A2B-3E0F-47AF-AF07-7CFF0F50EF95}"/>
              </a:ext>
            </a:extLst>
          </p:cNvPr>
          <p:cNvSpPr>
            <a:spLocks noGrp="1"/>
          </p:cNvSpPr>
          <p:nvPr>
            <p:ph type="sldNum" sz="quarter" idx="12"/>
          </p:nvPr>
        </p:nvSpPr>
        <p:spPr/>
        <p:txBody>
          <a:bodyPr/>
          <a:lstStyle>
            <a:lvl1pPr>
              <a:defRPr/>
            </a:lvl1pPr>
          </a:lstStyle>
          <a:p>
            <a:fld id="{6D0C85AE-F514-40B5-8B5F-08269F70FE67}" type="slidenum">
              <a:rPr lang="it-IT" altLang="it-IT"/>
              <a:pPr/>
              <a:t>‹N›</a:t>
            </a:fld>
            <a:endParaRPr lang="it-IT" altLang="it-IT"/>
          </a:p>
        </p:txBody>
      </p:sp>
    </p:spTree>
    <p:extLst>
      <p:ext uri="{BB962C8B-B14F-4D97-AF65-F5344CB8AC3E}">
        <p14:creationId xmlns:p14="http://schemas.microsoft.com/office/powerpoint/2010/main" val="1188905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DBAE713-D021-463F-A425-D06CC07BEBA9}"/>
              </a:ext>
            </a:extLst>
          </p:cNvPr>
          <p:cNvSpPr>
            <a:spLocks noGrp="1"/>
          </p:cNvSpPr>
          <p:nvPr>
            <p:ph type="title" orient="vert"/>
          </p:nvPr>
        </p:nvSpPr>
        <p:spPr>
          <a:xfrm>
            <a:off x="6515100" y="609600"/>
            <a:ext cx="1943100" cy="548640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DC37BA1-7275-4790-AA94-334BCD72C591}"/>
              </a:ext>
            </a:extLst>
          </p:cNvPr>
          <p:cNvSpPr>
            <a:spLocks noGrp="1"/>
          </p:cNvSpPr>
          <p:nvPr>
            <p:ph type="body" orient="vert" idx="1"/>
          </p:nvPr>
        </p:nvSpPr>
        <p:spPr>
          <a:xfrm>
            <a:off x="685800" y="609600"/>
            <a:ext cx="5676900" cy="54864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1B1668C-1BE2-4015-A978-2BEE742BE642}"/>
              </a:ext>
            </a:extLst>
          </p:cNvPr>
          <p:cNvSpPr>
            <a:spLocks noGrp="1"/>
          </p:cNvSpPr>
          <p:nvPr>
            <p:ph type="dt" sz="half"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DB94A8B7-D082-44E6-8411-6041A7C246E3}"/>
              </a:ext>
            </a:extLst>
          </p:cNvPr>
          <p:cNvSpPr>
            <a:spLocks noGrp="1"/>
          </p:cNvSpPr>
          <p:nvPr>
            <p:ph type="ftr" sz="quarte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76E17DDD-4491-476B-9F0C-7AC79D6E9001}"/>
              </a:ext>
            </a:extLst>
          </p:cNvPr>
          <p:cNvSpPr>
            <a:spLocks noGrp="1"/>
          </p:cNvSpPr>
          <p:nvPr>
            <p:ph type="sldNum" sz="quarter" idx="12"/>
          </p:nvPr>
        </p:nvSpPr>
        <p:spPr/>
        <p:txBody>
          <a:bodyPr/>
          <a:lstStyle>
            <a:lvl1pPr>
              <a:defRPr/>
            </a:lvl1pPr>
          </a:lstStyle>
          <a:p>
            <a:fld id="{8D7F4658-0BC3-4A91-A96B-1B3C80FA8E41}" type="slidenum">
              <a:rPr lang="it-IT" altLang="it-IT"/>
              <a:pPr/>
              <a:t>‹N›</a:t>
            </a:fld>
            <a:endParaRPr lang="it-IT" altLang="it-IT"/>
          </a:p>
        </p:txBody>
      </p:sp>
    </p:spTree>
    <p:extLst>
      <p:ext uri="{BB962C8B-B14F-4D97-AF65-F5344CB8AC3E}">
        <p14:creationId xmlns:p14="http://schemas.microsoft.com/office/powerpoint/2010/main" val="2002126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169A39-C061-492A-835C-1BCB0FF27564}"/>
              </a:ext>
            </a:extLst>
          </p:cNvPr>
          <p:cNvSpPr>
            <a:spLocks noGrp="1"/>
          </p:cNvSpPr>
          <p:nvPr>
            <p:ph type="title"/>
          </p:nvPr>
        </p:nvSpPr>
        <p:spPr>
          <a:xfrm>
            <a:off x="685800" y="609600"/>
            <a:ext cx="7772400" cy="1143000"/>
          </a:xfrm>
        </p:spPr>
        <p:txBody>
          <a:bodyPr/>
          <a:lstStyle/>
          <a:p>
            <a:r>
              <a:rPr lang="it-IT"/>
              <a:t>Fare clic per modificare lo stile del titolo dello schema</a:t>
            </a:r>
          </a:p>
        </p:txBody>
      </p:sp>
      <p:sp>
        <p:nvSpPr>
          <p:cNvPr id="3" name="Segnaposto immagine online 2">
            <a:extLst>
              <a:ext uri="{FF2B5EF4-FFF2-40B4-BE49-F238E27FC236}">
                <a16:creationId xmlns:a16="http://schemas.microsoft.com/office/drawing/2014/main" id="{90818422-057D-46ED-82EF-4B4BAD3A9206}"/>
              </a:ext>
            </a:extLst>
          </p:cNvPr>
          <p:cNvSpPr>
            <a:spLocks noGrp="1"/>
          </p:cNvSpPr>
          <p:nvPr>
            <p:ph type="clipArt" sz="half" idx="1"/>
          </p:nvPr>
        </p:nvSpPr>
        <p:spPr>
          <a:xfrm>
            <a:off x="685800" y="1981200"/>
            <a:ext cx="3810000" cy="4114800"/>
          </a:xfrm>
        </p:spPr>
        <p:txBody>
          <a:bodyPr/>
          <a:lstStyle/>
          <a:p>
            <a:endParaRPr lang="it-IT"/>
          </a:p>
        </p:txBody>
      </p:sp>
      <p:sp>
        <p:nvSpPr>
          <p:cNvPr id="4" name="Segnaposto testo 3">
            <a:extLst>
              <a:ext uri="{FF2B5EF4-FFF2-40B4-BE49-F238E27FC236}">
                <a16:creationId xmlns:a16="http://schemas.microsoft.com/office/drawing/2014/main" id="{B10BF141-6AD8-4268-97D0-014E611BAC34}"/>
              </a:ext>
            </a:extLst>
          </p:cNvPr>
          <p:cNvSpPr>
            <a:spLocks noGrp="1"/>
          </p:cNvSpPr>
          <p:nvPr>
            <p:ph type="body" sz="half" idx="2"/>
          </p:nvPr>
        </p:nvSpPr>
        <p:spPr>
          <a:xfrm>
            <a:off x="4648200" y="1981200"/>
            <a:ext cx="3810000"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7132D3-0EA6-40D4-8AF5-BF4EA24B8204}"/>
              </a:ext>
            </a:extLst>
          </p:cNvPr>
          <p:cNvSpPr>
            <a:spLocks noGrp="1"/>
          </p:cNvSpPr>
          <p:nvPr>
            <p:ph type="dt" sz="half" idx="10"/>
          </p:nvPr>
        </p:nvSpPr>
        <p:spPr>
          <a:xfrm>
            <a:off x="685800" y="6248400"/>
            <a:ext cx="1905000"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E33ADF7E-F773-4AFF-A584-1D5C8C7F0152}"/>
              </a:ext>
            </a:extLst>
          </p:cNvPr>
          <p:cNvSpPr>
            <a:spLocks noGrp="1"/>
          </p:cNvSpPr>
          <p:nvPr>
            <p:ph type="ftr" sz="quarter" idx="11"/>
          </p:nvPr>
        </p:nvSpPr>
        <p:spPr>
          <a:xfrm>
            <a:off x="3124200" y="6248400"/>
            <a:ext cx="2895600"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6B4DB9BF-CD82-4DA5-84D7-77040FFD2697}"/>
              </a:ext>
            </a:extLst>
          </p:cNvPr>
          <p:cNvSpPr>
            <a:spLocks noGrp="1"/>
          </p:cNvSpPr>
          <p:nvPr>
            <p:ph type="sldNum" sz="quarter" idx="12"/>
          </p:nvPr>
        </p:nvSpPr>
        <p:spPr>
          <a:xfrm>
            <a:off x="6553200" y="6248400"/>
            <a:ext cx="1905000" cy="457200"/>
          </a:xfrm>
        </p:spPr>
        <p:txBody>
          <a:bodyPr/>
          <a:lstStyle>
            <a:lvl1pPr>
              <a:defRPr/>
            </a:lvl1pPr>
          </a:lstStyle>
          <a:p>
            <a:fld id="{B7EDBDAD-3CBD-4383-899F-2DDA0CCD5B37}" type="slidenum">
              <a:rPr lang="it-IT" altLang="it-IT"/>
              <a:pPr/>
              <a:t>‹N›</a:t>
            </a:fld>
            <a:endParaRPr lang="it-IT" altLang="it-IT"/>
          </a:p>
        </p:txBody>
      </p:sp>
    </p:spTree>
    <p:extLst>
      <p:ext uri="{BB962C8B-B14F-4D97-AF65-F5344CB8AC3E}">
        <p14:creationId xmlns:p14="http://schemas.microsoft.com/office/powerpoint/2010/main" val="4241760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F8797-6C60-4957-9B70-90958D3C7116}"/>
              </a:ext>
            </a:extLst>
          </p:cNvPr>
          <p:cNvSpPr>
            <a:spLocks noGrp="1"/>
          </p:cNvSpPr>
          <p:nvPr>
            <p:ph type="title"/>
          </p:nvPr>
        </p:nvSpPr>
        <p:spPr>
          <a:xfrm>
            <a:off x="685800" y="609600"/>
            <a:ext cx="77724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239D54-5310-4131-B6D4-E47F8CE3078C}"/>
              </a:ext>
            </a:extLst>
          </p:cNvPr>
          <p:cNvSpPr>
            <a:spLocks noGrp="1"/>
          </p:cNvSpPr>
          <p:nvPr>
            <p:ph type="body" sz="half" idx="1"/>
          </p:nvPr>
        </p:nvSpPr>
        <p:spPr>
          <a:xfrm>
            <a:off x="685800" y="1981200"/>
            <a:ext cx="3810000" cy="4114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B607DCB-2FE2-4C26-819C-07C5806DB256}"/>
              </a:ext>
            </a:extLst>
          </p:cNvPr>
          <p:cNvSpPr>
            <a:spLocks noGrp="1"/>
          </p:cNvSpPr>
          <p:nvPr>
            <p:ph sz="quarter" idx="2"/>
          </p:nvPr>
        </p:nvSpPr>
        <p:spPr>
          <a:xfrm>
            <a:off x="4648200" y="1981200"/>
            <a:ext cx="3810000" cy="19812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36B07537-4806-4E25-A41D-1C9008B9E913}"/>
              </a:ext>
            </a:extLst>
          </p:cNvPr>
          <p:cNvSpPr>
            <a:spLocks noGrp="1"/>
          </p:cNvSpPr>
          <p:nvPr>
            <p:ph sz="quarter" idx="3"/>
          </p:nvPr>
        </p:nvSpPr>
        <p:spPr>
          <a:xfrm>
            <a:off x="4648200" y="4114800"/>
            <a:ext cx="3810000" cy="19812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1023EB9A-140B-43C6-819E-971D7E4E0395}"/>
              </a:ext>
            </a:extLst>
          </p:cNvPr>
          <p:cNvSpPr>
            <a:spLocks noGrp="1"/>
          </p:cNvSpPr>
          <p:nvPr>
            <p:ph type="dt" sz="half" idx="10"/>
          </p:nvPr>
        </p:nvSpPr>
        <p:spPr>
          <a:xfrm>
            <a:off x="685800" y="6248400"/>
            <a:ext cx="1905000" cy="457200"/>
          </a:xfrm>
        </p:spPr>
        <p:txBody>
          <a:bodyPr/>
          <a:lstStyle>
            <a:lvl1pPr>
              <a:defRPr/>
            </a:lvl1pPr>
          </a:lstStyle>
          <a:p>
            <a:endParaRPr lang="it-IT" altLang="it-IT"/>
          </a:p>
        </p:txBody>
      </p:sp>
      <p:sp>
        <p:nvSpPr>
          <p:cNvPr id="7" name="Segnaposto piè di pagina 6">
            <a:extLst>
              <a:ext uri="{FF2B5EF4-FFF2-40B4-BE49-F238E27FC236}">
                <a16:creationId xmlns:a16="http://schemas.microsoft.com/office/drawing/2014/main" id="{0F83C49A-C070-4B98-97D2-94F73C83BC79}"/>
              </a:ext>
            </a:extLst>
          </p:cNvPr>
          <p:cNvSpPr>
            <a:spLocks noGrp="1"/>
          </p:cNvSpPr>
          <p:nvPr>
            <p:ph type="ftr" sz="quarter" idx="11"/>
          </p:nvPr>
        </p:nvSpPr>
        <p:spPr>
          <a:xfrm>
            <a:off x="3124200" y="6248400"/>
            <a:ext cx="2895600" cy="457200"/>
          </a:xfrm>
        </p:spPr>
        <p:txBody>
          <a:bodyPr/>
          <a:lstStyle>
            <a:lvl1pPr>
              <a:defRPr/>
            </a:lvl1pPr>
          </a:lstStyle>
          <a:p>
            <a:endParaRPr lang="it-IT" altLang="it-IT"/>
          </a:p>
        </p:txBody>
      </p:sp>
      <p:sp>
        <p:nvSpPr>
          <p:cNvPr id="8" name="Segnaposto numero diapositiva 7">
            <a:extLst>
              <a:ext uri="{FF2B5EF4-FFF2-40B4-BE49-F238E27FC236}">
                <a16:creationId xmlns:a16="http://schemas.microsoft.com/office/drawing/2014/main" id="{14A89453-4FFF-4CE5-B6D3-33764108791A}"/>
              </a:ext>
            </a:extLst>
          </p:cNvPr>
          <p:cNvSpPr>
            <a:spLocks noGrp="1"/>
          </p:cNvSpPr>
          <p:nvPr>
            <p:ph type="sldNum" sz="quarter" idx="12"/>
          </p:nvPr>
        </p:nvSpPr>
        <p:spPr>
          <a:xfrm>
            <a:off x="6553200" y="6248400"/>
            <a:ext cx="1905000" cy="457200"/>
          </a:xfrm>
        </p:spPr>
        <p:txBody>
          <a:bodyPr/>
          <a:lstStyle>
            <a:lvl1pPr>
              <a:defRPr/>
            </a:lvl1pPr>
          </a:lstStyle>
          <a:p>
            <a:fld id="{4A092EE0-5EA8-45D5-9183-18EADF968E2B}" type="slidenum">
              <a:rPr lang="it-IT" altLang="it-IT"/>
              <a:pPr/>
              <a:t>‹N›</a:t>
            </a:fld>
            <a:endParaRPr lang="it-IT" altLang="it-IT"/>
          </a:p>
        </p:txBody>
      </p:sp>
    </p:spTree>
    <p:extLst>
      <p:ext uri="{BB962C8B-B14F-4D97-AF65-F5344CB8AC3E}">
        <p14:creationId xmlns:p14="http://schemas.microsoft.com/office/powerpoint/2010/main" val="3614002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71684D-BF53-4A23-B1A1-D104330901FD}" type="slidenum">
              <a:rPr lang="it-IT" altLang="it-IT"/>
              <a:pPr/>
              <a:t>‹N›</a:t>
            </a:fld>
            <a:endParaRPr lang="it-IT" altLang="it-IT"/>
          </a:p>
        </p:txBody>
      </p:sp>
    </p:spTree>
    <p:extLst>
      <p:ext uri="{BB962C8B-B14F-4D97-AF65-F5344CB8AC3E}">
        <p14:creationId xmlns:p14="http://schemas.microsoft.com/office/powerpoint/2010/main" val="769980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3754B5E-C0C6-47A8-A9E1-9B97E5488FF1}" type="slidenum">
              <a:rPr lang="it-IT" altLang="it-IT"/>
              <a:pPr/>
              <a:t>‹N›</a:t>
            </a:fld>
            <a:endParaRPr lang="it-IT" altLang="it-IT"/>
          </a:p>
        </p:txBody>
      </p:sp>
    </p:spTree>
    <p:extLst>
      <p:ext uri="{BB962C8B-B14F-4D97-AF65-F5344CB8AC3E}">
        <p14:creationId xmlns:p14="http://schemas.microsoft.com/office/powerpoint/2010/main" val="3242318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1DDF19E-F15F-4758-9571-B3A3D204A806}" type="slidenum">
              <a:rPr lang="it-IT" altLang="it-IT"/>
              <a:pPr/>
              <a:t>‹N›</a:t>
            </a:fld>
            <a:endParaRPr lang="it-IT" altLang="it-IT"/>
          </a:p>
        </p:txBody>
      </p:sp>
    </p:spTree>
    <p:extLst>
      <p:ext uri="{BB962C8B-B14F-4D97-AF65-F5344CB8AC3E}">
        <p14:creationId xmlns:p14="http://schemas.microsoft.com/office/powerpoint/2010/main" val="414329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8671DAF-FE88-4C34-AFF0-9D406F61C505}" type="slidenum">
              <a:rPr lang="it-IT" altLang="it-IT"/>
              <a:pPr/>
              <a:t>‹N›</a:t>
            </a:fld>
            <a:endParaRPr lang="it-IT" altLang="it-IT"/>
          </a:p>
        </p:txBody>
      </p:sp>
    </p:spTree>
    <p:extLst>
      <p:ext uri="{BB962C8B-B14F-4D97-AF65-F5344CB8AC3E}">
        <p14:creationId xmlns:p14="http://schemas.microsoft.com/office/powerpoint/2010/main" val="671527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3838" cy="45164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600200"/>
            <a:ext cx="4033837" cy="45164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585461-AE17-4D5B-B793-6621A632E1C2}" type="slidenum">
              <a:rPr lang="it-IT" altLang="it-IT"/>
              <a:pPr/>
              <a:t>‹N›</a:t>
            </a:fld>
            <a:endParaRPr lang="it-IT" altLang="it-IT"/>
          </a:p>
        </p:txBody>
      </p:sp>
    </p:spTree>
    <p:extLst>
      <p:ext uri="{BB962C8B-B14F-4D97-AF65-F5344CB8AC3E}">
        <p14:creationId xmlns:p14="http://schemas.microsoft.com/office/powerpoint/2010/main" val="3504188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8B0D1E9-33AE-4614-974E-C78ADA33CE56}" type="slidenum">
              <a:rPr lang="it-IT" altLang="it-IT"/>
              <a:pPr/>
              <a:t>‹N›</a:t>
            </a:fld>
            <a:endParaRPr lang="it-IT" altLang="it-IT"/>
          </a:p>
        </p:txBody>
      </p:sp>
    </p:spTree>
    <p:extLst>
      <p:ext uri="{BB962C8B-B14F-4D97-AF65-F5344CB8AC3E}">
        <p14:creationId xmlns:p14="http://schemas.microsoft.com/office/powerpoint/2010/main" val="3860592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BCBEBA1-3773-4F65-A94C-7ECC4339C481}" type="slidenum">
              <a:rPr lang="it-IT" altLang="it-IT"/>
              <a:pPr/>
              <a:t>‹N›</a:t>
            </a:fld>
            <a:endParaRPr lang="it-IT" altLang="it-IT"/>
          </a:p>
        </p:txBody>
      </p:sp>
    </p:spTree>
    <p:extLst>
      <p:ext uri="{BB962C8B-B14F-4D97-AF65-F5344CB8AC3E}">
        <p14:creationId xmlns:p14="http://schemas.microsoft.com/office/powerpoint/2010/main" val="2739787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0DDE2-4BEF-43E7-A1C2-C08FEE75DB6D}" type="slidenum">
              <a:rPr lang="it-IT" altLang="it-IT"/>
              <a:pPr/>
              <a:t>‹N›</a:t>
            </a:fld>
            <a:endParaRPr lang="it-IT" altLang="it-IT"/>
          </a:p>
        </p:txBody>
      </p:sp>
    </p:spTree>
    <p:extLst>
      <p:ext uri="{BB962C8B-B14F-4D97-AF65-F5344CB8AC3E}">
        <p14:creationId xmlns:p14="http://schemas.microsoft.com/office/powerpoint/2010/main" val="3318726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94FA5227-DE4D-44A5-B59B-436043E08374}" type="slidenum">
              <a:rPr lang="it-IT" altLang="it-IT"/>
              <a:pPr/>
              <a:t>‹N›</a:t>
            </a:fld>
            <a:endParaRPr lang="it-IT" altLang="it-IT"/>
          </a:p>
        </p:txBody>
      </p:sp>
    </p:spTree>
    <p:extLst>
      <p:ext uri="{BB962C8B-B14F-4D97-AF65-F5344CB8AC3E}">
        <p14:creationId xmlns:p14="http://schemas.microsoft.com/office/powerpoint/2010/main" val="3889952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80AAD7C-0E2D-4DC1-A86A-619BAA46E1CD}" type="slidenum">
              <a:rPr lang="it-IT" altLang="it-IT"/>
              <a:pPr/>
              <a:t>‹N›</a:t>
            </a:fld>
            <a:endParaRPr lang="it-IT" altLang="it-IT"/>
          </a:p>
        </p:txBody>
      </p:sp>
    </p:spTree>
    <p:extLst>
      <p:ext uri="{BB962C8B-B14F-4D97-AF65-F5344CB8AC3E}">
        <p14:creationId xmlns:p14="http://schemas.microsoft.com/office/powerpoint/2010/main" val="3739589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E9F5800-BBB1-48B7-A974-7F0E90193D3B}" type="slidenum">
              <a:rPr lang="it-IT" altLang="it-IT"/>
              <a:pPr/>
              <a:t>‹N›</a:t>
            </a:fld>
            <a:endParaRPr lang="it-IT" altLang="it-IT"/>
          </a:p>
        </p:txBody>
      </p:sp>
    </p:spTree>
    <p:extLst>
      <p:ext uri="{BB962C8B-B14F-4D97-AF65-F5344CB8AC3E}">
        <p14:creationId xmlns:p14="http://schemas.microsoft.com/office/powerpoint/2010/main" val="129080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DAA7FDB-DD96-4674-9A53-7BD432253452}" type="slidenum">
              <a:rPr lang="it-IT" altLang="it-IT"/>
              <a:pPr/>
              <a:t>‹N›</a:t>
            </a:fld>
            <a:endParaRPr lang="it-IT" altLang="it-IT"/>
          </a:p>
        </p:txBody>
      </p:sp>
    </p:spTree>
    <p:extLst>
      <p:ext uri="{BB962C8B-B14F-4D97-AF65-F5344CB8AC3E}">
        <p14:creationId xmlns:p14="http://schemas.microsoft.com/office/powerpoint/2010/main" val="3768745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3050" y="128588"/>
            <a:ext cx="2054225" cy="59880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3450" cy="59880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2CC8B1E-F9EF-4566-A08D-F2AC00F93506}" type="slidenum">
              <a:rPr lang="it-IT" altLang="it-IT"/>
              <a:pPr/>
              <a:t>‹N›</a:t>
            </a:fld>
            <a:endParaRPr lang="it-IT" altLang="it-IT"/>
          </a:p>
        </p:txBody>
      </p:sp>
    </p:spTree>
    <p:extLst>
      <p:ext uri="{BB962C8B-B14F-4D97-AF65-F5344CB8AC3E}">
        <p14:creationId xmlns:p14="http://schemas.microsoft.com/office/powerpoint/2010/main" val="4253382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20075" cy="1425575"/>
          </a:xfrm>
        </p:spPr>
        <p:txBody>
          <a:bodyPr/>
          <a:lstStyle/>
          <a:p>
            <a:r>
              <a:rPr lang="it-IT"/>
              <a:t>Fare clic per modificare lo stile del titolo</a:t>
            </a:r>
          </a:p>
        </p:txBody>
      </p:sp>
      <p:sp>
        <p:nvSpPr>
          <p:cNvPr id="3" name="Segnaposto data 2"/>
          <p:cNvSpPr>
            <a:spLocks noGrp="1"/>
          </p:cNvSpPr>
          <p:nvPr>
            <p:ph type="dt" idx="10"/>
          </p:nvPr>
        </p:nvSpPr>
        <p:spPr>
          <a:xfrm>
            <a:off x="457200" y="6245225"/>
            <a:ext cx="2124075" cy="466725"/>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45225"/>
            <a:ext cx="2886075" cy="466725"/>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45225"/>
            <a:ext cx="2124075" cy="466725"/>
          </a:xfrm>
        </p:spPr>
        <p:txBody>
          <a:bodyPr/>
          <a:lstStyle>
            <a:lvl1pPr>
              <a:defRPr/>
            </a:lvl1pPr>
          </a:lstStyle>
          <a:p>
            <a:fld id="{E6AD76AF-1BC8-4C30-B125-4090D7CDC599}" type="slidenum">
              <a:rPr lang="it-IT" altLang="it-IT"/>
              <a:pPr/>
              <a:t>‹N›</a:t>
            </a:fld>
            <a:endParaRPr lang="it-IT" altLang="it-IT"/>
          </a:p>
        </p:txBody>
      </p:sp>
    </p:spTree>
    <p:extLst>
      <p:ext uri="{BB962C8B-B14F-4D97-AF65-F5344CB8AC3E}">
        <p14:creationId xmlns:p14="http://schemas.microsoft.com/office/powerpoint/2010/main" val="2253808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20075" cy="1425575"/>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3838" cy="45164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600200"/>
            <a:ext cx="4033837" cy="4516438"/>
          </a:xfrm>
        </p:spPr>
        <p:txBody>
          <a:bodyPr/>
          <a:lstStyle/>
          <a:p>
            <a:endParaRPr lang="it-IT"/>
          </a:p>
        </p:txBody>
      </p:sp>
      <p:sp>
        <p:nvSpPr>
          <p:cNvPr id="5" name="Segnaposto data 4"/>
          <p:cNvSpPr>
            <a:spLocks noGrp="1"/>
          </p:cNvSpPr>
          <p:nvPr>
            <p:ph type="dt" idx="10"/>
          </p:nvPr>
        </p:nvSpPr>
        <p:spPr>
          <a:xfrm>
            <a:off x="457200" y="6245225"/>
            <a:ext cx="2124075" cy="4667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5225"/>
            <a:ext cx="2886075" cy="4667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5225"/>
            <a:ext cx="2124075" cy="466725"/>
          </a:xfrm>
        </p:spPr>
        <p:txBody>
          <a:bodyPr/>
          <a:lstStyle>
            <a:lvl1pPr>
              <a:defRPr/>
            </a:lvl1pPr>
          </a:lstStyle>
          <a:p>
            <a:fld id="{F140C81E-BD35-4E30-8071-0A651CC81CF9}" type="slidenum">
              <a:rPr lang="it-IT" altLang="it-IT"/>
              <a:pPr/>
              <a:t>‹N›</a:t>
            </a:fld>
            <a:endParaRPr lang="it-IT" altLang="it-IT"/>
          </a:p>
        </p:txBody>
      </p:sp>
    </p:spTree>
    <p:extLst>
      <p:ext uri="{BB962C8B-B14F-4D97-AF65-F5344CB8AC3E}">
        <p14:creationId xmlns:p14="http://schemas.microsoft.com/office/powerpoint/2010/main" val="3916747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F524FA70-B503-459F-AD50-E827B66FCF58}" type="slidenum">
              <a:rPr lang="it-IT" altLang="it-IT" smtClean="0"/>
              <a:pPr/>
              <a:t>‹N›</a:t>
            </a:fld>
            <a:endParaRPr lang="it-IT" altLang="it-IT"/>
          </a:p>
        </p:txBody>
      </p:sp>
    </p:spTree>
    <p:extLst>
      <p:ext uri="{BB962C8B-B14F-4D97-AF65-F5344CB8AC3E}">
        <p14:creationId xmlns:p14="http://schemas.microsoft.com/office/powerpoint/2010/main" val="3479641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EB0C62DD-8DF1-4DA2-ABC9-8E30FFD27F89}" type="slidenum">
              <a:rPr lang="it-IT" altLang="it-IT" smtClean="0"/>
              <a:pPr/>
              <a:t>‹N›</a:t>
            </a:fld>
            <a:endParaRPr lang="it-IT" altLang="it-IT"/>
          </a:p>
        </p:txBody>
      </p:sp>
    </p:spTree>
    <p:extLst>
      <p:ext uri="{BB962C8B-B14F-4D97-AF65-F5344CB8AC3E}">
        <p14:creationId xmlns:p14="http://schemas.microsoft.com/office/powerpoint/2010/main" val="607376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56DD7F62-139E-4C39-9872-1AC5B4C2E6B0}" type="slidenum">
              <a:rPr lang="it-IT" altLang="it-IT" smtClean="0"/>
              <a:pPr/>
              <a:t>‹N›</a:t>
            </a:fld>
            <a:endParaRPr lang="it-IT" altLang="it-IT"/>
          </a:p>
        </p:txBody>
      </p:sp>
    </p:spTree>
    <p:extLst>
      <p:ext uri="{BB962C8B-B14F-4D97-AF65-F5344CB8AC3E}">
        <p14:creationId xmlns:p14="http://schemas.microsoft.com/office/powerpoint/2010/main" val="2465676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E4CD100A-FAA6-4894-A0AC-DD4ED53F51AB}" type="slidenum">
              <a:rPr lang="it-IT" altLang="it-IT" smtClean="0"/>
              <a:pPr/>
              <a:t>‹N›</a:t>
            </a:fld>
            <a:endParaRPr lang="it-IT" altLang="it-IT"/>
          </a:p>
        </p:txBody>
      </p:sp>
    </p:spTree>
    <p:extLst>
      <p:ext uri="{BB962C8B-B14F-4D97-AF65-F5344CB8AC3E}">
        <p14:creationId xmlns:p14="http://schemas.microsoft.com/office/powerpoint/2010/main" val="3942232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FC42CCAE-0945-423F-A4AF-D45B0683BE84}" type="slidenum">
              <a:rPr lang="it-IT" altLang="it-IT" smtClean="0"/>
              <a:pPr/>
              <a:t>‹N›</a:t>
            </a:fld>
            <a:endParaRPr lang="it-IT" altLang="it-IT"/>
          </a:p>
        </p:txBody>
      </p:sp>
    </p:spTree>
    <p:extLst>
      <p:ext uri="{BB962C8B-B14F-4D97-AF65-F5344CB8AC3E}">
        <p14:creationId xmlns:p14="http://schemas.microsoft.com/office/powerpoint/2010/main" val="3835965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96C8787D-3AA5-4B8C-9F86-1D2B4225C065}" type="slidenum">
              <a:rPr lang="it-IT" altLang="it-IT" smtClean="0"/>
              <a:pPr/>
              <a:t>‹N›</a:t>
            </a:fld>
            <a:endParaRPr lang="it-IT" altLang="it-IT"/>
          </a:p>
        </p:txBody>
      </p:sp>
    </p:spTree>
    <p:extLst>
      <p:ext uri="{BB962C8B-B14F-4D97-AF65-F5344CB8AC3E}">
        <p14:creationId xmlns:p14="http://schemas.microsoft.com/office/powerpoint/2010/main" val="966050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209A5AA3-51F2-492B-98EF-C45366A644CF}" type="slidenum">
              <a:rPr lang="it-IT" altLang="it-IT" smtClean="0"/>
              <a:pPr/>
              <a:t>‹N›</a:t>
            </a:fld>
            <a:endParaRPr lang="it-IT" altLang="it-IT"/>
          </a:p>
        </p:txBody>
      </p:sp>
    </p:spTree>
    <p:extLst>
      <p:ext uri="{BB962C8B-B14F-4D97-AF65-F5344CB8AC3E}">
        <p14:creationId xmlns:p14="http://schemas.microsoft.com/office/powerpoint/2010/main" val="30291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CBCF2146-AA4A-4E8F-8D44-00DDB3BC03F4}" type="slidenum">
              <a:rPr lang="it-IT" altLang="it-IT"/>
              <a:pPr/>
              <a:t>‹N›</a:t>
            </a:fld>
            <a:endParaRPr lang="it-IT" altLang="it-IT"/>
          </a:p>
        </p:txBody>
      </p:sp>
    </p:spTree>
    <p:extLst>
      <p:ext uri="{BB962C8B-B14F-4D97-AF65-F5344CB8AC3E}">
        <p14:creationId xmlns:p14="http://schemas.microsoft.com/office/powerpoint/2010/main" val="6170762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3AC63077-C407-4AD9-AA9C-3D7CFE4D6F22}" type="slidenum">
              <a:rPr lang="it-IT" altLang="it-IT" smtClean="0"/>
              <a:pPr/>
              <a:t>‹N›</a:t>
            </a:fld>
            <a:endParaRPr lang="it-IT" altLang="it-IT"/>
          </a:p>
        </p:txBody>
      </p:sp>
    </p:spTree>
    <p:extLst>
      <p:ext uri="{BB962C8B-B14F-4D97-AF65-F5344CB8AC3E}">
        <p14:creationId xmlns:p14="http://schemas.microsoft.com/office/powerpoint/2010/main" val="2247348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EE1BA28F-6E70-4A86-A6C1-526D06CF19FE}" type="slidenum">
              <a:rPr lang="it-IT" altLang="it-IT" smtClean="0"/>
              <a:pPr/>
              <a:t>‹N›</a:t>
            </a:fld>
            <a:endParaRPr lang="it-IT" altLang="it-IT"/>
          </a:p>
        </p:txBody>
      </p:sp>
    </p:spTree>
    <p:extLst>
      <p:ext uri="{BB962C8B-B14F-4D97-AF65-F5344CB8AC3E}">
        <p14:creationId xmlns:p14="http://schemas.microsoft.com/office/powerpoint/2010/main" val="1060683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1908CC10-FD65-45CF-8E3C-46C7C1EE1B90}" type="slidenum">
              <a:rPr lang="it-IT" altLang="it-IT" smtClean="0"/>
              <a:pPr/>
              <a:t>‹N›</a:t>
            </a:fld>
            <a:endParaRPr lang="it-IT" altLang="it-IT"/>
          </a:p>
        </p:txBody>
      </p:sp>
    </p:spTree>
    <p:extLst>
      <p:ext uri="{BB962C8B-B14F-4D97-AF65-F5344CB8AC3E}">
        <p14:creationId xmlns:p14="http://schemas.microsoft.com/office/powerpoint/2010/main" val="1480970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81397B34-8394-4324-BC41-3EC8E21E3CD9}" type="slidenum">
              <a:rPr lang="it-IT" altLang="it-IT" smtClean="0"/>
              <a:pPr/>
              <a:t>‹N›</a:t>
            </a:fld>
            <a:endParaRPr lang="it-IT" altLang="it-IT"/>
          </a:p>
        </p:txBody>
      </p:sp>
    </p:spTree>
    <p:extLst>
      <p:ext uri="{BB962C8B-B14F-4D97-AF65-F5344CB8AC3E}">
        <p14:creationId xmlns:p14="http://schemas.microsoft.com/office/powerpoint/2010/main" val="1646042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A1D33-899C-498C-98F5-50A255EA08FC}"/>
              </a:ext>
            </a:extLst>
          </p:cNvPr>
          <p:cNvSpPr>
            <a:spLocks noGrp="1"/>
          </p:cNvSpPr>
          <p:nvPr>
            <p:ph type="title"/>
          </p:nvPr>
        </p:nvSpPr>
        <p:spPr>
          <a:xfrm>
            <a:off x="457202" y="274638"/>
            <a:ext cx="8228013" cy="1141412"/>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ED45671-CCA7-4764-BF8B-E1DA10662537}"/>
              </a:ext>
            </a:extLst>
          </p:cNvPr>
          <p:cNvSpPr>
            <a:spLocks noGrp="1"/>
          </p:cNvSpPr>
          <p:nvPr>
            <p:ph type="dt" idx="10"/>
          </p:nvPr>
        </p:nvSpPr>
        <p:spPr>
          <a:xfrm>
            <a:off x="457202" y="6245228"/>
            <a:ext cx="2132013" cy="474663"/>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B97D45AB-3E6C-4FBC-AD56-8ABDF13704CC}"/>
              </a:ext>
            </a:extLst>
          </p:cNvPr>
          <p:cNvSpPr>
            <a:spLocks noGrp="1"/>
          </p:cNvSpPr>
          <p:nvPr>
            <p:ph type="ftr" idx="11"/>
          </p:nvPr>
        </p:nvSpPr>
        <p:spPr>
          <a:xfrm>
            <a:off x="3124202" y="6245228"/>
            <a:ext cx="2894013" cy="474663"/>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C6AA8512-1FEC-46D5-9FCE-7A69D664363F}"/>
              </a:ext>
            </a:extLst>
          </p:cNvPr>
          <p:cNvSpPr>
            <a:spLocks noGrp="1"/>
          </p:cNvSpPr>
          <p:nvPr>
            <p:ph type="sldNum" idx="12"/>
          </p:nvPr>
        </p:nvSpPr>
        <p:spPr>
          <a:xfrm>
            <a:off x="6553202" y="6245228"/>
            <a:ext cx="2132013" cy="474663"/>
          </a:xfrm>
        </p:spPr>
        <p:txBody>
          <a:bodyPr/>
          <a:lstStyle>
            <a:lvl1pPr>
              <a:defRPr/>
            </a:lvl1pPr>
          </a:lstStyle>
          <a:p>
            <a:fld id="{ACE68069-EA4C-48D9-8E88-B933F89BFA13}" type="slidenum">
              <a:rPr lang="it-IT" altLang="it-IT"/>
              <a:pPr/>
              <a:t>‹N›</a:t>
            </a:fld>
            <a:endParaRPr lang="it-IT" altLang="it-IT"/>
          </a:p>
        </p:txBody>
      </p:sp>
    </p:spTree>
    <p:extLst>
      <p:ext uri="{BB962C8B-B14F-4D97-AF65-F5344CB8AC3E}">
        <p14:creationId xmlns:p14="http://schemas.microsoft.com/office/powerpoint/2010/main" val="9674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63B3329-C521-4AD1-B66D-733061F9432E}" type="slidenum">
              <a:rPr lang="it-IT" altLang="it-IT"/>
              <a:pPr/>
              <a:t>‹N›</a:t>
            </a:fld>
            <a:endParaRPr lang="it-IT" altLang="it-IT"/>
          </a:p>
        </p:txBody>
      </p:sp>
    </p:spTree>
    <p:extLst>
      <p:ext uri="{BB962C8B-B14F-4D97-AF65-F5344CB8AC3E}">
        <p14:creationId xmlns:p14="http://schemas.microsoft.com/office/powerpoint/2010/main" val="278524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E43F30C-D560-4BA4-A7D1-73C5253A845B}" type="slidenum">
              <a:rPr lang="it-IT" altLang="it-IT"/>
              <a:pPr/>
              <a:t>‹N›</a:t>
            </a:fld>
            <a:endParaRPr lang="it-IT" altLang="it-IT"/>
          </a:p>
        </p:txBody>
      </p:sp>
    </p:spTree>
    <p:extLst>
      <p:ext uri="{BB962C8B-B14F-4D97-AF65-F5344CB8AC3E}">
        <p14:creationId xmlns:p14="http://schemas.microsoft.com/office/powerpoint/2010/main" val="127652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93F3B5B2-0A98-4297-848F-17D5CF041FFB}" type="slidenum">
              <a:rPr lang="it-IT" altLang="it-IT"/>
              <a:pPr/>
              <a:t>‹N›</a:t>
            </a:fld>
            <a:endParaRPr lang="it-IT" altLang="it-IT"/>
          </a:p>
        </p:txBody>
      </p:sp>
    </p:spTree>
    <p:extLst>
      <p:ext uri="{BB962C8B-B14F-4D97-AF65-F5344CB8AC3E}">
        <p14:creationId xmlns:p14="http://schemas.microsoft.com/office/powerpoint/2010/main" val="19805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9225"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23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D7F1534B-EFD4-4289-9BBB-101AA7F1436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7638"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23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C5112721-1860-4617-B393-80B48A35C812}" type="slidenum">
              <a:rPr lang="it-IT" altLang="it-IT"/>
              <a:pPr/>
              <a:t>‹N›</a:t>
            </a:fld>
            <a:endParaRPr lang="it-IT" altLang="it-IT"/>
          </a:p>
        </p:txBody>
      </p:sp>
    </p:spTree>
    <p:extLst>
      <p:ext uri="{BB962C8B-B14F-4D97-AF65-F5344CB8AC3E}">
        <p14:creationId xmlns:p14="http://schemas.microsoft.com/office/powerpoint/2010/main" val="1314073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160A57-9212-4311-BCFC-9215D76C70C2}"/>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Rectangle 3">
            <a:extLst>
              <a:ext uri="{FF2B5EF4-FFF2-40B4-BE49-F238E27FC236}">
                <a16:creationId xmlns:a16="http://schemas.microsoft.com/office/drawing/2014/main" id="{A73644AC-0669-4FBA-9131-D06B7D18E9B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5B0752C9-06B4-4077-B4F3-135EE8A44CA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it-IT" altLang="it-IT"/>
          </a:p>
        </p:txBody>
      </p:sp>
      <p:sp>
        <p:nvSpPr>
          <p:cNvPr id="1029" name="Rectangle 5">
            <a:extLst>
              <a:ext uri="{FF2B5EF4-FFF2-40B4-BE49-F238E27FC236}">
                <a16:creationId xmlns:a16="http://schemas.microsoft.com/office/drawing/2014/main" id="{3528BE40-85B1-473C-A463-8CB0A5434ED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it-IT" altLang="it-IT"/>
          </a:p>
        </p:txBody>
      </p:sp>
      <p:sp>
        <p:nvSpPr>
          <p:cNvPr id="1030" name="Rectangle 6">
            <a:extLst>
              <a:ext uri="{FF2B5EF4-FFF2-40B4-BE49-F238E27FC236}">
                <a16:creationId xmlns:a16="http://schemas.microsoft.com/office/drawing/2014/main" id="{A64C7BBD-2151-4A32-B9A1-A7B78CCF6CB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2F17A3A2-717A-4080-8BD4-6AEFAD3C6BDB}" type="slidenum">
              <a:rPr lang="it-IT" altLang="it-IT"/>
              <a:pPr/>
              <a:t>‹N›</a:t>
            </a:fld>
            <a:endParaRPr lang="it-IT" altLang="it-IT"/>
          </a:p>
        </p:txBody>
      </p:sp>
    </p:spTree>
    <p:extLst>
      <p:ext uri="{BB962C8B-B14F-4D97-AF65-F5344CB8AC3E}">
        <p14:creationId xmlns:p14="http://schemas.microsoft.com/office/powerpoint/2010/main" val="11874189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0075" cy="142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220075" cy="451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12407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28" name="Rectangle 4"/>
          <p:cNvSpPr>
            <a:spLocks noGrp="1" noChangeArrowheads="1"/>
          </p:cNvSpPr>
          <p:nvPr>
            <p:ph type="ftr"/>
          </p:nvPr>
        </p:nvSpPr>
        <p:spPr bwMode="auto">
          <a:xfrm>
            <a:off x="3124200" y="6245225"/>
            <a:ext cx="288607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29" name="Rectangle 5"/>
          <p:cNvSpPr>
            <a:spLocks noGrp="1" noChangeArrowheads="1"/>
          </p:cNvSpPr>
          <p:nvPr>
            <p:ph type="sldNum"/>
          </p:nvPr>
        </p:nvSpPr>
        <p:spPr bwMode="auto">
          <a:xfrm>
            <a:off x="6553200" y="6245225"/>
            <a:ext cx="212407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E2D9E5C3-4DAB-404E-8164-690152257671}" type="slidenum">
              <a:rPr lang="it-IT" altLang="it-IT"/>
              <a:pPr/>
              <a:t>‹N›</a:t>
            </a:fld>
            <a:endParaRPr lang="it-IT" altLang="it-IT"/>
          </a:p>
        </p:txBody>
      </p:sp>
    </p:spTree>
    <p:extLst>
      <p:ext uri="{BB962C8B-B14F-4D97-AF65-F5344CB8AC3E}">
        <p14:creationId xmlns:p14="http://schemas.microsoft.com/office/powerpoint/2010/main" val="322637065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CCFFFF"/>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CCFFFF"/>
          </a:solidFill>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9E5C3-4DAB-404E-8164-690152257671}" type="slidenum">
              <a:rPr lang="it-IT" altLang="it-IT" smtClean="0"/>
              <a:pPr/>
              <a:t>‹N›</a:t>
            </a:fld>
            <a:endParaRPr lang="it-IT" altLang="it-IT"/>
          </a:p>
        </p:txBody>
      </p:sp>
    </p:spTree>
    <p:extLst>
      <p:ext uri="{BB962C8B-B14F-4D97-AF65-F5344CB8AC3E}">
        <p14:creationId xmlns:p14="http://schemas.microsoft.com/office/powerpoint/2010/main" val="24130352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3.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3.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8.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3.xml"/><Relationship Id="rId1" Type="http://schemas.openxmlformats.org/officeDocument/2006/relationships/vmlDrawing" Target="../drawings/vmlDrawing2.vml"/><Relationship Id="rId5" Type="http://schemas.openxmlformats.org/officeDocument/2006/relationships/image" Target="../media/image19.jpe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3.xml"/><Relationship Id="rId1" Type="http://schemas.openxmlformats.org/officeDocument/2006/relationships/vmlDrawing" Target="../drawings/vmlDrawing3.vml"/><Relationship Id="rId5" Type="http://schemas.openxmlformats.org/officeDocument/2006/relationships/image" Target="../media/image19.jpeg"/><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3.xml"/><Relationship Id="rId5" Type="http://schemas.openxmlformats.org/officeDocument/2006/relationships/image" Target="../media/image28.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1034BB17-1013-8D4D-8CD2-D072EF1E046F}"/>
              </a:ext>
            </a:extLst>
          </p:cNvPr>
          <p:cNvSpPr>
            <a:spLocks noGrp="1"/>
          </p:cNvSpPr>
          <p:nvPr>
            <p:ph type="title"/>
          </p:nvPr>
        </p:nvSpPr>
        <p:spPr>
          <a:xfrm>
            <a:off x="755576" y="2420888"/>
            <a:ext cx="7769225" cy="1431925"/>
          </a:xfrm>
        </p:spPr>
        <p:txBody>
          <a:bodyPr/>
          <a:lstStyle/>
          <a:p>
            <a:r>
              <a:rPr lang="it-IT" dirty="0">
                <a:solidFill>
                  <a:schemeClr val="tx1"/>
                </a:solidFill>
              </a:rPr>
              <a:t>ARGOMENTI PROPEDEUTICI </a:t>
            </a:r>
            <a:br>
              <a:rPr lang="it-IT" dirty="0">
                <a:solidFill>
                  <a:schemeClr val="tx1"/>
                </a:solidFill>
              </a:rPr>
            </a:br>
            <a:r>
              <a:rPr lang="it-IT" dirty="0">
                <a:solidFill>
                  <a:schemeClr val="tx1"/>
                </a:solidFill>
              </a:rPr>
              <a:t>al modulo</a:t>
            </a:r>
            <a:br>
              <a:rPr lang="it-IT" dirty="0">
                <a:solidFill>
                  <a:schemeClr val="tx1"/>
                </a:solidFill>
              </a:rPr>
            </a:br>
            <a:r>
              <a:rPr lang="it-IT" dirty="0">
                <a:solidFill>
                  <a:schemeClr val="tx1"/>
                </a:solidFill>
              </a:rPr>
              <a:t>SEMEIOTICA </a:t>
            </a:r>
            <a:br>
              <a:rPr lang="it-IT" dirty="0">
                <a:solidFill>
                  <a:schemeClr val="tx1"/>
                </a:solidFill>
              </a:rPr>
            </a:br>
            <a:r>
              <a:rPr lang="it-IT" dirty="0">
                <a:solidFill>
                  <a:schemeClr val="tx1"/>
                </a:solidFill>
              </a:rPr>
              <a:t>O </a:t>
            </a:r>
            <a:r>
              <a:rPr lang="it-IT" dirty="0" err="1">
                <a:solidFill>
                  <a:schemeClr val="tx1"/>
                </a:solidFill>
              </a:rPr>
              <a:t>R</a:t>
            </a:r>
            <a:r>
              <a:rPr lang="it-IT" dirty="0">
                <a:solidFill>
                  <a:schemeClr val="tx1"/>
                </a:solidFill>
              </a:rPr>
              <a:t> L</a:t>
            </a:r>
          </a:p>
        </p:txBody>
      </p:sp>
    </p:spTree>
    <p:extLst>
      <p:ext uri="{BB962C8B-B14F-4D97-AF65-F5344CB8AC3E}">
        <p14:creationId xmlns:p14="http://schemas.microsoft.com/office/powerpoint/2010/main" val="396049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7FB55F-C2EF-7A49-83EE-BA77840F8925}"/>
              </a:ext>
            </a:extLst>
          </p:cNvPr>
          <p:cNvSpPr>
            <a:spLocks noGrp="1"/>
          </p:cNvSpPr>
          <p:nvPr>
            <p:ph type="title"/>
          </p:nvPr>
        </p:nvSpPr>
        <p:spPr>
          <a:xfrm>
            <a:off x="683568" y="2276872"/>
            <a:ext cx="7767638" cy="1430338"/>
          </a:xfrm>
        </p:spPr>
        <p:txBody>
          <a:bodyPr/>
          <a:lstStyle/>
          <a:p>
            <a:r>
              <a:rPr lang="it-IT" dirty="0">
                <a:solidFill>
                  <a:schemeClr val="tx1"/>
                </a:solidFill>
                <a:latin typeface="Copperplate Gothic Bold" panose="020E0705020206020404" pitchFamily="34" charset="77"/>
              </a:rPr>
              <a:t>DESCRIZIONE ESSENZIALE </a:t>
            </a:r>
            <a:br>
              <a:rPr lang="it-IT" dirty="0">
                <a:solidFill>
                  <a:schemeClr val="tx1"/>
                </a:solidFill>
                <a:latin typeface="Copperplate Gothic Bold" panose="020E0705020206020404" pitchFamily="34" charset="77"/>
              </a:rPr>
            </a:br>
            <a:r>
              <a:rPr lang="it-IT" dirty="0">
                <a:solidFill>
                  <a:schemeClr val="tx1"/>
                </a:solidFill>
                <a:latin typeface="Copperplate Gothic Bold" panose="020E0705020206020404" pitchFamily="34" charset="77"/>
              </a:rPr>
              <a:t>dello</a:t>
            </a:r>
            <a:br>
              <a:rPr lang="it-IT" dirty="0">
                <a:solidFill>
                  <a:schemeClr val="tx1"/>
                </a:solidFill>
                <a:latin typeface="Copperplate Gothic Bold" panose="020E0705020206020404" pitchFamily="34" charset="77"/>
              </a:rPr>
            </a:br>
            <a:r>
              <a:rPr lang="it-IT" dirty="0">
                <a:solidFill>
                  <a:schemeClr val="tx1"/>
                </a:solidFill>
                <a:latin typeface="Copperplate Gothic Bold" panose="020E0705020206020404" pitchFamily="34" charset="77"/>
              </a:rPr>
              <a:t>SCHELETRO </a:t>
            </a:r>
            <a:br>
              <a:rPr lang="it-IT" dirty="0">
                <a:solidFill>
                  <a:schemeClr val="tx1"/>
                </a:solidFill>
                <a:latin typeface="Copperplate Gothic Bold" panose="020E0705020206020404" pitchFamily="34" charset="77"/>
              </a:rPr>
            </a:br>
            <a:r>
              <a:rPr lang="it-IT" dirty="0">
                <a:solidFill>
                  <a:schemeClr val="tx1"/>
                </a:solidFill>
                <a:latin typeface="Copperplate Gothic Bold" panose="020E0705020206020404" pitchFamily="34" charset="77"/>
              </a:rPr>
              <a:t>del CRANIO</a:t>
            </a:r>
            <a:br>
              <a:rPr lang="it-IT" dirty="0">
                <a:solidFill>
                  <a:schemeClr val="tx1"/>
                </a:solidFill>
                <a:latin typeface="Copperplate Gothic Bold" panose="020E0705020206020404" pitchFamily="34" charset="77"/>
              </a:rPr>
            </a:br>
            <a:r>
              <a:rPr lang="it-IT" dirty="0">
                <a:solidFill>
                  <a:schemeClr val="tx1"/>
                </a:solidFill>
                <a:latin typeface="Copperplate Gothic Bold" panose="020E0705020206020404" pitchFamily="34" charset="77"/>
              </a:rPr>
              <a:t>(Regione Cefalica)</a:t>
            </a:r>
          </a:p>
        </p:txBody>
      </p:sp>
    </p:spTree>
    <p:extLst>
      <p:ext uri="{BB962C8B-B14F-4D97-AF65-F5344CB8AC3E}">
        <p14:creationId xmlns:p14="http://schemas.microsoft.com/office/powerpoint/2010/main" val="350605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a:extLst>
              <a:ext uri="{FF2B5EF4-FFF2-40B4-BE49-F238E27FC236}">
                <a16:creationId xmlns:a16="http://schemas.microsoft.com/office/drawing/2014/main" id="{BAF372D8-95CB-4493-BCDA-5D5172DEFC1B}"/>
              </a:ext>
            </a:extLst>
          </p:cNvPr>
          <p:cNvSpPr>
            <a:spLocks noGrp="1" noChangeArrowheads="1"/>
          </p:cNvSpPr>
          <p:nvPr>
            <p:ph type="title"/>
          </p:nvPr>
        </p:nvSpPr>
        <p:spPr>
          <a:xfrm>
            <a:off x="468313" y="981075"/>
            <a:ext cx="8675687" cy="1143000"/>
          </a:xfrm>
        </p:spPr>
        <p:txBody>
          <a:bodyPr/>
          <a:lstStyle/>
          <a:p>
            <a:pPr algn="l"/>
            <a:r>
              <a:rPr lang="it-IT" altLang="it-IT" sz="3200" dirty="0">
                <a:latin typeface="Arial Black" panose="020B0A04020102020204" pitchFamily="34" charset="0"/>
              </a:rPr>
              <a:t>TESSUTI CONNETTIVI DI SOSTEGNO</a:t>
            </a:r>
            <a:br>
              <a:rPr lang="it-IT" altLang="it-IT" sz="3200" dirty="0">
                <a:latin typeface="Arial Black" panose="020B0A04020102020204" pitchFamily="34" charset="0"/>
              </a:rPr>
            </a:br>
            <a:br>
              <a:rPr lang="it-IT" altLang="it-IT" sz="3200" dirty="0">
                <a:latin typeface="Arial Black" panose="020B0A04020102020204" pitchFamily="34" charset="0"/>
              </a:rPr>
            </a:br>
            <a:br>
              <a:rPr lang="it-IT" altLang="it-IT" sz="3200" dirty="0">
                <a:latin typeface="Arial Black" panose="020B0A04020102020204" pitchFamily="34" charset="0"/>
              </a:rPr>
            </a:br>
            <a:r>
              <a:rPr lang="it-IT" altLang="it-IT" sz="3200" dirty="0">
                <a:latin typeface="Arial Black" panose="020B0A04020102020204" pitchFamily="34" charset="0"/>
              </a:rPr>
              <a:t>Tessuto Cartilagineo</a:t>
            </a:r>
            <a:br>
              <a:rPr lang="it-IT" altLang="it-IT" sz="3200" dirty="0">
                <a:latin typeface="Arial Black" panose="020B0A04020102020204" pitchFamily="34" charset="0"/>
              </a:rPr>
            </a:br>
            <a:r>
              <a:rPr lang="it-IT" altLang="it-IT" sz="3200" dirty="0">
                <a:latin typeface="Arial Black" panose="020B0A04020102020204" pitchFamily="34" charset="0"/>
              </a:rPr>
              <a:t>                               </a:t>
            </a:r>
            <a:br>
              <a:rPr lang="it-IT" altLang="it-IT" sz="3200" dirty="0">
                <a:latin typeface="Arial Black" panose="020B0A04020102020204" pitchFamily="34" charset="0"/>
              </a:rPr>
            </a:br>
            <a:r>
              <a:rPr lang="it-IT" altLang="it-IT" sz="3200" dirty="0">
                <a:latin typeface="Arial Black" panose="020B0A04020102020204" pitchFamily="34" charset="0"/>
              </a:rPr>
              <a:t>                                     Tessuto Osseo</a:t>
            </a:r>
          </a:p>
        </p:txBody>
      </p:sp>
      <p:pic>
        <p:nvPicPr>
          <p:cNvPr id="122885" name="Picture 5" descr="0701">
            <a:extLst>
              <a:ext uri="{FF2B5EF4-FFF2-40B4-BE49-F238E27FC236}">
                <a16:creationId xmlns:a16="http://schemas.microsoft.com/office/drawing/2014/main" id="{09CA3EDC-4103-469D-BC72-4B5E0DDB77FA}"/>
              </a:ext>
            </a:extLst>
          </p:cNvPr>
          <p:cNvPicPr>
            <a:picLocks noGrp="1" noChangeAspect="1" noChangeArrowheads="1"/>
          </p:cNvPicPr>
          <p:nvPr>
            <p:ph sz="half" idx="1"/>
          </p:nvPr>
        </p:nvPicPr>
        <p:blipFill>
          <a:blip r:embed="rId2">
            <a:lum contrast="6000"/>
            <a:extLst>
              <a:ext uri="{28A0092B-C50C-407E-A947-70E740481C1C}">
                <a14:useLocalDpi xmlns:a14="http://schemas.microsoft.com/office/drawing/2010/main" val="0"/>
              </a:ext>
            </a:extLst>
          </a:blip>
          <a:srcRect b="5269"/>
          <a:stretch>
            <a:fillRect/>
          </a:stretch>
        </p:blipFill>
        <p:spPr>
          <a:xfrm>
            <a:off x="323850" y="2176463"/>
            <a:ext cx="2133600" cy="4681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887" name="Picture 7" descr="0710">
            <a:extLst>
              <a:ext uri="{FF2B5EF4-FFF2-40B4-BE49-F238E27FC236}">
                <a16:creationId xmlns:a16="http://schemas.microsoft.com/office/drawing/2014/main" id="{98776466-4739-487A-8158-D0324DC620E0}"/>
              </a:ext>
            </a:extLst>
          </p:cNvPr>
          <p:cNvPicPr>
            <a:picLocks noGrp="1" noChangeAspect="1" noChangeArrowheads="1"/>
          </p:cNvPicPr>
          <p:nvPr>
            <p:ph sz="half" idx="2"/>
          </p:nvPr>
        </p:nvPicPr>
        <p:blipFill>
          <a:blip r:embed="rId3">
            <a:lum contrast="6000"/>
            <a:extLst>
              <a:ext uri="{28A0092B-C50C-407E-A947-70E740481C1C}">
                <a14:useLocalDpi xmlns:a14="http://schemas.microsoft.com/office/drawing/2010/main" val="0"/>
              </a:ext>
            </a:extLst>
          </a:blip>
          <a:srcRect/>
          <a:stretch>
            <a:fillRect/>
          </a:stretch>
        </p:blipFill>
        <p:spPr>
          <a:xfrm>
            <a:off x="5540375" y="3003550"/>
            <a:ext cx="3603625" cy="3854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771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BEF3D5-CD15-B842-92E6-094A17E00F06}"/>
              </a:ext>
            </a:extLst>
          </p:cNvPr>
          <p:cNvSpPr>
            <a:spLocks noGrp="1"/>
          </p:cNvSpPr>
          <p:nvPr>
            <p:ph type="title"/>
          </p:nvPr>
        </p:nvSpPr>
        <p:spPr>
          <a:xfrm>
            <a:off x="179512" y="188640"/>
            <a:ext cx="8784976" cy="1143000"/>
          </a:xfrm>
        </p:spPr>
        <p:txBody>
          <a:bodyPr/>
          <a:lstStyle/>
          <a:p>
            <a:r>
              <a:rPr lang="it-IT" b="1" dirty="0">
                <a:latin typeface="Gurmukhi MN" panose="02020600050405020304" pitchFamily="18" charset="0"/>
                <a:cs typeface="Gurmukhi MN" panose="02020600050405020304" pitchFamily="18" charset="0"/>
              </a:rPr>
              <a:t>TESSUTO  CARTILAGINEO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(Cartilagine)</a:t>
            </a:r>
          </a:p>
        </p:txBody>
      </p:sp>
      <p:sp>
        <p:nvSpPr>
          <p:cNvPr id="3" name="Segnaposto contenuto 2">
            <a:extLst>
              <a:ext uri="{FF2B5EF4-FFF2-40B4-BE49-F238E27FC236}">
                <a16:creationId xmlns:a16="http://schemas.microsoft.com/office/drawing/2014/main" id="{6C26B0E6-3513-F64E-A115-458F95EAFE9D}"/>
              </a:ext>
            </a:extLst>
          </p:cNvPr>
          <p:cNvSpPr>
            <a:spLocks noGrp="1"/>
          </p:cNvSpPr>
          <p:nvPr>
            <p:ph idx="1"/>
          </p:nvPr>
        </p:nvSpPr>
        <p:spPr>
          <a:xfrm>
            <a:off x="0" y="1484784"/>
            <a:ext cx="9144000" cy="5526360"/>
          </a:xfrm>
        </p:spPr>
        <p:txBody>
          <a:bodyPr/>
          <a:lstStyle/>
          <a:p>
            <a:r>
              <a:rPr lang="it-IT" sz="2600" dirty="0">
                <a:latin typeface="Comic Sans MS" panose="030F0902030302020204" pitchFamily="66" charset="0"/>
              </a:rPr>
              <a:t>Il TESSUTO CARTILAGINEO, come tutti i Connettivi, presenta Cellule in una abbondante ECM.</a:t>
            </a:r>
          </a:p>
          <a:p>
            <a:endParaRPr lang="it-IT" sz="2600" dirty="0">
              <a:latin typeface="Comic Sans MS" panose="030F0902030302020204" pitchFamily="66" charset="0"/>
            </a:endParaRPr>
          </a:p>
          <a:p>
            <a:r>
              <a:rPr lang="it-IT" sz="2600" dirty="0">
                <a:latin typeface="Comic Sans MS" panose="030F0902030302020204" pitchFamily="66" charset="0"/>
              </a:rPr>
              <a:t>Le CELLULE della Cartilagine sono i CONDROCITI, che derivano dai CONDROBLASTI, una volta che questi ultimi abbiano rallentato la loro produzione di ECM</a:t>
            </a:r>
          </a:p>
          <a:p>
            <a:endParaRPr lang="it-IT" sz="2600" dirty="0">
              <a:latin typeface="Comic Sans MS" panose="030F0902030302020204" pitchFamily="66" charset="0"/>
            </a:endParaRPr>
          </a:p>
          <a:p>
            <a:r>
              <a:rPr lang="it-IT" sz="2600" dirty="0">
                <a:latin typeface="Comic Sans MS" panose="030F0902030302020204" pitchFamily="66" charset="0"/>
              </a:rPr>
              <a:t>La ECM è sempre caratterizzata da una Componente Amorfa, ricca in ACIDO IALURONICO ed altri GLICOSAMINOGLICANI (associati a Proteine nei PROTEOGLICANI), che garantiscono Elevata IDRATAZIONE e RESISTENZA alla COMPRESSIONE.</a:t>
            </a:r>
          </a:p>
        </p:txBody>
      </p:sp>
    </p:spTree>
    <p:extLst>
      <p:ext uri="{BB962C8B-B14F-4D97-AF65-F5344CB8AC3E}">
        <p14:creationId xmlns:p14="http://schemas.microsoft.com/office/powerpoint/2010/main" val="1682462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6F6E27-D9C0-2B43-AC4E-6E96BB93B353}"/>
              </a:ext>
            </a:extLst>
          </p:cNvPr>
          <p:cNvSpPr>
            <a:spLocks noGrp="1"/>
          </p:cNvSpPr>
          <p:nvPr>
            <p:ph type="title"/>
          </p:nvPr>
        </p:nvSpPr>
        <p:spPr>
          <a:xfrm>
            <a:off x="700337" y="0"/>
            <a:ext cx="7772400" cy="1143000"/>
          </a:xfrm>
        </p:spPr>
        <p:txBody>
          <a:bodyPr/>
          <a:lstStyle/>
          <a:p>
            <a:r>
              <a:rPr lang="it-IT" b="1" dirty="0">
                <a:latin typeface="Chalkboard SE" panose="03050602040202020205" pitchFamily="66" charset="77"/>
              </a:rPr>
              <a:t>FIBRE della CARTILAGINE</a:t>
            </a:r>
          </a:p>
        </p:txBody>
      </p:sp>
      <p:sp>
        <p:nvSpPr>
          <p:cNvPr id="3" name="Segnaposto contenuto 2">
            <a:extLst>
              <a:ext uri="{FF2B5EF4-FFF2-40B4-BE49-F238E27FC236}">
                <a16:creationId xmlns:a16="http://schemas.microsoft.com/office/drawing/2014/main" id="{1E89BAFE-FED7-C149-B25E-A7C062A61A07}"/>
              </a:ext>
            </a:extLst>
          </p:cNvPr>
          <p:cNvSpPr>
            <a:spLocks noGrp="1"/>
          </p:cNvSpPr>
          <p:nvPr>
            <p:ph idx="1"/>
          </p:nvPr>
        </p:nvSpPr>
        <p:spPr>
          <a:xfrm>
            <a:off x="0" y="1052736"/>
            <a:ext cx="9144000" cy="5688632"/>
          </a:xfrm>
        </p:spPr>
        <p:txBody>
          <a:bodyPr/>
          <a:lstStyle/>
          <a:p>
            <a:r>
              <a:rPr lang="it-IT" sz="2800" b="1" dirty="0">
                <a:latin typeface="Copperplate Gothic Bold" panose="020E0705020206020404" pitchFamily="34" charset="77"/>
              </a:rPr>
              <a:t>Prevale il COLLAGENE di tipo II</a:t>
            </a:r>
          </a:p>
          <a:p>
            <a:pPr marL="0" indent="0">
              <a:buNone/>
            </a:pPr>
            <a:endParaRPr lang="it-IT" sz="2800" b="1" dirty="0">
              <a:latin typeface="Copperplate Gothic Bold" panose="020E0705020206020404" pitchFamily="34" charset="77"/>
            </a:endParaRPr>
          </a:p>
          <a:p>
            <a:r>
              <a:rPr lang="it-IT" sz="2800" b="1" dirty="0">
                <a:latin typeface="Copperplate Gothic Bold" panose="020E0705020206020404" pitchFamily="34" charset="77"/>
              </a:rPr>
              <a:t>A seconda del contenuto ed alla tipologia di Fibre si descrivono:</a:t>
            </a:r>
          </a:p>
          <a:p>
            <a:pPr marL="0" indent="0">
              <a:buNone/>
            </a:pPr>
            <a:endParaRPr lang="it-IT" sz="2800" b="1" dirty="0">
              <a:latin typeface="Copperplate Gothic Bold" panose="020E0705020206020404" pitchFamily="34" charset="77"/>
            </a:endParaRPr>
          </a:p>
          <a:p>
            <a:pPr>
              <a:buFontTx/>
              <a:buChar char="-"/>
            </a:pPr>
            <a:r>
              <a:rPr lang="it-IT" sz="2800" b="1" dirty="0">
                <a:latin typeface="Copperplate Gothic Bold" panose="020E0705020206020404" pitchFamily="34" charset="77"/>
              </a:rPr>
              <a:t>CARTILAGINE IALINA: prevale la Componente amorfa. Si riscontra nei Capi Articolari, in alcune Cartilagini Laringee (TIROIDE, CRICOIDE), negli Anelli Tracheali e nella Piramide Nasale.</a:t>
            </a:r>
          </a:p>
        </p:txBody>
      </p:sp>
    </p:spTree>
    <p:extLst>
      <p:ext uri="{BB962C8B-B14F-4D97-AF65-F5344CB8AC3E}">
        <p14:creationId xmlns:p14="http://schemas.microsoft.com/office/powerpoint/2010/main" val="156269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6F6E27-D9C0-2B43-AC4E-6E96BB93B353}"/>
              </a:ext>
            </a:extLst>
          </p:cNvPr>
          <p:cNvSpPr>
            <a:spLocks noGrp="1"/>
          </p:cNvSpPr>
          <p:nvPr>
            <p:ph type="title"/>
          </p:nvPr>
        </p:nvSpPr>
        <p:spPr>
          <a:xfrm>
            <a:off x="700337" y="0"/>
            <a:ext cx="7772400" cy="1143000"/>
          </a:xfrm>
        </p:spPr>
        <p:txBody>
          <a:bodyPr/>
          <a:lstStyle/>
          <a:p>
            <a:r>
              <a:rPr lang="it-IT" b="1" dirty="0">
                <a:latin typeface="Chalkboard SE" panose="03050602040202020205" pitchFamily="66" charset="77"/>
              </a:rPr>
              <a:t>FIBRE della CARTILAGINE</a:t>
            </a:r>
          </a:p>
        </p:txBody>
      </p:sp>
      <p:sp>
        <p:nvSpPr>
          <p:cNvPr id="3" name="Segnaposto contenuto 2">
            <a:extLst>
              <a:ext uri="{FF2B5EF4-FFF2-40B4-BE49-F238E27FC236}">
                <a16:creationId xmlns:a16="http://schemas.microsoft.com/office/drawing/2014/main" id="{1E89BAFE-FED7-C149-B25E-A7C062A61A07}"/>
              </a:ext>
            </a:extLst>
          </p:cNvPr>
          <p:cNvSpPr>
            <a:spLocks noGrp="1"/>
          </p:cNvSpPr>
          <p:nvPr>
            <p:ph idx="1"/>
          </p:nvPr>
        </p:nvSpPr>
        <p:spPr>
          <a:xfrm>
            <a:off x="395536" y="1052736"/>
            <a:ext cx="8208912" cy="5688632"/>
          </a:xfrm>
        </p:spPr>
        <p:txBody>
          <a:bodyPr/>
          <a:lstStyle/>
          <a:p>
            <a:pPr marL="0" indent="0">
              <a:buNone/>
            </a:pPr>
            <a:endParaRPr lang="it-IT" sz="2800" b="1" dirty="0">
              <a:latin typeface="Copperplate Gothic Bold" panose="020E0705020206020404" pitchFamily="34" charset="77"/>
            </a:endParaRPr>
          </a:p>
          <a:p>
            <a:pPr marL="0" indent="0">
              <a:buNone/>
            </a:pPr>
            <a:r>
              <a:rPr lang="it-IT" sz="2800" b="1" dirty="0">
                <a:latin typeface="Copperplate Gothic Bold" panose="020E0705020206020404" pitchFamily="34" charset="77"/>
              </a:rPr>
              <a:t>CARTILAGINE ELASTICA: vi si riscontrano FIBRE ELASTICHE (es., nel Padiglione Auricolare, Cartilagine EPIGLOTTIDE della Laringe)</a:t>
            </a:r>
          </a:p>
          <a:p>
            <a:pPr marL="0" indent="0">
              <a:buNone/>
            </a:pPr>
            <a:endParaRPr lang="it-IT" sz="2800" b="1" dirty="0">
              <a:latin typeface="Copperplate Gothic Bold" panose="020E0705020206020404" pitchFamily="34" charset="77"/>
            </a:endParaRPr>
          </a:p>
          <a:p>
            <a:pPr marL="0" indent="0">
              <a:buNone/>
            </a:pPr>
            <a:r>
              <a:rPr lang="it-IT" sz="2800" b="1" dirty="0">
                <a:latin typeface="Copperplate Gothic Bold" panose="020E0705020206020404" pitchFamily="34" charset="77"/>
              </a:rPr>
              <a:t>- CARTILAGINE FIBROSA: ricca in FIBRE COLLAGENE. È tipica dei DISCHI ARTICOLARI (tra cui gli INTERVERTEBRALI) ed MENISCHI</a:t>
            </a:r>
          </a:p>
        </p:txBody>
      </p:sp>
    </p:spTree>
    <p:extLst>
      <p:ext uri="{BB962C8B-B14F-4D97-AF65-F5344CB8AC3E}">
        <p14:creationId xmlns:p14="http://schemas.microsoft.com/office/powerpoint/2010/main" val="2759156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a:extLst>
              <a:ext uri="{FF2B5EF4-FFF2-40B4-BE49-F238E27FC236}">
                <a16:creationId xmlns:a16="http://schemas.microsoft.com/office/drawing/2014/main" id="{7FB7D2A0-4175-49C8-885F-AF1F6AA5AD9C}"/>
              </a:ext>
            </a:extLst>
          </p:cNvPr>
          <p:cNvSpPr>
            <a:spLocks noGrp="1" noChangeArrowheads="1"/>
          </p:cNvSpPr>
          <p:nvPr>
            <p:ph type="title"/>
          </p:nvPr>
        </p:nvSpPr>
        <p:spPr>
          <a:xfrm>
            <a:off x="684213" y="0"/>
            <a:ext cx="7772400" cy="792163"/>
          </a:xfrm>
        </p:spPr>
        <p:txBody>
          <a:bodyPr/>
          <a:lstStyle/>
          <a:p>
            <a:r>
              <a:rPr lang="it-IT" altLang="it-IT" sz="3200">
                <a:latin typeface="Arial Black" panose="020B0A04020102020204" pitchFamily="34" charset="0"/>
              </a:rPr>
              <a:t>TIPI DI CARTILAGINE</a:t>
            </a:r>
          </a:p>
        </p:txBody>
      </p:sp>
      <p:pic>
        <p:nvPicPr>
          <p:cNvPr id="139269" name="Picture 5">
            <a:extLst>
              <a:ext uri="{FF2B5EF4-FFF2-40B4-BE49-F238E27FC236}">
                <a16:creationId xmlns:a16="http://schemas.microsoft.com/office/drawing/2014/main" id="{7B4138F9-DF32-41FE-8A50-10B49F8F4F88}"/>
              </a:ext>
            </a:extLst>
          </p:cNvPr>
          <p:cNvPicPr>
            <a:picLocks noGrp="1" noChangeAspect="1" noChangeArrowheads="1"/>
          </p:cNvPicPr>
          <p:nvPr>
            <p:ph idx="1"/>
          </p:nvPr>
        </p:nvPicPr>
        <p:blipFill>
          <a:blip r:embed="rId2">
            <a:lum bright="-6000" contrast="12000"/>
            <a:extLst>
              <a:ext uri="{28A0092B-C50C-407E-A947-70E740481C1C}">
                <a14:useLocalDpi xmlns:a14="http://schemas.microsoft.com/office/drawing/2010/main" val="0"/>
              </a:ext>
            </a:extLst>
          </a:blip>
          <a:srcRect/>
          <a:stretch>
            <a:fillRect/>
          </a:stretch>
        </p:blipFill>
        <p:spPr>
          <a:xfrm>
            <a:off x="0" y="908050"/>
            <a:ext cx="9144000" cy="5880100"/>
          </a:xfrm>
          <a:noFill/>
          <a:ln/>
        </p:spPr>
      </p:pic>
    </p:spTree>
    <p:extLst>
      <p:ext uri="{BB962C8B-B14F-4D97-AF65-F5344CB8AC3E}">
        <p14:creationId xmlns:p14="http://schemas.microsoft.com/office/powerpoint/2010/main" val="191907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a:extLst>
              <a:ext uri="{FF2B5EF4-FFF2-40B4-BE49-F238E27FC236}">
                <a16:creationId xmlns:a16="http://schemas.microsoft.com/office/drawing/2014/main" id="{D4AFF266-B197-4535-9D99-7E3B01741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9" name="Picture 5">
            <a:extLst>
              <a:ext uri="{FF2B5EF4-FFF2-40B4-BE49-F238E27FC236}">
                <a16:creationId xmlns:a16="http://schemas.microsoft.com/office/drawing/2014/main" id="{66150C2E-9883-4BDE-9F84-B961FD38F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50" name="Picture 6">
            <a:extLst>
              <a:ext uri="{FF2B5EF4-FFF2-40B4-BE49-F238E27FC236}">
                <a16:creationId xmlns:a16="http://schemas.microsoft.com/office/drawing/2014/main" id="{A2A43359-1C56-41F8-AE6F-9A79758C9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41663"/>
            <a:ext cx="4716463" cy="371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51" name="Text Box 7">
            <a:extLst>
              <a:ext uri="{FF2B5EF4-FFF2-40B4-BE49-F238E27FC236}">
                <a16:creationId xmlns:a16="http://schemas.microsoft.com/office/drawing/2014/main" id="{D88F027A-14E7-4B6C-AD13-68CF256EF12A}"/>
              </a:ext>
            </a:extLst>
          </p:cNvPr>
          <p:cNvSpPr txBox="1">
            <a:spLocks noChangeArrowheads="1"/>
          </p:cNvSpPr>
          <p:nvPr/>
        </p:nvSpPr>
        <p:spPr bwMode="auto">
          <a:xfrm>
            <a:off x="4716463" y="3141663"/>
            <a:ext cx="4232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rPr>
              <a:t>CARTILAGINE IALINA</a:t>
            </a:r>
          </a:p>
        </p:txBody>
      </p:sp>
      <p:sp>
        <p:nvSpPr>
          <p:cNvPr id="159752" name="Text Box 8">
            <a:extLst>
              <a:ext uri="{FF2B5EF4-FFF2-40B4-BE49-F238E27FC236}">
                <a16:creationId xmlns:a16="http://schemas.microsoft.com/office/drawing/2014/main" id="{7960CEF2-82C6-47BF-85D1-6D544BE80573}"/>
              </a:ext>
            </a:extLst>
          </p:cNvPr>
          <p:cNvSpPr txBox="1">
            <a:spLocks noChangeArrowheads="1"/>
          </p:cNvSpPr>
          <p:nvPr/>
        </p:nvSpPr>
        <p:spPr bwMode="auto">
          <a:xfrm>
            <a:off x="5127625" y="4946650"/>
            <a:ext cx="34147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rPr>
              <a:t>Gruppi Isogeni</a:t>
            </a:r>
          </a:p>
        </p:txBody>
      </p:sp>
      <p:sp>
        <p:nvSpPr>
          <p:cNvPr id="159753" name="Line 9">
            <a:extLst>
              <a:ext uri="{FF2B5EF4-FFF2-40B4-BE49-F238E27FC236}">
                <a16:creationId xmlns:a16="http://schemas.microsoft.com/office/drawing/2014/main" id="{AF7CA51E-0D7A-4D68-9C56-C307F178D5ED}"/>
              </a:ext>
            </a:extLst>
          </p:cNvPr>
          <p:cNvSpPr>
            <a:spLocks noChangeShapeType="1"/>
          </p:cNvSpPr>
          <p:nvPr/>
        </p:nvSpPr>
        <p:spPr bwMode="auto">
          <a:xfrm>
            <a:off x="6588125" y="5589588"/>
            <a:ext cx="360363"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endParaRPr>
          </a:p>
        </p:txBody>
      </p:sp>
      <p:sp>
        <p:nvSpPr>
          <p:cNvPr id="159754" name="Rectangle 10">
            <a:extLst>
              <a:ext uri="{FF2B5EF4-FFF2-40B4-BE49-F238E27FC236}">
                <a16:creationId xmlns:a16="http://schemas.microsoft.com/office/drawing/2014/main" id="{CE70D042-3090-489B-9F93-D22A0FC4E118}"/>
              </a:ext>
            </a:extLst>
          </p:cNvPr>
          <p:cNvSpPr>
            <a:spLocks noChangeArrowheads="1"/>
          </p:cNvSpPr>
          <p:nvPr/>
        </p:nvSpPr>
        <p:spPr bwMode="auto">
          <a:xfrm>
            <a:off x="5076825" y="4941888"/>
            <a:ext cx="3527425" cy="8636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903480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4">
            <a:extLst>
              <a:ext uri="{FF2B5EF4-FFF2-40B4-BE49-F238E27FC236}">
                <a16:creationId xmlns:a16="http://schemas.microsoft.com/office/drawing/2014/main" id="{A4665379-64ED-4591-80A9-AF9DC8E7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3" name="Picture 5">
            <a:extLst>
              <a:ext uri="{FF2B5EF4-FFF2-40B4-BE49-F238E27FC236}">
                <a16:creationId xmlns:a16="http://schemas.microsoft.com/office/drawing/2014/main" id="{AF8B06EF-FC51-46AD-BBF6-879DCBCCC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0"/>
            <a:ext cx="4643437"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4" name="Picture 6">
            <a:extLst>
              <a:ext uri="{FF2B5EF4-FFF2-40B4-BE49-F238E27FC236}">
                <a16:creationId xmlns:a16="http://schemas.microsoft.com/office/drawing/2014/main" id="{A7AA019D-DB00-4E91-8A2A-733169044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68638"/>
            <a:ext cx="4643438"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5" name="Text Box 7">
            <a:extLst>
              <a:ext uri="{FF2B5EF4-FFF2-40B4-BE49-F238E27FC236}">
                <a16:creationId xmlns:a16="http://schemas.microsoft.com/office/drawing/2014/main" id="{87CCD404-D779-495F-B930-0A1E77847652}"/>
              </a:ext>
            </a:extLst>
          </p:cNvPr>
          <p:cNvSpPr txBox="1">
            <a:spLocks noChangeArrowheads="1"/>
          </p:cNvSpPr>
          <p:nvPr/>
        </p:nvSpPr>
        <p:spPr bwMode="auto">
          <a:xfrm>
            <a:off x="5127625" y="4010025"/>
            <a:ext cx="33004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rPr>
              <a:t>CARTILAGINE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rPr>
              <a:t>FIBROSA</a:t>
            </a:r>
          </a:p>
        </p:txBody>
      </p:sp>
    </p:spTree>
    <p:extLst>
      <p:ext uri="{BB962C8B-B14F-4D97-AF65-F5344CB8AC3E}">
        <p14:creationId xmlns:p14="http://schemas.microsoft.com/office/powerpoint/2010/main" val="560987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D526D-20AB-BB4A-8AA8-9F849CC4250A}"/>
              </a:ext>
            </a:extLst>
          </p:cNvPr>
          <p:cNvSpPr>
            <a:spLocks noGrp="1"/>
          </p:cNvSpPr>
          <p:nvPr>
            <p:ph type="title"/>
          </p:nvPr>
        </p:nvSpPr>
        <p:spPr>
          <a:xfrm>
            <a:off x="611560" y="2204864"/>
            <a:ext cx="7772400" cy="1143000"/>
          </a:xfrm>
        </p:spPr>
        <p:txBody>
          <a:bodyPr/>
          <a:lstStyle/>
          <a:p>
            <a:r>
              <a:rPr lang="it-IT" b="1" dirty="0">
                <a:latin typeface="Chalkboard SE" panose="03050602040202020205" pitchFamily="66" charset="77"/>
              </a:rPr>
              <a:t>TESSUTO</a:t>
            </a:r>
            <a:br>
              <a:rPr lang="it-IT" b="1" dirty="0">
                <a:latin typeface="Chalkboard SE" panose="03050602040202020205" pitchFamily="66" charset="77"/>
              </a:rPr>
            </a:br>
            <a:r>
              <a:rPr lang="it-IT" b="1" dirty="0">
                <a:latin typeface="Chalkboard SE" panose="03050602040202020205" pitchFamily="66" charset="77"/>
              </a:rPr>
              <a:t>OSSEO</a:t>
            </a:r>
          </a:p>
        </p:txBody>
      </p:sp>
    </p:spTree>
    <p:extLst>
      <p:ext uri="{BB962C8B-B14F-4D97-AF65-F5344CB8AC3E}">
        <p14:creationId xmlns:p14="http://schemas.microsoft.com/office/powerpoint/2010/main" val="198956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3" name="Rectangle 9">
            <a:extLst>
              <a:ext uri="{FF2B5EF4-FFF2-40B4-BE49-F238E27FC236}">
                <a16:creationId xmlns:a16="http://schemas.microsoft.com/office/drawing/2014/main" id="{414BBF48-E0B3-4C2E-BD32-0AC62D24EDF9}"/>
              </a:ext>
            </a:extLst>
          </p:cNvPr>
          <p:cNvSpPr>
            <a:spLocks noGrp="1" noChangeArrowheads="1"/>
          </p:cNvSpPr>
          <p:nvPr>
            <p:ph type="title"/>
          </p:nvPr>
        </p:nvSpPr>
        <p:spPr>
          <a:xfrm>
            <a:off x="4500563" y="476250"/>
            <a:ext cx="4318000" cy="1143000"/>
          </a:xfrm>
        </p:spPr>
        <p:txBody>
          <a:bodyPr/>
          <a:lstStyle/>
          <a:p>
            <a:r>
              <a:rPr lang="it-IT" altLang="it-IT" sz="3200">
                <a:latin typeface="Arial Black" panose="020B0A04020102020204" pitchFamily="34" charset="0"/>
              </a:rPr>
              <a:t>SISTEMA SCHELETRICO</a:t>
            </a:r>
          </a:p>
        </p:txBody>
      </p:sp>
      <p:pic>
        <p:nvPicPr>
          <p:cNvPr id="164869" name="Picture 5" descr="0601">
            <a:extLst>
              <a:ext uri="{FF2B5EF4-FFF2-40B4-BE49-F238E27FC236}">
                <a16:creationId xmlns:a16="http://schemas.microsoft.com/office/drawing/2014/main" id="{4F4A29F1-E463-432B-BA50-4773561F7FE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108450" cy="443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72" name="Picture 8" descr="0701">
            <a:extLst>
              <a:ext uri="{FF2B5EF4-FFF2-40B4-BE49-F238E27FC236}">
                <a16:creationId xmlns:a16="http://schemas.microsoft.com/office/drawing/2014/main" id="{2CDCC930-FF3C-46E3-8907-0F978DAE417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67175" y="2339975"/>
            <a:ext cx="5076825" cy="4518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241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0DEBE5-4790-7C45-9718-B7BA9FDA18AC}"/>
              </a:ext>
            </a:extLst>
          </p:cNvPr>
          <p:cNvSpPr>
            <a:spLocks noGrp="1"/>
          </p:cNvSpPr>
          <p:nvPr>
            <p:ph type="title"/>
          </p:nvPr>
        </p:nvSpPr>
        <p:spPr>
          <a:xfrm>
            <a:off x="107504" y="25139"/>
            <a:ext cx="9036496" cy="739565"/>
          </a:xfrm>
        </p:spPr>
        <p:txBody>
          <a:bodyPr/>
          <a:lstStyle/>
          <a:p>
            <a:r>
              <a:rPr lang="it-IT" sz="3600" b="1" dirty="0">
                <a:latin typeface="Gurmukhi MN" panose="02020600050405020304" pitchFamily="18" charset="0"/>
                <a:cs typeface="Gurmukhi MN" panose="02020600050405020304" pitchFamily="18" charset="0"/>
              </a:rPr>
              <a:t>STRUTTURE di COMPETENZA ORL</a:t>
            </a:r>
          </a:p>
        </p:txBody>
      </p:sp>
      <p:sp>
        <p:nvSpPr>
          <p:cNvPr id="3" name="Segnaposto contenuto 2">
            <a:extLst>
              <a:ext uri="{FF2B5EF4-FFF2-40B4-BE49-F238E27FC236}">
                <a16:creationId xmlns:a16="http://schemas.microsoft.com/office/drawing/2014/main" id="{D38698B6-1B8E-3B41-B5C4-69F2F9BA7A19}"/>
              </a:ext>
            </a:extLst>
          </p:cNvPr>
          <p:cNvSpPr>
            <a:spLocks noGrp="1"/>
          </p:cNvSpPr>
          <p:nvPr>
            <p:ph idx="1"/>
          </p:nvPr>
        </p:nvSpPr>
        <p:spPr>
          <a:xfrm>
            <a:off x="611560" y="908720"/>
            <a:ext cx="7848872" cy="5949280"/>
          </a:xfrm>
        </p:spPr>
        <p:txBody>
          <a:bodyPr/>
          <a:lstStyle/>
          <a:p>
            <a:r>
              <a:rPr lang="it-IT" sz="2800" b="1" dirty="0">
                <a:latin typeface="Chalkboard SE" panose="03050602040202020205" pitchFamily="66" charset="77"/>
              </a:rPr>
              <a:t>Le Strutture Anatomiche di competenza </a:t>
            </a:r>
            <a:r>
              <a:rPr lang="it-IT" sz="2800" b="1" dirty="0" err="1">
                <a:latin typeface="Chalkboard SE" panose="03050602040202020205" pitchFamily="66" charset="77"/>
              </a:rPr>
              <a:t>OtoRinoLaringoiatrica</a:t>
            </a:r>
            <a:r>
              <a:rPr lang="it-IT" sz="2800" b="1" dirty="0">
                <a:latin typeface="Chalkboard SE" panose="03050602040202020205" pitchFamily="66" charset="77"/>
              </a:rPr>
              <a:t> (ORL) si ritrovano nelle Regioni Cefalica (Testa) e Cervicale (Collo).</a:t>
            </a:r>
          </a:p>
          <a:p>
            <a:endParaRPr lang="it-IT" sz="2800" b="1" dirty="0">
              <a:latin typeface="Chalkboard SE" panose="03050602040202020205" pitchFamily="66" charset="77"/>
            </a:endParaRPr>
          </a:p>
          <a:p>
            <a:r>
              <a:rPr lang="it-IT" sz="2800" b="1" dirty="0">
                <a:latin typeface="Chalkboard SE" panose="03050602040202020205" pitchFamily="66" charset="77"/>
              </a:rPr>
              <a:t>Quelle di maggior interesse specifico sono costituite dal Distretto Rino-Oro-</a:t>
            </a:r>
            <a:r>
              <a:rPr lang="it-IT" sz="2800" b="1" dirty="0" err="1">
                <a:latin typeface="Chalkboard SE" panose="03050602040202020205" pitchFamily="66" charset="77"/>
              </a:rPr>
              <a:t>Faringo</a:t>
            </a:r>
            <a:r>
              <a:rPr lang="it-IT" sz="2800" b="1" dirty="0">
                <a:latin typeface="Chalkboard SE" panose="03050602040202020205" pitchFamily="66" charset="77"/>
              </a:rPr>
              <a:t>-Laringeo, mentre, in questa fase, una minore rilevanza viene data al Distretto dell’ Orecchio (Otologico), intendendosi tutte le strutture che si trovano nell’ ambito dell’ Osso Temporale del Cranio</a:t>
            </a:r>
          </a:p>
        </p:txBody>
      </p:sp>
    </p:spTree>
    <p:extLst>
      <p:ext uri="{BB962C8B-B14F-4D97-AF65-F5344CB8AC3E}">
        <p14:creationId xmlns:p14="http://schemas.microsoft.com/office/powerpoint/2010/main" val="3445731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6">
            <a:extLst>
              <a:ext uri="{FF2B5EF4-FFF2-40B4-BE49-F238E27FC236}">
                <a16:creationId xmlns:a16="http://schemas.microsoft.com/office/drawing/2014/main" id="{1DDB3203-A202-4C03-9977-D3BC68245957}"/>
              </a:ext>
            </a:extLst>
          </p:cNvPr>
          <p:cNvSpPr>
            <a:spLocks noGrp="1" noChangeArrowheads="1"/>
          </p:cNvSpPr>
          <p:nvPr>
            <p:ph type="title"/>
          </p:nvPr>
        </p:nvSpPr>
        <p:spPr>
          <a:xfrm>
            <a:off x="684213" y="0"/>
            <a:ext cx="7772400" cy="1143000"/>
          </a:xfrm>
        </p:spPr>
        <p:txBody>
          <a:bodyPr/>
          <a:lstStyle/>
          <a:p>
            <a:r>
              <a:rPr lang="it-IT" altLang="it-IT" sz="4000" dirty="0">
                <a:latin typeface="Copperplate Gothic Bold" panose="020E0705020206020404" pitchFamily="34" charset="77"/>
              </a:rPr>
              <a:t>TESSUTO  OSSEO</a:t>
            </a:r>
          </a:p>
        </p:txBody>
      </p:sp>
      <p:graphicFrame>
        <p:nvGraphicFramePr>
          <p:cNvPr id="145413" name="Object 5">
            <a:extLst>
              <a:ext uri="{FF2B5EF4-FFF2-40B4-BE49-F238E27FC236}">
                <a16:creationId xmlns:a16="http://schemas.microsoft.com/office/drawing/2014/main" id="{20ED07EC-08C8-4CED-8423-3093A9308499}"/>
              </a:ext>
            </a:extLst>
          </p:cNvPr>
          <p:cNvGraphicFramePr>
            <a:graphicFrameLocks noGrp="1" noChangeAspect="1"/>
          </p:cNvGraphicFramePr>
          <p:nvPr>
            <p:ph idx="1"/>
          </p:nvPr>
        </p:nvGraphicFramePr>
        <p:xfrm>
          <a:off x="250825" y="1484313"/>
          <a:ext cx="8893175" cy="3924300"/>
        </p:xfrm>
        <a:graphic>
          <a:graphicData uri="http://schemas.openxmlformats.org/presentationml/2006/ole">
            <mc:AlternateContent xmlns:mc="http://schemas.openxmlformats.org/markup-compatibility/2006">
              <mc:Choice xmlns:v="urn:schemas-microsoft-com:vml" Requires="v">
                <p:oleObj spid="_x0000_s9221" name="Documento" r:id="rId3" imgW="6120097" imgH="2219480" progId="Word.Document.8">
                  <p:embed/>
                </p:oleObj>
              </mc:Choice>
              <mc:Fallback>
                <p:oleObj name="Documento" r:id="rId3" imgW="6120097" imgH="2219480" progId="Word.Document.8">
                  <p:embed/>
                  <p:pic>
                    <p:nvPicPr>
                      <p:cNvPr id="145413" name="Object 5">
                        <a:extLst>
                          <a:ext uri="{FF2B5EF4-FFF2-40B4-BE49-F238E27FC236}">
                            <a16:creationId xmlns:a16="http://schemas.microsoft.com/office/drawing/2014/main" id="{20ED07EC-08C8-4CED-8423-3093A9308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889317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90085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A8CFD-BEAA-9A45-9D5D-A7B262E77B40}"/>
              </a:ext>
            </a:extLst>
          </p:cNvPr>
          <p:cNvSpPr>
            <a:spLocks noGrp="1"/>
          </p:cNvSpPr>
          <p:nvPr>
            <p:ph type="title"/>
          </p:nvPr>
        </p:nvSpPr>
        <p:spPr>
          <a:xfrm>
            <a:off x="0" y="116632"/>
            <a:ext cx="9144000" cy="864096"/>
          </a:xfrm>
        </p:spPr>
        <p:txBody>
          <a:bodyPr/>
          <a:lstStyle/>
          <a:p>
            <a:r>
              <a:rPr lang="it-IT" sz="4000" dirty="0">
                <a:latin typeface="Comic Sans MS" panose="030F0902030302020204" pitchFamily="66" charset="0"/>
              </a:rPr>
              <a:t>TESSUTO OSSEO LAMELLARE</a:t>
            </a:r>
          </a:p>
        </p:txBody>
      </p:sp>
      <p:sp>
        <p:nvSpPr>
          <p:cNvPr id="3" name="Segnaposto contenuto 2">
            <a:extLst>
              <a:ext uri="{FF2B5EF4-FFF2-40B4-BE49-F238E27FC236}">
                <a16:creationId xmlns:a16="http://schemas.microsoft.com/office/drawing/2014/main" id="{BCDE3F55-3210-2D4C-8B4D-F1F34A38D037}"/>
              </a:ext>
            </a:extLst>
          </p:cNvPr>
          <p:cNvSpPr>
            <a:spLocks noGrp="1"/>
          </p:cNvSpPr>
          <p:nvPr>
            <p:ph idx="1"/>
          </p:nvPr>
        </p:nvSpPr>
        <p:spPr>
          <a:xfrm>
            <a:off x="107504" y="980728"/>
            <a:ext cx="9036496" cy="5877272"/>
          </a:xfrm>
        </p:spPr>
        <p:txBody>
          <a:bodyPr/>
          <a:lstStyle/>
          <a:p>
            <a:pPr marL="0" indent="0">
              <a:buNone/>
            </a:pPr>
            <a:r>
              <a:rPr lang="it-IT" sz="2800" b="1" dirty="0">
                <a:latin typeface="Comic Sans MS" panose="030F0902030302020204" pitchFamily="66" charset="0"/>
              </a:rPr>
              <a:t>Nella specie umana, il Tessuto Osseo prevalente è il cosiddetto LAMELLARE</a:t>
            </a:r>
            <a:r>
              <a:rPr lang="it-IT" b="1" dirty="0">
                <a:latin typeface="Comic Sans MS" panose="030F0902030302020204" pitchFamily="66" charset="0"/>
              </a:rPr>
              <a:t>.</a:t>
            </a:r>
          </a:p>
          <a:p>
            <a:pPr marL="0" indent="0">
              <a:buNone/>
            </a:pPr>
            <a:r>
              <a:rPr lang="it-IT" b="1" dirty="0">
                <a:latin typeface="Comic Sans MS" panose="030F0902030302020204" pitchFamily="66" charset="0"/>
              </a:rPr>
              <a:t>Le LAMELLE si organizzano:</a:t>
            </a:r>
          </a:p>
          <a:p>
            <a:pPr>
              <a:buFontTx/>
              <a:buChar char="-"/>
            </a:pPr>
            <a:r>
              <a:rPr lang="it-IT" b="1" dirty="0">
                <a:latin typeface="Comic Sans MS" panose="030F0902030302020204" pitchFamily="66" charset="0"/>
              </a:rPr>
              <a:t>In DISPOSIZIONE CONCENTRICA formando gli OSTEONI del Tessuto Osseo COMPATTO;</a:t>
            </a:r>
          </a:p>
          <a:p>
            <a:pPr>
              <a:buFontTx/>
              <a:buChar char="-"/>
            </a:pPr>
            <a:r>
              <a:rPr lang="it-IT" b="1" dirty="0">
                <a:latin typeface="Comic Sans MS" panose="030F0902030302020204" pitchFamily="66" charset="0"/>
              </a:rPr>
              <a:t>In DISPOSIZIONE INTRECCIATA, andando a costituire il Tessuto Osseo SPUGNOSO</a:t>
            </a:r>
          </a:p>
        </p:txBody>
      </p:sp>
    </p:spTree>
    <p:extLst>
      <p:ext uri="{BB962C8B-B14F-4D97-AF65-F5344CB8AC3E}">
        <p14:creationId xmlns:p14="http://schemas.microsoft.com/office/powerpoint/2010/main" val="1957131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6" name="Rectangle 6">
            <a:extLst>
              <a:ext uri="{FF2B5EF4-FFF2-40B4-BE49-F238E27FC236}">
                <a16:creationId xmlns:a16="http://schemas.microsoft.com/office/drawing/2014/main" id="{19FF8C5C-5B60-4698-BAF8-4E98FC700029}"/>
              </a:ext>
            </a:extLst>
          </p:cNvPr>
          <p:cNvSpPr>
            <a:spLocks noGrp="1" noChangeArrowheads="1"/>
          </p:cNvSpPr>
          <p:nvPr>
            <p:ph type="title"/>
          </p:nvPr>
        </p:nvSpPr>
        <p:spPr>
          <a:xfrm>
            <a:off x="14537" y="8856"/>
            <a:ext cx="8893175" cy="1548481"/>
          </a:xfrm>
        </p:spPr>
        <p:txBody>
          <a:bodyPr/>
          <a:lstStyle/>
          <a:p>
            <a:r>
              <a:rPr lang="it-IT" altLang="it-IT" sz="2400" b="1" dirty="0">
                <a:latin typeface="Comic Sans MS" panose="030F0902030302020204" pitchFamily="66" charset="0"/>
              </a:rPr>
              <a:t>TESSUTO OSSEO: SCHEMA DI ORGANIZZAZIONE GERARCHICA MACRO-MICROSOPICA</a:t>
            </a:r>
            <a:br>
              <a:rPr lang="it-IT" altLang="it-IT" sz="2400" b="1" dirty="0">
                <a:latin typeface="Comic Sans MS" panose="030F0902030302020204" pitchFamily="66" charset="0"/>
              </a:rPr>
            </a:br>
            <a:r>
              <a:rPr lang="it-IT" altLang="it-IT" sz="2400" b="1" dirty="0">
                <a:latin typeface="Comic Sans MS" panose="030F0902030302020204" pitchFamily="66" charset="0"/>
              </a:rPr>
              <a:t>- OSSO COMPATTO e OSSO SPUGNOSO</a:t>
            </a:r>
          </a:p>
        </p:txBody>
      </p:sp>
      <p:pic>
        <p:nvPicPr>
          <p:cNvPr id="148485" name="Picture 5">
            <a:extLst>
              <a:ext uri="{FF2B5EF4-FFF2-40B4-BE49-F238E27FC236}">
                <a16:creationId xmlns:a16="http://schemas.microsoft.com/office/drawing/2014/main" id="{08134BD5-D6D1-4EF5-A851-098F77E0918B}"/>
              </a:ext>
            </a:extLst>
          </p:cNvPr>
          <p:cNvPicPr>
            <a:picLocks noGrp="1" noChangeAspect="1" noChangeArrowheads="1"/>
          </p:cNvPicPr>
          <p:nvPr>
            <p:ph idx="1"/>
          </p:nvPr>
        </p:nvPicPr>
        <p:blipFill rotWithShape="1">
          <a:blip r:embed="rId2">
            <a:lum bright="-6000" contrast="12000"/>
            <a:extLst>
              <a:ext uri="{28A0092B-C50C-407E-A947-70E740481C1C}">
                <a14:useLocalDpi xmlns:a14="http://schemas.microsoft.com/office/drawing/2010/main" val="0"/>
              </a:ext>
            </a:extLst>
          </a:blip>
          <a:srcRect b="40627"/>
          <a:stretch/>
        </p:blipFill>
        <p:spPr>
          <a:xfrm>
            <a:off x="250825" y="1374775"/>
            <a:ext cx="8642350" cy="4862537"/>
          </a:xfrm>
          <a:noFill/>
          <a:ln/>
        </p:spPr>
      </p:pic>
      <p:sp>
        <p:nvSpPr>
          <p:cNvPr id="148490" name="Rectangle 10">
            <a:extLst>
              <a:ext uri="{FF2B5EF4-FFF2-40B4-BE49-F238E27FC236}">
                <a16:creationId xmlns:a16="http://schemas.microsoft.com/office/drawing/2014/main" id="{2080ED5A-2039-4CFA-9D16-9E5C6771BD82}"/>
              </a:ext>
            </a:extLst>
          </p:cNvPr>
          <p:cNvSpPr>
            <a:spLocks noChangeArrowheads="1"/>
          </p:cNvSpPr>
          <p:nvPr/>
        </p:nvSpPr>
        <p:spPr bwMode="auto">
          <a:xfrm>
            <a:off x="6443663" y="1557338"/>
            <a:ext cx="2449512" cy="223170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183440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9" name="Object 5">
            <a:extLst>
              <a:ext uri="{FF2B5EF4-FFF2-40B4-BE49-F238E27FC236}">
                <a16:creationId xmlns:a16="http://schemas.microsoft.com/office/drawing/2014/main" id="{9D341092-01DE-41BF-B1D9-4E6970F9DDA1}"/>
              </a:ext>
            </a:extLst>
          </p:cNvPr>
          <p:cNvGraphicFramePr>
            <a:graphicFrameLocks noChangeAspect="1"/>
          </p:cNvGraphicFramePr>
          <p:nvPr/>
        </p:nvGraphicFramePr>
        <p:xfrm>
          <a:off x="250825" y="260350"/>
          <a:ext cx="8893175" cy="2670175"/>
        </p:xfrm>
        <a:graphic>
          <a:graphicData uri="http://schemas.openxmlformats.org/presentationml/2006/ole">
            <mc:AlternateContent xmlns:mc="http://schemas.openxmlformats.org/markup-compatibility/2006">
              <mc:Choice xmlns:v="urn:schemas-microsoft-com:vml" Requires="v">
                <p:oleObj spid="_x0000_s10245" name="Documento" r:id="rId3" imgW="6120097" imgH="1693501" progId="Word.Document.8">
                  <p:embed/>
                </p:oleObj>
              </mc:Choice>
              <mc:Fallback>
                <p:oleObj name="Documento" r:id="rId3" imgW="6120097" imgH="1693501" progId="Word.Document.8">
                  <p:embed/>
                  <p:pic>
                    <p:nvPicPr>
                      <p:cNvPr id="190469" name="Object 5">
                        <a:extLst>
                          <a:ext uri="{FF2B5EF4-FFF2-40B4-BE49-F238E27FC236}">
                            <a16:creationId xmlns:a16="http://schemas.microsoft.com/office/drawing/2014/main" id="{9D341092-01DE-41BF-B1D9-4E6970F9DDA1}"/>
                          </a:ext>
                        </a:extLst>
                      </p:cNvPr>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250825" y="260350"/>
                        <a:ext cx="8893175"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0470" name="Picture 6" descr="mso29C1A">
            <a:extLst>
              <a:ext uri="{FF2B5EF4-FFF2-40B4-BE49-F238E27FC236}">
                <a16:creationId xmlns:a16="http://schemas.microsoft.com/office/drawing/2014/main" id="{EF1E8F08-BD2B-40DA-A3C1-5590C9419A75}"/>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b="44040"/>
          <a:stretch>
            <a:fillRect/>
          </a:stretch>
        </p:blipFill>
        <p:spPr bwMode="auto">
          <a:xfrm>
            <a:off x="3708400" y="3082925"/>
            <a:ext cx="5435600" cy="377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04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613" name="Object 5">
            <a:extLst>
              <a:ext uri="{FF2B5EF4-FFF2-40B4-BE49-F238E27FC236}">
                <a16:creationId xmlns:a16="http://schemas.microsoft.com/office/drawing/2014/main" id="{E10E0452-E1F2-4C00-91FD-3FECB1D6DF21}"/>
              </a:ext>
            </a:extLst>
          </p:cNvPr>
          <p:cNvGraphicFramePr>
            <a:graphicFrameLocks noChangeAspect="1"/>
          </p:cNvGraphicFramePr>
          <p:nvPr/>
        </p:nvGraphicFramePr>
        <p:xfrm>
          <a:off x="611188" y="476250"/>
          <a:ext cx="8208962" cy="2538413"/>
        </p:xfrm>
        <a:graphic>
          <a:graphicData uri="http://schemas.openxmlformats.org/presentationml/2006/ole">
            <mc:AlternateContent xmlns:mc="http://schemas.openxmlformats.org/markup-compatibility/2006">
              <mc:Choice xmlns:v="urn:schemas-microsoft-com:vml" Requires="v">
                <p:oleObj spid="_x0000_s11269" name="Documento" r:id="rId3" imgW="6120097" imgH="905073" progId="Word.Document.8">
                  <p:embed/>
                </p:oleObj>
              </mc:Choice>
              <mc:Fallback>
                <p:oleObj name="Documento" r:id="rId3" imgW="6120097" imgH="905073" progId="Word.Document.8">
                  <p:embed/>
                  <p:pic>
                    <p:nvPicPr>
                      <p:cNvPr id="196613" name="Object 5">
                        <a:extLst>
                          <a:ext uri="{FF2B5EF4-FFF2-40B4-BE49-F238E27FC236}">
                            <a16:creationId xmlns:a16="http://schemas.microsoft.com/office/drawing/2014/main" id="{E10E0452-E1F2-4C00-91FD-3FECB1D6D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76250"/>
                        <a:ext cx="8208962"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6614" name="Picture 6" descr="mso29C1A">
            <a:extLst>
              <a:ext uri="{FF2B5EF4-FFF2-40B4-BE49-F238E27FC236}">
                <a16:creationId xmlns:a16="http://schemas.microsoft.com/office/drawing/2014/main" id="{07A6266C-FE84-4E25-917E-BA72EEAA474E}"/>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4727" t="58823" r="8383" b="11588"/>
          <a:stretch>
            <a:fillRect/>
          </a:stretch>
        </p:blipFill>
        <p:spPr bwMode="auto">
          <a:xfrm>
            <a:off x="1331913" y="3448050"/>
            <a:ext cx="6408737" cy="270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78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7" name="Object 5">
            <a:extLst>
              <a:ext uri="{FF2B5EF4-FFF2-40B4-BE49-F238E27FC236}">
                <a16:creationId xmlns:a16="http://schemas.microsoft.com/office/drawing/2014/main" id="{7DC9BA48-C457-479F-A807-CAA3EF147431}"/>
              </a:ext>
            </a:extLst>
          </p:cNvPr>
          <p:cNvGraphicFramePr>
            <a:graphicFrameLocks noGrp="1" noChangeAspect="1"/>
          </p:cNvGraphicFramePr>
          <p:nvPr>
            <p:ph idx="1"/>
            <p:extLst/>
          </p:nvPr>
        </p:nvGraphicFramePr>
        <p:xfrm>
          <a:off x="253729" y="764704"/>
          <a:ext cx="8767273" cy="5760640"/>
        </p:xfrm>
        <a:graphic>
          <a:graphicData uri="http://schemas.openxmlformats.org/presentationml/2006/ole">
            <mc:AlternateContent xmlns:mc="http://schemas.openxmlformats.org/markup-compatibility/2006">
              <mc:Choice xmlns:v="urn:schemas-microsoft-com:vml" Requires="v">
                <p:oleObj spid="_x0000_s12293" name="Documento" r:id="rId3" imgW="6120097" imgH="3972383" progId="Word.Document.8">
                  <p:embed/>
                </p:oleObj>
              </mc:Choice>
              <mc:Fallback>
                <p:oleObj name="Documento" r:id="rId3" imgW="6120097" imgH="3972383" progId="Word.Document.8">
                  <p:embed/>
                  <p:pic>
                    <p:nvPicPr>
                      <p:cNvPr id="151557" name="Object 5">
                        <a:extLst>
                          <a:ext uri="{FF2B5EF4-FFF2-40B4-BE49-F238E27FC236}">
                            <a16:creationId xmlns:a16="http://schemas.microsoft.com/office/drawing/2014/main" id="{7DC9BA48-C457-479F-A807-CAA3EF147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29" y="764704"/>
                        <a:ext cx="8767273" cy="5760640"/>
                      </a:xfrm>
                      <a:prstGeom prst="rect">
                        <a:avLst/>
                      </a:prstGeom>
                      <a:noFill/>
                      <a:ln>
                        <a:noFill/>
                      </a:ln>
                      <a:effectLst/>
                      <a:extLst/>
                    </p:spPr>
                  </p:pic>
                </p:oleObj>
              </mc:Fallback>
            </mc:AlternateContent>
          </a:graphicData>
        </a:graphic>
      </p:graphicFrame>
      <p:sp>
        <p:nvSpPr>
          <p:cNvPr id="2" name="Rettangolo arrotondato 1">
            <a:extLst>
              <a:ext uri="{FF2B5EF4-FFF2-40B4-BE49-F238E27FC236}">
                <a16:creationId xmlns:a16="http://schemas.microsoft.com/office/drawing/2014/main" id="{6182926C-681A-3946-A125-CD8E17C200CE}"/>
              </a:ext>
            </a:extLst>
          </p:cNvPr>
          <p:cNvSpPr/>
          <p:nvPr/>
        </p:nvSpPr>
        <p:spPr bwMode="auto">
          <a:xfrm>
            <a:off x="2843808" y="5805264"/>
            <a:ext cx="4320480" cy="864096"/>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endParaRPr>
          </a:p>
        </p:txBody>
      </p:sp>
      <p:sp>
        <p:nvSpPr>
          <p:cNvPr id="3" name="CasellaDiTesto 2">
            <a:extLst>
              <a:ext uri="{FF2B5EF4-FFF2-40B4-BE49-F238E27FC236}">
                <a16:creationId xmlns:a16="http://schemas.microsoft.com/office/drawing/2014/main" id="{A6766F8C-906D-A647-975D-1B0D4D823A1E}"/>
              </a:ext>
            </a:extLst>
          </p:cNvPr>
          <p:cNvSpPr txBox="1"/>
          <p:nvPr/>
        </p:nvSpPr>
        <p:spPr>
          <a:xfrm>
            <a:off x="2758279" y="251356"/>
            <a:ext cx="3398687" cy="52322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2800" b="1" i="0" u="none" strike="noStrike" kern="1200" cap="none" spc="0" normalizeH="0" baseline="0" noProof="0" dirty="0">
                <a:ln>
                  <a:noFill/>
                </a:ln>
                <a:solidFill>
                  <a:srgbClr val="000000"/>
                </a:solidFill>
                <a:effectLst/>
                <a:uLnTx/>
                <a:uFillTx/>
                <a:latin typeface="Gurmukhi MN" panose="02020600050405020304" pitchFamily="18" charset="0"/>
                <a:ea typeface="+mn-ea"/>
                <a:cs typeface="Gurmukhi MN" panose="02020600050405020304" pitchFamily="18" charset="0"/>
              </a:rPr>
              <a:t>TESSUTO  OSSEO</a:t>
            </a:r>
          </a:p>
        </p:txBody>
      </p:sp>
    </p:spTree>
    <p:extLst>
      <p:ext uri="{BB962C8B-B14F-4D97-AF65-F5344CB8AC3E}">
        <p14:creationId xmlns:p14="http://schemas.microsoft.com/office/powerpoint/2010/main" val="955261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392BDF9E-F578-4C84-85D2-6BFA9F26FCEB}"/>
              </a:ext>
            </a:extLst>
          </p:cNvPr>
          <p:cNvSpPr>
            <a:spLocks noGrp="1" noChangeArrowheads="1"/>
          </p:cNvSpPr>
          <p:nvPr>
            <p:ph type="body" sz="half" idx="4294967295"/>
          </p:nvPr>
        </p:nvSpPr>
        <p:spPr>
          <a:xfrm>
            <a:off x="4355976" y="1726096"/>
            <a:ext cx="4395092" cy="4847258"/>
          </a:xfrm>
        </p:spPr>
        <p:txBody>
          <a:bodyPr/>
          <a:lstStyle/>
          <a:p>
            <a:pPr>
              <a:lnSpc>
                <a:spcPct val="80000"/>
              </a:lnSpc>
            </a:pPr>
            <a:r>
              <a:rPr lang="it-IT" altLang="it-IT" sz="2600" b="1" dirty="0">
                <a:latin typeface="Arial Black" panose="020B0A04020102020204" pitchFamily="34" charset="0"/>
              </a:rPr>
              <a:t>OSTEOBLASTI</a:t>
            </a:r>
            <a:r>
              <a:rPr lang="it-IT" altLang="it-IT" sz="2600" dirty="0">
                <a:latin typeface="Arial Black" panose="020B0A04020102020204" pitchFamily="34" charset="0"/>
              </a:rPr>
              <a:t>: sono le cellule deputate alla biosintesi della ECM ossea.</a:t>
            </a:r>
          </a:p>
          <a:p>
            <a:pPr marL="0" indent="0">
              <a:lnSpc>
                <a:spcPct val="80000"/>
              </a:lnSpc>
              <a:buNone/>
            </a:pPr>
            <a:endParaRPr lang="it-IT" altLang="it-IT" sz="2600" u="sng" dirty="0">
              <a:latin typeface="Arial Black" panose="020B0A04020102020204" pitchFamily="34" charset="0"/>
            </a:endParaRPr>
          </a:p>
          <a:p>
            <a:pPr>
              <a:lnSpc>
                <a:spcPct val="80000"/>
              </a:lnSpc>
            </a:pPr>
            <a:r>
              <a:rPr lang="it-IT" altLang="it-IT" sz="2600" b="1" dirty="0">
                <a:latin typeface="Arial Black" panose="020B0A04020102020204" pitchFamily="34" charset="0"/>
              </a:rPr>
              <a:t>OSTEOCITI:</a:t>
            </a:r>
            <a:r>
              <a:rPr lang="it-IT" altLang="it-IT" sz="2600" dirty="0">
                <a:latin typeface="Arial Black" panose="020B0A04020102020204" pitchFamily="34" charset="0"/>
              </a:rPr>
              <a:t> cellule che hanno perso la capacità di dividersi. Sono presenti nell’osso allo stato quiescente</a:t>
            </a:r>
          </a:p>
          <a:p>
            <a:pPr>
              <a:lnSpc>
                <a:spcPct val="80000"/>
              </a:lnSpc>
              <a:buFontTx/>
              <a:buNone/>
            </a:pPr>
            <a:endParaRPr lang="it-IT" altLang="it-IT" sz="1600" dirty="0">
              <a:latin typeface="Arial Black" panose="020B0A04020102020204" pitchFamily="34" charset="0"/>
            </a:endParaRPr>
          </a:p>
        </p:txBody>
      </p:sp>
      <p:sp>
        <p:nvSpPr>
          <p:cNvPr id="3077" name="Rectangle 5">
            <a:extLst>
              <a:ext uri="{FF2B5EF4-FFF2-40B4-BE49-F238E27FC236}">
                <a16:creationId xmlns:a16="http://schemas.microsoft.com/office/drawing/2014/main" id="{09CBA538-46BD-4AA5-9F72-484875331B42}"/>
              </a:ext>
            </a:extLst>
          </p:cNvPr>
          <p:cNvSpPr>
            <a:spLocks noChangeArrowheads="1"/>
          </p:cNvSpPr>
          <p:nvPr/>
        </p:nvSpPr>
        <p:spPr bwMode="auto">
          <a:xfrm>
            <a:off x="4355976" y="260648"/>
            <a:ext cx="4102100" cy="129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OSTEOBLASTI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a:ln>
                  <a:noFill/>
                </a:ln>
                <a:solidFill>
                  <a:srgbClr val="000000"/>
                </a:solidFill>
                <a:effectLst/>
                <a:uLnTx/>
                <a:uFillTx/>
                <a:latin typeface="Comic Sans MS" panose="030F0902030302020204" pitchFamily="66" charset="0"/>
                <a:ea typeface="+mn-ea"/>
                <a:cs typeface="Arial" panose="020B0604020202020204" pitchFamily="34" charset="0"/>
              </a:rPr>
              <a:t>OSTEOCITI</a:t>
            </a:r>
          </a:p>
        </p:txBody>
      </p:sp>
      <p:pic>
        <p:nvPicPr>
          <p:cNvPr id="3078" name="Picture 6" descr="struttura osso">
            <a:extLst>
              <a:ext uri="{FF2B5EF4-FFF2-40B4-BE49-F238E27FC236}">
                <a16:creationId xmlns:a16="http://schemas.microsoft.com/office/drawing/2014/main" id="{71FC79FA-9B0D-47D8-8ECB-236C55854910}"/>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3813175" cy="41497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slide0014_image141">
            <a:extLst>
              <a:ext uri="{FF2B5EF4-FFF2-40B4-BE49-F238E27FC236}">
                <a16:creationId xmlns:a16="http://schemas.microsoft.com/office/drawing/2014/main" id="{9EE8F6B2-8C73-4F2F-A118-78F2F347C149}"/>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0" y="4065588"/>
            <a:ext cx="2873375" cy="2792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2" name="Line 10">
            <a:extLst>
              <a:ext uri="{FF2B5EF4-FFF2-40B4-BE49-F238E27FC236}">
                <a16:creationId xmlns:a16="http://schemas.microsoft.com/office/drawing/2014/main" id="{70D5D192-4B27-470A-8B43-0988B6F1E335}"/>
              </a:ext>
            </a:extLst>
          </p:cNvPr>
          <p:cNvSpPr>
            <a:spLocks noChangeShapeType="1"/>
          </p:cNvSpPr>
          <p:nvPr/>
        </p:nvSpPr>
        <p:spPr bwMode="auto">
          <a:xfrm flipH="1">
            <a:off x="2771775" y="4941888"/>
            <a:ext cx="1944688" cy="9350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3200" b="1" i="0" u="none" strike="noStrike" kern="1200" cap="none" spc="0" normalizeH="0" baseline="0" noProof="0">
              <a:ln>
                <a:noFill/>
              </a:ln>
              <a:solidFill>
                <a:srgbClr val="0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29722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a:extLst>
              <a:ext uri="{FF2B5EF4-FFF2-40B4-BE49-F238E27FC236}">
                <a16:creationId xmlns:a16="http://schemas.microsoft.com/office/drawing/2014/main" id="{4EAA026B-2F0C-4408-AADF-FCFA7D300B90}"/>
              </a:ext>
            </a:extLst>
          </p:cNvPr>
          <p:cNvSpPr>
            <a:spLocks noChangeArrowheads="1"/>
          </p:cNvSpPr>
          <p:nvPr/>
        </p:nvSpPr>
        <p:spPr bwMode="auto">
          <a:xfrm>
            <a:off x="5292080" y="2228671"/>
            <a:ext cx="371405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OSTEOCLASTI:</a:t>
            </a:r>
            <a:r>
              <a:rPr kumimoji="0" lang="it-IT" altLang="it-IT"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 cellule giganti multinucleate che </a:t>
            </a:r>
            <a:r>
              <a:rPr kumimoji="0" lang="en-US" altLang="it-IT" sz="2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Arial" panose="020B0604020202020204" pitchFamily="34" charset="0"/>
              </a:rPr>
              <a:t>hanno</a:t>
            </a:r>
            <a:r>
              <a:rPr kumimoji="0" lang="en-US" altLang="it-IT"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 la </a:t>
            </a:r>
            <a:r>
              <a:rPr kumimoji="0" lang="en-US" altLang="it-IT" sz="2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Arial" panose="020B0604020202020204" pitchFamily="34" charset="0"/>
              </a:rPr>
              <a:t>funzione</a:t>
            </a:r>
            <a:r>
              <a:rPr kumimoji="0" lang="en-US" altLang="it-IT"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 di </a:t>
            </a:r>
            <a:r>
              <a:rPr kumimoji="0" lang="en-US" altLang="it-IT" sz="2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Arial" panose="020B0604020202020204" pitchFamily="34" charset="0"/>
              </a:rPr>
              <a:t>riassorbire</a:t>
            </a:r>
            <a:r>
              <a:rPr kumimoji="0" lang="en-US" altLang="it-IT"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 la ECM </a:t>
            </a:r>
            <a:r>
              <a:rPr kumimoji="0" lang="en-US" altLang="it-IT" sz="28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Arial" panose="020B0604020202020204" pitchFamily="34" charset="0"/>
              </a:rPr>
              <a:t>ossea</a:t>
            </a:r>
            <a:r>
              <a:rPr kumimoji="0" lang="en-US" altLang="it-IT" sz="28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Arial" panose="020B0604020202020204" pitchFamily="34" charset="0"/>
              </a:rPr>
              <a:t>.</a:t>
            </a:r>
          </a:p>
        </p:txBody>
      </p:sp>
      <p:pic>
        <p:nvPicPr>
          <p:cNvPr id="175114" name="Picture 10" descr="0709">
            <a:extLst>
              <a:ext uri="{FF2B5EF4-FFF2-40B4-BE49-F238E27FC236}">
                <a16:creationId xmlns:a16="http://schemas.microsoft.com/office/drawing/2014/main" id="{D8FED307-B98E-4B16-8D91-8E1201F8C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84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5115" name="Picture 11">
            <a:extLst>
              <a:ext uri="{FF2B5EF4-FFF2-40B4-BE49-F238E27FC236}">
                <a16:creationId xmlns:a16="http://schemas.microsoft.com/office/drawing/2014/main" id="{969D26A9-9B2F-4C83-8CEC-CE6A5F2CB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73450"/>
            <a:ext cx="5105400"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787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a:extLst>
              <a:ext uri="{FF2B5EF4-FFF2-40B4-BE49-F238E27FC236}">
                <a16:creationId xmlns:a16="http://schemas.microsoft.com/office/drawing/2014/main" id="{00EEC922-2DD3-453C-9721-4E686A457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69" name="Picture 5">
            <a:extLst>
              <a:ext uri="{FF2B5EF4-FFF2-40B4-BE49-F238E27FC236}">
                <a16:creationId xmlns:a16="http://schemas.microsoft.com/office/drawing/2014/main" id="{DD230C75-41BB-43EC-98BC-1BB61CB37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0"/>
            <a:ext cx="4859337"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0" name="Picture 6">
            <a:extLst>
              <a:ext uri="{FF2B5EF4-FFF2-40B4-BE49-F238E27FC236}">
                <a16:creationId xmlns:a16="http://schemas.microsoft.com/office/drawing/2014/main" id="{9721B9F3-17A6-4F0D-89AF-20B3E3444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141663"/>
            <a:ext cx="4356100" cy="371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71" name="Picture 7">
            <a:extLst>
              <a:ext uri="{FF2B5EF4-FFF2-40B4-BE49-F238E27FC236}">
                <a16:creationId xmlns:a16="http://schemas.microsoft.com/office/drawing/2014/main" id="{25F693B8-8B3D-4EE1-A3AB-E04A831D2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25775"/>
            <a:ext cx="47879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290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l="2353" t="4114" r="3508" b="7787"/>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33904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143000" y="1219200"/>
            <a:ext cx="3230563" cy="5334000"/>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648200" y="1219200"/>
            <a:ext cx="3775075" cy="53117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40CD7C1B-EA39-1C4B-BFF7-8191779BEFA8}"/>
              </a:ext>
            </a:extLst>
          </p:cNvPr>
          <p:cNvSpPr txBox="1"/>
          <p:nvPr/>
        </p:nvSpPr>
        <p:spPr>
          <a:xfrm>
            <a:off x="323528" y="558739"/>
            <a:ext cx="3848426" cy="461665"/>
          </a:xfrm>
          <a:prstGeom prst="rect">
            <a:avLst/>
          </a:prstGeom>
          <a:noFill/>
        </p:spPr>
        <p:txBody>
          <a:bodyPr wrap="none" rtlCol="0">
            <a:spAutoFit/>
          </a:bodyPr>
          <a:lstStyle/>
          <a:p>
            <a:r>
              <a:rPr lang="it-IT" dirty="0">
                <a:solidFill>
                  <a:schemeClr val="tx1"/>
                </a:solidFill>
                <a:latin typeface="Copperplate Gothic Bold" panose="020E0705020206020404" pitchFamily="34" charset="77"/>
              </a:rPr>
              <a:t>SISTEMA DIGERENTE</a:t>
            </a:r>
          </a:p>
        </p:txBody>
      </p:sp>
      <p:sp>
        <p:nvSpPr>
          <p:cNvPr id="7" name="CasellaDiTesto 6">
            <a:extLst>
              <a:ext uri="{FF2B5EF4-FFF2-40B4-BE49-F238E27FC236}">
                <a16:creationId xmlns:a16="http://schemas.microsoft.com/office/drawing/2014/main" id="{7AF8C9E6-4935-2043-8353-3AD33BBFD306}"/>
              </a:ext>
            </a:extLst>
          </p:cNvPr>
          <p:cNvSpPr txBox="1"/>
          <p:nvPr/>
        </p:nvSpPr>
        <p:spPr>
          <a:xfrm>
            <a:off x="4682494" y="548679"/>
            <a:ext cx="4396332" cy="461665"/>
          </a:xfrm>
          <a:prstGeom prst="rect">
            <a:avLst/>
          </a:prstGeom>
          <a:noFill/>
        </p:spPr>
        <p:txBody>
          <a:bodyPr wrap="none" rtlCol="0">
            <a:spAutoFit/>
          </a:bodyPr>
          <a:lstStyle/>
          <a:p>
            <a:r>
              <a:rPr lang="it-IT" dirty="0">
                <a:solidFill>
                  <a:schemeClr val="tx1"/>
                </a:solidFill>
                <a:latin typeface="Copperplate Gothic Bold" panose="020E0705020206020404" pitchFamily="34" charset="77"/>
              </a:rPr>
              <a:t>SISTEMA RESPIRATORIO</a:t>
            </a:r>
          </a:p>
        </p:txBody>
      </p:sp>
    </p:spTree>
    <p:extLst>
      <p:ext uri="{BB962C8B-B14F-4D97-AF65-F5344CB8AC3E}">
        <p14:creationId xmlns:p14="http://schemas.microsoft.com/office/powerpoint/2010/main" val="34967512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400" dirty="0">
                <a:solidFill>
                  <a:schemeClr val="tx1"/>
                </a:solidFill>
                <a:latin typeface="Copperplate Gothic Bold" panose="020E0705020206020404" pitchFamily="34" charset="77"/>
              </a:rPr>
              <a:t>OSSA LUNGHE: caratterizzate dalla presenza di due estremità dette EPIFISI (prossimale e distale negli arti), che sono tra loro unite da una DIAFISI, contenente una CAVITA’ MIDOLLARE. Se è intuitivo classificare come «lunghe» ossa di «una certa dimensione apprezzabile» (</a:t>
            </a:r>
            <a:r>
              <a:rPr lang="it-IT" sz="2400" dirty="0" err="1">
                <a:solidFill>
                  <a:schemeClr val="tx1"/>
                </a:solidFill>
                <a:latin typeface="Copperplate Gothic Bold" panose="020E0705020206020404" pitchFamily="34" charset="77"/>
              </a:rPr>
              <a:t>òmero</a:t>
            </a:r>
            <a:r>
              <a:rPr lang="it-IT" sz="2400" dirty="0">
                <a:solidFill>
                  <a:schemeClr val="tx1"/>
                </a:solidFill>
                <a:latin typeface="Copperplate Gothic Bold" panose="020E0705020206020404" pitchFamily="34" charset="77"/>
              </a:rPr>
              <a:t>, femore, ulna, radio, tibia , fibula), meno intuitivo classificare come ossa lunghe le FALANGI delle dita, per il fatto che anch’esse presentano 2 Epifisi ed una Diafisi con relativa Cavità Midollare</a:t>
            </a:r>
          </a:p>
        </p:txBody>
      </p:sp>
    </p:spTree>
    <p:extLst>
      <p:ext uri="{BB962C8B-B14F-4D97-AF65-F5344CB8AC3E}">
        <p14:creationId xmlns:p14="http://schemas.microsoft.com/office/powerpoint/2010/main" val="304030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18549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800" dirty="0">
                <a:solidFill>
                  <a:schemeClr val="tx1"/>
                </a:solidFill>
                <a:latin typeface="Franklin Gothic Medium" panose="020B0603020102020204" pitchFamily="34" charset="0"/>
              </a:rPr>
              <a:t>OSSA BREVI: di forma genericamente POLIEDRICA, tipiche del CARPO (Polso) e del TARSO</a:t>
            </a:r>
          </a:p>
          <a:p>
            <a:endParaRPr lang="it-IT" sz="2800" dirty="0">
              <a:solidFill>
                <a:schemeClr val="tx1"/>
              </a:solidFill>
              <a:latin typeface="Franklin Gothic Medium" panose="020B0603020102020204" pitchFamily="34" charset="0"/>
            </a:endParaRPr>
          </a:p>
          <a:p>
            <a:r>
              <a:rPr lang="it-IT" sz="2800" b="1" dirty="0">
                <a:solidFill>
                  <a:schemeClr val="tx1"/>
                </a:solidFill>
                <a:latin typeface="Chalkboard" panose="03050602040202020205" pitchFamily="66" charset="77"/>
              </a:rPr>
              <a:t>OSSA PI</a:t>
            </a:r>
            <a:r>
              <a:rPr lang="it-IT" sz="2400" b="1" dirty="0">
                <a:solidFill>
                  <a:schemeClr val="tx1"/>
                </a:solidFill>
                <a:latin typeface="Chalkboard" panose="03050602040202020205" pitchFamily="66" charset="77"/>
              </a:rPr>
              <a:t>ATTE: caratterizzate da DUE FORMAZIONI di OSSO COMPATTO (TAVOLATI) che racchiudono un DIPLOE di OSSO SPUGNOSO. Oltre a diverse componenti della VOLTA del NEUROCRANIO, si possono ricordare le COSTE e la CLAVICOLA, come pure lo STERNO.</a:t>
            </a:r>
          </a:p>
        </p:txBody>
      </p:sp>
    </p:spTree>
    <p:extLst>
      <p:ext uri="{BB962C8B-B14F-4D97-AF65-F5344CB8AC3E}">
        <p14:creationId xmlns:p14="http://schemas.microsoft.com/office/powerpoint/2010/main" val="17127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2318895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halkduster" panose="03050602040202020205" pitchFamily="66" charset="77"/>
              </a:rPr>
              <a:t>OSSA SESAMOIDI: così definite le ossa (di solito ascrivibili alle ossa brevi) che sono inserite nell’ ambito di strutture fibrose (tendini e/o aponeurosi e/o legamenti). Tipico esempio la PATELLA o ROTULA nel ginocchio.</a:t>
            </a:r>
          </a:p>
        </p:txBody>
      </p:sp>
    </p:spTree>
    <p:extLst>
      <p:ext uri="{BB962C8B-B14F-4D97-AF65-F5344CB8AC3E}">
        <p14:creationId xmlns:p14="http://schemas.microsoft.com/office/powerpoint/2010/main" val="4064265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TIMPANICA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1696247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B8FAD8CC-BFEA-43E4-B579-BC746A37C47F}"/>
              </a:ext>
            </a:extLst>
          </p:cNvPr>
          <p:cNvSpPr>
            <a:spLocks noGrp="1" noChangeArrowheads="1"/>
          </p:cNvSpPr>
          <p:nvPr>
            <p:ph type="title"/>
          </p:nvPr>
        </p:nvSpPr>
        <p:spPr>
          <a:xfrm>
            <a:off x="1698379" y="-27614"/>
            <a:ext cx="5829300" cy="1102519"/>
          </a:xfrm>
          <a:ln/>
        </p:spPr>
        <p:txBody>
          <a:bodyPr>
            <a:normAutofit/>
          </a:bodyPr>
          <a:lstStyle/>
          <a:p>
            <a:pPr algn="ctr">
              <a:tabLst>
                <a:tab pos="0" algn="l"/>
                <a:tab pos="685849" algn="l"/>
                <a:tab pos="1371698" algn="l"/>
                <a:tab pos="2057547" algn="l"/>
                <a:tab pos="2743397" algn="l"/>
                <a:tab pos="3429246" algn="l"/>
                <a:tab pos="4115095" algn="l"/>
                <a:tab pos="4800944" algn="l"/>
                <a:tab pos="5486794" algn="l"/>
                <a:tab pos="6172642" algn="l"/>
                <a:tab pos="6858492" algn="l"/>
                <a:tab pos="7544341" algn="l"/>
              </a:tabLst>
            </a:pPr>
            <a:r>
              <a:rPr lang="it-IT" altLang="it-IT" sz="3200" b="1" dirty="0">
                <a:effectLst>
                  <a:outerShdw blurRad="38100" dist="38100" dir="2700000" algn="tl">
                    <a:srgbClr val="FFFFFF"/>
                  </a:outerShdw>
                </a:effectLst>
                <a:latin typeface="Comic Sans MS" panose="030F0902030302020204" pitchFamily="66" charset="0"/>
              </a:rPr>
              <a:t>TESSUTO MUSCOLARE</a:t>
            </a:r>
          </a:p>
        </p:txBody>
      </p:sp>
      <p:sp>
        <p:nvSpPr>
          <p:cNvPr id="3074" name="Text Box 2">
            <a:extLst>
              <a:ext uri="{FF2B5EF4-FFF2-40B4-BE49-F238E27FC236}">
                <a16:creationId xmlns:a16="http://schemas.microsoft.com/office/drawing/2014/main" id="{6FC25B68-7B5B-484B-85DA-7BA976B22B95}"/>
              </a:ext>
            </a:extLst>
          </p:cNvPr>
          <p:cNvSpPr txBox="1">
            <a:spLocks noChangeArrowheads="1"/>
          </p:cNvSpPr>
          <p:nvPr/>
        </p:nvSpPr>
        <p:spPr bwMode="auto">
          <a:xfrm>
            <a:off x="504093" y="3493539"/>
            <a:ext cx="8100644" cy="2563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it-IT" altLang="it-IT"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400" b="1" i="0" u="none" strike="noStrike" kern="1200" cap="none" spc="0" normalizeH="0" baseline="0" noProof="0" dirty="0">
                <a:ln>
                  <a:noFill/>
                </a:ln>
                <a:solidFill>
                  <a:srgbClr val="000000"/>
                </a:solidFill>
                <a:effectLst/>
                <a:uLnTx/>
                <a:uFillTx/>
                <a:latin typeface="Comic Sans MS" panose="030F0902030302020204" pitchFamily="66" charset="0"/>
                <a:ea typeface="Microsoft YaHei" panose="020B0503020204020204" pitchFamily="34" charset="-122"/>
                <a:cs typeface="Arial" panose="020B0604020202020204" pitchFamily="34" charset="0"/>
              </a:rPr>
              <a:t>Le CELLULE MUSCOLARI possono essere STRIATE o LISCE a seconda della presenza o meno nelle cellule muscolari di BANDE CHIARE e BANDE SCURE.</a:t>
            </a:r>
          </a:p>
          <a:p>
            <a:pPr marL="0" marR="0" lvl="0" indent="0" algn="just"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400" b="1" i="0" u="none" strike="noStrike" kern="1200" cap="none" spc="0" normalizeH="0" baseline="0" noProof="0" dirty="0">
                <a:ln>
                  <a:noFill/>
                </a:ln>
                <a:solidFill>
                  <a:srgbClr val="000000"/>
                </a:solidFill>
                <a:effectLst/>
                <a:uLnTx/>
                <a:uFillTx/>
                <a:latin typeface="Comic Sans MS" panose="030F0902030302020204" pitchFamily="66" charset="0"/>
                <a:ea typeface="Microsoft YaHei" panose="020B0503020204020204" pitchFamily="34" charset="-122"/>
                <a:cs typeface="Arial" panose="020B0604020202020204" pitchFamily="34" charset="0"/>
              </a:rPr>
              <a:t>Tali </a:t>
            </a:r>
            <a:r>
              <a:rPr kumimoji="0" lang="it-IT" altLang="it-IT" sz="2400" b="1" i="0" u="none" strike="noStrike" kern="1200" cap="none" spc="0" normalizeH="0" baseline="0" noProof="0" dirty="0" err="1">
                <a:ln>
                  <a:noFill/>
                </a:ln>
                <a:solidFill>
                  <a:srgbClr val="000000"/>
                </a:solidFill>
                <a:effectLst/>
                <a:uLnTx/>
                <a:uFillTx/>
                <a:latin typeface="Comic Sans MS" panose="030F0902030302020204" pitchFamily="66" charset="0"/>
                <a:ea typeface="Microsoft YaHei" panose="020B0503020204020204" pitchFamily="34" charset="-122"/>
                <a:cs typeface="Arial" panose="020B0604020202020204" pitchFamily="34" charset="0"/>
              </a:rPr>
              <a:t>bandature</a:t>
            </a:r>
            <a:r>
              <a:rPr kumimoji="0" lang="it-IT" altLang="it-IT" sz="2400" b="1" i="0" u="none" strike="noStrike" kern="1200" cap="none" spc="0" normalizeH="0" baseline="0" noProof="0" dirty="0">
                <a:ln>
                  <a:noFill/>
                </a:ln>
                <a:solidFill>
                  <a:srgbClr val="000000"/>
                </a:solidFill>
                <a:effectLst/>
                <a:uLnTx/>
                <a:uFillTx/>
                <a:latin typeface="Comic Sans MS" panose="030F0902030302020204" pitchFamily="66" charset="0"/>
                <a:ea typeface="Microsoft YaHei" panose="020B0503020204020204" pitchFamily="34" charset="-122"/>
                <a:cs typeface="Arial" panose="020B0604020202020204" pitchFamily="34" charset="0"/>
              </a:rPr>
              <a:t> sono dovute all’ organizzazione dei MIOFILAMENTI di PROTEINE CONTRATTILI (Actina e Miosina).</a:t>
            </a:r>
          </a:p>
        </p:txBody>
      </p:sp>
      <p:sp>
        <p:nvSpPr>
          <p:cNvPr id="3075" name="Text Box 3">
            <a:extLst>
              <a:ext uri="{FF2B5EF4-FFF2-40B4-BE49-F238E27FC236}">
                <a16:creationId xmlns:a16="http://schemas.microsoft.com/office/drawing/2014/main" id="{87A95947-23D1-46AC-B8CA-F07CCA5386B5}"/>
              </a:ext>
            </a:extLst>
          </p:cNvPr>
          <p:cNvSpPr txBox="1">
            <a:spLocks noChangeArrowheads="1"/>
          </p:cNvSpPr>
          <p:nvPr/>
        </p:nvSpPr>
        <p:spPr bwMode="auto">
          <a:xfrm>
            <a:off x="726828" y="729609"/>
            <a:ext cx="7877909" cy="2763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500" b="0"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È un tessuto di derivazione </a:t>
            </a:r>
            <a:r>
              <a:rPr kumimoji="0" lang="it-IT" altLang="it-IT" sz="25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MESODERMICA</a:t>
            </a:r>
            <a:r>
              <a:rPr kumimoji="0" lang="it-IT" altLang="it-IT" sz="2500" b="0"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 le cui </a:t>
            </a:r>
          </a:p>
          <a:p>
            <a:pPr marL="0" marR="0" lvl="0" indent="0" algn="l"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500" b="0"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proprietà peculiari sono:</a:t>
            </a:r>
          </a:p>
          <a:p>
            <a:pPr marL="0" marR="0" lvl="0" indent="0" algn="l" defTabSz="336971" rtl="0" eaLnBrk="1" fontAlgn="base" latinLnBrk="0" hangingPunct="1">
              <a:lnSpc>
                <a:spcPct val="100000"/>
              </a:lnSpc>
              <a:spcBef>
                <a:spcPct val="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500" b="0"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 </a:t>
            </a:r>
            <a:r>
              <a:rPr kumimoji="0" lang="it-IT" altLang="it-IT" sz="25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ECCITABILITÀ, ossia la capacità di reagire a stimolazioni, in particolare del Sistema Nervoso</a:t>
            </a:r>
          </a:p>
          <a:p>
            <a:pPr marL="0" marR="0" lvl="0" indent="0" algn="l" defTabSz="336971" rtl="0" eaLnBrk="1" fontAlgn="base" latinLnBrk="0" hangingPunct="1">
              <a:lnSpc>
                <a:spcPct val="100000"/>
              </a:lnSpc>
              <a:spcBef>
                <a:spcPct val="0"/>
              </a:spcBef>
              <a:spcAft>
                <a:spcPct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25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Arial" panose="020B0604020202020204" pitchFamily="34" charset="0"/>
              </a:rPr>
              <a:t> CONTRATTILITÀ, la capacità di variare le dimensioni cellulari, con ciò provocando il movimento della struttura corporea in cui si trova.</a:t>
            </a:r>
          </a:p>
        </p:txBody>
      </p:sp>
    </p:spTree>
    <p:extLst>
      <p:ext uri="{BB962C8B-B14F-4D97-AF65-F5344CB8AC3E}">
        <p14:creationId xmlns:p14="http://schemas.microsoft.com/office/powerpoint/2010/main" val="1629180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F10807-DF4D-A245-A99B-209DBD5E0AB2}"/>
              </a:ext>
            </a:extLst>
          </p:cNvPr>
          <p:cNvPicPr>
            <a:picLocks noChangeAspect="1"/>
          </p:cNvPicPr>
          <p:nvPr/>
        </p:nvPicPr>
        <p:blipFill>
          <a:blip r:embed="rId2"/>
          <a:stretch>
            <a:fillRect/>
          </a:stretch>
        </p:blipFill>
        <p:spPr>
          <a:xfrm>
            <a:off x="1249405" y="0"/>
            <a:ext cx="6645189" cy="6858000"/>
          </a:xfrm>
          <a:prstGeom prst="rect">
            <a:avLst/>
          </a:prstGeom>
        </p:spPr>
      </p:pic>
    </p:spTree>
    <p:extLst>
      <p:ext uri="{BB962C8B-B14F-4D97-AF65-F5344CB8AC3E}">
        <p14:creationId xmlns:p14="http://schemas.microsoft.com/office/powerpoint/2010/main" val="3831092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B4321E0-2D8B-439B-80D3-3F26EA04E50D}"/>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146" t="65474" r="55769" b="16560"/>
          <a:stretch>
            <a:fillRect/>
          </a:stretch>
        </p:blipFill>
        <p:spPr bwMode="auto">
          <a:xfrm>
            <a:off x="3707607" y="3709987"/>
            <a:ext cx="4293394" cy="2290763"/>
          </a:xfrm>
          <a:prstGeom prst="rect">
            <a:avLst/>
          </a:prstGeom>
          <a:noFill/>
          <a:ln>
            <a:noFill/>
          </a:ln>
          <a:effectLst/>
          <a:extLst>
            <a:ext uri="{909E8E84-426E-40DD-AFC4-6F175D3DCCD1}">
              <a14:hiddenFill xmlns:a14="http://schemas.microsoft.com/office/drawing/2010/main">
                <a:blipFill dpi="0" rotWithShape="0">
                  <a:blip>
                    <a:lum bright="-12000" contrast="12000"/>
                  </a:blip>
                  <a:srcRect l="7146" t="65474" r="55769" b="1656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Picture 2">
            <a:extLst>
              <a:ext uri="{FF2B5EF4-FFF2-40B4-BE49-F238E27FC236}">
                <a16:creationId xmlns:a16="http://schemas.microsoft.com/office/drawing/2014/main" id="{5981CEE5-6745-46AC-B411-76445758A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98934"/>
            <a:ext cx="2538412" cy="28086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15E20BB9-B02F-44B1-B46A-9C7318537A51}"/>
              </a:ext>
            </a:extLst>
          </p:cNvPr>
          <p:cNvSpPr txBox="1">
            <a:spLocks noChangeArrowheads="1"/>
          </p:cNvSpPr>
          <p:nvPr/>
        </p:nvSpPr>
        <p:spPr bwMode="auto">
          <a:xfrm>
            <a:off x="3762376" y="1214438"/>
            <a:ext cx="4238625" cy="2286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1800"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La striatura visibile al microscopio ottico (bande chiare e bande scure) deriva dalla disposizione ordinata dei miofilamenti nell’ ambito delle miofibrille che presentano un regolare allineamento cosiddetto “in registro”</a:t>
            </a:r>
          </a:p>
          <a:p>
            <a:pPr marL="0" marR="0" lvl="0" indent="0" algn="l" defTabSz="336971"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it-IT" altLang="it-IT" sz="1800"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65005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2A6772FB-860F-41EA-A94D-2BF222EA13F7}"/>
              </a:ext>
            </a:extLst>
          </p:cNvPr>
          <p:cNvSpPr>
            <a:spLocks noGrp="1" noChangeArrowheads="1"/>
          </p:cNvSpPr>
          <p:nvPr>
            <p:ph type="title"/>
          </p:nvPr>
        </p:nvSpPr>
        <p:spPr>
          <a:xfrm>
            <a:off x="433753" y="230890"/>
            <a:ext cx="8018585" cy="857250"/>
          </a:xfrm>
          <a:ln/>
        </p:spPr>
        <p:txBody>
          <a:bodyPr>
            <a:noAutofit/>
          </a:bodyPr>
          <a:lstStyle/>
          <a:p>
            <a:pPr algn="ctr">
              <a:tabLst>
                <a:tab pos="0" algn="l"/>
                <a:tab pos="685849" algn="l"/>
                <a:tab pos="1371698" algn="l"/>
                <a:tab pos="2057547" algn="l"/>
                <a:tab pos="2743397" algn="l"/>
                <a:tab pos="3429246" algn="l"/>
                <a:tab pos="4115095" algn="l"/>
                <a:tab pos="4800944" algn="l"/>
                <a:tab pos="5486794" algn="l"/>
                <a:tab pos="6172642" algn="l"/>
                <a:tab pos="6858492" algn="l"/>
                <a:tab pos="7544341" algn="l"/>
              </a:tabLst>
            </a:pPr>
            <a:r>
              <a:rPr lang="it-IT" altLang="it-IT" sz="3200" b="1" dirty="0">
                <a:latin typeface="Chalkboard SE" panose="03050602040202020205" pitchFamily="66" charset="77"/>
              </a:rPr>
              <a:t>TERMINOLOGIA SPECIFICA</a:t>
            </a:r>
            <a:br>
              <a:rPr lang="it-IT" altLang="it-IT" sz="3200" b="1" dirty="0">
                <a:latin typeface="Chalkboard SE" panose="03050602040202020205" pitchFamily="66" charset="77"/>
              </a:rPr>
            </a:br>
            <a:r>
              <a:rPr lang="it-IT" altLang="it-IT" sz="3200" b="1" dirty="0">
                <a:latin typeface="Chalkboard SE" panose="03050602040202020205" pitchFamily="66" charset="77"/>
              </a:rPr>
              <a:t>del Tessuto Muscolare</a:t>
            </a:r>
          </a:p>
        </p:txBody>
      </p:sp>
      <p:sp>
        <p:nvSpPr>
          <p:cNvPr id="4098" name="Rectangle 2">
            <a:extLst>
              <a:ext uri="{FF2B5EF4-FFF2-40B4-BE49-F238E27FC236}">
                <a16:creationId xmlns:a16="http://schemas.microsoft.com/office/drawing/2014/main" id="{42F16C24-CDDD-4954-ABEF-7FE531EFA656}"/>
              </a:ext>
            </a:extLst>
          </p:cNvPr>
          <p:cNvSpPr>
            <a:spLocks noGrp="1" noChangeArrowheads="1"/>
          </p:cNvSpPr>
          <p:nvPr>
            <p:ph idx="1"/>
          </p:nvPr>
        </p:nvSpPr>
        <p:spPr>
          <a:xfrm>
            <a:off x="621322" y="1348154"/>
            <a:ext cx="8170985" cy="4771292"/>
          </a:xfrm>
          <a:ln/>
        </p:spPr>
        <p:txBody>
          <a:bodyPr>
            <a:normAutofit/>
          </a:bodyPr>
          <a:lstStyle/>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SARCOPLASMA = Citoplasma</a:t>
            </a:r>
          </a:p>
          <a:p>
            <a:pPr marL="256003" indent="-254812">
              <a:spcBef>
                <a:spcPts val="525"/>
              </a:spcBef>
              <a:tabLst>
                <a:tab pos="683468" algn="l"/>
                <a:tab pos="1369317" algn="l"/>
                <a:tab pos="2055166" algn="l"/>
                <a:tab pos="2741016" algn="l"/>
                <a:tab pos="3426865" algn="l"/>
                <a:tab pos="4112714" algn="l"/>
                <a:tab pos="4798563" algn="l"/>
                <a:tab pos="5484413" algn="l"/>
                <a:tab pos="6170261" algn="l"/>
                <a:tab pos="6856111" algn="l"/>
                <a:tab pos="7541960" algn="l"/>
              </a:tabLst>
            </a:pPr>
            <a:endParaRPr lang="it-IT" altLang="it-IT" b="1" dirty="0">
              <a:latin typeface="Gurmukhi MN" panose="02020600050405020304" pitchFamily="18" charset="0"/>
              <a:cs typeface="Gurmukhi MN" panose="02020600050405020304" pitchFamily="18" charset="0"/>
            </a:endParaRPr>
          </a:p>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SARCOLEMMA = Plasmalemma </a:t>
            </a:r>
          </a:p>
          <a:p>
            <a:pPr marL="1191" indent="0">
              <a:spcBef>
                <a:spcPts val="525"/>
              </a:spcBef>
              <a:buNone/>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      (ossia Membrana Plasmatica)</a:t>
            </a:r>
          </a:p>
          <a:p>
            <a:pPr marL="256003" indent="-254812">
              <a:spcBef>
                <a:spcPts val="525"/>
              </a:spcBef>
              <a:tabLst>
                <a:tab pos="683468" algn="l"/>
                <a:tab pos="1369317" algn="l"/>
                <a:tab pos="2055166" algn="l"/>
                <a:tab pos="2741016" algn="l"/>
                <a:tab pos="3426865" algn="l"/>
                <a:tab pos="4112714" algn="l"/>
                <a:tab pos="4798563" algn="l"/>
                <a:tab pos="5484413" algn="l"/>
                <a:tab pos="6170261" algn="l"/>
                <a:tab pos="6856111" algn="l"/>
                <a:tab pos="7541960" algn="l"/>
              </a:tabLst>
            </a:pPr>
            <a:endParaRPr lang="it-IT" altLang="it-IT" b="1" dirty="0">
              <a:latin typeface="Gurmukhi MN" panose="02020600050405020304" pitchFamily="18" charset="0"/>
              <a:cs typeface="Gurmukhi MN" panose="02020600050405020304" pitchFamily="18" charset="0"/>
            </a:endParaRPr>
          </a:p>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RETICOLO SARCOPLASMICO (Sarcoplasmatico) = Reticolo Endoplasmico Liscio</a:t>
            </a:r>
          </a:p>
          <a:p>
            <a:pPr marL="256003" indent="-256003">
              <a:spcBef>
                <a:spcPts val="525"/>
              </a:spcBef>
              <a:buFont typeface="Arial Black" panose="020B0A04020102020204" pitchFamily="34" charset="0"/>
              <a:buChar char="•"/>
              <a:tabLst>
                <a:tab pos="683468" algn="l"/>
                <a:tab pos="1369317" algn="l"/>
                <a:tab pos="2055166" algn="l"/>
                <a:tab pos="2741016" algn="l"/>
                <a:tab pos="3426865" algn="l"/>
                <a:tab pos="4112714" algn="l"/>
                <a:tab pos="4798563" algn="l"/>
                <a:tab pos="5484413" algn="l"/>
                <a:tab pos="6170261" algn="l"/>
                <a:tab pos="6856111" algn="l"/>
                <a:tab pos="7541960" algn="l"/>
              </a:tabLst>
            </a:pPr>
            <a:r>
              <a:rPr lang="it-IT" altLang="it-IT" b="1" dirty="0">
                <a:latin typeface="Gurmukhi MN" panose="02020600050405020304" pitchFamily="18" charset="0"/>
                <a:cs typeface="Gurmukhi MN" panose="02020600050405020304" pitchFamily="18" charset="0"/>
              </a:rPr>
              <a:t>SARCOMERO: Unità Morfo-Funzionale del Tessuto Muscolare Striato</a:t>
            </a:r>
          </a:p>
        </p:txBody>
      </p:sp>
    </p:spTree>
    <p:extLst>
      <p:ext uri="{BB962C8B-B14F-4D97-AF65-F5344CB8AC3E}">
        <p14:creationId xmlns:p14="http://schemas.microsoft.com/office/powerpoint/2010/main" val="781084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CFB4E1D-B1AB-484A-8727-520CEE239C7B}"/>
              </a:ext>
            </a:extLst>
          </p:cNvPr>
          <p:cNvSpPr>
            <a:spLocks noGrp="1"/>
          </p:cNvSpPr>
          <p:nvPr>
            <p:ph idx="1"/>
          </p:nvPr>
        </p:nvSpPr>
        <p:spPr>
          <a:xfrm>
            <a:off x="179512" y="404664"/>
            <a:ext cx="9130673" cy="6590506"/>
          </a:xfrm>
        </p:spPr>
        <p:txBody>
          <a:bodyPr/>
          <a:lstStyle/>
          <a:p>
            <a:r>
              <a:rPr lang="it-IT" sz="2600" dirty="0">
                <a:latin typeface="Copperplate Gothic Bold" panose="020E0705020206020404" pitchFamily="34" charset="77"/>
              </a:rPr>
              <a:t>Le Strutture del</a:t>
            </a:r>
            <a:r>
              <a:rPr lang="it-IT" sz="2600" b="1" dirty="0">
                <a:latin typeface="Copperplate Gothic Bold" panose="020E0705020206020404" pitchFamily="34" charset="77"/>
              </a:rPr>
              <a:t> Distretto Rino-Oro-</a:t>
            </a:r>
            <a:r>
              <a:rPr lang="it-IT" sz="2600" b="1" dirty="0" err="1">
                <a:latin typeface="Copperplate Gothic Bold" panose="020E0705020206020404" pitchFamily="34" charset="77"/>
              </a:rPr>
              <a:t>Faringo</a:t>
            </a:r>
            <a:r>
              <a:rPr lang="it-IT" sz="2600" b="1" dirty="0">
                <a:latin typeface="Copperplate Gothic Bold" panose="020E0705020206020404" pitchFamily="34" charset="77"/>
              </a:rPr>
              <a:t>-Laringeo appartengono ai Sistemi RESPIRATORIO (Cavità Nasali, Rinofaringe, Laringe) e DIGERENTE (Cavità Orale e suo Vestibolo, Orofaringe e </a:t>
            </a:r>
            <a:r>
              <a:rPr lang="it-IT" sz="2600" b="1" dirty="0" err="1">
                <a:latin typeface="Copperplate Gothic Bold" panose="020E0705020206020404" pitchFamily="34" charset="77"/>
              </a:rPr>
              <a:t>Laringofaringe</a:t>
            </a:r>
            <a:r>
              <a:rPr lang="it-IT" sz="2600" b="1" dirty="0">
                <a:latin typeface="Copperplate Gothic Bold" panose="020E0705020206020404" pitchFamily="34" charset="77"/>
              </a:rPr>
              <a:t>).</a:t>
            </a:r>
          </a:p>
          <a:p>
            <a:r>
              <a:rPr lang="it-IT" sz="2600" dirty="0">
                <a:latin typeface="Copperplate Gothic Bold" panose="020E0705020206020404" pitchFamily="34" charset="77"/>
              </a:rPr>
              <a:t>  I due Sistemi originano entrambi dall’ INTESTINO EMBRIONALE (o PRIMITIVO).</a:t>
            </a:r>
          </a:p>
          <a:p>
            <a:r>
              <a:rPr lang="it-IT" sz="2600" dirty="0">
                <a:latin typeface="Copperplate Gothic Bold" panose="020E0705020206020404" pitchFamily="34" charset="77"/>
              </a:rPr>
              <a:t>In particolare è coinvolto l’ Intestino ANTERIORE, anche con la sua porzione FARINGEA. Dall’ Intestino Anteriore, il DIVERTICOLO LARINGEO da’ origine alle Vie Aeree del Sistema Respiratorio.</a:t>
            </a:r>
          </a:p>
          <a:p>
            <a:r>
              <a:rPr lang="it-IT" sz="2600" dirty="0">
                <a:latin typeface="Copperplate Gothic Bold" panose="020E0705020206020404" pitchFamily="34" charset="77"/>
              </a:rPr>
              <a:t>Al medesimo livello, l’ Intestino Anteriore da’ origine a FARINGE ed ESOFAGO</a:t>
            </a:r>
          </a:p>
          <a:p>
            <a:r>
              <a:rPr lang="it-IT" sz="2800" dirty="0">
                <a:latin typeface="Copperplate Gothic Bold" panose="020E0705020206020404" pitchFamily="34" charset="77"/>
              </a:rPr>
              <a:t> </a:t>
            </a:r>
          </a:p>
        </p:txBody>
      </p:sp>
    </p:spTree>
    <p:extLst>
      <p:ext uri="{BB962C8B-B14F-4D97-AF65-F5344CB8AC3E}">
        <p14:creationId xmlns:p14="http://schemas.microsoft.com/office/powerpoint/2010/main" val="3881331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D8680F2-BA8F-974E-A069-9FFCBE866B4A}"/>
              </a:ext>
            </a:extLst>
          </p:cNvPr>
          <p:cNvSpPr>
            <a:spLocks noGrp="1"/>
          </p:cNvSpPr>
          <p:nvPr>
            <p:ph type="title"/>
          </p:nvPr>
        </p:nvSpPr>
        <p:spPr>
          <a:xfrm>
            <a:off x="0" y="0"/>
            <a:ext cx="9144000" cy="1325563"/>
          </a:xfrm>
        </p:spPr>
        <p:txBody>
          <a:bodyPr>
            <a:normAutofit/>
          </a:bodyPr>
          <a:lstStyle/>
          <a:p>
            <a:pPr algn="ctr"/>
            <a:r>
              <a:rPr lang="it-IT" sz="3600" b="1" dirty="0">
                <a:latin typeface="Chalkboard SE" panose="03050602040202020205" pitchFamily="66" charset="77"/>
              </a:rPr>
              <a:t>CLASSIFICAZIONE del TESSUTO MUSCOLARE</a:t>
            </a:r>
          </a:p>
        </p:txBody>
      </p:sp>
      <p:sp>
        <p:nvSpPr>
          <p:cNvPr id="8" name="Segnaposto contenuto 7">
            <a:extLst>
              <a:ext uri="{FF2B5EF4-FFF2-40B4-BE49-F238E27FC236}">
                <a16:creationId xmlns:a16="http://schemas.microsoft.com/office/drawing/2014/main" id="{A279E4A4-7B65-324B-876A-DCA7EAE5A16D}"/>
              </a:ext>
            </a:extLst>
          </p:cNvPr>
          <p:cNvSpPr>
            <a:spLocks noGrp="1"/>
          </p:cNvSpPr>
          <p:nvPr>
            <p:ph idx="1"/>
          </p:nvPr>
        </p:nvSpPr>
        <p:spPr>
          <a:xfrm>
            <a:off x="703386" y="1325562"/>
            <a:ext cx="7948246" cy="5532437"/>
          </a:xfrm>
        </p:spPr>
        <p:txBody>
          <a:bodyPr/>
          <a:lstStyle/>
          <a:p>
            <a:r>
              <a:rPr lang="it-IT" b="1" dirty="0">
                <a:latin typeface="Gurmukhi MN" panose="02020600050405020304" pitchFamily="18" charset="0"/>
                <a:cs typeface="Gurmukhi MN" panose="02020600050405020304" pitchFamily="18" charset="0"/>
              </a:rPr>
              <a:t>TESSUTO MUSCOLARE LISCIO:</a:t>
            </a:r>
          </a:p>
          <a:p>
            <a:pPr marL="0" indent="0">
              <a:buNone/>
            </a:pPr>
            <a:r>
              <a:rPr lang="it-IT" b="1" dirty="0">
                <a:latin typeface="Gurmukhi MN" panose="02020600050405020304" pitchFamily="18" charset="0"/>
                <a:cs typeface="Gurmukhi MN" panose="02020600050405020304" pitchFamily="18" charset="0"/>
              </a:rPr>
              <a:t>    presente nelle Tonache Muscolari di Organi Viscerali (escluso il Cuore);</a:t>
            </a:r>
          </a:p>
          <a:p>
            <a:pPr marL="0" indent="0">
              <a:buNone/>
            </a:pPr>
            <a:r>
              <a:rPr lang="it-IT" b="1" dirty="0">
                <a:latin typeface="Gurmukhi MN" panose="02020600050405020304" pitchFamily="18" charset="0"/>
                <a:cs typeface="Gurmukhi MN" panose="02020600050405020304" pitchFamily="18" charset="0"/>
              </a:rPr>
              <a:t>   le cellule sono MONONUCLEATE ed assumono la denominazione di FIBROCELLULE (Muscolari Lisce);</a:t>
            </a:r>
          </a:p>
          <a:p>
            <a:pPr marL="0" indent="0">
              <a:buNone/>
            </a:pPr>
            <a:r>
              <a:rPr lang="it-IT" b="1" dirty="0">
                <a:latin typeface="Gurmukhi MN" panose="02020600050405020304" pitchFamily="18" charset="0"/>
                <a:cs typeface="Gurmukhi MN" panose="02020600050405020304" pitchFamily="18" charset="0"/>
              </a:rPr>
              <a:t>Viene definito (… </a:t>
            </a:r>
            <a:r>
              <a:rPr lang="it-IT" b="1" i="1" dirty="0">
                <a:latin typeface="Gurmukhi MN" panose="02020600050405020304" pitchFamily="18" charset="0"/>
                <a:cs typeface="Gurmukhi MN" panose="02020600050405020304" pitchFamily="18" charset="0"/>
              </a:rPr>
              <a:t>semplicisticamente</a:t>
            </a:r>
            <a:r>
              <a:rPr lang="it-IT" b="1" dirty="0">
                <a:latin typeface="Gurmukhi MN" panose="02020600050405020304" pitchFamily="18" charset="0"/>
                <a:cs typeface="Gurmukhi MN" panose="02020600050405020304" pitchFamily="18" charset="0"/>
              </a:rPr>
              <a:t> …) «Involontario», in quanto innervato dal Sistema Nervoso Autonomo, che non </a:t>
            </a:r>
            <a:r>
              <a:rPr lang="it-IT" b="1" dirty="0" err="1">
                <a:latin typeface="Gurmukhi MN" panose="02020600050405020304" pitchFamily="18" charset="0"/>
                <a:cs typeface="Gurmukhi MN" panose="02020600050405020304" pitchFamily="18" charset="0"/>
              </a:rPr>
              <a:t>puo’</a:t>
            </a:r>
            <a:r>
              <a:rPr lang="it-IT" b="1" dirty="0">
                <a:latin typeface="Gurmukhi MN" panose="02020600050405020304" pitchFamily="18" charset="0"/>
                <a:cs typeface="Gurmukhi MN" panose="02020600050405020304" pitchFamily="18" charset="0"/>
              </a:rPr>
              <a:t> essere controllato dalla coscienza («volontà») dell’ individuo.</a:t>
            </a:r>
          </a:p>
        </p:txBody>
      </p:sp>
    </p:spTree>
    <p:extLst>
      <p:ext uri="{BB962C8B-B14F-4D97-AF65-F5344CB8AC3E}">
        <p14:creationId xmlns:p14="http://schemas.microsoft.com/office/powerpoint/2010/main" val="1158770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6DE6886A-01B2-5247-A64A-334DB952C1F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1661" b="11661"/>
          <a:stretch>
            <a:fillRect/>
          </a:stretch>
        </p:blipFill>
        <p:spPr>
          <a:xfrm>
            <a:off x="1340308" y="293076"/>
            <a:ext cx="5998338" cy="6354721"/>
          </a:xfrm>
        </p:spPr>
      </p:pic>
    </p:spTree>
    <p:extLst>
      <p:ext uri="{BB962C8B-B14F-4D97-AF65-F5344CB8AC3E}">
        <p14:creationId xmlns:p14="http://schemas.microsoft.com/office/powerpoint/2010/main" val="3639529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320313B-5B18-BE46-9368-ADFBE1BCCF87}"/>
              </a:ext>
            </a:extLst>
          </p:cNvPr>
          <p:cNvPicPr>
            <a:picLocks noChangeAspect="1"/>
          </p:cNvPicPr>
          <p:nvPr/>
        </p:nvPicPr>
        <p:blipFill>
          <a:blip r:embed="rId2"/>
          <a:stretch>
            <a:fillRect/>
          </a:stretch>
        </p:blipFill>
        <p:spPr>
          <a:xfrm>
            <a:off x="1257300" y="0"/>
            <a:ext cx="6629400" cy="6858000"/>
          </a:xfrm>
          <a:prstGeom prst="rect">
            <a:avLst/>
          </a:prstGeom>
        </p:spPr>
      </p:pic>
    </p:spTree>
    <p:extLst>
      <p:ext uri="{BB962C8B-B14F-4D97-AF65-F5344CB8AC3E}">
        <p14:creationId xmlns:p14="http://schemas.microsoft.com/office/powerpoint/2010/main" val="464177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D8680F2-BA8F-974E-A069-9FFCBE866B4A}"/>
              </a:ext>
            </a:extLst>
          </p:cNvPr>
          <p:cNvSpPr>
            <a:spLocks noGrp="1"/>
          </p:cNvSpPr>
          <p:nvPr>
            <p:ph type="title"/>
          </p:nvPr>
        </p:nvSpPr>
        <p:spPr>
          <a:xfrm>
            <a:off x="0" y="0"/>
            <a:ext cx="9144000" cy="1325563"/>
          </a:xfrm>
        </p:spPr>
        <p:txBody>
          <a:bodyPr>
            <a:normAutofit/>
          </a:bodyPr>
          <a:lstStyle/>
          <a:p>
            <a:pPr algn="ctr"/>
            <a:r>
              <a:rPr lang="it-IT" sz="3600" b="1" dirty="0">
                <a:latin typeface="Chalkboard SE" panose="03050602040202020205" pitchFamily="66" charset="77"/>
              </a:rPr>
              <a:t>CLASSIFICAZIONE del TESSUTO MUSCOLARE</a:t>
            </a:r>
          </a:p>
        </p:txBody>
      </p:sp>
      <p:sp>
        <p:nvSpPr>
          <p:cNvPr id="8" name="Segnaposto contenuto 7">
            <a:extLst>
              <a:ext uri="{FF2B5EF4-FFF2-40B4-BE49-F238E27FC236}">
                <a16:creationId xmlns:a16="http://schemas.microsoft.com/office/drawing/2014/main" id="{A279E4A4-7B65-324B-876A-DCA7EAE5A16D}"/>
              </a:ext>
            </a:extLst>
          </p:cNvPr>
          <p:cNvSpPr>
            <a:spLocks noGrp="1"/>
          </p:cNvSpPr>
          <p:nvPr>
            <p:ph idx="1"/>
          </p:nvPr>
        </p:nvSpPr>
        <p:spPr>
          <a:xfrm>
            <a:off x="440267" y="1173162"/>
            <a:ext cx="8602133" cy="5532437"/>
          </a:xfrm>
        </p:spPr>
        <p:txBody>
          <a:bodyPr>
            <a:normAutofit/>
          </a:bodyPr>
          <a:lstStyle/>
          <a:p>
            <a:r>
              <a:rPr lang="it-IT" sz="2400" b="1" dirty="0">
                <a:latin typeface="Chalkboard SE" panose="03050602040202020205" pitchFamily="66" charset="77"/>
                <a:cs typeface="Gurmukhi MN" panose="02020600050405020304" pitchFamily="18" charset="0"/>
              </a:rPr>
              <a:t>TESSUTO MUSCOLARE STRIATO CARDIACO:</a:t>
            </a:r>
          </a:p>
          <a:p>
            <a:pPr marL="0" indent="0">
              <a:buNone/>
            </a:pPr>
            <a:r>
              <a:rPr lang="it-IT" sz="2400" b="1" dirty="0">
                <a:latin typeface="Chalkboard SE" panose="03050602040202020205" pitchFamily="66" charset="77"/>
                <a:cs typeface="Gurmukhi MN" panose="02020600050405020304" pitchFamily="18" charset="0"/>
              </a:rPr>
              <a:t>    presente nella Tonaca Media </a:t>
            </a:r>
          </a:p>
          <a:p>
            <a:pPr marL="0" indent="0">
              <a:buNone/>
            </a:pPr>
            <a:r>
              <a:rPr lang="it-IT" sz="2400" b="1" dirty="0">
                <a:latin typeface="Chalkboard SE" panose="03050602040202020205" pitchFamily="66" charset="77"/>
                <a:cs typeface="Gurmukhi MN" panose="02020600050405020304" pitchFamily="18" charset="0"/>
              </a:rPr>
              <a:t>    (MIOCARDIO) del Cuore;</a:t>
            </a:r>
          </a:p>
          <a:p>
            <a:pPr marL="0" indent="0">
              <a:buNone/>
            </a:pPr>
            <a:r>
              <a:rPr lang="it-IT" sz="2400" b="1" dirty="0">
                <a:latin typeface="Chalkboard SE" panose="03050602040202020205" pitchFamily="66" charset="77"/>
                <a:cs typeface="Gurmukhi MN" panose="02020600050405020304" pitchFamily="18" charset="0"/>
              </a:rPr>
              <a:t>   le cellule sono MONONUCLEATE ed </a:t>
            </a:r>
          </a:p>
          <a:p>
            <a:pPr marL="0" indent="0">
              <a:buNone/>
            </a:pPr>
            <a:r>
              <a:rPr lang="it-IT" sz="2400" b="1" dirty="0">
                <a:latin typeface="Chalkboard SE" panose="03050602040202020205" pitchFamily="66" charset="77"/>
                <a:cs typeface="Gurmukhi MN" panose="02020600050405020304" pitchFamily="18" charset="0"/>
              </a:rPr>
              <a:t>   assumono la denominazione di </a:t>
            </a:r>
          </a:p>
          <a:p>
            <a:pPr marL="0" indent="0">
              <a:buNone/>
            </a:pPr>
            <a:r>
              <a:rPr lang="it-IT" sz="2400" b="1" dirty="0">
                <a:latin typeface="Chalkboard SE" panose="03050602040202020205" pitchFamily="66" charset="77"/>
                <a:cs typeface="Gurmukhi MN" panose="02020600050405020304" pitchFamily="18" charset="0"/>
              </a:rPr>
              <a:t>   FIBROCELLULE (Muscolari Cardiache o </a:t>
            </a:r>
          </a:p>
          <a:p>
            <a:pPr marL="0" indent="0">
              <a:buNone/>
            </a:pPr>
            <a:r>
              <a:rPr lang="it-IT" sz="2400" b="1" dirty="0">
                <a:latin typeface="Chalkboard SE" panose="03050602040202020205" pitchFamily="66" charset="77"/>
                <a:cs typeface="Gurmukhi MN" panose="02020600050405020304" pitchFamily="18" charset="0"/>
              </a:rPr>
              <a:t>   Miocardiche);</a:t>
            </a:r>
          </a:p>
          <a:p>
            <a:pPr marL="0" indent="0">
              <a:buNone/>
            </a:pPr>
            <a:r>
              <a:rPr lang="it-IT" sz="2400" b="1" dirty="0">
                <a:latin typeface="Chalkboard SE" panose="03050602040202020205" pitchFamily="66" charset="77"/>
                <a:cs typeface="Gurmukhi MN" panose="02020600050405020304" pitchFamily="18" charset="0"/>
              </a:rPr>
              <a:t>Viene definito (… </a:t>
            </a:r>
            <a:r>
              <a:rPr lang="it-IT" sz="2400" b="1" i="1" dirty="0">
                <a:latin typeface="Chalkboard SE" panose="03050602040202020205" pitchFamily="66" charset="77"/>
                <a:cs typeface="Gurmukhi MN" panose="02020600050405020304" pitchFamily="18" charset="0"/>
              </a:rPr>
              <a:t>semplicisticamente</a:t>
            </a:r>
            <a:r>
              <a:rPr lang="it-IT" sz="2400" b="1" dirty="0">
                <a:latin typeface="Chalkboard SE" panose="03050602040202020205" pitchFamily="66" charset="77"/>
                <a:cs typeface="Gurmukhi MN" panose="02020600050405020304" pitchFamily="18" charset="0"/>
              </a:rPr>
              <a:t> …) «Involontario», in quanto CONTROLLATO dal Sistema Nervoso Autonomo tramite il SISTEMA DI CONDUZIONE (il cosiddetto Miocardio Specifico), nell’ ambito del quale si trova il SEGNAPASSO («</a:t>
            </a:r>
            <a:r>
              <a:rPr lang="it-IT" sz="2400" b="1" dirty="0" err="1">
                <a:latin typeface="Chalkboard SE" panose="03050602040202020205" pitchFamily="66" charset="77"/>
                <a:cs typeface="Gurmukhi MN" panose="02020600050405020304" pitchFamily="18" charset="0"/>
              </a:rPr>
              <a:t>PaceMaker</a:t>
            </a:r>
            <a:r>
              <a:rPr lang="it-IT" sz="2400" b="1" dirty="0">
                <a:latin typeface="Chalkboard SE" panose="03050602040202020205" pitchFamily="66" charset="77"/>
                <a:cs typeface="Gurmukhi MN" panose="02020600050405020304" pitchFamily="18" charset="0"/>
              </a:rPr>
              <a:t>»), che determina la FREQUENZA CARDIACA (battiti/</a:t>
            </a:r>
            <a:r>
              <a:rPr lang="it-IT" sz="2400" b="1" dirty="0" err="1">
                <a:latin typeface="Chalkboard SE" panose="03050602040202020205" pitchFamily="66" charset="77"/>
                <a:cs typeface="Gurmukhi MN" panose="02020600050405020304" pitchFamily="18" charset="0"/>
              </a:rPr>
              <a:t>min</a:t>
            </a:r>
            <a:r>
              <a:rPr lang="it-IT" sz="2400" b="1" dirty="0">
                <a:latin typeface="Chalkboard SE" panose="03050602040202020205" pitchFamily="66" charset="77"/>
                <a:cs typeface="Gurmukhi MN" panose="02020600050405020304" pitchFamily="18" charset="0"/>
              </a:rPr>
              <a:t>).</a:t>
            </a:r>
          </a:p>
        </p:txBody>
      </p:sp>
    </p:spTree>
    <p:extLst>
      <p:ext uri="{BB962C8B-B14F-4D97-AF65-F5344CB8AC3E}">
        <p14:creationId xmlns:p14="http://schemas.microsoft.com/office/powerpoint/2010/main" val="1972512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a:ln>
                  <a:noFill/>
                </a:ln>
                <a:solidFill>
                  <a:prstClr val="black"/>
                </a:solidFill>
                <a:effectLst/>
                <a:uLnTx/>
                <a:uFillTx/>
                <a:latin typeface="Chalkduster" panose="03050602040202020205" pitchFamily="66" charset="77"/>
                <a:ea typeface="Microsoft YaHei" panose="020B0503020204020204" pitchFamily="34" charset="-122"/>
                <a:cs typeface="+mn-cs"/>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prstClr val="black"/>
                </a:solidFill>
                <a:effectLst/>
                <a:uLnTx/>
                <a:uFillTx/>
                <a:latin typeface="Franklin Gothic Medium" panose="020B0603020102020204" pitchFamily="34" charset="0"/>
                <a:ea typeface="Microsoft YaHei" panose="020B0503020204020204" pitchFamily="34" charset="-122"/>
                <a:cs typeface="+mn-cs"/>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200" b="1" i="0" u="none" strike="noStrike" kern="1200" cap="none" spc="0" normalizeH="0" baseline="0" noProof="0" dirty="0">
                <a:ln>
                  <a:noFill/>
                </a:ln>
                <a:solidFill>
                  <a:prstClr val="black"/>
                </a:solidFill>
                <a:effectLst/>
                <a:uLnTx/>
                <a:uFillTx/>
                <a:latin typeface="Comic Sans MS" panose="030F0902030302020204" pitchFamily="66" charset="0"/>
                <a:ea typeface="Microsoft YaHei" panose="020B0503020204020204" pitchFamily="34" charset="-122"/>
                <a:cs typeface="+mn-cs"/>
              </a:rPr>
              <a:t>DISCO INTERCALARE</a:t>
            </a:r>
            <a:r>
              <a:rPr kumimoji="0" lang="it-IT" altLang="it-IT" sz="2400" b="1" i="0" u="none" strike="noStrike" kern="1200" cap="none" spc="0" normalizeH="0" baseline="0" noProof="0" dirty="0">
                <a:ln>
                  <a:noFill/>
                </a:ln>
                <a:solidFill>
                  <a:prstClr val="black"/>
                </a:solidFill>
                <a:effectLst/>
                <a:uLnTx/>
                <a:uFillTx/>
                <a:latin typeface="Comic Sans MS" panose="030F0902030302020204" pitchFamily="66" charset="0"/>
                <a:ea typeface="Microsoft YaHei" panose="020B0503020204020204" pitchFamily="34"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1" i="0" u="none" strike="noStrike" kern="1200" cap="none" spc="0" normalizeH="0" baseline="0" noProof="0" dirty="0">
                <a:ln>
                  <a:noFill/>
                </a:ln>
                <a:solidFill>
                  <a:prstClr val="black"/>
                </a:solidFill>
                <a:effectLst/>
                <a:uLnTx/>
                <a:uFillTx/>
                <a:latin typeface="Comic Sans MS" panose="030F0902030302020204" pitchFamily="66" charset="0"/>
                <a:ea typeface="Microsoft YaHei" panose="020B0503020204020204" pitchFamily="34" charset="-122"/>
                <a:cs typeface="+mn-cs"/>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661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D8680F2-BA8F-974E-A069-9FFCBE866B4A}"/>
              </a:ext>
            </a:extLst>
          </p:cNvPr>
          <p:cNvSpPr>
            <a:spLocks noGrp="1"/>
          </p:cNvSpPr>
          <p:nvPr>
            <p:ph type="title"/>
          </p:nvPr>
        </p:nvSpPr>
        <p:spPr>
          <a:xfrm>
            <a:off x="0" y="0"/>
            <a:ext cx="9144000" cy="1325563"/>
          </a:xfrm>
        </p:spPr>
        <p:txBody>
          <a:bodyPr>
            <a:normAutofit/>
          </a:bodyPr>
          <a:lstStyle/>
          <a:p>
            <a:pPr algn="ctr"/>
            <a:r>
              <a:rPr lang="it-IT" sz="3600" b="1" dirty="0">
                <a:latin typeface="Chalkboard SE" panose="03050602040202020205" pitchFamily="66" charset="77"/>
              </a:rPr>
              <a:t>CLASSIFICAZIONE del TESSUTO MUSCOLARE</a:t>
            </a:r>
          </a:p>
        </p:txBody>
      </p:sp>
      <p:sp>
        <p:nvSpPr>
          <p:cNvPr id="8" name="Segnaposto contenuto 7">
            <a:extLst>
              <a:ext uri="{FF2B5EF4-FFF2-40B4-BE49-F238E27FC236}">
                <a16:creationId xmlns:a16="http://schemas.microsoft.com/office/drawing/2014/main" id="{A279E4A4-7B65-324B-876A-DCA7EAE5A16D}"/>
              </a:ext>
            </a:extLst>
          </p:cNvPr>
          <p:cNvSpPr>
            <a:spLocks noGrp="1"/>
          </p:cNvSpPr>
          <p:nvPr>
            <p:ph idx="1"/>
          </p:nvPr>
        </p:nvSpPr>
        <p:spPr>
          <a:xfrm>
            <a:off x="703386" y="1173162"/>
            <a:ext cx="8206152" cy="5532437"/>
          </a:xfrm>
        </p:spPr>
        <p:txBody>
          <a:bodyPr>
            <a:normAutofit fontScale="92500" lnSpcReduction="20000"/>
          </a:bodyPr>
          <a:lstStyle/>
          <a:p>
            <a:r>
              <a:rPr lang="it-IT" b="1" dirty="0">
                <a:latin typeface="Chalkboard SE" panose="03050602040202020205" pitchFamily="66" charset="77"/>
                <a:cs typeface="Gurmukhi MN" panose="02020600050405020304" pitchFamily="18" charset="0"/>
              </a:rPr>
              <a:t>TESSUTO MUSCOLARE STRIATO SCHELETRICO:</a:t>
            </a:r>
          </a:p>
          <a:p>
            <a:pPr marL="0" indent="0">
              <a:buNone/>
            </a:pPr>
            <a:r>
              <a:rPr lang="it-IT" b="1" dirty="0">
                <a:latin typeface="Chalkboard SE" panose="03050602040202020205" pitchFamily="66" charset="77"/>
                <a:cs typeface="Gurmukhi MN" panose="02020600050405020304" pitchFamily="18" charset="0"/>
              </a:rPr>
              <a:t>    va a costituire Organi Pieni denominati MUSCOLI SCHELETRICI del Sistema Locomotore;</a:t>
            </a:r>
          </a:p>
          <a:p>
            <a:pPr marL="0" indent="0">
              <a:buNone/>
            </a:pPr>
            <a:r>
              <a:rPr lang="it-IT" b="1" dirty="0">
                <a:latin typeface="Chalkboard SE" panose="03050602040202020205" pitchFamily="66" charset="77"/>
                <a:cs typeface="Gurmukhi MN" panose="02020600050405020304" pitchFamily="18" charset="0"/>
              </a:rPr>
              <a:t>    si riscontra, inoltre, come Componente Muscolare, in Organi Viscerali (Cavità Orale, Faringe, Laringe, Esofago) ;</a:t>
            </a:r>
          </a:p>
          <a:p>
            <a:pPr marL="0" indent="0">
              <a:buNone/>
            </a:pPr>
            <a:r>
              <a:rPr lang="it-IT" b="1" dirty="0">
                <a:latin typeface="Chalkboard SE" panose="03050602040202020205" pitchFamily="66" charset="77"/>
                <a:cs typeface="Gurmukhi MN" panose="02020600050405020304" pitchFamily="18" charset="0"/>
              </a:rPr>
              <a:t>   le cellule sono PLURINUCLEATE ed assumono la   </a:t>
            </a:r>
          </a:p>
          <a:p>
            <a:pPr marL="0" indent="0">
              <a:buNone/>
            </a:pPr>
            <a:r>
              <a:rPr lang="it-IT" b="1" dirty="0">
                <a:latin typeface="Chalkboard SE" panose="03050602040202020205" pitchFamily="66" charset="77"/>
                <a:cs typeface="Gurmukhi MN" panose="02020600050405020304" pitchFamily="18" charset="0"/>
              </a:rPr>
              <a:t>   denominazione di FIBRE (Muscolari Striate </a:t>
            </a:r>
          </a:p>
          <a:p>
            <a:pPr marL="0" indent="0">
              <a:buNone/>
            </a:pPr>
            <a:r>
              <a:rPr lang="it-IT" b="1" dirty="0">
                <a:latin typeface="Chalkboard SE" panose="03050602040202020205" pitchFamily="66" charset="77"/>
                <a:cs typeface="Gurmukhi MN" panose="02020600050405020304" pitchFamily="18" charset="0"/>
              </a:rPr>
              <a:t>   Scheletriche).</a:t>
            </a:r>
          </a:p>
          <a:p>
            <a:pPr marL="0" indent="0">
              <a:buNone/>
            </a:pPr>
            <a:r>
              <a:rPr lang="it-IT" b="1" dirty="0">
                <a:latin typeface="Chalkboard SE" panose="03050602040202020205" pitchFamily="66" charset="77"/>
                <a:cs typeface="Gurmukhi MN" panose="02020600050405020304" pitchFamily="18" charset="0"/>
              </a:rPr>
              <a:t>Viene definito (IMPROPRIAMENTE !) «Volontario» perché PUO’ essere anche controllato dalla Coscienza («Volontà») del soggetto essendo innervato dal Sistema Nervoso Somatico. Tuttavia, la maggior parte dei movimenti del Tessuto Muscolare Striato Scheletrico è di natura RIFLESSA e, pertanto, NON volontaria.</a:t>
            </a:r>
          </a:p>
        </p:txBody>
      </p:sp>
    </p:spTree>
    <p:extLst>
      <p:ext uri="{BB962C8B-B14F-4D97-AF65-F5344CB8AC3E}">
        <p14:creationId xmlns:p14="http://schemas.microsoft.com/office/powerpoint/2010/main" val="2003668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49C43F-E105-4BD7-ABCB-F6FCFEB885B6}"/>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931B9ED3-22DF-4DBA-8DCD-E72C1DEB9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985"/>
            <a:ext cx="9115450" cy="6832128"/>
          </a:xfrm>
        </p:spPr>
      </p:pic>
    </p:spTree>
    <p:extLst>
      <p:ext uri="{BB962C8B-B14F-4D97-AF65-F5344CB8AC3E}">
        <p14:creationId xmlns:p14="http://schemas.microsoft.com/office/powerpoint/2010/main" val="4016845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8D3ED0-580B-EB4E-A395-482ABA55AE52}"/>
              </a:ext>
            </a:extLst>
          </p:cNvPr>
          <p:cNvSpPr>
            <a:spLocks noGrp="1"/>
          </p:cNvSpPr>
          <p:nvPr>
            <p:ph idx="1"/>
          </p:nvPr>
        </p:nvSpPr>
        <p:spPr>
          <a:xfrm>
            <a:off x="179512" y="332656"/>
            <a:ext cx="8784976" cy="6336704"/>
          </a:xfrm>
        </p:spPr>
        <p:txBody>
          <a:bodyPr/>
          <a:lstStyle/>
          <a:p>
            <a:r>
              <a:rPr lang="it-IT" sz="2600" b="1" dirty="0">
                <a:solidFill>
                  <a:schemeClr val="tx1"/>
                </a:solidFill>
                <a:latin typeface="Gurmukhi MN" panose="02020600050405020304" pitchFamily="18" charset="0"/>
                <a:cs typeface="Gurmukhi MN" panose="02020600050405020304" pitchFamily="18" charset="0"/>
              </a:rPr>
              <a:t>Le OSSA che vanno a costituire lo SCHELETRO del CRANIO si classificano prevalentemente tra le OSSA IRREGOLARI o RAGGIATE. Molte di queste presentano porzioni costitutive ascrivibili ad Ossa Piatte (dette SQUAMME). Alcune di queste sono anche Ossa </a:t>
            </a:r>
            <a:r>
              <a:rPr lang="it-IT" sz="2600" b="1">
                <a:solidFill>
                  <a:schemeClr val="tx1"/>
                </a:solidFill>
                <a:latin typeface="Gurmukhi MN" panose="02020600050405020304" pitchFamily="18" charset="0"/>
                <a:cs typeface="Gurmukhi MN" panose="02020600050405020304" pitchFamily="18" charset="0"/>
              </a:rPr>
              <a:t>PNEUMATICHE.</a:t>
            </a:r>
          </a:p>
          <a:p>
            <a:endParaRPr lang="it-IT" sz="2600" b="1" dirty="0">
              <a:solidFill>
                <a:schemeClr val="tx1"/>
              </a:solidFill>
              <a:latin typeface="Gurmukhi MN" panose="02020600050405020304" pitchFamily="18" charset="0"/>
              <a:cs typeface="Gurmukhi MN" panose="02020600050405020304" pitchFamily="18" charset="0"/>
            </a:endParaRPr>
          </a:p>
          <a:p>
            <a:r>
              <a:rPr lang="it-IT" sz="2600" b="1" dirty="0">
                <a:solidFill>
                  <a:schemeClr val="tx1"/>
                </a:solidFill>
                <a:latin typeface="Gurmukhi MN" panose="02020600050405020304" pitchFamily="18" charset="0"/>
                <a:cs typeface="Gurmukhi MN" panose="02020600050405020304" pitchFamily="18" charset="0"/>
              </a:rPr>
              <a:t>Le ARTICOLAZIONI sono prevalentemente costituite da SUTURE, che permettono LIMITATISSIMI MOVIMENTI, ad eccezione dell’ Articolazione TEMPORO-MANDIBOLARE, che, invece, permette movimenti piuttosto ampi di Apertura-Chiusura della Cavità Orale, essenziali nella MASTICAZIONE e nella FONAZIONE</a:t>
            </a:r>
            <a:r>
              <a:rPr lang="it-IT" sz="2800" b="1" dirty="0">
                <a:solidFill>
                  <a:schemeClr val="tx1"/>
                </a:solidFill>
                <a:latin typeface="Gurmukhi MN" panose="02020600050405020304" pitchFamily="18" charset="0"/>
                <a:cs typeface="Gurmukhi MN" panose="02020600050405020304" pitchFamily="18" charset="0"/>
              </a:rPr>
              <a:t>.</a:t>
            </a:r>
          </a:p>
        </p:txBody>
      </p:sp>
    </p:spTree>
    <p:extLst>
      <p:ext uri="{BB962C8B-B14F-4D97-AF65-F5344CB8AC3E}">
        <p14:creationId xmlns:p14="http://schemas.microsoft.com/office/powerpoint/2010/main" val="2347215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677218" y="770899"/>
            <a:ext cx="7776864" cy="5256584"/>
          </a:xfrm>
        </p:spPr>
        <p:txBody>
          <a:bodyPr/>
          <a:lstStyle/>
          <a:p>
            <a:r>
              <a:rPr lang="it-IT" sz="2800" dirty="0">
                <a:solidFill>
                  <a:schemeClr val="tx1"/>
                </a:solidFill>
              </a:rPr>
              <a:t>Consta delle seguenti suddivisioni morfologiche:</a:t>
            </a:r>
          </a:p>
          <a:p>
            <a:pPr marL="457200" indent="-457200">
              <a:buFontTx/>
              <a:buChar char="-"/>
            </a:pPr>
            <a:r>
              <a:rPr lang="it-IT" sz="24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400" dirty="0">
              <a:solidFill>
                <a:schemeClr val="tx1"/>
              </a:solidFill>
              <a:latin typeface="Chalkboard" panose="03050602040202020205" pitchFamily="66" charset="77"/>
            </a:endParaRPr>
          </a:p>
          <a:p>
            <a:pPr marL="457200" indent="-457200">
              <a:buFontTx/>
              <a:buChar char="-"/>
            </a:pPr>
            <a:r>
              <a:rPr lang="it-IT" sz="24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400" dirty="0" err="1">
                <a:solidFill>
                  <a:schemeClr val="tx1"/>
                </a:solidFill>
                <a:latin typeface="Corsiva Hebrew" pitchFamily="2" charset="-79"/>
                <a:cs typeface="Corsiva Hebrew" pitchFamily="2" charset="-79"/>
              </a:rPr>
              <a:t>Infratemporale</a:t>
            </a:r>
            <a:r>
              <a:rPr lang="it-IT" sz="24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348454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mic Sans MS" panose="030F0902030302020204" pitchFamily="66" charset="0"/>
              </a:rPr>
              <a:t>SCHELETRICO DEL CRANIO</a:t>
            </a:r>
            <a:br>
              <a:rPr lang="it-IT" altLang="it-IT" sz="3200" b="1" dirty="0">
                <a:solidFill>
                  <a:schemeClr val="tx1"/>
                </a:solidFill>
                <a:latin typeface="Comic Sans MS" panose="030F0902030302020204" pitchFamily="66" charset="0"/>
              </a:rPr>
            </a:br>
            <a:r>
              <a:rPr lang="it-IT" altLang="it-IT" sz="3200" b="1" dirty="0">
                <a:solidFill>
                  <a:schemeClr val="tx1"/>
                </a:solidFill>
                <a:latin typeface="Comic Sans MS" panose="030F0902030302020204" pitchFamily="66" charset="0"/>
              </a:rPr>
              <a:t>VISIONE FRONTALE ANTERIORE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381382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52400" y="228600"/>
            <a:ext cx="89916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mic Sans MS" panose="030F0902030302020204" pitchFamily="66" charset="0"/>
              </a:rPr>
              <a:t>SISTEMA  RESPIRATORIO</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84225"/>
            <a:ext cx="7772400" cy="592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38952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CRANIO: SEZIONE SAGITTALE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NEUROCRANIO e SPLANCNOCRANIO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7173"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7174" name="Line 6"/>
          <p:cNvSpPr>
            <a:spLocks noChangeShapeType="1"/>
          </p:cNvSpPr>
          <p:nvPr/>
        </p:nvSpPr>
        <p:spPr bwMode="auto">
          <a:xfrm flipH="1">
            <a:off x="3841750" y="4437063"/>
            <a:ext cx="30797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72219620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323528" y="1052736"/>
            <a:ext cx="8350572" cy="5805264"/>
          </a:xfrm>
        </p:spPr>
        <p:txBody>
          <a:bodyPr/>
          <a:lstStyle/>
          <a:p>
            <a:r>
              <a:rPr lang="it-IT" dirty="0">
                <a:solidFill>
                  <a:schemeClr val="tx1"/>
                </a:solidFill>
                <a:latin typeface="Corsiva Hebrew" pitchFamily="2" charset="-79"/>
                <a:cs typeface="Corsiva Hebrew" pitchFamily="2" charset="-79"/>
              </a:rPr>
              <a:t>Nel NEUROCRANIO sono coinvolte numerose Ossa Irregolari (di cui alcune anche Pneumatiche):</a:t>
            </a:r>
          </a:p>
          <a:p>
            <a:r>
              <a:rPr lang="it-IT" dirty="0">
                <a:solidFill>
                  <a:schemeClr val="tx1"/>
                </a:solidFill>
                <a:latin typeface="Corsiva Hebrew" pitchFamily="2" charset="-79"/>
                <a:cs typeface="Corsiva Hebrew" pitchFamily="2" charset="-79"/>
              </a:rPr>
              <a:t>FRONTALE, ETMOIDE (pneumatico),  SFENOIDE (pneumatico), PARIETALI (osso piatto), TEMPORALI (pneumatici), OCCIPITALE.</a:t>
            </a:r>
          </a:p>
          <a:p>
            <a:r>
              <a:rPr lang="it-IT" dirty="0">
                <a:solidFill>
                  <a:schemeClr val="tx1"/>
                </a:solidFill>
                <a:latin typeface="Corsiva Hebrew" pitchFamily="2" charset="-79"/>
                <a:cs typeface="Corsiva Hebrew" pitchFamily="2" charset="-79"/>
              </a:rPr>
              <a:t>Queste ossa si articolano tramite dispositivi che permettono soltanto MINIMI movimenti impercettibili macroscopicamente.</a:t>
            </a:r>
          </a:p>
        </p:txBody>
      </p:sp>
    </p:spTree>
    <p:extLst>
      <p:ext uri="{BB962C8B-B14F-4D97-AF65-F5344CB8AC3E}">
        <p14:creationId xmlns:p14="http://schemas.microsoft.com/office/powerpoint/2010/main" val="2522798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323528" y="1052736"/>
            <a:ext cx="8350572"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SQUAMME)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2330540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6FB2C277-FFF2-B445-BEC3-34B9E7F88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619672" y="13534"/>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a:extLst>
              <a:ext uri="{FF2B5EF4-FFF2-40B4-BE49-F238E27FC236}">
                <a16:creationId xmlns:a16="http://schemas.microsoft.com/office/drawing/2014/main" id="{FB26C3C8-1E58-0E47-A0B3-84010E75686F}"/>
              </a:ext>
            </a:extLst>
          </p:cNvPr>
          <p:cNvSpPr txBox="1"/>
          <p:nvPr/>
        </p:nvSpPr>
        <p:spPr>
          <a:xfrm>
            <a:off x="3491880" y="13534"/>
            <a:ext cx="2573590" cy="584775"/>
          </a:xfrm>
          <a:prstGeom prst="rect">
            <a:avLst/>
          </a:prstGeom>
          <a:noFill/>
        </p:spPr>
        <p:txBody>
          <a:bodyPr wrap="none" rtlCol="0">
            <a:spAutoFit/>
          </a:bodyPr>
          <a:lstStyle/>
          <a:p>
            <a:r>
              <a:rPr lang="it-IT" sz="3200" dirty="0">
                <a:solidFill>
                  <a:schemeClr val="tx1"/>
                </a:solidFill>
                <a:latin typeface="Cooper Black" panose="0208090404030B020404" pitchFamily="18" charset="77"/>
              </a:rPr>
              <a:t>FRONTALE</a:t>
            </a:r>
          </a:p>
        </p:txBody>
      </p:sp>
    </p:spTree>
    <p:extLst>
      <p:ext uri="{BB962C8B-B14F-4D97-AF65-F5344CB8AC3E}">
        <p14:creationId xmlns:p14="http://schemas.microsoft.com/office/powerpoint/2010/main" val="264207729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631B5E-95C9-1441-BD65-C71E9B4EDAF8}"/>
              </a:ext>
            </a:extLst>
          </p:cNvPr>
          <p:cNvSpPr txBox="1"/>
          <p:nvPr/>
        </p:nvSpPr>
        <p:spPr>
          <a:xfrm>
            <a:off x="251520" y="1844824"/>
            <a:ext cx="3366819" cy="677108"/>
          </a:xfrm>
          <a:prstGeom prst="rect">
            <a:avLst/>
          </a:prstGeom>
          <a:noFill/>
        </p:spPr>
        <p:txBody>
          <a:bodyPr wrap="none" rtlCol="0">
            <a:spAutoFit/>
          </a:bodyPr>
          <a:lstStyle/>
          <a:p>
            <a:r>
              <a:rPr lang="it-IT" sz="3800" dirty="0">
                <a:solidFill>
                  <a:schemeClr val="tx1"/>
                </a:solidFill>
                <a:latin typeface="Cooper Black" panose="0208090404030B020404" pitchFamily="18" charset="77"/>
              </a:rPr>
              <a:t>OCCIPITALE</a:t>
            </a:r>
          </a:p>
        </p:txBody>
      </p:sp>
      <p:sp>
        <p:nvSpPr>
          <p:cNvPr id="4" name="CasellaDiTesto 3">
            <a:extLst>
              <a:ext uri="{FF2B5EF4-FFF2-40B4-BE49-F238E27FC236}">
                <a16:creationId xmlns:a16="http://schemas.microsoft.com/office/drawing/2014/main" id="{9461CEFB-ABB2-9C4A-8C6F-A21C30BC4D34}"/>
              </a:ext>
            </a:extLst>
          </p:cNvPr>
          <p:cNvSpPr txBox="1"/>
          <p:nvPr/>
        </p:nvSpPr>
        <p:spPr>
          <a:xfrm>
            <a:off x="248809" y="5445224"/>
            <a:ext cx="3008259" cy="646331"/>
          </a:xfrm>
          <a:prstGeom prst="rect">
            <a:avLst/>
          </a:prstGeom>
          <a:noFill/>
        </p:spPr>
        <p:txBody>
          <a:bodyPr wrap="none" rtlCol="0">
            <a:spAutoFit/>
          </a:bodyPr>
          <a:lstStyle/>
          <a:p>
            <a:r>
              <a:rPr lang="it-IT" sz="3600" dirty="0">
                <a:solidFill>
                  <a:schemeClr val="tx1"/>
                </a:solidFill>
                <a:latin typeface="Cooper Black" panose="0208090404030B020404" pitchFamily="18" charset="77"/>
              </a:rPr>
              <a:t>PARIETALE</a:t>
            </a:r>
          </a:p>
        </p:txBody>
      </p:sp>
    </p:spTree>
    <p:extLst>
      <p:ext uri="{BB962C8B-B14F-4D97-AF65-F5344CB8AC3E}">
        <p14:creationId xmlns:p14="http://schemas.microsoft.com/office/powerpoint/2010/main" val="1478931714"/>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742" t="1443" r="7961" b="50899"/>
          <a:stretch/>
        </p:blipFill>
        <p:spPr bwMode="auto">
          <a:xfrm>
            <a:off x="17259" y="0"/>
            <a:ext cx="5256212" cy="3501578"/>
          </a:xfrm>
          <a:prstGeom prst="rect">
            <a:avLst/>
          </a:prstGeom>
          <a:noFill/>
          <a:ln>
            <a:noFill/>
          </a:ln>
          <a:effectLst/>
          <a:extLst>
            <a:ext uri="{909E8E84-426E-40DD-AFC4-6F175D3DCCD1}">
              <a14:hiddenFill xmlns:a14="http://schemas.microsoft.com/office/drawing/2010/main">
                <a:blipFill dpi="0" rotWithShape="0">
                  <a:blip/>
                  <a:srcRect l="2742" t="1443" r="796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61465BBE-49B3-2E43-9982-FE77D3BC2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32" t="2780" r="8083" b="51908"/>
          <a:stretch/>
        </p:blipFill>
        <p:spPr bwMode="auto">
          <a:xfrm>
            <a:off x="3635896" y="3501578"/>
            <a:ext cx="5327650" cy="3212529"/>
          </a:xfrm>
          <a:prstGeom prst="rect">
            <a:avLst/>
          </a:prstGeom>
          <a:noFill/>
          <a:ln>
            <a:noFill/>
          </a:ln>
          <a:effectLst/>
          <a:extLst>
            <a:ext uri="{909E8E84-426E-40DD-AFC4-6F175D3DCCD1}">
              <a14:hiddenFill xmlns:a14="http://schemas.microsoft.com/office/drawing/2010/main">
                <a:blipFill dpi="0" rotWithShape="0">
                  <a:blip/>
                  <a:srcRect l="4532" t="2780" r="8084"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BD01BC6-9A6C-7341-8362-83A7559419AE}"/>
              </a:ext>
            </a:extLst>
          </p:cNvPr>
          <p:cNvSpPr txBox="1"/>
          <p:nvPr/>
        </p:nvSpPr>
        <p:spPr>
          <a:xfrm>
            <a:off x="5364088" y="404664"/>
            <a:ext cx="3168352" cy="1569660"/>
          </a:xfrm>
          <a:prstGeom prst="rect">
            <a:avLst/>
          </a:prstGeom>
          <a:noFill/>
        </p:spPr>
        <p:txBody>
          <a:bodyPr wrap="square" rtlCol="0">
            <a:spAutoFit/>
          </a:bodyPr>
          <a:lstStyle/>
          <a:p>
            <a:pPr algn="ctr"/>
            <a:r>
              <a:rPr lang="it-IT" sz="3200" dirty="0">
                <a:solidFill>
                  <a:schemeClr val="tx1"/>
                </a:solidFill>
                <a:latin typeface="Arial Rounded MT Bold" panose="020F0704030504030204" pitchFamily="34" charset="77"/>
              </a:rPr>
              <a:t>PROIEZIONE TRASVERSA</a:t>
            </a:r>
          </a:p>
          <a:p>
            <a:pPr algn="ctr"/>
            <a:r>
              <a:rPr lang="it-IT" sz="3200" dirty="0">
                <a:solidFill>
                  <a:schemeClr val="tx1"/>
                </a:solidFill>
                <a:latin typeface="Arial Rounded MT Bold" panose="020F0704030504030204" pitchFamily="34" charset="77"/>
              </a:rPr>
              <a:t>SUPERIORE</a:t>
            </a:r>
          </a:p>
        </p:txBody>
      </p:sp>
      <p:sp>
        <p:nvSpPr>
          <p:cNvPr id="5" name="CasellaDiTesto 4">
            <a:extLst>
              <a:ext uri="{FF2B5EF4-FFF2-40B4-BE49-F238E27FC236}">
                <a16:creationId xmlns:a16="http://schemas.microsoft.com/office/drawing/2014/main" id="{6B57774A-1D82-D94F-833E-71AC834A174D}"/>
              </a:ext>
            </a:extLst>
          </p:cNvPr>
          <p:cNvSpPr txBox="1"/>
          <p:nvPr/>
        </p:nvSpPr>
        <p:spPr>
          <a:xfrm>
            <a:off x="1061189" y="4301898"/>
            <a:ext cx="3168352" cy="1569660"/>
          </a:xfrm>
          <a:prstGeom prst="rect">
            <a:avLst/>
          </a:prstGeom>
          <a:noFill/>
        </p:spPr>
        <p:txBody>
          <a:bodyPr wrap="square" rtlCol="0">
            <a:spAutoFit/>
          </a:bodyPr>
          <a:lstStyle/>
          <a:p>
            <a:pPr algn="ctr"/>
            <a:r>
              <a:rPr lang="it-IT" sz="3200" dirty="0">
                <a:solidFill>
                  <a:schemeClr val="tx1"/>
                </a:solidFill>
                <a:latin typeface="Arial Rounded MT Bold" panose="020F0704030504030204" pitchFamily="34" charset="77"/>
              </a:rPr>
              <a:t>PROIEZIONE TRASVERSA</a:t>
            </a:r>
          </a:p>
          <a:p>
            <a:pPr algn="ctr"/>
            <a:r>
              <a:rPr lang="it-IT" sz="3200" dirty="0">
                <a:solidFill>
                  <a:schemeClr val="tx1"/>
                </a:solidFill>
                <a:latin typeface="Arial Rounded MT Bold" panose="020F0704030504030204" pitchFamily="34" charset="77"/>
              </a:rPr>
              <a:t>INFERIORE</a:t>
            </a:r>
          </a:p>
        </p:txBody>
      </p:sp>
    </p:spTree>
    <p:extLst>
      <p:ext uri="{BB962C8B-B14F-4D97-AF65-F5344CB8AC3E}">
        <p14:creationId xmlns:p14="http://schemas.microsoft.com/office/powerpoint/2010/main" val="109696448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i="1" dirty="0">
                <a:solidFill>
                  <a:schemeClr val="tx1"/>
                </a:solidFill>
                <a:latin typeface="Chalkduster" panose="03050602040202020205" pitchFamily="66" charset="77"/>
              </a:rPr>
              <a:t>OSSO ETMOIDE</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96234"/>
            <a:ext cx="3313113" cy="276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996" y="1373188"/>
            <a:ext cx="3527425" cy="278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4154488"/>
            <a:ext cx="331152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5"/>
          <p:cNvSpPr txBox="1">
            <a:spLocks noChangeArrowheads="1"/>
          </p:cNvSpPr>
          <p:nvPr/>
        </p:nvSpPr>
        <p:spPr bwMode="auto">
          <a:xfrm>
            <a:off x="542925" y="4365625"/>
            <a:ext cx="16652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A04020102020204" pitchFamily="34" charset="0"/>
                <a:cs typeface="Arial" panose="020B0604020202020204" pitchFamily="34" charset="0"/>
              </a:rPr>
              <a:t>SUPERIORE</a:t>
            </a:r>
          </a:p>
        </p:txBody>
      </p:sp>
      <p:sp>
        <p:nvSpPr>
          <p:cNvPr id="16390" name="Text Box 6"/>
          <p:cNvSpPr txBox="1">
            <a:spLocks noChangeArrowheads="1"/>
          </p:cNvSpPr>
          <p:nvPr/>
        </p:nvSpPr>
        <p:spPr bwMode="auto">
          <a:xfrm>
            <a:off x="7021513" y="4292600"/>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A04020102020204" pitchFamily="34" charset="0"/>
                <a:cs typeface="Arial" panose="020B0604020202020204" pitchFamily="34" charset="0"/>
              </a:rPr>
              <a:t>LATERALE</a:t>
            </a:r>
          </a:p>
        </p:txBody>
      </p:sp>
      <p:sp>
        <p:nvSpPr>
          <p:cNvPr id="16391" name="Text Box 7"/>
          <p:cNvSpPr txBox="1">
            <a:spLocks noChangeArrowheads="1"/>
          </p:cNvSpPr>
          <p:nvPr/>
        </p:nvSpPr>
        <p:spPr bwMode="auto">
          <a:xfrm>
            <a:off x="1477963" y="6165850"/>
            <a:ext cx="1677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A04020102020204" pitchFamily="34" charset="0"/>
                <a:cs typeface="Arial" panose="020B0604020202020204" pitchFamily="34" charset="0"/>
              </a:rPr>
              <a:t>ANTERIORE</a:t>
            </a:r>
          </a:p>
        </p:txBody>
      </p:sp>
    </p:spTree>
    <p:extLst>
      <p:ext uri="{BB962C8B-B14F-4D97-AF65-F5344CB8AC3E}">
        <p14:creationId xmlns:p14="http://schemas.microsoft.com/office/powerpoint/2010/main" val="312156012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BEFE49B-CE62-AB48-A50A-8378E7E665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7" t="2782" r="5649" b="51291"/>
          <a:stretch/>
        </p:blipFill>
        <p:spPr bwMode="auto">
          <a:xfrm>
            <a:off x="107504" y="12244"/>
            <a:ext cx="4751387" cy="329130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A1C39AFF-8340-B048-8BFA-C32255A9E3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5" t="4645" b="51872"/>
          <a:stretch/>
        </p:blipFill>
        <p:spPr bwMode="auto">
          <a:xfrm>
            <a:off x="3923928" y="3251389"/>
            <a:ext cx="5040437" cy="3583137"/>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08725CF-2CC2-D94C-B32D-586932CC8B8A}"/>
              </a:ext>
            </a:extLst>
          </p:cNvPr>
          <p:cNvSpPr txBox="1"/>
          <p:nvPr/>
        </p:nvSpPr>
        <p:spPr>
          <a:xfrm>
            <a:off x="4956891" y="116632"/>
            <a:ext cx="3429721" cy="2308324"/>
          </a:xfrm>
          <a:prstGeom prst="rect">
            <a:avLst/>
          </a:prstGeom>
          <a:noFill/>
        </p:spPr>
        <p:txBody>
          <a:bodyPr wrap="none" rtlCol="0">
            <a:spAutoFit/>
          </a:bodyPr>
          <a:lstStyle/>
          <a:p>
            <a:pPr algn="ctr"/>
            <a:r>
              <a:rPr lang="it-IT" sz="3600" dirty="0">
                <a:solidFill>
                  <a:schemeClr val="tx1"/>
                </a:solidFill>
                <a:latin typeface="Copperplate Gothic Bold" panose="020E0705020206020404" pitchFamily="34" charset="77"/>
              </a:rPr>
              <a:t>SFENOIDE</a:t>
            </a:r>
          </a:p>
          <a:p>
            <a:pPr algn="ctr"/>
            <a:r>
              <a:rPr lang="it-IT" sz="3600" dirty="0">
                <a:solidFill>
                  <a:schemeClr val="tx1"/>
                </a:solidFill>
                <a:latin typeface="Copperplate Gothic Bold" panose="020E0705020206020404" pitchFamily="34" charset="77"/>
              </a:rPr>
              <a:t>PROIEZIONE</a:t>
            </a:r>
          </a:p>
          <a:p>
            <a:pPr algn="ctr"/>
            <a:r>
              <a:rPr lang="it-IT" sz="3600" dirty="0">
                <a:solidFill>
                  <a:schemeClr val="tx1"/>
                </a:solidFill>
                <a:latin typeface="Copperplate Gothic Bold" panose="020E0705020206020404" pitchFamily="34" charset="77"/>
              </a:rPr>
              <a:t>TRASVERSA</a:t>
            </a:r>
          </a:p>
          <a:p>
            <a:pPr algn="ctr"/>
            <a:r>
              <a:rPr lang="it-IT" sz="3600" dirty="0">
                <a:solidFill>
                  <a:schemeClr val="tx1"/>
                </a:solidFill>
                <a:latin typeface="Copperplate Gothic Bold" panose="020E0705020206020404" pitchFamily="34" charset="77"/>
              </a:rPr>
              <a:t>SUPERIORE</a:t>
            </a:r>
          </a:p>
        </p:txBody>
      </p:sp>
      <p:sp>
        <p:nvSpPr>
          <p:cNvPr id="6" name="CasellaDiTesto 5">
            <a:extLst>
              <a:ext uri="{FF2B5EF4-FFF2-40B4-BE49-F238E27FC236}">
                <a16:creationId xmlns:a16="http://schemas.microsoft.com/office/drawing/2014/main" id="{8538FD33-1823-8A46-B11B-6BEB96BACD56}"/>
              </a:ext>
            </a:extLst>
          </p:cNvPr>
          <p:cNvSpPr txBox="1"/>
          <p:nvPr/>
        </p:nvSpPr>
        <p:spPr>
          <a:xfrm>
            <a:off x="319406" y="3888795"/>
            <a:ext cx="3429721" cy="2308324"/>
          </a:xfrm>
          <a:prstGeom prst="rect">
            <a:avLst/>
          </a:prstGeom>
          <a:noFill/>
        </p:spPr>
        <p:txBody>
          <a:bodyPr wrap="none" rtlCol="0">
            <a:spAutoFit/>
          </a:bodyPr>
          <a:lstStyle/>
          <a:p>
            <a:pPr algn="ctr"/>
            <a:r>
              <a:rPr lang="it-IT" sz="3600" dirty="0">
                <a:solidFill>
                  <a:schemeClr val="tx1"/>
                </a:solidFill>
                <a:latin typeface="Copperplate Gothic Bold" panose="020E0705020206020404" pitchFamily="34" charset="77"/>
              </a:rPr>
              <a:t>SFENOIDE</a:t>
            </a:r>
          </a:p>
          <a:p>
            <a:pPr algn="ctr"/>
            <a:r>
              <a:rPr lang="it-IT" sz="3600" dirty="0">
                <a:solidFill>
                  <a:schemeClr val="tx1"/>
                </a:solidFill>
                <a:latin typeface="Copperplate Gothic Bold" panose="020E0705020206020404" pitchFamily="34" charset="77"/>
              </a:rPr>
              <a:t>PROIEZIONE</a:t>
            </a:r>
          </a:p>
          <a:p>
            <a:pPr algn="ctr"/>
            <a:r>
              <a:rPr lang="it-IT" sz="3600" dirty="0">
                <a:solidFill>
                  <a:schemeClr val="tx1"/>
                </a:solidFill>
                <a:latin typeface="Copperplate Gothic Bold" panose="020E0705020206020404" pitchFamily="34" charset="77"/>
              </a:rPr>
              <a:t>FRONTALE</a:t>
            </a:r>
          </a:p>
          <a:p>
            <a:pPr algn="ctr"/>
            <a:r>
              <a:rPr lang="it-IT" sz="3600" dirty="0">
                <a:solidFill>
                  <a:schemeClr val="tx1"/>
                </a:solidFill>
                <a:latin typeface="Copperplate Gothic Bold" panose="020E0705020206020404" pitchFamily="34" charset="77"/>
              </a:rPr>
              <a:t>ANTERIORE</a:t>
            </a:r>
          </a:p>
        </p:txBody>
      </p:sp>
    </p:spTree>
    <p:extLst>
      <p:ext uri="{BB962C8B-B14F-4D97-AF65-F5344CB8AC3E}">
        <p14:creationId xmlns:p14="http://schemas.microsoft.com/office/powerpoint/2010/main" val="329880346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408264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SCHELETRO DEL CRANIO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0074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898"/>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RESPIRATORIO</a:t>
            </a:r>
          </a:p>
        </p:txBody>
      </p:sp>
      <p:sp>
        <p:nvSpPr>
          <p:cNvPr id="6146" name="Rectangle 2"/>
          <p:cNvSpPr>
            <a:spLocks noGrp="1" noChangeArrowheads="1"/>
          </p:cNvSpPr>
          <p:nvPr>
            <p:ph type="body" idx="1"/>
          </p:nvPr>
        </p:nvSpPr>
        <p:spPr>
          <a:xfrm>
            <a:off x="107504" y="980728"/>
            <a:ext cx="9144000" cy="5410200"/>
          </a:xfrm>
          <a:ln/>
        </p:spPr>
        <p:txBody>
          <a:bodyPr/>
          <a:lstStyle/>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ORGANI CAVI o VIE AEREE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CAVITA’ NASALI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SENI PARANASALI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FARINGE (Rino-, Oro- e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a:t>
            </a:r>
            <a:r>
              <a:rPr lang="it-IT" altLang="it-IT" sz="2200" b="1" dirty="0" err="1">
                <a:solidFill>
                  <a:schemeClr val="tx1"/>
                </a:solidFill>
                <a:latin typeface="Chalkduster" panose="03050602040202020205" pitchFamily="66" charset="77"/>
              </a:rPr>
              <a:t>Laringofaringe</a:t>
            </a:r>
            <a:r>
              <a:rPr lang="it-IT" altLang="it-IT" sz="2200" b="1" dirty="0">
                <a:solidFill>
                  <a:schemeClr val="tx1"/>
                </a:solidFill>
                <a:latin typeface="Chalkduster" panose="03050602040202020205" pitchFamily="66" charset="77"/>
              </a:rPr>
              <a:t>)</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LARINGE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TRACHEA</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BRONCHI E LORO RAMIFICAZIONI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200" b="1" dirty="0">
              <a:solidFill>
                <a:schemeClr val="tx1"/>
              </a:solidFill>
              <a:latin typeface="Chalkduster"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ORGANI PIENI: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rPr>
              <a:t>   - POLMONI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halkduster" panose="03050602040202020205" pitchFamily="66" charset="77"/>
                <a:cs typeface="Gurmukhi MN" panose="02020600050405020304" pitchFamily="18" charset="0"/>
              </a:rPr>
              <a:t>FORMAZIONI LINFOIDI dell’ ARCO LINFATICO DI WALDEYER: Tonsille FARINGEA, TUBARICA e LARINGEA</a:t>
            </a:r>
            <a:endParaRPr lang="it-IT" altLang="it-IT" sz="2200" b="1" dirty="0">
              <a:solidFill>
                <a:schemeClr val="tx1"/>
              </a:solidFill>
              <a:latin typeface="Chalkduster" panose="03050602040202020205" pitchFamily="66" charset="77"/>
            </a:endParaRPr>
          </a:p>
        </p:txBody>
      </p:sp>
    </p:spTree>
    <p:extLst>
      <p:ext uri="{BB962C8B-B14F-4D97-AF65-F5344CB8AC3E}">
        <p14:creationId xmlns:p14="http://schemas.microsoft.com/office/powerpoint/2010/main" val="1210433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7402" y="786082"/>
            <a:ext cx="9036496"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830549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1907951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A2C022-C46F-924B-BE9C-3616D4E28112}"/>
              </a:ext>
            </a:extLst>
          </p:cNvPr>
          <p:cNvSpPr>
            <a:spLocks noGrp="1"/>
          </p:cNvSpPr>
          <p:nvPr>
            <p:ph type="title"/>
          </p:nvPr>
        </p:nvSpPr>
        <p:spPr/>
        <p:txBody>
          <a:bodyPr/>
          <a:lstStyle/>
          <a:p>
            <a:r>
              <a:rPr lang="it-IT" sz="3600" b="1" dirty="0">
                <a:latin typeface="Chalkboard SE" panose="03050602040202020205" pitchFamily="66" charset="77"/>
              </a:rPr>
              <a:t>VOLTA del NEUROCRANIO</a:t>
            </a:r>
            <a:br>
              <a:rPr lang="it-IT" sz="3600" b="1" dirty="0">
                <a:latin typeface="Chalkboard SE" panose="03050602040202020205" pitchFamily="66" charset="77"/>
              </a:rPr>
            </a:br>
            <a:r>
              <a:rPr lang="it-IT" sz="3600" b="1" dirty="0">
                <a:latin typeface="Chalkboard SE" panose="03050602040202020205" pitchFamily="66" charset="77"/>
              </a:rPr>
              <a:t>nei primi periodi di vita</a:t>
            </a:r>
          </a:p>
        </p:txBody>
      </p:sp>
      <p:sp>
        <p:nvSpPr>
          <p:cNvPr id="3" name="Segnaposto contenuto 2">
            <a:extLst>
              <a:ext uri="{FF2B5EF4-FFF2-40B4-BE49-F238E27FC236}">
                <a16:creationId xmlns:a16="http://schemas.microsoft.com/office/drawing/2014/main" id="{6575F121-247C-B143-96ED-EFDEDAB329F7}"/>
              </a:ext>
            </a:extLst>
          </p:cNvPr>
          <p:cNvSpPr>
            <a:spLocks noGrp="1"/>
          </p:cNvSpPr>
          <p:nvPr>
            <p:ph idx="1"/>
          </p:nvPr>
        </p:nvSpPr>
        <p:spPr/>
        <p:txBody>
          <a:bodyPr/>
          <a:lstStyle/>
          <a:p>
            <a:pPr algn="ctr"/>
            <a:r>
              <a:rPr lang="it-IT" dirty="0">
                <a:latin typeface="Copperplate Gothic Bold" panose="020E0705020206020404" pitchFamily="34" charset="77"/>
              </a:rPr>
              <a:t>Nel neonato e fino al compimento del secondo anno di vita, i rapporti tra le ossa della Volta del Neurocranio sono mediati da abbondante Tessuto Connettivo Fibroso, a costituire le cosiddette FONTANELLE</a:t>
            </a:r>
          </a:p>
        </p:txBody>
      </p:sp>
    </p:spTree>
    <p:extLst>
      <p:ext uri="{BB962C8B-B14F-4D97-AF65-F5344CB8AC3E}">
        <p14:creationId xmlns:p14="http://schemas.microsoft.com/office/powerpoint/2010/main" val="2064609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1273792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1128269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
            </a:r>
            <a:r>
              <a:rPr lang="it-IT" dirty="0" err="1">
                <a:solidFill>
                  <a:schemeClr val="tx1"/>
                </a:solidFill>
                <a:latin typeface="Comic Sans MS" panose="030F0902030302020204" pitchFamily="66" charset="0"/>
              </a:rPr>
              <a:t>Forellata</a:t>
            </a:r>
            <a:r>
              <a:rPr lang="it-IT" dirty="0">
                <a:solidFill>
                  <a:schemeClr val="tx1"/>
                </a:solidFill>
                <a:latin typeface="Comic Sans MS" panose="030F0902030302020204" pitchFamily="66" charset="0"/>
              </a:rPr>
              <a:t>), attraverso cui transitano le fibre del Nervo Olfattivo (1° paio di nervi encefalici), con limite posteriore sulle Piccole Ali dello SFENOIDE, dove si descrive il FORO OTTICO per il Nervo Ottico (2° paio) e l’ Arteria Oftalmica.</a:t>
            </a:r>
          </a:p>
        </p:txBody>
      </p:sp>
    </p:spTree>
    <p:extLst>
      <p:ext uri="{BB962C8B-B14F-4D97-AF65-F5344CB8AC3E}">
        <p14:creationId xmlns:p14="http://schemas.microsoft.com/office/powerpoint/2010/main" val="3247534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92107" y="825753"/>
            <a:ext cx="9036496"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(3°, 4°, 6° paio-NERVI OCULOMOTORI, le TRE BRANCHE del 5° paio-NERVO TRIGEMINO e VASI SANGUIFERI), come pure il CANALE CAROTIDEO (Arteria Carotide Interna).</a:t>
            </a:r>
          </a:p>
        </p:txBody>
      </p:sp>
    </p:spTree>
    <p:extLst>
      <p:ext uri="{BB962C8B-B14F-4D97-AF65-F5344CB8AC3E}">
        <p14:creationId xmlns:p14="http://schemas.microsoft.com/office/powerpoint/2010/main" val="2736355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Faciale-7° paio, Nervo Acustico o Vestibolo-Cocleare-8° paio e Vasi Uditivi Interni), il FORO GIUGULARE (Vena Giugulare Interna alla confluenza dei Seni Venosi della Dura Meninge, Nervi GlossoFaringeo-9°, Vago-10° ed Accessorio Spinale-11°), GRANDE FORO OCCIPITALE o FORAME MAGNO (limite tra Midollo Spinale e Bulbo del Tronco Encefalico), CANALE del NERVO IPOGLOSSO (12° paio).</a:t>
            </a:r>
          </a:p>
        </p:txBody>
      </p:sp>
    </p:spTree>
    <p:extLst>
      <p:ext uri="{BB962C8B-B14F-4D97-AF65-F5344CB8AC3E}">
        <p14:creationId xmlns:p14="http://schemas.microsoft.com/office/powerpoint/2010/main" val="3182130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a:xfrm>
            <a:off x="685800" y="1"/>
            <a:ext cx="7769225" cy="1052736"/>
          </a:xfrm>
        </p:spPr>
        <p:txBody>
          <a:bodyPr/>
          <a:lstStyle/>
          <a:p>
            <a:r>
              <a:rPr lang="it-IT" sz="3600" dirty="0">
                <a:solidFill>
                  <a:schemeClr val="tx1"/>
                </a:solidFill>
                <a:latin typeface="Gurmukhi MN" panose="02020600050405020304" pitchFamily="18" charset="0"/>
                <a:cs typeface="Gurmukhi MN" panose="02020600050405020304" pitchFamily="18" charset="0"/>
              </a:rPr>
              <a:t>SPLANCNOCRANIO</a:t>
            </a:r>
          </a:p>
        </p:txBody>
      </p:sp>
      <p:sp>
        <p:nvSpPr>
          <p:cNvPr id="3" name="Segnaposto contenuto 2">
            <a:extLst>
              <a:ext uri="{FF2B5EF4-FFF2-40B4-BE49-F238E27FC236}">
                <a16:creationId xmlns:a16="http://schemas.microsoft.com/office/drawing/2014/main" id="{C672B422-11B6-3A46-A3BE-CE1551E44287}"/>
              </a:ext>
            </a:extLst>
          </p:cNvPr>
          <p:cNvSpPr>
            <a:spLocks noGrp="1"/>
          </p:cNvSpPr>
          <p:nvPr>
            <p:ph idx="1"/>
          </p:nvPr>
        </p:nvSpPr>
        <p:spPr>
          <a:xfrm>
            <a:off x="251520" y="908720"/>
            <a:ext cx="8892480" cy="5517232"/>
          </a:xfrm>
        </p:spPr>
        <p:txBody>
          <a:bodyPr/>
          <a:lstStyle/>
          <a:p>
            <a:r>
              <a:rPr lang="it-IT" b="1" dirty="0">
                <a:latin typeface="Chalkboard SE" panose="03050602040202020205" pitchFamily="66" charset="77"/>
              </a:rPr>
              <a:t>Porzione meno voluminosa del Cranio, localizzata inferiormente al Neurocranio.</a:t>
            </a:r>
          </a:p>
          <a:p>
            <a:r>
              <a:rPr lang="it-IT" b="1" dirty="0">
                <a:latin typeface="Chalkboard SE" panose="03050602040202020205" pitchFamily="66" charset="77"/>
              </a:rPr>
              <a:t>Vi sono coinvolte numerose Ossa Irregolari (alcune pneumatiche), tra le quali alcune sono coinvolte pure nel Neurocranio:</a:t>
            </a:r>
          </a:p>
          <a:p>
            <a:r>
              <a:rPr lang="it-IT" b="1" dirty="0">
                <a:latin typeface="Chalkboard SE" panose="03050602040202020205" pitchFamily="66" charset="77"/>
              </a:rPr>
              <a:t>FRONTALE (pneumatico), OSSA NASALI, MASCELLARI (pneumatico), ZIGOMATICI, PALATINI, TEMPORALE, ETMOIDE, SFENOIDE, CORNETTI NASALI, MANDIBOLA (o Mascellare INFERIORE). </a:t>
            </a:r>
          </a:p>
        </p:txBody>
      </p:sp>
    </p:spTree>
    <p:extLst>
      <p:ext uri="{BB962C8B-B14F-4D97-AF65-F5344CB8AC3E}">
        <p14:creationId xmlns:p14="http://schemas.microsoft.com/office/powerpoint/2010/main" val="3254932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499C7A-3657-1847-9E63-762F4F9053EB}"/>
              </a:ext>
            </a:extLst>
          </p:cNvPr>
          <p:cNvSpPr>
            <a:spLocks noGrp="1"/>
          </p:cNvSpPr>
          <p:nvPr>
            <p:ph type="title"/>
          </p:nvPr>
        </p:nvSpPr>
        <p:spPr>
          <a:xfrm>
            <a:off x="0" y="0"/>
            <a:ext cx="9144000" cy="1431925"/>
          </a:xfrm>
        </p:spPr>
        <p:txBody>
          <a:bodyPr/>
          <a:lstStyle/>
          <a:p>
            <a:r>
              <a:rPr lang="it-IT" sz="3200" dirty="0"/>
              <a:t>ARTICOLAZIONI dello SPLANCNOCRANIO</a:t>
            </a:r>
          </a:p>
        </p:txBody>
      </p:sp>
      <p:sp>
        <p:nvSpPr>
          <p:cNvPr id="3" name="Segnaposto contenuto 2">
            <a:extLst>
              <a:ext uri="{FF2B5EF4-FFF2-40B4-BE49-F238E27FC236}">
                <a16:creationId xmlns:a16="http://schemas.microsoft.com/office/drawing/2014/main" id="{1A0E9F56-E54D-3743-B7A6-12F01B504F5C}"/>
              </a:ext>
            </a:extLst>
          </p:cNvPr>
          <p:cNvSpPr>
            <a:spLocks noGrp="1"/>
          </p:cNvSpPr>
          <p:nvPr>
            <p:ph idx="1"/>
          </p:nvPr>
        </p:nvSpPr>
        <p:spPr>
          <a:xfrm>
            <a:off x="467543" y="1450752"/>
            <a:ext cx="8352929" cy="5877272"/>
          </a:xfrm>
        </p:spPr>
        <p:txBody>
          <a:bodyPr/>
          <a:lstStyle/>
          <a:p>
            <a:r>
              <a:rPr lang="it-IT" sz="2800" dirty="0">
                <a:latin typeface="Copperplate Gothic Bold" panose="020E0705020206020404" pitchFamily="34" charset="77"/>
              </a:rPr>
              <a:t>La maggior parte delle articolazioni dello Splancnocranio è costituita da dispositivi che permettono movimenti impercettibili macroscopicamente.</a:t>
            </a:r>
          </a:p>
          <a:p>
            <a:r>
              <a:rPr lang="it-IT" sz="2800" dirty="0">
                <a:latin typeface="Copperplate Gothic Bold" panose="020E0705020206020404" pitchFamily="34" charset="77"/>
              </a:rPr>
              <a:t>Tuttavia si riscontra un’articolazione che permette i cospicui movimenti coinvolti nella FONAZIONE e nella MASTICAZIONE, L’ ARTICOLAZIONE TEMPORO-MANDIBOLARE, tra la MANDIBOLA e l’ OSSO TEMPORALE</a:t>
            </a:r>
          </a:p>
        </p:txBody>
      </p:sp>
    </p:spTree>
    <p:extLst>
      <p:ext uri="{BB962C8B-B14F-4D97-AF65-F5344CB8AC3E}">
        <p14:creationId xmlns:p14="http://schemas.microsoft.com/office/powerpoint/2010/main" val="186423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152400" y="152400"/>
            <a:ext cx="89916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omic Sans MS" panose="030F0902030302020204" pitchFamily="66" charset="0"/>
              </a:rPr>
              <a:t>SISTEMA DIGERENTE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6486"/>
            <a:ext cx="7630616" cy="6134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92963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4BEBE239-A4F6-2947-9879-521231C058CC}"/>
              </a:ext>
            </a:extLst>
          </p:cNvPr>
          <p:cNvSpPr txBox="1"/>
          <p:nvPr/>
        </p:nvSpPr>
        <p:spPr>
          <a:xfrm>
            <a:off x="4499992" y="499775"/>
            <a:ext cx="3198311" cy="584775"/>
          </a:xfrm>
          <a:prstGeom prst="rect">
            <a:avLst/>
          </a:prstGeom>
          <a:noFill/>
        </p:spPr>
        <p:txBody>
          <a:bodyPr wrap="none" rtlCol="0">
            <a:spAutoFit/>
          </a:bodyPr>
          <a:lstStyle/>
          <a:p>
            <a:r>
              <a:rPr lang="it-IT" sz="3200" dirty="0">
                <a:solidFill>
                  <a:schemeClr val="tx1"/>
                </a:solidFill>
                <a:latin typeface="Cooper Black" panose="0208090404030B020404" pitchFamily="18" charset="77"/>
              </a:rPr>
              <a:t>MASCELLARE</a:t>
            </a:r>
          </a:p>
        </p:txBody>
      </p:sp>
    </p:spTree>
    <p:extLst>
      <p:ext uri="{BB962C8B-B14F-4D97-AF65-F5344CB8AC3E}">
        <p14:creationId xmlns:p14="http://schemas.microsoft.com/office/powerpoint/2010/main" val="279526727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78C97C25-B66A-E247-9BAC-91749EED3776}"/>
              </a:ext>
            </a:extLst>
          </p:cNvPr>
          <p:cNvSpPr txBox="1"/>
          <p:nvPr/>
        </p:nvSpPr>
        <p:spPr>
          <a:xfrm>
            <a:off x="4860032" y="353509"/>
            <a:ext cx="2475742" cy="584775"/>
          </a:xfrm>
          <a:prstGeom prst="rect">
            <a:avLst/>
          </a:prstGeom>
          <a:noFill/>
        </p:spPr>
        <p:txBody>
          <a:bodyPr wrap="none" rtlCol="0">
            <a:spAutoFit/>
          </a:bodyPr>
          <a:lstStyle/>
          <a:p>
            <a:r>
              <a:rPr lang="it-IT" sz="3200" dirty="0">
                <a:solidFill>
                  <a:schemeClr val="tx1"/>
                </a:solidFill>
                <a:latin typeface="Cooper Black" panose="0208090404030B020404" pitchFamily="18" charset="77"/>
              </a:rPr>
              <a:t>PALATINO</a:t>
            </a:r>
          </a:p>
        </p:txBody>
      </p:sp>
    </p:spTree>
    <p:extLst>
      <p:ext uri="{BB962C8B-B14F-4D97-AF65-F5344CB8AC3E}">
        <p14:creationId xmlns:p14="http://schemas.microsoft.com/office/powerpoint/2010/main" val="4108132972"/>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330CB1A3-B52A-8947-9EC1-1ADFCC83F5AE}"/>
              </a:ext>
            </a:extLst>
          </p:cNvPr>
          <p:cNvSpPr txBox="1"/>
          <p:nvPr/>
        </p:nvSpPr>
        <p:spPr>
          <a:xfrm>
            <a:off x="4499992" y="499775"/>
            <a:ext cx="2947025" cy="584775"/>
          </a:xfrm>
          <a:prstGeom prst="rect">
            <a:avLst/>
          </a:prstGeom>
          <a:noFill/>
        </p:spPr>
        <p:txBody>
          <a:bodyPr wrap="none" rtlCol="0">
            <a:spAutoFit/>
          </a:bodyPr>
          <a:lstStyle/>
          <a:p>
            <a:r>
              <a:rPr lang="it-IT" sz="3200" dirty="0">
                <a:solidFill>
                  <a:schemeClr val="tx1"/>
                </a:solidFill>
                <a:latin typeface="Cooper Black" panose="0208090404030B020404" pitchFamily="18" charset="77"/>
              </a:rPr>
              <a:t>MANDIBOLA</a:t>
            </a:r>
          </a:p>
        </p:txBody>
      </p:sp>
    </p:spTree>
    <p:extLst>
      <p:ext uri="{BB962C8B-B14F-4D97-AF65-F5344CB8AC3E}">
        <p14:creationId xmlns:p14="http://schemas.microsoft.com/office/powerpoint/2010/main" val="194661214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7844F00-676E-8E42-BB2A-11A0AAEEF7F7}"/>
              </a:ext>
            </a:extLst>
          </p:cNvPr>
          <p:cNvSpPr txBox="1"/>
          <p:nvPr/>
        </p:nvSpPr>
        <p:spPr>
          <a:xfrm>
            <a:off x="5580112" y="692696"/>
            <a:ext cx="2947025" cy="1569660"/>
          </a:xfrm>
          <a:prstGeom prst="rect">
            <a:avLst/>
          </a:prstGeom>
          <a:noFill/>
        </p:spPr>
        <p:txBody>
          <a:bodyPr wrap="none" rtlCol="0">
            <a:spAutoFit/>
          </a:bodyPr>
          <a:lstStyle/>
          <a:p>
            <a:pPr algn="ctr"/>
            <a:r>
              <a:rPr lang="it-IT" sz="3200" dirty="0">
                <a:solidFill>
                  <a:schemeClr val="tx1"/>
                </a:solidFill>
                <a:latin typeface="Cooper Black" panose="0208090404030B020404" pitchFamily="18" charset="77"/>
              </a:rPr>
              <a:t>MANDIBOLA</a:t>
            </a:r>
          </a:p>
          <a:p>
            <a:pPr algn="ctr"/>
            <a:r>
              <a:rPr lang="it-IT" sz="3200" dirty="0">
                <a:solidFill>
                  <a:schemeClr val="tx1"/>
                </a:solidFill>
                <a:latin typeface="Cooper Black" panose="0208090404030B020404" pitchFamily="18" charset="77"/>
              </a:rPr>
              <a:t>e</a:t>
            </a:r>
          </a:p>
          <a:p>
            <a:pPr algn="ctr"/>
            <a:r>
              <a:rPr lang="it-IT" sz="3200" dirty="0">
                <a:solidFill>
                  <a:schemeClr val="tx1"/>
                </a:solidFill>
                <a:latin typeface="Cooper Black" panose="0208090404030B020404" pitchFamily="18" charset="77"/>
              </a:rPr>
              <a:t>OSSO IOIDE</a:t>
            </a:r>
          </a:p>
        </p:txBody>
      </p:sp>
    </p:spTree>
    <p:extLst>
      <p:ext uri="{BB962C8B-B14F-4D97-AF65-F5344CB8AC3E}">
        <p14:creationId xmlns:p14="http://schemas.microsoft.com/office/powerpoint/2010/main" val="6284247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halkboard" panose="03050602040202020205" pitchFamily="66" charset="77"/>
              </a:rPr>
              <a:t>SCHELETRICO DEL CRANIO:</a:t>
            </a:r>
            <a:br>
              <a:rPr lang="it-IT" altLang="it-IT" sz="2800" b="1" dirty="0">
                <a:solidFill>
                  <a:schemeClr val="tx1"/>
                </a:solidFill>
                <a:latin typeface="Chalkboard" panose="03050602040202020205" pitchFamily="66" charset="77"/>
              </a:rPr>
            </a:br>
            <a:r>
              <a:rPr lang="it-IT" altLang="it-IT" sz="2800" b="1" dirty="0">
                <a:solidFill>
                  <a:schemeClr val="tx1"/>
                </a:solidFill>
                <a:latin typeface="Chalkboard" panose="03050602040202020205" pitchFamily="66" charset="77"/>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11949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83568" y="1659"/>
            <a:ext cx="7769225" cy="1431925"/>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539552" y="1124744"/>
            <a:ext cx="8424936"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84744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213928" y="116632"/>
            <a:ext cx="8712968" cy="1431925"/>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
        <p:nvSpPr>
          <p:cNvPr id="3" name="Segnaposto contenuto 2">
            <a:extLst>
              <a:ext uri="{FF2B5EF4-FFF2-40B4-BE49-F238E27FC236}">
                <a16:creationId xmlns:a16="http://schemas.microsoft.com/office/drawing/2014/main" id="{AC3AA2B9-A378-0045-9EE5-1C1F9DC74E8E}"/>
              </a:ext>
            </a:extLst>
          </p:cNvPr>
          <p:cNvSpPr>
            <a:spLocks noGrp="1"/>
          </p:cNvSpPr>
          <p:nvPr>
            <p:ph idx="1"/>
          </p:nvPr>
        </p:nvSpPr>
        <p:spPr>
          <a:xfrm>
            <a:off x="213928" y="1412776"/>
            <a:ext cx="8930072" cy="5328592"/>
          </a:xfrm>
        </p:spPr>
        <p:txBody>
          <a:bodyPr/>
          <a:lstStyle/>
          <a:p>
            <a:r>
              <a:rPr lang="it-IT" b="1" dirty="0">
                <a:latin typeface="Gurmukhi Sangam MN" pitchFamily="2" charset="0"/>
                <a:cs typeface="Gurmukhi Sangam MN" pitchFamily="2" charset="0"/>
              </a:rPr>
              <a:t>Sono rappresentate dalle :</a:t>
            </a:r>
          </a:p>
          <a:p>
            <a:endParaRPr lang="it-IT" b="1" dirty="0">
              <a:latin typeface="Gurmukhi Sangam MN" pitchFamily="2" charset="0"/>
              <a:cs typeface="Gurmukhi Sangam MN" pitchFamily="2" charset="0"/>
            </a:endParaRPr>
          </a:p>
          <a:p>
            <a:pPr marL="457200" indent="-457200">
              <a:buFontTx/>
              <a:buChar char="-"/>
            </a:pPr>
            <a:r>
              <a:rPr lang="it-IT" b="1" dirty="0">
                <a:latin typeface="Gurmukhi Sangam MN" pitchFamily="2" charset="0"/>
                <a:cs typeface="Gurmukhi Sangam MN" pitchFamily="2" charset="0"/>
              </a:rPr>
              <a:t>CAVITA’ ORBITARIE, cavità pari contenenti i GLOBI OCULARI</a:t>
            </a:r>
          </a:p>
          <a:p>
            <a:pPr marL="457200" indent="-457200">
              <a:buFontTx/>
              <a:buChar char="-"/>
            </a:pPr>
            <a:r>
              <a:rPr lang="it-IT" b="1" dirty="0">
                <a:latin typeface="Gurmukhi Sangam MN" pitchFamily="2" charset="0"/>
                <a:cs typeface="Gurmukhi Sangam MN" pitchFamily="2" charset="0"/>
              </a:rPr>
              <a:t>CAVITA’ NASALI, cavità pari con relativo VESTIBOLO e le correlate CAVITA’ NASALI ACCESSORIE (Seni Paranasali)</a:t>
            </a:r>
          </a:p>
          <a:p>
            <a:pPr marL="457200" indent="-457200">
              <a:buFontTx/>
              <a:buChar char="-"/>
            </a:pPr>
            <a:r>
              <a:rPr lang="it-IT" b="1" dirty="0">
                <a:latin typeface="Gurmukhi Sangam MN" pitchFamily="2" charset="0"/>
                <a:cs typeface="Gurmukhi Sangam MN" pitchFamily="2" charset="0"/>
              </a:rPr>
              <a:t>CAVITA’ ORALE, cavità impari, ed il suo VESTIBOLO</a:t>
            </a:r>
          </a:p>
        </p:txBody>
      </p:sp>
    </p:spTree>
    <p:extLst>
      <p:ext uri="{BB962C8B-B14F-4D97-AF65-F5344CB8AC3E}">
        <p14:creationId xmlns:p14="http://schemas.microsoft.com/office/powerpoint/2010/main" val="2497231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23844719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ORBITARIE</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118554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2286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mic Sans MS" panose="030F0902030302020204" pitchFamily="66" charset="0"/>
              </a:rPr>
              <a:t>SISTEMA  DIGERENTE (1)</a:t>
            </a:r>
          </a:p>
        </p:txBody>
      </p:sp>
      <p:sp>
        <p:nvSpPr>
          <p:cNvPr id="8194" name="Rectangle 2"/>
          <p:cNvSpPr>
            <a:spLocks noGrp="1" noChangeArrowheads="1"/>
          </p:cNvSpPr>
          <p:nvPr>
            <p:ph type="body" idx="1"/>
          </p:nvPr>
        </p:nvSpPr>
        <p:spPr>
          <a:xfrm>
            <a:off x="0" y="1066800"/>
            <a:ext cx="9144000" cy="5562600"/>
          </a:xfrm>
          <a:ln/>
        </p:spPr>
        <p:txBody>
          <a:bodyPr/>
          <a:lstStyle/>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ORGANI CAVI: TUBO DIGERENTE o VIE ALIMENTARI: in senso CRANIO-CAUDALE si descrivono:</a:t>
            </a:r>
          </a:p>
          <a:p>
            <a:pPr marL="0" indent="0">
              <a:spcBef>
                <a:spcPts val="70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CAVITA’ ORALE e SUO VESTIBOLO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ORO- e LARINGOFARINGE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ESOFAGO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STOMACO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INTESTINO: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TENUE: DUODENO e MESENTERIALE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      * CRASSO: CECO,COLON, SIGMA,RETTO</a:t>
            </a:r>
          </a:p>
        </p:txBody>
      </p:sp>
    </p:spTree>
    <p:extLst>
      <p:ext uri="{BB962C8B-B14F-4D97-AF65-F5344CB8AC3E}">
        <p14:creationId xmlns:p14="http://schemas.microsoft.com/office/powerpoint/2010/main" val="9217202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0" y="2286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mic Sans MS" panose="030F0902030302020204" pitchFamily="66" charset="0"/>
              </a:rPr>
              <a:t>SISTEMA  DIGERENTE (2)</a:t>
            </a:r>
            <a:endParaRPr lang="it-IT" altLang="it-IT" sz="3200" dirty="0">
              <a:latin typeface="Arial Black" panose="020B0A04020102020204" pitchFamily="34" charset="0"/>
            </a:endParaRPr>
          </a:p>
        </p:txBody>
      </p:sp>
      <p:sp>
        <p:nvSpPr>
          <p:cNvPr id="9218" name="Rectangle 2"/>
          <p:cNvSpPr>
            <a:spLocks noGrp="1" noChangeArrowheads="1"/>
          </p:cNvSpPr>
          <p:nvPr>
            <p:ph type="body" idx="1"/>
          </p:nvPr>
        </p:nvSpPr>
        <p:spPr>
          <a:xfrm>
            <a:off x="683568" y="838200"/>
            <a:ext cx="8172908" cy="5331272"/>
          </a:xfrm>
          <a:ln/>
        </p:spPr>
        <p:txBody>
          <a:bodyPr/>
          <a:lstStyle/>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ORGANI PIENI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GHIANDOLE EXTRAMURALI: situate AL DI FUORI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 SALIVARI MAGGIORI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 FEGATO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 PANCREAS</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GHIANDOLE INTRAMURALI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LINGUA</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   DENTI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Gurmukhi MN" panose="02020600050405020304" pitchFamily="18" charset="0"/>
                <a:cs typeface="Gurmukhi MN" panose="02020600050405020304" pitchFamily="18" charset="0"/>
              </a:rPr>
              <a:t>FORMAZIONI LINFOIDI dell’ ARCO LINFATICO DI WALDEYER: TONSILLE PALATINE e LINGUALE.</a:t>
            </a:r>
          </a:p>
        </p:txBody>
      </p:sp>
    </p:spTree>
    <p:extLst>
      <p:ext uri="{BB962C8B-B14F-4D97-AF65-F5344CB8AC3E}">
        <p14:creationId xmlns:p14="http://schemas.microsoft.com/office/powerpoint/2010/main" val="1524341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truttura predefinita">
  <a:themeElements>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3200" b="1"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3200" b="1"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20455</TotalTime>
  <Words>2653</Words>
  <Application>Microsoft Macintosh PowerPoint</Application>
  <PresentationFormat>Presentazione su schermo (4:3)</PresentationFormat>
  <Paragraphs>277</Paragraphs>
  <Slides>78</Slides>
  <Notes>29</Notes>
  <HiddenSlides>0</HiddenSlides>
  <MMClips>0</MMClips>
  <ScaleCrop>false</ScaleCrop>
  <HeadingPairs>
    <vt:vector size="8" baseType="variant">
      <vt:variant>
        <vt:lpstr>Caratteri utilizzati</vt:lpstr>
      </vt:variant>
      <vt:variant>
        <vt:i4>21</vt:i4>
      </vt:variant>
      <vt:variant>
        <vt:lpstr>Tema</vt:lpstr>
      </vt:variant>
      <vt:variant>
        <vt:i4>5</vt:i4>
      </vt:variant>
      <vt:variant>
        <vt:lpstr>Server OLE incorporati</vt:lpstr>
      </vt:variant>
      <vt:variant>
        <vt:i4>1</vt:i4>
      </vt:variant>
      <vt:variant>
        <vt:lpstr>Titoli diapositive</vt:lpstr>
      </vt:variant>
      <vt:variant>
        <vt:i4>78</vt:i4>
      </vt:variant>
    </vt:vector>
  </HeadingPairs>
  <TitlesOfParts>
    <vt:vector size="105" baseType="lpstr">
      <vt:lpstr>Microsoft YaHei</vt:lpstr>
      <vt:lpstr>SimSun</vt:lpstr>
      <vt:lpstr>Arial</vt:lpstr>
      <vt:lpstr>Arial Black</vt:lpstr>
      <vt:lpstr>Arial Rounded MT Bold</vt:lpstr>
      <vt:lpstr>Calibri</vt:lpstr>
      <vt:lpstr>Calibri Light</vt:lpstr>
      <vt:lpstr>Chalkboard</vt:lpstr>
      <vt:lpstr>Chalkboard SE</vt:lpstr>
      <vt:lpstr>Chalkduster</vt:lpstr>
      <vt:lpstr>Comic Sans MS</vt:lpstr>
      <vt:lpstr>Cooper Black</vt:lpstr>
      <vt:lpstr>Copperplate</vt:lpstr>
      <vt:lpstr>Copperplate Gothic Bold</vt:lpstr>
      <vt:lpstr>Corsiva Hebrew</vt:lpstr>
      <vt:lpstr>Franklin Gothic Medium</vt:lpstr>
      <vt:lpstr>Gurmukhi MN</vt:lpstr>
      <vt:lpstr>Gurmukhi Sangam MN</vt:lpstr>
      <vt:lpstr>Lucida Sans Unicode</vt:lpstr>
      <vt:lpstr>Tahoma</vt:lpstr>
      <vt:lpstr>Times New Roman</vt:lpstr>
      <vt:lpstr>Tema di Office</vt:lpstr>
      <vt:lpstr>1_Tema di Office</vt:lpstr>
      <vt:lpstr>1_Struttura predefinita</vt:lpstr>
      <vt:lpstr>2_Tema di Office</vt:lpstr>
      <vt:lpstr>3_Tema di Office</vt:lpstr>
      <vt:lpstr>Documento</vt:lpstr>
      <vt:lpstr>ARGOMENTI PROPEDEUTICI  al modulo SEMEIOTICA  O R L</vt:lpstr>
      <vt:lpstr>STRUTTURE di COMPETENZA ORL</vt:lpstr>
      <vt:lpstr>Presentazione standard di PowerPoint</vt:lpstr>
      <vt:lpstr>Presentazione standard di PowerPoint</vt:lpstr>
      <vt:lpstr>SISTEMA  RESPIRATORIO</vt:lpstr>
      <vt:lpstr>SISTEMA  RESPIRATORIO</vt:lpstr>
      <vt:lpstr>SISTEMA DIGERENTE</vt:lpstr>
      <vt:lpstr>SISTEMA  DIGERENTE (1)</vt:lpstr>
      <vt:lpstr>SISTEMA  DIGERENTE (2)</vt:lpstr>
      <vt:lpstr>DESCRIZIONE ESSENZIALE  dello SCHELETRO  del CRANIO (Regione Cefalica)</vt:lpstr>
      <vt:lpstr>TESSUTI CONNETTIVI DI SOSTEGNO   Tessuto Cartilagineo                                                                      Tessuto Osseo</vt:lpstr>
      <vt:lpstr>TESSUTO  CARTILAGINEO (Cartilagine)</vt:lpstr>
      <vt:lpstr>FIBRE della CARTILAGINE</vt:lpstr>
      <vt:lpstr>FIBRE della CARTILAGINE</vt:lpstr>
      <vt:lpstr>TIPI DI CARTILAGINE</vt:lpstr>
      <vt:lpstr>Presentazione standard di PowerPoint</vt:lpstr>
      <vt:lpstr>Presentazione standard di PowerPoint</vt:lpstr>
      <vt:lpstr>TESSUTO OSSEO</vt:lpstr>
      <vt:lpstr>SISTEMA SCHELETRICO</vt:lpstr>
      <vt:lpstr>TESSUTO  OSSEO</vt:lpstr>
      <vt:lpstr>TESSUTO OSSEO LAMELLARE</vt:lpstr>
      <vt:lpstr>TESSUTO OSSEO: SCHEMA DI ORGANIZZAZIONE GERARCHICA MACRO-MICROSOPICA - OSSO COMPATTO e OSSO SPUGNOSO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CLASSIFICAZIONE MORFOLOGICA delle OSSA</vt:lpstr>
      <vt:lpstr>Presentazione standard di PowerPoint</vt:lpstr>
      <vt:lpstr>CLASSIFICAZIONE MORFOLOGICA delle OSSA</vt:lpstr>
      <vt:lpstr>CLASSIFICAZIONE MORFOLOGICA delle OSSA</vt:lpstr>
      <vt:lpstr>CLASSIFICAZIONE MORFOLOGICA delle OSSA</vt:lpstr>
      <vt:lpstr>CLASSIFICAZIONE MORFOLOGICA delle OSSA</vt:lpstr>
      <vt:lpstr>TESSUTO MUSCOLARE</vt:lpstr>
      <vt:lpstr>Presentazione standard di PowerPoint</vt:lpstr>
      <vt:lpstr>Presentazione standard di PowerPoint</vt:lpstr>
      <vt:lpstr>TERMINOLOGIA SPECIFICA del Tessuto Muscolare</vt:lpstr>
      <vt:lpstr>CLASSIFICAZIONE del TESSUTO MUSCOLARE</vt:lpstr>
      <vt:lpstr>Presentazione standard di PowerPoint</vt:lpstr>
      <vt:lpstr>Presentazione standard di PowerPoint</vt:lpstr>
      <vt:lpstr>CLASSIFICAZIONE del TESSUTO MUSCOLARE</vt:lpstr>
      <vt:lpstr>MIOCARDIO  COMUNE</vt:lpstr>
      <vt:lpstr>CLASSIFICAZIONE del TESSUTO MUSCOLARE</vt:lpstr>
      <vt:lpstr>Presentazione standard di PowerPoint</vt:lpstr>
      <vt:lpstr>Presentazione standard di PowerPoint</vt:lpstr>
      <vt:lpstr>SCHELETRO  DEL  CRANIO</vt:lpstr>
      <vt:lpstr>SCHELETRICO DEL CRANIO VISIONE FRONTALE ANTERIORE</vt:lpstr>
      <vt:lpstr>CRANIO: SEZIONE SAGITTALE NEUROCRANIO e SPLANCNOCRANIO</vt:lpstr>
      <vt:lpstr>NEUROCRANIO</vt:lpstr>
      <vt:lpstr>NEUROCRANIO</vt:lpstr>
      <vt:lpstr>Presentazione standard di PowerPoint</vt:lpstr>
      <vt:lpstr>Presentazione standard di PowerPoint</vt:lpstr>
      <vt:lpstr>Presentazione standard di PowerPoint</vt:lpstr>
      <vt:lpstr>OSSO ETMOIDE</vt:lpstr>
      <vt:lpstr>Presentazione standard di PowerPoint</vt:lpstr>
      <vt:lpstr>Presentazione standard di PowerPoint</vt:lpstr>
      <vt:lpstr>SCHELETRO DEL CRANIO VISIONE LATERALE</vt:lpstr>
      <vt:lpstr>VOLTA  del NEUROCRANIO</vt:lpstr>
      <vt:lpstr>Presentazione standard di PowerPoint</vt:lpstr>
      <vt:lpstr>VOLTA del NEUROCRANIO nei primi periodi di vita</vt:lpstr>
      <vt:lpstr>Presentazione standard di PowerPoint</vt:lpstr>
      <vt:lpstr>BASE del NEUROCRANIO</vt:lpstr>
      <vt:lpstr>BASE del NEUROCRANIO</vt:lpstr>
      <vt:lpstr>BASE del NEUROCRANIO</vt:lpstr>
      <vt:lpstr>BASE del NEUROCRANIO</vt:lpstr>
      <vt:lpstr>SPLANCNOCRANIO</vt:lpstr>
      <vt:lpstr>ARTICOLAZIONI dello SPLANCNOCRANIO</vt:lpstr>
      <vt:lpstr>Presentazione standard di PowerPoint</vt:lpstr>
      <vt:lpstr>Presentazione standard di PowerPoint</vt:lpstr>
      <vt:lpstr>Presentazione standard di PowerPoint</vt:lpstr>
      <vt:lpstr>Presentazione standard di PowerPoint</vt:lpstr>
      <vt:lpstr>SCHELETRICO DEL CRANIO: VISIONE FRONTALE ANTERIORE</vt:lpstr>
      <vt:lpstr>Il cosiddetto «MASSICCIO FACIALE»</vt:lpstr>
      <vt:lpstr>CAVITA’ DELLO SPLANCNOCRANIO</vt:lpstr>
      <vt:lpstr>CAVITA’ ORBITARIA</vt:lpstr>
      <vt:lpstr>CAVITA’  ORBITARIE</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CAVITA' ORALE</dc:title>
  <dc:creator>Vittorio Grill</dc:creator>
  <cp:lastModifiedBy>Utente di Microsoft Office</cp:lastModifiedBy>
  <cp:revision>550</cp:revision>
  <cp:lastPrinted>2019-11-01T18:19:52Z</cp:lastPrinted>
  <dcterms:created xsi:type="dcterms:W3CDTF">2002-10-06T17:31:11Z</dcterms:created>
  <dcterms:modified xsi:type="dcterms:W3CDTF">2021-10-23T09:31:19Z</dcterms:modified>
</cp:coreProperties>
</file>