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5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555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6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09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0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15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7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2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86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6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22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3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11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1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B97233-DA78-411B-A4CE-E207EF187D49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66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D9CB7-0460-4888-8D57-E67ABCF3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56760" cy="492488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indent="180340" algn="ctr"/>
            <a: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Corso di Sociologia Generale – </a:t>
            </a:r>
            <a:b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Corso Avanzato (317SF)</a:t>
            </a:r>
            <a:b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(60 ore – 12 crediti)</a:t>
            </a: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A.A. </a:t>
            </a:r>
            <a:r>
              <a:rPr lang="it-IT" sz="2800" b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2022-2023</a:t>
            </a: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Prof. Rosemary Serra</a:t>
            </a:r>
            <a:br>
              <a:rPr lang="it-I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1533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463858"/>
            <a:ext cx="11603115" cy="6265415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1) Il problema della falsificazione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Lo scienziato sociale muove da congetture che si deve tentare di confutare.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Quando i risultati divengono troppo contradditori, si verifica una vera e propria </a:t>
            </a:r>
            <a:r>
              <a:rPr lang="it-IT" b="1" dirty="0">
                <a:solidFill>
                  <a:srgbClr val="FF0000"/>
                </a:solidFill>
              </a:rPr>
              <a:t>RIVOLUZIONE SCIENTIFICA  </a:t>
            </a:r>
            <a:r>
              <a:rPr lang="it-IT" dirty="0">
                <a:solidFill>
                  <a:schemeClr val="bg1"/>
                </a:solidFill>
              </a:rPr>
              <a:t>che porta alla sostituzione del paradigma precedente 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Paradigma</a:t>
            </a:r>
            <a:r>
              <a:rPr lang="it-IT" dirty="0">
                <a:solidFill>
                  <a:schemeClr val="bg1"/>
                </a:solidFill>
              </a:rPr>
              <a:t>: modello, schema di riferimento coerente e articolato di teorie, metodi e procedimenti che contraddistinguono in modo predominante una fase dell’evoluzione di una determinata scienza.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Tratto distintivo della scienza è che essa prevede la possibilità della sua stessa falsificazione.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2) Il problema della delimitazione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Quali sono i requisiti affinché un’attività di ricerca possa essere considerata scientifica?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1) Empirica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2) Decidibile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3) Pubblica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4) Ripetibile</a:t>
            </a:r>
          </a:p>
        </p:txBody>
      </p:sp>
    </p:spTree>
    <p:extLst>
      <p:ext uri="{BB962C8B-B14F-4D97-AF65-F5344CB8AC3E}">
        <p14:creationId xmlns:p14="http://schemas.microsoft.com/office/powerpoint/2010/main" val="183348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0314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</a:t>
            </a:r>
            <a:r>
              <a:rPr lang="it-IT" sz="2400" dirty="0">
                <a:solidFill>
                  <a:schemeClr val="bg1"/>
                </a:solidFill>
              </a:rPr>
              <a:t>										- capacità di migliorare la 																possibilità di DESCRIVERE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Motivazioni di fondo che muovono </a:t>
            </a:r>
            <a:r>
              <a:rPr lang="it-IT" sz="2400" dirty="0">
                <a:solidFill>
                  <a:schemeClr val="bg1"/>
                </a:solidFill>
              </a:rPr>
              <a:t>			- SPIEGARE 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la ricerca scientifica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- PREVEDERE i fenomeni sociali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Il processo della ricerca scientifica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b="1" dirty="0">
                <a:solidFill>
                  <a:srgbClr val="FF0000"/>
                </a:solidFill>
              </a:rPr>
              <a:t>METODO SCIENTIFICO </a:t>
            </a:r>
            <a:r>
              <a:rPr lang="it-IT" sz="2400" dirty="0">
                <a:solidFill>
                  <a:schemeClr val="bg1"/>
                </a:solidFill>
              </a:rPr>
              <a:t>è una procedura, una strategia generale che indica una serie di stadi che lo scienziato deve eseguire per raggiungere lo scopo della ricerca. E’ un insieme di </a:t>
            </a:r>
            <a:r>
              <a:rPr lang="it-IT" sz="2400" b="1" dirty="0">
                <a:solidFill>
                  <a:srgbClr val="FF0000"/>
                </a:solidFill>
              </a:rPr>
              <a:t>REGOLE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NORME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RACCOMANDAZIONI</a:t>
            </a:r>
            <a:r>
              <a:rPr lang="it-IT" sz="2400" dirty="0">
                <a:solidFill>
                  <a:schemeClr val="bg1"/>
                </a:solidFill>
              </a:rPr>
              <a:t> per ogni mossa in cui si articola la procedura</a:t>
            </a: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FB13486A-9CB8-49BF-9E07-793F5B9BF75F}"/>
              </a:ext>
            </a:extLst>
          </p:cNvPr>
          <p:cNvSpPr/>
          <p:nvPr/>
        </p:nvSpPr>
        <p:spPr>
          <a:xfrm>
            <a:off x="6276513" y="1384917"/>
            <a:ext cx="301840" cy="2672178"/>
          </a:xfrm>
          <a:prstGeom prst="leftBrac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6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601C52-31D2-40D3-A9D0-85233991D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58" y="150920"/>
            <a:ext cx="11088209" cy="6373705"/>
          </a:xfr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178786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166456"/>
            <a:ext cx="11603115" cy="652508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00CF30C-55B2-4BBE-8CC6-14AE136F5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24401"/>
              </p:ext>
            </p:extLst>
          </p:nvPr>
        </p:nvGraphicFramePr>
        <p:xfrm>
          <a:off x="3151574" y="381740"/>
          <a:ext cx="5309940" cy="623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6481122" imgH="9089141" progId="Word.Document.8">
                  <p:embed/>
                </p:oleObj>
              </mc:Choice>
              <mc:Fallback>
                <p:oleObj name="Document" r:id="rId3" imgW="6481122" imgH="908914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1574" y="381740"/>
                        <a:ext cx="5309940" cy="62365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84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534501" cy="6348547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it-IT" sz="2400" b="1" u="sng" dirty="0">
                <a:solidFill>
                  <a:srgbClr val="FF0000"/>
                </a:solidFill>
              </a:rPr>
              <a:t>Il disegno della ricerca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Impostare e costruire con chiarezza il disegno della ricerca allo scopo di disporre di una guida sistematica per la ricerca stessa ed esplicitare, illustrare e giustificare determinate opzioni di carattere teorico, metodologico e tecnico.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Preliminarmente è opportuno definire in modo esplicito qual è il </a:t>
            </a:r>
            <a:r>
              <a:rPr lang="it-IT" b="1" dirty="0">
                <a:solidFill>
                  <a:srgbClr val="FF0000"/>
                </a:solidFill>
              </a:rPr>
              <a:t>problema oggetto d’indagine, motivarne la scelta</a:t>
            </a:r>
            <a:r>
              <a:rPr lang="it-IT" dirty="0">
                <a:solidFill>
                  <a:schemeClr val="bg1"/>
                </a:solidFill>
              </a:rPr>
              <a:t>, dimostrandone la </a:t>
            </a:r>
            <a:r>
              <a:rPr lang="it-IT" b="1" dirty="0">
                <a:solidFill>
                  <a:srgbClr val="FF0000"/>
                </a:solidFill>
              </a:rPr>
              <a:t>rilevanza sia sul piano sostanziale che euristico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Vanno poi definiti preliminarmente i </a:t>
            </a:r>
            <a:r>
              <a:rPr lang="it-IT" b="1" dirty="0">
                <a:solidFill>
                  <a:srgbClr val="FF0000"/>
                </a:solidFill>
              </a:rPr>
              <a:t>concetti che costituiscono l’oggetto </a:t>
            </a:r>
            <a:r>
              <a:rPr lang="it-IT" dirty="0">
                <a:solidFill>
                  <a:schemeClr val="bg1"/>
                </a:solidFill>
              </a:rPr>
              <a:t>(ad esempio, orientamento professionale, formazione, concezione della professione,…) ai fini di evitare incomprensioni ed equivoci.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Ciò servirà anche per </a:t>
            </a:r>
            <a:r>
              <a:rPr lang="it-IT" b="1" dirty="0">
                <a:solidFill>
                  <a:srgbClr val="FF0000"/>
                </a:solidFill>
              </a:rPr>
              <a:t>selezionare le variabili *</a:t>
            </a:r>
            <a:r>
              <a:rPr lang="it-IT" dirty="0">
                <a:solidFill>
                  <a:schemeClr val="bg1"/>
                </a:solidFill>
              </a:rPr>
              <a:t>che, da un lato, dovranno essere utilizzate come indicatori dei concetti e che potranno anche essere messe in relazione con essi.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Altro compito preliminare è quello di chiarire la </a:t>
            </a:r>
            <a:r>
              <a:rPr lang="it-IT" b="1" dirty="0">
                <a:solidFill>
                  <a:srgbClr val="FF0000"/>
                </a:solidFill>
              </a:rPr>
              <a:t>natura descrittiva o esplicativa </a:t>
            </a:r>
            <a:r>
              <a:rPr lang="it-IT" dirty="0">
                <a:solidFill>
                  <a:schemeClr val="bg1"/>
                </a:solidFill>
              </a:rPr>
              <a:t>del disegno di ricerca e di </a:t>
            </a:r>
            <a:r>
              <a:rPr lang="it-IT" b="1" dirty="0">
                <a:solidFill>
                  <a:srgbClr val="FF0000"/>
                </a:solidFill>
              </a:rPr>
              <a:t>formulare le ipotesi ** </a:t>
            </a:r>
            <a:r>
              <a:rPr lang="it-IT" dirty="0">
                <a:solidFill>
                  <a:schemeClr val="bg1"/>
                </a:solidFill>
              </a:rPr>
              <a:t>da sottoporre a verifica empirica.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973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12" y="222070"/>
            <a:ext cx="11534501" cy="6257108"/>
          </a:xfrm>
          <a:solidFill>
            <a:srgbClr val="92D050"/>
          </a:solidFill>
        </p:spPr>
        <p:txBody>
          <a:bodyPr/>
          <a:lstStyle/>
          <a:p>
            <a:pPr marL="0" indent="0" algn="just">
              <a:buNone/>
            </a:pPr>
            <a:endParaRPr lang="it-IT" sz="4000" baseline="-25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t-IT" sz="4000" baseline="-25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4000" baseline="-25000" dirty="0">
                <a:solidFill>
                  <a:schemeClr val="bg1"/>
                </a:solidFill>
              </a:rPr>
              <a:t>*</a:t>
            </a:r>
            <a:r>
              <a:rPr lang="it-IT" dirty="0">
                <a:solidFill>
                  <a:schemeClr val="bg1"/>
                </a:solidFill>
              </a:rPr>
              <a:t>Una </a:t>
            </a:r>
            <a:r>
              <a:rPr lang="it-IT" b="1" dirty="0">
                <a:solidFill>
                  <a:srgbClr val="FF0000"/>
                </a:solidFill>
              </a:rPr>
              <a:t>variabile</a:t>
            </a:r>
            <a:r>
              <a:rPr lang="it-IT" dirty="0">
                <a:solidFill>
                  <a:schemeClr val="bg1"/>
                </a:solidFill>
              </a:rPr>
              <a:t> può essere definita come una proprietà che può assumere stati o modalità da caso a caso. La variabile «professione» può assumere le modalità «impiegato/a», «casalinga», «imprenditore»,….</a:t>
            </a:r>
          </a:p>
          <a:p>
            <a:pPr marL="0" indent="0" algn="just">
              <a:buNone/>
            </a:pPr>
            <a:r>
              <a:rPr lang="it-IT" sz="4400" baseline="-25000" dirty="0">
                <a:solidFill>
                  <a:schemeClr val="bg1"/>
                </a:solidFill>
              </a:rPr>
              <a:t>**</a:t>
            </a:r>
            <a:r>
              <a:rPr lang="it-IT" baseline="-25000" dirty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Un’ipotesi scientifica </a:t>
            </a:r>
            <a:r>
              <a:rPr lang="it-IT" dirty="0">
                <a:solidFill>
                  <a:schemeClr val="bg1"/>
                </a:solidFill>
              </a:rPr>
              <a:t>può essere definita come una proposizione che suggerisce una soluzione ipotetica per un problema oggetto d’indagine. Essa è formulata in riferimento a una </a:t>
            </a:r>
            <a:r>
              <a:rPr lang="it-IT" b="1" dirty="0">
                <a:solidFill>
                  <a:srgbClr val="FF0000"/>
                </a:solidFill>
              </a:rPr>
              <a:t>teoria </a:t>
            </a:r>
            <a:r>
              <a:rPr lang="it-IT" dirty="0">
                <a:solidFill>
                  <a:schemeClr val="bg1"/>
                </a:solidFill>
              </a:rPr>
              <a:t>e/o in modo tale da poter essere sottoposta a verifica empirica.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--------------------------------------------------------------------------------------------------------------------------------------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Su un problema oggetto d’indagine è possibile </a:t>
            </a:r>
            <a:r>
              <a:rPr lang="it-IT" b="1" dirty="0">
                <a:solidFill>
                  <a:srgbClr val="FF0000"/>
                </a:solidFill>
              </a:rPr>
              <a:t>disporre o meno</a:t>
            </a:r>
            <a:r>
              <a:rPr lang="it-IT" dirty="0">
                <a:solidFill>
                  <a:schemeClr val="bg1"/>
                </a:solidFill>
              </a:rPr>
              <a:t>, prima di avviare la ricerca, di un insieme </a:t>
            </a:r>
            <a:r>
              <a:rPr lang="it-IT" b="1" dirty="0">
                <a:solidFill>
                  <a:srgbClr val="FF0000"/>
                </a:solidFill>
              </a:rPr>
              <a:t>di informazioni e conoscenze già acquisite</a:t>
            </a:r>
            <a:r>
              <a:rPr lang="it-IT" dirty="0">
                <a:solidFill>
                  <a:schemeClr val="bg1"/>
                </a:solidFill>
              </a:rPr>
              <a:t>. Ciò influisce sul disegno della ricerca.</a:t>
            </a:r>
          </a:p>
          <a:p>
            <a:pPr marL="0" indent="0" algn="just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Se queste informazioni mancano </a:t>
            </a:r>
            <a:r>
              <a:rPr lang="it-IT" dirty="0">
                <a:solidFill>
                  <a:schemeClr val="bg1"/>
                </a:solidFill>
              </a:rPr>
              <a:t>o sono insufficienti, le </a:t>
            </a:r>
            <a:r>
              <a:rPr lang="it-IT" b="1" dirty="0">
                <a:solidFill>
                  <a:srgbClr val="FF0000"/>
                </a:solidFill>
              </a:rPr>
              <a:t>finalità</a:t>
            </a:r>
            <a:r>
              <a:rPr lang="it-IT" dirty="0">
                <a:solidFill>
                  <a:schemeClr val="bg1"/>
                </a:solidFill>
              </a:rPr>
              <a:t> della ricerca saranno </a:t>
            </a:r>
            <a:r>
              <a:rPr lang="it-IT" b="1" dirty="0">
                <a:solidFill>
                  <a:srgbClr val="FF0000"/>
                </a:solidFill>
              </a:rPr>
              <a:t>esplorative</a:t>
            </a:r>
            <a:r>
              <a:rPr lang="it-IT" dirty="0">
                <a:solidFill>
                  <a:schemeClr val="bg1"/>
                </a:solidFill>
              </a:rPr>
              <a:t>. Il </a:t>
            </a:r>
            <a:r>
              <a:rPr lang="it-IT" b="1" dirty="0">
                <a:solidFill>
                  <a:srgbClr val="FF0000"/>
                </a:solidFill>
              </a:rPr>
              <a:t>disegno della ricerca </a:t>
            </a:r>
            <a:r>
              <a:rPr lang="it-IT" dirty="0">
                <a:solidFill>
                  <a:schemeClr val="bg1"/>
                </a:solidFill>
              </a:rPr>
              <a:t>sarà in questo caso </a:t>
            </a:r>
            <a:r>
              <a:rPr lang="it-IT" b="1" dirty="0">
                <a:solidFill>
                  <a:srgbClr val="FF0000"/>
                </a:solidFill>
              </a:rPr>
              <a:t>descrittivo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2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534501" cy="634854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Al contrario, se vi sono elementi tali da consentire la formulazione di specifiche ipotesi, </a:t>
            </a:r>
            <a:r>
              <a:rPr lang="it-IT" b="1" dirty="0">
                <a:solidFill>
                  <a:srgbClr val="FF0000"/>
                </a:solidFill>
              </a:rPr>
              <a:t>il disegno della ricerca</a:t>
            </a:r>
            <a:r>
              <a:rPr lang="it-IT" dirty="0">
                <a:solidFill>
                  <a:schemeClr val="bg1"/>
                </a:solidFill>
              </a:rPr>
              <a:t> sarà </a:t>
            </a:r>
            <a:r>
              <a:rPr lang="it-IT" b="1" dirty="0">
                <a:solidFill>
                  <a:srgbClr val="FF0000"/>
                </a:solidFill>
              </a:rPr>
              <a:t>esplicativo,</a:t>
            </a:r>
            <a:r>
              <a:rPr lang="it-IT" dirty="0">
                <a:solidFill>
                  <a:schemeClr val="bg1"/>
                </a:solidFill>
              </a:rPr>
              <a:t> ovvero impostato in modo tale da sottoporre a verifica le ipotesi avanzate . La </a:t>
            </a:r>
            <a:r>
              <a:rPr lang="it-IT" b="1" dirty="0">
                <a:solidFill>
                  <a:srgbClr val="FF0000"/>
                </a:solidFill>
              </a:rPr>
              <a:t>finalità </a:t>
            </a:r>
            <a:r>
              <a:rPr lang="it-IT" dirty="0">
                <a:solidFill>
                  <a:schemeClr val="bg1"/>
                </a:solidFill>
              </a:rPr>
              <a:t>della ricerca sarà allora di tipo </a:t>
            </a:r>
            <a:r>
              <a:rPr lang="it-IT" b="1" dirty="0">
                <a:solidFill>
                  <a:srgbClr val="FF0000"/>
                </a:solidFill>
              </a:rPr>
              <a:t>confermativo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La distinzione tra disegno della ricerca descrittivo ed esplicativo non è rigida.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E’ possibile quindi pensare ad un </a:t>
            </a:r>
            <a:r>
              <a:rPr lang="it-IT" b="1" dirty="0">
                <a:solidFill>
                  <a:srgbClr val="FF0000"/>
                </a:solidFill>
              </a:rPr>
              <a:t>continuum</a:t>
            </a:r>
            <a:r>
              <a:rPr lang="it-IT" dirty="0">
                <a:solidFill>
                  <a:schemeClr val="bg1"/>
                </a:solidFill>
              </a:rPr>
              <a:t> che va dalla descrizione alla spiegazione e collocare ogni disegno di ricerca in un punto ideale di questo continuum.</a:t>
            </a:r>
          </a:p>
          <a:p>
            <a:pPr marL="0" indent="0" algn="ctr">
              <a:buNone/>
            </a:pPr>
            <a:r>
              <a:rPr lang="it-IT" sz="2400" b="1" u="sng" dirty="0">
                <a:solidFill>
                  <a:srgbClr val="FF0000"/>
                </a:solidFill>
              </a:rPr>
              <a:t>La ricerca di sfondo e la documentazione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Di solito, la ricerca di sfondo viene condotta in riferimento a due momenti principali: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1) Una prima </a:t>
            </a:r>
            <a:r>
              <a:rPr lang="it-IT" b="1" dirty="0">
                <a:solidFill>
                  <a:srgbClr val="FF0000"/>
                </a:solidFill>
              </a:rPr>
              <a:t>ricognizione diretta sul campo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2) La documentazione sulle </a:t>
            </a:r>
            <a:r>
              <a:rPr lang="it-IT" b="1" dirty="0">
                <a:solidFill>
                  <a:srgbClr val="FF0000"/>
                </a:solidFill>
              </a:rPr>
              <a:t>fonti disponibili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1) La </a:t>
            </a:r>
            <a:r>
              <a:rPr lang="it-IT" b="1" dirty="0">
                <a:solidFill>
                  <a:srgbClr val="FF0000"/>
                </a:solidFill>
              </a:rPr>
              <a:t>ricognizione diretta sul campo</a:t>
            </a:r>
            <a:r>
              <a:rPr lang="it-IT" dirty="0">
                <a:solidFill>
                  <a:schemeClr val="bg1"/>
                </a:solidFill>
              </a:rPr>
              <a:t> consiste in un primo informale contatto con il problema oggetto d’indagine e si concretizza in: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a) esame informale dell’ambiente e delle situazioni che costituiscono il contesto </a:t>
            </a:r>
          </a:p>
          <a:p>
            <a:pPr marL="0" indent="0">
              <a:buNone/>
            </a:pPr>
            <a:r>
              <a:rPr lang="it-IT" dirty="0"/>
              <a:t>			</a:t>
            </a:r>
            <a:r>
              <a:rPr lang="it-IT" dirty="0">
                <a:solidFill>
                  <a:schemeClr val="bg1"/>
                </a:solidFill>
              </a:rPr>
              <a:t>b)</a:t>
            </a:r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colloqui con testimoni chiave</a:t>
            </a:r>
          </a:p>
        </p:txBody>
      </p:sp>
    </p:spTree>
    <p:extLst>
      <p:ext uri="{BB962C8B-B14F-4D97-AF65-F5344CB8AC3E}">
        <p14:creationId xmlns:p14="http://schemas.microsoft.com/office/powerpoint/2010/main" val="376022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534501" cy="6348547"/>
          </a:xfrm>
          <a:solidFill>
            <a:srgbClr val="92D050"/>
          </a:solidFill>
        </p:spPr>
        <p:txBody>
          <a:bodyPr/>
          <a:lstStyle/>
          <a:p>
            <a:pPr marL="0" indent="0" algn="just">
              <a:buNone/>
            </a:pPr>
            <a:r>
              <a:rPr lang="it-IT" sz="2200" dirty="0">
                <a:solidFill>
                  <a:schemeClr val="bg1"/>
                </a:solidFill>
              </a:rPr>
              <a:t>2) Più complessa è la </a:t>
            </a:r>
            <a:r>
              <a:rPr lang="it-IT" sz="2200" b="1" dirty="0">
                <a:solidFill>
                  <a:srgbClr val="FF0000"/>
                </a:solidFill>
              </a:rPr>
              <a:t>fase di documentazione </a:t>
            </a:r>
            <a:r>
              <a:rPr lang="it-IT" sz="2200" dirty="0">
                <a:solidFill>
                  <a:schemeClr val="bg1"/>
                </a:solidFill>
              </a:rPr>
              <a:t>che comporta una selezione ed una utilizzazione adeguata delle fonti disponibili. Tali fonti possono essere le più disparate: documenti, fonti statistiche, studi e ricerche condotte in precedenza sull’argomento.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chemeClr val="bg1"/>
                </a:solidFill>
              </a:rPr>
              <a:t>Tra le fonti documentarie possono trovarsi i documenti aziendali.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chemeClr val="bg1"/>
                </a:solidFill>
              </a:rPr>
              <a:t>Rientrano in questa categoria anche le pubblicazioni rivolte agli operatori del settore, le riviste specializzate.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chemeClr val="bg1"/>
                </a:solidFill>
              </a:rPr>
              <a:t>Accanto alle fonti documentarie sono fondamentali anche le </a:t>
            </a:r>
            <a:r>
              <a:rPr lang="it-IT" sz="2200" b="1" dirty="0">
                <a:solidFill>
                  <a:srgbClr val="FF0000"/>
                </a:solidFill>
              </a:rPr>
              <a:t>fonti statistiche</a:t>
            </a:r>
            <a:r>
              <a:rPr lang="it-IT" sz="22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chemeClr val="bg1"/>
                </a:solidFill>
              </a:rPr>
              <a:t>Per quanto riguarda le </a:t>
            </a:r>
            <a:r>
              <a:rPr lang="it-IT" sz="2200" b="1" dirty="0">
                <a:solidFill>
                  <a:srgbClr val="FF0000"/>
                </a:solidFill>
              </a:rPr>
              <a:t>fonti bibliografiche</a:t>
            </a:r>
            <a:r>
              <a:rPr lang="it-IT" sz="2200" dirty="0">
                <a:solidFill>
                  <a:schemeClr val="bg1"/>
                </a:solidFill>
              </a:rPr>
              <a:t> è necessario esaminare criticamente non solo i risultati raggiunti, ma anche i metodi e le tecniche per la rilevazione e l’elaborazione dei dati, nel caso delle ricerche empiriche. I risultati devono essere </a:t>
            </a:r>
            <a:r>
              <a:rPr lang="it-IT" sz="2200" b="1" dirty="0">
                <a:solidFill>
                  <a:srgbClr val="FF0000"/>
                </a:solidFill>
              </a:rPr>
              <a:t>significativi</a:t>
            </a:r>
            <a:r>
              <a:rPr lang="it-IT" sz="2200" dirty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chemeClr val="bg1"/>
                </a:solidFill>
              </a:rPr>
              <a:t>E’ buona norma – </a:t>
            </a:r>
            <a:r>
              <a:rPr lang="it-IT" sz="2200" b="1" dirty="0">
                <a:solidFill>
                  <a:srgbClr val="FF0000"/>
                </a:solidFill>
              </a:rPr>
              <a:t>e primo requisito della correttezza metodologica </a:t>
            </a:r>
            <a:r>
              <a:rPr lang="it-IT" sz="2200" dirty="0">
                <a:solidFill>
                  <a:schemeClr val="bg1"/>
                </a:solidFill>
              </a:rPr>
              <a:t>- esplicitare nei dettagli e giustificare ogni soluzione metodologica e tecnica adottata nel corso della ricerca , onde consentire il necessario controllo da parte della comunità scientifica e di qualunque lettore criticamente orientato.</a:t>
            </a:r>
          </a:p>
          <a:p>
            <a:pPr marL="0" indent="0" algn="just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2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534501" cy="6348547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it-IT" b="1" u="sng" dirty="0">
                <a:solidFill>
                  <a:srgbClr val="FF0000"/>
                </a:solidFill>
              </a:rPr>
              <a:t>La dicotomia qualità vs quantità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Nella </a:t>
            </a:r>
            <a:r>
              <a:rPr lang="it-IT" b="1" dirty="0">
                <a:solidFill>
                  <a:srgbClr val="FF0000"/>
                </a:solidFill>
              </a:rPr>
              <a:t>ricerca quantitativa </a:t>
            </a:r>
            <a:r>
              <a:rPr lang="it-IT" dirty="0">
                <a:solidFill>
                  <a:schemeClr val="bg1"/>
                </a:solidFill>
              </a:rPr>
              <a:t>si fanno rientrare la maggior parte delle ricerche basate su un ampio ricorso alla statistica: survey, disegni sperimentali.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Nella </a:t>
            </a:r>
            <a:r>
              <a:rPr lang="it-IT" b="1" dirty="0">
                <a:solidFill>
                  <a:srgbClr val="FF0000"/>
                </a:solidFill>
              </a:rPr>
              <a:t>ricerca qualitativa </a:t>
            </a:r>
            <a:r>
              <a:rPr lang="it-IT" dirty="0">
                <a:solidFill>
                  <a:schemeClr val="bg1"/>
                </a:solidFill>
              </a:rPr>
              <a:t>rientrano le principali forme di ricerca sul campo, tutte più o meno dipendenti dall’osservazione partecipante: le indagini etnografiche , gli studi di comunità, l’analisi dei piccoli gruppi.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Le ricerche della famiglia «</a:t>
            </a:r>
            <a:r>
              <a:rPr lang="it-IT" b="1" dirty="0">
                <a:solidFill>
                  <a:srgbClr val="FF0000"/>
                </a:solidFill>
              </a:rPr>
              <a:t>quantitativa</a:t>
            </a:r>
            <a:r>
              <a:rPr lang="it-IT" dirty="0">
                <a:solidFill>
                  <a:schemeClr val="bg1"/>
                </a:solidFill>
              </a:rPr>
              <a:t>» si qualificano di norma per almeno tre caratteri: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A) l’impiego della matrice dei dati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B) La presenza di definizioni dei modi della matrice dei dati (perlopiù casi X  variabili)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C) l’impiego della statistica nell’analisi dei dati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Le ricerche della famiglia </a:t>
            </a:r>
            <a:r>
              <a:rPr lang="it-IT">
                <a:solidFill>
                  <a:schemeClr val="bg1"/>
                </a:solidFill>
              </a:rPr>
              <a:t>«</a:t>
            </a:r>
            <a:r>
              <a:rPr lang="it-IT" b="1">
                <a:solidFill>
                  <a:srgbClr val="FF0000"/>
                </a:solidFill>
              </a:rPr>
              <a:t>qualitativa</a:t>
            </a:r>
            <a:r>
              <a:rPr lang="it-IT" dirty="0">
                <a:solidFill>
                  <a:schemeClr val="bg1"/>
                </a:solidFill>
              </a:rPr>
              <a:t>» si qualificano per 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A) l’assenza della matrice dei dati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B) La non </a:t>
            </a:r>
            <a:r>
              <a:rPr lang="it-IT" dirty="0" err="1">
                <a:solidFill>
                  <a:schemeClr val="bg1"/>
                </a:solidFill>
              </a:rPr>
              <a:t>ispezionabilità</a:t>
            </a:r>
            <a:r>
              <a:rPr lang="it-IT" dirty="0">
                <a:solidFill>
                  <a:schemeClr val="bg1"/>
                </a:solidFill>
              </a:rPr>
              <a:t> della base empirica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Il carattere informale delle procedure di analisi dei dati</a:t>
            </a:r>
          </a:p>
        </p:txBody>
      </p:sp>
    </p:spTree>
    <p:extLst>
      <p:ext uri="{BB962C8B-B14F-4D97-AF65-F5344CB8AC3E}">
        <p14:creationId xmlns:p14="http://schemas.microsoft.com/office/powerpoint/2010/main" val="376022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534501" cy="63485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La dicotomia </a:t>
            </a:r>
            <a:r>
              <a:rPr lang="it-IT" sz="2400" b="1" dirty="0">
                <a:solidFill>
                  <a:srgbClr val="FF0000"/>
                </a:solidFill>
              </a:rPr>
              <a:t>qualità/quantità</a:t>
            </a:r>
            <a:r>
              <a:rPr lang="it-IT" sz="2400" dirty="0">
                <a:solidFill>
                  <a:schemeClr val="bg1"/>
                </a:solidFill>
              </a:rPr>
              <a:t> esprime sul piano logico forme mentali, abitudini e stili cognitivi profondamente radicati e alternativi.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Origini delle scienze sociali 			  dibattito sul metodo		    bisogno di identità delle scienze sociali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Due modi opposti di reggere la sfida con le scienze naturali: l’</a:t>
            </a:r>
            <a:r>
              <a:rPr lang="it-IT" sz="2400" b="1" dirty="0">
                <a:solidFill>
                  <a:srgbClr val="FF0000"/>
                </a:solidFill>
              </a:rPr>
              <a:t>identificazione</a:t>
            </a:r>
            <a:r>
              <a:rPr lang="it-IT" sz="2400" dirty="0">
                <a:solidFill>
                  <a:schemeClr val="bg1"/>
                </a:solidFill>
              </a:rPr>
              <a:t> e l’</a:t>
            </a:r>
            <a:r>
              <a:rPr lang="it-IT" sz="2400" b="1" dirty="0">
                <a:solidFill>
                  <a:srgbClr val="FF0000"/>
                </a:solidFill>
              </a:rPr>
              <a:t>individuazione.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Due miti fondativi: </a:t>
            </a:r>
            <a:r>
              <a:rPr lang="it-IT" sz="2400" b="1" dirty="0">
                <a:solidFill>
                  <a:srgbClr val="FF0000"/>
                </a:solidFill>
              </a:rPr>
              <a:t>OGGETTIVITA’ E ADEGUATEZZA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Spiegazione vs. comprensione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Rigore vs. profondità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Tecnica vs. intuizione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4408712" y="2083524"/>
            <a:ext cx="1136469" cy="300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8699861" y="2083524"/>
            <a:ext cx="679269" cy="24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22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603115" cy="5788240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Prerequisiti</a:t>
            </a:r>
            <a:endParaRPr lang="it-I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gli studenti che non hanno sostenuto un esame di sociologia generale si richiede la lettura propedeutica di uno dei seguenti testi: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AMBROSINI, l. SCIOLLA (2015),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Mondadori </a:t>
            </a:r>
            <a:r>
              <a:rPr lang="it-IT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Milano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ppure BAGNASCO, M. BARBAGLI, A. CAVALLI, (2004),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Elementi di 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Mulino, Bologna.</a:t>
            </a:r>
          </a:p>
          <a:p>
            <a:pPr marL="180340" indent="-180340" algn="just"/>
            <a:endParaRPr lang="it-IT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 e materiali di riferimento</a:t>
            </a:r>
            <a:endParaRPr lang="it-IT" sz="28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John MADGE, (2003), </a:t>
            </a:r>
            <a:r>
              <a:rPr lang="it-IT" sz="20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 sviluppo dei metodi di ricerca empirica in sociologia, </a:t>
            </a:r>
            <a:r>
              <a:rPr lang="it-IT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Mulino, Bologna.</a:t>
            </a:r>
            <a:endParaRPr lang="it-IT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Ruth A. WALLACE, Alison WOLF, (2008),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teoria sociologica contemporanea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 Mulino, Bologna. </a:t>
            </a:r>
            <a:endParaRPr lang="it-IT" sz="20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Luca RICOLFI (1995), “La ricerca empirica nelle scienze sociali. Una tassonomia”, in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Rassegna Italiana di 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3.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Istituto generale di Statistica (2014),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Generazioni a confronto: come cambiano i percorsi verso la vita adulta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https://www.istat.it/it/files/2014/09/Generazioni-a-confronto.pdf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9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534501" cy="6348547"/>
          </a:xfrm>
          <a:solidFill>
            <a:srgbClr val="FD8555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b="1" u="sng" dirty="0">
                <a:solidFill>
                  <a:srgbClr val="FF0000"/>
                </a:solidFill>
              </a:rPr>
              <a:t>La survey (esame, indagine, sguardo generale)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Vi sono alcuni aspetti che vanno esaminati riguardanti le problematiche della survey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1) La survey comporta un </a:t>
            </a:r>
            <a:r>
              <a:rPr lang="it-IT" sz="2400" b="1" dirty="0">
                <a:solidFill>
                  <a:srgbClr val="FF0000"/>
                </a:solidFill>
              </a:rPr>
              <a:t>progetto più accurato di altre forme di ricerca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Richiede costi e attenzioni organizzativi più complessi di altre ricerche.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La partecipazione verrà facilitata dal fatto che scopi, presupposti e contenuti della ricerca vengono resi espliciti.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2) La survey </a:t>
            </a:r>
            <a:r>
              <a:rPr lang="it-IT" sz="2400" b="1" dirty="0">
                <a:solidFill>
                  <a:srgbClr val="FF0000"/>
                </a:solidFill>
              </a:rPr>
              <a:t>contiene alcuni passaggi irreversibili nella sua realizzazione </a:t>
            </a:r>
            <a:r>
              <a:rPr lang="it-IT" sz="2400" dirty="0">
                <a:solidFill>
                  <a:schemeClr val="bg1"/>
                </a:solidFill>
              </a:rPr>
              <a:t>e alcuni errori fatti in sede di progetto non possono venir recuperati.</a:t>
            </a:r>
          </a:p>
          <a:p>
            <a:pPr marL="0" indent="0" algn="ctr">
              <a:buNone/>
            </a:pPr>
            <a:r>
              <a:rPr lang="it-IT" sz="2400" b="1" u="sng" dirty="0">
                <a:solidFill>
                  <a:srgbClr val="FF0000"/>
                </a:solidFill>
              </a:rPr>
              <a:t>Uso e fasi della survey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La survey viene condotta su popolazioni generali e specifiche oppure su campioni.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In questo caso si opera attraverso questionari che possono venir distribuiti per essere compilati oppure somministrati mediante intervista.</a:t>
            </a:r>
          </a:p>
          <a:p>
            <a:pPr marL="0" indent="0" algn="just"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7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534501" cy="63485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rgbClr val="FF0000"/>
                </a:solidFill>
              </a:rPr>
              <a:t>Le fasi vengono illustrate dal diagramma di flusso che viene presentato</a:t>
            </a:r>
          </a:p>
          <a:p>
            <a:pPr marL="0" indent="0">
              <a:buNone/>
            </a:pPr>
            <a:endParaRPr lang="it-IT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</a:rPr>
              <a:t>Fase esplorativa preliminare					rilevazione</a:t>
            </a:r>
          </a:p>
          <a:p>
            <a:pPr marL="0" indent="0">
              <a:buNone/>
            </a:pPr>
            <a:endParaRPr lang="it-IT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</a:rPr>
              <a:t>Fase progettuale										elaborazione</a:t>
            </a:r>
          </a:p>
          <a:p>
            <a:pPr marL="0" indent="0">
              <a:buNone/>
            </a:pPr>
            <a:endParaRPr lang="it-IT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</a:rPr>
              <a:t>Fase operativa preliminare						redazione 																				rapporto finale</a:t>
            </a:r>
          </a:p>
          <a:p>
            <a:pPr marL="0" indent="0">
              <a:buNone/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011680" y="2690948"/>
            <a:ext cx="391886" cy="888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1933303" y="4088674"/>
            <a:ext cx="391886" cy="809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5747657" y="4741817"/>
            <a:ext cx="1201783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/>
          <p:cNvSpPr/>
          <p:nvPr/>
        </p:nvSpPr>
        <p:spPr>
          <a:xfrm>
            <a:off x="6897189" y="2325188"/>
            <a:ext cx="522514" cy="2769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7419703" y="2194559"/>
            <a:ext cx="640080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9052559" y="2664822"/>
            <a:ext cx="444137" cy="783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9052559" y="4023359"/>
            <a:ext cx="444139" cy="809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171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652068" cy="634854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700" b="1" dirty="0">
                <a:solidFill>
                  <a:srgbClr val="FF0000"/>
                </a:solidFill>
              </a:rPr>
              <a:t>1)Fase esplorativa</a:t>
            </a:r>
          </a:p>
          <a:p>
            <a:pPr marL="0" indent="0" algn="just">
              <a:buNone/>
            </a:pPr>
            <a:r>
              <a:rPr lang="it-IT" sz="2700" dirty="0">
                <a:solidFill>
                  <a:schemeClr val="bg1"/>
                </a:solidFill>
              </a:rPr>
              <a:t>Vengono raccolti i materiali che serviranno per costruire il progetto</a:t>
            </a:r>
          </a:p>
          <a:p>
            <a:pPr marL="0" indent="0" algn="just">
              <a:buNone/>
            </a:pPr>
            <a:endParaRPr lang="it-IT" sz="27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2700" b="1" dirty="0">
                <a:solidFill>
                  <a:srgbClr val="FF0000"/>
                </a:solidFill>
              </a:rPr>
              <a:t>2) Fase ideativa o progettuale</a:t>
            </a:r>
          </a:p>
          <a:p>
            <a:pPr marL="0" indent="0" algn="just">
              <a:buNone/>
            </a:pPr>
            <a:r>
              <a:rPr lang="it-IT" sz="2700" dirty="0">
                <a:solidFill>
                  <a:schemeClr val="bg1"/>
                </a:solidFill>
              </a:rPr>
              <a:t>Vengono individuati gli oggetti della ricerca e immaginati i suoi percorsi.</a:t>
            </a:r>
          </a:p>
          <a:p>
            <a:pPr marL="0" indent="0" algn="just">
              <a:buNone/>
            </a:pPr>
            <a:r>
              <a:rPr lang="it-IT" sz="2700" dirty="0">
                <a:solidFill>
                  <a:schemeClr val="bg1"/>
                </a:solidFill>
              </a:rPr>
              <a:t>Le decisioni sono di due tipi: </a:t>
            </a:r>
          </a:p>
          <a:p>
            <a:pPr marL="0" indent="0" algn="just">
              <a:buNone/>
            </a:pPr>
            <a:r>
              <a:rPr lang="it-IT" sz="2700" dirty="0">
                <a:solidFill>
                  <a:schemeClr val="bg1"/>
                </a:solidFill>
              </a:rPr>
              <a:t>a) livello di </a:t>
            </a:r>
            <a:r>
              <a:rPr lang="it-IT" sz="2700" b="1" dirty="0">
                <a:solidFill>
                  <a:schemeClr val="accent2">
                    <a:lumMod val="75000"/>
                  </a:schemeClr>
                </a:solidFill>
              </a:rPr>
              <a:t>approfondimento conoscitivo</a:t>
            </a:r>
            <a:r>
              <a:rPr lang="it-IT" sz="2700" dirty="0">
                <a:solidFill>
                  <a:schemeClr val="bg1"/>
                </a:solidFill>
              </a:rPr>
              <a:t>			struttura teorica</a:t>
            </a:r>
          </a:p>
          <a:p>
            <a:pPr marL="0" indent="0" algn="just">
              <a:buNone/>
            </a:pPr>
            <a:r>
              <a:rPr lang="it-IT" sz="2700" dirty="0">
                <a:solidFill>
                  <a:schemeClr val="bg1"/>
                </a:solidFill>
              </a:rPr>
              <a:t>b) Modo di </a:t>
            </a:r>
            <a:r>
              <a:rPr lang="it-IT" sz="2700" b="1" dirty="0">
                <a:solidFill>
                  <a:schemeClr val="accent2">
                    <a:lumMod val="75000"/>
                  </a:schemeClr>
                </a:solidFill>
              </a:rPr>
              <a:t>renderla operativa</a:t>
            </a:r>
            <a:r>
              <a:rPr lang="it-IT" sz="2700" dirty="0">
                <a:solidFill>
                  <a:schemeClr val="bg1"/>
                </a:solidFill>
              </a:rPr>
              <a:t>				strategie e strumenti di rilevazione empirica</a:t>
            </a:r>
          </a:p>
          <a:p>
            <a:pPr marL="0" indent="0" algn="just">
              <a:buNone/>
            </a:pPr>
            <a:endParaRPr lang="it-IT" sz="2800" dirty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7302137" y="4127863"/>
            <a:ext cx="666206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5486400" y="4767943"/>
            <a:ext cx="1698171" cy="339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22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22069"/>
            <a:ext cx="11534501" cy="634854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>
                <a:solidFill>
                  <a:srgbClr val="FF0000"/>
                </a:solidFill>
              </a:rPr>
              <a:t>3) Fase operativa preliminare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a)Costruzione degli strumenti dell’indagine				il questionario 																				standardizzato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b)Scelta delle persone da intervistare					il campionamento</a:t>
            </a:r>
          </a:p>
          <a:p>
            <a:pPr marL="0" indent="0" algn="just">
              <a:buNone/>
            </a:pPr>
            <a:r>
              <a:rPr lang="it-IT" sz="2400" b="1" dirty="0">
                <a:solidFill>
                  <a:srgbClr val="FF0000"/>
                </a:solidFill>
              </a:rPr>
              <a:t>4) La fase operativa e l’elaborazione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Consiste nella compilazione dei questionari; può avvenire tramite interviste o attraverso l’</a:t>
            </a:r>
            <a:r>
              <a:rPr lang="it-IT" sz="2400" dirty="0" err="1">
                <a:solidFill>
                  <a:schemeClr val="bg1"/>
                </a:solidFill>
              </a:rPr>
              <a:t>autocompilazione</a:t>
            </a:r>
            <a:r>
              <a:rPr lang="it-IT" sz="2400" dirty="0">
                <a:solidFill>
                  <a:schemeClr val="bg1"/>
                </a:solidFill>
              </a:rPr>
              <a:t>. Seguono le successive elaborazioni statistiche.</a:t>
            </a:r>
          </a:p>
          <a:p>
            <a:pPr marL="0" indent="0" algn="just">
              <a:buNone/>
            </a:pPr>
            <a:r>
              <a:rPr lang="it-IT" sz="2400" b="1" dirty="0">
                <a:solidFill>
                  <a:srgbClr val="FF0000"/>
                </a:solidFill>
              </a:rPr>
              <a:t>5) La redazione del rapporto finale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Viene operata una descrizione di quanto è scaturito dall’indagine, in quale misura gli interrogativi formulati nella fase ideativa abbiano trovato risposta.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6897189" y="1489165"/>
            <a:ext cx="1162594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6113417" y="2410097"/>
            <a:ext cx="1946366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53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355107"/>
            <a:ext cx="11603115" cy="617885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scienze sociali tra senso comune e scienze fisico – naturali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Positivismo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Filone comprendente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Durkheim</a:t>
            </a:r>
            <a:endParaRPr lang="it-IT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scuola di Chicago (anni ‘20)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L’empirismo logico (anni ‘30)			Circolo di Vienna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Funzionalismo (tra le due guerre)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L’approccio fenomenologico (fine anni ‘60)		la realtà come costruzione sociale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Prospettive metodologiche			la logica della scoperta e la logica del controllo</a:t>
            </a:r>
            <a:endParaRPr lang="it-I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1401663-29C8-4324-A8A7-60F7610BC560}"/>
              </a:ext>
            </a:extLst>
          </p:cNvPr>
          <p:cNvSpPr/>
          <p:nvPr/>
        </p:nvSpPr>
        <p:spPr>
          <a:xfrm>
            <a:off x="4412202" y="3858989"/>
            <a:ext cx="870012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C0699AA-FCB1-475D-B0E4-C95A29EB3CA6}"/>
              </a:ext>
            </a:extLst>
          </p:cNvPr>
          <p:cNvSpPr/>
          <p:nvPr/>
        </p:nvSpPr>
        <p:spPr>
          <a:xfrm>
            <a:off x="6167021" y="4935984"/>
            <a:ext cx="544498" cy="14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3ADB4DB-12F7-48A3-82D6-377BB895B75D}"/>
              </a:ext>
            </a:extLst>
          </p:cNvPr>
          <p:cNvSpPr/>
          <p:nvPr/>
        </p:nvSpPr>
        <p:spPr>
          <a:xfrm>
            <a:off x="3888419" y="5398610"/>
            <a:ext cx="958789" cy="17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594237" cy="57882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Due principi: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l’uso di un linguaggio altamente formalizzato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controllo degli asserti mediante l’esperimento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</a:rPr>
              <a:t>IL PROCESSO SCIENTIFICO SECONDO IL MODELLO POSITIVISTA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Osservazione				ipotesi				esperimento			legge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spiegazione 	previsionale dei fenomeni naturali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Due tradizioni metodologiche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Paradigma o filone ermeneutico, umanistico, aristotelico, comprendente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Positivismo (che ha le radici nello sperimentalismo galileiano e nell’empirismo inglese)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6428A43-2A8B-406D-8C38-487EE58F48B7}"/>
              </a:ext>
            </a:extLst>
          </p:cNvPr>
          <p:cNvSpPr/>
          <p:nvPr/>
        </p:nvSpPr>
        <p:spPr>
          <a:xfrm>
            <a:off x="2441359" y="3361308"/>
            <a:ext cx="1056443" cy="135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0B4548D-34B6-46DF-B773-C17390E0B5A9}"/>
              </a:ext>
            </a:extLst>
          </p:cNvPr>
          <p:cNvSpPr/>
          <p:nvPr/>
        </p:nvSpPr>
        <p:spPr>
          <a:xfrm>
            <a:off x="4696287" y="3370185"/>
            <a:ext cx="1127464" cy="12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725DC44-CC5A-4CD4-9672-9BC5F36F9B63}"/>
              </a:ext>
            </a:extLst>
          </p:cNvPr>
          <p:cNvSpPr/>
          <p:nvPr/>
        </p:nvSpPr>
        <p:spPr>
          <a:xfrm>
            <a:off x="7661429" y="3385500"/>
            <a:ext cx="932155" cy="11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C9EC2AAD-C857-4035-9C7D-23114097181A}"/>
              </a:ext>
            </a:extLst>
          </p:cNvPr>
          <p:cNvSpPr/>
          <p:nvPr/>
        </p:nvSpPr>
        <p:spPr>
          <a:xfrm>
            <a:off x="8957569" y="3577701"/>
            <a:ext cx="261043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78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479394"/>
            <a:ext cx="11603115" cy="6045693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Positivisti	</a:t>
            </a:r>
            <a:r>
              <a:rPr lang="it-IT" dirty="0">
                <a:solidFill>
                  <a:schemeClr val="bg1"/>
                </a:solidFill>
              </a:rPr>
              <a:t>				Modello della fisica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Leggi costanti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Ottica deterministica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Ricerca delle cause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Filone 	</a:t>
            </a:r>
            <a:r>
              <a:rPr lang="it-IT" dirty="0">
                <a:solidFill>
                  <a:schemeClr val="bg1"/>
                </a:solidFill>
              </a:rPr>
              <a:t>				Libero arbitrio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Comprendente</a:t>
            </a:r>
            <a:r>
              <a:rPr lang="it-IT" dirty="0">
                <a:solidFill>
                  <a:schemeClr val="bg1"/>
                </a:solidFill>
              </a:rPr>
              <a:t>			Perseguimento di fini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Interpretazione e comprensione dei significati che gli attori 											conferiscono alle proprie azioni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Spiegazione finalistica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</a:rPr>
              <a:t>Windelband</a:t>
            </a:r>
            <a:r>
              <a:rPr lang="it-IT" dirty="0">
                <a:solidFill>
                  <a:schemeClr val="bg1"/>
                </a:solidFill>
              </a:rPr>
              <a:t>				scienze nomotetiche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scienze ideografiche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</a:rPr>
              <a:t>Dilthey</a:t>
            </a:r>
            <a:r>
              <a:rPr lang="it-IT" dirty="0">
                <a:solidFill>
                  <a:schemeClr val="bg1"/>
                </a:solidFill>
              </a:rPr>
              <a:t>					spiegazione			scienze della natura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comprensione		scienze umane			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7CD548DB-8D30-4E85-9384-F44F65EC573B}"/>
              </a:ext>
            </a:extLst>
          </p:cNvPr>
          <p:cNvSpPr/>
          <p:nvPr/>
        </p:nvSpPr>
        <p:spPr>
          <a:xfrm>
            <a:off x="2965142" y="1012054"/>
            <a:ext cx="159798" cy="1358614"/>
          </a:xfrm>
          <a:prstGeom prst="leftBrac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97724F6D-2CE3-4D55-8CD1-17B8D87A089D}"/>
              </a:ext>
            </a:extLst>
          </p:cNvPr>
          <p:cNvSpPr/>
          <p:nvPr/>
        </p:nvSpPr>
        <p:spPr>
          <a:xfrm>
            <a:off x="2993255" y="2749693"/>
            <a:ext cx="159798" cy="1358614"/>
          </a:xfrm>
          <a:prstGeom prst="leftBrac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574637C4-DC75-4F86-8390-16A5744C3CE4}"/>
              </a:ext>
            </a:extLst>
          </p:cNvPr>
          <p:cNvSpPr/>
          <p:nvPr/>
        </p:nvSpPr>
        <p:spPr>
          <a:xfrm>
            <a:off x="2993255" y="4598633"/>
            <a:ext cx="131685" cy="559293"/>
          </a:xfrm>
          <a:prstGeom prst="leftBrace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449E65F3-E8AB-4837-ABF5-FC0F170C7A82}"/>
              </a:ext>
            </a:extLst>
          </p:cNvPr>
          <p:cNvSpPr/>
          <p:nvPr/>
        </p:nvSpPr>
        <p:spPr>
          <a:xfrm>
            <a:off x="3000382" y="5612662"/>
            <a:ext cx="165722" cy="466568"/>
          </a:xfrm>
          <a:prstGeom prst="leftBrace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C3F0100-4FE0-42C4-9575-93022B3A45AD}"/>
              </a:ext>
            </a:extLst>
          </p:cNvPr>
          <p:cNvSpPr/>
          <p:nvPr/>
        </p:nvSpPr>
        <p:spPr>
          <a:xfrm>
            <a:off x="4606339" y="5654587"/>
            <a:ext cx="825623" cy="131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BD398288-7405-49CC-B3E5-94AC99064B58}"/>
              </a:ext>
            </a:extLst>
          </p:cNvPr>
          <p:cNvSpPr/>
          <p:nvPr/>
        </p:nvSpPr>
        <p:spPr>
          <a:xfrm>
            <a:off x="4862618" y="6013635"/>
            <a:ext cx="612560" cy="131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59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603115" cy="5788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DURKHEIM	</a:t>
            </a:r>
            <a:r>
              <a:rPr lang="it-IT" dirty="0">
                <a:solidFill>
                  <a:schemeClr val="bg1"/>
                </a:solidFill>
              </a:rPr>
              <a:t>					i fatti vanno studiati come cose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WEBER</a:t>
            </a:r>
            <a:r>
              <a:rPr lang="it-IT" dirty="0">
                <a:solidFill>
                  <a:schemeClr val="bg1"/>
                </a:solidFill>
              </a:rPr>
              <a:t>							seppur nell’ottica comprendente, tenta di stabilire 													collegamenti tra 	positivismo e ottica comprendente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LA SCUOLA DI CHICAGO</a:t>
            </a:r>
            <a:r>
              <a:rPr lang="it-IT" dirty="0">
                <a:solidFill>
                  <a:schemeClr val="bg1"/>
                </a:solidFill>
              </a:rPr>
              <a:t>		ANNI ’20			Scuola ecologica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ZNANIECKI			immigrati polacchi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WIRTH				marginalità urbana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TRASHER				bande giovanili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EMPRISMO LOGICO O NEOPOSITIVISMO (Circolo di Vienna)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CARNAP, HEMPEL, NEURATH, SCHLICK, WITTGENSTEIN, POPPER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Regole per disciplinare i metodi di lavoro della scienza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Linguaggio razionale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Metodo scientifico</a:t>
            </a:r>
          </a:p>
          <a:p>
            <a:pPr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D27E76E-A3C2-459E-9B1B-C04EC3C7A8DC}"/>
              </a:ext>
            </a:extLst>
          </p:cNvPr>
          <p:cNvSpPr/>
          <p:nvPr/>
        </p:nvSpPr>
        <p:spPr>
          <a:xfrm>
            <a:off x="1864311" y="1260629"/>
            <a:ext cx="2130641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971199D-D6C8-4CA2-AB70-C93DA68921C5}"/>
              </a:ext>
            </a:extLst>
          </p:cNvPr>
          <p:cNvSpPr/>
          <p:nvPr/>
        </p:nvSpPr>
        <p:spPr>
          <a:xfrm>
            <a:off x="1340529" y="2077374"/>
            <a:ext cx="2654423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66426C8-3BEF-4ABB-85DB-1EDB65D72795}"/>
              </a:ext>
            </a:extLst>
          </p:cNvPr>
          <p:cNvSpPr/>
          <p:nvPr/>
        </p:nvSpPr>
        <p:spPr>
          <a:xfrm>
            <a:off x="3701988" y="2947386"/>
            <a:ext cx="372863" cy="19530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F190E77-CA8C-45FA-9A83-42B9DE2D7519}"/>
              </a:ext>
            </a:extLst>
          </p:cNvPr>
          <p:cNvSpPr/>
          <p:nvPr/>
        </p:nvSpPr>
        <p:spPr>
          <a:xfrm>
            <a:off x="5069150" y="2960702"/>
            <a:ext cx="861133" cy="16867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8175C49-E2ED-4221-835B-0AAC4EC61E7E}"/>
              </a:ext>
            </a:extLst>
          </p:cNvPr>
          <p:cNvSpPr/>
          <p:nvPr/>
        </p:nvSpPr>
        <p:spPr>
          <a:xfrm>
            <a:off x="5388746" y="3312604"/>
            <a:ext cx="949910" cy="116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CD69184-727B-4A68-968B-E2FA9D59ED02}"/>
              </a:ext>
            </a:extLst>
          </p:cNvPr>
          <p:cNvSpPr/>
          <p:nvPr/>
        </p:nvSpPr>
        <p:spPr>
          <a:xfrm>
            <a:off x="4944862" y="3640418"/>
            <a:ext cx="1393794" cy="116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289ABBE-C079-4855-AF9B-BE21B31513DE}"/>
              </a:ext>
            </a:extLst>
          </p:cNvPr>
          <p:cNvSpPr/>
          <p:nvPr/>
        </p:nvSpPr>
        <p:spPr>
          <a:xfrm>
            <a:off x="5069150" y="3968233"/>
            <a:ext cx="1269506" cy="116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463858"/>
            <a:ext cx="11105965" cy="59302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FUNZIONALISMO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Fra le due guerre si assistette a una tecnicizzazione delle strategie di ricerca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	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									LAZARSFELD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</a:t>
            </a:r>
            <a:r>
              <a:rPr lang="it-IT" b="1" dirty="0">
                <a:solidFill>
                  <a:srgbClr val="FF0000"/>
                </a:solidFill>
              </a:rPr>
              <a:t>Analisi demoscopica e survey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Negli anni ‘40 e ‘50 il funzionalismo divenne la sociologia per antonomasia 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	</a:t>
            </a:r>
            <a:r>
              <a:rPr lang="it-IT" sz="2100" b="1" dirty="0">
                <a:solidFill>
                  <a:srgbClr val="FF0000"/>
                </a:solidFill>
              </a:rPr>
              <a:t>PARSONS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APPROCCIO FENOMENOLOGICO </a:t>
            </a:r>
            <a:r>
              <a:rPr lang="it-IT" dirty="0">
                <a:solidFill>
                  <a:schemeClr val="bg1"/>
                </a:solidFill>
              </a:rPr>
              <a:t>		fine anni ’70		pratiche di quotidianità del 																	vivere sociale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SCHUTZ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GARFINKEL	</a:t>
            </a:r>
            <a:r>
              <a:rPr lang="it-IT" dirty="0">
                <a:solidFill>
                  <a:schemeClr val="bg1"/>
                </a:solidFill>
              </a:rPr>
              <a:t>					</a:t>
            </a:r>
            <a:r>
              <a:rPr lang="it-IT" dirty="0" err="1">
                <a:solidFill>
                  <a:schemeClr val="bg1"/>
                </a:solidFill>
              </a:rPr>
              <a:t>etnometodologia</a:t>
            </a: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La realtà come costruzione sociale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Rovesciamento del ruolo dello scienziato sociale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La comprensione è uno strumento peculiare dell’attore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Importanza del linguaggio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BD4B553A-816C-4D12-99C3-97EB4C08B66E}"/>
              </a:ext>
            </a:extLst>
          </p:cNvPr>
          <p:cNvSpPr/>
          <p:nvPr/>
        </p:nvSpPr>
        <p:spPr>
          <a:xfrm>
            <a:off x="1748901" y="4487332"/>
            <a:ext cx="2441359" cy="129056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5AAA934E-6885-46A4-B953-4025121A5158}"/>
              </a:ext>
            </a:extLst>
          </p:cNvPr>
          <p:cNvSpPr/>
          <p:nvPr/>
        </p:nvSpPr>
        <p:spPr>
          <a:xfrm>
            <a:off x="5099274" y="1251751"/>
            <a:ext cx="311350" cy="3018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3D119FA-A78F-4C91-9FE0-29660A57AC9F}"/>
              </a:ext>
            </a:extLst>
          </p:cNvPr>
          <p:cNvSpPr/>
          <p:nvPr/>
        </p:nvSpPr>
        <p:spPr>
          <a:xfrm>
            <a:off x="5099274" y="1908698"/>
            <a:ext cx="311350" cy="3018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0A5680A0-7FB2-47A8-8504-E3B4922C9460}"/>
              </a:ext>
            </a:extLst>
          </p:cNvPr>
          <p:cNvSpPr/>
          <p:nvPr/>
        </p:nvSpPr>
        <p:spPr>
          <a:xfrm>
            <a:off x="5065825" y="2802958"/>
            <a:ext cx="378248" cy="36398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4B7C1C8-35CC-4C7E-B887-1AA0DFDA119F}"/>
              </a:ext>
            </a:extLst>
          </p:cNvPr>
          <p:cNvSpPr/>
          <p:nvPr/>
        </p:nvSpPr>
        <p:spPr>
          <a:xfrm>
            <a:off x="4785064" y="3620759"/>
            <a:ext cx="314210" cy="1386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6317C1C-6184-4A5A-9925-5048E5AE942D}"/>
              </a:ext>
            </a:extLst>
          </p:cNvPr>
          <p:cNvSpPr/>
          <p:nvPr/>
        </p:nvSpPr>
        <p:spPr>
          <a:xfrm>
            <a:off x="6542842" y="3643619"/>
            <a:ext cx="452761" cy="1386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94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88778"/>
            <a:ext cx="11603115" cy="6445188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400" b="1" dirty="0">
                <a:solidFill>
                  <a:srgbClr val="FF0000"/>
                </a:solidFill>
              </a:rPr>
              <a:t>PROSPETTIVE METODOLOGICHE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Messa in discussione degli ideali di certezza che caratterizzano la produzione di teorie scientifiche</a:t>
            </a:r>
          </a:p>
          <a:p>
            <a:pPr marL="0" indent="0">
              <a:buNone/>
            </a:pPr>
            <a:endParaRPr lang="it-IT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						Impossibilità di verificare teorie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Importanza delle pratiche cognitive di senso comune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Nelle scienze sociali coesistono due logiche: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						</a:t>
            </a:r>
            <a:r>
              <a:rPr lang="it-IT" sz="2600" b="1" dirty="0">
                <a:solidFill>
                  <a:srgbClr val="00B050"/>
                </a:solidFill>
              </a:rPr>
              <a:t>1) la logica della scoperta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00B050"/>
                </a:solidFill>
              </a:rPr>
              <a:t>						2) la logica del controllo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1) Trovare risposte alla domanda (generazione della conoscenza)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2) Controllare la risposta trovata (validazione)</a:t>
            </a:r>
          </a:p>
          <a:p>
            <a:pPr marL="0" indent="0">
              <a:buNone/>
            </a:pPr>
            <a:endParaRPr lang="it-IT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Vi sono ricerche in cui prevale una sola logica: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1) </a:t>
            </a:r>
            <a:r>
              <a:rPr lang="it-IT" sz="2600" b="1" dirty="0">
                <a:solidFill>
                  <a:srgbClr val="00B050"/>
                </a:solidFill>
              </a:rPr>
              <a:t>Ricerche esplorative</a:t>
            </a:r>
            <a:r>
              <a:rPr lang="it-IT" sz="2600" dirty="0">
                <a:solidFill>
                  <a:schemeClr val="bg1"/>
                </a:solidFill>
              </a:rPr>
              <a:t>			rinuncia al controllo delle teorie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2) </a:t>
            </a:r>
            <a:r>
              <a:rPr lang="it-IT" sz="2600" b="1" dirty="0">
                <a:solidFill>
                  <a:srgbClr val="00B050"/>
                </a:solidFill>
              </a:rPr>
              <a:t>Ricerche confermative</a:t>
            </a:r>
            <a:r>
              <a:rPr lang="it-IT" sz="2600" dirty="0">
                <a:solidFill>
                  <a:schemeClr val="bg1"/>
                </a:solidFill>
              </a:rPr>
              <a:t>			controllo di una congettura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1) Logica della scoperta</a:t>
            </a:r>
            <a:r>
              <a:rPr lang="it-IT" sz="2600" dirty="0">
                <a:solidFill>
                  <a:schemeClr val="bg1"/>
                </a:solidFill>
              </a:rPr>
              <a:t>				centrale in molte strategie d’indagine qualitativa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2) Logica del controllo</a:t>
            </a:r>
            <a:r>
              <a:rPr lang="it-IT" sz="2600" dirty="0">
                <a:solidFill>
                  <a:schemeClr val="bg1"/>
                </a:solidFill>
              </a:rPr>
              <a:t>					più presente nelle ricerche quantitative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Di solito, nella ricerca sociale sono presenti entrambe le logiche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65CC99C-C29F-4523-8C68-AB5C67AAEB00}"/>
              </a:ext>
            </a:extLst>
          </p:cNvPr>
          <p:cNvSpPr/>
          <p:nvPr/>
        </p:nvSpPr>
        <p:spPr>
          <a:xfrm>
            <a:off x="4662887" y="1180730"/>
            <a:ext cx="328474" cy="36398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E0DE726B-DE78-443F-8CF1-05342B962F99}"/>
              </a:ext>
            </a:extLst>
          </p:cNvPr>
          <p:cNvSpPr/>
          <p:nvPr/>
        </p:nvSpPr>
        <p:spPr>
          <a:xfrm>
            <a:off x="2973388" y="4838222"/>
            <a:ext cx="772357" cy="1344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B1B06E7-8969-4F30-8E45-F48C8652C680}"/>
              </a:ext>
            </a:extLst>
          </p:cNvPr>
          <p:cNvSpPr/>
          <p:nvPr/>
        </p:nvSpPr>
        <p:spPr>
          <a:xfrm>
            <a:off x="3359566" y="5173617"/>
            <a:ext cx="994930" cy="1344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F5A96BD-358E-427D-A7BC-57EDFE511D53}"/>
              </a:ext>
            </a:extLst>
          </p:cNvPr>
          <p:cNvSpPr/>
          <p:nvPr/>
        </p:nvSpPr>
        <p:spPr>
          <a:xfrm flipV="1">
            <a:off x="3231155" y="5469799"/>
            <a:ext cx="1251751" cy="19663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721FDF0-A58F-46A6-9824-388DCC6CDCF3}"/>
              </a:ext>
            </a:extLst>
          </p:cNvPr>
          <p:cNvSpPr/>
          <p:nvPr/>
        </p:nvSpPr>
        <p:spPr>
          <a:xfrm flipV="1">
            <a:off x="3120183" y="5849715"/>
            <a:ext cx="1473693" cy="1634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5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12023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Scopo della ricerca scientifica è quello di aumentare il grado di conoscenza della realtà che, per i sociologi, è la realtà sociale.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speculazione teorica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Conoscenza scientifica			ricerca empirica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La conoscenza scientifica può essere raggiunta con diversi </a:t>
            </a:r>
            <a:r>
              <a:rPr lang="it-IT" sz="2400" b="1" dirty="0">
                <a:solidFill>
                  <a:srgbClr val="FF0000"/>
                </a:solidFill>
              </a:rPr>
              <a:t>METODI.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 La </a:t>
            </a:r>
            <a:r>
              <a:rPr lang="it-IT" sz="2400" b="1" dirty="0">
                <a:solidFill>
                  <a:srgbClr val="FF0000"/>
                </a:solidFill>
              </a:rPr>
              <a:t>METODOLOGIA</a:t>
            </a:r>
            <a:r>
              <a:rPr lang="it-IT" sz="2400" dirty="0">
                <a:solidFill>
                  <a:schemeClr val="bg1"/>
                </a:solidFill>
              </a:rPr>
              <a:t> della ricerca sociale si occupa dei problemi legati all’individuazione dei metodi più appropriati da utilizzare in relazione a un particolare problema conoscitivo che vogliamo risolvere.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Ogni </a:t>
            </a:r>
            <a:r>
              <a:rPr lang="it-IT" sz="2400" b="1" dirty="0">
                <a:solidFill>
                  <a:srgbClr val="FF0000"/>
                </a:solidFill>
              </a:rPr>
              <a:t>METODO</a:t>
            </a:r>
            <a:r>
              <a:rPr lang="it-IT" sz="2400" dirty="0">
                <a:solidFill>
                  <a:schemeClr val="bg1"/>
                </a:solidFill>
              </a:rPr>
              <a:t> si avvale di diverse </a:t>
            </a:r>
            <a:r>
              <a:rPr lang="it-IT" sz="2400" b="1" dirty="0">
                <a:solidFill>
                  <a:srgbClr val="FF0000"/>
                </a:solidFill>
              </a:rPr>
              <a:t>TECNICHE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Per distinguere la scienza da altri tipi di conoscenza vi sono due punti chiave che vanno affrontati: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Il problema della </a:t>
            </a:r>
            <a:r>
              <a:rPr lang="it-IT" sz="2400" b="1" dirty="0">
                <a:solidFill>
                  <a:srgbClr val="FF0000"/>
                </a:solidFill>
              </a:rPr>
              <a:t>FALSIFICAZIONE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Il problema della </a:t>
            </a:r>
            <a:r>
              <a:rPr lang="it-IT" sz="2400" b="1" dirty="0">
                <a:solidFill>
                  <a:srgbClr val="FF0000"/>
                </a:solidFill>
              </a:rPr>
              <a:t>DELIMITAZIONE</a:t>
            </a:r>
          </a:p>
          <a:p>
            <a:pPr marL="457200" indent="-457200">
              <a:buAutoNum type="arabicParenR"/>
            </a:pP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943191E-EDB4-42A4-8EE7-FFA8AFF97A67}"/>
              </a:ext>
            </a:extLst>
          </p:cNvPr>
          <p:cNvCxnSpPr/>
          <p:nvPr/>
        </p:nvCxnSpPr>
        <p:spPr>
          <a:xfrm flipV="1">
            <a:off x="3968317" y="1875244"/>
            <a:ext cx="1091953" cy="390617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91FEC46-6746-4858-B091-B2A4E2511146}"/>
              </a:ext>
            </a:extLst>
          </p:cNvPr>
          <p:cNvCxnSpPr/>
          <p:nvPr/>
        </p:nvCxnSpPr>
        <p:spPr>
          <a:xfrm>
            <a:off x="3983746" y="2287725"/>
            <a:ext cx="967666" cy="8877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8962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891</TotalTime>
  <Words>2579</Words>
  <Application>Microsoft Office PowerPoint</Application>
  <PresentationFormat>Widescreen</PresentationFormat>
  <Paragraphs>225</Paragraphs>
  <Slides>23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Century Gothic</vt:lpstr>
      <vt:lpstr>Times New Roman</vt:lpstr>
      <vt:lpstr>Wingdings 3</vt:lpstr>
      <vt:lpstr>Sezione</vt:lpstr>
      <vt:lpstr>Document</vt:lpstr>
      <vt:lpstr>Corso di Sociologia Generale –  Corso Avanzato (317SF)  (60 ore – 12 crediti)  A.A. 2022-2023   Prof. Rosemary Serra   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Presentazione standard di PowerPoint</vt:lpstr>
      <vt:lpstr>La diseguaglianza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–  Corso Avanzato (317SF)  (60 ore – 12 crediti)  A.A. 2020-2021   Prof. Rosemary Serra   </dc:title>
  <dc:creator>SERRA ROSEMARY</dc:creator>
  <cp:lastModifiedBy>SERRA ROSEMARY</cp:lastModifiedBy>
  <cp:revision>44</cp:revision>
  <dcterms:created xsi:type="dcterms:W3CDTF">2020-09-11T10:58:25Z</dcterms:created>
  <dcterms:modified xsi:type="dcterms:W3CDTF">2022-10-18T10:25:18Z</dcterms:modified>
</cp:coreProperties>
</file>