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77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50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9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317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173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414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25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82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317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0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94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71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34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81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27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2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04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02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09D715-77E6-4625-AEC8-CA0CE8995938}" type="datetimeFigureOut">
              <a:rPr lang="it-IT" smtClean="0"/>
              <a:t>09/10/2022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C7E1738-A6A8-4B0F-8CDE-9998BB3CA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88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4A02C03-0C90-2174-F1FD-05759F877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759105" cy="260781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</a:t>
            </a:r>
            <a:r>
              <a:rPr lang="it-IT" sz="4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Madge</a:t>
            </a:r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sviluppo dei metodi di ricerca empirica in sociologia</a:t>
            </a:r>
            <a:endParaRPr lang="it-IT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89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09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0507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560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866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L’opera di </a:t>
            </a:r>
            <a:r>
              <a:rPr lang="it-IT" dirty="0" err="1">
                <a:solidFill>
                  <a:schemeClr val="bg1"/>
                </a:solidFill>
              </a:rPr>
              <a:t>Madge</a:t>
            </a:r>
            <a:r>
              <a:rPr lang="it-IT" dirty="0">
                <a:solidFill>
                  <a:schemeClr val="bg1"/>
                </a:solidFill>
              </a:rPr>
              <a:t> è del 1962 e va inquadrata nella tradizione </a:t>
            </a:r>
            <a:r>
              <a:rPr lang="it-IT" b="1" dirty="0">
                <a:solidFill>
                  <a:srgbClr val="FF0000"/>
                </a:solidFill>
              </a:rPr>
              <a:t>dell’empirismo anglosassone.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M. nasce nel 1914 e i suoi interessi sono rivolti ai problemi della ricerca e della sociologia urbana.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La sua concezione delle scienze sociali è </a:t>
            </a:r>
            <a:r>
              <a:rPr lang="it-IT" b="1" dirty="0">
                <a:solidFill>
                  <a:srgbClr val="FF0000"/>
                </a:solidFill>
              </a:rPr>
              <a:t>strumentale</a:t>
            </a:r>
            <a:r>
              <a:rPr lang="it-IT" dirty="0">
                <a:solidFill>
                  <a:schemeClr val="bg1"/>
                </a:solidFill>
              </a:rPr>
              <a:t> in relazione a concreti problemi umani.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A vera sociologia – ovvero la «sociologia scientifica» ha inizio con la ricerca empirica. Si rifà alla ricerca il cui carattere sia «sistematico».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Egli ritiene che il centro di gravità della sociologia sia negli Stati Uniti.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Nel libro vengono trattate singole ricerche sociologiche e ha il fine di </a:t>
            </a:r>
            <a:r>
              <a:rPr lang="it-IT" b="1" dirty="0">
                <a:solidFill>
                  <a:srgbClr val="FF0000"/>
                </a:solidFill>
              </a:rPr>
              <a:t>mostrare l’importanza pratica della ricerca e delle tecniche adoperate per un tentativo di soluzione di problemi concreti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Le ricerche presentate sono sorto sotto lo stimolo di gravi problemi sociali.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L’intento dell’autore è quello di esaminare le ricerche nel loro contributo al mondo delle </a:t>
            </a:r>
            <a:r>
              <a:rPr lang="it-IT" b="1" dirty="0">
                <a:solidFill>
                  <a:schemeClr val="accent3"/>
                </a:solidFill>
              </a:rPr>
              <a:t>idee</a:t>
            </a:r>
            <a:r>
              <a:rPr lang="it-IT" dirty="0">
                <a:solidFill>
                  <a:schemeClr val="bg1"/>
                </a:solidFill>
              </a:rPr>
              <a:t>, alle </a:t>
            </a:r>
            <a:r>
              <a:rPr lang="it-IT" b="1" dirty="0">
                <a:solidFill>
                  <a:schemeClr val="accent3"/>
                </a:solidFill>
              </a:rPr>
              <a:t>tecniche di ricerca </a:t>
            </a:r>
            <a:r>
              <a:rPr lang="it-IT" dirty="0">
                <a:solidFill>
                  <a:schemeClr val="bg1"/>
                </a:solidFill>
              </a:rPr>
              <a:t>e alla </a:t>
            </a:r>
            <a:r>
              <a:rPr lang="it-IT" b="1" dirty="0">
                <a:solidFill>
                  <a:schemeClr val="accent3"/>
                </a:solidFill>
              </a:rPr>
              <a:t>comprensione e al controllo dei problemi sociali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70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4755F43-0D14-43B1-8AA9-A78034455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983" y="344010"/>
            <a:ext cx="11603115" cy="6314242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bg1"/>
                </a:solidFill>
              </a:rPr>
              <a:t>John </a:t>
            </a:r>
            <a:r>
              <a:rPr lang="it-IT" b="1" dirty="0" err="1">
                <a:solidFill>
                  <a:schemeClr val="bg1"/>
                </a:solidFill>
              </a:rPr>
              <a:t>Madge</a:t>
            </a:r>
            <a:r>
              <a:rPr lang="it-IT" b="1" dirty="0">
                <a:solidFill>
                  <a:schemeClr val="bg1"/>
                </a:solidFill>
              </a:rPr>
              <a:t> – Lo sviluppo di ricerca empirica in sociologia (1962)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b="1" u="sng" dirty="0">
                <a:solidFill>
                  <a:schemeClr val="bg1"/>
                </a:solidFill>
              </a:rPr>
              <a:t>Rassegna delle ricerche inserite nel testo: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Émile Durkheim: Le suicide,1897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William I. Thomas e Florian </a:t>
            </a:r>
            <a:r>
              <a:rPr lang="it-IT" dirty="0" err="1">
                <a:solidFill>
                  <a:schemeClr val="bg1"/>
                </a:solidFill>
              </a:rPr>
              <a:t>Znaniecki</a:t>
            </a:r>
            <a:r>
              <a:rPr lang="it-IT" dirty="0">
                <a:solidFill>
                  <a:schemeClr val="bg1"/>
                </a:solidFill>
              </a:rPr>
              <a:t>, The </a:t>
            </a:r>
            <a:r>
              <a:rPr lang="it-IT" dirty="0" err="1">
                <a:solidFill>
                  <a:schemeClr val="bg1"/>
                </a:solidFill>
              </a:rPr>
              <a:t>Polish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Peasant</a:t>
            </a:r>
            <a:r>
              <a:rPr lang="it-IT" dirty="0">
                <a:solidFill>
                  <a:schemeClr val="bg1"/>
                </a:solidFill>
              </a:rPr>
              <a:t> in Europe and America, 1918-1920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La scuola di Chicago attorno al 1930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Robert S. and </a:t>
            </a:r>
            <a:r>
              <a:rPr lang="it-IT" dirty="0" err="1">
                <a:solidFill>
                  <a:schemeClr val="bg1"/>
                </a:solidFill>
              </a:rPr>
              <a:t>Elen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Lynd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Middletown</a:t>
            </a:r>
            <a:r>
              <a:rPr lang="it-IT" dirty="0">
                <a:solidFill>
                  <a:schemeClr val="bg1"/>
                </a:solidFill>
              </a:rPr>
              <a:t> e </a:t>
            </a:r>
            <a:r>
              <a:rPr lang="it-IT" dirty="0" err="1">
                <a:solidFill>
                  <a:schemeClr val="bg1"/>
                </a:solidFill>
              </a:rPr>
              <a:t>Middletown</a:t>
            </a:r>
            <a:r>
              <a:rPr lang="it-IT" dirty="0">
                <a:solidFill>
                  <a:schemeClr val="bg1"/>
                </a:solidFill>
              </a:rPr>
              <a:t> in </a:t>
            </a:r>
            <a:r>
              <a:rPr lang="it-IT" dirty="0" err="1">
                <a:solidFill>
                  <a:schemeClr val="bg1"/>
                </a:solidFill>
              </a:rPr>
              <a:t>Transition</a:t>
            </a:r>
            <a:r>
              <a:rPr lang="it-IT" dirty="0">
                <a:solidFill>
                  <a:schemeClr val="bg1"/>
                </a:solidFill>
              </a:rPr>
              <a:t>, 1924-1925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Fritz J. </a:t>
            </a:r>
            <a:r>
              <a:rPr lang="it-IT" dirty="0" err="1">
                <a:solidFill>
                  <a:schemeClr val="bg1"/>
                </a:solidFill>
              </a:rPr>
              <a:t>Roethlisberger</a:t>
            </a:r>
            <a:r>
              <a:rPr lang="it-IT" dirty="0">
                <a:solidFill>
                  <a:schemeClr val="bg1"/>
                </a:solidFill>
              </a:rPr>
              <a:t> and William J. </a:t>
            </a:r>
            <a:r>
              <a:rPr lang="it-IT" dirty="0" err="1">
                <a:solidFill>
                  <a:schemeClr val="bg1"/>
                </a:solidFill>
              </a:rPr>
              <a:t>Dickson</a:t>
            </a:r>
            <a:r>
              <a:rPr lang="it-IT" dirty="0">
                <a:solidFill>
                  <a:schemeClr val="bg1"/>
                </a:solidFill>
              </a:rPr>
              <a:t>, Management and the Worker, 1939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William </a:t>
            </a:r>
            <a:r>
              <a:rPr lang="it-IT" dirty="0" err="1">
                <a:solidFill>
                  <a:schemeClr val="bg1"/>
                </a:solidFill>
              </a:rPr>
              <a:t>Foote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Whyte</a:t>
            </a:r>
            <a:r>
              <a:rPr lang="it-IT" dirty="0">
                <a:solidFill>
                  <a:schemeClr val="bg1"/>
                </a:solidFill>
              </a:rPr>
              <a:t>, Street Corner Society, 1943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Gunnar </a:t>
            </a:r>
            <a:r>
              <a:rPr lang="it-IT" dirty="0" err="1">
                <a:solidFill>
                  <a:schemeClr val="bg1"/>
                </a:solidFill>
              </a:rPr>
              <a:t>Myrdal</a:t>
            </a:r>
            <a:r>
              <a:rPr lang="it-IT" dirty="0">
                <a:solidFill>
                  <a:schemeClr val="bg1"/>
                </a:solidFill>
              </a:rPr>
              <a:t>, An American Dilemma, 1944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Saggi in Studies in Social </a:t>
            </a:r>
            <a:r>
              <a:rPr lang="it-IT" dirty="0" err="1">
                <a:solidFill>
                  <a:schemeClr val="bg1"/>
                </a:solidFill>
              </a:rPr>
              <a:t>Psychology</a:t>
            </a:r>
            <a:r>
              <a:rPr lang="it-IT" dirty="0">
                <a:solidFill>
                  <a:schemeClr val="bg1"/>
                </a:solidFill>
              </a:rPr>
              <a:t> in World War II, The American </a:t>
            </a:r>
            <a:r>
              <a:rPr lang="it-IT" dirty="0" err="1">
                <a:solidFill>
                  <a:schemeClr val="bg1"/>
                </a:solidFill>
              </a:rPr>
              <a:t>Soldier</a:t>
            </a:r>
            <a:r>
              <a:rPr lang="it-IT" dirty="0">
                <a:solidFill>
                  <a:schemeClr val="bg1"/>
                </a:solidFill>
              </a:rPr>
              <a:t>, 1949-1950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Alfred C. </a:t>
            </a:r>
            <a:r>
              <a:rPr lang="it-IT" dirty="0" err="1">
                <a:solidFill>
                  <a:schemeClr val="bg1"/>
                </a:solidFill>
              </a:rPr>
              <a:t>Kinsey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Sexual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Behavior</a:t>
            </a:r>
            <a:r>
              <a:rPr lang="it-IT" dirty="0">
                <a:solidFill>
                  <a:schemeClr val="bg1"/>
                </a:solidFill>
              </a:rPr>
              <a:t> in the Human Male, 1948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T. W. Adorno, The </a:t>
            </a:r>
            <a:r>
              <a:rPr lang="it-IT" dirty="0" err="1">
                <a:solidFill>
                  <a:schemeClr val="bg1"/>
                </a:solidFill>
              </a:rPr>
              <a:t>Autoritarian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Personality</a:t>
            </a:r>
            <a:r>
              <a:rPr lang="it-IT" dirty="0">
                <a:solidFill>
                  <a:schemeClr val="bg1"/>
                </a:solidFill>
              </a:rPr>
              <a:t>, 1950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Robert F. </a:t>
            </a:r>
            <a:r>
              <a:rPr lang="it-IT" dirty="0" err="1">
                <a:solidFill>
                  <a:schemeClr val="bg1"/>
                </a:solidFill>
              </a:rPr>
              <a:t>Bales</a:t>
            </a:r>
            <a:r>
              <a:rPr lang="it-IT" dirty="0">
                <a:solidFill>
                  <a:schemeClr val="bg1"/>
                </a:solidFill>
              </a:rPr>
              <a:t>, Interaction </a:t>
            </a:r>
            <a:r>
              <a:rPr lang="it-IT" dirty="0" err="1">
                <a:solidFill>
                  <a:schemeClr val="bg1"/>
                </a:solidFill>
              </a:rPr>
              <a:t>Process</a:t>
            </a:r>
            <a:r>
              <a:rPr lang="it-IT" dirty="0">
                <a:solidFill>
                  <a:schemeClr val="bg1"/>
                </a:solidFill>
              </a:rPr>
              <a:t> Analysis, 1951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Leon </a:t>
            </a:r>
            <a:r>
              <a:rPr lang="it-IT" dirty="0" err="1">
                <a:solidFill>
                  <a:schemeClr val="bg1"/>
                </a:solidFill>
              </a:rPr>
              <a:t>Festinger</a:t>
            </a:r>
            <a:r>
              <a:rPr lang="it-IT" dirty="0">
                <a:solidFill>
                  <a:schemeClr val="bg1"/>
                </a:solidFill>
              </a:rPr>
              <a:t> e Harold H. </a:t>
            </a:r>
            <a:r>
              <a:rPr lang="it-IT" dirty="0" err="1">
                <a:solidFill>
                  <a:schemeClr val="bg1"/>
                </a:solidFill>
              </a:rPr>
              <a:t>Kelley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Changing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Attitudes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Through</a:t>
            </a:r>
            <a:r>
              <a:rPr lang="it-IT" dirty="0">
                <a:solidFill>
                  <a:schemeClr val="bg1"/>
                </a:solidFill>
              </a:rPr>
              <a:t> Social </a:t>
            </a:r>
            <a:r>
              <a:rPr lang="it-IT" dirty="0" err="1">
                <a:solidFill>
                  <a:schemeClr val="bg1"/>
                </a:solidFill>
              </a:rPr>
              <a:t>Contact</a:t>
            </a:r>
            <a:r>
              <a:rPr lang="it-IT" dirty="0">
                <a:solidFill>
                  <a:schemeClr val="bg1"/>
                </a:solidFill>
              </a:rPr>
              <a:t>, 1951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Robert K. Merton, Social Theory and Social </a:t>
            </a:r>
            <a:r>
              <a:rPr lang="it-IT" dirty="0" err="1">
                <a:solidFill>
                  <a:schemeClr val="bg1"/>
                </a:solidFill>
              </a:rPr>
              <a:t>Structure</a:t>
            </a:r>
            <a:r>
              <a:rPr lang="it-IT" dirty="0">
                <a:solidFill>
                  <a:schemeClr val="bg1"/>
                </a:solidFill>
              </a:rPr>
              <a:t>, 1959.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18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1) </a:t>
            </a:r>
            <a:r>
              <a:rPr lang="it-IT" dirty="0">
                <a:solidFill>
                  <a:schemeClr val="bg1"/>
                </a:solidFill>
              </a:rPr>
              <a:t>La rassegna delle ricerche inizia con l’analisi di </a:t>
            </a:r>
            <a:r>
              <a:rPr lang="it-IT" b="1" dirty="0">
                <a:solidFill>
                  <a:srgbClr val="FF0000"/>
                </a:solidFill>
              </a:rPr>
              <a:t>Le Suicide </a:t>
            </a:r>
            <a:r>
              <a:rPr lang="it-IT" dirty="0">
                <a:solidFill>
                  <a:schemeClr val="bg1"/>
                </a:solidFill>
              </a:rPr>
              <a:t>(1897) di Émile Durkheim.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Il suicidio secondo D. è un fatto sociale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2) e 3) I due capitoli successivi  sono dedicati allo studio delle sottoculture devianti. I capitoli sono dedicati alla </a:t>
            </a:r>
            <a:r>
              <a:rPr lang="it-IT" b="1" dirty="0">
                <a:solidFill>
                  <a:srgbClr val="FF0000"/>
                </a:solidFill>
              </a:rPr>
              <a:t>Scuola di Chicago </a:t>
            </a:r>
            <a:r>
              <a:rPr lang="it-IT" dirty="0">
                <a:solidFill>
                  <a:schemeClr val="bg1"/>
                </a:solidFill>
              </a:rPr>
              <a:t>e alla ricerca definita </a:t>
            </a:r>
            <a:r>
              <a:rPr lang="it-IT" b="1" dirty="0">
                <a:solidFill>
                  <a:srgbClr val="FF0000"/>
                </a:solidFill>
              </a:rPr>
              <a:t>Street Corner Society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4) Segue the </a:t>
            </a:r>
            <a:r>
              <a:rPr lang="it-IT" b="1" dirty="0" err="1">
                <a:solidFill>
                  <a:srgbClr val="FF0000"/>
                </a:solidFill>
              </a:rPr>
              <a:t>Polish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Peasant</a:t>
            </a:r>
            <a:r>
              <a:rPr lang="it-IT" b="1" dirty="0">
                <a:solidFill>
                  <a:srgbClr val="FF0000"/>
                </a:solidFill>
              </a:rPr>
              <a:t> in Europe and America </a:t>
            </a:r>
            <a:r>
              <a:rPr lang="it-IT" dirty="0">
                <a:solidFill>
                  <a:schemeClr val="bg1"/>
                </a:solidFill>
              </a:rPr>
              <a:t>di Thomas e </a:t>
            </a:r>
            <a:r>
              <a:rPr lang="it-IT" dirty="0" err="1">
                <a:solidFill>
                  <a:schemeClr val="bg1"/>
                </a:solidFill>
              </a:rPr>
              <a:t>Znaniecki</a:t>
            </a:r>
            <a:r>
              <a:rPr lang="it-IT" dirty="0">
                <a:solidFill>
                  <a:schemeClr val="bg1"/>
                </a:solidFill>
              </a:rPr>
              <a:t>. Gli autori esaminarono un gran numero di lettere private, il materiale tratto dagli archivi di un </a:t>
            </a:r>
            <a:r>
              <a:rPr lang="it-IT" dirty="0" err="1">
                <a:solidFill>
                  <a:schemeClr val="bg1"/>
                </a:solidFill>
              </a:rPr>
              <a:t>giornatele</a:t>
            </a:r>
            <a:r>
              <a:rPr lang="it-IT" dirty="0">
                <a:solidFill>
                  <a:schemeClr val="bg1"/>
                </a:solidFill>
              </a:rPr>
              <a:t> polacco, gli album delle parrocchie e un resoconto  biografico di un giovane polacco emigrato.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5) Il capitolo successivo è dedicato alla </a:t>
            </a:r>
            <a:r>
              <a:rPr lang="it-IT" b="1" dirty="0">
                <a:solidFill>
                  <a:srgbClr val="FF0000"/>
                </a:solidFill>
              </a:rPr>
              <a:t>Scuola di Chicago</a:t>
            </a:r>
            <a:r>
              <a:rPr lang="it-IT" dirty="0">
                <a:solidFill>
                  <a:schemeClr val="bg1"/>
                </a:solidFill>
              </a:rPr>
              <a:t>. Essa rivolge l’attenzione alla disorganizzazione sociale nelle città, al problema degli Slums e dei ghetti etnici.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6) L’argomento successivo riguarda gli studi dei LYND, </a:t>
            </a:r>
            <a:r>
              <a:rPr lang="it-IT" b="1" dirty="0" err="1">
                <a:solidFill>
                  <a:srgbClr val="FF0000"/>
                </a:solidFill>
              </a:rPr>
              <a:t>Middletown</a:t>
            </a:r>
            <a:r>
              <a:rPr lang="it-IT" b="1" dirty="0">
                <a:solidFill>
                  <a:srgbClr val="FF0000"/>
                </a:solidFill>
              </a:rPr>
              <a:t> e </a:t>
            </a:r>
            <a:r>
              <a:rPr lang="it-IT" b="1" dirty="0" err="1">
                <a:solidFill>
                  <a:srgbClr val="FF0000"/>
                </a:solidFill>
              </a:rPr>
              <a:t>Middletown</a:t>
            </a:r>
            <a:r>
              <a:rPr lang="it-IT" b="1" dirty="0">
                <a:solidFill>
                  <a:srgbClr val="FF0000"/>
                </a:solidFill>
              </a:rPr>
              <a:t> in </a:t>
            </a:r>
            <a:r>
              <a:rPr lang="it-IT" b="1" dirty="0" err="1">
                <a:solidFill>
                  <a:srgbClr val="FF0000"/>
                </a:solidFill>
              </a:rPr>
              <a:t>Transition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(anni 20). Il problema umano considerato è quello della provincia americana e della sua mentalità chiusa e gretta. Il M. sottolinea il carattere critico dell’opera nei confronti della provincia americana in cui sono vivi conflitti razziali e anche di classe.</a:t>
            </a:r>
          </a:p>
        </p:txBody>
      </p:sp>
    </p:spTree>
    <p:extLst>
      <p:ext uri="{BB962C8B-B14F-4D97-AF65-F5344CB8AC3E}">
        <p14:creationId xmlns:p14="http://schemas.microsoft.com/office/powerpoint/2010/main" val="220853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7) Il capitolo successivo tratta le origini della </a:t>
            </a:r>
            <a:r>
              <a:rPr lang="it-IT" b="1" dirty="0">
                <a:solidFill>
                  <a:srgbClr val="FF0000"/>
                </a:solidFill>
              </a:rPr>
              <a:t>sociologia industriale</a:t>
            </a:r>
            <a:r>
              <a:rPr lang="it-IT" dirty="0"/>
              <a:t>. Importanza degli atteggiamenti mentali dei lavoratori in relazione alla loro produttività. Emerge l’esigenza di considerare la fabbrica come un sistema sociale in cui le varie parti sono interdipendenti.</a:t>
            </a:r>
          </a:p>
          <a:p>
            <a:pPr marL="0" indent="0">
              <a:buNone/>
            </a:pPr>
            <a:r>
              <a:rPr lang="it-IT" dirty="0"/>
              <a:t>8) La ricerca </a:t>
            </a:r>
            <a:r>
              <a:rPr lang="it-IT" b="1" dirty="0">
                <a:solidFill>
                  <a:srgbClr val="FF0000"/>
                </a:solidFill>
              </a:rPr>
              <a:t>Street Corner Society </a:t>
            </a:r>
            <a:r>
              <a:rPr lang="it-IT" dirty="0"/>
              <a:t>di </a:t>
            </a:r>
            <a:r>
              <a:rPr lang="it-IT" dirty="0" err="1"/>
              <a:t>Whyte</a:t>
            </a:r>
            <a:r>
              <a:rPr lang="it-IT" dirty="0"/>
              <a:t>. La ricerca riguarda uno slum italiano e viene svolta mediante l’osservazione. Considera lo slum come un’organizzazione con valori propri che sono in contrasto con quelli della società più vasta.</a:t>
            </a:r>
          </a:p>
          <a:p>
            <a:pPr marL="0" indent="0">
              <a:buNone/>
            </a:pPr>
            <a:r>
              <a:rPr lang="it-IT" dirty="0"/>
              <a:t>9) Successivamente viene presa in considerazione </a:t>
            </a:r>
            <a:r>
              <a:rPr lang="it-IT" b="1" dirty="0">
                <a:solidFill>
                  <a:srgbClr val="FF0000"/>
                </a:solidFill>
              </a:rPr>
              <a:t>An American Dilemma </a:t>
            </a:r>
            <a:r>
              <a:rPr lang="it-IT" dirty="0"/>
              <a:t>di </a:t>
            </a:r>
            <a:r>
              <a:rPr lang="it-IT" dirty="0" err="1"/>
              <a:t>Myrdal</a:t>
            </a:r>
            <a:r>
              <a:rPr lang="it-IT" dirty="0"/>
              <a:t> dove si analizza il problema razziale negli Stati Uniti. L’opera ha scopi pratici, ovvero di svelare pregiudizi e di mostrare le reali condizioni dei neri in relazione ai pretesi ideali di vita americana. </a:t>
            </a:r>
          </a:p>
          <a:p>
            <a:pPr marL="0" indent="0">
              <a:buNone/>
            </a:pPr>
            <a:r>
              <a:rPr lang="it-IT" dirty="0"/>
              <a:t>10) Nel capitolo successivo si discute degli </a:t>
            </a:r>
            <a:r>
              <a:rPr lang="it-IT" b="1" dirty="0">
                <a:solidFill>
                  <a:srgbClr val="FF0000"/>
                </a:solidFill>
              </a:rPr>
              <a:t>Studies in Social </a:t>
            </a:r>
            <a:r>
              <a:rPr lang="it-IT" b="1" dirty="0" err="1">
                <a:solidFill>
                  <a:srgbClr val="FF0000"/>
                </a:solidFill>
              </a:rPr>
              <a:t>Psycology</a:t>
            </a:r>
            <a:r>
              <a:rPr lang="it-IT" b="1" dirty="0">
                <a:solidFill>
                  <a:srgbClr val="FF0000"/>
                </a:solidFill>
              </a:rPr>
              <a:t> in World War II</a:t>
            </a:r>
            <a:r>
              <a:rPr lang="it-IT" dirty="0"/>
              <a:t>. Vengono analizzati gli atteggiamenti dei soldati americani durante la seconda guerra mondiale.</a:t>
            </a:r>
          </a:p>
          <a:p>
            <a:pPr marL="0" indent="0">
              <a:buNone/>
            </a:pPr>
            <a:r>
              <a:rPr lang="it-IT" dirty="0"/>
              <a:t>11) La successiva ricerca è quella svolta da </a:t>
            </a:r>
            <a:r>
              <a:rPr lang="it-IT" dirty="0" err="1"/>
              <a:t>Kinsey</a:t>
            </a:r>
            <a:r>
              <a:rPr lang="it-IT" dirty="0"/>
              <a:t> sul </a:t>
            </a:r>
            <a:r>
              <a:rPr lang="it-IT" b="1" dirty="0">
                <a:solidFill>
                  <a:srgbClr val="FF0000"/>
                </a:solidFill>
              </a:rPr>
              <a:t>comportamento sessuale</a:t>
            </a:r>
            <a:r>
              <a:rPr lang="it-IT" dirty="0"/>
              <a:t>. Egli si preoccupò prevalentemente del comportamento esteriore. I problemi della psicologia del profondo e del variare del comportamento in relazione al contesto sociale e storico vengono trascurati (aspetti sociologici).</a:t>
            </a:r>
          </a:p>
        </p:txBody>
      </p:sp>
    </p:spTree>
    <p:extLst>
      <p:ext uri="{BB962C8B-B14F-4D97-AF65-F5344CB8AC3E}">
        <p14:creationId xmlns:p14="http://schemas.microsoft.com/office/powerpoint/2010/main" val="143494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12) Segue la ricerca </a:t>
            </a:r>
            <a:r>
              <a:rPr lang="it-IT" b="1" dirty="0">
                <a:solidFill>
                  <a:srgbClr val="FF0000"/>
                </a:solidFill>
              </a:rPr>
              <a:t>The </a:t>
            </a:r>
            <a:r>
              <a:rPr lang="it-IT" b="1" dirty="0" err="1">
                <a:solidFill>
                  <a:srgbClr val="FF0000"/>
                </a:solidFill>
              </a:rPr>
              <a:t>Autoritarian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Personality</a:t>
            </a:r>
            <a:r>
              <a:rPr lang="it-IT" dirty="0"/>
              <a:t>. L’autoritarismo viene studiato più sul piano psicologico che sociologico. Vengono individuati una serie di atteggiamenti comuni e che possono essere ascritti al contesto sociale. Questo contesto è concepito più come ambiente familiare, che non in termini più ampi di ambiente storico, sociale ed economico.</a:t>
            </a:r>
          </a:p>
          <a:p>
            <a:pPr marL="0" indent="0">
              <a:buNone/>
            </a:pPr>
            <a:r>
              <a:rPr lang="it-IT" dirty="0"/>
              <a:t>13) La successiva ricerca è </a:t>
            </a:r>
            <a:r>
              <a:rPr lang="it-IT" b="1" dirty="0">
                <a:solidFill>
                  <a:srgbClr val="FF0000"/>
                </a:solidFill>
              </a:rPr>
              <a:t>Interaction </a:t>
            </a:r>
            <a:r>
              <a:rPr lang="it-IT" b="1" dirty="0" err="1">
                <a:solidFill>
                  <a:srgbClr val="FF0000"/>
                </a:solidFill>
              </a:rPr>
              <a:t>Process</a:t>
            </a:r>
            <a:r>
              <a:rPr lang="it-IT" b="1" dirty="0">
                <a:solidFill>
                  <a:srgbClr val="FF0000"/>
                </a:solidFill>
              </a:rPr>
              <a:t> Analysis </a:t>
            </a:r>
            <a:r>
              <a:rPr lang="it-IT" dirty="0"/>
              <a:t>di </a:t>
            </a:r>
            <a:r>
              <a:rPr lang="it-IT" dirty="0" err="1"/>
              <a:t>Bales</a:t>
            </a:r>
            <a:r>
              <a:rPr lang="it-IT" dirty="0"/>
              <a:t>. Il problema dell’interazione è presente in qualsiasi problema sociale </a:t>
            </a:r>
            <a:r>
              <a:rPr lang="it-IT" dirty="0" smtClean="0"/>
              <a:t>concreto           </a:t>
            </a:r>
            <a:r>
              <a:rPr lang="it-IT" dirty="0" smtClean="0"/>
              <a:t>r</a:t>
            </a:r>
            <a:r>
              <a:rPr lang="it-IT" dirty="0" smtClean="0"/>
              <a:t>eazione di gruppo</a:t>
            </a:r>
          </a:p>
          <a:p>
            <a:pPr marL="0" indent="0">
              <a:buNone/>
            </a:pPr>
            <a:r>
              <a:rPr lang="it-IT" dirty="0" smtClean="0"/>
              <a:t>14</a:t>
            </a:r>
            <a:r>
              <a:rPr lang="it-IT" dirty="0"/>
              <a:t>) Chiude la rassegna delle ricerche </a:t>
            </a:r>
            <a:r>
              <a:rPr lang="it-IT" b="1" dirty="0" err="1">
                <a:solidFill>
                  <a:srgbClr val="FF0000"/>
                </a:solidFill>
              </a:rPr>
              <a:t>Changing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Attitudes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Through</a:t>
            </a:r>
            <a:r>
              <a:rPr lang="it-IT" b="1" dirty="0">
                <a:solidFill>
                  <a:srgbClr val="FF0000"/>
                </a:solidFill>
              </a:rPr>
              <a:t> Social Contact </a:t>
            </a:r>
            <a:r>
              <a:rPr lang="it-IT" dirty="0"/>
              <a:t>di </a:t>
            </a:r>
            <a:r>
              <a:rPr lang="it-IT" dirty="0" err="1"/>
              <a:t>Festinger</a:t>
            </a:r>
            <a:r>
              <a:rPr lang="it-IT" dirty="0"/>
              <a:t> e </a:t>
            </a:r>
            <a:r>
              <a:rPr lang="it-IT" dirty="0" err="1"/>
              <a:t>Kelley</a:t>
            </a:r>
            <a:r>
              <a:rPr lang="it-IT" dirty="0"/>
              <a:t>. Questa ricerca studia i rapporti tra gruppi di basso rango con quelli di rango più elevato. La ricerca fu condotta nel New </a:t>
            </a:r>
            <a:r>
              <a:rPr lang="it-IT" dirty="0" err="1"/>
              <a:t>England</a:t>
            </a:r>
            <a:r>
              <a:rPr lang="it-IT" dirty="0"/>
              <a:t>, prendendo in esame un quartiere considerato  dagli abitanti della località di basso rango. Si riscontrò ostilità e isolamento tra i membri del quartiere e anche auto-disprezzo.</a:t>
            </a:r>
          </a:p>
        </p:txBody>
      </p:sp>
      <p:sp>
        <p:nvSpPr>
          <p:cNvPr id="2" name="Freccia a destra 1"/>
          <p:cNvSpPr/>
          <p:nvPr/>
        </p:nvSpPr>
        <p:spPr>
          <a:xfrm>
            <a:off x="8930640" y="3364992"/>
            <a:ext cx="621792" cy="268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13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Lo scopo di </a:t>
            </a:r>
            <a:r>
              <a:rPr lang="it-IT" dirty="0" err="1"/>
              <a:t>Madge</a:t>
            </a:r>
            <a:r>
              <a:rPr lang="it-IT" dirty="0"/>
              <a:t> è quello di mostrare la sua apertura a qualsiasi genere di ricerca sistematica in sociologia.</a:t>
            </a:r>
          </a:p>
          <a:p>
            <a:pPr marL="0" indent="0">
              <a:buNone/>
            </a:pPr>
            <a:r>
              <a:rPr lang="it-IT" dirty="0"/>
              <a:t>Ogni trattazione contiene considerazioni critiche nei confronti della ricerca </a:t>
            </a:r>
            <a:r>
              <a:rPr lang="it-IT" dirty="0" smtClean="0"/>
              <a:t>esaminata, sia riguardo a premesse teoriche, sia alle tecniche di ricerca adottate, sia la suo significato pratico nei confronti del problema umano preso in esame.</a:t>
            </a:r>
          </a:p>
          <a:p>
            <a:pPr marL="0" indent="0">
              <a:buNone/>
            </a:pPr>
            <a:r>
              <a:rPr lang="it-IT" dirty="0" smtClean="0"/>
              <a:t>Il libro di M. si presenta come una rassegna storica e come un’analisi critica di alcune tra le più importanti ricerche empiriche in sociologia svolte dalla fine dell’800 in poi.</a:t>
            </a:r>
          </a:p>
          <a:p>
            <a:pPr marL="0" indent="0">
              <a:buNone/>
            </a:pPr>
            <a:r>
              <a:rPr lang="it-IT" dirty="0" smtClean="0"/>
              <a:t>I lavori presentati possono offrire, secondo M., utili elementi </a:t>
            </a:r>
            <a:r>
              <a:rPr lang="it-IT" dirty="0"/>
              <a:t>i</a:t>
            </a:r>
            <a:r>
              <a:rPr lang="it-IT" dirty="0" smtClean="0"/>
              <a:t>n tre aree:</a:t>
            </a:r>
          </a:p>
          <a:p>
            <a:pPr marL="0" indent="0">
              <a:buNone/>
            </a:pPr>
            <a:r>
              <a:rPr lang="it-IT" dirty="0" smtClean="0"/>
              <a:t>1)nell’area delle </a:t>
            </a:r>
            <a:r>
              <a:rPr lang="it-IT" b="1" dirty="0">
                <a:solidFill>
                  <a:srgbClr val="FF0000"/>
                </a:solidFill>
              </a:rPr>
              <a:t>tecniche di ricerca</a:t>
            </a:r>
          </a:p>
          <a:p>
            <a:pPr marL="0" indent="0">
              <a:buNone/>
            </a:pPr>
            <a:r>
              <a:rPr lang="it-IT" dirty="0" smtClean="0"/>
              <a:t>2)nell’area delle </a:t>
            </a:r>
            <a:r>
              <a:rPr lang="it-IT" b="1" dirty="0" smtClean="0">
                <a:solidFill>
                  <a:srgbClr val="FF0000"/>
                </a:solidFill>
              </a:rPr>
              <a:t>idee</a:t>
            </a:r>
          </a:p>
          <a:p>
            <a:pPr marL="0" indent="0">
              <a:buNone/>
            </a:pPr>
            <a:r>
              <a:rPr lang="it-IT" dirty="0" smtClean="0"/>
              <a:t>3)nell’area della </a:t>
            </a:r>
            <a:r>
              <a:rPr lang="it-IT" b="1" dirty="0">
                <a:solidFill>
                  <a:srgbClr val="FF0000"/>
                </a:solidFill>
              </a:rPr>
              <a:t>comprensione e del controllo dei problemi sociali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732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860E20-4702-CF1F-4EF2-85D93A82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7250"/>
            <a:ext cx="11087578" cy="605457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4361898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171</TotalTime>
  <Words>1021</Words>
  <Application>Microsoft Office PowerPoint</Application>
  <PresentationFormat>Personalizzato</PresentationFormat>
  <Paragraphs>48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Sezione</vt:lpstr>
      <vt:lpstr>John Madge Lo sviluppo dei metodi di ricerca empirica in sociologia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Madge Lo sviluppo dei metodi di ricerca empirica in sociologia</dc:title>
  <dc:creator>SERRA ROSEMARY</dc:creator>
  <cp:lastModifiedBy>Rosemary</cp:lastModifiedBy>
  <cp:revision>9</cp:revision>
  <dcterms:created xsi:type="dcterms:W3CDTF">2022-10-05T10:04:18Z</dcterms:created>
  <dcterms:modified xsi:type="dcterms:W3CDTF">2022-10-09T23:32:46Z</dcterms:modified>
</cp:coreProperties>
</file>