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27" autoAdjust="0"/>
  </p:normalViewPr>
  <p:slideViewPr>
    <p:cSldViewPr snapToGrid="0">
      <p:cViewPr varScale="1">
        <p:scale>
          <a:sx n="96" d="100"/>
          <a:sy n="96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03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95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195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2759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148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22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076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657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0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95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89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18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96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95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78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43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3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7F7F84A-F4AF-4589-B357-924C2914173F}" type="datetimeFigureOut">
              <a:rPr lang="it-IT" smtClean="0"/>
              <a:t>18/08/2020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8C8540C-E65A-44B7-9BCE-11D0E335B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180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56FDEA-D516-4503-ABEB-BE40AA02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377687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C99B53-4B9A-4509-BF66-47F23711D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371600"/>
            <a:ext cx="10914753" cy="480060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cultura</a:t>
            </a:r>
            <a:r>
              <a:rPr lang="it-IT" dirty="0"/>
              <a:t> è costituita dai modi di vita appresi che si trasmettono da una generazione a un’altra.</a:t>
            </a:r>
          </a:p>
          <a:p>
            <a:r>
              <a:rPr lang="it-IT" b="1" dirty="0">
                <a:solidFill>
                  <a:srgbClr val="FF0000"/>
                </a:solidFill>
              </a:rPr>
              <a:t>La cultura comprende tutti i prodotti condivisi della società umana</a:t>
            </a:r>
          </a:p>
          <a:p>
            <a:r>
              <a:rPr lang="it-IT" dirty="0"/>
              <a:t>Tali prodotti si dividono in</a:t>
            </a:r>
          </a:p>
          <a:p>
            <a:pPr marL="457200" indent="-457200">
              <a:buAutoNum type="arabicParenR"/>
            </a:pPr>
            <a:r>
              <a:rPr lang="it-IT" dirty="0"/>
              <a:t>1)Materiali</a:t>
            </a:r>
          </a:p>
          <a:p>
            <a:pPr marL="457200" indent="-457200">
              <a:buAutoNum type="arabicParenR"/>
            </a:pPr>
            <a:r>
              <a:rPr lang="it-IT" dirty="0"/>
              <a:t>2) non materiali</a:t>
            </a:r>
          </a:p>
          <a:p>
            <a:r>
              <a:rPr lang="it-IT" dirty="0"/>
              <a:t>1) La </a:t>
            </a:r>
            <a:r>
              <a:rPr lang="it-IT" b="1" dirty="0">
                <a:solidFill>
                  <a:srgbClr val="FF0000"/>
                </a:solidFill>
              </a:rPr>
              <a:t>cultura materiale </a:t>
            </a:r>
            <a:r>
              <a:rPr lang="it-IT" dirty="0"/>
              <a:t>comprende tutti i manufatti, cioè gli oggetti che gli esseri umani producono e ai quali danno un significato</a:t>
            </a:r>
          </a:p>
          <a:p>
            <a:r>
              <a:rPr lang="it-IT" dirty="0"/>
              <a:t>2) La </a:t>
            </a:r>
            <a:r>
              <a:rPr lang="it-IT" b="1" dirty="0">
                <a:solidFill>
                  <a:srgbClr val="FF0000"/>
                </a:solidFill>
              </a:rPr>
              <a:t>cultura non materiale </a:t>
            </a:r>
            <a:r>
              <a:rPr lang="it-IT" dirty="0"/>
              <a:t>comprende prodotti più astratti: linguaggi, idee, regole, credenze,…</a:t>
            </a:r>
          </a:p>
          <a:p>
            <a:r>
              <a:rPr lang="it-IT" sz="3200" b="1" dirty="0">
                <a:solidFill>
                  <a:schemeClr val="accent3"/>
                </a:solidFill>
              </a:rPr>
              <a:t>Società e cultura sono strettamente collegate</a:t>
            </a:r>
          </a:p>
          <a:p>
            <a:endParaRPr lang="it-IT" dirty="0"/>
          </a:p>
          <a:p>
            <a:pPr marL="457200" indent="-45720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43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7E1B19-3AC4-4A0F-8E48-0DD69FB04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95130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980159-E3EC-48C3-935A-57F6B6F1A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77880"/>
            <a:ext cx="10563796" cy="431652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Sociobiologia</a:t>
            </a:r>
            <a:r>
              <a:rPr lang="it-IT" dirty="0"/>
              <a:t>: disciplina scientifica che cerca di usare dei principi biologici per spiegare il comportamento di tutti gli animali sociali, compresi gli esseri umani</a:t>
            </a:r>
          </a:p>
          <a:p>
            <a:r>
              <a:rPr lang="it-IT" b="1" dirty="0">
                <a:solidFill>
                  <a:srgbClr val="FF0000"/>
                </a:solidFill>
              </a:rPr>
              <a:t>Secondo i sociobiologi</a:t>
            </a:r>
            <a:r>
              <a:rPr lang="it-IT" dirty="0"/>
              <a:t>, comportamenti apparentemente simili degli esseri umani hanno la stessa origine</a:t>
            </a:r>
          </a:p>
          <a:p>
            <a:r>
              <a:rPr lang="it-IT" b="1" dirty="0">
                <a:solidFill>
                  <a:srgbClr val="FF0000"/>
                </a:solidFill>
              </a:rPr>
              <a:t>Secondo gli studiosi di scienze sociali</a:t>
            </a:r>
            <a:r>
              <a:rPr lang="it-IT" dirty="0"/>
              <a:t>, il nostro comportamento è il prodotto dell’interazione tra il nostro patrimonio biologico ereditario e le esperienze apprese dalla particolare cultura nella quale viviamo.</a:t>
            </a:r>
          </a:p>
          <a:p>
            <a:r>
              <a:rPr lang="it-IT" sz="2400" b="1" dirty="0"/>
              <a:t>I modelli di comportamento sociale sono controllati da norme sociali</a:t>
            </a:r>
          </a:p>
          <a:p>
            <a:r>
              <a:rPr lang="it-IT" b="1" dirty="0">
                <a:solidFill>
                  <a:srgbClr val="FF0000"/>
                </a:solidFill>
              </a:rPr>
              <a:t>Norme sociali</a:t>
            </a:r>
            <a:r>
              <a:rPr lang="it-IT" dirty="0"/>
              <a:t>: regole o direttive condivise che prescrivono qual è il comportamento appropriato in una data situazione.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987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550D0-98FF-417E-A334-9CE1FCA3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82976"/>
            <a:ext cx="10058400" cy="59702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122B35-DF24-4376-A11D-FC741488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930" y="880000"/>
            <a:ext cx="11668539" cy="55605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sz="2200" dirty="0"/>
              <a:t>Le </a:t>
            </a:r>
            <a:r>
              <a:rPr lang="it-IT" sz="2200" b="1" dirty="0">
                <a:solidFill>
                  <a:srgbClr val="FF0000"/>
                </a:solidFill>
              </a:rPr>
              <a:t>norme </a:t>
            </a:r>
            <a:r>
              <a:rPr lang="it-IT" sz="2200" dirty="0"/>
              <a:t>si dividono in </a:t>
            </a:r>
          </a:p>
          <a:p>
            <a:pPr marL="457200" indent="-457200">
              <a:buAutoNum type="arabicParenR"/>
            </a:pPr>
            <a:r>
              <a:rPr lang="it-IT" sz="2200" b="1" dirty="0">
                <a:solidFill>
                  <a:srgbClr val="FF0000"/>
                </a:solidFill>
              </a:rPr>
              <a:t>Usi</a:t>
            </a:r>
          </a:p>
          <a:p>
            <a:pPr marL="457200" indent="-457200">
              <a:buAutoNum type="arabicParenR"/>
            </a:pPr>
            <a:r>
              <a:rPr lang="it-IT" sz="2200" b="1" dirty="0">
                <a:solidFill>
                  <a:srgbClr val="FF0000"/>
                </a:solidFill>
              </a:rPr>
              <a:t>Costumi</a:t>
            </a:r>
          </a:p>
          <a:p>
            <a:r>
              <a:rPr lang="it-IT" sz="2200" dirty="0"/>
              <a:t>1) </a:t>
            </a:r>
            <a:r>
              <a:rPr lang="it-IT" sz="2200" b="1" dirty="0">
                <a:solidFill>
                  <a:srgbClr val="FF0000"/>
                </a:solidFill>
              </a:rPr>
              <a:t>USI</a:t>
            </a:r>
            <a:r>
              <a:rPr lang="it-IT" sz="2200" dirty="0"/>
              <a:t>: consuetudini e convenzioni della vita quotidiana</a:t>
            </a:r>
          </a:p>
          <a:p>
            <a:r>
              <a:rPr lang="it-IT" sz="2200" dirty="0"/>
              <a:t>2) </a:t>
            </a:r>
            <a:r>
              <a:rPr lang="it-IT" sz="2200" b="1" dirty="0">
                <a:solidFill>
                  <a:srgbClr val="FF0000"/>
                </a:solidFill>
              </a:rPr>
              <a:t>COSTUM</a:t>
            </a:r>
            <a:r>
              <a:rPr lang="it-IT" sz="2200" dirty="0"/>
              <a:t>I: sono norme molto più forti. Viene assegnato a essi un significato morale</a:t>
            </a:r>
          </a:p>
          <a:p>
            <a:r>
              <a:rPr lang="it-IT" sz="2200" b="1" dirty="0">
                <a:solidFill>
                  <a:srgbClr val="FF0000"/>
                </a:solidFill>
              </a:rPr>
              <a:t>LEGGE</a:t>
            </a:r>
            <a:r>
              <a:rPr lang="it-IT" sz="2200" dirty="0"/>
              <a:t>: è una norma che è stata formalmente posta in vigore dall’autorità politica e sostenuta dal potere dello stato.</a:t>
            </a:r>
          </a:p>
          <a:p>
            <a:r>
              <a:rPr lang="it-IT" sz="2200" b="1" dirty="0">
                <a:solidFill>
                  <a:srgbClr val="FF0000"/>
                </a:solidFill>
              </a:rPr>
              <a:t>SISTEMA DI CONTROLLO SOCIALE</a:t>
            </a:r>
            <a:r>
              <a:rPr lang="it-IT" sz="2200" dirty="0"/>
              <a:t>: insieme di strumenti atti a garantire che i suoi membri si comportino abitualmente secondo modalità attese e approvate</a:t>
            </a:r>
          </a:p>
          <a:p>
            <a:r>
              <a:rPr lang="it-IT" sz="2200" dirty="0"/>
              <a:t>Le norme della società esprimono i suoi valori</a:t>
            </a:r>
          </a:p>
          <a:p>
            <a:r>
              <a:rPr lang="it-IT" sz="2200" b="1" dirty="0">
                <a:solidFill>
                  <a:srgbClr val="FF0000"/>
                </a:solidFill>
              </a:rPr>
              <a:t>VALORI</a:t>
            </a:r>
            <a:r>
              <a:rPr lang="it-IT" sz="2200" dirty="0"/>
              <a:t>: idee condivise di ciò che è buono, giusto, desiderabile</a:t>
            </a:r>
          </a:p>
          <a:p>
            <a:r>
              <a:rPr lang="it-IT" sz="2200" dirty="0"/>
              <a:t>Differenza tra valori e norme: i valori influenzano il contenuto delle norme della società</a:t>
            </a:r>
          </a:p>
          <a:p>
            <a:r>
              <a:rPr lang="it-IT" sz="3500" dirty="0"/>
              <a:t>Cultura 				combinazione di norme e valori</a:t>
            </a:r>
          </a:p>
          <a:p>
            <a:endParaRPr lang="it-IT" sz="3500" dirty="0"/>
          </a:p>
          <a:p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CCD6156B-AA98-4D29-8F12-F0152F9863C3}"/>
              </a:ext>
            </a:extLst>
          </p:cNvPr>
          <p:cNvSpPr/>
          <p:nvPr/>
        </p:nvSpPr>
        <p:spPr>
          <a:xfrm>
            <a:off x="1993424" y="5605670"/>
            <a:ext cx="1349405" cy="13316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3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550D0-98FF-417E-A334-9CE1FCA3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06287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122B35-DF24-4376-A11D-FC741488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8235" y="1600200"/>
            <a:ext cx="11579087" cy="504907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VARIAZIONI CULTURALI</a:t>
            </a:r>
            <a:r>
              <a:rPr lang="it-IT" sz="2400" dirty="0"/>
              <a:t>							QUALE SPIEGAZIONE? </a:t>
            </a:r>
          </a:p>
          <a:p>
            <a:pPr marL="457200" indent="-457200">
              <a:buAutoNum type="alphaUcParenR"/>
            </a:pPr>
            <a:r>
              <a:rPr lang="it-IT" sz="2400" b="1" dirty="0">
                <a:solidFill>
                  <a:srgbClr val="FF0000"/>
                </a:solidFill>
              </a:rPr>
              <a:t>APPROCCIO FUNZIONALISTA</a:t>
            </a:r>
            <a:r>
              <a:rPr lang="it-IT" sz="2400" dirty="0"/>
              <a:t>: OSSERVARE LE FUNZIONI SVOLTE DALLE COMPONENTI DELLA CULTURA NEL MANTENIMENTO DELL’ORDINE SOCIALE COMPLESSIVO</a:t>
            </a:r>
          </a:p>
          <a:p>
            <a:pPr marL="457200" indent="-457200">
              <a:buAutoNum type="alphaUcParenR"/>
            </a:pPr>
            <a:r>
              <a:rPr lang="it-IT" sz="2400" b="1" dirty="0">
                <a:solidFill>
                  <a:srgbClr val="FF0000"/>
                </a:solidFill>
              </a:rPr>
              <a:t>APPROCCIO ECOLOGICO</a:t>
            </a:r>
            <a:r>
              <a:rPr lang="it-IT" sz="2400" dirty="0"/>
              <a:t>: GLI ELEMENTI CULTURALI VENGONO ANALIZZATI NEL CONTESTO DELL’AMBIENTE SOCIALE COMPLESSIVO NEL QUALE LA SOCIETA’ E’ INSERITA</a:t>
            </a:r>
          </a:p>
          <a:p>
            <a:r>
              <a:rPr lang="it-IT" sz="2600" b="1" dirty="0"/>
              <a:t>La cultura rappresenta, in generale, un mezzo di adattamento all’ambiente.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UNIVERSALI CULTURALI</a:t>
            </a:r>
            <a:r>
              <a:rPr lang="it-IT" sz="2400" dirty="0"/>
              <a:t>: esiste un  numero elevato di universali culturali generali, ma non sempre ne esistono di specifici</a:t>
            </a:r>
          </a:p>
          <a:p>
            <a:r>
              <a:rPr lang="it-IT" sz="2400" b="1" dirty="0">
                <a:solidFill>
                  <a:schemeClr val="accent3">
                    <a:lumMod val="75000"/>
                  </a:schemeClr>
                </a:solidFill>
              </a:rPr>
              <a:t>Gli universali culturali derivano da problemi comuni che l’ambiente pone alla nostra specie</a:t>
            </a:r>
          </a:p>
          <a:p>
            <a:endParaRPr lang="it-IT" sz="2400" dirty="0"/>
          </a:p>
          <a:p>
            <a:endParaRPr lang="it-IT" dirty="0"/>
          </a:p>
          <a:p>
            <a:pPr marL="457200" indent="-457200">
              <a:buAutoNum type="alphaUcParenR"/>
            </a:pP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7A10EF7B-618A-4774-92DD-C1DFDF46C165}"/>
              </a:ext>
            </a:extLst>
          </p:cNvPr>
          <p:cNvSpPr/>
          <p:nvPr/>
        </p:nvSpPr>
        <p:spPr>
          <a:xfrm>
            <a:off x="3631096" y="1948070"/>
            <a:ext cx="2584174" cy="168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66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550D0-98FF-417E-A334-9CE1FCA3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1"/>
            <a:ext cx="10058400" cy="894522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122B35-DF24-4376-A11D-FC741488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723" y="2041864"/>
            <a:ext cx="11618842" cy="4367814"/>
          </a:xfrm>
          <a:solidFill>
            <a:srgbClr val="FFFF00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ETNOCENTRISMO</a:t>
            </a:r>
            <a:r>
              <a:rPr lang="it-IT" dirty="0"/>
              <a:t>:  tendenza a giudicare le altre culture secondo criteri specifici della propria</a:t>
            </a:r>
          </a:p>
          <a:p>
            <a:r>
              <a:rPr lang="it-IT" b="1" dirty="0">
                <a:solidFill>
                  <a:srgbClr val="FF0000"/>
                </a:solidFill>
              </a:rPr>
              <a:t>RELATIVISMO CULTURALE</a:t>
            </a:r>
            <a:r>
              <a:rPr lang="it-IT" dirty="0"/>
              <a:t>:  riconoscere che una cultura non può essere giudicata secondo i criteri di un’altra</a:t>
            </a:r>
          </a:p>
          <a:p>
            <a:r>
              <a:rPr lang="it-IT" b="1" dirty="0">
                <a:solidFill>
                  <a:srgbClr val="FF0000"/>
                </a:solidFill>
              </a:rPr>
              <a:t>INTEGRAZIONE CULTURALE</a:t>
            </a:r>
            <a:r>
              <a:rPr lang="it-IT" dirty="0"/>
              <a:t>: valori, credenze, caratteristiche di una cultura tendono a completarsi le une con le altre, cioè a integrarsi in un insieme complesso</a:t>
            </a:r>
          </a:p>
          <a:p>
            <a:r>
              <a:rPr lang="it-IT" b="1" dirty="0">
                <a:solidFill>
                  <a:srgbClr val="FF0000"/>
                </a:solidFill>
              </a:rPr>
              <a:t>CULTURA REALE E CULTURA IDEALE</a:t>
            </a:r>
            <a:r>
              <a:rPr lang="it-IT" dirty="0"/>
              <a:t>:  vi può essere discrepanza tra cultura ideale (norme e valori nei quali una persona asserisce di credere) e cultura reale (che si manifesta nelle pratiche effettive)</a:t>
            </a:r>
          </a:p>
        </p:txBody>
      </p:sp>
    </p:spTree>
    <p:extLst>
      <p:ext uri="{BB962C8B-B14F-4D97-AF65-F5344CB8AC3E}">
        <p14:creationId xmlns:p14="http://schemas.microsoft.com/office/powerpoint/2010/main" val="964183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550D0-98FF-417E-A334-9CE1FCA3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417443"/>
            <a:ext cx="10058400" cy="616227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122B35-DF24-4376-A11D-FC741488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505150"/>
            <a:ext cx="11202987" cy="4676989"/>
          </a:xfrm>
          <a:solidFill>
            <a:schemeClr val="tx2"/>
          </a:solidFill>
        </p:spPr>
        <p:txBody>
          <a:bodyPr/>
          <a:lstStyle/>
          <a:p>
            <a:r>
              <a:rPr lang="it-IT" b="1" u="sng" dirty="0">
                <a:solidFill>
                  <a:srgbClr val="FF0000"/>
                </a:solidFill>
              </a:rPr>
              <a:t>SUBCULTURE E CONTROCULTURE</a:t>
            </a:r>
          </a:p>
          <a:p>
            <a:endParaRPr lang="it-IT" dirty="0"/>
          </a:p>
          <a:p>
            <a:r>
              <a:rPr lang="it-IT" dirty="0"/>
              <a:t>Esistono gruppi che non partecipano pienamente alla cultura dominante della società</a:t>
            </a:r>
          </a:p>
          <a:p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SUBCULTURA</a:t>
            </a:r>
            <a:r>
              <a:rPr lang="it-IT" dirty="0"/>
              <a:t>: E’ una parte della cultura generale della società, ma possiede valori, norme e stili di vita propri e distinti</a:t>
            </a:r>
          </a:p>
          <a:p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CONTROCULTURA</a:t>
            </a:r>
            <a:r>
              <a:rPr lang="it-IT" dirty="0"/>
              <a:t>: E’ una subcultura che si trova in radicale disaccordo rispetto alla cultura dominante. Respinge consapevolmente alcune norme sociali più importanti ed è fiera di ciò.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987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550D0-98FF-417E-A334-9CE1FCA3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87017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La cultura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122B35-DF24-4376-A11D-FC741488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381539"/>
            <a:ext cx="11083718" cy="502813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b="1" u="sng" dirty="0">
                <a:solidFill>
                  <a:srgbClr val="FF0000"/>
                </a:solidFill>
              </a:rPr>
              <a:t>IL LINGUAGGIO</a:t>
            </a:r>
          </a:p>
          <a:p>
            <a:r>
              <a:rPr lang="it-IT" dirty="0"/>
              <a:t>E’ costituito da simboli appresi.</a:t>
            </a: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SIMBOLO</a:t>
            </a:r>
            <a:r>
              <a:rPr lang="it-IT" dirty="0"/>
              <a:t>: qualcosa che rappresenta qualcosa di diverso (gesti, numeri, disegni, parole)</a:t>
            </a:r>
          </a:p>
          <a:p>
            <a:r>
              <a:rPr lang="it-IT" sz="2100" b="1" dirty="0">
                <a:solidFill>
                  <a:srgbClr val="FF0000"/>
                </a:solidFill>
              </a:rPr>
              <a:t>PAROLE</a:t>
            </a:r>
            <a:r>
              <a:rPr lang="it-IT" dirty="0"/>
              <a:t>: sono simboli arbitrari di oggetti e di concetti, il cui significato è socialmente condiviso.</a:t>
            </a:r>
          </a:p>
          <a:p>
            <a:r>
              <a:rPr lang="it-I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Il linguaggio rappresenta la chiave della cultura.</a:t>
            </a:r>
          </a:p>
          <a:p>
            <a:r>
              <a:rPr lang="it-IT" b="1" dirty="0">
                <a:solidFill>
                  <a:srgbClr val="00B050"/>
                </a:solidFill>
              </a:rPr>
              <a:t>Esso consente di dare significato al mondo.</a:t>
            </a:r>
          </a:p>
          <a:p>
            <a:r>
              <a:rPr lang="it-IT" sz="2100" b="1" dirty="0">
                <a:solidFill>
                  <a:srgbClr val="FF0000"/>
                </a:solidFill>
              </a:rPr>
              <a:t>RELATIVITA’ LINGUISTICA</a:t>
            </a:r>
            <a:r>
              <a:rPr lang="it-IT" dirty="0"/>
              <a:t>: chi parla una determinata lingua interpreta il mondo attraverso specifiche forme e categorie grammaticali che la sua lingua gli offre.</a:t>
            </a:r>
          </a:p>
          <a:p>
            <a:r>
              <a:rPr lang="it-IT" dirty="0"/>
              <a:t>Il linguaggio che parliamo ci predispone a dare particolari interpretazioni della realtà.</a:t>
            </a:r>
          </a:p>
          <a:p>
            <a:r>
              <a:rPr lang="it-IT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Cultura e linguaggio si trovano in una costante interazione</a:t>
            </a:r>
          </a:p>
        </p:txBody>
      </p:sp>
    </p:spTree>
    <p:extLst>
      <p:ext uri="{BB962C8B-B14F-4D97-AF65-F5344CB8AC3E}">
        <p14:creationId xmlns:p14="http://schemas.microsoft.com/office/powerpoint/2010/main" val="2751905510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</TotalTime>
  <Words>687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Sezione</vt:lpstr>
      <vt:lpstr>La cultura</vt:lpstr>
      <vt:lpstr>La cultura</vt:lpstr>
      <vt:lpstr>La cultura</vt:lpstr>
      <vt:lpstr>La cultura</vt:lpstr>
      <vt:lpstr>La cultura</vt:lpstr>
      <vt:lpstr>La cultura</vt:lpstr>
      <vt:lpstr>La cultura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SERRA ROSEMARY</dc:creator>
  <cp:lastModifiedBy>SERRA ROSEMARY</cp:lastModifiedBy>
  <cp:revision>9</cp:revision>
  <dcterms:created xsi:type="dcterms:W3CDTF">2020-08-18T09:54:55Z</dcterms:created>
  <dcterms:modified xsi:type="dcterms:W3CDTF">2020-08-18T10:56:49Z</dcterms:modified>
</cp:coreProperties>
</file>