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52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-3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710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22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3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998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156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40998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1429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90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631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4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84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43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522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45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34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6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154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E2CCE87-FB6A-4BC9-B119-CA7760225BC9}" type="datetimeFigureOut">
              <a:rPr lang="it-IT" smtClean="0"/>
              <a:t>11/10/2022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FD93E2B-1BDC-4A44-9EF6-9E9CA0DD5D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42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Una </a:t>
            </a:r>
            <a:r>
              <a:rPr lang="it-IT" b="1" dirty="0" err="1">
                <a:solidFill>
                  <a:srgbClr val="FF0000"/>
                </a:solidFill>
              </a:rPr>
              <a:t>societa’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è un gruppo di individui che interagiscono, che vivono sullo stesso territorio, che condividono una cultura comune.</a:t>
            </a:r>
          </a:p>
          <a:p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struttura sociale </a:t>
            </a:r>
            <a:r>
              <a:rPr lang="it-IT" dirty="0">
                <a:solidFill>
                  <a:srgbClr val="002060"/>
                </a:solidFill>
              </a:rPr>
              <a:t>si riferisce alle relazioni organizzate tra le componenti fondamentali di un sistema sociale.</a:t>
            </a:r>
          </a:p>
          <a:p>
            <a:r>
              <a:rPr lang="it-IT" b="1" dirty="0">
                <a:solidFill>
                  <a:srgbClr val="FF0000"/>
                </a:solidFill>
              </a:rPr>
              <a:t>Le componenti principali della struttura sociale sono</a:t>
            </a:r>
            <a:r>
              <a:rPr lang="it-IT" dirty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Gli status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ruoli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I gruppi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rgbClr val="002060"/>
                </a:solidFill>
              </a:rPr>
              <a:t>Le istituzioni</a:t>
            </a:r>
          </a:p>
        </p:txBody>
      </p:sp>
    </p:spTree>
    <p:extLst>
      <p:ext uri="{BB962C8B-B14F-4D97-AF65-F5344CB8AC3E}">
        <p14:creationId xmlns:p14="http://schemas.microsoft.com/office/powerpoint/2010/main" val="1752678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orticole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Sono relativamente stanziali</a:t>
            </a:r>
          </a:p>
          <a:p>
            <a:r>
              <a:rPr lang="it-IT" sz="2000" b="1" dirty="0">
                <a:solidFill>
                  <a:srgbClr val="00B050"/>
                </a:solidFill>
              </a:rPr>
              <a:t>Vi è un accrescimento alimentare e quindi un surplus			potere e ricchezza</a:t>
            </a:r>
          </a:p>
          <a:p>
            <a:r>
              <a:rPr lang="it-IT" sz="2800" b="1" dirty="0">
                <a:solidFill>
                  <a:srgbClr val="FF0000"/>
                </a:solidFill>
              </a:rPr>
              <a:t>Compaiono alcune istituzioni politiche (capo tribù)</a:t>
            </a:r>
          </a:p>
          <a:p>
            <a:r>
              <a:rPr lang="it-IT" sz="2800" b="1" dirty="0">
                <a:solidFill>
                  <a:srgbClr val="002060"/>
                </a:solidFill>
              </a:rPr>
              <a:t>Compaiono nuovi status e ruoli specializzati (mercante, artigiano, …)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="" xmlns:a16="http://schemas.microsoft.com/office/drawing/2014/main" id="{B36D125C-78F8-4343-B528-330EB5F0E8FD}"/>
              </a:ext>
            </a:extLst>
          </p:cNvPr>
          <p:cNvSpPr/>
          <p:nvPr/>
        </p:nvSpPr>
        <p:spPr>
          <a:xfrm>
            <a:off x="8105312" y="3151572"/>
            <a:ext cx="905522" cy="205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52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società agricole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Aumenta la produzione alimentare; ne consegue un cospicuo surplus.</a:t>
            </a:r>
          </a:p>
          <a:p>
            <a:r>
              <a:rPr lang="it-IT" b="1" dirty="0">
                <a:solidFill>
                  <a:srgbClr val="FF0000"/>
                </a:solidFill>
              </a:rPr>
              <a:t>Le società aumentano di numero</a:t>
            </a:r>
          </a:p>
          <a:p>
            <a:r>
              <a:rPr lang="it-IT" b="1" dirty="0">
                <a:solidFill>
                  <a:srgbClr val="0070C0"/>
                </a:solidFill>
              </a:rPr>
              <a:t>Compaiono ruoli specializzati</a:t>
            </a:r>
          </a:p>
          <a:p>
            <a:r>
              <a:rPr lang="it-IT" b="1" dirty="0">
                <a:solidFill>
                  <a:srgbClr val="0E5211"/>
                </a:solidFill>
              </a:rPr>
              <a:t>Per la prima Volta compaiono le città</a:t>
            </a:r>
          </a:p>
          <a:p>
            <a:r>
              <a:rPr lang="it-IT" b="1" dirty="0"/>
              <a:t>Man mano che le istituzioni politiche diventano più elaborate, il potere si concentra nelle mani di singoli individui (monarchia </a:t>
            </a:r>
            <a:r>
              <a:rPr lang="it-IT" b="1" dirty="0" err="1"/>
              <a:t>ereditariA</a:t>
            </a:r>
            <a:r>
              <a:rPr lang="it-IT" b="1" dirty="0"/>
              <a:t>)			CORTE, BUROCRAZIA DI GOVERNO, STATO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Compaiono diverse classi sociali.</a:t>
            </a:r>
          </a:p>
          <a:p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Distribuzione ineguale della ricchezza</a:t>
            </a:r>
          </a:p>
          <a:p>
            <a:r>
              <a:rPr lang="it-IT" b="1" dirty="0">
                <a:solidFill>
                  <a:srgbClr val="FF0000"/>
                </a:solidFill>
              </a:rPr>
              <a:t>Si sviluppa una distinta istituzione economica e religiosa.</a:t>
            </a:r>
          </a:p>
          <a:p>
            <a:r>
              <a:rPr lang="it-IT" b="1" dirty="0">
                <a:solidFill>
                  <a:schemeClr val="accent6"/>
                </a:solidFill>
              </a:rPr>
              <a:t>Crescita del numero degli status e dei ruoli, crescita numerica della popolazione, comparsa delle città, di nuove istituzioni e classi sociali.</a:t>
            </a:r>
          </a:p>
          <a:p>
            <a:r>
              <a:rPr lang="it-IT" b="1" dirty="0">
                <a:solidFill>
                  <a:srgbClr val="00B050"/>
                </a:solidFill>
              </a:rPr>
              <a:t>Diseguaglianza politica ed economica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="" xmlns:a16="http://schemas.microsoft.com/office/drawing/2014/main" id="{FDD85678-8934-4944-AB3D-341BB6A4E9C9}"/>
              </a:ext>
            </a:extLst>
          </p:cNvPr>
          <p:cNvSpPr/>
          <p:nvPr/>
        </p:nvSpPr>
        <p:spPr>
          <a:xfrm>
            <a:off x="5190477" y="4011376"/>
            <a:ext cx="905523" cy="116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6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683171" y="727969"/>
            <a:ext cx="8825658" cy="63031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36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553592"/>
            <a:ext cx="10795247" cy="4465467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Industrializzazione: </a:t>
            </a:r>
            <a:r>
              <a:rPr lang="it-IT" dirty="0">
                <a:solidFill>
                  <a:schemeClr val="tx1"/>
                </a:solidFill>
              </a:rPr>
              <a:t>applicazione della conoscenza scientifica alle tecniche di produzione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Il tasso d’innovazione tecnologica è molto alto</a:t>
            </a:r>
          </a:p>
          <a:p>
            <a:r>
              <a:rPr lang="it-IT" b="1" dirty="0">
                <a:solidFill>
                  <a:srgbClr val="002060"/>
                </a:solidFill>
              </a:rPr>
              <a:t>Società in costante e rapido cambiamento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Le dimensioni numeriche di tali società possono essere elevatissime</a:t>
            </a:r>
          </a:p>
          <a:p>
            <a:r>
              <a:rPr lang="it-IT" b="1" dirty="0"/>
              <a:t>Sono fortemente urbanizzate</a:t>
            </a:r>
          </a:p>
          <a:p>
            <a:r>
              <a:rPr lang="it-IT" b="1" dirty="0">
                <a:solidFill>
                  <a:srgbClr val="00B0F0"/>
                </a:solidFill>
              </a:rPr>
              <a:t>Alto tasso di crescita della popolazione</a:t>
            </a:r>
          </a:p>
          <a:p>
            <a:r>
              <a:rPr lang="it-IT" b="1" dirty="0">
                <a:solidFill>
                  <a:srgbClr val="00B050"/>
                </a:solidFill>
              </a:rPr>
              <a:t>La divisione del lavoro si </a:t>
            </a:r>
            <a:r>
              <a:rPr lang="it-IT" b="1" dirty="0" err="1">
                <a:solidFill>
                  <a:srgbClr val="00B050"/>
                </a:solidFill>
              </a:rPr>
              <a:t>complessifica</a:t>
            </a:r>
            <a:r>
              <a:rPr lang="it-IT" b="1" dirty="0">
                <a:solidFill>
                  <a:srgbClr val="00B050"/>
                </a:solidFill>
              </a:rPr>
              <a:t>, si creano occupazioni nuove.</a:t>
            </a:r>
          </a:p>
          <a:p>
            <a:r>
              <a:rPr lang="it-IT" b="1" dirty="0">
                <a:solidFill>
                  <a:srgbClr val="FF0000"/>
                </a:solidFill>
              </a:rPr>
              <a:t>Cresce il numero di status acquisiti rispetto a quelli ascritti.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e la parentela divengono meno importanti nella struttura sociale.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perde molte delle sue funzioni.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9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Le società industriali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Valori e credenze in competizione tra loro.</a:t>
            </a:r>
          </a:p>
          <a:p>
            <a:r>
              <a:rPr lang="it-IT" b="1" dirty="0">
                <a:solidFill>
                  <a:srgbClr val="FF0000"/>
                </a:solidFill>
              </a:rPr>
              <a:t>Alfabetizzazione di massa</a:t>
            </a: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Tendenza verso una costante riduzione delle disuguaglianze sociali</a:t>
            </a:r>
          </a:p>
          <a:p>
            <a:r>
              <a:rPr lang="it-IT" b="1" dirty="0"/>
              <a:t>Tramonto della monarchia ereditaria 			istituzioni più democratiche</a:t>
            </a:r>
          </a:p>
          <a:p>
            <a:r>
              <a:rPr lang="it-IT" b="1" dirty="0">
                <a:solidFill>
                  <a:srgbClr val="00B0F0"/>
                </a:solidFill>
              </a:rPr>
              <a:t>Cresce l’influenza dello stato</a:t>
            </a:r>
          </a:p>
          <a:p>
            <a:r>
              <a:rPr lang="it-IT" b="1" dirty="0">
                <a:solidFill>
                  <a:srgbClr val="0070C0"/>
                </a:solidFill>
              </a:rPr>
              <a:t>Si moltiplicano i gruppi secondari</a:t>
            </a:r>
          </a:p>
          <a:p>
            <a:r>
              <a:rPr lang="it-IT" b="1" dirty="0">
                <a:solidFill>
                  <a:srgbClr val="7030A0"/>
                </a:solidFill>
              </a:rPr>
              <a:t>Interazione sociale anonima e impersonale</a:t>
            </a:r>
          </a:p>
          <a:p>
            <a:r>
              <a:rPr lang="it-IT" b="1" dirty="0">
                <a:solidFill>
                  <a:srgbClr val="002060"/>
                </a:solidFill>
              </a:rPr>
              <a:t>Cultura eterogenea</a:t>
            </a:r>
          </a:p>
          <a:p>
            <a:r>
              <a:rPr lang="it-IT" b="1" dirty="0">
                <a:solidFill>
                  <a:srgbClr val="00B050"/>
                </a:solidFill>
              </a:rPr>
              <a:t>Le caratteristiche generali della società industriale tendono a essere molto simili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="" xmlns:a16="http://schemas.microsoft.com/office/drawing/2014/main" id="{0CEEA85C-4156-443E-85DC-7486C01B34E9}"/>
              </a:ext>
            </a:extLst>
          </p:cNvPr>
          <p:cNvSpPr/>
          <p:nvPr/>
        </p:nvSpPr>
        <p:spPr>
          <a:xfrm>
            <a:off x="5752729" y="3429000"/>
            <a:ext cx="976543" cy="1509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1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2E0FE93-4AD6-4B8E-84A8-6EDE6F59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Confronto tra società </a:t>
            </a:r>
            <a:r>
              <a:rPr lang="it-IT" b="1" dirty="0" err="1">
                <a:solidFill>
                  <a:srgbClr val="FFFF00"/>
                </a:solidFill>
              </a:rPr>
              <a:t>pre</a:t>
            </a:r>
            <a:r>
              <a:rPr lang="it-IT" b="1" dirty="0">
                <a:solidFill>
                  <a:srgbClr val="FFFF00"/>
                </a:solidFill>
              </a:rPr>
              <a:t>-industriali e società industriali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A6AC194-D3BA-44DD-9DB9-656F852C4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784" y="2343705"/>
            <a:ext cx="10733102" cy="4225771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b="1" dirty="0">
                <a:solidFill>
                  <a:srgbClr val="C00000"/>
                </a:solidFill>
              </a:rPr>
              <a:t>Grossa frattura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FERDINAND TÖNNIES (1887) </a:t>
            </a:r>
            <a:r>
              <a:rPr lang="it-IT" sz="2800" b="1" dirty="0">
                <a:solidFill>
                  <a:srgbClr val="FFFF00"/>
                </a:solidFill>
              </a:rPr>
              <a:t>GEMEINSHAFT (COMUNITA’)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FF00"/>
                </a:solidFill>
              </a:rPr>
              <a:t>												GESELLSCHAFT (SOCIETA’)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EMILE DURKHEIM (1893)			</a:t>
            </a:r>
            <a:r>
              <a:rPr lang="it-IT" sz="2800" b="1" dirty="0">
                <a:solidFill>
                  <a:srgbClr val="FF0000"/>
                </a:solidFill>
              </a:rPr>
              <a:t>SOLIDARIETA’ MECCANICA</a:t>
            </a:r>
          </a:p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												SOLIDARIETA’ ORGANICA</a:t>
            </a:r>
          </a:p>
          <a:p>
            <a:pPr marL="0" indent="0">
              <a:buNone/>
            </a:pPr>
            <a:r>
              <a:rPr lang="it-IT" sz="3200" dirty="0">
                <a:solidFill>
                  <a:schemeClr val="tx1"/>
                </a:solidFill>
              </a:rPr>
              <a:t>ROBERT REDFIELD (1941)	</a:t>
            </a: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PICCOLA COMUNITA’ RURALE</a:t>
            </a:r>
          </a:p>
          <a:p>
            <a:pPr marL="0" indent="0">
              <a:buNone/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</a:rPr>
              <a:t>											SOCIETA’ URBANA</a:t>
            </a:r>
          </a:p>
        </p:txBody>
      </p:sp>
      <p:cxnSp>
        <p:nvCxnSpPr>
          <p:cNvPr id="5" name="Connettore diritto 4">
            <a:extLst>
              <a:ext uri="{FF2B5EF4-FFF2-40B4-BE49-F238E27FC236}">
                <a16:creationId xmlns="" xmlns:a16="http://schemas.microsoft.com/office/drawing/2014/main" id="{BA9396BB-D815-44BF-AFC8-AC3C891FA603}"/>
              </a:ext>
            </a:extLst>
          </p:cNvPr>
          <p:cNvCxnSpPr/>
          <p:nvPr/>
        </p:nvCxnSpPr>
        <p:spPr>
          <a:xfrm>
            <a:off x="6010183" y="2997403"/>
            <a:ext cx="0" cy="1059692"/>
          </a:xfrm>
          <a:prstGeom prst="line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="" xmlns:a16="http://schemas.microsoft.com/office/drawing/2014/main" id="{9926166E-9AF5-4D93-8E5E-7EDD6B1F202D}"/>
              </a:ext>
            </a:extLst>
          </p:cNvPr>
          <p:cNvCxnSpPr/>
          <p:nvPr/>
        </p:nvCxnSpPr>
        <p:spPr>
          <a:xfrm>
            <a:off x="5912528" y="4350059"/>
            <a:ext cx="0" cy="71909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="" xmlns:a16="http://schemas.microsoft.com/office/drawing/2014/main" id="{AC5D41F2-09DB-4B2B-8CA7-2A73CAFE22DA}"/>
              </a:ext>
            </a:extLst>
          </p:cNvPr>
          <p:cNvCxnSpPr/>
          <p:nvPr/>
        </p:nvCxnSpPr>
        <p:spPr>
          <a:xfrm>
            <a:off x="5584054" y="5450889"/>
            <a:ext cx="0" cy="843379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917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3600" b="1" cap="all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La società di massa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it-IT" sz="2000" dirty="0" smtClean="0">
                <a:solidFill>
                  <a:schemeClr val="tx1"/>
                </a:solidFill>
              </a:rPr>
              <a:t>Parallelamente con l’affermarsi della società industriale, della produzione in serie e del mercato dei consumi di massa, si ha l’avvento della </a:t>
            </a:r>
            <a:r>
              <a:rPr lang="it-IT" sz="2000" b="1" dirty="0" smtClean="0">
                <a:solidFill>
                  <a:srgbClr val="FF0000"/>
                </a:solidFill>
              </a:rPr>
              <a:t>società di massa </a:t>
            </a:r>
            <a:r>
              <a:rPr lang="it-IT" sz="2000" dirty="0" smtClean="0">
                <a:solidFill>
                  <a:schemeClr val="tx1"/>
                </a:solidFill>
              </a:rPr>
              <a:t>tra la fine del XIX secolo e gli inizi del XX°.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L’aumento demografico, l’urbanizzazione di massa, la diffusione della scolarità, l’estendersi del diritto di voto hanno favorito un ruolo più consapevole e una </a:t>
            </a:r>
            <a:r>
              <a:rPr lang="it-IT" sz="2000" b="1" dirty="0" smtClean="0">
                <a:solidFill>
                  <a:srgbClr val="FF0000"/>
                </a:solidFill>
              </a:rPr>
              <a:t>maggiore partecipazione </a:t>
            </a:r>
            <a:r>
              <a:rPr lang="it-IT" sz="2000" b="1" dirty="0" err="1" smtClean="0">
                <a:solidFill>
                  <a:srgbClr val="FF0000"/>
                </a:solidFill>
              </a:rPr>
              <a:t>politicA</a:t>
            </a:r>
            <a:r>
              <a:rPr lang="it-IT" sz="2000" b="1" dirty="0" smtClean="0">
                <a:solidFill>
                  <a:srgbClr val="FF0000"/>
                </a:solidFill>
              </a:rPr>
              <a:t> DELLE MASSE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sz="2000" dirty="0" smtClean="0">
                <a:solidFill>
                  <a:schemeClr val="tx1"/>
                </a:solidFill>
              </a:rPr>
              <a:t>La crescente burocratizzazione e concentrazione del potere, sempre più impersonale, il ruolo sempre più forte di strutture e organizzazioni rispetto ai singoli hanno favorito una crisi dell’individuo e della sua autonomia e un suo graduale immergersi e omologarsi nella società di massa.</a:t>
            </a:r>
            <a:endParaRPr lang="it-I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001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La società postmoderna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Postmodernità:</a:t>
            </a:r>
            <a:r>
              <a:rPr lang="it-IT" b="1" dirty="0" smtClean="0">
                <a:solidFill>
                  <a:srgbClr val="00B050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conseguente alla crisi e al tramonto della modernità nelle società del capitalismo maturo che sono entrate dagli anni ‘60 in una fase caratterizzata dalle dimensioni planetarie dell’economia e dei mercati finanziari, dall’invadenza della televisione, dall’aggressività dei messaggi pubblicitari e dal flusso costante  delle informazioni sulle reti telematiche.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La condizione culturale postmoderna si caratterizza: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1) Rilettura disincantata della storia e </a:t>
            </a:r>
            <a:r>
              <a:rPr lang="it-IT" b="1" dirty="0" smtClean="0">
                <a:solidFill>
                  <a:srgbClr val="FF0000"/>
                </a:solidFill>
              </a:rPr>
              <a:t>Abbandono dei grandi progetti </a:t>
            </a:r>
            <a:r>
              <a:rPr lang="it-IT" b="1" dirty="0">
                <a:solidFill>
                  <a:srgbClr val="FF0000"/>
                </a:solidFill>
              </a:rPr>
              <a:t>elaborati a partire dall’illuminismo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2) Riuso ironico e spregiudicato del repertorio di forme del passato.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Il termine trova una più precisa codificazione in architettura e nelle arti, anche dello spettacolo, ed è entrato nel linguaggio filosofico.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07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952459" y="838941"/>
            <a:ext cx="8825658" cy="896644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b="1" dirty="0" smtClean="0">
                <a:solidFill>
                  <a:srgbClr val="FF0000"/>
                </a:solidFill>
              </a:rPr>
              <a:t>La società postmoderna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378" y="2104007"/>
            <a:ext cx="10795247" cy="4039339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Il concetto di postmodernità entra nel dibattito filosofico e culturale a partire dal 1979, anno in cui </a:t>
            </a:r>
            <a:r>
              <a:rPr lang="it-IT" b="1" dirty="0" err="1">
                <a:solidFill>
                  <a:srgbClr val="FF0000"/>
                </a:solidFill>
              </a:rPr>
              <a:t>jean</a:t>
            </a:r>
            <a:r>
              <a:rPr lang="it-IT" b="1" dirty="0">
                <a:solidFill>
                  <a:srgbClr val="FF0000"/>
                </a:solidFill>
              </a:rPr>
              <a:t> Francois </a:t>
            </a:r>
            <a:r>
              <a:rPr lang="it-IT" b="1" dirty="0" err="1">
                <a:solidFill>
                  <a:srgbClr val="FF0000"/>
                </a:solidFill>
              </a:rPr>
              <a:t>Lyotard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pubblica «</a:t>
            </a:r>
            <a:r>
              <a:rPr lang="it-IT" b="1" dirty="0">
                <a:solidFill>
                  <a:srgbClr val="FF0000"/>
                </a:solidFill>
              </a:rPr>
              <a:t>La condizione post-moderna</a:t>
            </a:r>
            <a:r>
              <a:rPr lang="it-IT" dirty="0" smtClean="0">
                <a:solidFill>
                  <a:schemeClr val="tx1"/>
                </a:solidFill>
              </a:rPr>
              <a:t>».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La modernità ha raggiunto il suo termine con la </a:t>
            </a:r>
            <a:r>
              <a:rPr lang="it-IT" b="1" dirty="0" smtClean="0">
                <a:solidFill>
                  <a:srgbClr val="FF0000"/>
                </a:solidFill>
              </a:rPr>
              <a:t>delegittimazione dei «grandi racconti»</a:t>
            </a:r>
            <a:r>
              <a:rPr lang="it-IT" dirty="0" smtClean="0">
                <a:solidFill>
                  <a:schemeClr val="tx1"/>
                </a:solidFill>
              </a:rPr>
              <a:t>, quali ad esempio il «racconto» del processo di emancipazione dell’individuo dallo sfruttamento e quello del progresso come miglioramento della condizione della vita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Crollano anche le «</a:t>
            </a:r>
            <a:r>
              <a:rPr lang="it-IT" b="1" dirty="0">
                <a:solidFill>
                  <a:srgbClr val="FF0000"/>
                </a:solidFill>
              </a:rPr>
              <a:t>grandi narrazioni</a:t>
            </a:r>
            <a:r>
              <a:rPr lang="it-IT" dirty="0" smtClean="0">
                <a:solidFill>
                  <a:schemeClr val="tx1"/>
                </a:solidFill>
              </a:rPr>
              <a:t>» 			</a:t>
            </a:r>
            <a:r>
              <a:rPr lang="it-IT" b="1" dirty="0">
                <a:solidFill>
                  <a:srgbClr val="FF0000"/>
                </a:solidFill>
              </a:rPr>
              <a:t>illuminismo, idealismo, marxismo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In </a:t>
            </a:r>
            <a:r>
              <a:rPr lang="it-IT" dirty="0" err="1" smtClean="0">
                <a:solidFill>
                  <a:schemeClr val="tx1"/>
                </a:solidFill>
              </a:rPr>
              <a:t>italia</a:t>
            </a:r>
            <a:r>
              <a:rPr lang="it-IT" dirty="0" smtClean="0">
                <a:solidFill>
                  <a:schemeClr val="tx1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gianni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vattimo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ha </a:t>
            </a:r>
            <a:r>
              <a:rPr lang="it-IT" dirty="0" smtClean="0">
                <a:solidFill>
                  <a:schemeClr val="tx1"/>
                </a:solidFill>
              </a:rPr>
              <a:t>dedicato attenzione a tale concetto </a:t>
            </a:r>
            <a:r>
              <a:rPr lang="it-IT" dirty="0" smtClean="0">
                <a:solidFill>
                  <a:schemeClr val="tx1"/>
                </a:solidFill>
              </a:rPr>
              <a:t>elaborando </a:t>
            </a:r>
            <a:r>
              <a:rPr lang="it-IT" dirty="0" smtClean="0">
                <a:solidFill>
                  <a:schemeClr val="tx1"/>
                </a:solidFill>
              </a:rPr>
              <a:t>la nozione di «pensiero debole» per definire l’atteggiamento filosofico che ha preso atto della dissoluzione delle certezze e dei valori assoluti.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Scetticismo – sovversione – ironia – paradosso – spettacolo – ostilità per le generalizzazioni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Realtà frammentata e caotica – nuove forme di socialità – miglioramento continuo proiettato a un incessante processo di miglioramento e di accumulazione del sapere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5839096" y="3566160"/>
            <a:ext cx="809897" cy="2612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80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Status: </a:t>
            </a:r>
            <a:r>
              <a:rPr lang="it-IT" dirty="0">
                <a:solidFill>
                  <a:schemeClr val="tx1"/>
                </a:solidFill>
              </a:rPr>
              <a:t>la posizione che un individuo occupa nella società si chiama status (donna, figlio, insegnante, vecchio)</a:t>
            </a:r>
          </a:p>
          <a:p>
            <a:r>
              <a:rPr lang="it-IT" dirty="0">
                <a:solidFill>
                  <a:schemeClr val="tx1"/>
                </a:solidFill>
              </a:rPr>
              <a:t>Una persona può avere numerosi status. </a:t>
            </a:r>
            <a:r>
              <a:rPr lang="it-IT" b="1" dirty="0">
                <a:solidFill>
                  <a:srgbClr val="00B050"/>
                </a:solidFill>
              </a:rPr>
              <a:t>Con status si fa riferimento a una delle tante posizioni socialmente definite di una società.</a:t>
            </a:r>
          </a:p>
          <a:p>
            <a:r>
              <a:rPr lang="it-IT" dirty="0">
                <a:solidFill>
                  <a:schemeClr val="tx1"/>
                </a:solidFill>
              </a:rPr>
              <a:t>Le persone che, in una società ineguale, hanno uno status </a:t>
            </a:r>
            <a:r>
              <a:rPr lang="it-IT" dirty="0" err="1">
                <a:solidFill>
                  <a:schemeClr val="tx1"/>
                </a:solidFill>
              </a:rPr>
              <a:t>pressochè</a:t>
            </a:r>
            <a:r>
              <a:rPr lang="it-IT" dirty="0">
                <a:solidFill>
                  <a:schemeClr val="tx1"/>
                </a:solidFill>
              </a:rPr>
              <a:t> equivalente formano una </a:t>
            </a:r>
            <a:r>
              <a:rPr lang="it-IT" b="1" dirty="0">
                <a:solidFill>
                  <a:srgbClr val="FF0000"/>
                </a:solidFill>
              </a:rPr>
              <a:t>classe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dirty="0">
                <a:solidFill>
                  <a:schemeClr val="tx1"/>
                </a:solidFill>
              </a:rPr>
              <a:t>Vi sono </a:t>
            </a:r>
            <a:r>
              <a:rPr lang="it-IT" b="1" dirty="0">
                <a:solidFill>
                  <a:srgbClr val="FF0000"/>
                </a:solidFill>
              </a:rPr>
              <a:t>due tipi di status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ascritti</a:t>
            </a:r>
            <a:r>
              <a:rPr lang="it-IT" dirty="0">
                <a:solidFill>
                  <a:schemeClr val="tx1"/>
                </a:solidFill>
              </a:rPr>
              <a:t>: giovani, vecchi, maschi, femmine</a:t>
            </a:r>
          </a:p>
          <a:p>
            <a:pPr marL="342900" indent="-342900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acquisiti</a:t>
            </a:r>
            <a:r>
              <a:rPr lang="it-IT" dirty="0">
                <a:solidFill>
                  <a:schemeClr val="tx1"/>
                </a:solidFill>
              </a:rPr>
              <a:t>: coniugato, laureato</a:t>
            </a:r>
          </a:p>
        </p:txBody>
      </p:sp>
    </p:spTree>
    <p:extLst>
      <p:ext uri="{BB962C8B-B14F-4D97-AF65-F5344CB8AC3E}">
        <p14:creationId xmlns:p14="http://schemas.microsoft.com/office/powerpoint/2010/main" val="1076626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FFFF00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Ruolo:</a:t>
            </a:r>
            <a:r>
              <a:rPr lang="it-IT" dirty="0">
                <a:solidFill>
                  <a:schemeClr val="tx1"/>
                </a:solidFill>
              </a:rPr>
              <a:t> si riferisce alla parte o alle parti che un individuo può interpretare nella società.</a:t>
            </a:r>
          </a:p>
          <a:p>
            <a:r>
              <a:rPr lang="it-IT" b="1" dirty="0">
                <a:solidFill>
                  <a:srgbClr val="7030A0"/>
                </a:solidFill>
              </a:rPr>
              <a:t>Ogni status comporta un ruolo.</a:t>
            </a:r>
          </a:p>
          <a:p>
            <a:r>
              <a:rPr lang="it-IT" b="1" dirty="0">
                <a:solidFill>
                  <a:srgbClr val="FF0000"/>
                </a:solidFill>
              </a:rPr>
              <a:t>Distinzione tra status e ruolo</a:t>
            </a:r>
            <a:r>
              <a:rPr lang="it-IT" dirty="0">
                <a:solidFill>
                  <a:schemeClr val="tx1"/>
                </a:solidFill>
              </a:rPr>
              <a:t>: uno status lo si occupa, un ruolo lo si svolge.</a:t>
            </a:r>
          </a:p>
          <a:p>
            <a:r>
              <a:rPr lang="it-IT" dirty="0">
                <a:solidFill>
                  <a:schemeClr val="tx1"/>
                </a:solidFill>
              </a:rPr>
              <a:t>Un grappolo di ruoli connessi a un singolo status si chiama </a:t>
            </a:r>
            <a:r>
              <a:rPr lang="it-IT" b="1" dirty="0">
                <a:solidFill>
                  <a:srgbClr val="FF0000"/>
                </a:solidFill>
              </a:rPr>
              <a:t>insieme di ruoli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rgbClr val="FF0000"/>
                </a:solidFill>
              </a:rPr>
              <a:t>Aspettative di ruolo</a:t>
            </a:r>
            <a:r>
              <a:rPr lang="it-IT" dirty="0">
                <a:solidFill>
                  <a:schemeClr val="tx1"/>
                </a:solidFill>
              </a:rPr>
              <a:t>: norme generalmente accettate che definiscono come deve essere un ruolo.</a:t>
            </a:r>
          </a:p>
          <a:p>
            <a:r>
              <a:rPr lang="it-IT" dirty="0">
                <a:solidFill>
                  <a:schemeClr val="tx1"/>
                </a:solidFill>
              </a:rPr>
              <a:t>L’effettivo comportamento di ruolo ha il nome di </a:t>
            </a:r>
            <a:r>
              <a:rPr lang="it-IT" b="1" dirty="0">
                <a:solidFill>
                  <a:srgbClr val="FF0000"/>
                </a:solidFill>
              </a:rPr>
              <a:t>esecuzione di ruolo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049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/>
          </a:solidFill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Gruppo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dirty="0" err="1">
                <a:solidFill>
                  <a:schemeClr val="tx1"/>
                </a:solidFill>
              </a:rPr>
              <a:t>e’</a:t>
            </a:r>
            <a:r>
              <a:rPr lang="it-IT" dirty="0">
                <a:solidFill>
                  <a:schemeClr val="tx1"/>
                </a:solidFill>
              </a:rPr>
              <a:t> composto di persone che interagiscono le une con le altre in modo ordinato sulla base delle aspettative condivise riguardanti il rispettivo comportamento.</a:t>
            </a:r>
          </a:p>
          <a:p>
            <a:r>
              <a:rPr lang="it-IT" b="1" dirty="0">
                <a:solidFill>
                  <a:srgbClr val="0070C0"/>
                </a:solidFill>
              </a:rPr>
              <a:t>Un gruppo </a:t>
            </a:r>
            <a:r>
              <a:rPr lang="it-IT" b="1" dirty="0" err="1">
                <a:solidFill>
                  <a:srgbClr val="0070C0"/>
                </a:solidFill>
              </a:rPr>
              <a:t>e’</a:t>
            </a:r>
            <a:r>
              <a:rPr lang="it-IT" b="1" dirty="0">
                <a:solidFill>
                  <a:srgbClr val="0070C0"/>
                </a:solidFill>
              </a:rPr>
              <a:t> un insieme di persone i cui status e i cui ruoli sono interrelati</a:t>
            </a:r>
          </a:p>
          <a:p>
            <a:r>
              <a:rPr lang="it-IT" dirty="0">
                <a:solidFill>
                  <a:schemeClr val="tx1"/>
                </a:solidFill>
              </a:rPr>
              <a:t>Ci sono </a:t>
            </a:r>
            <a:r>
              <a:rPr lang="it-IT" b="1" dirty="0">
                <a:solidFill>
                  <a:srgbClr val="FF0000"/>
                </a:solidFill>
              </a:rPr>
              <a:t>due tipi principali di gruppi</a:t>
            </a:r>
            <a:r>
              <a:rPr lang="it-IT" dirty="0">
                <a:solidFill>
                  <a:schemeClr val="tx1"/>
                </a:solidFill>
              </a:rPr>
              <a:t>: 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Primari</a:t>
            </a:r>
          </a:p>
          <a:p>
            <a:pPr marL="342900" indent="-342900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Secondari</a:t>
            </a:r>
          </a:p>
          <a:p>
            <a:endParaRPr lang="it-IT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41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it-IT" sz="2400" b="1" dirty="0">
                <a:solidFill>
                  <a:srgbClr val="FF0000"/>
                </a:solidFill>
              </a:rPr>
              <a:t>Il gruppo primario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formato da un piccolo numero di persone che interagiscono per un periodo lungo di tempo sulla base di rapporti intimi, faccia a faccia (famiglia, amici, pari)</a:t>
            </a:r>
          </a:p>
          <a:p>
            <a:endParaRPr lang="it-IT" sz="2400" dirty="0">
              <a:solidFill>
                <a:srgbClr val="7030A0"/>
              </a:solidFill>
            </a:endParaRPr>
          </a:p>
          <a:p>
            <a:r>
              <a:rPr lang="it-IT" sz="2400" b="1" dirty="0">
                <a:solidFill>
                  <a:srgbClr val="FF0000"/>
                </a:solidFill>
              </a:rPr>
              <a:t>Il gruppo secondario </a:t>
            </a:r>
            <a:r>
              <a:rPr lang="it-IT" sz="2400" dirty="0" err="1">
                <a:solidFill>
                  <a:srgbClr val="7030A0"/>
                </a:solidFill>
              </a:rPr>
              <a:t>e’</a:t>
            </a:r>
            <a:r>
              <a:rPr lang="it-IT" sz="2400" dirty="0">
                <a:solidFill>
                  <a:srgbClr val="7030A0"/>
                </a:solidFill>
              </a:rPr>
              <a:t> costituito da un numero di persone che interagiscono su basi temporanee, anonime e impersonali (organizzazioni formali, partiti politici, burocrazie statali)</a:t>
            </a:r>
          </a:p>
          <a:p>
            <a:endParaRPr lang="it-IT" dirty="0">
              <a:solidFill>
                <a:srgbClr val="7030A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13736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sz="2400" b="1" dirty="0" err="1">
                <a:solidFill>
                  <a:srgbClr val="FF0000"/>
                </a:solidFill>
              </a:rPr>
              <a:t>IstituzionE</a:t>
            </a:r>
            <a:r>
              <a:rPr lang="it-IT" sz="2400" b="1" dirty="0">
                <a:solidFill>
                  <a:srgbClr val="FF0000"/>
                </a:solidFill>
              </a:rPr>
              <a:t>:</a:t>
            </a:r>
            <a:r>
              <a:rPr lang="it-IT" sz="2400" dirty="0">
                <a:solidFill>
                  <a:srgbClr val="7030A0"/>
                </a:solidFill>
              </a:rPr>
              <a:t> </a:t>
            </a:r>
            <a:r>
              <a:rPr lang="it-IT" sz="2400" dirty="0" smtClean="0">
                <a:solidFill>
                  <a:srgbClr val="7030A0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è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un insieme di valori, norme, status , ruoli e gruppi che si sviluppano attorno a un bisogno fondamentale della </a:t>
            </a:r>
            <a:r>
              <a:rPr lang="it-IT" sz="2400" dirty="0" smtClean="0">
                <a:solidFill>
                  <a:schemeClr val="tx1"/>
                </a:solidFill>
              </a:rPr>
              <a:t>società </a:t>
            </a:r>
            <a:r>
              <a:rPr lang="it-IT" sz="2400" dirty="0">
                <a:solidFill>
                  <a:schemeClr val="tx1"/>
                </a:solidFill>
              </a:rPr>
              <a:t>(famiglia, scuola, religione, istituzioni politiche,…)</a:t>
            </a:r>
          </a:p>
          <a:p>
            <a:endParaRPr lang="it-IT" sz="2400" dirty="0" smtClean="0">
              <a:solidFill>
                <a:schemeClr val="tx1"/>
              </a:solidFill>
            </a:endParaRPr>
          </a:p>
          <a:p>
            <a:r>
              <a:rPr lang="it-IT" sz="2400" dirty="0" smtClean="0">
                <a:solidFill>
                  <a:schemeClr val="tx1"/>
                </a:solidFill>
              </a:rPr>
              <a:t>A loro volta le istituzioni più importanti si suddividono al loro interno in unità di dimensioni minori (es. il gioco del basket è un modello di comportamento all’interno della complessa istituzione dello sport)</a:t>
            </a: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35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La società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rgbClr val="0070C0"/>
          </a:solidFill>
        </p:spPr>
        <p:txBody>
          <a:bodyPr>
            <a:normAutofit fontScale="70000" lnSpcReduction="20000"/>
          </a:bodyPr>
          <a:lstStyle/>
          <a:p>
            <a:r>
              <a:rPr lang="it-IT" sz="2400" b="1" dirty="0">
                <a:solidFill>
                  <a:srgbClr val="FFFF00"/>
                </a:solidFill>
              </a:rPr>
              <a:t>Tipi di società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di caccia e raccolta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pastorali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orticole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agricole</a:t>
            </a:r>
          </a:p>
          <a:p>
            <a:pPr marL="342900" indent="-342900">
              <a:buAutoNum type="arabicParenR"/>
            </a:pPr>
            <a:r>
              <a:rPr lang="it-IT" sz="2400" b="1" dirty="0">
                <a:solidFill>
                  <a:srgbClr val="FFFF00"/>
                </a:solidFill>
              </a:rPr>
              <a:t>Società </a:t>
            </a:r>
            <a:r>
              <a:rPr lang="it-IT" sz="2400" b="1" dirty="0" smtClean="0">
                <a:solidFill>
                  <a:srgbClr val="FFFF00"/>
                </a:solidFill>
              </a:rPr>
              <a:t>industriali</a:t>
            </a:r>
          </a:p>
          <a:p>
            <a:pPr marL="342900" indent="-342900">
              <a:buAutoNum type="arabicParenR"/>
            </a:pPr>
            <a:r>
              <a:rPr lang="it-IT" sz="2400" b="1" dirty="0" smtClean="0">
                <a:solidFill>
                  <a:srgbClr val="FFFF00"/>
                </a:solidFill>
              </a:rPr>
              <a:t>Società di massa</a:t>
            </a:r>
          </a:p>
          <a:p>
            <a:pPr marL="342900" indent="-342900">
              <a:buAutoNum type="arabicParenR"/>
            </a:pPr>
            <a:r>
              <a:rPr lang="it-IT" sz="2400" b="1" dirty="0" smtClean="0">
                <a:solidFill>
                  <a:srgbClr val="FFFF00"/>
                </a:solidFill>
              </a:rPr>
              <a:t>Società postmoderna</a:t>
            </a:r>
            <a:endParaRPr lang="it-IT" sz="2400" b="1" dirty="0">
              <a:solidFill>
                <a:srgbClr val="FFFF00"/>
              </a:solidFill>
            </a:endParaRPr>
          </a:p>
          <a:p>
            <a:endParaRPr lang="it-IT" sz="2400" b="1" dirty="0">
              <a:solidFill>
                <a:srgbClr val="FFFF00"/>
              </a:solidFill>
            </a:endParaRPr>
          </a:p>
          <a:p>
            <a:r>
              <a:rPr lang="it-IT" sz="2400" b="1" dirty="0">
                <a:solidFill>
                  <a:srgbClr val="FFC000"/>
                </a:solidFill>
              </a:rPr>
              <a:t>La struttura sociale diventa sempre più complessa a ogni livello successivo</a:t>
            </a:r>
          </a:p>
        </p:txBody>
      </p:sp>
    </p:spTree>
    <p:extLst>
      <p:ext uri="{BB962C8B-B14F-4D97-AF65-F5344CB8AC3E}">
        <p14:creationId xmlns:p14="http://schemas.microsoft.com/office/powerpoint/2010/main" val="2188646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12762" y="1154098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La società di caccia e raccolta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2530136"/>
            <a:ext cx="10795247" cy="348892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b="1" dirty="0">
                <a:solidFill>
                  <a:srgbClr val="00B050"/>
                </a:solidFill>
              </a:rPr>
              <a:t>Numero ristretto di gruppi sparsi</a:t>
            </a:r>
          </a:p>
          <a:p>
            <a:r>
              <a:rPr lang="it-IT" b="1" dirty="0">
                <a:solidFill>
                  <a:srgbClr val="FF0000"/>
                </a:solidFill>
              </a:rPr>
              <a:t>Sono composte da piccoli gruppi primari</a:t>
            </a:r>
            <a:r>
              <a:rPr lang="it-IT" b="1" dirty="0">
                <a:solidFill>
                  <a:schemeClr val="tx1"/>
                </a:solidFill>
              </a:rPr>
              <a:t>				</a:t>
            </a:r>
            <a:r>
              <a:rPr lang="it-IT" b="1" dirty="0">
                <a:solidFill>
                  <a:srgbClr val="FF0000"/>
                </a:solidFill>
              </a:rPr>
              <a:t>rapporti di parentela</a:t>
            </a:r>
          </a:p>
          <a:p>
            <a:r>
              <a:rPr lang="it-IT" b="1" dirty="0">
                <a:solidFill>
                  <a:srgbClr val="002060"/>
                </a:solidFill>
              </a:rPr>
              <a:t>La famiglia è l’unica istituzione definita e svolge molte funzioni. </a:t>
            </a:r>
          </a:p>
          <a:p>
            <a:r>
              <a:rPr lang="it-IT" b="1" dirty="0">
                <a:solidFill>
                  <a:srgbClr val="00B0F0"/>
                </a:solidFill>
              </a:rPr>
              <a:t>Non ci sono istituzioni politiche.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Gli status sono sostanzialmente uguali. Essi, a esclusione dell’età, del sesso e della parentela sono rari.</a:t>
            </a:r>
          </a:p>
          <a:p>
            <a:r>
              <a:rPr lang="it-IT" b="1" dirty="0">
                <a:solidFill>
                  <a:srgbClr val="C00000"/>
                </a:solidFill>
              </a:rPr>
              <a:t>Non esistono ruoli specializzati. Condividono valori </a:t>
            </a:r>
            <a:r>
              <a:rPr lang="it-IT" b="1" dirty="0" err="1">
                <a:solidFill>
                  <a:srgbClr val="C00000"/>
                </a:solidFill>
              </a:rPr>
              <a:t>pressochè</a:t>
            </a:r>
            <a:r>
              <a:rPr lang="it-IT" b="1" dirty="0">
                <a:solidFill>
                  <a:srgbClr val="C00000"/>
                </a:solidFill>
              </a:rPr>
              <a:t> identici</a:t>
            </a:r>
            <a:r>
              <a:rPr lang="it-IT" b="1" dirty="0">
                <a:solidFill>
                  <a:schemeClr val="tx1"/>
                </a:solidFill>
              </a:rPr>
              <a:t>.</a:t>
            </a:r>
          </a:p>
          <a:p>
            <a:r>
              <a:rPr lang="it-IT" b="1" dirty="0">
                <a:solidFill>
                  <a:schemeClr val="accent6"/>
                </a:solidFill>
              </a:rPr>
              <a:t>La struttura sociale e la cultura sono molto semplici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="" xmlns:a16="http://schemas.microsoft.com/office/drawing/2014/main" id="{03DC537F-7E15-42E6-8CA1-F1FF7368F693}"/>
              </a:ext>
            </a:extLst>
          </p:cNvPr>
          <p:cNvSpPr/>
          <p:nvPr/>
        </p:nvSpPr>
        <p:spPr>
          <a:xfrm>
            <a:off x="6096000" y="2929631"/>
            <a:ext cx="1467775" cy="3373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694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FBBCD87A-F9BB-4F7A-9A8D-60EA9CF61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1783784" y="838941"/>
            <a:ext cx="8825658" cy="79899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it-IT" sz="4400" dirty="0">
                <a:solidFill>
                  <a:srgbClr val="FF0000"/>
                </a:solidFill>
              </a:rPr>
              <a:t>Le Società pastorali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15C9850F-D534-4ECF-88FC-E0EBE35A1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7968" y="1864312"/>
            <a:ext cx="10795247" cy="415474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70C0"/>
                </a:solidFill>
              </a:rPr>
              <a:t>Sono nomadi</a:t>
            </a:r>
          </a:p>
          <a:p>
            <a:r>
              <a:rPr lang="it-IT" sz="2800" b="1" dirty="0">
                <a:solidFill>
                  <a:srgbClr val="00B050"/>
                </a:solidFill>
              </a:rPr>
              <a:t>Le società aumentano di numero</a:t>
            </a:r>
          </a:p>
          <a:p>
            <a:r>
              <a:rPr lang="it-IT" sz="2400" b="1" dirty="0">
                <a:solidFill>
                  <a:srgbClr val="FF0000"/>
                </a:solidFill>
              </a:rPr>
              <a:t>Aumenta il surplus di bestiame e di cibo</a:t>
            </a:r>
            <a:r>
              <a:rPr lang="it-IT" sz="2800" b="1" dirty="0">
                <a:solidFill>
                  <a:srgbClr val="FF0000"/>
                </a:solidFill>
              </a:rPr>
              <a:t>					</a:t>
            </a:r>
            <a:r>
              <a:rPr lang="it-IT" sz="2400" b="1" dirty="0">
                <a:solidFill>
                  <a:srgbClr val="FF0000"/>
                </a:solidFill>
              </a:rPr>
              <a:t>ricchezza e potere</a:t>
            </a:r>
          </a:p>
          <a:p>
            <a:r>
              <a:rPr lang="it-IT" sz="2800" b="1" dirty="0">
                <a:solidFill>
                  <a:srgbClr val="7030A0"/>
                </a:solidFill>
              </a:rPr>
              <a:t>Iniziano a svilupparsi le istituzioni politiche ed economiche.</a:t>
            </a:r>
          </a:p>
          <a:p>
            <a:r>
              <a:rPr lang="it-IT" sz="2800" b="1" dirty="0"/>
              <a:t>La struttura sociale e la cultura si </a:t>
            </a:r>
            <a:r>
              <a:rPr lang="it-IT" sz="2800" b="1" dirty="0" err="1"/>
              <a:t>complessificano</a:t>
            </a:r>
            <a:r>
              <a:rPr lang="it-IT" sz="2800" b="1" dirty="0"/>
              <a:t> 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="" xmlns:a16="http://schemas.microsoft.com/office/drawing/2014/main" id="{D68BD841-6157-4A77-A4A2-90CF414F0BE1}"/>
              </a:ext>
            </a:extLst>
          </p:cNvPr>
          <p:cNvSpPr/>
          <p:nvPr/>
        </p:nvSpPr>
        <p:spPr>
          <a:xfrm>
            <a:off x="7173157" y="3142696"/>
            <a:ext cx="1677879" cy="1522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08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unioni ione">
  <a:themeElements>
    <a:clrScheme name="Riunioni ione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Riunioni 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unioni 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377</TotalTime>
  <Words>1003</Words>
  <Application>Microsoft Office PowerPoint</Application>
  <PresentationFormat>Personalizzato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Riunioni ione</vt:lpstr>
      <vt:lpstr>La società</vt:lpstr>
      <vt:lpstr>La società</vt:lpstr>
      <vt:lpstr>La società</vt:lpstr>
      <vt:lpstr>La società</vt:lpstr>
      <vt:lpstr>La società</vt:lpstr>
      <vt:lpstr>La società</vt:lpstr>
      <vt:lpstr>La società</vt:lpstr>
      <vt:lpstr>La società di caccia e raccolta</vt:lpstr>
      <vt:lpstr>Le Società pastorali</vt:lpstr>
      <vt:lpstr>Le società orticole</vt:lpstr>
      <vt:lpstr>Le società agricole</vt:lpstr>
      <vt:lpstr>Le società industriali</vt:lpstr>
      <vt:lpstr>Le società industriali</vt:lpstr>
      <vt:lpstr>Confronto tra società pre-industriali e società industriali</vt:lpstr>
      <vt:lpstr>La società di massa</vt:lpstr>
      <vt:lpstr>La società postmoderna</vt:lpstr>
      <vt:lpstr>La società postmoderna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società</dc:title>
  <dc:creator>SERRA ROSEMARY</dc:creator>
  <cp:lastModifiedBy>Rosemary</cp:lastModifiedBy>
  <cp:revision>18</cp:revision>
  <dcterms:created xsi:type="dcterms:W3CDTF">2020-08-18T11:16:16Z</dcterms:created>
  <dcterms:modified xsi:type="dcterms:W3CDTF">2022-10-11T19:58:16Z</dcterms:modified>
</cp:coreProperties>
</file>