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9"/>
  </p:notesMasterIdLst>
  <p:sldIdLst>
    <p:sldId id="257" r:id="rId2"/>
    <p:sldId id="429" r:id="rId3"/>
    <p:sldId id="471" r:id="rId4"/>
    <p:sldId id="435" r:id="rId5"/>
    <p:sldId id="434" r:id="rId6"/>
    <p:sldId id="442" r:id="rId7"/>
    <p:sldId id="441" r:id="rId8"/>
    <p:sldId id="440" r:id="rId9"/>
    <p:sldId id="431" r:id="rId10"/>
    <p:sldId id="258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472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7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E963F-9084-B041-A9EF-904FEA4F478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DF9C56-6C0A-624D-902D-7DAFD2A9783B}">
      <dgm:prSet custT="1"/>
      <dgm:spPr/>
      <dgm:t>
        <a:bodyPr/>
        <a:lstStyle/>
        <a:p>
          <a:pPr rtl="0"/>
          <a:r>
            <a:rPr lang="it-IT" sz="2400" dirty="0"/>
            <a:t>Modello dinamico generativo</a:t>
          </a:r>
        </a:p>
      </dgm:t>
    </dgm:pt>
    <dgm:pt modelId="{D4BAA02F-537D-B347-9218-A9FE901D69BC}" type="parTrans" cxnId="{16DA656C-F5D2-B14A-B41D-2A264BFE8DDD}">
      <dgm:prSet/>
      <dgm:spPr/>
      <dgm:t>
        <a:bodyPr/>
        <a:lstStyle/>
        <a:p>
          <a:endParaRPr lang="it-IT"/>
        </a:p>
      </dgm:t>
    </dgm:pt>
    <dgm:pt modelId="{0C859784-B7CD-8D49-872C-1334FBE0E3EE}" type="sibTrans" cxnId="{16DA656C-F5D2-B14A-B41D-2A264BFE8DDD}">
      <dgm:prSet/>
      <dgm:spPr/>
      <dgm:t>
        <a:bodyPr/>
        <a:lstStyle/>
        <a:p>
          <a:endParaRPr lang="it-IT"/>
        </a:p>
      </dgm:t>
    </dgm:pt>
    <dgm:pt modelId="{2D2098D1-C34B-394B-84CA-5E838064113F}">
      <dgm:prSet custT="1"/>
      <dgm:spPr/>
      <dgm:t>
        <a:bodyPr/>
        <a:lstStyle/>
        <a:p>
          <a:pPr rtl="0"/>
          <a:r>
            <a:rPr lang="it-IT" sz="2000" dirty="0"/>
            <a:t>- </a:t>
          </a:r>
          <a:r>
            <a:rPr lang="it-IT" sz="2000" dirty="0" err="1"/>
            <a:t>border</a:t>
          </a:r>
          <a:r>
            <a:rPr lang="it-IT" sz="2000" dirty="0"/>
            <a:t>, </a:t>
          </a:r>
          <a:r>
            <a:rPr lang="it-IT" sz="2000" dirty="0" err="1"/>
            <a:t>liminalità</a:t>
          </a:r>
          <a:r>
            <a:rPr lang="it-IT" sz="2000" dirty="0"/>
            <a:t> (</a:t>
          </a:r>
          <a:r>
            <a:rPr lang="it-IT" sz="2000" dirty="0" err="1"/>
            <a:t>communitas</a:t>
          </a:r>
          <a:r>
            <a:rPr lang="it-IT" sz="2000" dirty="0"/>
            <a:t>) (V. Turner)</a:t>
          </a:r>
        </a:p>
      </dgm:t>
    </dgm:pt>
    <dgm:pt modelId="{DC333954-E4D6-E247-B8BF-C7FC6E81D513}" type="parTrans" cxnId="{974196A7-044E-4240-ACCB-3709B0FD9CD5}">
      <dgm:prSet/>
      <dgm:spPr/>
      <dgm:t>
        <a:bodyPr/>
        <a:lstStyle/>
        <a:p>
          <a:endParaRPr lang="it-IT"/>
        </a:p>
      </dgm:t>
    </dgm:pt>
    <dgm:pt modelId="{6A24F0B4-6C8C-AD48-AC9B-2AFE9692D7B9}" type="sibTrans" cxnId="{974196A7-044E-4240-ACCB-3709B0FD9CD5}">
      <dgm:prSet/>
      <dgm:spPr/>
      <dgm:t>
        <a:bodyPr/>
        <a:lstStyle/>
        <a:p>
          <a:endParaRPr lang="it-IT"/>
        </a:p>
      </dgm:t>
    </dgm:pt>
    <dgm:pt modelId="{78911956-1AD5-2E44-9EEA-F433E1ABF689}">
      <dgm:prSet custT="1"/>
      <dgm:spPr/>
      <dgm:t>
        <a:bodyPr/>
        <a:lstStyle/>
        <a:p>
          <a:pPr rtl="0"/>
          <a:r>
            <a:rPr lang="it-IT" sz="2000" dirty="0"/>
            <a:t>- Etnicità come processo multi-dimensionale</a:t>
          </a:r>
        </a:p>
        <a:p>
          <a:pPr rtl="0"/>
          <a:r>
            <a:rPr lang="it-IT" sz="2000" dirty="0"/>
            <a:t>- Interdipendenza dei gruppi etnici</a:t>
          </a:r>
        </a:p>
      </dgm:t>
    </dgm:pt>
    <dgm:pt modelId="{37BEB1D8-0AC7-0844-871D-B6CFF4FA34C3}" type="parTrans" cxnId="{B08EAD92-848B-7C41-B606-EDE546AADC10}">
      <dgm:prSet/>
      <dgm:spPr/>
      <dgm:t>
        <a:bodyPr/>
        <a:lstStyle/>
        <a:p>
          <a:endParaRPr lang="it-IT"/>
        </a:p>
      </dgm:t>
    </dgm:pt>
    <dgm:pt modelId="{95964ADB-E004-1A40-99B5-DFFBA594A78A}" type="sibTrans" cxnId="{B08EAD92-848B-7C41-B606-EDE546AADC10}">
      <dgm:prSet/>
      <dgm:spPr/>
      <dgm:t>
        <a:bodyPr/>
        <a:lstStyle/>
        <a:p>
          <a:endParaRPr lang="it-IT"/>
        </a:p>
      </dgm:t>
    </dgm:pt>
    <dgm:pt modelId="{6C7FF6E4-E795-2846-9D4A-5ED405EBF6FF}" type="pres">
      <dgm:prSet presAssocID="{38FE963F-9084-B041-A9EF-904FEA4F4785}" presName="compositeShape" presStyleCnt="0">
        <dgm:presLayoutVars>
          <dgm:dir/>
          <dgm:resizeHandles/>
        </dgm:presLayoutVars>
      </dgm:prSet>
      <dgm:spPr/>
    </dgm:pt>
    <dgm:pt modelId="{64EDB8B6-C8E5-7844-9FAC-C47216F45E8A}" type="pres">
      <dgm:prSet presAssocID="{38FE963F-9084-B041-A9EF-904FEA4F4785}" presName="pyramid" presStyleLbl="node1" presStyleIdx="0" presStyleCnt="1"/>
      <dgm:spPr/>
    </dgm:pt>
    <dgm:pt modelId="{0442A4AB-433E-B343-B7B3-50D0650F6BA4}" type="pres">
      <dgm:prSet presAssocID="{38FE963F-9084-B041-A9EF-904FEA4F4785}" presName="theList" presStyleCnt="0"/>
      <dgm:spPr/>
    </dgm:pt>
    <dgm:pt modelId="{2641B77D-FAE1-194C-811A-1F8C3DFC05DB}" type="pres">
      <dgm:prSet presAssocID="{ECDF9C56-6C0A-624D-902D-7DAFD2A9783B}" presName="aNode" presStyleLbl="fgAcc1" presStyleIdx="0" presStyleCnt="3" custScaleX="373105" custScaleY="87577" custLinFactY="300000" custLinFactNeighborY="398942">
        <dgm:presLayoutVars>
          <dgm:bulletEnabled val="1"/>
        </dgm:presLayoutVars>
      </dgm:prSet>
      <dgm:spPr/>
    </dgm:pt>
    <dgm:pt modelId="{DA52ACDE-9DBA-A840-8AD7-7CD400E634CD}" type="pres">
      <dgm:prSet presAssocID="{ECDF9C56-6C0A-624D-902D-7DAFD2A9783B}" presName="aSpace" presStyleCnt="0"/>
      <dgm:spPr/>
    </dgm:pt>
    <dgm:pt modelId="{A6D39A6A-6923-C24F-8E1D-C16F16B871BF}" type="pres">
      <dgm:prSet presAssocID="{2D2098D1-C34B-394B-84CA-5E838064113F}" presName="aNode" presStyleLbl="fgAcc1" presStyleIdx="1" presStyleCnt="3" custScaleX="332540" custScaleY="130785" custLinFactY="-104382" custLinFactNeighborX="-4249" custLinFactNeighborY="-200000">
        <dgm:presLayoutVars>
          <dgm:bulletEnabled val="1"/>
        </dgm:presLayoutVars>
      </dgm:prSet>
      <dgm:spPr/>
    </dgm:pt>
    <dgm:pt modelId="{49894824-1C1E-E247-A7DF-B02B43E21A7F}" type="pres">
      <dgm:prSet presAssocID="{2D2098D1-C34B-394B-84CA-5E838064113F}" presName="aSpace" presStyleCnt="0"/>
      <dgm:spPr/>
    </dgm:pt>
    <dgm:pt modelId="{867400F4-9480-BD4E-8B84-AF7D7FCDB560}" type="pres">
      <dgm:prSet presAssocID="{78911956-1AD5-2E44-9EEA-F433E1ABF689}" presName="aNode" presStyleLbl="fgAcc1" presStyleIdx="2" presStyleCnt="3" custScaleX="396956" custScaleY="85516" custLinFactY="-93750" custLinFactNeighborX="-4601" custLinFactNeighborY="-100000">
        <dgm:presLayoutVars>
          <dgm:bulletEnabled val="1"/>
        </dgm:presLayoutVars>
      </dgm:prSet>
      <dgm:spPr/>
    </dgm:pt>
    <dgm:pt modelId="{51A051F9-5C0B-AF4B-A568-20C53737AD9B}" type="pres">
      <dgm:prSet presAssocID="{78911956-1AD5-2E44-9EEA-F433E1ABF689}" presName="aSpace" presStyleCnt="0"/>
      <dgm:spPr/>
    </dgm:pt>
  </dgm:ptLst>
  <dgm:cxnLst>
    <dgm:cxn modelId="{5F610319-4A16-2A4E-A582-8381731F54D0}" type="presOf" srcId="{78911956-1AD5-2E44-9EEA-F433E1ABF689}" destId="{867400F4-9480-BD4E-8B84-AF7D7FCDB560}" srcOrd="0" destOrd="0" presId="urn:microsoft.com/office/officeart/2005/8/layout/pyramid2"/>
    <dgm:cxn modelId="{16DA656C-F5D2-B14A-B41D-2A264BFE8DDD}" srcId="{38FE963F-9084-B041-A9EF-904FEA4F4785}" destId="{ECDF9C56-6C0A-624D-902D-7DAFD2A9783B}" srcOrd="0" destOrd="0" parTransId="{D4BAA02F-537D-B347-9218-A9FE901D69BC}" sibTransId="{0C859784-B7CD-8D49-872C-1334FBE0E3EE}"/>
    <dgm:cxn modelId="{B08EAD92-848B-7C41-B606-EDE546AADC10}" srcId="{38FE963F-9084-B041-A9EF-904FEA4F4785}" destId="{78911956-1AD5-2E44-9EEA-F433E1ABF689}" srcOrd="2" destOrd="0" parTransId="{37BEB1D8-0AC7-0844-871D-B6CFF4FA34C3}" sibTransId="{95964ADB-E004-1A40-99B5-DFFBA594A78A}"/>
    <dgm:cxn modelId="{EF65649D-2996-FC45-B0C1-6420044A6C4F}" type="presOf" srcId="{38FE963F-9084-B041-A9EF-904FEA4F4785}" destId="{6C7FF6E4-E795-2846-9D4A-5ED405EBF6FF}" srcOrd="0" destOrd="0" presId="urn:microsoft.com/office/officeart/2005/8/layout/pyramid2"/>
    <dgm:cxn modelId="{974196A7-044E-4240-ACCB-3709B0FD9CD5}" srcId="{38FE963F-9084-B041-A9EF-904FEA4F4785}" destId="{2D2098D1-C34B-394B-84CA-5E838064113F}" srcOrd="1" destOrd="0" parTransId="{DC333954-E4D6-E247-B8BF-C7FC6E81D513}" sibTransId="{6A24F0B4-6C8C-AD48-AC9B-2AFE9692D7B9}"/>
    <dgm:cxn modelId="{17BA07AC-E3FA-A644-8B24-EAB2F6D3C4CB}" type="presOf" srcId="{ECDF9C56-6C0A-624D-902D-7DAFD2A9783B}" destId="{2641B77D-FAE1-194C-811A-1F8C3DFC05DB}" srcOrd="0" destOrd="0" presId="urn:microsoft.com/office/officeart/2005/8/layout/pyramid2"/>
    <dgm:cxn modelId="{4FCBC5FD-EB3B-D640-B952-8100777D0CEB}" type="presOf" srcId="{2D2098D1-C34B-394B-84CA-5E838064113F}" destId="{A6D39A6A-6923-C24F-8E1D-C16F16B871BF}" srcOrd="0" destOrd="0" presId="urn:microsoft.com/office/officeart/2005/8/layout/pyramid2"/>
    <dgm:cxn modelId="{6E5CB3D3-C9D3-284B-8D7D-EAB5371E2636}" type="presParOf" srcId="{6C7FF6E4-E795-2846-9D4A-5ED405EBF6FF}" destId="{64EDB8B6-C8E5-7844-9FAC-C47216F45E8A}" srcOrd="0" destOrd="0" presId="urn:microsoft.com/office/officeart/2005/8/layout/pyramid2"/>
    <dgm:cxn modelId="{E770CFDB-1716-A34A-931C-45FAA282B88A}" type="presParOf" srcId="{6C7FF6E4-E795-2846-9D4A-5ED405EBF6FF}" destId="{0442A4AB-433E-B343-B7B3-50D0650F6BA4}" srcOrd="1" destOrd="0" presId="urn:microsoft.com/office/officeart/2005/8/layout/pyramid2"/>
    <dgm:cxn modelId="{66C547FB-3095-594F-89A9-4AE9049F117F}" type="presParOf" srcId="{0442A4AB-433E-B343-B7B3-50D0650F6BA4}" destId="{2641B77D-FAE1-194C-811A-1F8C3DFC05DB}" srcOrd="0" destOrd="0" presId="urn:microsoft.com/office/officeart/2005/8/layout/pyramid2"/>
    <dgm:cxn modelId="{0DD70D3D-AA10-4841-8E42-CBF2576BD26C}" type="presParOf" srcId="{0442A4AB-433E-B343-B7B3-50D0650F6BA4}" destId="{DA52ACDE-9DBA-A840-8AD7-7CD400E634CD}" srcOrd="1" destOrd="0" presId="urn:microsoft.com/office/officeart/2005/8/layout/pyramid2"/>
    <dgm:cxn modelId="{14731073-980F-0245-A032-87E4B9FE16D2}" type="presParOf" srcId="{0442A4AB-433E-B343-B7B3-50D0650F6BA4}" destId="{A6D39A6A-6923-C24F-8E1D-C16F16B871BF}" srcOrd="2" destOrd="0" presId="urn:microsoft.com/office/officeart/2005/8/layout/pyramid2"/>
    <dgm:cxn modelId="{4E093DA1-E8A9-7F41-B476-DBCE349E84D5}" type="presParOf" srcId="{0442A4AB-433E-B343-B7B3-50D0650F6BA4}" destId="{49894824-1C1E-E247-A7DF-B02B43E21A7F}" srcOrd="3" destOrd="0" presId="urn:microsoft.com/office/officeart/2005/8/layout/pyramid2"/>
    <dgm:cxn modelId="{26A38556-0C2E-1841-9036-B97D3E1EDB09}" type="presParOf" srcId="{0442A4AB-433E-B343-B7B3-50D0650F6BA4}" destId="{867400F4-9480-BD4E-8B84-AF7D7FCDB560}" srcOrd="4" destOrd="0" presId="urn:microsoft.com/office/officeart/2005/8/layout/pyramid2"/>
    <dgm:cxn modelId="{4F5EC18F-B2D9-204F-B059-9FFB64BFC801}" type="presParOf" srcId="{0442A4AB-433E-B343-B7B3-50D0650F6BA4}" destId="{51A051F9-5C0B-AF4B-A568-20C53737AD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8E9CB-36FE-894C-822A-95E97A150F5B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39DB7F-7C99-A74D-9266-DCAC85D60A2C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Norme sociali introiettate</a:t>
          </a:r>
          <a:endParaRPr lang="it-IT" dirty="0"/>
        </a:p>
      </dgm:t>
    </dgm:pt>
    <dgm:pt modelId="{2F47FEBB-0400-FB43-A640-EB9307461CEA}" type="parTrans" cxnId="{3E961A35-AEC4-9540-8ACB-B39947B0E323}">
      <dgm:prSet/>
      <dgm:spPr/>
      <dgm:t>
        <a:bodyPr/>
        <a:lstStyle/>
        <a:p>
          <a:endParaRPr lang="it-IT"/>
        </a:p>
      </dgm:t>
    </dgm:pt>
    <dgm:pt modelId="{DFF0F9AA-D215-624E-903C-5E44BB164162}" type="sibTrans" cxnId="{3E961A35-AEC4-9540-8ACB-B39947B0E323}">
      <dgm:prSet/>
      <dgm:spPr/>
      <dgm:t>
        <a:bodyPr/>
        <a:lstStyle/>
        <a:p>
          <a:endParaRPr lang="it-IT"/>
        </a:p>
      </dgm:t>
    </dgm:pt>
    <dgm:pt modelId="{8E3FB7C0-EF44-7640-A943-7B3316594600}">
      <dgm:prSet phldrT="[Testo]" custT="1"/>
      <dgm:spPr/>
      <dgm:t>
        <a:bodyPr/>
        <a:lstStyle/>
        <a:p>
          <a:r>
            <a:rPr lang="it-IT" sz="2000" dirty="0"/>
            <a:t>Scelte strategiche</a:t>
          </a:r>
        </a:p>
      </dgm:t>
    </dgm:pt>
    <dgm:pt modelId="{EFCBB546-4857-EC47-BD06-AC1997832233}" type="parTrans" cxnId="{85DDDAC0-B631-E149-952B-11E4C6890B4C}">
      <dgm:prSet/>
      <dgm:spPr/>
      <dgm:t>
        <a:bodyPr/>
        <a:lstStyle/>
        <a:p>
          <a:endParaRPr lang="it-IT"/>
        </a:p>
      </dgm:t>
    </dgm:pt>
    <dgm:pt modelId="{6588C455-4868-2442-9AAC-093B24B2DC33}" type="sibTrans" cxnId="{85DDDAC0-B631-E149-952B-11E4C6890B4C}">
      <dgm:prSet/>
      <dgm:spPr/>
      <dgm:t>
        <a:bodyPr/>
        <a:lstStyle/>
        <a:p>
          <a:endParaRPr lang="it-IT"/>
        </a:p>
      </dgm:t>
    </dgm:pt>
    <dgm:pt modelId="{F55F5009-BA6C-FC43-803B-4A86834B5E06}">
      <dgm:prSet phldrT="[Testo]" custT="1"/>
      <dgm:spPr/>
      <dgm:t>
        <a:bodyPr/>
        <a:lstStyle/>
        <a:p>
          <a:r>
            <a:rPr lang="it-IT" sz="2000" dirty="0"/>
            <a:t>Nuovo standard comportamentale </a:t>
          </a:r>
        </a:p>
      </dgm:t>
    </dgm:pt>
    <dgm:pt modelId="{07BD9CF6-F87B-D045-B8DB-5054348F3EF8}" type="parTrans" cxnId="{173A8F80-F0F0-B040-9803-690939F8961A}">
      <dgm:prSet/>
      <dgm:spPr/>
      <dgm:t>
        <a:bodyPr/>
        <a:lstStyle/>
        <a:p>
          <a:endParaRPr lang="it-IT"/>
        </a:p>
      </dgm:t>
    </dgm:pt>
    <dgm:pt modelId="{0C88DD0C-0D29-DC49-A218-25F28F8D5038}" type="sibTrans" cxnId="{173A8F80-F0F0-B040-9803-690939F8961A}">
      <dgm:prSet/>
      <dgm:spPr/>
      <dgm:t>
        <a:bodyPr/>
        <a:lstStyle/>
        <a:p>
          <a:endParaRPr lang="it-IT"/>
        </a:p>
      </dgm:t>
    </dgm:pt>
    <dgm:pt modelId="{5BA6D5C5-857A-FA49-B760-0B6CE9E6526C}" type="pres">
      <dgm:prSet presAssocID="{84C8E9CB-36FE-894C-822A-95E97A150F5B}" presName="Name0" presStyleCnt="0">
        <dgm:presLayoutVars>
          <dgm:dir/>
          <dgm:resizeHandles val="exact"/>
        </dgm:presLayoutVars>
      </dgm:prSet>
      <dgm:spPr/>
    </dgm:pt>
    <dgm:pt modelId="{F52D9971-EE5C-A34F-867E-297CC442F8DB}" type="pres">
      <dgm:prSet presAssocID="{5C39DB7F-7C99-A74D-9266-DCAC85D60A2C}" presName="node" presStyleLbl="node1" presStyleIdx="0" presStyleCnt="3">
        <dgm:presLayoutVars>
          <dgm:bulletEnabled val="1"/>
        </dgm:presLayoutVars>
      </dgm:prSet>
      <dgm:spPr/>
    </dgm:pt>
    <dgm:pt modelId="{FDCECC7D-A629-694B-8CA8-CD09FB0839EF}" type="pres">
      <dgm:prSet presAssocID="{DFF0F9AA-D215-624E-903C-5E44BB164162}" presName="sibTrans" presStyleLbl="sibTrans2D1" presStyleIdx="0" presStyleCnt="2"/>
      <dgm:spPr/>
    </dgm:pt>
    <dgm:pt modelId="{EABCF096-DCB9-7146-BC05-B94C8D41428F}" type="pres">
      <dgm:prSet presAssocID="{DFF0F9AA-D215-624E-903C-5E44BB164162}" presName="connectorText" presStyleLbl="sibTrans2D1" presStyleIdx="0" presStyleCnt="2"/>
      <dgm:spPr/>
    </dgm:pt>
    <dgm:pt modelId="{2EBCEB91-41D3-2642-BE83-BA2AA3E59E1D}" type="pres">
      <dgm:prSet presAssocID="{8E3FB7C0-EF44-7640-A943-7B3316594600}" presName="node" presStyleLbl="node1" presStyleIdx="1" presStyleCnt="3">
        <dgm:presLayoutVars>
          <dgm:bulletEnabled val="1"/>
        </dgm:presLayoutVars>
      </dgm:prSet>
      <dgm:spPr/>
    </dgm:pt>
    <dgm:pt modelId="{8342A92F-6734-5041-9A34-5F2330C2796C}" type="pres">
      <dgm:prSet presAssocID="{6588C455-4868-2442-9AAC-093B24B2DC33}" presName="sibTrans" presStyleLbl="sibTrans2D1" presStyleIdx="1" presStyleCnt="2"/>
      <dgm:spPr/>
    </dgm:pt>
    <dgm:pt modelId="{8B5FC95F-44B3-E44A-BBBA-3A7C5B29BC64}" type="pres">
      <dgm:prSet presAssocID="{6588C455-4868-2442-9AAC-093B24B2DC33}" presName="connectorText" presStyleLbl="sibTrans2D1" presStyleIdx="1" presStyleCnt="2"/>
      <dgm:spPr/>
    </dgm:pt>
    <dgm:pt modelId="{1288B1E5-37BC-E54C-BF68-EDC44726AFB9}" type="pres">
      <dgm:prSet presAssocID="{F55F5009-BA6C-FC43-803B-4A86834B5E06}" presName="node" presStyleLbl="node1" presStyleIdx="2" presStyleCnt="3">
        <dgm:presLayoutVars>
          <dgm:bulletEnabled val="1"/>
        </dgm:presLayoutVars>
      </dgm:prSet>
      <dgm:spPr/>
    </dgm:pt>
  </dgm:ptLst>
  <dgm:cxnLst>
    <dgm:cxn modelId="{3E961A35-AEC4-9540-8ACB-B39947B0E323}" srcId="{84C8E9CB-36FE-894C-822A-95E97A150F5B}" destId="{5C39DB7F-7C99-A74D-9266-DCAC85D60A2C}" srcOrd="0" destOrd="0" parTransId="{2F47FEBB-0400-FB43-A640-EB9307461CEA}" sibTransId="{DFF0F9AA-D215-624E-903C-5E44BB164162}"/>
    <dgm:cxn modelId="{5586514A-B28B-2548-A4EF-B49EAE7C223C}" type="presOf" srcId="{8E3FB7C0-EF44-7640-A943-7B3316594600}" destId="{2EBCEB91-41D3-2642-BE83-BA2AA3E59E1D}" srcOrd="0" destOrd="0" presId="urn:microsoft.com/office/officeart/2005/8/layout/process1"/>
    <dgm:cxn modelId="{59531260-B5EA-8541-8BC6-907451C19820}" type="presOf" srcId="{F55F5009-BA6C-FC43-803B-4A86834B5E06}" destId="{1288B1E5-37BC-E54C-BF68-EDC44726AFB9}" srcOrd="0" destOrd="0" presId="urn:microsoft.com/office/officeart/2005/8/layout/process1"/>
    <dgm:cxn modelId="{CAA11E7B-EEE8-FA42-A91F-B31A8DD6230E}" type="presOf" srcId="{5C39DB7F-7C99-A74D-9266-DCAC85D60A2C}" destId="{F52D9971-EE5C-A34F-867E-297CC442F8DB}" srcOrd="0" destOrd="0" presId="urn:microsoft.com/office/officeart/2005/8/layout/process1"/>
    <dgm:cxn modelId="{173A8F80-F0F0-B040-9803-690939F8961A}" srcId="{84C8E9CB-36FE-894C-822A-95E97A150F5B}" destId="{F55F5009-BA6C-FC43-803B-4A86834B5E06}" srcOrd="2" destOrd="0" parTransId="{07BD9CF6-F87B-D045-B8DB-5054348F3EF8}" sibTransId="{0C88DD0C-0D29-DC49-A218-25F28F8D5038}"/>
    <dgm:cxn modelId="{6032AD80-410A-D84B-A4EC-97B0D8C5C423}" type="presOf" srcId="{6588C455-4868-2442-9AAC-093B24B2DC33}" destId="{8342A92F-6734-5041-9A34-5F2330C2796C}" srcOrd="0" destOrd="0" presId="urn:microsoft.com/office/officeart/2005/8/layout/process1"/>
    <dgm:cxn modelId="{FD4AAA98-C269-ED45-9DBE-3EFB5A314A26}" type="presOf" srcId="{84C8E9CB-36FE-894C-822A-95E97A150F5B}" destId="{5BA6D5C5-857A-FA49-B760-0B6CE9E6526C}" srcOrd="0" destOrd="0" presId="urn:microsoft.com/office/officeart/2005/8/layout/process1"/>
    <dgm:cxn modelId="{0765B098-CD0B-FA45-90DD-19210D3640EB}" type="presOf" srcId="{DFF0F9AA-D215-624E-903C-5E44BB164162}" destId="{EABCF096-DCB9-7146-BC05-B94C8D41428F}" srcOrd="1" destOrd="0" presId="urn:microsoft.com/office/officeart/2005/8/layout/process1"/>
    <dgm:cxn modelId="{066A09A3-2677-6645-92F5-1A36265BD107}" type="presOf" srcId="{6588C455-4868-2442-9AAC-093B24B2DC33}" destId="{8B5FC95F-44B3-E44A-BBBA-3A7C5B29BC64}" srcOrd="1" destOrd="0" presId="urn:microsoft.com/office/officeart/2005/8/layout/process1"/>
    <dgm:cxn modelId="{FCA93CB5-DCFB-D846-8482-7AE677381077}" type="presOf" srcId="{DFF0F9AA-D215-624E-903C-5E44BB164162}" destId="{FDCECC7D-A629-694B-8CA8-CD09FB0839EF}" srcOrd="0" destOrd="0" presId="urn:microsoft.com/office/officeart/2005/8/layout/process1"/>
    <dgm:cxn modelId="{85DDDAC0-B631-E149-952B-11E4C6890B4C}" srcId="{84C8E9CB-36FE-894C-822A-95E97A150F5B}" destId="{8E3FB7C0-EF44-7640-A943-7B3316594600}" srcOrd="1" destOrd="0" parTransId="{EFCBB546-4857-EC47-BD06-AC1997832233}" sibTransId="{6588C455-4868-2442-9AAC-093B24B2DC33}"/>
    <dgm:cxn modelId="{2BFBA3CA-5552-7E4D-AABF-4A46896D4239}" type="presParOf" srcId="{5BA6D5C5-857A-FA49-B760-0B6CE9E6526C}" destId="{F52D9971-EE5C-A34F-867E-297CC442F8DB}" srcOrd="0" destOrd="0" presId="urn:microsoft.com/office/officeart/2005/8/layout/process1"/>
    <dgm:cxn modelId="{65497869-6F2D-D547-9CD4-A125FBD8A65F}" type="presParOf" srcId="{5BA6D5C5-857A-FA49-B760-0B6CE9E6526C}" destId="{FDCECC7D-A629-694B-8CA8-CD09FB0839EF}" srcOrd="1" destOrd="0" presId="urn:microsoft.com/office/officeart/2005/8/layout/process1"/>
    <dgm:cxn modelId="{233223FC-89F8-5846-A1D9-0086FBDCBF72}" type="presParOf" srcId="{FDCECC7D-A629-694B-8CA8-CD09FB0839EF}" destId="{EABCF096-DCB9-7146-BC05-B94C8D41428F}" srcOrd="0" destOrd="0" presId="urn:microsoft.com/office/officeart/2005/8/layout/process1"/>
    <dgm:cxn modelId="{BEC1F25E-1210-A847-B601-6EA25C1246CA}" type="presParOf" srcId="{5BA6D5C5-857A-FA49-B760-0B6CE9E6526C}" destId="{2EBCEB91-41D3-2642-BE83-BA2AA3E59E1D}" srcOrd="2" destOrd="0" presId="urn:microsoft.com/office/officeart/2005/8/layout/process1"/>
    <dgm:cxn modelId="{CF90A9F4-8B03-0546-A774-976F52988BE8}" type="presParOf" srcId="{5BA6D5C5-857A-FA49-B760-0B6CE9E6526C}" destId="{8342A92F-6734-5041-9A34-5F2330C2796C}" srcOrd="3" destOrd="0" presId="urn:microsoft.com/office/officeart/2005/8/layout/process1"/>
    <dgm:cxn modelId="{2C184CD2-534D-BB45-A4CA-99924D336A76}" type="presParOf" srcId="{8342A92F-6734-5041-9A34-5F2330C2796C}" destId="{8B5FC95F-44B3-E44A-BBBA-3A7C5B29BC64}" srcOrd="0" destOrd="0" presId="urn:microsoft.com/office/officeart/2005/8/layout/process1"/>
    <dgm:cxn modelId="{93FD702E-37D2-1E44-8949-7B3DA9EB3971}" type="presParOf" srcId="{5BA6D5C5-857A-FA49-B760-0B6CE9E6526C}" destId="{1288B1E5-37BC-E54C-BF68-EDC44726AF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0D20B-721C-CF40-9E07-B40FE9DA487E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6B48F2-7D37-C146-B80F-7B8F007001AA}">
      <dgm:prSet phldrT="[Testo]"/>
      <dgm:spPr/>
      <dgm:t>
        <a:bodyPr/>
        <a:lstStyle/>
        <a:p>
          <a:r>
            <a:rPr lang="it-IT" dirty="0"/>
            <a:t>mobilità</a:t>
          </a:r>
        </a:p>
      </dgm:t>
    </dgm:pt>
    <dgm:pt modelId="{93A1E1F6-2E6F-B743-951E-194B48A2130E}" type="parTrans" cxnId="{1A4A497B-B694-EB4A-BFCC-5226792D489E}">
      <dgm:prSet/>
      <dgm:spPr/>
      <dgm:t>
        <a:bodyPr/>
        <a:lstStyle/>
        <a:p>
          <a:endParaRPr lang="it-IT"/>
        </a:p>
      </dgm:t>
    </dgm:pt>
    <dgm:pt modelId="{6213CD0A-CB39-054A-B89A-1D7B504E5A80}" type="sibTrans" cxnId="{1A4A497B-B694-EB4A-BFCC-5226792D489E}">
      <dgm:prSet/>
      <dgm:spPr/>
      <dgm:t>
        <a:bodyPr/>
        <a:lstStyle/>
        <a:p>
          <a:endParaRPr lang="it-IT"/>
        </a:p>
      </dgm:t>
    </dgm:pt>
    <dgm:pt modelId="{2D775040-2CAD-2341-A215-44CBE4C79AB8}">
      <dgm:prSet phldrT="[Testo]"/>
      <dgm:spPr/>
      <dgm:t>
        <a:bodyPr/>
        <a:lstStyle/>
        <a:p>
          <a:r>
            <a:rPr lang="it-IT" dirty="0" err="1"/>
            <a:t>transnazionalismo</a:t>
          </a:r>
          <a:endParaRPr lang="it-IT" dirty="0"/>
        </a:p>
      </dgm:t>
    </dgm:pt>
    <dgm:pt modelId="{91B8E44D-A1E8-E441-BCFE-0DCFCE6AD2D8}" type="parTrans" cxnId="{44F559B5-BD54-F442-818F-2DFE1788D31A}">
      <dgm:prSet/>
      <dgm:spPr/>
      <dgm:t>
        <a:bodyPr/>
        <a:lstStyle/>
        <a:p>
          <a:endParaRPr lang="it-IT"/>
        </a:p>
      </dgm:t>
    </dgm:pt>
    <dgm:pt modelId="{43B3B3FF-09D2-2C43-96B6-3FA8E177B516}" type="sibTrans" cxnId="{44F559B5-BD54-F442-818F-2DFE1788D31A}">
      <dgm:prSet/>
      <dgm:spPr/>
      <dgm:t>
        <a:bodyPr/>
        <a:lstStyle/>
        <a:p>
          <a:endParaRPr lang="it-IT"/>
        </a:p>
      </dgm:t>
    </dgm:pt>
    <dgm:pt modelId="{7893965D-97AC-9E48-99E5-5577E287B3EE}">
      <dgm:prSet phldrT="[Testo]"/>
      <dgm:spPr/>
      <dgm:t>
        <a:bodyPr/>
        <a:lstStyle/>
        <a:p>
          <a:r>
            <a:rPr lang="it-IT" dirty="0"/>
            <a:t>diaspora</a:t>
          </a:r>
        </a:p>
      </dgm:t>
    </dgm:pt>
    <dgm:pt modelId="{FC1E7EDC-54AB-E24D-B166-39C5BE94622D}" type="parTrans" cxnId="{C28F1AB5-3FCE-624A-90BB-E6A4235087BC}">
      <dgm:prSet/>
      <dgm:spPr/>
      <dgm:t>
        <a:bodyPr/>
        <a:lstStyle/>
        <a:p>
          <a:endParaRPr lang="it-IT"/>
        </a:p>
      </dgm:t>
    </dgm:pt>
    <dgm:pt modelId="{31945090-F3A7-2E41-96CB-4891035EDD99}" type="sibTrans" cxnId="{C28F1AB5-3FCE-624A-90BB-E6A4235087BC}">
      <dgm:prSet/>
      <dgm:spPr/>
      <dgm:t>
        <a:bodyPr/>
        <a:lstStyle/>
        <a:p>
          <a:endParaRPr lang="it-IT"/>
        </a:p>
      </dgm:t>
    </dgm:pt>
    <dgm:pt modelId="{A07E5A7C-772B-4442-8133-CE630E3FF892}">
      <dgm:prSet phldrT="[Testo]"/>
      <dgm:spPr/>
      <dgm:t>
        <a:bodyPr/>
        <a:lstStyle/>
        <a:p>
          <a:r>
            <a:rPr lang="it-IT" dirty="0"/>
            <a:t>frontiere</a:t>
          </a:r>
        </a:p>
      </dgm:t>
    </dgm:pt>
    <dgm:pt modelId="{4CB9E231-1081-EC4B-A331-DC60A4C72819}" type="parTrans" cxnId="{2B5EB3D8-20AE-084B-92DC-EB075F124D85}">
      <dgm:prSet/>
      <dgm:spPr/>
      <dgm:t>
        <a:bodyPr/>
        <a:lstStyle/>
        <a:p>
          <a:endParaRPr lang="it-IT"/>
        </a:p>
      </dgm:t>
    </dgm:pt>
    <dgm:pt modelId="{3738F7F1-B610-8847-846B-2763A26B592E}" type="sibTrans" cxnId="{2B5EB3D8-20AE-084B-92DC-EB075F124D85}">
      <dgm:prSet/>
      <dgm:spPr/>
      <dgm:t>
        <a:bodyPr/>
        <a:lstStyle/>
        <a:p>
          <a:endParaRPr lang="it-IT"/>
        </a:p>
      </dgm:t>
    </dgm:pt>
    <dgm:pt modelId="{51533034-7EC0-2742-9F81-A3231F7AA242}">
      <dgm:prSet phldrT="[Testo]"/>
      <dgm:spPr/>
      <dgm:t>
        <a:bodyPr/>
        <a:lstStyle/>
        <a:p>
          <a:r>
            <a:rPr lang="it-IT" dirty="0"/>
            <a:t>confini</a:t>
          </a:r>
        </a:p>
      </dgm:t>
    </dgm:pt>
    <dgm:pt modelId="{E5BB9597-1AAD-C346-8D14-380BEF814F93}" type="parTrans" cxnId="{A32BB202-217B-E44D-8947-C325E4DFFC83}">
      <dgm:prSet/>
      <dgm:spPr/>
      <dgm:t>
        <a:bodyPr/>
        <a:lstStyle/>
        <a:p>
          <a:endParaRPr lang="it-IT"/>
        </a:p>
      </dgm:t>
    </dgm:pt>
    <dgm:pt modelId="{D1CFC34A-15A1-1947-8FDB-D396C6C5AC5F}" type="sibTrans" cxnId="{A32BB202-217B-E44D-8947-C325E4DFFC83}">
      <dgm:prSet/>
      <dgm:spPr/>
      <dgm:t>
        <a:bodyPr/>
        <a:lstStyle/>
        <a:p>
          <a:endParaRPr lang="it-IT"/>
        </a:p>
      </dgm:t>
    </dgm:pt>
    <dgm:pt modelId="{3EA4669F-FDE1-FF4E-9952-5433A6332E21}">
      <dgm:prSet phldrT="[Testo]"/>
      <dgm:spPr/>
      <dgm:t>
        <a:bodyPr/>
        <a:lstStyle/>
        <a:p>
          <a:r>
            <a:rPr lang="it-IT" dirty="0"/>
            <a:t>in </a:t>
          </a:r>
          <a:r>
            <a:rPr lang="it-IT" dirty="0" err="1"/>
            <a:t>between</a:t>
          </a:r>
          <a:endParaRPr lang="it-IT" dirty="0"/>
        </a:p>
      </dgm:t>
    </dgm:pt>
    <dgm:pt modelId="{6F1F1A5C-E0F1-A741-8CAE-2F24780F88F9}" type="parTrans" cxnId="{CA35EF94-4F2A-5046-AFC2-A5662ED4C562}">
      <dgm:prSet/>
      <dgm:spPr/>
      <dgm:t>
        <a:bodyPr/>
        <a:lstStyle/>
        <a:p>
          <a:endParaRPr lang="it-IT"/>
        </a:p>
      </dgm:t>
    </dgm:pt>
    <dgm:pt modelId="{1DC9C9DB-708A-8C47-98FA-7FD3FDD6F3CB}" type="sibTrans" cxnId="{CA35EF94-4F2A-5046-AFC2-A5662ED4C562}">
      <dgm:prSet/>
      <dgm:spPr/>
      <dgm:t>
        <a:bodyPr/>
        <a:lstStyle/>
        <a:p>
          <a:endParaRPr lang="it-IT"/>
        </a:p>
      </dgm:t>
    </dgm:pt>
    <dgm:pt modelId="{DAE024C3-C297-9F48-9C65-3A51C355762E}">
      <dgm:prSet phldrT="[Testo]"/>
      <dgm:spPr/>
      <dgm:t>
        <a:bodyPr/>
        <a:lstStyle/>
        <a:p>
          <a:r>
            <a:rPr lang="it-IT" dirty="0"/>
            <a:t>territori</a:t>
          </a:r>
        </a:p>
      </dgm:t>
    </dgm:pt>
    <dgm:pt modelId="{E0973869-D3CB-0145-8278-0D5C5DB83398}" type="parTrans" cxnId="{F5625B40-1A2A-BA43-A932-19147769F99E}">
      <dgm:prSet/>
      <dgm:spPr/>
      <dgm:t>
        <a:bodyPr/>
        <a:lstStyle/>
        <a:p>
          <a:endParaRPr lang="it-IT"/>
        </a:p>
      </dgm:t>
    </dgm:pt>
    <dgm:pt modelId="{77BEB41D-D88A-CA49-9556-C45DF90D60FC}" type="sibTrans" cxnId="{F5625B40-1A2A-BA43-A932-19147769F99E}">
      <dgm:prSet/>
      <dgm:spPr/>
      <dgm:t>
        <a:bodyPr/>
        <a:lstStyle/>
        <a:p>
          <a:endParaRPr lang="it-IT"/>
        </a:p>
      </dgm:t>
    </dgm:pt>
    <dgm:pt modelId="{F6428FA1-E841-CE4B-9203-D5FA1CF54E47}">
      <dgm:prSet phldrT="[Testo]"/>
      <dgm:spPr/>
      <dgm:t>
        <a:bodyPr/>
        <a:lstStyle/>
        <a:p>
          <a:r>
            <a:rPr lang="it-IT" dirty="0"/>
            <a:t>Etnografia </a:t>
          </a:r>
          <a:r>
            <a:rPr lang="it-IT" dirty="0" err="1"/>
            <a:t>multisituata</a:t>
          </a:r>
          <a:endParaRPr lang="it-IT" dirty="0"/>
        </a:p>
      </dgm:t>
    </dgm:pt>
    <dgm:pt modelId="{E7E73496-75D7-A948-8238-551D4FFADF25}" type="parTrans" cxnId="{68C40AF4-6386-FD42-A779-F298DCD2BE33}">
      <dgm:prSet/>
      <dgm:spPr/>
      <dgm:t>
        <a:bodyPr/>
        <a:lstStyle/>
        <a:p>
          <a:endParaRPr lang="it-IT"/>
        </a:p>
      </dgm:t>
    </dgm:pt>
    <dgm:pt modelId="{DBD78D32-F625-0D46-A01D-89DCD0ADC6F9}" type="sibTrans" cxnId="{68C40AF4-6386-FD42-A779-F298DCD2BE33}">
      <dgm:prSet/>
      <dgm:spPr/>
      <dgm:t>
        <a:bodyPr/>
        <a:lstStyle/>
        <a:p>
          <a:endParaRPr lang="it-IT"/>
        </a:p>
      </dgm:t>
    </dgm:pt>
    <dgm:pt modelId="{9376FE86-9F36-5749-B395-A46FBFE99545}">
      <dgm:prSet phldrT="[Testo]"/>
      <dgm:spPr/>
      <dgm:t>
        <a:bodyPr/>
        <a:lstStyle/>
        <a:p>
          <a:r>
            <a:rPr lang="it-IT" dirty="0"/>
            <a:t>reti</a:t>
          </a:r>
        </a:p>
      </dgm:t>
    </dgm:pt>
    <dgm:pt modelId="{A9232563-8A69-314E-95A7-18DE2CAA3ED6}" type="parTrans" cxnId="{60DB4253-FFBE-1240-99E2-6E7B45931EE7}">
      <dgm:prSet/>
      <dgm:spPr/>
      <dgm:t>
        <a:bodyPr/>
        <a:lstStyle/>
        <a:p>
          <a:endParaRPr lang="it-IT"/>
        </a:p>
      </dgm:t>
    </dgm:pt>
    <dgm:pt modelId="{9FDD31F6-16D6-0F46-9C92-7B74A69FA219}" type="sibTrans" cxnId="{60DB4253-FFBE-1240-99E2-6E7B45931EE7}">
      <dgm:prSet/>
      <dgm:spPr/>
      <dgm:t>
        <a:bodyPr/>
        <a:lstStyle/>
        <a:p>
          <a:endParaRPr lang="it-IT"/>
        </a:p>
      </dgm:t>
    </dgm:pt>
    <dgm:pt modelId="{5F1E8ADF-4F70-5843-85C3-40DE0CB1121C}" type="pres">
      <dgm:prSet presAssocID="{74B0D20B-721C-CF40-9E07-B40FE9DA487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E12F5B-8567-9742-A529-4962DBA9CEB7}" type="pres">
      <dgm:prSet presAssocID="{496B48F2-7D37-C146-B80F-7B8F007001AA}" presName="circle1" presStyleLbl="node1" presStyleIdx="0" presStyleCnt="3" custLinFactNeighborX="-439" custLinFactNeighborY="-439"/>
      <dgm:spPr/>
    </dgm:pt>
    <dgm:pt modelId="{D4D1CECA-E70B-824D-8E75-937738F34892}" type="pres">
      <dgm:prSet presAssocID="{496B48F2-7D37-C146-B80F-7B8F007001AA}" presName="space" presStyleCnt="0"/>
      <dgm:spPr/>
    </dgm:pt>
    <dgm:pt modelId="{84FFE7D9-4A85-124D-AD79-255BB08FE4DC}" type="pres">
      <dgm:prSet presAssocID="{496B48F2-7D37-C146-B80F-7B8F007001AA}" presName="rect1" presStyleLbl="alignAcc1" presStyleIdx="0" presStyleCnt="3"/>
      <dgm:spPr/>
    </dgm:pt>
    <dgm:pt modelId="{5D11F53F-8375-B84E-93EC-FE2852620E40}" type="pres">
      <dgm:prSet presAssocID="{A07E5A7C-772B-4442-8133-CE630E3FF892}" presName="vertSpace2" presStyleLbl="node1" presStyleIdx="0" presStyleCnt="3"/>
      <dgm:spPr/>
    </dgm:pt>
    <dgm:pt modelId="{6F5E4316-FB3C-6C4F-901E-3451414AA7BC}" type="pres">
      <dgm:prSet presAssocID="{A07E5A7C-772B-4442-8133-CE630E3FF892}" presName="circle2" presStyleLbl="node1" presStyleIdx="1" presStyleCnt="3" custLinFactNeighborX="44842" custLinFactNeighborY="1319"/>
      <dgm:spPr/>
    </dgm:pt>
    <dgm:pt modelId="{40A1A7DB-5494-FE40-B868-873680AE8B29}" type="pres">
      <dgm:prSet presAssocID="{A07E5A7C-772B-4442-8133-CE630E3FF892}" presName="rect2" presStyleLbl="alignAcc1" presStyleIdx="1" presStyleCnt="3"/>
      <dgm:spPr/>
    </dgm:pt>
    <dgm:pt modelId="{ABD82137-C6FF-814D-8878-160A31A3B7E4}" type="pres">
      <dgm:prSet presAssocID="{DAE024C3-C297-9F48-9C65-3A51C355762E}" presName="vertSpace3" presStyleLbl="node1" presStyleIdx="1" presStyleCnt="3"/>
      <dgm:spPr/>
    </dgm:pt>
    <dgm:pt modelId="{6BDCBEFC-3ABF-334D-BCED-FE88B8E679C5}" type="pres">
      <dgm:prSet presAssocID="{DAE024C3-C297-9F48-9C65-3A51C355762E}" presName="circle3" presStyleLbl="node1" presStyleIdx="2" presStyleCnt="3"/>
      <dgm:spPr/>
    </dgm:pt>
    <dgm:pt modelId="{26DEA082-F768-C548-8E47-F123D3A3771E}" type="pres">
      <dgm:prSet presAssocID="{DAE024C3-C297-9F48-9C65-3A51C355762E}" presName="rect3" presStyleLbl="alignAcc1" presStyleIdx="2" presStyleCnt="3"/>
      <dgm:spPr/>
    </dgm:pt>
    <dgm:pt modelId="{52BEF25F-3FA8-B44C-BBA0-19F62FCFCF0A}" type="pres">
      <dgm:prSet presAssocID="{496B48F2-7D37-C146-B80F-7B8F007001A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032B5C4-D83B-034D-B660-E152024D1D70}" type="pres">
      <dgm:prSet presAssocID="{496B48F2-7D37-C146-B80F-7B8F007001AA}" presName="rect1ChTx" presStyleLbl="alignAcc1" presStyleIdx="2" presStyleCnt="3">
        <dgm:presLayoutVars>
          <dgm:bulletEnabled val="1"/>
        </dgm:presLayoutVars>
      </dgm:prSet>
      <dgm:spPr/>
    </dgm:pt>
    <dgm:pt modelId="{E5F4ED69-73B0-FF4F-A2EE-D63B910B4E92}" type="pres">
      <dgm:prSet presAssocID="{A07E5A7C-772B-4442-8133-CE630E3FF89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D094B3F-D9BA-6543-A33B-8DD16E2AA0B8}" type="pres">
      <dgm:prSet presAssocID="{A07E5A7C-772B-4442-8133-CE630E3FF892}" presName="rect2ChTx" presStyleLbl="alignAcc1" presStyleIdx="2" presStyleCnt="3">
        <dgm:presLayoutVars>
          <dgm:bulletEnabled val="1"/>
        </dgm:presLayoutVars>
      </dgm:prSet>
      <dgm:spPr/>
    </dgm:pt>
    <dgm:pt modelId="{DF64A535-4902-134C-81F0-C7DC7369A064}" type="pres">
      <dgm:prSet presAssocID="{DAE024C3-C297-9F48-9C65-3A51C355762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B6235C4-ED47-1544-8B81-78FB71724AF5}" type="pres">
      <dgm:prSet presAssocID="{DAE024C3-C297-9F48-9C65-3A51C355762E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32BB202-217B-E44D-8947-C325E4DFFC83}" srcId="{A07E5A7C-772B-4442-8133-CE630E3FF892}" destId="{51533034-7EC0-2742-9F81-A3231F7AA242}" srcOrd="0" destOrd="0" parTransId="{E5BB9597-1AAD-C346-8D14-380BEF814F93}" sibTransId="{D1CFC34A-15A1-1947-8FDB-D396C6C5AC5F}"/>
    <dgm:cxn modelId="{F5625B40-1A2A-BA43-A932-19147769F99E}" srcId="{74B0D20B-721C-CF40-9E07-B40FE9DA487E}" destId="{DAE024C3-C297-9F48-9C65-3A51C355762E}" srcOrd="2" destOrd="0" parTransId="{E0973869-D3CB-0145-8278-0D5C5DB83398}" sibTransId="{77BEB41D-D88A-CA49-9556-C45DF90D60FC}"/>
    <dgm:cxn modelId="{16804D48-11D8-8D46-929B-4E63DC0B252E}" type="presOf" srcId="{A07E5A7C-772B-4442-8133-CE630E3FF892}" destId="{E5F4ED69-73B0-FF4F-A2EE-D63B910B4E92}" srcOrd="1" destOrd="0" presId="urn:microsoft.com/office/officeart/2005/8/layout/target3"/>
    <dgm:cxn modelId="{C3F16348-3445-FB4A-989B-D75A64BCC4DF}" type="presOf" srcId="{51533034-7EC0-2742-9F81-A3231F7AA242}" destId="{DD094B3F-D9BA-6543-A33B-8DD16E2AA0B8}" srcOrd="0" destOrd="0" presId="urn:microsoft.com/office/officeart/2005/8/layout/target3"/>
    <dgm:cxn modelId="{60DB4253-FFBE-1240-99E2-6E7B45931EE7}" srcId="{DAE024C3-C297-9F48-9C65-3A51C355762E}" destId="{9376FE86-9F36-5749-B395-A46FBFE99545}" srcOrd="1" destOrd="0" parTransId="{A9232563-8A69-314E-95A7-18DE2CAA3ED6}" sibTransId="{9FDD31F6-16D6-0F46-9C92-7B74A69FA219}"/>
    <dgm:cxn modelId="{95336054-EA92-F044-92E7-142D12589AC0}" type="presOf" srcId="{3EA4669F-FDE1-FF4E-9952-5433A6332E21}" destId="{DD094B3F-D9BA-6543-A33B-8DD16E2AA0B8}" srcOrd="0" destOrd="1" presId="urn:microsoft.com/office/officeart/2005/8/layout/target3"/>
    <dgm:cxn modelId="{4499CF5F-85D5-FB48-8FA8-9FB0B379207F}" type="presOf" srcId="{F6428FA1-E841-CE4B-9203-D5FA1CF54E47}" destId="{6B6235C4-ED47-1544-8B81-78FB71724AF5}" srcOrd="0" destOrd="0" presId="urn:microsoft.com/office/officeart/2005/8/layout/target3"/>
    <dgm:cxn modelId="{B2CC407A-5F97-284B-A6C8-AA90DFB7B176}" type="presOf" srcId="{74B0D20B-721C-CF40-9E07-B40FE9DA487E}" destId="{5F1E8ADF-4F70-5843-85C3-40DE0CB1121C}" srcOrd="0" destOrd="0" presId="urn:microsoft.com/office/officeart/2005/8/layout/target3"/>
    <dgm:cxn modelId="{1A4A497B-B694-EB4A-BFCC-5226792D489E}" srcId="{74B0D20B-721C-CF40-9E07-B40FE9DA487E}" destId="{496B48F2-7D37-C146-B80F-7B8F007001AA}" srcOrd="0" destOrd="0" parTransId="{93A1E1F6-2E6F-B743-951E-194B48A2130E}" sibTransId="{6213CD0A-CB39-054A-B89A-1D7B504E5A80}"/>
    <dgm:cxn modelId="{182C9686-4A5F-764E-92AA-41F1FAA123E9}" type="presOf" srcId="{A07E5A7C-772B-4442-8133-CE630E3FF892}" destId="{40A1A7DB-5494-FE40-B868-873680AE8B29}" srcOrd="0" destOrd="0" presId="urn:microsoft.com/office/officeart/2005/8/layout/target3"/>
    <dgm:cxn modelId="{CA35EF94-4F2A-5046-AFC2-A5662ED4C562}" srcId="{A07E5A7C-772B-4442-8133-CE630E3FF892}" destId="{3EA4669F-FDE1-FF4E-9952-5433A6332E21}" srcOrd="1" destOrd="0" parTransId="{6F1F1A5C-E0F1-A741-8CAE-2F24780F88F9}" sibTransId="{1DC9C9DB-708A-8C47-98FA-7FD3FDD6F3CB}"/>
    <dgm:cxn modelId="{283D70A5-F67A-0449-8673-8BF2CD6D7BA9}" type="presOf" srcId="{496B48F2-7D37-C146-B80F-7B8F007001AA}" destId="{52BEF25F-3FA8-B44C-BBA0-19F62FCFCF0A}" srcOrd="1" destOrd="0" presId="urn:microsoft.com/office/officeart/2005/8/layout/target3"/>
    <dgm:cxn modelId="{C28F1AB5-3FCE-624A-90BB-E6A4235087BC}" srcId="{496B48F2-7D37-C146-B80F-7B8F007001AA}" destId="{7893965D-97AC-9E48-99E5-5577E287B3EE}" srcOrd="1" destOrd="0" parTransId="{FC1E7EDC-54AB-E24D-B166-39C5BE94622D}" sibTransId="{31945090-F3A7-2E41-96CB-4891035EDD99}"/>
    <dgm:cxn modelId="{44F559B5-BD54-F442-818F-2DFE1788D31A}" srcId="{496B48F2-7D37-C146-B80F-7B8F007001AA}" destId="{2D775040-2CAD-2341-A215-44CBE4C79AB8}" srcOrd="0" destOrd="0" parTransId="{91B8E44D-A1E8-E441-BCFE-0DCFCE6AD2D8}" sibTransId="{43B3B3FF-09D2-2C43-96B6-3FA8E177B516}"/>
    <dgm:cxn modelId="{1CB6B2C7-3A35-5141-BE8D-940B1ADEDE24}" type="presOf" srcId="{9376FE86-9F36-5749-B395-A46FBFE99545}" destId="{6B6235C4-ED47-1544-8B81-78FB71724AF5}" srcOrd="0" destOrd="1" presId="urn:microsoft.com/office/officeart/2005/8/layout/target3"/>
    <dgm:cxn modelId="{05C4EDC8-8E5A-2C47-BF9E-C4FDF0672B8F}" type="presOf" srcId="{7893965D-97AC-9E48-99E5-5577E287B3EE}" destId="{6032B5C4-D83B-034D-B660-E152024D1D70}" srcOrd="0" destOrd="1" presId="urn:microsoft.com/office/officeart/2005/8/layout/target3"/>
    <dgm:cxn modelId="{2B5EB3D8-20AE-084B-92DC-EB075F124D85}" srcId="{74B0D20B-721C-CF40-9E07-B40FE9DA487E}" destId="{A07E5A7C-772B-4442-8133-CE630E3FF892}" srcOrd="1" destOrd="0" parTransId="{4CB9E231-1081-EC4B-A331-DC60A4C72819}" sibTransId="{3738F7F1-B610-8847-846B-2763A26B592E}"/>
    <dgm:cxn modelId="{607C2BE2-CBD3-2446-9099-F1451A49B781}" type="presOf" srcId="{2D775040-2CAD-2341-A215-44CBE4C79AB8}" destId="{6032B5C4-D83B-034D-B660-E152024D1D70}" srcOrd="0" destOrd="0" presId="urn:microsoft.com/office/officeart/2005/8/layout/target3"/>
    <dgm:cxn modelId="{2F2BE6ED-AD5E-304B-BBCF-A09262E45634}" type="presOf" srcId="{DAE024C3-C297-9F48-9C65-3A51C355762E}" destId="{26DEA082-F768-C548-8E47-F123D3A3771E}" srcOrd="0" destOrd="0" presId="urn:microsoft.com/office/officeart/2005/8/layout/target3"/>
    <dgm:cxn modelId="{0DB10FEE-3929-5742-A671-32194E09085C}" type="presOf" srcId="{DAE024C3-C297-9F48-9C65-3A51C355762E}" destId="{DF64A535-4902-134C-81F0-C7DC7369A064}" srcOrd="1" destOrd="0" presId="urn:microsoft.com/office/officeart/2005/8/layout/target3"/>
    <dgm:cxn modelId="{68C40AF4-6386-FD42-A779-F298DCD2BE33}" srcId="{DAE024C3-C297-9F48-9C65-3A51C355762E}" destId="{F6428FA1-E841-CE4B-9203-D5FA1CF54E47}" srcOrd="0" destOrd="0" parTransId="{E7E73496-75D7-A948-8238-551D4FFADF25}" sibTransId="{DBD78D32-F625-0D46-A01D-89DCD0ADC6F9}"/>
    <dgm:cxn modelId="{03B298FB-C9A5-A84A-94F6-768243A822D5}" type="presOf" srcId="{496B48F2-7D37-C146-B80F-7B8F007001AA}" destId="{84FFE7D9-4A85-124D-AD79-255BB08FE4DC}" srcOrd="0" destOrd="0" presId="urn:microsoft.com/office/officeart/2005/8/layout/target3"/>
    <dgm:cxn modelId="{F7927342-20F7-C848-AA04-12208AE57FCE}" type="presParOf" srcId="{5F1E8ADF-4F70-5843-85C3-40DE0CB1121C}" destId="{89E12F5B-8567-9742-A529-4962DBA9CEB7}" srcOrd="0" destOrd="0" presId="urn:microsoft.com/office/officeart/2005/8/layout/target3"/>
    <dgm:cxn modelId="{91FF46D7-F108-B743-BFEF-0E8F109A1F82}" type="presParOf" srcId="{5F1E8ADF-4F70-5843-85C3-40DE0CB1121C}" destId="{D4D1CECA-E70B-824D-8E75-937738F34892}" srcOrd="1" destOrd="0" presId="urn:microsoft.com/office/officeart/2005/8/layout/target3"/>
    <dgm:cxn modelId="{580F9E16-2054-F444-B22D-31BF6BAA44ED}" type="presParOf" srcId="{5F1E8ADF-4F70-5843-85C3-40DE0CB1121C}" destId="{84FFE7D9-4A85-124D-AD79-255BB08FE4DC}" srcOrd="2" destOrd="0" presId="urn:microsoft.com/office/officeart/2005/8/layout/target3"/>
    <dgm:cxn modelId="{80D140FD-3458-1240-9240-5445FE9DE282}" type="presParOf" srcId="{5F1E8ADF-4F70-5843-85C3-40DE0CB1121C}" destId="{5D11F53F-8375-B84E-93EC-FE2852620E40}" srcOrd="3" destOrd="0" presId="urn:microsoft.com/office/officeart/2005/8/layout/target3"/>
    <dgm:cxn modelId="{BEC45756-6231-E842-8BC9-DCF266E56934}" type="presParOf" srcId="{5F1E8ADF-4F70-5843-85C3-40DE0CB1121C}" destId="{6F5E4316-FB3C-6C4F-901E-3451414AA7BC}" srcOrd="4" destOrd="0" presId="urn:microsoft.com/office/officeart/2005/8/layout/target3"/>
    <dgm:cxn modelId="{CE12DCE2-23F1-E147-9C2D-2426D2D4EC75}" type="presParOf" srcId="{5F1E8ADF-4F70-5843-85C3-40DE0CB1121C}" destId="{40A1A7DB-5494-FE40-B868-873680AE8B29}" srcOrd="5" destOrd="0" presId="urn:microsoft.com/office/officeart/2005/8/layout/target3"/>
    <dgm:cxn modelId="{4495F359-CD2E-1348-904D-0430C46D01E8}" type="presParOf" srcId="{5F1E8ADF-4F70-5843-85C3-40DE0CB1121C}" destId="{ABD82137-C6FF-814D-8878-160A31A3B7E4}" srcOrd="6" destOrd="0" presId="urn:microsoft.com/office/officeart/2005/8/layout/target3"/>
    <dgm:cxn modelId="{2816CBE6-4A50-7441-B0C6-2E4BF8722CF4}" type="presParOf" srcId="{5F1E8ADF-4F70-5843-85C3-40DE0CB1121C}" destId="{6BDCBEFC-3ABF-334D-BCED-FE88B8E679C5}" srcOrd="7" destOrd="0" presId="urn:microsoft.com/office/officeart/2005/8/layout/target3"/>
    <dgm:cxn modelId="{64F96C50-B8C0-4742-B81D-059A6811B486}" type="presParOf" srcId="{5F1E8ADF-4F70-5843-85C3-40DE0CB1121C}" destId="{26DEA082-F768-C548-8E47-F123D3A3771E}" srcOrd="8" destOrd="0" presId="urn:microsoft.com/office/officeart/2005/8/layout/target3"/>
    <dgm:cxn modelId="{A0D6748E-DFD1-A640-A413-CB8C74C1DED9}" type="presParOf" srcId="{5F1E8ADF-4F70-5843-85C3-40DE0CB1121C}" destId="{52BEF25F-3FA8-B44C-BBA0-19F62FCFCF0A}" srcOrd="9" destOrd="0" presId="urn:microsoft.com/office/officeart/2005/8/layout/target3"/>
    <dgm:cxn modelId="{2CD1587B-0AEF-A344-BB47-14AA8219E50C}" type="presParOf" srcId="{5F1E8ADF-4F70-5843-85C3-40DE0CB1121C}" destId="{6032B5C4-D83B-034D-B660-E152024D1D70}" srcOrd="10" destOrd="0" presId="urn:microsoft.com/office/officeart/2005/8/layout/target3"/>
    <dgm:cxn modelId="{36ECA365-F839-3846-8F9C-E531FE2D3D61}" type="presParOf" srcId="{5F1E8ADF-4F70-5843-85C3-40DE0CB1121C}" destId="{E5F4ED69-73B0-FF4F-A2EE-D63B910B4E92}" srcOrd="11" destOrd="0" presId="urn:microsoft.com/office/officeart/2005/8/layout/target3"/>
    <dgm:cxn modelId="{C73D969C-F4BA-6E48-B2DD-AEE2851C6857}" type="presParOf" srcId="{5F1E8ADF-4F70-5843-85C3-40DE0CB1121C}" destId="{DD094B3F-D9BA-6543-A33B-8DD16E2AA0B8}" srcOrd="12" destOrd="0" presId="urn:microsoft.com/office/officeart/2005/8/layout/target3"/>
    <dgm:cxn modelId="{973167F0-210A-164E-ADC4-32306A8BDCCC}" type="presParOf" srcId="{5F1E8ADF-4F70-5843-85C3-40DE0CB1121C}" destId="{DF64A535-4902-134C-81F0-C7DC7369A064}" srcOrd="13" destOrd="0" presId="urn:microsoft.com/office/officeart/2005/8/layout/target3"/>
    <dgm:cxn modelId="{FE641A03-E712-0F46-8E20-0C3BF49E2682}" type="presParOf" srcId="{5F1E8ADF-4F70-5843-85C3-40DE0CB1121C}" destId="{6B6235C4-ED47-1544-8B81-78FB71724AF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8B6-C8E5-7844-9FAC-C47216F45E8A}">
      <dsp:nvSpPr>
        <dsp:cNvPr id="0" name=""/>
        <dsp:cNvSpPr/>
      </dsp:nvSpPr>
      <dsp:spPr>
        <a:xfrm>
          <a:off x="1312644" y="0"/>
          <a:ext cx="2597101" cy="259710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1B77D-FAE1-194C-811A-1F8C3DFC05DB}">
      <dsp:nvSpPr>
        <dsp:cNvPr id="0" name=""/>
        <dsp:cNvSpPr/>
      </dsp:nvSpPr>
      <dsp:spPr>
        <a:xfrm>
          <a:off x="306030" y="2064912"/>
          <a:ext cx="6298443" cy="53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Modello dinamico generativo</a:t>
          </a:r>
        </a:p>
      </dsp:txBody>
      <dsp:txXfrm>
        <a:off x="332009" y="2090891"/>
        <a:ext cx="6246485" cy="480230"/>
      </dsp:txXfrm>
    </dsp:sp>
    <dsp:sp modelId="{A6D39A6A-6923-C24F-8E1D-C16F16B871BF}">
      <dsp:nvSpPr>
        <dsp:cNvPr id="0" name=""/>
        <dsp:cNvSpPr/>
      </dsp:nvSpPr>
      <dsp:spPr>
        <a:xfrm>
          <a:off x="576694" y="83224"/>
          <a:ext cx="5613659" cy="794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</a:t>
          </a:r>
          <a:r>
            <a:rPr lang="it-IT" sz="2000" kern="1200" dirty="0" err="1"/>
            <a:t>border</a:t>
          </a:r>
          <a:r>
            <a:rPr lang="it-IT" sz="2000" kern="1200" dirty="0"/>
            <a:t>, </a:t>
          </a:r>
          <a:r>
            <a:rPr lang="it-IT" sz="2000" kern="1200" dirty="0" err="1"/>
            <a:t>liminalità</a:t>
          </a:r>
          <a:r>
            <a:rPr lang="it-IT" sz="2000" kern="1200" dirty="0"/>
            <a:t> (</a:t>
          </a:r>
          <a:r>
            <a:rPr lang="it-IT" sz="2000" kern="1200" dirty="0" err="1"/>
            <a:t>communitas</a:t>
          </a:r>
          <a:r>
            <a:rPr lang="it-IT" sz="2000" kern="1200" dirty="0"/>
            <a:t>) (V. Turner)</a:t>
          </a:r>
        </a:p>
      </dsp:txBody>
      <dsp:txXfrm>
        <a:off x="615491" y="122021"/>
        <a:ext cx="5536065" cy="717161"/>
      </dsp:txXfrm>
    </dsp:sp>
    <dsp:sp modelId="{867400F4-9480-BD4E-8B84-AF7D7FCDB560}">
      <dsp:nvSpPr>
        <dsp:cNvPr id="0" name=""/>
        <dsp:cNvSpPr/>
      </dsp:nvSpPr>
      <dsp:spPr>
        <a:xfrm>
          <a:off x="27044" y="1094509"/>
          <a:ext cx="6701076" cy="519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Etnicità come processo multi-dimensionale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Interdipendenza dei gruppi etnici</a:t>
          </a:r>
        </a:p>
      </dsp:txBody>
      <dsp:txXfrm>
        <a:off x="52412" y="1119877"/>
        <a:ext cx="6650340" cy="468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9971-EE5C-A34F-867E-297CC442F8DB}">
      <dsp:nvSpPr>
        <dsp:cNvPr id="0" name=""/>
        <dsp:cNvSpPr/>
      </dsp:nvSpPr>
      <dsp:spPr>
        <a:xfrm>
          <a:off x="9817" y="793210"/>
          <a:ext cx="1885631" cy="113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Norme sociali introiettate</a:t>
          </a:r>
          <a:endParaRPr lang="it-IT" kern="1200" dirty="0"/>
        </a:p>
      </dsp:txBody>
      <dsp:txXfrm>
        <a:off x="42954" y="826347"/>
        <a:ext cx="1819357" cy="1065105"/>
      </dsp:txXfrm>
    </dsp:sp>
    <dsp:sp modelId="{FDCECC7D-A629-694B-8CA8-CD09FB0839EF}">
      <dsp:nvSpPr>
        <dsp:cNvPr id="0" name=""/>
        <dsp:cNvSpPr/>
      </dsp:nvSpPr>
      <dsp:spPr>
        <a:xfrm>
          <a:off x="2084012" y="1125081"/>
          <a:ext cx="399753" cy="4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2084012" y="1218608"/>
        <a:ext cx="279827" cy="280582"/>
      </dsp:txXfrm>
    </dsp:sp>
    <dsp:sp modelId="{2EBCEB91-41D3-2642-BE83-BA2AA3E59E1D}">
      <dsp:nvSpPr>
        <dsp:cNvPr id="0" name=""/>
        <dsp:cNvSpPr/>
      </dsp:nvSpPr>
      <dsp:spPr>
        <a:xfrm>
          <a:off x="2649701" y="793210"/>
          <a:ext cx="1885631" cy="113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Scelte strategiche</a:t>
          </a:r>
        </a:p>
      </dsp:txBody>
      <dsp:txXfrm>
        <a:off x="2682838" y="826347"/>
        <a:ext cx="1819357" cy="1065105"/>
      </dsp:txXfrm>
    </dsp:sp>
    <dsp:sp modelId="{8342A92F-6734-5041-9A34-5F2330C2796C}">
      <dsp:nvSpPr>
        <dsp:cNvPr id="0" name=""/>
        <dsp:cNvSpPr/>
      </dsp:nvSpPr>
      <dsp:spPr>
        <a:xfrm>
          <a:off x="4723896" y="1125081"/>
          <a:ext cx="399753" cy="4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4723896" y="1218608"/>
        <a:ext cx="279827" cy="280582"/>
      </dsp:txXfrm>
    </dsp:sp>
    <dsp:sp modelId="{1288B1E5-37BC-E54C-BF68-EDC44726AFB9}">
      <dsp:nvSpPr>
        <dsp:cNvPr id="0" name=""/>
        <dsp:cNvSpPr/>
      </dsp:nvSpPr>
      <dsp:spPr>
        <a:xfrm>
          <a:off x="5289586" y="793210"/>
          <a:ext cx="1885631" cy="113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Nuovo standard comportamentale </a:t>
          </a:r>
        </a:p>
      </dsp:txBody>
      <dsp:txXfrm>
        <a:off x="5322723" y="826347"/>
        <a:ext cx="1819357" cy="106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12F5B-8567-9742-A529-4962DBA9CEB7}">
      <dsp:nvSpPr>
        <dsp:cNvPr id="0" name=""/>
        <dsp:cNvSpPr/>
      </dsp:nvSpPr>
      <dsp:spPr>
        <a:xfrm>
          <a:off x="-16056" y="187143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FE7D9-4A85-124D-AD79-255BB08FE4DC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mobilità</a:t>
          </a:r>
        </a:p>
      </dsp:txBody>
      <dsp:txXfrm>
        <a:off x="1828800" y="203199"/>
        <a:ext cx="2133600" cy="1097282"/>
      </dsp:txXfrm>
    </dsp:sp>
    <dsp:sp modelId="{6F5E4316-FB3C-6C4F-901E-3451414AA7BC}">
      <dsp:nvSpPr>
        <dsp:cNvPr id="0" name=""/>
        <dsp:cNvSpPr/>
      </dsp:nvSpPr>
      <dsp:spPr>
        <a:xfrm>
          <a:off x="1706171" y="1331840"/>
          <a:ext cx="2377437" cy="23774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1A7DB-5494-FE40-B868-873680AE8B29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frontiere</a:t>
          </a:r>
        </a:p>
      </dsp:txBody>
      <dsp:txXfrm>
        <a:off x="1828800" y="1300482"/>
        <a:ext cx="2133600" cy="1097278"/>
      </dsp:txXfrm>
    </dsp:sp>
    <dsp:sp modelId="{6BDCBEFC-3ABF-334D-BCED-FE88B8E679C5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EA082-F768-C548-8E47-F123D3A3771E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territori</a:t>
          </a:r>
        </a:p>
      </dsp:txBody>
      <dsp:txXfrm>
        <a:off x="1828800" y="2397761"/>
        <a:ext cx="2133600" cy="1097278"/>
      </dsp:txXfrm>
    </dsp:sp>
    <dsp:sp modelId="{6032B5C4-D83B-034D-B660-E152024D1D70}">
      <dsp:nvSpPr>
        <dsp:cNvPr id="0" name=""/>
        <dsp:cNvSpPr/>
      </dsp:nvSpPr>
      <dsp:spPr>
        <a:xfrm>
          <a:off x="3962400" y="203199"/>
          <a:ext cx="2133600" cy="109728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 err="1"/>
            <a:t>transnazionalismo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diaspora</a:t>
          </a:r>
        </a:p>
      </dsp:txBody>
      <dsp:txXfrm>
        <a:off x="3962400" y="203199"/>
        <a:ext cx="2133600" cy="1097282"/>
      </dsp:txXfrm>
    </dsp:sp>
    <dsp:sp modelId="{DD094B3F-D9BA-6543-A33B-8DD16E2AA0B8}">
      <dsp:nvSpPr>
        <dsp:cNvPr id="0" name=""/>
        <dsp:cNvSpPr/>
      </dsp:nvSpPr>
      <dsp:spPr>
        <a:xfrm>
          <a:off x="3962400" y="1300482"/>
          <a:ext cx="2133600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confini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in </a:t>
          </a:r>
          <a:r>
            <a:rPr lang="it-IT" sz="1900" kern="1200" dirty="0" err="1"/>
            <a:t>between</a:t>
          </a:r>
          <a:endParaRPr lang="it-IT" sz="1900" kern="1200" dirty="0"/>
        </a:p>
      </dsp:txBody>
      <dsp:txXfrm>
        <a:off x="3962400" y="1300482"/>
        <a:ext cx="2133600" cy="1097278"/>
      </dsp:txXfrm>
    </dsp:sp>
    <dsp:sp modelId="{6B6235C4-ED47-1544-8B81-78FB71724AF5}">
      <dsp:nvSpPr>
        <dsp:cNvPr id="0" name=""/>
        <dsp:cNvSpPr/>
      </dsp:nvSpPr>
      <dsp:spPr>
        <a:xfrm>
          <a:off x="3962400" y="2397761"/>
          <a:ext cx="2133600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Etnografia </a:t>
          </a:r>
          <a:r>
            <a:rPr lang="it-IT" sz="1900" kern="1200" dirty="0" err="1"/>
            <a:t>multisituata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reti</a:t>
          </a:r>
        </a:p>
      </dsp:txBody>
      <dsp:txXfrm>
        <a:off x="3962400" y="2397761"/>
        <a:ext cx="2133600" cy="109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6E547-F244-814F-8EA0-10845888E5C0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4570-FD05-3F46-8421-AB5D113224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0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15730BF-9DB2-2E48-8061-14D431D721C9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C75A31D-4BE1-7745-85BF-39752076A472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85F99BB-62FA-5948-A5CB-DC7662016798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52D9CBC-F0F8-F74A-9229-E5B409F5BA4A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7289553-8123-7F46-8D0E-B9B952505345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B09EB99-790F-5D44-A1E4-CAB5AEC25A99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4C340C-CD2E-504A-B01F-C3A18F37CF9E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7C0E823-FC4F-9A46-85E4-748A86A7674B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A069D28-9B03-684A-8550-734322ACCB96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E1FFED1-312E-1140-88CD-DF283904CD95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3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6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49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31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6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31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86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60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16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EB807FC-081C-2647-AD43-F6677F1015C9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3114058-FE67-9544-9415-5BCE46F81CC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1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2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8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9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9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8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0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78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61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2BB229-18A9-9F43-AFC9-EA204B205A2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99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migration-new-map-of-europe-reveals-real-frontiers-for-refugees-10345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Etnicità 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IDENTITà</a:t>
            </a:r>
            <a:r>
              <a:rPr lang="it-IT" dirty="0"/>
              <a:t> ETNICA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confini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2F2A87-1FBC-9143-ACBC-8D0046BD2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648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43"/>
            <a:ext cx="9144000" cy="50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477394"/>
            <a:ext cx="46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Real-frontiers-for-refugees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7DCA03-FB7C-FA42-A625-FF4146331982}"/>
              </a:ext>
            </a:extLst>
          </p:cNvPr>
          <p:cNvSpPr txBox="1"/>
          <p:nvPr/>
        </p:nvSpPr>
        <p:spPr>
          <a:xfrm>
            <a:off x="2711116" y="5477394"/>
            <a:ext cx="6432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Migrazioni di TRANSITO (A. MASSA in Riccio 2014: 35)</a:t>
            </a:r>
          </a:p>
          <a:p>
            <a:r>
              <a:rPr lang="it-IT" dirty="0"/>
              <a:t>«Sotto l’etichetta </a:t>
            </a:r>
            <a:r>
              <a:rPr lang="it-IT" i="1" dirty="0" err="1"/>
              <a:t>transit</a:t>
            </a:r>
            <a:r>
              <a:rPr lang="it-IT" i="1" dirty="0"/>
              <a:t> </a:t>
            </a:r>
            <a:r>
              <a:rPr lang="it-IT" i="1" dirty="0" err="1"/>
              <a:t>migration</a:t>
            </a:r>
            <a:r>
              <a:rPr lang="it-IT" dirty="0"/>
              <a:t> c’è il ruolo solto dalle politiche migratorie europee non solo nella GESTIONE ma anche nella PRODUZIONE di tali realtà e del discorso scientifico sviluppato attorno a esse»</a:t>
            </a:r>
          </a:p>
        </p:txBody>
      </p:sp>
    </p:spTree>
    <p:extLst>
      <p:ext uri="{BB962C8B-B14F-4D97-AF65-F5344CB8AC3E}">
        <p14:creationId xmlns:p14="http://schemas.microsoft.com/office/powerpoint/2010/main" val="258824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4905764" cy="990600"/>
          </a:xfrm>
        </p:spPr>
        <p:txBody>
          <a:bodyPr/>
          <a:lstStyle/>
          <a:p>
            <a:pPr eaLnBrk="1" hangingPunct="1"/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Border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≠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boundaries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06236"/>
            <a:ext cx="7772400" cy="3733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3251" name="Picture 4" descr="MoneyChangersPakAfgBord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2752"/>
            <a:ext cx="6544551" cy="44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51" y="1219200"/>
            <a:ext cx="1986674" cy="307313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43789" y="5657671"/>
            <a:ext cx="654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Processi 			</a:t>
            </a:r>
            <a:r>
              <a:rPr lang="it-IT" dirty="0" err="1"/>
              <a:t>Liminalità</a:t>
            </a:r>
            <a:r>
              <a:rPr lang="it-IT" dirty="0"/>
              <a:t> (</a:t>
            </a:r>
            <a:r>
              <a:rPr lang="it-IT" dirty="0" err="1"/>
              <a:t>in_between</a:t>
            </a:r>
            <a:r>
              <a:rPr lang="it-IT" dirty="0"/>
              <a:t>)</a:t>
            </a:r>
          </a:p>
          <a:p>
            <a:r>
              <a:rPr lang="it-IT" dirty="0"/>
              <a:t>(IM)Mobilità		Reti sociali </a:t>
            </a:r>
          </a:p>
          <a:p>
            <a:r>
              <a:rPr lang="it-IT" dirty="0"/>
              <a:t>Agency  			Status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879A4E-1091-0D45-9580-DF4DBD6A1256}"/>
              </a:ext>
            </a:extLst>
          </p:cNvPr>
          <p:cNvSpPr txBox="1"/>
          <p:nvPr/>
        </p:nvSpPr>
        <p:spPr>
          <a:xfrm>
            <a:off x="6544551" y="4768334"/>
            <a:ext cx="2671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Brambilla in Riccio: 45</a:t>
            </a:r>
          </a:p>
          <a:p>
            <a:r>
              <a:rPr lang="it-IT" dirty="0"/>
              <a:t>«Frontiera come processo socio-spaziale»</a:t>
            </a:r>
          </a:p>
        </p:txBody>
      </p:sp>
    </p:spTree>
    <p:extLst>
      <p:ext uri="{BB962C8B-B14F-4D97-AF65-F5344CB8AC3E}">
        <p14:creationId xmlns:p14="http://schemas.microsoft.com/office/powerpoint/2010/main" val="154421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263" y="406400"/>
            <a:ext cx="7970921" cy="99728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prospettiva dinamica e interazionale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&amp; confine etnico </a:t>
            </a:r>
            <a:r>
              <a:rPr lang="it-IT" sz="2800" dirty="0"/>
              <a:t>(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Barth</a:t>
            </a:r>
            <a:r>
              <a:rPr lang="it-IT" sz="2800" dirty="0"/>
              <a:t>)</a:t>
            </a:r>
            <a:endParaRPr lang="it-IT" sz="2800" dirty="0">
              <a:latin typeface="Tw Cen MT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18430"/>
              </p:ext>
            </p:extLst>
          </p:nvPr>
        </p:nvGraphicFramePr>
        <p:xfrm>
          <a:off x="1560536" y="4140582"/>
          <a:ext cx="6910505" cy="259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7353405"/>
              </p:ext>
            </p:extLst>
          </p:nvPr>
        </p:nvGraphicFramePr>
        <p:xfrm>
          <a:off x="536387" y="1600200"/>
          <a:ext cx="7185035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376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8423" y="458811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“In </a:t>
            </a:r>
            <a:r>
              <a:rPr lang="it-IT" dirty="0" err="1"/>
              <a:t>between</a:t>
            </a:r>
            <a:r>
              <a:rPr lang="it-IT" dirty="0"/>
              <a:t>” </a:t>
            </a:r>
            <a:br>
              <a:rPr lang="it-IT" dirty="0"/>
            </a:br>
            <a:r>
              <a:rPr lang="it-IT" sz="2800" dirty="0" err="1"/>
              <a:t>Bhabha</a:t>
            </a:r>
            <a:r>
              <a:rPr lang="it-IT" sz="2800" dirty="0"/>
              <a:t> 1994  </a:t>
            </a:r>
            <a:r>
              <a:rPr lang="it-IT" sz="2800" dirty="0" err="1"/>
              <a:t>Postcolonial</a:t>
            </a:r>
            <a:br>
              <a:rPr lang="it-IT" sz="2800" dirty="0"/>
            </a:br>
            <a:r>
              <a:rPr lang="it-IT" sz="2800" dirty="0" err="1"/>
              <a:t>Anzaldua</a:t>
            </a:r>
            <a:r>
              <a:rPr lang="it-IT" sz="2800" dirty="0"/>
              <a:t> 1987 Gender</a:t>
            </a:r>
          </a:p>
        </p:txBody>
      </p:sp>
      <p:pic>
        <p:nvPicPr>
          <p:cNvPr id="5" name="Segnaposto contenuto 4" descr="97804150163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892" r="-81892"/>
          <a:stretch>
            <a:fillRect/>
          </a:stretch>
        </p:blipFill>
        <p:spPr>
          <a:xfrm>
            <a:off x="1730389" y="2255567"/>
            <a:ext cx="6508377" cy="3916363"/>
          </a:xfrm>
        </p:spPr>
      </p:pic>
      <p:pic>
        <p:nvPicPr>
          <p:cNvPr id="6" name="Segnaposto immagine 5" descr="4588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615" t="-8419" b="-9697"/>
          <a:stretch/>
        </p:blipFill>
        <p:spPr>
          <a:xfrm>
            <a:off x="-194552" y="1880078"/>
            <a:ext cx="3913811" cy="4625788"/>
          </a:xfrm>
        </p:spPr>
      </p:pic>
      <p:pic>
        <p:nvPicPr>
          <p:cNvPr id="3" name="Immagine 2" descr="9780674779617_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3" y="2255567"/>
            <a:ext cx="2010438" cy="25243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95791" y="5274725"/>
            <a:ext cx="203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ROOTS</a:t>
            </a:r>
          </a:p>
          <a:p>
            <a:r>
              <a:rPr lang="it-IT" dirty="0"/>
              <a:t>ROUTES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16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78423" y="473242"/>
            <a:ext cx="6508377" cy="1143000"/>
          </a:xfrm>
        </p:spPr>
        <p:txBody>
          <a:bodyPr/>
          <a:lstStyle/>
          <a:p>
            <a:r>
              <a:rPr lang="it-IT" sz="2800" dirty="0"/>
              <a:t>Van </a:t>
            </a:r>
            <a:r>
              <a:rPr lang="it-IT" sz="2800" dirty="0" err="1"/>
              <a:t>Gennep</a:t>
            </a:r>
            <a:r>
              <a:rPr lang="it-IT" sz="2800" dirty="0"/>
              <a:t> 1909 – </a:t>
            </a:r>
            <a:r>
              <a:rPr lang="it-IT" sz="2800" dirty="0" err="1"/>
              <a:t>Liminality</a:t>
            </a:r>
            <a:br>
              <a:rPr lang="it-IT" sz="2800" dirty="0"/>
            </a:br>
            <a:r>
              <a:rPr lang="it-IT" sz="2800" dirty="0"/>
              <a:t>Turner 1967 – </a:t>
            </a:r>
            <a:r>
              <a:rPr lang="it-IT" sz="2800" dirty="0" err="1"/>
              <a:t>Communitas</a:t>
            </a:r>
            <a:r>
              <a:rPr lang="it-IT" sz="2800" dirty="0"/>
              <a:t>  </a:t>
            </a:r>
          </a:p>
        </p:txBody>
      </p:sp>
      <p:pic>
        <p:nvPicPr>
          <p:cNvPr id="7" name="Segnaposto contenuto 6" descr="51FGAPZf2+L._SX322_BO1,204,203,200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883" y="2522662"/>
            <a:ext cx="2057400" cy="3162300"/>
          </a:xfrm>
        </p:spPr>
      </p:pic>
      <p:pic>
        <p:nvPicPr>
          <p:cNvPr id="8" name="Segnaposto immagine 7" descr="51nLTJBFzzL._SX326_BO1,204,203,200_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3"/>
          <a:stretch/>
        </p:blipFill>
        <p:spPr>
          <a:xfrm>
            <a:off x="681789" y="1976439"/>
            <a:ext cx="3061369" cy="4493878"/>
          </a:xfrm>
        </p:spPr>
      </p:pic>
      <p:sp>
        <p:nvSpPr>
          <p:cNvPr id="2" name="CasellaDiTesto 1"/>
          <p:cNvSpPr txBox="1"/>
          <p:nvPr/>
        </p:nvSpPr>
        <p:spPr>
          <a:xfrm>
            <a:off x="6480008" y="2209800"/>
            <a:ext cx="2663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Frontiere come </a:t>
            </a:r>
          </a:p>
          <a:p>
            <a:endParaRPr lang="it-IT" dirty="0"/>
          </a:p>
          <a:p>
            <a:r>
              <a:rPr lang="it-IT" dirty="0"/>
              <a:t>-mezzo di esclusione e divisione ma anche di contatto e scambio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-luoghi creativi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566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53697209"/>
              </p:ext>
            </p:extLst>
          </p:nvPr>
        </p:nvGraphicFramePr>
        <p:xfrm>
          <a:off x="1420135" y="19745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0"/>
            <a:ext cx="893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i="1" dirty="0"/>
              <a:t>«I confini etnici rimangono visibili, ma significati e forme culturali li attraversano. […] </a:t>
            </a:r>
          </a:p>
          <a:p>
            <a:pPr>
              <a:buNone/>
            </a:pPr>
            <a:r>
              <a:rPr lang="it-IT" i="1" dirty="0"/>
              <a:t>Sembrerebbe di poter dire che, alla fine del ventesimo secolo, e nel corso del ventunesimo, è con la comprensione del flusso dell’ecumene globale che possiamo meglio provare a dare un senso all’homo sapiens»</a:t>
            </a:r>
            <a:r>
              <a:rPr lang="it-IT" dirty="0"/>
              <a:t>  (</a:t>
            </a:r>
            <a:r>
              <a:rPr lang="it-IT" dirty="0" err="1"/>
              <a:t>Hannerz</a:t>
            </a:r>
            <a:r>
              <a:rPr lang="it-IT" dirty="0"/>
              <a:t>, </a:t>
            </a:r>
            <a:r>
              <a:rPr lang="it-IT" i="1" dirty="0"/>
              <a:t>La complessità culturale,</a:t>
            </a:r>
            <a:r>
              <a:rPr lang="it-IT" dirty="0"/>
              <a:t> 1998: 346).</a:t>
            </a:r>
          </a:p>
        </p:txBody>
      </p:sp>
    </p:spTree>
    <p:extLst>
      <p:ext uri="{BB962C8B-B14F-4D97-AF65-F5344CB8AC3E}">
        <p14:creationId xmlns:p14="http://schemas.microsoft.com/office/powerpoint/2010/main" val="268590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Frontiere e confini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2470" y="2452558"/>
            <a:ext cx="7772400" cy="39482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DI B/ORDERING /OTHERING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Le migrazioni mettono in discussione i confini nazionali, ma continuano a esserne regolate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Nazionalismo metodologico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Sistemi di inclusione differenziale (</a:t>
            </a:r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Fassin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) e ‘</a:t>
            </a:r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razzializzazione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’ degli immigrati 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Ripensare la </a:t>
            </a:r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globale (cittadinanza, lavoro, spazio, mobilità ecc.)</a:t>
            </a:r>
          </a:p>
          <a:p>
            <a:pPr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32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96913" y="315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Confini europei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r>
              <a:rPr lang="it-IT" sz="3600" b="0" i="0" dirty="0">
                <a:latin typeface="Eurostile" charset="0"/>
                <a:cs typeface="Eurostile" charset="0"/>
              </a:rPr>
              <a:t>Crisi migratoria? </a:t>
            </a: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BED656A0-0D1E-7443-9024-9F08396B1E6E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17</a:t>
            </a:fld>
            <a:endParaRPr lang="it-IT" sz="1400" b="0" i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954" b="29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40618_stop-15230317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0300"/>
            <a:ext cx="9144000" cy="45752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331" y="0"/>
            <a:ext cx="7773338" cy="1596177"/>
          </a:xfrm>
        </p:spPr>
        <p:txBody>
          <a:bodyPr/>
          <a:lstStyle/>
          <a:p>
            <a:r>
              <a:rPr lang="it-IT" dirty="0"/>
              <a:t>Sprovincializzare l’Europa</a:t>
            </a:r>
          </a:p>
        </p:txBody>
      </p:sp>
    </p:spTree>
    <p:extLst>
      <p:ext uri="{BB962C8B-B14F-4D97-AF65-F5344CB8AC3E}">
        <p14:creationId xmlns:p14="http://schemas.microsoft.com/office/powerpoint/2010/main" val="374409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20725" y="2968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Emergenza straordinaria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779" r="27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BF88F90D-C1C7-2844-AF9A-ADDD9923544C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19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1416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alkan-rou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905000" y="228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‘CRISI’ MIGRATORIA?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055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96913" y="3016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Militarizzazione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22312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0297" b="102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D9C22949-8F6D-1548-80C3-517A7C6C04D5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20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35524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Allarme invasione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br>
              <a:rPr lang="it-IT" sz="3600" b="0" i="0" dirty="0">
                <a:solidFill>
                  <a:srgbClr val="336633"/>
                </a:solidFill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942" b="29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6D494B6B-6A28-7646-9EEC-6620FDBF33B0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21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10631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Spettacolarizzazione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960" b="2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1D5AEDF2-0857-A049-9F14-0EF78B13ABF6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22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2168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33425" y="2254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Emotività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0054" b="100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7D653805-AE54-A149-8CF2-DEAB4966A0F3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23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23743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Vittimizzazione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8549" r="85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7C38CD5B-4A34-3948-A090-E4912BFE1F9A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24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32940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Stereotipi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8365" b="83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4B2965FF-908F-0A43-B2A4-C38E0F7A2C46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25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41723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Passività</a:t>
            </a:r>
          </a:p>
          <a:p>
            <a:pPr algn="ctr">
              <a:buClrTx/>
              <a:buFontTx/>
              <a:buNone/>
              <a:defRPr/>
            </a:pP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0298" b="102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33F20485-3C42-E54E-A191-6B6CF6CB75AD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26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30664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79438" y="287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CATEGORIZZAZIONI</a:t>
            </a:r>
          </a:p>
          <a:p>
            <a:pPr algn="ctr">
              <a:buClrTx/>
              <a:buFontTx/>
              <a:buNone/>
              <a:defRPr/>
            </a:pP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79438" y="1657350"/>
            <a:ext cx="9001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indent="-2270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Crisi ed emergenza umanitaria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Sospensione dei diritti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Militarizzazione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Vittimizzazione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2800" b="0" i="0" dirty="0"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Font typeface="Wingdings" charset="0"/>
              <a:buChar char=""/>
              <a:defRPr/>
            </a:pPr>
            <a:r>
              <a:rPr lang="it-IT" sz="3200" b="0" i="0" dirty="0">
                <a:latin typeface="Eurostile" charset="0"/>
                <a:cs typeface="Eurostile" charset="0"/>
              </a:rPr>
              <a:t>Passività</a:t>
            </a:r>
            <a:endParaRPr lang="it-IT" sz="32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Font typeface="Wingdings" charset="0"/>
              <a:buChar char=""/>
              <a:defRPr/>
            </a:pPr>
            <a:r>
              <a:rPr lang="it-IT" sz="3200" b="0" i="0" dirty="0">
                <a:latin typeface="Eurostile" charset="0"/>
                <a:cs typeface="Eurostile" charset="0"/>
              </a:rPr>
              <a:t>Peso </a:t>
            </a:r>
            <a:endParaRPr lang="it-IT" sz="32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b="0" i="0" dirty="0">
                <a:latin typeface="Wingdings" charset="0"/>
                <a:cs typeface="Wingdings" charset="0"/>
              </a:rPr>
              <a:t></a:t>
            </a:r>
            <a:r>
              <a:rPr lang="it-IT" sz="3200" b="0" i="0" dirty="0">
                <a:latin typeface="Eurostile" charset="0"/>
                <a:cs typeface="Eurostile" charset="0"/>
              </a:rPr>
              <a:t>Conflitto fra diverse precarietà</a:t>
            </a:r>
            <a:endParaRPr lang="it-IT" sz="2600" b="0" i="0" dirty="0">
              <a:latin typeface="Eurostile" charset="0"/>
              <a:cs typeface="Eurostile" charset="0"/>
            </a:endParaRPr>
          </a:p>
          <a:p>
            <a:pPr lvl="2">
              <a:spcBef>
                <a:spcPts val="800"/>
              </a:spcBef>
              <a:buClrTx/>
              <a:buFontTx/>
              <a:buNone/>
              <a:defRPr/>
            </a:pPr>
            <a:endParaRPr lang="it-IT" sz="2600" b="0" i="0" dirty="0"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2600" b="0" i="0" dirty="0">
              <a:latin typeface="Eurostile" charset="0"/>
              <a:cs typeface="Eurostile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92725" y="6092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4B6367B6-C440-C143-9387-72A16A7A70E6}" type="slidenum">
              <a:rPr lang="it-IT" sz="1400" b="0" i="0" smtClean="0">
                <a:latin typeface="Eurostile" charset="0"/>
                <a:cs typeface="Eurostile" charset="0"/>
              </a:rPr>
              <a:pPr algn="r" eaLnBrk="1" hangingPunct="1">
                <a:buClrTx/>
                <a:buFontTx/>
                <a:buNone/>
                <a:defRPr/>
              </a:pPr>
              <a:t>27</a:t>
            </a:fld>
            <a:endParaRPr lang="it-IT" sz="1400" b="0" i="0">
              <a:latin typeface="Eurostile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TX2I01M 2016-6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80"/>
            <a:ext cx="6004230" cy="6858000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096000" y="273050"/>
            <a:ext cx="3048000" cy="5853113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/>
              <a:t>Transiti </a:t>
            </a:r>
          </a:p>
          <a:p>
            <a:pPr marL="0" indent="0">
              <a:buNone/>
            </a:pPr>
            <a:r>
              <a:rPr lang="it-IT" sz="2400" dirty="0"/>
              <a:t>	“irregolari”</a:t>
            </a:r>
          </a:p>
          <a:p>
            <a:endParaRPr lang="it-IT" sz="2400" dirty="0"/>
          </a:p>
          <a:p>
            <a:r>
              <a:rPr lang="it-IT" sz="2400" dirty="0"/>
              <a:t>Mobilità 	bloccata</a:t>
            </a:r>
          </a:p>
          <a:p>
            <a:endParaRPr lang="it-IT" sz="2400" dirty="0"/>
          </a:p>
          <a:p>
            <a:r>
              <a:rPr lang="it-IT" sz="2400" dirty="0"/>
              <a:t>Spazi liminali </a:t>
            </a:r>
          </a:p>
          <a:p>
            <a:endParaRPr lang="it-IT" sz="2400" dirty="0"/>
          </a:p>
          <a:p>
            <a:r>
              <a:rPr lang="it-IT" sz="2400" dirty="0" err="1"/>
              <a:t>Push</a:t>
            </a:r>
            <a:r>
              <a:rPr lang="it-IT" sz="2400" dirty="0"/>
              <a:t> back</a:t>
            </a:r>
          </a:p>
          <a:p>
            <a:endParaRPr lang="it-IT" sz="2400" dirty="0"/>
          </a:p>
          <a:p>
            <a:r>
              <a:rPr lang="it-IT" sz="2400" dirty="0"/>
              <a:t>Network </a:t>
            </a:r>
          </a:p>
          <a:p>
            <a:pPr marL="0" indent="0">
              <a:buNone/>
            </a:pPr>
            <a:r>
              <a:rPr lang="it-IT" sz="2400" dirty="0"/>
              <a:t>	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68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e-20181009-72124-1t0e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9" y="6858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99AA10-1C3C-3449-A724-F6B52B5F77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 dirty="0">
                <a:latin typeface="Eurostile" charset="0"/>
                <a:cs typeface="Eurostile" charset="0"/>
              </a:rPr>
              <a:t>Confini Europa: concreti e simbolici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6919B-927B-2643-AECC-32FCDCB9E9B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24581" name="Segnaposto contenuto 6" descr="migrant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97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2019-06-13 Militari al confine sloveno per contrastare flusso migranti - Primopian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0"/>
            <a:ext cx="866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shot_2019-06-13 Carso invaso da vestiti lasciati dai migranti, la Regione invoca il Piemonte Cavalleria 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3" y="0"/>
            <a:ext cx="6065063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516216" y="1124744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VISIBILITA’ DEI </a:t>
            </a:r>
          </a:p>
          <a:p>
            <a:r>
              <a:rPr lang="it-IT" sz="2000" dirty="0">
                <a:latin typeface="+mn-lt"/>
              </a:rPr>
              <a:t>CORPI IN TRANSITO</a:t>
            </a:r>
          </a:p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MOBILITA’</a:t>
            </a:r>
          </a:p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ANCORAGGI</a:t>
            </a:r>
          </a:p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PRESIDI UMANITARI</a:t>
            </a:r>
          </a:p>
        </p:txBody>
      </p:sp>
    </p:spTree>
    <p:extLst>
      <p:ext uri="{BB962C8B-B14F-4D97-AF65-F5344CB8AC3E}">
        <p14:creationId xmlns:p14="http://schemas.microsoft.com/office/powerpoint/2010/main" val="784602226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{C789FEF5-655B-E34A-A893-F2D4D6A5B09F}tf10001073</Template>
  <TotalTime>172</TotalTime>
  <Words>406</Words>
  <Application>Microsoft Macintosh PowerPoint</Application>
  <PresentationFormat>Presentazione su schermo (4:3)</PresentationFormat>
  <Paragraphs>107</Paragraphs>
  <Slides>27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Eurostile</vt:lpstr>
      <vt:lpstr>Symbol</vt:lpstr>
      <vt:lpstr>Times New Roman</vt:lpstr>
      <vt:lpstr>Tw Cen MT</vt:lpstr>
      <vt:lpstr>Wingdings</vt:lpstr>
      <vt:lpstr>Goccia</vt:lpstr>
      <vt:lpstr>Etnicità    IDENTITà ETNICA  confini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Confini Europa: concreti e simbolici</vt:lpstr>
      <vt:lpstr>Presentazione standard di PowerPoint</vt:lpstr>
      <vt:lpstr>Presentazione standard di PowerPoint</vt:lpstr>
      <vt:lpstr>Presentazione standard di PowerPoint</vt:lpstr>
      <vt:lpstr>Border ≠ boundaries  </vt:lpstr>
      <vt:lpstr>prospettiva dinamica e interazionale &amp; confine etnico (F. Barth)</vt:lpstr>
      <vt:lpstr>“In between”  Bhabha 1994  Postcolonial Anzaldua 1987 Gender</vt:lpstr>
      <vt:lpstr>Van Gennep 1909 – Liminality Turner 1967 – Communitas  </vt:lpstr>
      <vt:lpstr>Presentazione standard di PowerPoint</vt:lpstr>
      <vt:lpstr>Frontiere e confini</vt:lpstr>
      <vt:lpstr>Presentazione standard di PowerPoint</vt:lpstr>
      <vt:lpstr>Sprovincializzare l’Europa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Etnicità    IDENTITà ETNICA  confini</dc:title>
  <dc:creator>roberta altin</dc:creator>
  <cp:lastModifiedBy>ALTIN ROBERTA</cp:lastModifiedBy>
  <cp:revision>44</cp:revision>
  <dcterms:created xsi:type="dcterms:W3CDTF">2018-10-16T07:39:57Z</dcterms:created>
  <dcterms:modified xsi:type="dcterms:W3CDTF">2022-10-21T17:33:17Z</dcterms:modified>
</cp:coreProperties>
</file>