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8" r:id="rId2"/>
    <p:sldId id="484" r:id="rId3"/>
    <p:sldId id="279" r:id="rId4"/>
    <p:sldId id="485" r:id="rId5"/>
    <p:sldId id="289" r:id="rId6"/>
    <p:sldId id="449" r:id="rId7"/>
    <p:sldId id="445" r:id="rId8"/>
    <p:sldId id="290" r:id="rId9"/>
    <p:sldId id="478" r:id="rId10"/>
    <p:sldId id="479" r:id="rId11"/>
    <p:sldId id="480" r:id="rId12"/>
    <p:sldId id="481" r:id="rId13"/>
    <p:sldId id="482" r:id="rId14"/>
    <p:sldId id="426" r:id="rId15"/>
    <p:sldId id="477" r:id="rId16"/>
    <p:sldId id="471" r:id="rId17"/>
    <p:sldId id="472" r:id="rId18"/>
    <p:sldId id="473" r:id="rId19"/>
    <p:sldId id="487" r:id="rId20"/>
    <p:sldId id="488" r:id="rId21"/>
    <p:sldId id="483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12"/>
    <p:restoredTop sz="94632"/>
  </p:normalViewPr>
  <p:slideViewPr>
    <p:cSldViewPr snapToGrid="0" snapToObjects="1">
      <p:cViewPr varScale="1">
        <p:scale>
          <a:sx n="98" d="100"/>
          <a:sy n="98" d="100"/>
        </p:scale>
        <p:origin x="18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90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01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789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olo e contenu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E9BD-8868-2E4B-AFCB-D2127AF9C6D5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C7855-4A2F-A445-B903-A1307F0D4CA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2551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56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88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65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99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11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43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317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14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59646-0F0D-264F-9866-F5F2D45FD32E}" type="datetimeFigureOut">
              <a:rPr lang="it-IT" smtClean="0"/>
              <a:t>21/10/22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75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s://vimeo.com/77953858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fettura.it/trieste/contenuti/Commissione_territoriale-8030888.htm" TargetMode="External"/><Relationship Id="rId2" Type="http://schemas.openxmlformats.org/officeDocument/2006/relationships/hyperlink" Target="https://www.interno.gov.it/it/temi/immigrazione-e-asilo/sistema-accoglienza-sul-territorio/centri-limmigrazion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2jGcRPJZe5o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ione.fvg.it/rafvg/export/sites/default/RAFVG/cultura-sport/immigrazione/FOGLIA14/allegati/Report_MSNA_III_trimestre_2021.pdf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rderviolence.eu/violence-report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Esternalizzazione dei confini UE</a:t>
            </a:r>
            <a:br>
              <a:rPr lang="it-IT" dirty="0"/>
            </a:br>
            <a:r>
              <a:rPr lang="it-IT" dirty="0">
                <a:hlinkClick r:id="rId2"/>
              </a:rPr>
              <a:t>The Land between</a:t>
            </a:r>
            <a:endParaRPr lang="it-IT" dirty="0"/>
          </a:p>
        </p:txBody>
      </p:sp>
      <p:pic>
        <p:nvPicPr>
          <p:cNvPr id="4" name="Segnaposto contenuto 3" descr="277.gif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750" y="2885281"/>
            <a:ext cx="22225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07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3D3EA9-D25A-FC4E-A514-E50FEE3F5F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6948"/>
            <a:ext cx="9143999" cy="70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2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85DBC8-76D3-D548-B6A1-482C7FA7F761}"/>
              </a:ext>
            </a:extLst>
          </p:cNvPr>
          <p:cNvSpPr txBox="1"/>
          <p:nvPr/>
        </p:nvSpPr>
        <p:spPr>
          <a:xfrm>
            <a:off x="142742" y="1726441"/>
            <a:ext cx="83619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Lieve calo di arrivi dalla rotta Balcanica nel  2020 (2624) rispetto all’anno precedente (2980) con picco di arrivi a maggio (436 persone dopo inverno e restrizioni Covid-19) seguito da un sostanziale declino degli arrivi (che non superano mai i 350 arrivi mensili).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Stabile il numero di richiedenti asilo</a:t>
            </a:r>
            <a:r>
              <a:rPr lang="it-IT" dirty="0"/>
              <a:t> (poco più di 1.000 a Trieste) anche dopo Decreto </a:t>
            </a:r>
            <a:r>
              <a:rPr lang="it-IT" dirty="0" err="1"/>
              <a:t>Salvini</a:t>
            </a:r>
            <a:r>
              <a:rPr lang="it-IT" dirty="0"/>
              <a:t> e passaggio SPRAR-SAI.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“Riammissioni informali” (e “a catena”) </a:t>
            </a:r>
            <a:r>
              <a:rPr lang="it-IT" dirty="0"/>
              <a:t>che secondo i dati forniti dal Ministero dell’Interno hanno riguardato almeno 1.000 persone tra metà maggio 2020 e metà gennaio 2021 fino alla sospensione avvenuta anche a seguito dell’ordinanza del Tribunale di Roma del 18.01.2021.</a:t>
            </a:r>
          </a:p>
          <a:p>
            <a:endParaRPr lang="it-IT" dirty="0"/>
          </a:p>
          <a:p>
            <a:endParaRPr lang="it-IT" sz="1350" dirty="0"/>
          </a:p>
          <a:p>
            <a:endParaRPr lang="it-IT" sz="1350" dirty="0"/>
          </a:p>
          <a:p>
            <a:endParaRPr lang="it-IT" sz="1350" dirty="0"/>
          </a:p>
          <a:p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val="3568049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ED06F5A-8450-FC47-8486-9851A16C8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1026"/>
            <a:ext cx="4590288" cy="34427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70D7299-0478-314F-B6E0-B4B0934B51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064" y="1351026"/>
            <a:ext cx="5169338" cy="34427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EC151C-6335-3649-A17D-B70BC5709098}"/>
              </a:ext>
            </a:extLst>
          </p:cNvPr>
          <p:cNvSpPr txBox="1"/>
          <p:nvPr/>
        </p:nvSpPr>
        <p:spPr>
          <a:xfrm>
            <a:off x="120316" y="4880723"/>
            <a:ext cx="902368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/>
              <a:t>Criminalizzazione</a:t>
            </a:r>
            <a:r>
              <a:rPr lang="it-IT" sz="1350" dirty="0"/>
              <a:t> contro chi presta aiuto anonimo alla </a:t>
            </a:r>
            <a:r>
              <a:rPr lang="it-IT" sz="1350" b="1" dirty="0"/>
              <a:t>mobilità</a:t>
            </a:r>
            <a:r>
              <a:rPr lang="it-IT" sz="1350" dirty="0"/>
              <a:t> dei migranti in </a:t>
            </a:r>
            <a:r>
              <a:rPr lang="it-IT" sz="1350" b="1" dirty="0"/>
              <a:t>transito</a:t>
            </a:r>
            <a:r>
              <a:rPr lang="it-IT" sz="1350" dirty="0"/>
              <a:t>,</a:t>
            </a:r>
          </a:p>
          <a:p>
            <a:r>
              <a:rPr lang="it-IT" sz="1350" dirty="0"/>
              <a:t>«Abbiamo iniziato nel 2018 e ci siamo subito resi conto di essere di fronte a una migrazione diversa da quella a cui eravamo abituati – racconta Franchi –. Non arrivano più solo persone in cerca di lavoro, ma anche</a:t>
            </a:r>
            <a:r>
              <a:rPr lang="it-IT" sz="1350" b="1" dirty="0"/>
              <a:t> in fuga da guerre e condizioni di vita impossibili</a:t>
            </a:r>
            <a:r>
              <a:rPr lang="it-IT" sz="1350" dirty="0"/>
              <a:t>. In molti portano </a:t>
            </a:r>
            <a:r>
              <a:rPr lang="it-IT" sz="1350" b="1" dirty="0"/>
              <a:t>sul corpo i segni delle violenze subite dalle polizie di frontiera».</a:t>
            </a:r>
          </a:p>
          <a:p>
            <a:endParaRPr lang="it-IT" sz="135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8C71F0D-0A49-244D-A018-75A61A25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75" y="870692"/>
            <a:ext cx="7902453" cy="960668"/>
          </a:xfrm>
        </p:spPr>
        <p:txBody>
          <a:bodyPr>
            <a:normAutofit fontScale="90000"/>
          </a:bodyPr>
          <a:lstStyle/>
          <a:p>
            <a:r>
              <a:rPr lang="it-IT" sz="2100" b="1" dirty="0"/>
              <a:t>’</a:t>
            </a:r>
            <a:r>
              <a:rPr lang="it-IT" sz="2100" b="1" dirty="0" err="1"/>
              <a:t>Crimes</a:t>
            </a:r>
            <a:r>
              <a:rPr lang="it-IT" sz="2100" b="1" dirty="0"/>
              <a:t> of </a:t>
            </a:r>
            <a:r>
              <a:rPr lang="it-IT" sz="2100" b="1" dirty="0" err="1"/>
              <a:t>solidarity</a:t>
            </a:r>
            <a:r>
              <a:rPr lang="it-IT" sz="2100" b="1" dirty="0"/>
              <a:t>’</a:t>
            </a:r>
            <a:r>
              <a:rPr lang="it-IT" sz="2100" dirty="0"/>
              <a:t>  (</a:t>
            </a:r>
            <a:r>
              <a:rPr lang="it-IT" sz="2100" dirty="0" err="1"/>
              <a:t>Tazzioli</a:t>
            </a:r>
            <a:r>
              <a:rPr lang="it-IT" sz="2100" dirty="0"/>
              <a:t>, </a:t>
            </a:r>
            <a:r>
              <a:rPr lang="it-IT" sz="2100" dirty="0" err="1"/>
              <a:t>Walters</a:t>
            </a:r>
            <a:r>
              <a:rPr lang="it-IT" sz="2100" dirty="0"/>
              <a:t> 2019) 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6339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97ABCAE-8417-F242-99EC-764731E777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69985"/>
            <a:ext cx="4042610" cy="513076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64599F-6FE1-5942-81E1-EA4B73C74457}"/>
              </a:ext>
            </a:extLst>
          </p:cNvPr>
          <p:cNvSpPr txBox="1"/>
          <p:nvPr/>
        </p:nvSpPr>
        <p:spPr>
          <a:xfrm>
            <a:off x="4042611" y="1346334"/>
            <a:ext cx="510139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/>
              <a:t>Politiche</a:t>
            </a:r>
            <a:r>
              <a:rPr lang="it-IT" sz="2100" dirty="0"/>
              <a:t> </a:t>
            </a:r>
            <a:r>
              <a:rPr lang="it-IT" sz="2100" b="1" dirty="0"/>
              <a:t>e</a:t>
            </a:r>
            <a:r>
              <a:rPr lang="it-IT" sz="2100" dirty="0"/>
              <a:t> </a:t>
            </a:r>
            <a:r>
              <a:rPr lang="it-IT" sz="2100" b="1" dirty="0"/>
              <a:t>pratiche di solidarietà ai confini</a:t>
            </a:r>
            <a:endParaRPr lang="it-IT" sz="2100" dirty="0"/>
          </a:p>
          <a:p>
            <a:endParaRPr lang="it-IT" sz="2100" dirty="0"/>
          </a:p>
          <a:p>
            <a:endParaRPr lang="it-IT" sz="2100" dirty="0"/>
          </a:p>
          <a:p>
            <a:r>
              <a:rPr lang="it-IT" sz="2100" b="1" dirty="0"/>
              <a:t>cfr. 1973 – 2015 – 2020</a:t>
            </a:r>
          </a:p>
          <a:p>
            <a:endParaRPr lang="it-IT" sz="1350" dirty="0"/>
          </a:p>
          <a:p>
            <a:r>
              <a:rPr lang="it-IT" sz="1350" dirty="0"/>
              <a:t>Memorie di frontiera stratificate (temporalità) (Green 2013)</a:t>
            </a:r>
          </a:p>
          <a:p>
            <a:endParaRPr lang="it-IT" sz="1350" dirty="0"/>
          </a:p>
          <a:p>
            <a:r>
              <a:rPr lang="it-IT" sz="1350" dirty="0"/>
              <a:t>Interconnessioni internazionali </a:t>
            </a:r>
          </a:p>
          <a:p>
            <a:endParaRPr lang="it-IT" sz="1350" dirty="0"/>
          </a:p>
          <a:p>
            <a:r>
              <a:rPr lang="it-IT" sz="1350" dirty="0"/>
              <a:t>Confine noi/loro – Asimmetrie sociali </a:t>
            </a:r>
          </a:p>
          <a:p>
            <a:r>
              <a:rPr lang="it-IT" sz="1350" dirty="0"/>
              <a:t>(De Genova 2017; </a:t>
            </a:r>
            <a:r>
              <a:rPr lang="it-IT" sz="1350" dirty="0" err="1"/>
              <a:t>Koshravi</a:t>
            </a:r>
            <a:r>
              <a:rPr lang="it-IT" sz="1350" dirty="0"/>
              <a:t> 2010; Mezzadra, </a:t>
            </a:r>
            <a:r>
              <a:rPr lang="it-IT" sz="1350" dirty="0" err="1"/>
              <a:t>Nielson</a:t>
            </a:r>
            <a:r>
              <a:rPr lang="it-IT" sz="1350" dirty="0"/>
              <a:t> 2013)</a:t>
            </a:r>
          </a:p>
          <a:p>
            <a:endParaRPr lang="it-IT" sz="1350" dirty="0"/>
          </a:p>
          <a:p>
            <a:r>
              <a:rPr lang="it-IT" sz="1350" dirty="0"/>
              <a:t>Pratiche e politiche umanitarie </a:t>
            </a:r>
          </a:p>
          <a:p>
            <a:r>
              <a:rPr lang="it-IT" sz="1350" dirty="0"/>
              <a:t>(</a:t>
            </a:r>
            <a:r>
              <a:rPr lang="it-IT" sz="1350" dirty="0" err="1"/>
              <a:t>Fassin</a:t>
            </a:r>
            <a:r>
              <a:rPr lang="it-IT" sz="1350" dirty="0"/>
              <a:t> 2013; CCC </a:t>
            </a:r>
            <a:r>
              <a:rPr lang="it-IT" sz="1350" dirty="0" err="1"/>
              <a:t>Agier</a:t>
            </a:r>
            <a:r>
              <a:rPr lang="it-IT" sz="1350" dirty="0"/>
              <a:t> 2005)  </a:t>
            </a:r>
          </a:p>
          <a:p>
            <a:endParaRPr lang="it-IT" sz="1350" dirty="0"/>
          </a:p>
          <a:p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val="328720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>
          <a:xfrm>
            <a:off x="32229" y="0"/>
            <a:ext cx="8001000" cy="1216025"/>
          </a:xfrm>
        </p:spPr>
        <p:txBody>
          <a:bodyPr/>
          <a:lstStyle/>
          <a:p>
            <a:r>
              <a:rPr lang="it-IT" sz="2800" dirty="0">
                <a:latin typeface="Verdana" charset="0"/>
                <a:ea typeface="ＭＳ Ｐゴシック" charset="0"/>
                <a:cs typeface="ＭＳ Ｐゴシック" charset="0"/>
              </a:rPr>
              <a:t>Friuli Venezia Giulia</a:t>
            </a:r>
            <a:br>
              <a:rPr lang="it-IT" sz="28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sz="2800" dirty="0">
                <a:latin typeface="Verdana" charset="0"/>
                <a:ea typeface="ＭＳ Ｐゴシック" charset="0"/>
                <a:cs typeface="ＭＳ Ｐゴシック" charset="0"/>
              </a:rPr>
              <a:t>Richiedenti Asilo (7.09.20)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5712122"/>
            <a:ext cx="929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5F326EC-7304-F14F-904A-58C812E4FF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2420"/>
            <a:ext cx="9144000" cy="48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44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A01838-E047-C84E-9931-ECAF7F6F3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21F2EE-0CD1-CE4E-9F56-7988542B03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7217"/>
            <a:ext cx="9144000" cy="30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31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C2CA18-8DAD-6644-A345-6815DEAF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Accoglienza Richiedenti Asilo</a:t>
            </a:r>
            <a:br>
              <a:rPr lang="it-IT" dirty="0"/>
            </a:br>
            <a:r>
              <a:rPr lang="it-IT" sz="1600" dirty="0">
                <a:hlinkClick r:id="rId2"/>
              </a:rPr>
              <a:t>Sito Gov.</a:t>
            </a:r>
            <a:endParaRPr lang="it-IT" sz="1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1C424E-C950-174F-B0E3-7604EF8BF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750541"/>
            <a:ext cx="9415462" cy="510540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it-IT" sz="2400" dirty="0" err="1">
                <a:solidFill>
                  <a:srgbClr val="FF0000"/>
                </a:solidFill>
              </a:rPr>
              <a:t>Hotspot</a:t>
            </a:r>
            <a:r>
              <a:rPr lang="it-IT" sz="2400" dirty="0"/>
              <a:t> (4) -  Primo soccorso, identificazione, iter</a:t>
            </a:r>
          </a:p>
          <a:p>
            <a:pPr marL="0" indent="0">
              <a:buNone/>
            </a:pPr>
            <a:r>
              <a:rPr lang="it-IT" sz="2400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>
                <a:solidFill>
                  <a:srgbClr val="FF0000"/>
                </a:solidFill>
              </a:rPr>
              <a:t>CPA</a:t>
            </a:r>
            <a:r>
              <a:rPr lang="it-IT" sz="2400" dirty="0"/>
              <a:t> (9) – Prima accoglienza 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>
                <a:solidFill>
                  <a:srgbClr val="FF0000"/>
                </a:solidFill>
              </a:rPr>
              <a:t>CAS</a:t>
            </a:r>
            <a:r>
              <a:rPr lang="it-IT" sz="2400" dirty="0"/>
              <a:t> (5000) – Accoglienza Straordinaria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>
                <a:solidFill>
                  <a:srgbClr val="FF0000"/>
                </a:solidFill>
              </a:rPr>
              <a:t>CPR </a:t>
            </a:r>
            <a:r>
              <a:rPr lang="it-IT" sz="2400" dirty="0"/>
              <a:t>(9) – Permanenza per Rimpatrio</a:t>
            </a:r>
          </a:p>
          <a:p>
            <a:pPr>
              <a:buFont typeface="Wingdings" pitchFamily="2" charset="2"/>
              <a:buChar char="ü"/>
            </a:pPr>
            <a:endParaRPr lang="it-IT" sz="2400" dirty="0"/>
          </a:p>
          <a:p>
            <a:pPr>
              <a:buFont typeface="Wingdings" pitchFamily="2" charset="2"/>
              <a:buChar char="ü"/>
            </a:pPr>
            <a:r>
              <a:rPr lang="it-IT" sz="2400" dirty="0">
                <a:solidFill>
                  <a:srgbClr val="FF0000"/>
                </a:solidFill>
              </a:rPr>
              <a:t>SPRAR → SIPROIMI </a:t>
            </a:r>
            <a:r>
              <a:rPr lang="it-IT" sz="2400" dirty="0"/>
              <a:t>(Sistema Protezione per titolari di protezione internazionale e minori stranieri non accompagnati) – Enti Locali + Terzo Settore</a:t>
            </a:r>
            <a:endParaRPr lang="it-IT" dirty="0"/>
          </a:p>
          <a:p>
            <a:pPr>
              <a:buFont typeface="Wingdings" pitchFamily="2" charset="2"/>
              <a:buChar char="ü"/>
            </a:pPr>
            <a:r>
              <a:rPr lang="it-IT" sz="2400" dirty="0">
                <a:hlinkClick r:id="rId3"/>
              </a:rPr>
              <a:t>Commissione Territoriale</a:t>
            </a:r>
            <a:r>
              <a:rPr lang="it-IT" sz="2400" dirty="0"/>
              <a:t>  RA/Rifugiati</a:t>
            </a:r>
          </a:p>
          <a:p>
            <a:pPr marL="0" indent="0">
              <a:buNone/>
            </a:pPr>
            <a:r>
              <a:rPr lang="it-IT" sz="2400" dirty="0"/>
              <a:t>	Ministero dell’Interno, ANCI, UNHCR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4628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92A63E5-9FBD-E54E-ADDF-CAF345FD7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63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53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A739212-2D10-FC4E-ADFC-39C2BBB989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"/>
            <a:ext cx="9144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82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A4B9BA0-4049-014E-9896-D0CAA759E9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4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Transit</a:t>
            </a:r>
            <a:r>
              <a:rPr lang="it-IT" dirty="0"/>
              <a:t> Migration 	</a:t>
            </a:r>
            <a:r>
              <a:rPr lang="it-IT" dirty="0">
                <a:hlinkClick r:id="rId2"/>
              </a:rPr>
              <a:t>Melilla</a:t>
            </a:r>
            <a:endParaRPr lang="it-IT" dirty="0"/>
          </a:p>
        </p:txBody>
      </p:sp>
      <p:pic>
        <p:nvPicPr>
          <p:cNvPr id="4" name="Segnaposto contenuto 3" descr="melilla-morocco-spain-schengen-refugees-golf-fence-876-body-image-141580714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815" y="2366963"/>
            <a:ext cx="4418370" cy="3424237"/>
          </a:xfrm>
        </p:spPr>
      </p:pic>
    </p:spTree>
    <p:extLst>
      <p:ext uri="{BB962C8B-B14F-4D97-AF65-F5344CB8AC3E}">
        <p14:creationId xmlns:p14="http://schemas.microsoft.com/office/powerpoint/2010/main" val="2335078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E67FE4E-A7ED-6E42-AFBC-7F144E834B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183" y="0"/>
            <a:ext cx="5369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7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4E4A2DB-07CF-DE4C-9FBD-7840E3DE20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78" y="0"/>
            <a:ext cx="7277043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3B4E1A-0434-E542-BF5E-31F3F1C4FD72}"/>
              </a:ext>
            </a:extLst>
          </p:cNvPr>
          <p:cNvSpPr txBox="1"/>
          <p:nvPr/>
        </p:nvSpPr>
        <p:spPr>
          <a:xfrm>
            <a:off x="381000" y="1295400"/>
            <a:ext cx="22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hlinkClick r:id="rId3"/>
              </a:rPr>
              <a:t>Dati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61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ea typeface="+mj-ea"/>
              <a:cs typeface="+mj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334000"/>
            <a:ext cx="8229600" cy="949325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endParaRPr lang="it-IT" sz="2800" dirty="0">
              <a:ea typeface="+mn-ea"/>
              <a:cs typeface="+mn-cs"/>
            </a:endParaRPr>
          </a:p>
        </p:txBody>
      </p:sp>
      <p:pic>
        <p:nvPicPr>
          <p:cNvPr id="15364" name="Picture 4" descr="border-2001-11-7031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49"/>
            <a:ext cx="9029700" cy="614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838200" y="6280075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INCLUSIONE DIFFERENZIALE (De Genova; Mezzadra; </a:t>
            </a:r>
            <a:r>
              <a:rPr lang="it-IT" dirty="0" err="1"/>
              <a:t>Fassin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5617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_2019-06-13 Europe — Mixed Migration Flows in Western Balkans 2018 Overview Flow monitoring(1)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100"/>
            <a:ext cx="9144000" cy="62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38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Migrazioni di transito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1835090"/>
            <a:ext cx="7556313" cy="4144963"/>
          </a:xfrm>
        </p:spPr>
        <p:txBody>
          <a:bodyPr>
            <a:normAutofit lnSpcReduction="10000"/>
          </a:bodyPr>
          <a:lstStyle/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Attraverso il movimento i migranti non solo trasportano ma producono significati simbolici, relazioni sociali, (</a:t>
            </a:r>
            <a:r>
              <a:rPr lang="it-IT" cap="none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)costruiscono percorsi migratori, appartenenze e comunità di riferimento</a:t>
            </a:r>
          </a:p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Transito come forma di socializzazione e soggettivazione</a:t>
            </a:r>
          </a:p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Luoghi e culture articolati nella mobilità</a:t>
            </a:r>
          </a:p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Quali politiche (e pratiche) per le migrazioni di transito?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90600" y="1025754"/>
            <a:ext cx="7558960" cy="774700"/>
          </a:xfrm>
        </p:spPr>
        <p:txBody>
          <a:bodyPr/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 della triade origine/transito/approdo</a:t>
            </a:r>
          </a:p>
        </p:txBody>
      </p:sp>
    </p:spTree>
    <p:extLst>
      <p:ext uri="{BB962C8B-B14F-4D97-AF65-F5344CB8AC3E}">
        <p14:creationId xmlns:p14="http://schemas.microsoft.com/office/powerpoint/2010/main" val="269280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ame-over-the-border-bosnia-migrants-to-reach-eu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33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shot_2019-06-13 May 29, 2019 08 00 – Kortino, Slovenia – Border Violence Monitori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0"/>
            <a:ext cx="4494139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873216" y="152400"/>
            <a:ext cx="396044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https://www.borderviolence.eu/violence-reports/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C888822-6E63-4549-B18E-50FF63E17D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51" y="3713881"/>
            <a:ext cx="4371825" cy="28277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3EB7DFD-A7A8-D345-94ED-D572736198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179" y="1273046"/>
            <a:ext cx="4514297" cy="24328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AFA6853-2A07-C246-B16C-05F3877C5B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126" y="6047847"/>
            <a:ext cx="1530350" cy="6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00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Ricerca sul confine</a:t>
            </a: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Italia-Slovenia 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114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	2014-21 	</a:t>
            </a:r>
          </a:p>
          <a:p>
            <a:pPr marL="0" indent="0">
              <a:buFont typeface="Wingdings" charset="0"/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Ricerca etnografica, interviste, </a:t>
            </a:r>
          </a:p>
          <a:p>
            <a:pPr marL="0" indent="0">
              <a:buFont typeface="Wingdings" charset="0"/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osservazione partecipante:</a:t>
            </a:r>
          </a:p>
          <a:p>
            <a:pPr marL="0" indent="0">
              <a:buFont typeface="Wingdings" charset="0"/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 	 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Migranti 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Cara/</a:t>
            </a:r>
            <a:r>
              <a:rPr lang="it-IT" sz="2200" dirty="0" err="1">
                <a:ea typeface="ＭＳ Ｐゴシック" charset="0"/>
                <a:cs typeface="ＭＳ Ｐゴシック" charset="0"/>
              </a:rPr>
              <a:t>Cie</a:t>
            </a:r>
            <a:r>
              <a:rPr lang="it-IT" sz="2200" dirty="0">
                <a:ea typeface="ＭＳ Ｐゴシック" charset="0"/>
                <a:cs typeface="ＭＳ Ｐゴシック" charset="0"/>
              </a:rPr>
              <a:t>/</a:t>
            </a:r>
            <a:r>
              <a:rPr lang="it-IT" sz="2200" dirty="0" err="1">
                <a:ea typeface="ＭＳ Ｐゴシック" charset="0"/>
                <a:cs typeface="ＭＳ Ｐゴシック" charset="0"/>
              </a:rPr>
              <a:t>Cas</a:t>
            </a:r>
            <a:r>
              <a:rPr lang="it-IT" sz="2200" dirty="0">
                <a:ea typeface="ＭＳ Ｐゴシック" charset="0"/>
                <a:cs typeface="ＭＳ Ｐゴシック" charset="0"/>
              </a:rPr>
              <a:t>, SPRAR/</a:t>
            </a:r>
            <a:r>
              <a:rPr lang="it-IT" sz="2200" dirty="0" err="1">
                <a:ea typeface="ＭＳ Ｐゴシック" charset="0"/>
                <a:cs typeface="ＭＳ Ｐゴシック" charset="0"/>
              </a:rPr>
              <a:t>Siproimi</a:t>
            </a:r>
            <a:r>
              <a:rPr lang="it-IT" sz="2200" dirty="0">
                <a:ea typeface="ＭＳ Ｐゴシック" charset="0"/>
                <a:cs typeface="ＭＳ Ｐゴシック" charset="0"/>
              </a:rPr>
              <a:t>/SAI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Autorità e abitanti locali</a:t>
            </a:r>
          </a:p>
          <a:p>
            <a:pPr marL="909638" lvl="2" indent="0">
              <a:buNone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		(Prefetture, Comuni, ASGI, etc.)</a:t>
            </a:r>
          </a:p>
          <a:p>
            <a:pPr marL="909638" lvl="2" indent="0">
              <a:buNone/>
              <a:defRPr/>
            </a:pPr>
            <a:endParaRPr lang="it-IT" sz="2200" dirty="0">
              <a:ea typeface="ＭＳ Ｐゴシック" charset="0"/>
              <a:cs typeface="ＭＳ Ｐゴシック" charset="0"/>
            </a:endParaRPr>
          </a:p>
          <a:p>
            <a:pPr marL="471488" lvl="1" indent="0">
              <a:buFont typeface="Wingdings" charset="0"/>
              <a:buNone/>
              <a:defRPr/>
            </a:pPr>
            <a:endParaRPr lang="it-IT" sz="2400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0483" name="Immagine 5" descr="253px-Italian_province_of_Goriz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0173" y="1225"/>
            <a:ext cx="17240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16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5BCD79F-4B07-5D4F-A535-B4AE5FD335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08" y="2785600"/>
            <a:ext cx="4302699" cy="32135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780059B-458D-EA43-9E63-651F8BF00D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541" y="2787172"/>
            <a:ext cx="4300594" cy="3212006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8D9F2C16-4DC9-044E-B708-77AB2083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8" y="195014"/>
            <a:ext cx="8969993" cy="2590586"/>
          </a:xfrm>
        </p:spPr>
        <p:txBody>
          <a:bodyPr>
            <a:normAutofit/>
          </a:bodyPr>
          <a:lstStyle/>
          <a:p>
            <a:r>
              <a:rPr lang="it-IT" sz="2100" b="1" dirty="0" err="1"/>
              <a:t>Push</a:t>
            </a:r>
            <a:r>
              <a:rPr lang="it-IT" sz="2100" b="1" dirty="0"/>
              <a:t> </a:t>
            </a:r>
            <a:r>
              <a:rPr lang="it-IT" sz="2100" b="1" dirty="0" err="1"/>
              <a:t>backs</a:t>
            </a:r>
            <a:r>
              <a:rPr lang="it-IT" sz="2100" b="1" dirty="0"/>
              <a:t> 2020 </a:t>
            </a:r>
            <a:br>
              <a:rPr lang="it-IT" dirty="0"/>
            </a:br>
            <a:r>
              <a:rPr lang="it-IT" sz="2100" dirty="0"/>
              <a:t>Accordo bilaterale Italia-Slovenia (1996)</a:t>
            </a:r>
            <a:br>
              <a:rPr lang="it-IT" sz="2100" dirty="0"/>
            </a:br>
            <a:r>
              <a:rPr lang="it-IT" sz="2100" dirty="0"/>
              <a:t>9.950 persone riammesse dalla Slovenia in Croazia </a:t>
            </a:r>
            <a:br>
              <a:rPr lang="it-IT" sz="2100" dirty="0"/>
            </a:br>
            <a:r>
              <a:rPr lang="it-IT" sz="2100" dirty="0"/>
              <a:t>di cui </a:t>
            </a:r>
            <a:r>
              <a:rPr lang="it-IT" sz="2100" b="1" dirty="0"/>
              <a:t>1.116 respinte dall’Italia </a:t>
            </a:r>
            <a:r>
              <a:rPr lang="it-IT" sz="1500" dirty="0"/>
              <a:t>(</a:t>
            </a:r>
            <a:r>
              <a:rPr lang="it-IT" sz="1500" dirty="0" err="1"/>
              <a:t>Pravno-informacijski</a:t>
            </a:r>
            <a:r>
              <a:rPr lang="it-IT" sz="1500" dirty="0"/>
              <a:t> center </a:t>
            </a:r>
            <a:r>
              <a:rPr lang="it-IT" sz="1500" dirty="0" err="1"/>
              <a:t>nevladnih</a:t>
            </a:r>
            <a:r>
              <a:rPr lang="it-IT" sz="1500" dirty="0"/>
              <a:t> </a:t>
            </a:r>
            <a:r>
              <a:rPr lang="it-IT" sz="1500" dirty="0" err="1"/>
              <a:t>organizacij</a:t>
            </a:r>
            <a:r>
              <a:rPr lang="it-IT" sz="1500" dirty="0"/>
              <a:t>, PIC, di Lubiana – Dossier </a:t>
            </a:r>
            <a:r>
              <a:rPr lang="it-IT" sz="1500" dirty="0" err="1"/>
              <a:t>RiVolti</a:t>
            </a:r>
            <a:r>
              <a:rPr lang="it-IT" sz="1500" dirty="0"/>
              <a:t> ai Balcani)</a:t>
            </a:r>
          </a:p>
        </p:txBody>
      </p:sp>
    </p:spTree>
    <p:extLst>
      <p:ext uri="{BB962C8B-B14F-4D97-AF65-F5344CB8AC3E}">
        <p14:creationId xmlns:p14="http://schemas.microsoft.com/office/powerpoint/2010/main" val="17095749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537</Words>
  <Application>Microsoft Macintosh PowerPoint</Application>
  <PresentationFormat>Presentazione su schermo (4:3)</PresentationFormat>
  <Paragraphs>63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ＭＳ Ｐゴシック</vt:lpstr>
      <vt:lpstr>ＭＳ Ｐゴシック</vt:lpstr>
      <vt:lpstr>Arial</vt:lpstr>
      <vt:lpstr>Calibri</vt:lpstr>
      <vt:lpstr>Calibri Light</vt:lpstr>
      <vt:lpstr>Verdana</vt:lpstr>
      <vt:lpstr>Wingdings</vt:lpstr>
      <vt:lpstr>Tema di Office</vt:lpstr>
      <vt:lpstr>Esternalizzazione dei confini UE The Land between</vt:lpstr>
      <vt:lpstr>Transit Migration  Melilla</vt:lpstr>
      <vt:lpstr>Presentazione standard di PowerPoint</vt:lpstr>
      <vt:lpstr>Presentazione standard di PowerPoint</vt:lpstr>
      <vt:lpstr>Migrazioni di transito</vt:lpstr>
      <vt:lpstr>Presentazione standard di PowerPoint</vt:lpstr>
      <vt:lpstr>Presentazione standard di PowerPoint</vt:lpstr>
      <vt:lpstr>Ricerca sul confine Italia-Slovenia </vt:lpstr>
      <vt:lpstr>Push backs 2020  Accordo bilaterale Italia-Slovenia (1996) 9.950 persone riammesse dalla Slovenia in Croazia  di cui 1.116 respinte dall’Italia (Pravno-informacijski center nevladnih organizacij, PIC, di Lubiana – Dossier RiVolti ai Balcani)</vt:lpstr>
      <vt:lpstr>Presentazione standard di PowerPoint</vt:lpstr>
      <vt:lpstr>Presentazione standard di PowerPoint</vt:lpstr>
      <vt:lpstr>’Crimes of solidarity’  (Tazzioli, Walters 2019)  </vt:lpstr>
      <vt:lpstr>Presentazione standard di PowerPoint</vt:lpstr>
      <vt:lpstr>Friuli Venezia Giulia Richiedenti Asilo (7.09.20)</vt:lpstr>
      <vt:lpstr>Presentazione standard di PowerPoint</vt:lpstr>
      <vt:lpstr>Accoglienza Richiedenti Asilo Sito Gov.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ALTIN ROBERTA</dc:creator>
  <cp:lastModifiedBy>ALTIN ROBERTA</cp:lastModifiedBy>
  <cp:revision>16</cp:revision>
  <dcterms:created xsi:type="dcterms:W3CDTF">2020-11-09T08:50:00Z</dcterms:created>
  <dcterms:modified xsi:type="dcterms:W3CDTF">2022-10-21T17:34:00Z</dcterms:modified>
</cp:coreProperties>
</file>