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65" r:id="rId3"/>
    <p:sldId id="260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5148" autoAdjust="0"/>
  </p:normalViewPr>
  <p:slideViewPr>
    <p:cSldViewPr snapToGrid="0">
      <p:cViewPr varScale="1">
        <p:scale>
          <a:sx n="110" d="100"/>
          <a:sy n="110" d="100"/>
        </p:scale>
        <p:origin x="1488" y="108"/>
      </p:cViewPr>
      <p:guideLst/>
    </p:cSldViewPr>
  </p:slideViewPr>
  <p:outlineViewPr>
    <p:cViewPr>
      <p:scale>
        <a:sx n="33" d="100"/>
        <a:sy n="33" d="100"/>
      </p:scale>
      <p:origin x="0" y="-18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F81FA-222D-43BA-8333-B4E516395B74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9BCA4-B9A6-499B-99B4-210D1613B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60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Toponomastica</a:t>
            </a:r>
            <a:r>
              <a:rPr lang="en-GB" dirty="0"/>
              <a:t>, </a:t>
            </a:r>
            <a:r>
              <a:rPr lang="en-GB" dirty="0" err="1"/>
              <a:t>monumenti</a:t>
            </a:r>
            <a:r>
              <a:rPr lang="en-GB" dirty="0"/>
              <a:t>, </a:t>
            </a:r>
            <a:r>
              <a:rPr lang="en-GB" dirty="0" err="1"/>
              <a:t>parchi</a:t>
            </a:r>
            <a:r>
              <a:rPr lang="en-GB" dirty="0"/>
              <a:t> </a:t>
            </a:r>
            <a:r>
              <a:rPr lang="en-GB" dirty="0" err="1"/>
              <a:t>rimembranza</a:t>
            </a:r>
            <a:r>
              <a:rPr lang="en-GB" dirty="0"/>
              <a:t>, </a:t>
            </a:r>
            <a:r>
              <a:rPr lang="en-GB" dirty="0" err="1"/>
              <a:t>sacrari</a:t>
            </a:r>
            <a:r>
              <a:rPr lang="en-GB" dirty="0"/>
              <a:t>, </a:t>
            </a:r>
            <a:r>
              <a:rPr lang="en-GB" dirty="0" err="1"/>
              <a:t>lapidi</a:t>
            </a:r>
            <a:r>
              <a:rPr lang="en-GB" dirty="0"/>
              <a:t> (</a:t>
            </a:r>
            <a:r>
              <a:rPr lang="en-GB" dirty="0" err="1"/>
              <a:t>nascite</a:t>
            </a:r>
            <a:r>
              <a:rPr lang="en-GB" dirty="0"/>
              <a:t>, </a:t>
            </a:r>
            <a:r>
              <a:rPr lang="en-GB" dirty="0" err="1"/>
              <a:t>passaggi</a:t>
            </a:r>
            <a:r>
              <a:rPr lang="en-GB" dirty="0"/>
              <a:t> e </a:t>
            </a:r>
            <a:r>
              <a:rPr lang="en-GB" dirty="0" err="1"/>
              <a:t>gesta</a:t>
            </a:r>
            <a:r>
              <a:rPr lang="en-GB" dirty="0"/>
              <a:t> </a:t>
            </a:r>
            <a:r>
              <a:rPr lang="en-GB" dirty="0" err="1"/>
              <a:t>speciali</a:t>
            </a:r>
            <a:r>
              <a:rPr lang="en-GB" dirty="0"/>
              <a:t>, </a:t>
            </a:r>
            <a:r>
              <a:rPr lang="en-GB" dirty="0" err="1"/>
              <a:t>caduti</a:t>
            </a:r>
            <a:r>
              <a:rPr lang="en-GB" dirty="0"/>
              <a:t>), </a:t>
            </a:r>
            <a:r>
              <a:rPr lang="en-GB" dirty="0" err="1"/>
              <a:t>cippi</a:t>
            </a:r>
            <a:r>
              <a:rPr lang="en-GB" dirty="0"/>
              <a:t>, </a:t>
            </a:r>
            <a:r>
              <a:rPr lang="en-GB" dirty="0" err="1"/>
              <a:t>installazioni</a:t>
            </a:r>
            <a:r>
              <a:rPr lang="en-GB" dirty="0"/>
              <a:t> </a:t>
            </a:r>
            <a:r>
              <a:rPr lang="en-GB" dirty="0" err="1"/>
              <a:t>memoriali</a:t>
            </a:r>
            <a:r>
              <a:rPr lang="en-GB" dirty="0"/>
              <a:t>, anniversary (</a:t>
            </a:r>
            <a:r>
              <a:rPr lang="en-GB" dirty="0" err="1"/>
              <a:t>pedagogia</a:t>
            </a:r>
            <a:r>
              <a:rPr lang="en-GB" dirty="0"/>
              <a:t> </a:t>
            </a:r>
            <a:r>
              <a:rPr lang="en-GB" dirty="0" err="1"/>
              <a:t>politica</a:t>
            </a:r>
            <a:r>
              <a:rPr lang="en-GB" dirty="0"/>
              <a:t>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9BCA4-B9A6-499B-99B4-210D1613B3B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929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Fossilizzazione</a:t>
            </a:r>
            <a:r>
              <a:rPr lang="en-GB" dirty="0"/>
              <a:t>, </a:t>
            </a:r>
            <a:r>
              <a:rPr lang="en-GB" dirty="0" err="1"/>
              <a:t>rimozione</a:t>
            </a:r>
            <a:r>
              <a:rPr lang="en-GB" dirty="0"/>
              <a:t>, </a:t>
            </a:r>
            <a:r>
              <a:rPr lang="en-GB" dirty="0" err="1"/>
              <a:t>manipolazione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9BCA4-B9A6-499B-99B4-210D1613B3B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82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796-19AA-4C30-AD0B-395B1B23C7FC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612-35B7-4F7C-8BF4-5AF32E763D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26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796-19AA-4C30-AD0B-395B1B23C7FC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612-35B7-4F7C-8BF4-5AF32E763D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04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796-19AA-4C30-AD0B-395B1B23C7FC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612-35B7-4F7C-8BF4-5AF32E763D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963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597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749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667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412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240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1391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410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621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796-19AA-4C30-AD0B-395B1B23C7FC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612-35B7-4F7C-8BF4-5AF32E763D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9482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52921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97141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6528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796-19AA-4C30-AD0B-395B1B23C7FC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612-35B7-4F7C-8BF4-5AF32E763D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22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796-19AA-4C30-AD0B-395B1B23C7FC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612-35B7-4F7C-8BF4-5AF32E763D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59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796-19AA-4C30-AD0B-395B1B23C7FC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612-35B7-4F7C-8BF4-5AF32E763D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586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796-19AA-4C30-AD0B-395B1B23C7FC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612-35B7-4F7C-8BF4-5AF32E763D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46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796-19AA-4C30-AD0B-395B1B23C7FC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612-35B7-4F7C-8BF4-5AF32E763D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29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796-19AA-4C30-AD0B-395B1B23C7FC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612-35B7-4F7C-8BF4-5AF32E763D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773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8796-19AA-4C30-AD0B-395B1B23C7FC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5612-35B7-4F7C-8BF4-5AF32E763D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43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B8796-19AA-4C30-AD0B-395B1B23C7FC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5612-35B7-4F7C-8BF4-5AF32E763D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06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C9CB5-291B-43A2-9856-F86ECF09074F}" type="datetimeFigureOut">
              <a:rPr lang="en-GB" smtClean="0"/>
              <a:t>03/11/2022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52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sacrarioredipuglia.it/index.html" TargetMode="External"/><Relationship Id="rId13" Type="http://schemas.openxmlformats.org/officeDocument/2006/relationships/hyperlink" Target="https://en.wikipedia.org/wiki/Museum_of_the_Great_Patriotic_War,_Moscow" TargetMode="External"/><Relationship Id="rId3" Type="http://schemas.openxmlformats.org/officeDocument/2006/relationships/hyperlink" Target="https://www.ushmm.org/" TargetMode="External"/><Relationship Id="rId7" Type="http://schemas.openxmlformats.org/officeDocument/2006/relationships/hyperlink" Target="http://www.santannadistazzema.org/sezioni/LA%20MEMORIA/" TargetMode="External"/><Relationship Id="rId12" Type="http://schemas.openxmlformats.org/officeDocument/2006/relationships/hyperlink" Target="https://confinepiulungo.it/" TargetMode="External"/><Relationship Id="rId2" Type="http://schemas.openxmlformats.org/officeDocument/2006/relationships/hyperlink" Target="https://www.mausoleofosseardeatine.it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n.wikipedia.org/wiki/Memorial_Hall_of_the_Victims_in_Nanjing_Massacre_by_Japanese_Invaders" TargetMode="External"/><Relationship Id="rId11" Type="http://schemas.openxmlformats.org/officeDocument/2006/relationships/hyperlink" Target="https://www.911memorial.org/" TargetMode="External"/><Relationship Id="rId5" Type="http://schemas.openxmlformats.org/officeDocument/2006/relationships/hyperlink" Target="https://hdke.hu/en/" TargetMode="External"/><Relationship Id="rId10" Type="http://schemas.openxmlformats.org/officeDocument/2006/relationships/hyperlink" Target="https://risierasansabba.it/" TargetMode="External"/><Relationship Id="rId4" Type="http://schemas.openxmlformats.org/officeDocument/2006/relationships/hyperlink" Target="https://www.memorialeshoah.it/" TargetMode="External"/><Relationship Id="rId9" Type="http://schemas.openxmlformats.org/officeDocument/2006/relationships/hyperlink" Target="https://www.foibadibasovizza.it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useo%20Diffuso%20di%20Torino" TargetMode="External"/><Relationship Id="rId3" Type="http://schemas.openxmlformats.org/officeDocument/2006/relationships/hyperlink" Target="http://digital-library.cdec.it/cdec-web/" TargetMode="External"/><Relationship Id="rId7" Type="http://schemas.openxmlformats.org/officeDocument/2006/relationships/hyperlink" Target="https://www.fondazionefossoli.org/it/museo.php" TargetMode="External"/><Relationship Id="rId12" Type="http://schemas.openxmlformats.org/officeDocument/2006/relationships/hyperlink" Target="https://www.yadvashem.org/" TargetMode="External"/><Relationship Id="rId2" Type="http://schemas.openxmlformats.org/officeDocument/2006/relationships/hyperlink" Target="https://www.cdec.it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museoebraico.it/il-museo/" TargetMode="External"/><Relationship Id="rId11" Type="http://schemas.openxmlformats.org/officeDocument/2006/relationships/hyperlink" Target="https://www.museumsportal-berlin.de/it/musei/denkmal-fur-die-ermordeten-juden-europas-ort-der-information/" TargetMode="External"/><Relationship Id="rId5" Type="http://schemas.openxmlformats.org/officeDocument/2006/relationships/hyperlink" Target="https://museoebraico.roma.it/" TargetMode="External"/><Relationship Id="rId10" Type="http://schemas.openxmlformats.org/officeDocument/2006/relationships/hyperlink" Target="https://www.jmberlin.de/it" TargetMode="External"/><Relationship Id="rId4" Type="http://schemas.openxmlformats.org/officeDocument/2006/relationships/hyperlink" Target="https://meis.museum/" TargetMode="External"/><Relationship Id="rId9" Type="http://schemas.openxmlformats.org/officeDocument/2006/relationships/hyperlink" Target="https://www.auschwitz.org/en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Storia</a:t>
            </a:r>
            <a:r>
              <a:rPr lang="en-GB" dirty="0"/>
              <a:t> e </a:t>
            </a:r>
            <a:r>
              <a:rPr lang="en-GB" dirty="0" err="1"/>
              <a:t>memoria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2090057"/>
            <a:ext cx="7886700" cy="4086906"/>
          </a:xfrm>
        </p:spPr>
        <p:txBody>
          <a:bodyPr/>
          <a:lstStyle/>
          <a:p>
            <a:r>
              <a:rPr lang="en-GB" dirty="0" err="1"/>
              <a:t>Soggettività</a:t>
            </a:r>
            <a:endParaRPr lang="en-GB" dirty="0"/>
          </a:p>
          <a:p>
            <a:r>
              <a:rPr lang="en-GB" dirty="0" err="1"/>
              <a:t>Oggettività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8673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2513" y="173490"/>
            <a:ext cx="7886700" cy="1325563"/>
          </a:xfrm>
        </p:spPr>
        <p:txBody>
          <a:bodyPr/>
          <a:lstStyle/>
          <a:p>
            <a:pPr algn="ctr"/>
            <a:r>
              <a:rPr lang="en-GB" dirty="0" err="1"/>
              <a:t>Storia</a:t>
            </a:r>
            <a:r>
              <a:rPr lang="en-GB" dirty="0"/>
              <a:t> e </a:t>
            </a:r>
            <a:r>
              <a:rPr lang="en-GB" dirty="0" err="1"/>
              <a:t>memoria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2513" y="1499053"/>
            <a:ext cx="8066315" cy="480377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GB" dirty="0" err="1"/>
              <a:t>Procedimento</a:t>
            </a:r>
            <a:r>
              <a:rPr lang="en-GB" dirty="0"/>
              <a:t> di </a:t>
            </a:r>
            <a:r>
              <a:rPr lang="en-GB" dirty="0" err="1"/>
              <a:t>raccolta</a:t>
            </a:r>
            <a:r>
              <a:rPr lang="en-GB" dirty="0"/>
              <a:t> di prove (</a:t>
            </a:r>
            <a:r>
              <a:rPr lang="en-GB" dirty="0" err="1"/>
              <a:t>fonti</a:t>
            </a:r>
            <a:r>
              <a:rPr lang="en-GB" dirty="0"/>
              <a:t>, </a:t>
            </a:r>
            <a:r>
              <a:rPr lang="en-GB" dirty="0" err="1"/>
              <a:t>tracce</a:t>
            </a:r>
            <a:r>
              <a:rPr lang="en-GB" dirty="0"/>
              <a:t>, </a:t>
            </a:r>
            <a:r>
              <a:rPr lang="en-GB" dirty="0" err="1"/>
              <a:t>testimonianze</a:t>
            </a:r>
            <a:r>
              <a:rPr lang="en-GB" dirty="0"/>
              <a:t> con </a:t>
            </a:r>
            <a:r>
              <a:rPr lang="en-GB" dirty="0" err="1"/>
              <a:t>vario</a:t>
            </a:r>
            <a:r>
              <a:rPr lang="en-GB" dirty="0"/>
              <a:t> </a:t>
            </a:r>
            <a:r>
              <a:rPr lang="en-GB" dirty="0" err="1"/>
              <a:t>grado</a:t>
            </a:r>
            <a:r>
              <a:rPr lang="en-GB" dirty="0"/>
              <a:t> di </a:t>
            </a:r>
            <a:r>
              <a:rPr lang="en-GB" dirty="0" err="1"/>
              <a:t>veridicità</a:t>
            </a:r>
            <a:r>
              <a:rPr lang="en-GB" dirty="0"/>
              <a:t> e di </a:t>
            </a:r>
            <a:r>
              <a:rPr lang="en-GB" dirty="0" err="1"/>
              <a:t>attendibilità</a:t>
            </a:r>
            <a:r>
              <a:rPr lang="en-GB" dirty="0"/>
              <a:t>)</a:t>
            </a:r>
          </a:p>
          <a:p>
            <a:pPr>
              <a:lnSpc>
                <a:spcPct val="110000"/>
              </a:lnSpc>
            </a:pPr>
            <a:r>
              <a:rPr lang="en-GB" dirty="0"/>
              <a:t>Non </a:t>
            </a:r>
            <a:r>
              <a:rPr lang="en-GB" dirty="0" err="1"/>
              <a:t>racconto</a:t>
            </a:r>
            <a:r>
              <a:rPr lang="en-GB" dirty="0"/>
              <a:t> di </a:t>
            </a:r>
            <a:r>
              <a:rPr lang="en-GB" dirty="0" err="1"/>
              <a:t>avvenimenti</a:t>
            </a:r>
            <a:r>
              <a:rPr lang="en-GB" dirty="0"/>
              <a:t>, ma </a:t>
            </a:r>
            <a:r>
              <a:rPr lang="en-GB" dirty="0" err="1"/>
              <a:t>loro</a:t>
            </a:r>
            <a:r>
              <a:rPr lang="en-GB" dirty="0"/>
              <a:t> </a:t>
            </a:r>
            <a:r>
              <a:rPr lang="en-GB" dirty="0" err="1"/>
              <a:t>interpretazione</a:t>
            </a:r>
            <a:r>
              <a:rPr lang="en-GB" dirty="0"/>
              <a:t> </a:t>
            </a:r>
            <a:r>
              <a:rPr lang="en-GB" dirty="0" err="1"/>
              <a:t>sulla</a:t>
            </a:r>
            <a:r>
              <a:rPr lang="en-GB" dirty="0"/>
              <a:t> base di </a:t>
            </a:r>
            <a:r>
              <a:rPr lang="en-GB" dirty="0" err="1"/>
              <a:t>procedimento</a:t>
            </a:r>
            <a:r>
              <a:rPr lang="en-GB" dirty="0"/>
              <a:t> </a:t>
            </a:r>
            <a:r>
              <a:rPr lang="en-GB" dirty="0" err="1"/>
              <a:t>critico</a:t>
            </a:r>
            <a:r>
              <a:rPr lang="en-GB" dirty="0"/>
              <a:t> di </a:t>
            </a:r>
            <a:r>
              <a:rPr lang="en-GB" dirty="0" err="1"/>
              <a:t>analisi</a:t>
            </a:r>
            <a:r>
              <a:rPr lang="en-GB" dirty="0"/>
              <a:t> di </a:t>
            </a:r>
            <a:r>
              <a:rPr lang="en-GB" dirty="0" err="1"/>
              <a:t>fonti</a:t>
            </a:r>
            <a:endParaRPr lang="en-GB" dirty="0"/>
          </a:p>
          <a:p>
            <a:r>
              <a:rPr lang="en-GB" dirty="0" err="1"/>
              <a:t>Storico</a:t>
            </a:r>
            <a:r>
              <a:rPr lang="en-GB" dirty="0"/>
              <a:t> non </a:t>
            </a:r>
            <a:r>
              <a:rPr lang="en-GB" dirty="0" err="1"/>
              <a:t>testimone</a:t>
            </a:r>
            <a:endParaRPr lang="en-GB" dirty="0"/>
          </a:p>
          <a:p>
            <a:r>
              <a:rPr lang="en-GB" dirty="0"/>
              <a:t>La </a:t>
            </a:r>
            <a:r>
              <a:rPr lang="en-GB" dirty="0" err="1"/>
              <a:t>storia</a:t>
            </a:r>
            <a:r>
              <a:rPr lang="en-GB" dirty="0"/>
              <a:t> </a:t>
            </a:r>
            <a:r>
              <a:rPr lang="en-GB" dirty="0" err="1"/>
              <a:t>può</a:t>
            </a:r>
            <a:r>
              <a:rPr lang="en-GB" dirty="0"/>
              <a:t> </a:t>
            </a:r>
            <a:r>
              <a:rPr lang="en-GB" dirty="0" err="1"/>
              <a:t>incorporare</a:t>
            </a:r>
            <a:r>
              <a:rPr lang="en-GB" dirty="0"/>
              <a:t> (</a:t>
            </a:r>
            <a:r>
              <a:rPr lang="en-GB" dirty="0" err="1"/>
              <a:t>criticamente</a:t>
            </a:r>
            <a:r>
              <a:rPr lang="en-GB" dirty="0"/>
              <a:t>) la </a:t>
            </a:r>
            <a:r>
              <a:rPr lang="en-GB" dirty="0" err="1"/>
              <a:t>memoria</a:t>
            </a:r>
            <a:endParaRPr lang="en-GB" dirty="0"/>
          </a:p>
          <a:p>
            <a:r>
              <a:rPr lang="en-GB" dirty="0" err="1"/>
              <a:t>Memoria</a:t>
            </a:r>
            <a:r>
              <a:rPr lang="en-GB" dirty="0"/>
              <a:t> </a:t>
            </a:r>
            <a:r>
              <a:rPr lang="en-GB" dirty="0" err="1"/>
              <a:t>essa</a:t>
            </a:r>
            <a:r>
              <a:rPr lang="en-GB" dirty="0"/>
              <a:t> </a:t>
            </a:r>
            <a:r>
              <a:rPr lang="en-GB" dirty="0" err="1"/>
              <a:t>stessa</a:t>
            </a:r>
            <a:r>
              <a:rPr lang="en-GB" dirty="0"/>
              <a:t> </a:t>
            </a:r>
            <a:r>
              <a:rPr lang="en-GB" dirty="0" err="1"/>
              <a:t>oggetto</a:t>
            </a:r>
            <a:r>
              <a:rPr lang="en-GB" dirty="0"/>
              <a:t> di </a:t>
            </a:r>
            <a:r>
              <a:rPr lang="en-GB" dirty="0" err="1"/>
              <a:t>storia</a:t>
            </a:r>
            <a:r>
              <a:rPr lang="en-GB" dirty="0"/>
              <a:t>: </a:t>
            </a:r>
            <a:r>
              <a:rPr lang="en-GB" dirty="0" err="1"/>
              <a:t>storia</a:t>
            </a:r>
            <a:r>
              <a:rPr lang="en-GB" dirty="0"/>
              <a:t> </a:t>
            </a:r>
            <a:r>
              <a:rPr lang="en-GB" dirty="0" err="1"/>
              <a:t>della</a:t>
            </a:r>
            <a:r>
              <a:rPr lang="en-GB" dirty="0"/>
              <a:t> </a:t>
            </a:r>
            <a:r>
              <a:rPr lang="en-GB" dirty="0" err="1"/>
              <a:t>memoria</a:t>
            </a:r>
            <a:endParaRPr lang="en-GB" dirty="0"/>
          </a:p>
          <a:p>
            <a:r>
              <a:rPr lang="en-GB" dirty="0"/>
              <a:t>La </a:t>
            </a:r>
            <a:r>
              <a:rPr lang="en-GB" dirty="0" err="1"/>
              <a:t>storia</a:t>
            </a:r>
            <a:r>
              <a:rPr lang="en-GB" dirty="0"/>
              <a:t> </a:t>
            </a:r>
            <a:r>
              <a:rPr lang="en-GB" dirty="0" err="1"/>
              <a:t>ambisce</a:t>
            </a:r>
            <a:r>
              <a:rPr lang="en-GB" dirty="0"/>
              <a:t> a un </a:t>
            </a:r>
            <a:r>
              <a:rPr lang="en-GB" dirty="0" err="1"/>
              <a:t>grado</a:t>
            </a:r>
            <a:r>
              <a:rPr lang="en-GB" dirty="0"/>
              <a:t> di </a:t>
            </a:r>
            <a:r>
              <a:rPr lang="en-GB" dirty="0" err="1"/>
              <a:t>stabilità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la </a:t>
            </a:r>
            <a:r>
              <a:rPr lang="en-GB" dirty="0" err="1"/>
              <a:t>memoria</a:t>
            </a:r>
            <a:r>
              <a:rPr lang="en-GB" dirty="0"/>
              <a:t> non ha</a:t>
            </a:r>
          </a:p>
          <a:p>
            <a:pPr>
              <a:lnSpc>
                <a:spcPct val="110000"/>
              </a:lnSpc>
            </a:pPr>
            <a:r>
              <a:rPr lang="en-GB" dirty="0"/>
              <a:t>La </a:t>
            </a:r>
            <a:r>
              <a:rPr lang="en-GB" dirty="0" err="1"/>
              <a:t>memoria</a:t>
            </a:r>
            <a:r>
              <a:rPr lang="en-GB" dirty="0"/>
              <a:t> </a:t>
            </a:r>
            <a:r>
              <a:rPr lang="en-GB" dirty="0" err="1"/>
              <a:t>può</a:t>
            </a:r>
            <a:r>
              <a:rPr lang="en-GB" dirty="0"/>
              <a:t> </a:t>
            </a:r>
            <a:r>
              <a:rPr lang="en-GB" dirty="0" err="1"/>
              <a:t>precedere</a:t>
            </a:r>
            <a:r>
              <a:rPr lang="en-GB" dirty="0"/>
              <a:t> (e </a:t>
            </a:r>
            <a:r>
              <a:rPr lang="en-GB" dirty="0" err="1"/>
              <a:t>ispirare</a:t>
            </a:r>
            <a:r>
              <a:rPr lang="en-GB" dirty="0"/>
              <a:t>) la </a:t>
            </a:r>
            <a:r>
              <a:rPr lang="en-GB" dirty="0" err="1"/>
              <a:t>storia</a:t>
            </a:r>
            <a:r>
              <a:rPr lang="en-GB" dirty="0"/>
              <a:t>; </a:t>
            </a:r>
            <a:r>
              <a:rPr lang="en-GB" dirty="0" err="1"/>
              <a:t>tracce</a:t>
            </a:r>
            <a:r>
              <a:rPr lang="en-GB" dirty="0"/>
              <a:t> e </a:t>
            </a:r>
            <a:r>
              <a:rPr lang="en-GB" dirty="0" err="1"/>
              <a:t>documenti</a:t>
            </a:r>
            <a:r>
              <a:rPr lang="en-GB" dirty="0"/>
              <a:t> </a:t>
            </a:r>
            <a:r>
              <a:rPr lang="en-GB" dirty="0" err="1"/>
              <a:t>sono</a:t>
            </a:r>
            <a:r>
              <a:rPr lang="en-GB" dirty="0"/>
              <a:t> </a:t>
            </a:r>
            <a:r>
              <a:rPr lang="en-GB" dirty="0" err="1"/>
              <a:t>veicoli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</a:t>
            </a:r>
            <a:r>
              <a:rPr lang="en-GB" dirty="0" err="1"/>
              <a:t>trasmettono</a:t>
            </a:r>
            <a:r>
              <a:rPr lang="en-GB" dirty="0"/>
              <a:t> </a:t>
            </a:r>
            <a:r>
              <a:rPr lang="en-GB" dirty="0" err="1"/>
              <a:t>memoria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689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32469"/>
            <a:ext cx="7886700" cy="1325563"/>
          </a:xfrm>
        </p:spPr>
        <p:txBody>
          <a:bodyPr/>
          <a:lstStyle/>
          <a:p>
            <a:r>
              <a:rPr lang="it-IT" dirty="0"/>
              <a:t>Bibliografia minima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Maurice </a:t>
            </a:r>
            <a:r>
              <a:rPr lang="en-GB" dirty="0" err="1"/>
              <a:t>Halbwachs</a:t>
            </a:r>
            <a:r>
              <a:rPr lang="en-GB" dirty="0"/>
              <a:t>, </a:t>
            </a:r>
            <a:r>
              <a:rPr lang="en-GB" i="1" dirty="0"/>
              <a:t>La </a:t>
            </a:r>
            <a:r>
              <a:rPr lang="en-GB" i="1" dirty="0" err="1"/>
              <a:t>mémoire</a:t>
            </a:r>
            <a:r>
              <a:rPr lang="en-GB" i="1" dirty="0"/>
              <a:t> collective</a:t>
            </a:r>
            <a:r>
              <a:rPr lang="en-GB" dirty="0"/>
              <a:t>, Paris, 1968, tr. it. 1987</a:t>
            </a:r>
          </a:p>
          <a:p>
            <a:r>
              <a:rPr lang="en-GB" i="1" dirty="0"/>
              <a:t>Les </a:t>
            </a:r>
            <a:r>
              <a:rPr lang="en-GB" i="1" dirty="0" err="1"/>
              <a:t>lieux</a:t>
            </a:r>
            <a:r>
              <a:rPr lang="en-GB" i="1" dirty="0"/>
              <a:t> de </a:t>
            </a:r>
            <a:r>
              <a:rPr lang="en-GB" i="1" dirty="0" err="1"/>
              <a:t>mémoire</a:t>
            </a:r>
            <a:r>
              <a:rPr lang="en-GB" dirty="0"/>
              <a:t>, a </a:t>
            </a:r>
            <a:r>
              <a:rPr lang="en-GB" dirty="0" err="1"/>
              <a:t>cura</a:t>
            </a:r>
            <a:r>
              <a:rPr lang="en-GB" dirty="0"/>
              <a:t> di P. Nora, 3 </a:t>
            </a:r>
            <a:r>
              <a:rPr lang="en-GB" dirty="0" err="1"/>
              <a:t>voll</a:t>
            </a:r>
            <a:r>
              <a:rPr lang="en-GB" dirty="0"/>
              <a:t>., Paris, 1993</a:t>
            </a:r>
          </a:p>
          <a:p>
            <a:r>
              <a:rPr lang="en-GB" i="1" dirty="0"/>
              <a:t>Places of Public Memory: The Rhetoric of Museums and Memorials</a:t>
            </a:r>
            <a:r>
              <a:rPr lang="en-GB" dirty="0"/>
              <a:t>, ed. by Greg Dickinson, Carole Blair, Brian L. Ott, Tuscaloosa, University of Alabama Press, 2010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764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A9BC8-689D-9393-0EB3-2B529A4EA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486" y="103869"/>
            <a:ext cx="8665028" cy="1325563"/>
          </a:xfrm>
        </p:spPr>
        <p:txBody>
          <a:bodyPr>
            <a:normAutofit/>
          </a:bodyPr>
          <a:lstStyle/>
          <a:p>
            <a:pPr algn="ctr"/>
            <a:r>
              <a:rPr lang="it-IT" sz="3600" dirty="0"/>
              <a:t>Costruzione e </a:t>
            </a:r>
            <a:r>
              <a:rPr lang="it-IT" sz="3600" dirty="0" err="1"/>
              <a:t>trasmissone</a:t>
            </a:r>
            <a:r>
              <a:rPr lang="it-IT" sz="3600" dirty="0"/>
              <a:t> di memoria pubblica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B4D22-0CAD-3442-0BA8-B653CD356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683" y="1512115"/>
            <a:ext cx="8436974" cy="5001896"/>
          </a:xfrm>
        </p:spPr>
        <p:txBody>
          <a:bodyPr>
            <a:normAutofit fontScale="77500" lnSpcReduction="20000"/>
          </a:bodyPr>
          <a:lstStyle/>
          <a:p>
            <a:r>
              <a:rPr lang="it-IT" dirty="0">
                <a:hlinkClick r:id="rId2"/>
              </a:rPr>
              <a:t>Le Fosse Ardeatine</a:t>
            </a:r>
            <a:r>
              <a:rPr lang="it-IT" dirty="0"/>
              <a:t>, Roma</a:t>
            </a:r>
          </a:p>
          <a:p>
            <a:r>
              <a:rPr lang="it-IT" dirty="0" err="1">
                <a:hlinkClick r:id="rId3"/>
              </a:rPr>
              <a:t>Holocaust</a:t>
            </a:r>
            <a:r>
              <a:rPr lang="it-IT" dirty="0">
                <a:hlinkClick r:id="rId3"/>
              </a:rPr>
              <a:t> Museum</a:t>
            </a:r>
            <a:r>
              <a:rPr lang="it-IT" dirty="0"/>
              <a:t>, Washington</a:t>
            </a:r>
          </a:p>
          <a:p>
            <a:r>
              <a:rPr lang="it-IT" dirty="0">
                <a:hlinkClick r:id="rId4"/>
              </a:rPr>
              <a:t>Il Memoriale della Shoah</a:t>
            </a:r>
            <a:r>
              <a:rPr lang="it-IT" dirty="0"/>
              <a:t>, Binario 21, Milano</a:t>
            </a:r>
          </a:p>
          <a:p>
            <a:r>
              <a:rPr lang="it-IT" dirty="0" err="1">
                <a:hlinkClick r:id="rId5"/>
              </a:rPr>
              <a:t>Holocaust</a:t>
            </a:r>
            <a:r>
              <a:rPr lang="it-IT" dirty="0">
                <a:hlinkClick r:id="rId5"/>
              </a:rPr>
              <a:t> Memorial Center</a:t>
            </a:r>
            <a:r>
              <a:rPr lang="it-IT" dirty="0"/>
              <a:t>, Budapest</a:t>
            </a:r>
          </a:p>
          <a:p>
            <a:r>
              <a:rPr lang="en-GB" dirty="0">
                <a:hlinkClick r:id="rId6"/>
              </a:rPr>
              <a:t>Memorial Hall of the Victims in Nanjing Massacre by Japanese Invaders </a:t>
            </a:r>
            <a:r>
              <a:rPr lang="en-GB" dirty="0"/>
              <a:t>, Nanjing</a:t>
            </a:r>
          </a:p>
          <a:p>
            <a:r>
              <a:rPr lang="it-IT" dirty="0">
                <a:hlinkClick r:id="rId7"/>
              </a:rPr>
              <a:t>S. Anna di Stazzema. La memoria dell’eccidio</a:t>
            </a:r>
            <a:r>
              <a:rPr lang="it-IT" dirty="0"/>
              <a:t>, S. Anna di Stazzema</a:t>
            </a:r>
          </a:p>
          <a:p>
            <a:r>
              <a:rPr lang="it-IT" dirty="0">
                <a:hlinkClick r:id="rId8"/>
              </a:rPr>
              <a:t>Sacrario militare di Redipuglia</a:t>
            </a:r>
            <a:endParaRPr lang="it-IT" dirty="0"/>
          </a:p>
          <a:p>
            <a:r>
              <a:rPr lang="it-IT" dirty="0">
                <a:hlinkClick r:id="rId9"/>
              </a:rPr>
              <a:t>La Foiba di Basovizza</a:t>
            </a:r>
            <a:r>
              <a:rPr lang="it-IT" dirty="0"/>
              <a:t>, Basovizza, Trieste</a:t>
            </a:r>
          </a:p>
          <a:p>
            <a:r>
              <a:rPr lang="it-IT" dirty="0">
                <a:hlinkClick r:id="rId10"/>
              </a:rPr>
              <a:t>La Risiera di S. Sabba</a:t>
            </a:r>
            <a:r>
              <a:rPr lang="it-IT" dirty="0"/>
              <a:t>, Trieste</a:t>
            </a:r>
          </a:p>
          <a:p>
            <a:r>
              <a:rPr lang="it-IT" dirty="0"/>
              <a:t>Il </a:t>
            </a:r>
            <a:r>
              <a:rPr lang="it-IT" dirty="0">
                <a:hlinkClick r:id="rId11"/>
              </a:rPr>
              <a:t>Memoriale dell’11 settembre</a:t>
            </a:r>
            <a:r>
              <a:rPr lang="it-IT" dirty="0"/>
              <a:t>, New York</a:t>
            </a:r>
          </a:p>
          <a:p>
            <a:r>
              <a:rPr lang="it-IT" dirty="0">
                <a:hlinkClick r:id="rId12"/>
              </a:rPr>
              <a:t>Il confine più lungo. Dai conflitti alla riconciliazione sulla frontiera adriatica</a:t>
            </a:r>
            <a:endParaRPr lang="it-IT" dirty="0"/>
          </a:p>
          <a:p>
            <a:r>
              <a:rPr lang="en-GB" dirty="0">
                <a:hlinkClick r:id="rId13"/>
              </a:rPr>
              <a:t>Museum of the Great Patriotic War</a:t>
            </a:r>
            <a:r>
              <a:rPr lang="en-GB" dirty="0"/>
              <a:t>, Moscow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287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EB77C-1F2C-68CE-6F83-5CE03B52F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43" y="347709"/>
            <a:ext cx="8280219" cy="497023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Costruzione e trasmissione di memoria pubblica (segue)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D897D-8773-AD8D-41C6-DA0B8C6B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46356"/>
            <a:ext cx="7999912" cy="5045438"/>
          </a:xfrm>
        </p:spPr>
        <p:txBody>
          <a:bodyPr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Fondazione Centro Documentazione Ebraica Contemporanea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Biblioteca Digitale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Museo Nazionale dell’Ebraismo Italiano e della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Shoa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Ferrara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400" dirty="0">
                <a:solidFill>
                  <a:prstClr val="black"/>
                </a:solidFill>
                <a:latin typeface="Calibri" panose="020F0502020204030204"/>
                <a:hlinkClick r:id="rId5"/>
              </a:rPr>
              <a:t>Museo Ebraico</a:t>
            </a:r>
            <a:r>
              <a:rPr lang="it-IT" sz="2400" dirty="0">
                <a:solidFill>
                  <a:prstClr val="black"/>
                </a:solidFill>
                <a:latin typeface="Calibri" panose="020F0502020204030204"/>
              </a:rPr>
              <a:t>, Roma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/>
              </a:rPr>
              <a:t>Museo Ebraico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Venezia</a:t>
            </a:r>
          </a:p>
          <a:p>
            <a:r>
              <a:rPr lang="en-GB" sz="2400" dirty="0">
                <a:hlinkClick r:id="rId7"/>
              </a:rPr>
              <a:t>Museo del </a:t>
            </a:r>
            <a:r>
              <a:rPr lang="en-GB" sz="2400" dirty="0" err="1">
                <a:hlinkClick r:id="rId7"/>
              </a:rPr>
              <a:t>Deportato</a:t>
            </a:r>
            <a:r>
              <a:rPr lang="en-GB" sz="2400" dirty="0"/>
              <a:t>, </a:t>
            </a:r>
            <a:r>
              <a:rPr lang="en-GB" sz="2400" dirty="0" err="1"/>
              <a:t>Fossoli</a:t>
            </a:r>
            <a:endParaRPr lang="en-GB" sz="2400" dirty="0"/>
          </a:p>
          <a:p>
            <a:r>
              <a:rPr lang="en-GB" sz="2400" dirty="0">
                <a:hlinkClick r:id="rId8" action="ppaction://hlinkfile"/>
              </a:rPr>
              <a:t>Museo </a:t>
            </a:r>
            <a:r>
              <a:rPr lang="en-GB" sz="2400" dirty="0" err="1">
                <a:hlinkClick r:id="rId8" action="ppaction://hlinkfile"/>
              </a:rPr>
              <a:t>Diffuso</a:t>
            </a:r>
            <a:r>
              <a:rPr lang="en-GB" sz="2400" dirty="0">
                <a:hlinkClick r:id="rId8" action="ppaction://hlinkfile"/>
              </a:rPr>
              <a:t> di Torino</a:t>
            </a:r>
            <a:endParaRPr lang="en-GB" sz="2400" dirty="0"/>
          </a:p>
          <a:p>
            <a:r>
              <a:rPr lang="en-GB" sz="2400" dirty="0">
                <a:hlinkClick r:id="rId9"/>
              </a:rPr>
              <a:t>Museo Nazionale di Auschwitz-Birkenau</a:t>
            </a:r>
            <a:endParaRPr lang="en-GB" sz="2400" dirty="0"/>
          </a:p>
          <a:p>
            <a:r>
              <a:rPr lang="en-GB" sz="2400" dirty="0">
                <a:hlinkClick r:id="rId10"/>
              </a:rPr>
              <a:t>Museo </a:t>
            </a:r>
            <a:r>
              <a:rPr lang="en-GB" sz="2400" dirty="0" err="1">
                <a:hlinkClick r:id="rId10"/>
              </a:rPr>
              <a:t>Ebraico</a:t>
            </a:r>
            <a:r>
              <a:rPr lang="en-GB" sz="2400" dirty="0"/>
              <a:t>, </a:t>
            </a:r>
            <a:r>
              <a:rPr lang="en-GB" sz="2400" dirty="0" err="1"/>
              <a:t>Berlino</a:t>
            </a:r>
            <a:endParaRPr lang="en-GB" sz="2400" dirty="0"/>
          </a:p>
          <a:p>
            <a:r>
              <a:rPr lang="en-GB" sz="2400" dirty="0" err="1">
                <a:hlinkClick r:id="rId11"/>
              </a:rPr>
              <a:t>Memoriale</a:t>
            </a:r>
            <a:r>
              <a:rPr lang="en-GB" sz="2400" dirty="0">
                <a:hlinkClick r:id="rId11"/>
              </a:rPr>
              <a:t> </a:t>
            </a:r>
            <a:r>
              <a:rPr lang="en-GB" sz="2400" dirty="0" err="1">
                <a:hlinkClick r:id="rId11"/>
              </a:rPr>
              <a:t>della</a:t>
            </a:r>
            <a:r>
              <a:rPr lang="en-GB" sz="2400" dirty="0">
                <a:hlinkClick r:id="rId11"/>
              </a:rPr>
              <a:t> Shoah</a:t>
            </a:r>
            <a:r>
              <a:rPr lang="en-GB" sz="2400" dirty="0"/>
              <a:t>, </a:t>
            </a:r>
            <a:r>
              <a:rPr lang="en-GB" sz="2400" dirty="0" err="1"/>
              <a:t>Berlino</a:t>
            </a:r>
            <a:endParaRPr lang="en-GB" sz="2400" dirty="0"/>
          </a:p>
          <a:p>
            <a:r>
              <a:rPr lang="en-GB" sz="2400" dirty="0">
                <a:hlinkClick r:id="rId12"/>
              </a:rPr>
              <a:t>Yad Vashem - The World Holocaust Remembrance </a:t>
            </a:r>
            <a:r>
              <a:rPr lang="en-GB" sz="2400" dirty="0" err="1">
                <a:hlinkClick r:id="rId12"/>
              </a:rPr>
              <a:t>Center</a:t>
            </a:r>
            <a:r>
              <a:rPr lang="en-GB" sz="2400" dirty="0"/>
              <a:t>, </a:t>
            </a:r>
            <a:r>
              <a:rPr lang="en-GB" sz="2400" dirty="0" err="1"/>
              <a:t>Gerusalemme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13803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993AE-5D22-5ACF-5A92-BAC915DCA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Forme di costruzione di memoria pubblica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DB6FE-1BCA-DD2A-D655-1FCCD6BEB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21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291647"/>
            <a:ext cx="7886700" cy="973817"/>
          </a:xfrm>
        </p:spPr>
        <p:txBody>
          <a:bodyPr/>
          <a:lstStyle/>
          <a:p>
            <a:pPr algn="ctr"/>
            <a:r>
              <a:rPr lang="en-GB" dirty="0" err="1"/>
              <a:t>Memoria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4542" y="1485898"/>
            <a:ext cx="8376557" cy="5143501"/>
          </a:xfrm>
        </p:spPr>
        <p:txBody>
          <a:bodyPr>
            <a:normAutofit fontScale="62500" lnSpcReduction="20000"/>
          </a:bodyPr>
          <a:lstStyle/>
          <a:p>
            <a:r>
              <a:rPr lang="en-GB" dirty="0" err="1"/>
              <a:t>Memoria</a:t>
            </a:r>
            <a:r>
              <a:rPr lang="en-GB" dirty="0"/>
              <a:t> </a:t>
            </a:r>
            <a:r>
              <a:rPr lang="en-GB" dirty="0" err="1"/>
              <a:t>individuale</a:t>
            </a:r>
            <a:endParaRPr lang="en-GB" dirty="0"/>
          </a:p>
          <a:p>
            <a:r>
              <a:rPr lang="en-GB" dirty="0" err="1"/>
              <a:t>Memoria</a:t>
            </a:r>
            <a:r>
              <a:rPr lang="en-GB" dirty="0"/>
              <a:t> </a:t>
            </a:r>
            <a:r>
              <a:rPr lang="en-GB" dirty="0" err="1"/>
              <a:t>collettiva</a:t>
            </a:r>
            <a:endParaRPr lang="en-GB" dirty="0"/>
          </a:p>
          <a:p>
            <a:r>
              <a:rPr lang="en-GB" dirty="0" err="1"/>
              <a:t>Memoria</a:t>
            </a:r>
            <a:r>
              <a:rPr lang="en-GB" dirty="0"/>
              <a:t> </a:t>
            </a:r>
            <a:r>
              <a:rPr lang="en-GB" dirty="0" err="1"/>
              <a:t>pubblica</a:t>
            </a:r>
            <a:endParaRPr lang="en-GB" dirty="0"/>
          </a:p>
          <a:p>
            <a:r>
              <a:rPr lang="en-GB" dirty="0" err="1"/>
              <a:t>Memoria</a:t>
            </a:r>
            <a:r>
              <a:rPr lang="en-GB" dirty="0"/>
              <a:t> </a:t>
            </a:r>
            <a:r>
              <a:rPr lang="en-GB" dirty="0" err="1"/>
              <a:t>condivisa</a:t>
            </a:r>
            <a:endParaRPr lang="en-GB" dirty="0"/>
          </a:p>
          <a:p>
            <a:r>
              <a:rPr lang="en-GB" dirty="0" err="1"/>
              <a:t>Oblio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Identità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 err="1"/>
              <a:t>Dimensione</a:t>
            </a:r>
            <a:r>
              <a:rPr lang="en-GB" dirty="0"/>
              <a:t> </a:t>
            </a:r>
            <a:r>
              <a:rPr lang="en-GB" dirty="0" err="1"/>
              <a:t>temporale</a:t>
            </a:r>
            <a:r>
              <a:rPr lang="en-GB" dirty="0"/>
              <a:t> (</a:t>
            </a:r>
            <a:r>
              <a:rPr lang="en-GB" dirty="0" err="1"/>
              <a:t>generazioni</a:t>
            </a:r>
            <a:r>
              <a:rPr lang="en-GB" dirty="0"/>
              <a:t> e post-</a:t>
            </a:r>
            <a:r>
              <a:rPr lang="en-GB" dirty="0" err="1"/>
              <a:t>memoria</a:t>
            </a:r>
            <a:r>
              <a:rPr lang="en-GB" dirty="0"/>
              <a:t>, la </a:t>
            </a:r>
            <a:r>
              <a:rPr lang="en-GB" dirty="0" err="1"/>
              <a:t>memoria</a:t>
            </a:r>
            <a:r>
              <a:rPr lang="en-GB" dirty="0"/>
              <a:t> </a:t>
            </a:r>
            <a:r>
              <a:rPr lang="en-GB" dirty="0" err="1"/>
              <a:t>riavvicina</a:t>
            </a:r>
            <a:r>
              <a:rPr lang="en-GB" dirty="0"/>
              <a:t> </a:t>
            </a:r>
            <a:r>
              <a:rPr lang="en-GB" dirty="0" err="1"/>
              <a:t>il</a:t>
            </a:r>
            <a:r>
              <a:rPr lang="en-GB" dirty="0"/>
              <a:t> </a:t>
            </a:r>
            <a:r>
              <a:rPr lang="en-GB" dirty="0" err="1"/>
              <a:t>passato</a:t>
            </a:r>
            <a:r>
              <a:rPr lang="en-GB" dirty="0"/>
              <a:t>, l </a:t>
            </a:r>
            <a:r>
              <a:rPr lang="en-GB" dirty="0" err="1"/>
              <a:t>orende</a:t>
            </a:r>
            <a:r>
              <a:rPr lang="en-GB" dirty="0"/>
              <a:t> </a:t>
            </a:r>
            <a:r>
              <a:rPr lang="en-GB" dirty="0" err="1"/>
              <a:t>presente</a:t>
            </a:r>
            <a:r>
              <a:rPr lang="en-GB" dirty="0"/>
              <a:t>, la </a:t>
            </a:r>
            <a:r>
              <a:rPr lang="en-GB" dirty="0" err="1"/>
              <a:t>storiane</a:t>
            </a:r>
            <a:r>
              <a:rPr lang="en-GB" dirty="0"/>
              <a:t> </a:t>
            </a:r>
            <a:r>
              <a:rPr lang="en-GB" dirty="0" err="1"/>
              <a:t>sancisce</a:t>
            </a:r>
            <a:r>
              <a:rPr lang="en-GB" dirty="0"/>
              <a:t> la </a:t>
            </a:r>
            <a:r>
              <a:rPr lang="en-GB" dirty="0" err="1"/>
              <a:t>separatezza</a:t>
            </a:r>
            <a:r>
              <a:rPr lang="en-GB" dirty="0"/>
              <a:t>)</a:t>
            </a:r>
          </a:p>
          <a:p>
            <a:r>
              <a:rPr lang="en-GB" dirty="0" err="1"/>
              <a:t>Stabilità</a:t>
            </a:r>
            <a:r>
              <a:rPr lang="en-GB" dirty="0"/>
              <a:t>/</a:t>
            </a:r>
            <a:r>
              <a:rPr lang="en-GB" dirty="0" err="1"/>
              <a:t>instabilità</a:t>
            </a:r>
            <a:endParaRPr lang="en-GB" dirty="0"/>
          </a:p>
          <a:p>
            <a:r>
              <a:rPr lang="en-GB" dirty="0" err="1"/>
              <a:t>Autoreferenzialità</a:t>
            </a:r>
            <a:endParaRPr lang="en-GB" dirty="0"/>
          </a:p>
          <a:p>
            <a:r>
              <a:rPr lang="en-GB" dirty="0" err="1"/>
              <a:t>Fragilità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 err="1"/>
              <a:t>Eppure</a:t>
            </a:r>
            <a:r>
              <a:rPr lang="en-GB" dirty="0"/>
              <a:t>: </a:t>
            </a:r>
            <a:r>
              <a:rPr lang="en-GB" dirty="0" err="1"/>
              <a:t>necessità</a:t>
            </a:r>
            <a:r>
              <a:rPr lang="en-GB" dirty="0"/>
              <a:t>, </a:t>
            </a:r>
            <a:r>
              <a:rPr lang="en-GB" dirty="0" err="1"/>
              <a:t>indispensabilità</a:t>
            </a:r>
            <a:r>
              <a:rPr lang="en-GB" dirty="0"/>
              <a:t> </a:t>
            </a:r>
            <a:r>
              <a:rPr lang="en-GB" dirty="0" err="1"/>
              <a:t>della</a:t>
            </a:r>
            <a:r>
              <a:rPr lang="en-GB" dirty="0"/>
              <a:t> </a:t>
            </a:r>
            <a:r>
              <a:rPr lang="en-GB" dirty="0" err="1"/>
              <a:t>memoria</a:t>
            </a:r>
            <a:r>
              <a:rPr lang="en-GB" dirty="0"/>
              <a:t>, di </a:t>
            </a:r>
            <a:r>
              <a:rPr lang="en-GB" dirty="0" err="1"/>
              <a:t>una</a:t>
            </a:r>
            <a:r>
              <a:rPr lang="en-GB" dirty="0"/>
              <a:t> </a:t>
            </a:r>
            <a:r>
              <a:rPr lang="en-GB" dirty="0" err="1"/>
              <a:t>memoria</a:t>
            </a:r>
            <a:r>
              <a:rPr lang="en-GB" dirty="0"/>
              <a:t> </a:t>
            </a:r>
            <a:r>
              <a:rPr lang="en-GB" dirty="0" err="1"/>
              <a:t>precisa</a:t>
            </a:r>
            <a:r>
              <a:rPr lang="en-GB" dirty="0"/>
              <a:t> e </a:t>
            </a:r>
            <a:r>
              <a:rPr lang="en-GB" dirty="0" err="1"/>
              <a:t>veritiera</a:t>
            </a:r>
            <a:r>
              <a:rPr lang="en-GB" dirty="0"/>
              <a:t> (</a:t>
            </a:r>
            <a:r>
              <a:rPr lang="en-GB" dirty="0" err="1"/>
              <a:t>anche</a:t>
            </a:r>
            <a:r>
              <a:rPr lang="en-GB" dirty="0"/>
              <a:t> se non è </a:t>
            </a:r>
            <a:r>
              <a:rPr lang="en-GB" dirty="0" err="1"/>
              <a:t>ancora</a:t>
            </a:r>
            <a:r>
              <a:rPr lang="en-GB" dirty="0"/>
              <a:t> </a:t>
            </a:r>
            <a:r>
              <a:rPr lang="en-GB" dirty="0" err="1"/>
              <a:t>storia</a:t>
            </a:r>
            <a:r>
              <a:rPr lang="en-GB" dirty="0"/>
              <a:t>): a un </a:t>
            </a:r>
            <a:r>
              <a:rPr lang="en-GB" dirty="0" err="1"/>
              <a:t>certo</a:t>
            </a:r>
            <a:r>
              <a:rPr lang="en-GB" dirty="0"/>
              <a:t> </a:t>
            </a:r>
            <a:r>
              <a:rPr lang="en-GB" dirty="0" err="1"/>
              <a:t>punto</a:t>
            </a:r>
            <a:r>
              <a:rPr lang="en-GB" dirty="0"/>
              <a:t>, la </a:t>
            </a:r>
            <a:r>
              <a:rPr lang="en-GB" dirty="0" err="1"/>
              <a:t>storia</a:t>
            </a:r>
            <a:r>
              <a:rPr lang="en-GB" dirty="0"/>
              <a:t> </a:t>
            </a:r>
            <a:r>
              <a:rPr lang="en-GB" dirty="0" err="1"/>
              <a:t>deve</a:t>
            </a:r>
            <a:r>
              <a:rPr lang="en-GB" dirty="0"/>
              <a:t> </a:t>
            </a:r>
            <a:r>
              <a:rPr lang="en-GB" dirty="0" err="1"/>
              <a:t>farsene</a:t>
            </a:r>
            <a:r>
              <a:rPr lang="en-GB" dirty="0"/>
              <a:t> </a:t>
            </a:r>
            <a:r>
              <a:rPr lang="en-GB" dirty="0" err="1"/>
              <a:t>carico</a:t>
            </a:r>
            <a:r>
              <a:rPr lang="en-GB" dirty="0"/>
              <a:t>, </a:t>
            </a:r>
            <a:r>
              <a:rPr lang="en-GB" dirty="0" err="1"/>
              <a:t>prenderla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di </a:t>
            </a:r>
            <a:r>
              <a:rPr lang="en-GB" dirty="0" err="1"/>
              <a:t>sé</a:t>
            </a:r>
            <a:r>
              <a:rPr lang="en-GB" dirty="0"/>
              <a:t>, </a:t>
            </a:r>
            <a:r>
              <a:rPr lang="en-GB" dirty="0" err="1"/>
              <a:t>incorporarla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730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Memoria</a:t>
            </a:r>
            <a:r>
              <a:rPr lang="en-GB" dirty="0"/>
              <a:t> </a:t>
            </a:r>
            <a:r>
              <a:rPr lang="en-GB" dirty="0" err="1"/>
              <a:t>individuale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Scritta</a:t>
            </a:r>
            <a:endParaRPr lang="en-GB" dirty="0"/>
          </a:p>
          <a:p>
            <a:r>
              <a:rPr lang="en-GB" dirty="0" err="1"/>
              <a:t>Orale</a:t>
            </a:r>
            <a:endParaRPr lang="en-GB" dirty="0"/>
          </a:p>
          <a:p>
            <a:r>
              <a:rPr lang="en-GB" dirty="0" err="1"/>
              <a:t>Esempi</a:t>
            </a:r>
            <a:r>
              <a:rPr lang="en-GB" dirty="0"/>
              <a:t>:</a:t>
            </a:r>
          </a:p>
          <a:p>
            <a:endParaRPr lang="en-GB" dirty="0"/>
          </a:p>
          <a:p>
            <a:r>
              <a:rPr lang="en-GB" dirty="0"/>
              <a:t>Dalla </a:t>
            </a:r>
            <a:r>
              <a:rPr lang="en-GB" dirty="0" err="1"/>
              <a:t>memoria</a:t>
            </a:r>
            <a:r>
              <a:rPr lang="en-GB" dirty="0"/>
              <a:t> </a:t>
            </a:r>
            <a:r>
              <a:rPr lang="en-GB" dirty="0" err="1"/>
              <a:t>individuale</a:t>
            </a:r>
            <a:r>
              <a:rPr lang="en-GB" dirty="0"/>
              <a:t> </a:t>
            </a:r>
            <a:r>
              <a:rPr lang="en-GB" dirty="0" err="1"/>
              <a:t>alla</a:t>
            </a:r>
            <a:r>
              <a:rPr lang="en-GB" dirty="0"/>
              <a:t> </a:t>
            </a:r>
            <a:r>
              <a:rPr lang="en-GB" dirty="0" err="1"/>
              <a:t>memoria</a:t>
            </a:r>
            <a:r>
              <a:rPr lang="en-GB" dirty="0"/>
              <a:t> </a:t>
            </a:r>
            <a:r>
              <a:rPr lang="en-GB" dirty="0" err="1"/>
              <a:t>collettiva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104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Memoria</a:t>
            </a:r>
            <a:r>
              <a:rPr lang="en-GB" dirty="0"/>
              <a:t> </a:t>
            </a:r>
            <a:r>
              <a:rPr lang="en-GB" dirty="0" err="1"/>
              <a:t>collettiva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2604407"/>
            <a:ext cx="7886700" cy="3572556"/>
          </a:xfrm>
        </p:spPr>
        <p:txBody>
          <a:bodyPr/>
          <a:lstStyle/>
          <a:p>
            <a:r>
              <a:rPr lang="en-GB" dirty="0" err="1"/>
              <a:t>Comunità</a:t>
            </a:r>
            <a:endParaRPr lang="en-GB" dirty="0"/>
          </a:p>
          <a:p>
            <a:r>
              <a:rPr lang="en-GB" dirty="0" err="1"/>
              <a:t>Gruppi</a:t>
            </a:r>
            <a:endParaRPr lang="en-GB" dirty="0"/>
          </a:p>
          <a:p>
            <a:r>
              <a:rPr lang="en-GB" dirty="0" err="1"/>
              <a:t>Città</a:t>
            </a:r>
            <a:endParaRPr lang="en-GB" dirty="0"/>
          </a:p>
          <a:p>
            <a:r>
              <a:rPr lang="en-GB" dirty="0" err="1"/>
              <a:t>Stati</a:t>
            </a:r>
            <a:r>
              <a:rPr lang="en-GB" dirty="0"/>
              <a:t>/</a:t>
            </a:r>
            <a:r>
              <a:rPr lang="en-GB" dirty="0" err="1"/>
              <a:t>nazioni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881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Memoria</a:t>
            </a:r>
            <a:r>
              <a:rPr lang="en-GB" dirty="0"/>
              <a:t> </a:t>
            </a:r>
            <a:r>
              <a:rPr lang="en-GB" dirty="0" err="1"/>
              <a:t>pubblica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Strumenti</a:t>
            </a:r>
            <a:r>
              <a:rPr lang="en-GB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73836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Memoria</a:t>
            </a:r>
            <a:r>
              <a:rPr lang="en-GB" dirty="0"/>
              <a:t> </a:t>
            </a:r>
            <a:r>
              <a:rPr lang="en-GB" dirty="0" err="1"/>
              <a:t>condivisa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Implicazioni</a:t>
            </a:r>
            <a:r>
              <a:rPr lang="en-GB" dirty="0"/>
              <a:t>, </a:t>
            </a:r>
            <a:r>
              <a:rPr lang="en-GB" dirty="0" err="1"/>
              <a:t>rischi</a:t>
            </a:r>
            <a:r>
              <a:rPr lang="en-GB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456460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Memoria</a:t>
            </a:r>
            <a:r>
              <a:rPr lang="en-GB" dirty="0"/>
              <a:t> </a:t>
            </a:r>
            <a:r>
              <a:rPr lang="en-GB" dirty="0" err="1"/>
              <a:t>conflittuale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Vissuti</a:t>
            </a:r>
            <a:r>
              <a:rPr lang="en-GB" dirty="0"/>
              <a:t> </a:t>
            </a:r>
            <a:r>
              <a:rPr lang="en-GB" dirty="0" err="1"/>
              <a:t>personali</a:t>
            </a:r>
            <a:endParaRPr lang="en-GB" dirty="0"/>
          </a:p>
          <a:p>
            <a:r>
              <a:rPr lang="en-GB" dirty="0" err="1"/>
              <a:t>Interpretazioni</a:t>
            </a:r>
            <a:r>
              <a:rPr lang="en-GB" dirty="0"/>
              <a:t> </a:t>
            </a:r>
            <a:r>
              <a:rPr lang="en-GB" dirty="0" err="1"/>
              <a:t>divergenti</a:t>
            </a:r>
            <a:endParaRPr lang="en-GB" dirty="0"/>
          </a:p>
          <a:p>
            <a:r>
              <a:rPr lang="en-GB" dirty="0" err="1"/>
              <a:t>Rapporti</a:t>
            </a:r>
            <a:r>
              <a:rPr lang="en-GB" dirty="0"/>
              <a:t> di </a:t>
            </a:r>
            <a:r>
              <a:rPr lang="en-GB" dirty="0" err="1"/>
              <a:t>potere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216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Oblio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Spontaneo</a:t>
            </a:r>
            <a:endParaRPr lang="en-GB" dirty="0"/>
          </a:p>
          <a:p>
            <a:r>
              <a:rPr lang="en-GB" dirty="0" err="1"/>
              <a:t>Procurato</a:t>
            </a:r>
            <a:endParaRPr lang="en-GB" dirty="0"/>
          </a:p>
          <a:p>
            <a:r>
              <a:rPr lang="en-GB" dirty="0" err="1"/>
              <a:t>Invocato</a:t>
            </a:r>
            <a:endParaRPr lang="en-GB" dirty="0"/>
          </a:p>
          <a:p>
            <a:r>
              <a:rPr lang="en-GB" dirty="0" err="1"/>
              <a:t>Necessario</a:t>
            </a:r>
            <a:r>
              <a:rPr lang="en-GB" dirty="0"/>
              <a:t> (?)</a:t>
            </a:r>
          </a:p>
        </p:txBody>
      </p:sp>
    </p:spTree>
    <p:extLst>
      <p:ext uri="{BB962C8B-B14F-4D97-AF65-F5344CB8AC3E}">
        <p14:creationId xmlns:p14="http://schemas.microsoft.com/office/powerpoint/2010/main" val="2392755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“Cancel culture”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6139363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509</Words>
  <Application>Microsoft Office PowerPoint</Application>
  <PresentationFormat>On-screen Show (4:3)</PresentationFormat>
  <Paragraphs>82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Personalizza struttura</vt:lpstr>
      <vt:lpstr>Tema di Office</vt:lpstr>
      <vt:lpstr>Storia e memoria</vt:lpstr>
      <vt:lpstr>Memoria</vt:lpstr>
      <vt:lpstr>Memoria individuale</vt:lpstr>
      <vt:lpstr>Memoria collettiva</vt:lpstr>
      <vt:lpstr>Memoria pubblica</vt:lpstr>
      <vt:lpstr>Memoria condivisa</vt:lpstr>
      <vt:lpstr>Memoria conflittuale</vt:lpstr>
      <vt:lpstr>Oblio</vt:lpstr>
      <vt:lpstr>“Cancel culture”</vt:lpstr>
      <vt:lpstr>Storia e memoria</vt:lpstr>
      <vt:lpstr>Bibliografia minima</vt:lpstr>
      <vt:lpstr>Costruzione e trasmissone di memoria pubblica</vt:lpstr>
      <vt:lpstr>Costruzione e trasmissione di memoria pubblica (segue)</vt:lpstr>
      <vt:lpstr>Forme di costruzione di memoria pubblica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</dc:creator>
  <cp:lastModifiedBy>ABBATTISTA GUIDO</cp:lastModifiedBy>
  <cp:revision>54</cp:revision>
  <dcterms:created xsi:type="dcterms:W3CDTF">2022-10-24T07:30:17Z</dcterms:created>
  <dcterms:modified xsi:type="dcterms:W3CDTF">2022-11-03T09:30:20Z</dcterms:modified>
</cp:coreProperties>
</file>