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5" r:id="rId3"/>
    <p:sldId id="268" r:id="rId4"/>
    <p:sldId id="269" r:id="rId5"/>
    <p:sldId id="30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80" r:id="rId15"/>
    <p:sldId id="281" r:id="rId16"/>
    <p:sldId id="282" r:id="rId17"/>
    <p:sldId id="284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4" r:id="rId26"/>
    <p:sldId id="295" r:id="rId27"/>
    <p:sldId id="296" r:id="rId28"/>
    <p:sldId id="297" r:id="rId29"/>
    <p:sldId id="308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25554BA-535C-4B28-8FBF-2925D6ECF99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E56CB3-81B0-4F8D-985A-BA8CE071F75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71CFA41-BBDC-4A3C-9D67-BFF7CF03F4A6}" type="datetime1">
              <a:rPr lang="it-IT"/>
              <a:pPr lvl="0"/>
              <a:t>23/10/2022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538C975D-6BF8-43E6-A726-17CBE18B9D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F8031822-4068-4BE1-AF5E-BCAC88EE758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266878-C0EF-42CC-B5B9-1170AFDC5E6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FF6F6E-62CA-4744-AC9B-80244BF2B05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E22D89C-E338-4266-BCA7-293166831BF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31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0A17CE-FA44-4656-B042-6474B105AC1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955E79-104F-49DB-A594-5CBB7C30225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E64E73-813C-46CD-B1AD-3C243F7920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8F8D2D-C686-458F-9C8B-9E2A979DE6F0}" type="datetime1">
              <a:rPr lang="it-IT"/>
              <a:pPr lvl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91F090-F369-486F-9162-1C93085435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8F8317-EEED-4171-B9EA-A9BA9EB726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7DE754-959B-49C2-B077-1FC1D7EF165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7983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3DD76-3F39-48B1-A52F-F12171ECE3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CABB97-7BEC-4EDC-9C3F-BF7E721D8A1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B02F3B-DEAE-4964-B0DB-EE289F7E00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41E40C-52F8-4045-B8A7-0E31797E6AF2}" type="datetime1">
              <a:rPr lang="it-IT"/>
              <a:pPr lvl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3C399C-28C8-431F-871D-23AD45165D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160123-7D3B-45BC-A8C2-345D401810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1B614B-7696-43E2-B741-F6D4DF206EC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95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13DFBC6-B5BD-4BA1-AA25-C82D9331ED4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A38C28-AB5C-469D-A6B1-1CA69543131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1B0C9C-5AD2-492C-9626-EF1AE06D5A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931568-951C-43B0-A010-56BFC6594E22}" type="datetime1">
              <a:rPr lang="it-IT"/>
              <a:pPr lvl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B983F4-8173-46E5-ABDB-F610B5DC5F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F2FB7D-4F8B-4171-9564-9A4BFE77AA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F9866B-C7B1-4B73-BFF1-7F4C454AC00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826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84A6B-BBA1-46F9-A3ED-DE7BF3D6FD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7DDD62E6-582B-4EA0-9CE1-F547E699646A}"/>
              </a:ext>
            </a:extLst>
          </p:cNvPr>
          <p:cNvSpPr txBox="1">
            <a:spLocks noGrp="1"/>
          </p:cNvSpPr>
          <p:nvPr>
            <p:ph type="tbl" idx="1"/>
          </p:nvPr>
        </p:nvSpPr>
        <p:spPr>
          <a:xfrm>
            <a:off x="609603" y="1600200"/>
            <a:ext cx="10972800" cy="452595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7A953B-B2A1-43A7-B8FA-44D51498D3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241CDA-8B4C-4CA2-A315-0536B945B7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1A3207-13AF-43CE-AED4-820A5E770D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D1DE89-0032-4FF5-9053-A3EEBC9BE2B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2383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A6D5BC8-6EFA-4A6A-9BED-7FDA25C0DC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>
                <a:solidFill>
                  <a:srgbClr val="54585A"/>
                </a:solidFill>
              </a:defRPr>
            </a:lvl1pPr>
          </a:lstStyle>
          <a:p>
            <a:pPr lvl="0"/>
            <a:fld id="{840B05A2-9971-445C-8403-8F8395F3C5C8}" type="slidenum">
              <a:t>‹N›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E582FC1-ECA9-4D57-9F61-2202722B75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solidFill>
                  <a:srgbClr val="54585A"/>
                </a:solidFill>
              </a:defRPr>
            </a:lvl1pPr>
          </a:lstStyle>
          <a:p>
            <a:pPr lvl="0"/>
            <a:r>
              <a:rPr lang="en-US"/>
              <a:t>Department  /  Confidential – For Internal Use Only  /  Enter date in Footer dialogue box  /</a:t>
            </a:r>
          </a:p>
        </p:txBody>
      </p:sp>
    </p:spTree>
    <p:extLst>
      <p:ext uri="{BB962C8B-B14F-4D97-AF65-F5344CB8AC3E}">
        <p14:creationId xmlns:p14="http://schemas.microsoft.com/office/powerpoint/2010/main" val="164119347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3B75A-CCF9-4D1A-8152-27DFE957EB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6F4DA8-73F0-4BC2-B91D-ADFADB8E5FA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47E7C0-9B11-430F-927F-C00F1D02AE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455633-E94D-4EDF-9C6C-1D7204185A32}" type="datetime1">
              <a:rPr lang="it-IT"/>
              <a:pPr lvl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7ADF63-3FFF-4C7E-8FB2-4F364D4E3B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C9193B-42E9-4F31-8E1D-E870314E9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51EAF4-796C-47C6-8F5F-FF19D803494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8818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E116D-FC9E-4834-B6A7-B55A058EB4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3882E5-73B2-4739-92E9-955F525020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013989-FBEF-467A-A212-E971BABB25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AE5081-85CE-4464-B8B2-21EA7F119A3A}" type="datetime1">
              <a:rPr lang="it-IT"/>
              <a:pPr lvl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4F93DF-63B0-41E1-8976-E94F23B5DB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DBA2E9-5659-417F-90F4-7676E57FDA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9EB39B-2BBD-4CAC-938B-2B2E4679EBF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43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DBC3D6-EAF3-40CE-AFBC-9C60C6B7A2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AA2385-4A04-4D79-95BA-2CAA885899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B2670E-AE68-4ABC-AF14-E9A5D33D912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80C7E8-0CCE-4873-BB56-495F326EA3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342C74-A8BC-4BDE-A79E-1E9F70E21AE6}" type="datetime1">
              <a:rPr lang="it-IT"/>
              <a:pPr lvl="0"/>
              <a:t>23/10/2022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697D70-C925-4D8C-8B73-0BAA933857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D2F87D-D898-48E8-8ED1-E0FAFA2E19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89B22F-8F05-427B-B04B-861A15229A1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61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5B29F1-7486-429C-A24F-08B0664B30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2BC94A-2554-4747-9227-E3AB57FB43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C9EB66-C465-4DA5-97B3-8EA9E3A5DBC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FB1AFA-C577-4C57-9694-370CBB6B4C5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ECEB13-EF61-4489-8CCC-990A0D4E023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5859E4A-79FF-4C4F-B7D9-EF3DEF9E8D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952C90-EF4F-4B9F-9087-37E1DF79824A}" type="datetime1">
              <a:rPr lang="it-IT"/>
              <a:pPr lvl="0"/>
              <a:t>23/10/2022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7B79A29-42E4-48DA-95D2-9B76D55AE0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7B4B42F-8DD0-4FA0-B903-E6BEAE7269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93E85C-7E8B-487B-9C8C-0BC16557E54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62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5171C-DB38-4E97-94A5-45884672CB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0628879-2470-4C3C-9EB4-8890120BF2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4915CE-836F-443D-8132-313CB7777BD0}" type="datetime1">
              <a:rPr lang="it-IT"/>
              <a:pPr lvl="0"/>
              <a:t>23/10/2022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61BE10-866B-410C-B966-78D8A493DC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FE28E9-BE52-4801-B125-29DCC7D71B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DC71F9-9B76-4BE0-944E-2C37F415EF9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8511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D23B249-5B3C-41FD-87CC-20BC526237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F0E5E9-62F7-41B0-A8B4-289DC1C680FF}" type="datetime1">
              <a:rPr lang="it-IT"/>
              <a:pPr lvl="0"/>
              <a:t>23/10/2022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D10BED-9387-4CAF-9213-6CB0BD69C2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8B6413-7249-4ED0-ADB5-7F21828AF3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002F21-2684-45F9-9267-61BAD281926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44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AB5A94-D44F-4827-9C06-6712941E37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AF9F55-044D-4140-89BD-A5E52B85A9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8E4326-05C4-464A-9CEC-055B9DEE2B9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BB9700-C1AA-46EC-8514-01389EB330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F240DD-ED7B-41E2-8A4D-05E91540609A}" type="datetime1">
              <a:rPr lang="it-IT"/>
              <a:pPr lvl="0"/>
              <a:t>23/10/2022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837ACA-C529-480A-89DF-BD0BC01205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597040-DB39-496F-9DB3-E8657CACC7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C960A7-05F8-47A8-B37F-CD7C7F72199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25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A55910-0948-4E55-BD71-ADF92F74EF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8AE6615-C9B0-41AB-AA7E-DE140A34FC7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742E2E-F679-4769-9D18-7F683B18F32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182F18-5779-4723-A624-10CADA4396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EF43F9-E74B-4D39-86F9-F247A82BD702}" type="datetime1">
              <a:rPr lang="it-IT"/>
              <a:pPr lvl="0"/>
              <a:t>23/10/2022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FDFC1A-0C2D-47E9-8AB5-7EBC6D6ACF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3CD8F8-6A01-44B4-A8E2-898583BA87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1C5009-478B-4158-B281-5EEAA76B478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58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74D0B91-D5A3-424F-8984-562DA1AD16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444F50-07B9-493C-B2B0-5AE8B13E4D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4C0E7E-D50E-49D1-AE87-FE180DEAF86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261A21B-3CF6-4F30-BFE0-0ED3706F1157}" type="datetime1">
              <a:rPr lang="it-IT"/>
              <a:pPr lvl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767143-CDD8-458E-BFA7-335364E7827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DFE836-5B13-47A5-83F0-BD78E3455AE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F2A255A-2D34-4949-B9F9-A93EED59B697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8">
            <a:extLst>
              <a:ext uri="{FF2B5EF4-FFF2-40B4-BE49-F238E27FC236}">
                <a16:creationId xmlns:a16="http://schemas.microsoft.com/office/drawing/2014/main" id="{82ABF7D6-818B-4135-8B27-59EA8247E239}"/>
              </a:ext>
            </a:extLst>
          </p:cNvPr>
          <p:cNvSpPr txBox="1"/>
          <p:nvPr/>
        </p:nvSpPr>
        <p:spPr>
          <a:xfrm>
            <a:off x="1055438" y="2996955"/>
            <a:ext cx="9483998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000" b="0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ENTEROSTOMIE</a:t>
            </a:r>
          </a:p>
        </p:txBody>
      </p:sp>
      <p:sp>
        <p:nvSpPr>
          <p:cNvPr id="7" name="Uguale a 6">
            <a:extLst>
              <a:ext uri="{FF2B5EF4-FFF2-40B4-BE49-F238E27FC236}">
                <a16:creationId xmlns:a16="http://schemas.microsoft.com/office/drawing/2014/main" id="{9C6C90F5-F978-4164-91C0-E0A3A09B9816}"/>
              </a:ext>
            </a:extLst>
          </p:cNvPr>
          <p:cNvSpPr/>
          <p:nvPr/>
        </p:nvSpPr>
        <p:spPr>
          <a:xfrm rot="5400000">
            <a:off x="1120225" y="818465"/>
            <a:ext cx="1239426" cy="520038"/>
          </a:xfrm>
          <a:prstGeom prst="mathEqual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Mezza cornice 7">
            <a:extLst>
              <a:ext uri="{FF2B5EF4-FFF2-40B4-BE49-F238E27FC236}">
                <a16:creationId xmlns:a16="http://schemas.microsoft.com/office/drawing/2014/main" id="{38761CB5-512D-4CB1-8081-99E00B4D3151}"/>
              </a:ext>
            </a:extLst>
          </p:cNvPr>
          <p:cNvSpPr/>
          <p:nvPr/>
        </p:nvSpPr>
        <p:spPr>
          <a:xfrm rot="10800000" flipV="1">
            <a:off x="10088647" y="9096"/>
            <a:ext cx="2103351" cy="6854105"/>
          </a:xfrm>
          <a:prstGeom prst="halfFram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29D7B0E-5362-4B81-AE65-38E50FBCA12E}"/>
              </a:ext>
            </a:extLst>
          </p:cNvPr>
          <p:cNvSpPr/>
          <p:nvPr/>
        </p:nvSpPr>
        <p:spPr>
          <a:xfrm>
            <a:off x="883590" y="6277970"/>
            <a:ext cx="6214280" cy="58003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8977655E-3E7A-419E-AA37-AF831E13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338" y="4450145"/>
            <a:ext cx="5976664" cy="24251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801DF1A2-6E57-42B8-9C18-703820085C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4622"/>
            <a:ext cx="10515600" cy="1325559"/>
          </a:xfrm>
        </p:spPr>
        <p:txBody>
          <a:bodyPr/>
          <a:lstStyle/>
          <a:p>
            <a:pPr lvl="0"/>
            <a:r>
              <a:rPr lang="it-IT" b="1"/>
              <a:t>ILEOSTOMIA TERMINALE: tecnica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F82C91-32C4-406D-8C10-3B0B4BA089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68757"/>
            <a:ext cx="337185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49FF673-9AAF-4070-887B-0825104B66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79778" y="1265087"/>
            <a:ext cx="3438528" cy="330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2F20FD0-FB4A-4AD2-A7DD-EA8D61CD78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93125" y="993257"/>
            <a:ext cx="3619496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DA8E15-B371-487A-9EFC-36D52EC8D06D}"/>
              </a:ext>
            </a:extLst>
          </p:cNvPr>
          <p:cNvSpPr txBox="1"/>
          <p:nvPr/>
        </p:nvSpPr>
        <p:spPr>
          <a:xfrm>
            <a:off x="8328245" y="1340766"/>
            <a:ext cx="1152125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opzionale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F993F130-0C52-4D48-8BFD-CA07C057258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275002" y="4464493"/>
            <a:ext cx="4581628" cy="22048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10">
            <a:extLst>
              <a:ext uri="{FF2B5EF4-FFF2-40B4-BE49-F238E27FC236}">
                <a16:creationId xmlns:a16="http://schemas.microsoft.com/office/drawing/2014/main" id="{DC2975F6-43B4-4C84-B084-9419A53CFB12}"/>
              </a:ext>
            </a:extLst>
          </p:cNvPr>
          <p:cNvSpPr/>
          <p:nvPr/>
        </p:nvSpPr>
        <p:spPr>
          <a:xfrm>
            <a:off x="191347" y="4509116"/>
            <a:ext cx="360035" cy="504053"/>
          </a:xfrm>
          <a:prstGeom prst="rect">
            <a:avLst/>
          </a:prstGeom>
          <a:solidFill>
            <a:srgbClr val="FFFFFF"/>
          </a:solidFill>
          <a:ln w="25402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Rettangolo 11">
            <a:extLst>
              <a:ext uri="{FF2B5EF4-FFF2-40B4-BE49-F238E27FC236}">
                <a16:creationId xmlns:a16="http://schemas.microsoft.com/office/drawing/2014/main" id="{1B3B5118-3761-4329-8920-1BF784E51CF8}"/>
              </a:ext>
            </a:extLst>
          </p:cNvPr>
          <p:cNvSpPr/>
          <p:nvPr/>
        </p:nvSpPr>
        <p:spPr>
          <a:xfrm>
            <a:off x="7392146" y="4653134"/>
            <a:ext cx="360035" cy="504053"/>
          </a:xfrm>
          <a:prstGeom prst="rect">
            <a:avLst/>
          </a:prstGeom>
          <a:solidFill>
            <a:srgbClr val="FFFFFF"/>
          </a:solidFill>
          <a:ln w="25402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Freccia a destra 12">
            <a:extLst>
              <a:ext uri="{FF2B5EF4-FFF2-40B4-BE49-F238E27FC236}">
                <a16:creationId xmlns:a16="http://schemas.microsoft.com/office/drawing/2014/main" id="{7B05160F-D295-49C0-BA38-AAA857EB5942}"/>
              </a:ext>
            </a:extLst>
          </p:cNvPr>
          <p:cNvSpPr/>
          <p:nvPr/>
        </p:nvSpPr>
        <p:spPr>
          <a:xfrm>
            <a:off x="3431706" y="2492892"/>
            <a:ext cx="432044" cy="432044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Freccia a destra 13">
            <a:extLst>
              <a:ext uri="{FF2B5EF4-FFF2-40B4-BE49-F238E27FC236}">
                <a16:creationId xmlns:a16="http://schemas.microsoft.com/office/drawing/2014/main" id="{504F96DD-0148-4896-A71A-02B9E233CB29}"/>
              </a:ext>
            </a:extLst>
          </p:cNvPr>
          <p:cNvSpPr/>
          <p:nvPr/>
        </p:nvSpPr>
        <p:spPr>
          <a:xfrm>
            <a:off x="7536155" y="2348883"/>
            <a:ext cx="432044" cy="432044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Freccia a destra 14">
            <a:extLst>
              <a:ext uri="{FF2B5EF4-FFF2-40B4-BE49-F238E27FC236}">
                <a16:creationId xmlns:a16="http://schemas.microsoft.com/office/drawing/2014/main" id="{77FA7BB4-5C6F-4EEE-8D0D-6EC0B2D5589B}"/>
              </a:ext>
            </a:extLst>
          </p:cNvPr>
          <p:cNvSpPr/>
          <p:nvPr/>
        </p:nvSpPr>
        <p:spPr>
          <a:xfrm>
            <a:off x="6528047" y="5589242"/>
            <a:ext cx="432044" cy="432044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0">
            <a:extLst>
              <a:ext uri="{FF2B5EF4-FFF2-40B4-BE49-F238E27FC236}">
                <a16:creationId xmlns:a16="http://schemas.microsoft.com/office/drawing/2014/main" id="{39904007-BC03-49BD-A24E-CD59D46C54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21821" y="4004732"/>
            <a:ext cx="6465287" cy="1324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8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ILEOSTOMIA TERMINALE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C75F2-9741-4638-96F0-2C777BF4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6" y="1933793"/>
            <a:ext cx="3483526" cy="2839073"/>
          </a:xfrm>
          <a:prstGeom prst="rect">
            <a:avLst/>
          </a:prstGeom>
          <a:noFill/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7B6C0-0A4F-4AD7-B413-966FDD749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338" y="973897"/>
            <a:ext cx="2804299" cy="1948987"/>
          </a:xfrm>
          <a:prstGeom prst="rect">
            <a:avLst/>
          </a:prstGeom>
          <a:noFill/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D0AB3-C854-48CB-A98F-17D27598D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415" y="827849"/>
            <a:ext cx="2775335" cy="2241083"/>
          </a:xfrm>
          <a:prstGeom prst="rect">
            <a:avLst/>
          </a:prstGeom>
          <a:noFill/>
        </p:spPr>
      </p:pic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F43D3E-84E4-4E14-88F6-B328C73499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16631"/>
            <a:ext cx="10515600" cy="1325559"/>
          </a:xfrm>
        </p:spPr>
        <p:txBody>
          <a:bodyPr/>
          <a:lstStyle/>
          <a:p>
            <a:pPr lvl="0"/>
            <a:r>
              <a:rPr lang="it-IT" b="1"/>
              <a:t>ILEOSTOMIA LATERALE (DI PROTEZIONE)</a:t>
            </a:r>
          </a:p>
        </p:txBody>
      </p:sp>
      <p:sp>
        <p:nvSpPr>
          <p:cNvPr id="9" name="CasellaDiTesto 13">
            <a:extLst>
              <a:ext uri="{FF2B5EF4-FFF2-40B4-BE49-F238E27FC236}">
                <a16:creationId xmlns:a16="http://schemas.microsoft.com/office/drawing/2014/main" id="{DFEEA40F-596D-4E33-8A7B-D8443808A50F}"/>
              </a:ext>
            </a:extLst>
          </p:cNvPr>
          <p:cNvSpPr txBox="1"/>
          <p:nvPr/>
        </p:nvSpPr>
        <p:spPr>
          <a:xfrm>
            <a:off x="90492" y="2204865"/>
            <a:ext cx="3749078" cy="28623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Indicazione: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Proteggere un’anastomosi colica a rischio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Resezione anteriore x k retto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 Resezione di sigma per diverticolite complicata da perforazione con minima contaminazione peritoneale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…..</a:t>
            </a:r>
          </a:p>
        </p:txBody>
      </p:sp>
      <p:sp>
        <p:nvSpPr>
          <p:cNvPr id="11" name="Uguale a 10">
            <a:extLst>
              <a:ext uri="{FF2B5EF4-FFF2-40B4-BE49-F238E27FC236}">
                <a16:creationId xmlns:a16="http://schemas.microsoft.com/office/drawing/2014/main" id="{5FF1FAB8-AE66-4DC1-ACD6-661A9BFB01D8}"/>
              </a:ext>
            </a:extLst>
          </p:cNvPr>
          <p:cNvSpPr/>
          <p:nvPr/>
        </p:nvSpPr>
        <p:spPr>
          <a:xfrm rot="5400000">
            <a:off x="-96338" y="495032"/>
            <a:ext cx="1239426" cy="520038"/>
          </a:xfrm>
          <a:prstGeom prst="mathEqual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Segno di sottrazione 11">
            <a:extLst>
              <a:ext uri="{FF2B5EF4-FFF2-40B4-BE49-F238E27FC236}">
                <a16:creationId xmlns:a16="http://schemas.microsoft.com/office/drawing/2014/main" id="{76290E25-4DF7-498D-B875-102913C1ED0F}"/>
              </a:ext>
            </a:extLst>
          </p:cNvPr>
          <p:cNvSpPr/>
          <p:nvPr/>
        </p:nvSpPr>
        <p:spPr>
          <a:xfrm>
            <a:off x="2079009" y="6485327"/>
            <a:ext cx="7474424" cy="582866"/>
          </a:xfrm>
          <a:prstGeom prst="mathMinus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4A7E3AB-A663-CF22-64EF-8D96E909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65" y="2204865"/>
            <a:ext cx="4352925" cy="378142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AAF73F-21E1-8870-3769-EB1FEDDA3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294" y="2069829"/>
            <a:ext cx="3471649" cy="41659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7A9CE-A58C-4DD2-B75C-92A44A4A31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16631"/>
            <a:ext cx="10515600" cy="1325559"/>
          </a:xfrm>
        </p:spPr>
        <p:txBody>
          <a:bodyPr/>
          <a:lstStyle/>
          <a:p>
            <a:pPr lvl="0"/>
            <a:r>
              <a:rPr lang="it-IT" b="1"/>
              <a:t>ILEOSTOMIA LATERALE (DI PROTEZIONE)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73419E-1B95-4366-8204-DF289B59FE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7446" y="1844820"/>
            <a:ext cx="3816422" cy="3920371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7426C25-604B-452C-A61C-260462EA6C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32101" y="1916829"/>
            <a:ext cx="4001240" cy="3816422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sp>
        <p:nvSpPr>
          <p:cNvPr id="6" name="CasellaDiTesto 7">
            <a:extLst>
              <a:ext uri="{FF2B5EF4-FFF2-40B4-BE49-F238E27FC236}">
                <a16:creationId xmlns:a16="http://schemas.microsoft.com/office/drawing/2014/main" id="{DDB5522B-C5DA-4C4E-B637-21C1BC62EAC6}"/>
              </a:ext>
            </a:extLst>
          </p:cNvPr>
          <p:cNvSpPr txBox="1"/>
          <p:nvPr/>
        </p:nvSpPr>
        <p:spPr>
          <a:xfrm>
            <a:off x="5185239" y="1858136"/>
            <a:ext cx="1656179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TECNICA</a:t>
            </a:r>
          </a:p>
        </p:txBody>
      </p:sp>
      <p:sp>
        <p:nvSpPr>
          <p:cNvPr id="9" name="Uguale a 8">
            <a:extLst>
              <a:ext uri="{FF2B5EF4-FFF2-40B4-BE49-F238E27FC236}">
                <a16:creationId xmlns:a16="http://schemas.microsoft.com/office/drawing/2014/main" id="{C277C2A1-4C56-48D4-98F2-384B4D49F969}"/>
              </a:ext>
            </a:extLst>
          </p:cNvPr>
          <p:cNvSpPr/>
          <p:nvPr/>
        </p:nvSpPr>
        <p:spPr>
          <a:xfrm rot="5400000">
            <a:off x="-96338" y="495032"/>
            <a:ext cx="1239426" cy="520038"/>
          </a:xfrm>
          <a:prstGeom prst="mathEqual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36DF51-176B-4A23-8E55-29F4EC829133}"/>
              </a:ext>
            </a:extLst>
          </p:cNvPr>
          <p:cNvSpPr/>
          <p:nvPr/>
        </p:nvSpPr>
        <p:spPr>
          <a:xfrm>
            <a:off x="2916072" y="6295305"/>
            <a:ext cx="6214280" cy="58003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3C0D629-F70A-4F1A-9115-0A1B76B697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ILEOSTOMIA LATERALE (DI PROTEZIONE)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8">
            <a:extLst>
              <a:ext uri="{FF2B5EF4-FFF2-40B4-BE49-F238E27FC236}">
                <a16:creationId xmlns:a16="http://schemas.microsoft.com/office/drawing/2014/main" id="{540E456C-A175-4CE7-BFC3-B04A1E048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7" r="27153"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  <a:noFill/>
        </p:spPr>
      </p:pic>
      <p:pic>
        <p:nvPicPr>
          <p:cNvPr id="4" name="Picture 5" descr="6">
            <a:extLst>
              <a:ext uri="{FF2B5EF4-FFF2-40B4-BE49-F238E27FC236}">
                <a16:creationId xmlns:a16="http://schemas.microsoft.com/office/drawing/2014/main" id="{6572CE6D-3186-4F09-8FD4-DFB6A2D35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65" r="-1" b="14569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9013E3-BE58-4C0F-9C20-DE109C543A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-315413"/>
            <a:ext cx="10515600" cy="1325559"/>
          </a:xfrm>
        </p:spPr>
        <p:txBody>
          <a:bodyPr/>
          <a:lstStyle/>
          <a:p>
            <a:pPr lvl="0"/>
            <a:r>
              <a:rPr lang="it-IT" b="1"/>
              <a:t>ILEOSTOMIA LATERALE (DI PROTEZIONE)</a:t>
            </a:r>
          </a:p>
        </p:txBody>
      </p:sp>
      <p:sp>
        <p:nvSpPr>
          <p:cNvPr id="4" name="CasellaDiTesto 5">
            <a:extLst>
              <a:ext uri="{FF2B5EF4-FFF2-40B4-BE49-F238E27FC236}">
                <a16:creationId xmlns:a16="http://schemas.microsoft.com/office/drawing/2014/main" id="{8CE5CE4E-064E-4E92-95C9-778B6ADDDECB}"/>
              </a:ext>
            </a:extLst>
          </p:cNvPr>
          <p:cNvSpPr txBox="1"/>
          <p:nvPr/>
        </p:nvSpPr>
        <p:spPr>
          <a:xfrm>
            <a:off x="3215679" y="620685"/>
            <a:ext cx="5040556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RIMOZIONE DELLA BACCHETTA</a:t>
            </a:r>
          </a:p>
        </p:txBody>
      </p:sp>
      <p:pic>
        <p:nvPicPr>
          <p:cNvPr id="5" name="Picture 5" descr="7">
            <a:extLst>
              <a:ext uri="{FF2B5EF4-FFF2-40B4-BE49-F238E27FC236}">
                <a16:creationId xmlns:a16="http://schemas.microsoft.com/office/drawing/2014/main" id="{7CF73240-72D9-448F-83B0-F3779C6EA5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23796" y="1700811"/>
            <a:ext cx="3459979" cy="252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11">
            <a:extLst>
              <a:ext uri="{FF2B5EF4-FFF2-40B4-BE49-F238E27FC236}">
                <a16:creationId xmlns:a16="http://schemas.microsoft.com/office/drawing/2014/main" id="{4D951942-4E92-498D-B0ED-83989E069F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338" y="1700811"/>
            <a:ext cx="3491133" cy="249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13">
            <a:extLst>
              <a:ext uri="{FF2B5EF4-FFF2-40B4-BE49-F238E27FC236}">
                <a16:creationId xmlns:a16="http://schemas.microsoft.com/office/drawing/2014/main" id="{57EDFEFC-FE25-45D7-9760-BD90BD6541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40218" y="1722052"/>
            <a:ext cx="3312368" cy="249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14">
            <a:extLst>
              <a:ext uri="{FF2B5EF4-FFF2-40B4-BE49-F238E27FC236}">
                <a16:creationId xmlns:a16="http://schemas.microsoft.com/office/drawing/2014/main" id="{6A19CB38-EC00-44B9-904C-01067485A0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1196" y="4343400"/>
            <a:ext cx="3333746" cy="243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20">
            <a:extLst>
              <a:ext uri="{FF2B5EF4-FFF2-40B4-BE49-F238E27FC236}">
                <a16:creationId xmlns:a16="http://schemas.microsoft.com/office/drawing/2014/main" id="{06D11B10-1599-4F18-AF5C-EFBA63C901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1499" y="4352928"/>
            <a:ext cx="3240359" cy="24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ezza cornice 14">
            <a:extLst>
              <a:ext uri="{FF2B5EF4-FFF2-40B4-BE49-F238E27FC236}">
                <a16:creationId xmlns:a16="http://schemas.microsoft.com/office/drawing/2014/main" id="{097C4D94-F947-4FDB-9729-DC24C81C4AA7}"/>
              </a:ext>
            </a:extLst>
          </p:cNvPr>
          <p:cNvSpPr/>
          <p:nvPr/>
        </p:nvSpPr>
        <p:spPr>
          <a:xfrm rot="10800000" flipV="1">
            <a:off x="10088647" y="4548"/>
            <a:ext cx="2103351" cy="6854105"/>
          </a:xfrm>
          <a:prstGeom prst="halfFram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5E9D49-66DA-443A-BBA2-5E48315532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Fisiopatologia delle ILEOSTOMIE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12">
            <a:extLst>
              <a:ext uri="{FF2B5EF4-FFF2-40B4-BE49-F238E27FC236}">
                <a16:creationId xmlns:a16="http://schemas.microsoft.com/office/drawing/2014/main" id="{AACBD7C2-A2E1-47AA-8DCD-EFFF88F336B1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cap="none" spc="0" baseline="0" dirty="0" err="1">
                <a:uFillTx/>
              </a:rPr>
              <a:t>L'ileostomia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comincia</a:t>
            </a:r>
            <a:r>
              <a:rPr lang="en-US" sz="2400" b="0" i="0" u="none" strike="noStrike" cap="none" spc="0" baseline="0" dirty="0">
                <a:uFillTx/>
              </a:rPr>
              <a:t> a </a:t>
            </a:r>
            <a:r>
              <a:rPr lang="en-US" sz="2400" b="0" i="0" u="none" strike="noStrike" cap="none" spc="0" baseline="0" dirty="0" err="1">
                <a:uFillTx/>
              </a:rPr>
              <a:t>funzionare</a:t>
            </a:r>
            <a:r>
              <a:rPr lang="en-US" sz="2400" b="0" i="0" u="none" strike="noStrike" cap="none" spc="0" baseline="0" dirty="0">
                <a:uFillTx/>
              </a:rPr>
              <a:t> in 2^ - 3^ </a:t>
            </a:r>
            <a:r>
              <a:rPr lang="en-US" sz="2400" b="0" i="0" u="none" strike="noStrike" cap="none" spc="0" baseline="0" dirty="0" err="1">
                <a:uFillTx/>
              </a:rPr>
              <a:t>giornata</a:t>
            </a:r>
            <a:r>
              <a:rPr lang="en-US" sz="2400" b="0" i="0" u="none" strike="noStrike" cap="none" spc="0" baseline="0" dirty="0">
                <a:uFillTx/>
              </a:rPr>
              <a:t> con </a:t>
            </a:r>
            <a:r>
              <a:rPr lang="en-US" sz="2400" b="0" i="0" u="none" strike="noStrike" cap="none" spc="0" baseline="0" dirty="0" err="1">
                <a:uFillTx/>
              </a:rPr>
              <a:t>evacuazioni</a:t>
            </a:r>
            <a:r>
              <a:rPr lang="en-US" sz="2400" b="0" i="0" u="none" strike="noStrike" cap="none" spc="0" baseline="0" dirty="0">
                <a:uFillTx/>
              </a:rPr>
              <a:t> continue, </a:t>
            </a:r>
            <a:r>
              <a:rPr lang="en-US" sz="2400" b="0" i="0" u="none" strike="noStrike" cap="none" spc="0" baseline="0" dirty="0" err="1">
                <a:uFillTx/>
              </a:rPr>
              <a:t>liquide</a:t>
            </a:r>
            <a:r>
              <a:rPr lang="en-US" sz="2400" b="0" i="0" u="none" strike="noStrike" cap="none" spc="0" baseline="0" dirty="0">
                <a:uFillTx/>
              </a:rPr>
              <a:t>, </a:t>
            </a:r>
            <a:r>
              <a:rPr lang="en-US" sz="2400" b="0" i="0" u="none" strike="noStrike" cap="none" spc="0" baseline="0" dirty="0" err="1">
                <a:uFillTx/>
              </a:rPr>
              <a:t>verdastre</a:t>
            </a:r>
            <a:r>
              <a:rPr lang="en-US" sz="2400" b="0" i="0" u="none" strike="noStrike" cap="none" spc="0" baseline="0" dirty="0">
                <a:uFillTx/>
              </a:rPr>
              <a:t> di 500 - 1500 ml/die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cap="none" spc="0" baseline="0" dirty="0">
                <a:uFillTx/>
              </a:rPr>
              <a:t>In 10^ </a:t>
            </a:r>
            <a:r>
              <a:rPr lang="en-US" sz="2400" b="0" i="0" u="none" strike="noStrike" cap="none" spc="0" baseline="0" dirty="0" err="1">
                <a:uFillTx/>
              </a:rPr>
              <a:t>giornata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si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riducono</a:t>
            </a:r>
            <a:r>
              <a:rPr lang="en-US" sz="2400" b="0" i="0" u="none" strike="noStrike" cap="none" spc="0" baseline="0" dirty="0">
                <a:uFillTx/>
              </a:rPr>
              <a:t> a 600 ml/die e la </a:t>
            </a:r>
            <a:r>
              <a:rPr lang="en-US" sz="2400" b="0" i="0" u="none" strike="noStrike" cap="none" spc="0" baseline="0" dirty="0" err="1">
                <a:uFillTx/>
              </a:rPr>
              <a:t>consistenza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diventa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poltacea</a:t>
            </a:r>
            <a:endParaRPr lang="en-US" sz="2400" b="0" i="0" u="none" strike="noStrike" cap="none" spc="0" baseline="0" dirty="0"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Dopo</a:t>
            </a:r>
            <a:r>
              <a:rPr lang="en-US" sz="2400" b="0" i="0" u="none" strike="noStrike" cap="none" spc="0" baseline="0" dirty="0">
                <a:uFillTx/>
              </a:rPr>
              <a:t> la </a:t>
            </a:r>
            <a:r>
              <a:rPr lang="en-US" sz="2400" b="0" i="0" u="none" strike="noStrike" cap="none" spc="0" baseline="0" dirty="0" err="1">
                <a:uFillTx/>
              </a:rPr>
              <a:t>stabilizzazione</a:t>
            </a:r>
            <a:r>
              <a:rPr lang="en-US" sz="2400" b="0" i="0" u="none" strike="noStrike" cap="none" spc="0" baseline="0" dirty="0">
                <a:uFillTx/>
              </a:rPr>
              <a:t> la </a:t>
            </a:r>
            <a:r>
              <a:rPr lang="en-US" sz="2400" b="0" i="0" u="none" strike="noStrike" cap="none" spc="0" baseline="0" dirty="0" err="1">
                <a:uFillTx/>
              </a:rPr>
              <a:t>consistenza</a:t>
            </a:r>
            <a:r>
              <a:rPr lang="en-US" sz="2400" b="0" i="0" u="none" strike="noStrike" cap="none" spc="0" baseline="0" dirty="0">
                <a:uFillTx/>
              </a:rPr>
              <a:t> è </a:t>
            </a:r>
            <a:r>
              <a:rPr lang="en-US" sz="2400" b="0" i="0" u="none" strike="noStrike" cap="none" spc="0" baseline="0" dirty="0" err="1">
                <a:uFillTx/>
              </a:rPr>
              <a:t>semipoltacea</a:t>
            </a:r>
            <a:r>
              <a:rPr lang="en-US" sz="2400" b="0" i="0" u="none" strike="noStrike" cap="none" spc="0" baseline="0" dirty="0">
                <a:uFillTx/>
              </a:rPr>
              <a:t> e </a:t>
            </a:r>
            <a:r>
              <a:rPr lang="en-US" sz="2400" b="0" i="0" u="none" strike="noStrike" cap="none" spc="0" baseline="0" dirty="0" err="1">
                <a:uFillTx/>
              </a:rPr>
              <a:t>il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numero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delle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scariche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meno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frequente</a:t>
            </a:r>
            <a:r>
              <a:rPr lang="en-US" sz="2400" b="0" i="0" u="none" strike="noStrike" cap="none" spc="0" baseline="0" dirty="0">
                <a:uFillTx/>
              </a:rPr>
              <a:t> ( </a:t>
            </a:r>
            <a:r>
              <a:rPr lang="en-US" sz="2400" b="0" i="0" u="none" strike="noStrike" cap="none" spc="0" baseline="0" dirty="0" err="1">
                <a:uFillTx/>
              </a:rPr>
              <a:t>si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arriva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anche</a:t>
            </a:r>
            <a:r>
              <a:rPr lang="en-US" sz="2400" b="0" i="0" u="none" strike="noStrike" cap="none" spc="0" baseline="0" dirty="0">
                <a:uFillTx/>
              </a:rPr>
              <a:t> a 3 - 4 /die)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Mancando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il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riassorbimento</a:t>
            </a:r>
            <a:r>
              <a:rPr lang="en-US" sz="2400" b="0" i="0" u="none" strike="noStrike" cap="none" spc="0" baseline="0" dirty="0">
                <a:uFillTx/>
              </a:rPr>
              <a:t> di </a:t>
            </a:r>
            <a:r>
              <a:rPr lang="en-US" sz="2400" b="0" i="0" u="none" strike="noStrike" cap="none" spc="0" baseline="0" dirty="0" err="1">
                <a:uFillTx/>
              </a:rPr>
              <a:t>liquidi</a:t>
            </a:r>
            <a:r>
              <a:rPr lang="en-US" sz="2400" b="0" i="0" u="none" strike="noStrike" cap="none" spc="0" baseline="0" dirty="0">
                <a:uFillTx/>
              </a:rPr>
              <a:t> e </a:t>
            </a:r>
            <a:r>
              <a:rPr lang="en-US" sz="2400" b="0" i="0" u="none" strike="noStrike" cap="none" spc="0" baseline="0" dirty="0" err="1">
                <a:uFillTx/>
              </a:rPr>
              <a:t>sali</a:t>
            </a:r>
            <a:r>
              <a:rPr lang="en-US" sz="2400" b="0" i="0" u="none" strike="noStrike" cap="none" spc="0" baseline="0" dirty="0">
                <a:uFillTx/>
              </a:rPr>
              <a:t> da </a:t>
            </a:r>
            <a:r>
              <a:rPr lang="en-US" sz="2400" b="0" i="0" u="none" strike="noStrike" cap="none" spc="0" baseline="0" dirty="0" err="1">
                <a:uFillTx/>
              </a:rPr>
              <a:t>parte</a:t>
            </a:r>
            <a:r>
              <a:rPr lang="en-US" sz="2400" b="0" i="0" u="none" strike="noStrike" cap="none" spc="0" baseline="0" dirty="0">
                <a:uFillTx/>
              </a:rPr>
              <a:t> del colon, la </a:t>
            </a:r>
            <a:r>
              <a:rPr lang="en-US" sz="2400" b="0" i="0" u="none" strike="noStrike" cap="none" spc="0" baseline="0" dirty="0" err="1">
                <a:uFillTx/>
              </a:rPr>
              <a:t>conseguenza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più</a:t>
            </a:r>
            <a:r>
              <a:rPr lang="en-US" sz="2400" b="0" i="0" u="none" strike="noStrike" cap="none" spc="0" baseline="0" dirty="0">
                <a:uFillTx/>
              </a:rPr>
              <a:t> </a:t>
            </a:r>
            <a:r>
              <a:rPr lang="en-US" sz="2400" b="0" i="0" u="none" strike="noStrike" cap="none" spc="0" baseline="0" dirty="0" err="1">
                <a:uFillTx/>
              </a:rPr>
              <a:t>evidente</a:t>
            </a:r>
            <a:r>
              <a:rPr lang="en-US" sz="2400" b="0" i="0" u="none" strike="noStrike" cap="none" spc="0" baseline="0" dirty="0">
                <a:uFillTx/>
              </a:rPr>
              <a:t> è la </a:t>
            </a:r>
            <a:r>
              <a:rPr lang="en-US" sz="2400" b="1" i="0" u="none" strike="noStrike" cap="none" spc="0" baseline="0" dirty="0" err="1">
                <a:uFillTx/>
              </a:rPr>
              <a:t>disidratazione</a:t>
            </a:r>
            <a:r>
              <a:rPr lang="en-US" sz="2400" b="1" i="0" u="none" strike="noStrike" cap="none" spc="0" baseline="0" dirty="0">
                <a:uFillTx/>
              </a:rPr>
              <a:t> e la </a:t>
            </a:r>
            <a:r>
              <a:rPr lang="en-US" sz="2400" b="1" i="0" u="none" strike="noStrike" cap="none" spc="0" baseline="0" dirty="0" err="1">
                <a:uFillTx/>
              </a:rPr>
              <a:t>perdita</a:t>
            </a:r>
            <a:r>
              <a:rPr lang="en-US" sz="2400" b="1" i="0" u="none" strike="noStrike" cap="none" spc="0" baseline="0" dirty="0">
                <a:uFillTx/>
              </a:rPr>
              <a:t> di </a:t>
            </a:r>
            <a:r>
              <a:rPr lang="en-US" sz="2400" b="1" i="0" u="none" strike="noStrike" cap="none" spc="0" baseline="0" dirty="0" err="1">
                <a:uFillTx/>
              </a:rPr>
              <a:t>elettroliti</a:t>
            </a:r>
            <a:endParaRPr lang="en-US" sz="2400" b="1" i="0" u="none" strike="noStrike" cap="none" spc="0" baseline="0" dirty="0"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D0461F-C69C-42F2-BB65-B8FD86A158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Fisiopatologia delle ILEOSTOMIE</a:t>
            </a:r>
            <a:endParaRPr 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12">
            <a:extLst>
              <a:ext uri="{FF2B5EF4-FFF2-40B4-BE49-F238E27FC236}">
                <a16:creationId xmlns:a16="http://schemas.microsoft.com/office/drawing/2014/main" id="{0230DA16-A9DF-4292-9D6A-63B087DDCB05}"/>
              </a:ext>
            </a:extLst>
          </p:cNvPr>
          <p:cNvSpPr txBox="1"/>
          <p:nvPr/>
        </p:nvSpPr>
        <p:spPr>
          <a:xfrm>
            <a:off x="6096001" y="1336329"/>
            <a:ext cx="5260848" cy="4382588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cap="none" spc="0" baseline="0" dirty="0">
                <a:uFillTx/>
              </a:rPr>
              <a:t> Le </a:t>
            </a:r>
            <a:r>
              <a:rPr lang="en-US" sz="2800" b="0" i="0" u="none" strike="noStrike" cap="none" spc="0" baseline="0" dirty="0" err="1">
                <a:uFillTx/>
              </a:rPr>
              <a:t>feci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dell'ileostomia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sono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particolarmente</a:t>
            </a:r>
            <a:r>
              <a:rPr lang="en-US" sz="2800" b="0" i="0" u="none" strike="noStrike" cap="none" spc="0" baseline="0" dirty="0">
                <a:uFillTx/>
              </a:rPr>
              <a:t> aggressive per la </a:t>
            </a:r>
            <a:r>
              <a:rPr lang="en-US" sz="2800" b="0" i="0" u="none" strike="noStrike" cap="none" spc="0" baseline="0" dirty="0" err="1">
                <a:uFillTx/>
              </a:rPr>
              <a:t>presenza</a:t>
            </a:r>
            <a:r>
              <a:rPr lang="en-US" sz="2800" b="0" i="0" u="none" strike="noStrike" cap="none" spc="0" baseline="0" dirty="0">
                <a:uFillTx/>
              </a:rPr>
              <a:t> di </a:t>
            </a:r>
            <a:r>
              <a:rPr lang="en-US" sz="2800" b="0" i="0" u="none" strike="noStrike" cap="none" spc="0" baseline="0" dirty="0" err="1">
                <a:uFillTx/>
              </a:rPr>
              <a:t>enzimi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digestivi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potenzialmente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ancora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attivi</a:t>
            </a:r>
            <a:endParaRPr lang="en-US" sz="2800" b="0" i="0" u="none" strike="noStrike" cap="none" spc="0" baseline="0" dirty="0"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cap="none" spc="0" baseline="0" dirty="0" err="1">
                <a:uFillTx/>
              </a:rPr>
              <a:t>Ricordiamo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inoltre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che</a:t>
            </a:r>
            <a:r>
              <a:rPr lang="en-US" sz="2800" b="0" i="0" u="none" strike="noStrike" cap="none" spc="0" baseline="0" dirty="0">
                <a:uFillTx/>
              </a:rPr>
              <a:t> le </a:t>
            </a:r>
            <a:r>
              <a:rPr lang="en-US" sz="2800" b="0" i="0" u="none" strike="noStrike" cap="none" spc="0" baseline="0" dirty="0" err="1">
                <a:uFillTx/>
              </a:rPr>
              <a:t>feci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dell'ileostomia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sono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inodori</a:t>
            </a:r>
            <a:r>
              <a:rPr lang="en-US" sz="2800" b="0" i="0" u="none" strike="noStrike" cap="none" spc="0" baseline="0" dirty="0">
                <a:uFillTx/>
              </a:rPr>
              <a:t> e </a:t>
            </a:r>
            <a:r>
              <a:rPr lang="en-US" sz="2800" b="0" i="0" u="none" strike="noStrike" cap="none" spc="0" baseline="0" dirty="0" err="1">
                <a:uFillTx/>
              </a:rPr>
              <a:t>che</a:t>
            </a:r>
            <a:r>
              <a:rPr lang="en-US" sz="2800" b="0" i="0" u="none" strike="noStrike" cap="none" spc="0" baseline="0" dirty="0">
                <a:uFillTx/>
              </a:rPr>
              <a:t> la </a:t>
            </a:r>
            <a:r>
              <a:rPr lang="en-US" sz="2800" b="0" i="0" u="none" strike="noStrike" cap="none" spc="0" baseline="0" dirty="0" err="1">
                <a:uFillTx/>
              </a:rPr>
              <a:t>presenza</a:t>
            </a:r>
            <a:r>
              <a:rPr lang="en-US" sz="2800" b="0" i="0" u="none" strike="noStrike" cap="none" spc="0" baseline="0" dirty="0">
                <a:uFillTx/>
              </a:rPr>
              <a:t> di </a:t>
            </a:r>
            <a:r>
              <a:rPr lang="en-US" sz="2800" b="0" i="0" u="none" strike="noStrike" cap="none" spc="0" baseline="0" dirty="0" err="1">
                <a:uFillTx/>
              </a:rPr>
              <a:t>cattivo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odore</a:t>
            </a:r>
            <a:r>
              <a:rPr lang="en-US" sz="2800" b="0" i="0" u="none" strike="noStrike" cap="none" spc="0" baseline="0" dirty="0">
                <a:uFillTx/>
              </a:rPr>
              <a:t> è </a:t>
            </a:r>
            <a:r>
              <a:rPr lang="en-US" sz="2800" b="0" i="0" u="none" strike="noStrike" cap="none" spc="0" baseline="0" dirty="0" err="1">
                <a:uFillTx/>
              </a:rPr>
              <a:t>spesso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indice</a:t>
            </a:r>
            <a:r>
              <a:rPr lang="en-US" sz="2800" b="0" i="0" u="none" strike="noStrike" cap="none" spc="0" baseline="0" dirty="0">
                <a:uFillTx/>
              </a:rPr>
              <a:t> di </a:t>
            </a:r>
            <a:r>
              <a:rPr lang="en-US" sz="2800" b="0" i="0" u="none" strike="noStrike" cap="none" spc="0" baseline="0" dirty="0" err="1">
                <a:uFillTx/>
              </a:rPr>
              <a:t>infezione</a:t>
            </a:r>
            <a:r>
              <a:rPr lang="en-US" sz="2800" b="0" i="0" u="none" strike="noStrike" cap="none" spc="0" baseline="0" dirty="0">
                <a:uFillTx/>
              </a:rPr>
              <a:t> </a:t>
            </a:r>
            <a:r>
              <a:rPr lang="en-US" sz="2800" b="0" i="0" u="none" strike="noStrike" cap="none" spc="0" baseline="0" dirty="0" err="1">
                <a:uFillTx/>
              </a:rPr>
              <a:t>batterica</a:t>
            </a:r>
            <a:endParaRPr lang="en-US" sz="2800" b="1" i="0" u="none" strike="noStrike" cap="none" spc="0" baseline="0" dirty="0"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B9928B6-95E1-41E4-8410-6A7EA1A22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50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COLOSTOMIE: Classificazione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4975C5-5D7E-4F56-95FB-B6722A207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220"/>
          <a:stretch/>
        </p:blipFill>
        <p:spPr>
          <a:xfrm>
            <a:off x="5475548" y="263758"/>
            <a:ext cx="6224143" cy="6145206"/>
          </a:xfrm>
          <a:prstGeom prst="rect">
            <a:avLst/>
          </a:prstGeom>
          <a:noFill/>
        </p:spPr>
      </p:pic>
      <p:sp>
        <p:nvSpPr>
          <p:cNvPr id="5" name="CasellaDiTesto 13">
            <a:extLst>
              <a:ext uri="{FF2B5EF4-FFF2-40B4-BE49-F238E27FC236}">
                <a16:creationId xmlns:a16="http://schemas.microsoft.com/office/drawing/2014/main" id="{F55AB108-C6E1-4593-B84C-D9D8C5CA38C4}"/>
              </a:ext>
            </a:extLst>
          </p:cNvPr>
          <p:cNvSpPr txBox="1"/>
          <p:nvPr/>
        </p:nvSpPr>
        <p:spPr>
          <a:xfrm>
            <a:off x="7147624" y="1188577"/>
            <a:ext cx="2088233" cy="369335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TRASVERSOSTOMIA</a:t>
            </a:r>
          </a:p>
        </p:txBody>
      </p:sp>
      <p:sp>
        <p:nvSpPr>
          <p:cNvPr id="6" name="CasellaDiTesto 14">
            <a:extLst>
              <a:ext uri="{FF2B5EF4-FFF2-40B4-BE49-F238E27FC236}">
                <a16:creationId xmlns:a16="http://schemas.microsoft.com/office/drawing/2014/main" id="{EABEECE7-FCAD-4A7D-8703-750272C02B73}"/>
              </a:ext>
            </a:extLst>
          </p:cNvPr>
          <p:cNvSpPr txBox="1"/>
          <p:nvPr/>
        </p:nvSpPr>
        <p:spPr>
          <a:xfrm>
            <a:off x="10103766" y="3707908"/>
            <a:ext cx="2088233" cy="369335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SIGMOIDOSTOMIA</a:t>
            </a:r>
          </a:p>
        </p:txBody>
      </p:sp>
      <p:sp>
        <p:nvSpPr>
          <p:cNvPr id="7" name="CasellaDiTesto 15">
            <a:extLst>
              <a:ext uri="{FF2B5EF4-FFF2-40B4-BE49-F238E27FC236}">
                <a16:creationId xmlns:a16="http://schemas.microsoft.com/office/drawing/2014/main" id="{4A836AC5-EA20-478D-9F35-1F806A43CD0E}"/>
              </a:ext>
            </a:extLst>
          </p:cNvPr>
          <p:cNvSpPr txBox="1"/>
          <p:nvPr/>
        </p:nvSpPr>
        <p:spPr>
          <a:xfrm>
            <a:off x="6095999" y="4190937"/>
            <a:ext cx="2088233" cy="369335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CIECOSTOMIA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CC46B-6018-4114-A154-47E5E71861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361" y="-27386"/>
            <a:ext cx="10515600" cy="1325559"/>
          </a:xfrm>
        </p:spPr>
        <p:txBody>
          <a:bodyPr/>
          <a:lstStyle/>
          <a:p>
            <a:pPr lvl="0"/>
            <a:r>
              <a:rPr lang="it-IT" b="1" dirty="0"/>
              <a:t>COLOSTOMIA TERMINALE</a:t>
            </a:r>
          </a:p>
        </p:txBody>
      </p:sp>
      <p:sp>
        <p:nvSpPr>
          <p:cNvPr id="4" name="CasellaDiTesto 6">
            <a:extLst>
              <a:ext uri="{FF2B5EF4-FFF2-40B4-BE49-F238E27FC236}">
                <a16:creationId xmlns:a16="http://schemas.microsoft.com/office/drawing/2014/main" id="{37C640A9-9320-4B8D-B0AC-07A9826318E2}"/>
              </a:ext>
            </a:extLst>
          </p:cNvPr>
          <p:cNvSpPr txBox="1"/>
          <p:nvPr/>
        </p:nvSpPr>
        <p:spPr>
          <a:xfrm>
            <a:off x="335356" y="1052739"/>
            <a:ext cx="4392484" cy="258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Indicazioni: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Resezione colica sec. Hartmann (temporanea)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diverticolite acuta complicata da peritonite generalizzata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resezione anteriore in paziente a rischio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…..</a:t>
            </a:r>
          </a:p>
        </p:txBody>
      </p:sp>
      <p:pic>
        <p:nvPicPr>
          <p:cNvPr id="5" name="Picture 5" descr="pasted-graphic-7">
            <a:extLst>
              <a:ext uri="{FF2B5EF4-FFF2-40B4-BE49-F238E27FC236}">
                <a16:creationId xmlns:a16="http://schemas.microsoft.com/office/drawing/2014/main" id="{352F9F79-720C-4026-ACF5-1EF8E66F60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94249" y="3645026"/>
            <a:ext cx="3674900" cy="2825596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sp>
        <p:nvSpPr>
          <p:cNvPr id="6" name="CasellaDiTesto 7">
            <a:extLst>
              <a:ext uri="{FF2B5EF4-FFF2-40B4-BE49-F238E27FC236}">
                <a16:creationId xmlns:a16="http://schemas.microsoft.com/office/drawing/2014/main" id="{60441908-56C2-483C-9C56-F7E59BF42408}"/>
              </a:ext>
            </a:extLst>
          </p:cNvPr>
          <p:cNvSpPr txBox="1"/>
          <p:nvPr/>
        </p:nvSpPr>
        <p:spPr>
          <a:xfrm>
            <a:off x="5807967" y="1406968"/>
            <a:ext cx="5400601" cy="1661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Amputazione addominoperineale (Miles) (definitiva)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K a pochi cm dal margine anale con infiltrazione degli sfinteri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5BD7B-92CB-42F1-8DC9-D59A6D5A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38662" y="4005062"/>
            <a:ext cx="2433995" cy="208784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3C544376-937D-4908-90F7-A9076F8565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9455" y="3501009"/>
            <a:ext cx="2529230" cy="3140963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cxnSp>
        <p:nvCxnSpPr>
          <p:cNvPr id="9" name="Connettore 1 11">
            <a:extLst>
              <a:ext uri="{FF2B5EF4-FFF2-40B4-BE49-F238E27FC236}">
                <a16:creationId xmlns:a16="http://schemas.microsoft.com/office/drawing/2014/main" id="{25BB76D6-0962-4241-9B73-BCC18F4CE221}"/>
              </a:ext>
            </a:extLst>
          </p:cNvPr>
          <p:cNvCxnSpPr/>
          <p:nvPr/>
        </p:nvCxnSpPr>
        <p:spPr>
          <a:xfrm>
            <a:off x="5015877" y="2204865"/>
            <a:ext cx="0" cy="3456386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</p:spPr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BCF2353B-E951-4DE6-ABF8-4CB06795BEB5}"/>
              </a:ext>
            </a:extLst>
          </p:cNvPr>
          <p:cNvSpPr/>
          <p:nvPr/>
        </p:nvSpPr>
        <p:spPr>
          <a:xfrm>
            <a:off x="6291618" y="0"/>
            <a:ext cx="3980597" cy="38737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Uguale a 10">
            <a:extLst>
              <a:ext uri="{FF2B5EF4-FFF2-40B4-BE49-F238E27FC236}">
                <a16:creationId xmlns:a16="http://schemas.microsoft.com/office/drawing/2014/main" id="{93589358-A327-400F-B50C-800F5ABA571F}"/>
              </a:ext>
            </a:extLst>
          </p:cNvPr>
          <p:cNvSpPr/>
          <p:nvPr/>
        </p:nvSpPr>
        <p:spPr>
          <a:xfrm rot="5400000">
            <a:off x="-396589" y="303555"/>
            <a:ext cx="1239426" cy="520038"/>
          </a:xfrm>
          <a:prstGeom prst="mathEqual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EE7AA4-5B87-42FC-B3ED-9BC1526A6F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834" y="1157906"/>
            <a:ext cx="3200400" cy="4461163"/>
          </a:xfrm>
        </p:spPr>
        <p:txBody>
          <a:bodyPr>
            <a:normAutofit/>
          </a:bodyPr>
          <a:lstStyle/>
          <a:p>
            <a:pPr lvl="0"/>
            <a:r>
              <a:rPr lang="it-IT" b="1">
                <a:solidFill>
                  <a:srgbClr val="FFFFFF"/>
                </a:solidFill>
              </a:rPr>
              <a:t>Definizione</a:t>
            </a:r>
          </a:p>
        </p:txBody>
      </p:sp>
      <p:sp>
        <p:nvSpPr>
          <p:cNvPr id="21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848E1D-C824-4F8D-A1C2-BDE1BD2F82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>
              <a:buNone/>
            </a:pPr>
            <a:r>
              <a:rPr lang="it-IT" dirty="0"/>
              <a:t>La </a:t>
            </a:r>
            <a:r>
              <a:rPr lang="it-IT" sz="3600" b="1" dirty="0" err="1"/>
              <a:t>stomia</a:t>
            </a:r>
            <a:r>
              <a:rPr lang="it-IT" dirty="0"/>
              <a:t> o </a:t>
            </a:r>
            <a:r>
              <a:rPr lang="it-IT" sz="3600" b="1" dirty="0"/>
              <a:t>stoma</a:t>
            </a:r>
            <a:r>
              <a:rPr lang="it-IT" dirty="0"/>
              <a:t> è l'abboccamento temporaneo o definitivo di un viscere alla superficie cutanea con l'obiettivo di:</a:t>
            </a:r>
          </a:p>
          <a:p>
            <a:pPr lvl="0"/>
            <a:r>
              <a:rPr lang="it-IT" dirty="0"/>
              <a:t>permettere la fuoriuscita del contenuto viscerale</a:t>
            </a:r>
          </a:p>
          <a:p>
            <a:pPr lvl="0"/>
            <a:r>
              <a:rPr lang="it-IT" dirty="0"/>
              <a:t>introdurre sostanze a fini nutrizionali o terapeutici</a:t>
            </a:r>
          </a:p>
          <a:p>
            <a:pPr lvl="0">
              <a:buNone/>
            </a:pPr>
            <a:endParaRPr lang="it-IT" dirty="0"/>
          </a:p>
          <a:p>
            <a:pPr lvl="0" algn="ctr">
              <a:buNone/>
            </a:pPr>
            <a:r>
              <a:rPr lang="it-IT" dirty="0"/>
              <a:t>Dal greco stoma “bocca”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308D8-3439-4940-8276-2A680635EE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023" y="-27386"/>
            <a:ext cx="10515600" cy="1325559"/>
          </a:xfrm>
        </p:spPr>
        <p:txBody>
          <a:bodyPr/>
          <a:lstStyle/>
          <a:p>
            <a:pPr lvl="0"/>
            <a:r>
              <a:rPr lang="it-IT" b="1" dirty="0"/>
              <a:t>COLOSTOMIA TERMINALE: tecnica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8BEAE4D-9CD5-4291-BDB7-783876123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338" y="1772820"/>
            <a:ext cx="2762246" cy="337185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C806A56-1814-4918-A681-40D34CFA8F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48128" y="2204865"/>
            <a:ext cx="4867278" cy="3152778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EF73501-9A2A-4107-9D6E-02980DC59E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43670" y="1772820"/>
            <a:ext cx="4037633" cy="3413455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sp>
        <p:nvSpPr>
          <p:cNvPr id="7" name="Freccia a destra 12">
            <a:extLst>
              <a:ext uri="{FF2B5EF4-FFF2-40B4-BE49-F238E27FC236}">
                <a16:creationId xmlns:a16="http://schemas.microsoft.com/office/drawing/2014/main" id="{2D484D91-6227-4FAF-83DE-48E47757BF66}"/>
              </a:ext>
            </a:extLst>
          </p:cNvPr>
          <p:cNvSpPr/>
          <p:nvPr/>
        </p:nvSpPr>
        <p:spPr>
          <a:xfrm>
            <a:off x="2783634" y="1916829"/>
            <a:ext cx="504053" cy="504053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reccia a destra 13">
            <a:extLst>
              <a:ext uri="{FF2B5EF4-FFF2-40B4-BE49-F238E27FC236}">
                <a16:creationId xmlns:a16="http://schemas.microsoft.com/office/drawing/2014/main" id="{7FB38EB9-C2FF-4134-A08F-ECF69369DD8B}"/>
              </a:ext>
            </a:extLst>
          </p:cNvPr>
          <p:cNvSpPr/>
          <p:nvPr/>
        </p:nvSpPr>
        <p:spPr>
          <a:xfrm>
            <a:off x="7032101" y="2492892"/>
            <a:ext cx="504053" cy="432044"/>
          </a:xfrm>
          <a:custGeom>
            <a:avLst>
              <a:gd name="f0" fmla="val 1234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64FA2F3-0DAF-4DA4-B774-333ACAD9779B}"/>
              </a:ext>
            </a:extLst>
          </p:cNvPr>
          <p:cNvSpPr/>
          <p:nvPr/>
        </p:nvSpPr>
        <p:spPr>
          <a:xfrm>
            <a:off x="2041149" y="6422468"/>
            <a:ext cx="7770233" cy="43204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Uguale a 9">
            <a:extLst>
              <a:ext uri="{FF2B5EF4-FFF2-40B4-BE49-F238E27FC236}">
                <a16:creationId xmlns:a16="http://schemas.microsoft.com/office/drawing/2014/main" id="{AA1DD62A-6B56-40B1-9942-ED972C7CFD56}"/>
              </a:ext>
            </a:extLst>
          </p:cNvPr>
          <p:cNvSpPr/>
          <p:nvPr/>
        </p:nvSpPr>
        <p:spPr>
          <a:xfrm rot="5400000">
            <a:off x="-378392" y="377226"/>
            <a:ext cx="1239426" cy="520038"/>
          </a:xfrm>
          <a:prstGeom prst="mathEqual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DE56B39-B7B2-471D-8FC4-BCCE8C6B4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5" b="16306"/>
          <a:stretch/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0966605-D918-460D-A987-A9B672D78E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0742" y="754840"/>
            <a:ext cx="4001034" cy="275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COLOSTOMIA TERMINALE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E5A815-E225-4A37-918D-ED60AE252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67" r="1" b="1"/>
          <a:stretch/>
        </p:blipFill>
        <p:spPr>
          <a:xfrm>
            <a:off x="8610600" y="1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A042C51-0ACE-419E-A039-04AD72522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5F89A8-6F69-46AC-8CD2-40C6218775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COLOSTOMIA LATERALE: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trasversostomie</a:t>
            </a: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25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sigmoidostomie</a:t>
            </a:r>
            <a:endParaRPr lang="en-US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5">
            <a:extLst>
              <a:ext uri="{FF2B5EF4-FFF2-40B4-BE49-F238E27FC236}">
                <a16:creationId xmlns:a16="http://schemas.microsoft.com/office/drawing/2014/main" id="{FE21DA29-314E-4AA8-9DF1-4376E135E998}"/>
              </a:ext>
            </a:extLst>
          </p:cNvPr>
          <p:cNvSpPr txBox="1"/>
          <p:nvPr/>
        </p:nvSpPr>
        <p:spPr>
          <a:xfrm>
            <a:off x="1104370" y="2184264"/>
            <a:ext cx="4991629" cy="3677123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cap="none" spc="0" baseline="0" dirty="0">
                <a:uFillTx/>
              </a:rPr>
              <a:t>INDICAZIONI: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cap="none" spc="0" baseline="0" dirty="0">
              <a:uFillTx/>
            </a:endParaRPr>
          </a:p>
          <a:p>
            <a:pPr marL="457200" marR="0" lvl="1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cap="none" spc="0" baseline="0" dirty="0">
                <a:uFillTx/>
              </a:rPr>
              <a:t> </a:t>
            </a:r>
            <a:r>
              <a:rPr lang="en-US" b="0" i="0" u="sng" strike="noStrike" cap="none" spc="0" baseline="0" dirty="0" err="1">
                <a:uFillTx/>
              </a:rPr>
              <a:t>Detentive</a:t>
            </a:r>
            <a:endParaRPr lang="en-US" b="0" i="0" u="sng" strike="noStrike" cap="none" spc="0" baseline="0" dirty="0">
              <a:uFillTx/>
            </a:endParaRPr>
          </a:p>
          <a:p>
            <a:pPr marL="457200" marR="0" lvl="1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cap="none" spc="0" baseline="0" dirty="0">
                <a:uFillTx/>
              </a:rPr>
              <a:t> </a:t>
            </a:r>
            <a:r>
              <a:rPr lang="en-US" b="0" i="0" u="sng" strike="noStrike" cap="none" spc="0" baseline="0" dirty="0">
                <a:uFillTx/>
              </a:rPr>
              <a:t>Di </a:t>
            </a:r>
            <a:r>
              <a:rPr lang="en-US" b="0" i="0" u="sng" strike="noStrike" cap="none" spc="0" baseline="0" dirty="0" err="1">
                <a:uFillTx/>
              </a:rPr>
              <a:t>protezione</a:t>
            </a:r>
            <a:r>
              <a:rPr lang="en-US" b="0" i="0" u="sng" strike="noStrike" cap="none" spc="0" baseline="0" dirty="0">
                <a:uFillTx/>
              </a:rPr>
              <a:t> </a:t>
            </a:r>
            <a:r>
              <a:rPr lang="en-US" b="0" i="0" u="none" strike="noStrike" cap="none" spc="0" baseline="0" dirty="0" err="1">
                <a:uFillTx/>
              </a:rPr>
              <a:t>dopo</a:t>
            </a:r>
            <a:r>
              <a:rPr lang="en-US" b="0" i="0" u="none" strike="noStrike" cap="none" spc="0" baseline="0" dirty="0">
                <a:uFillTx/>
              </a:rPr>
              <a:t> </a:t>
            </a:r>
            <a:r>
              <a:rPr lang="en-US" b="0" i="0" u="none" strike="noStrike" cap="none" spc="0" baseline="0" dirty="0" err="1">
                <a:uFillTx/>
              </a:rPr>
              <a:t>resezione</a:t>
            </a:r>
            <a:r>
              <a:rPr lang="en-US" b="0" i="0" u="none" strike="noStrike" cap="none" spc="0" baseline="0" dirty="0">
                <a:uFillTx/>
              </a:rPr>
              <a:t> ed </a:t>
            </a:r>
            <a:r>
              <a:rPr lang="en-US" b="0" i="0" u="none" strike="noStrike" cap="none" spc="0" baseline="0" dirty="0" err="1">
                <a:uFillTx/>
              </a:rPr>
              <a:t>anastomosi</a:t>
            </a:r>
            <a:r>
              <a:rPr lang="en-US" b="0" i="0" u="none" strike="noStrike" cap="none" spc="0" baseline="0" dirty="0">
                <a:uFillTx/>
              </a:rPr>
              <a:t> del sigma in </a:t>
            </a:r>
            <a:r>
              <a:rPr lang="en-US" b="0" i="0" u="none" strike="noStrike" cap="none" spc="0" baseline="0" dirty="0" err="1">
                <a:uFillTx/>
              </a:rPr>
              <a:t>urgenza</a:t>
            </a:r>
            <a:endParaRPr lang="en-US" b="0" i="0" u="none" strike="noStrike" cap="none" spc="0" baseline="0" dirty="0">
              <a:uFillTx/>
            </a:endParaRPr>
          </a:p>
        </p:txBody>
      </p:sp>
      <p:pic>
        <p:nvPicPr>
          <p:cNvPr id="7" name="Picture 9" descr="Immagine che contiene tavolo&#10;&#10;Descrizione generata automaticamente">
            <a:extLst>
              <a:ext uri="{FF2B5EF4-FFF2-40B4-BE49-F238E27FC236}">
                <a16:creationId xmlns:a16="http://schemas.microsoft.com/office/drawing/2014/main" id="{115DBE9A-A1B4-4021-AD9B-6A8E9D0A2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9" r="3173" b="6"/>
          <a:stretch/>
        </p:blipFill>
        <p:spPr>
          <a:xfrm>
            <a:off x="6096000" y="613148"/>
            <a:ext cx="2905232" cy="2796530"/>
          </a:xfrm>
          <a:prstGeom prst="rect">
            <a:avLst/>
          </a:prstGeom>
          <a:noFill/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E769F42-CE8F-48ED-ACC6-A55333054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43" r="12809" b="-2"/>
          <a:stretch/>
        </p:blipFill>
        <p:spPr>
          <a:xfrm>
            <a:off x="9140951" y="576752"/>
            <a:ext cx="2726737" cy="2624713"/>
          </a:xfrm>
          <a:prstGeom prst="rect">
            <a:avLst/>
          </a:prstGeom>
          <a:noFill/>
        </p:spPr>
      </p:pic>
      <p:pic>
        <p:nvPicPr>
          <p:cNvPr id="5" name="Picture 7" descr="1-s2">
            <a:extLst>
              <a:ext uri="{FF2B5EF4-FFF2-40B4-BE49-F238E27FC236}">
                <a16:creationId xmlns:a16="http://schemas.microsoft.com/office/drawing/2014/main" id="{DAA46448-8AB4-4C55-8375-4964C129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" r="1413" b="-1"/>
          <a:stretch/>
        </p:blipFill>
        <p:spPr>
          <a:xfrm>
            <a:off x="7493517" y="3566593"/>
            <a:ext cx="3442889" cy="2506277"/>
          </a:xfrm>
          <a:prstGeom prst="rect">
            <a:avLst/>
          </a:prstGeom>
          <a:noFill/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75BC51E-5B21-4FB0-B8FB-C3AF9DF295E2}"/>
              </a:ext>
            </a:extLst>
          </p:cNvPr>
          <p:cNvCxnSpPr>
            <a:cxnSpLocks/>
          </p:cNvCxnSpPr>
          <p:nvPr/>
        </p:nvCxnSpPr>
        <p:spPr>
          <a:xfrm flipH="1" flipV="1">
            <a:off x="8703577" y="2413349"/>
            <a:ext cx="226125" cy="49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4D53543-96B1-4CB2-996F-AEC4027C7598}"/>
              </a:ext>
            </a:extLst>
          </p:cNvPr>
          <p:cNvCxnSpPr/>
          <p:nvPr/>
        </p:nvCxnSpPr>
        <p:spPr>
          <a:xfrm flipV="1">
            <a:off x="7926235" y="2396119"/>
            <a:ext cx="453031" cy="2166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o di sottrazione 16">
            <a:extLst>
              <a:ext uri="{FF2B5EF4-FFF2-40B4-BE49-F238E27FC236}">
                <a16:creationId xmlns:a16="http://schemas.microsoft.com/office/drawing/2014/main" id="{A9FFA589-5BDF-4455-BBC3-07AEDD89BC79}"/>
              </a:ext>
            </a:extLst>
          </p:cNvPr>
          <p:cNvSpPr/>
          <p:nvPr/>
        </p:nvSpPr>
        <p:spPr>
          <a:xfrm>
            <a:off x="563374" y="3566593"/>
            <a:ext cx="3393248" cy="78006"/>
          </a:xfrm>
          <a:prstGeom prst="mathMinus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87926-DDE2-4777-8990-83F23F1CA2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7410" y="188640"/>
            <a:ext cx="8784979" cy="1325559"/>
          </a:xfrm>
        </p:spPr>
        <p:txBody>
          <a:bodyPr/>
          <a:lstStyle/>
          <a:p>
            <a:pPr lvl="0"/>
            <a:r>
              <a:rPr lang="it-IT" b="1"/>
              <a:t>COLOSTOMIA LATERALE: tecnica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A426AF3-1015-4DB1-9B19-0B39151523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09" y="1678536"/>
            <a:ext cx="11264008" cy="52402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ccia a destra 13">
            <a:extLst>
              <a:ext uri="{FF2B5EF4-FFF2-40B4-BE49-F238E27FC236}">
                <a16:creationId xmlns:a16="http://schemas.microsoft.com/office/drawing/2014/main" id="{029615D8-FDC5-406D-8950-A33CE359EDCA}"/>
              </a:ext>
            </a:extLst>
          </p:cNvPr>
          <p:cNvSpPr/>
          <p:nvPr/>
        </p:nvSpPr>
        <p:spPr>
          <a:xfrm>
            <a:off x="2907108" y="2708919"/>
            <a:ext cx="576062" cy="72008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Freccia a destra 14">
            <a:extLst>
              <a:ext uri="{FF2B5EF4-FFF2-40B4-BE49-F238E27FC236}">
                <a16:creationId xmlns:a16="http://schemas.microsoft.com/office/drawing/2014/main" id="{5BAC963B-2716-4DE2-91ED-A85E77425AF7}"/>
              </a:ext>
            </a:extLst>
          </p:cNvPr>
          <p:cNvSpPr/>
          <p:nvPr/>
        </p:nvSpPr>
        <p:spPr>
          <a:xfrm>
            <a:off x="7251118" y="2708919"/>
            <a:ext cx="576062" cy="72008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Freccia a destra 15">
            <a:extLst>
              <a:ext uri="{FF2B5EF4-FFF2-40B4-BE49-F238E27FC236}">
                <a16:creationId xmlns:a16="http://schemas.microsoft.com/office/drawing/2014/main" id="{86A784A8-1909-4566-AA8C-E9269C73968C}"/>
              </a:ext>
            </a:extLst>
          </p:cNvPr>
          <p:cNvSpPr/>
          <p:nvPr/>
        </p:nvSpPr>
        <p:spPr>
          <a:xfrm>
            <a:off x="6240011" y="5157188"/>
            <a:ext cx="576062" cy="72008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Mezza cornice 7">
            <a:extLst>
              <a:ext uri="{FF2B5EF4-FFF2-40B4-BE49-F238E27FC236}">
                <a16:creationId xmlns:a16="http://schemas.microsoft.com/office/drawing/2014/main" id="{8317A439-8A78-4813-A591-B0443268E51D}"/>
              </a:ext>
            </a:extLst>
          </p:cNvPr>
          <p:cNvSpPr/>
          <p:nvPr/>
        </p:nvSpPr>
        <p:spPr>
          <a:xfrm rot="10800000" flipV="1">
            <a:off x="10088647" y="36394"/>
            <a:ext cx="2103351" cy="6854105"/>
          </a:xfrm>
          <a:prstGeom prst="halfFram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Uguale a 8">
            <a:extLst>
              <a:ext uri="{FF2B5EF4-FFF2-40B4-BE49-F238E27FC236}">
                <a16:creationId xmlns:a16="http://schemas.microsoft.com/office/drawing/2014/main" id="{D37968FD-1DB9-4F46-994E-5D4BAD4D02A3}"/>
              </a:ext>
            </a:extLst>
          </p:cNvPr>
          <p:cNvSpPr/>
          <p:nvPr/>
        </p:nvSpPr>
        <p:spPr>
          <a:xfrm rot="5400000">
            <a:off x="-437532" y="548334"/>
            <a:ext cx="1239426" cy="520038"/>
          </a:xfrm>
          <a:prstGeom prst="mathEqual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BF711F-F9A0-4EA4-B156-A79E9F362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4E361B-405C-4394-8DB8-99502733EA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0232" y="3801738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COLOSTOMIA LATERALE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25E8FB1-E2D4-4D5A-8765-467DE3820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21" r="-3" b="11121"/>
          <a:stretch/>
        </p:blipFill>
        <p:spPr>
          <a:xfrm>
            <a:off x="4059303" y="719351"/>
            <a:ext cx="3292790" cy="2663137"/>
          </a:xfrm>
          <a:prstGeom prst="rect">
            <a:avLst/>
          </a:prstGeom>
          <a:noFill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CF1794E-BC08-4357-9DBE-2ED4B24F2E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66" r="1" b="23876"/>
          <a:stretch/>
        </p:blipFill>
        <p:spPr>
          <a:xfrm>
            <a:off x="7791978" y="728323"/>
            <a:ext cx="3292790" cy="2663137"/>
          </a:xfrm>
          <a:prstGeom prst="rect">
            <a:avLst/>
          </a:prstGeom>
          <a:noFill/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234F630-166E-4584-A3C9-09BE1B9FEC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00"/>
          <a:stretch/>
        </p:blipFill>
        <p:spPr>
          <a:xfrm>
            <a:off x="426711" y="728322"/>
            <a:ext cx="3292790" cy="2663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7" descr="22">
            <a:extLst>
              <a:ext uri="{FF2B5EF4-FFF2-40B4-BE49-F238E27FC236}">
                <a16:creationId xmlns:a16="http://schemas.microsoft.com/office/drawing/2014/main" id="{492AE81E-CF32-4960-99B7-7D3AD40F7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0020"/>
          <a:stretch/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  <a:noFill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B6E056F-FE34-46CE-8859-7EE451AA5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0742" y="754840"/>
            <a:ext cx="4001034" cy="275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Irrigazioni transtomali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007DFC3-CFDF-4ABE-8941-5D779A531D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60742" y="3633690"/>
            <a:ext cx="4001034" cy="2099321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Facilita e regolarizza la canalizzazione intestinale</a:t>
            </a:r>
          </a:p>
        </p:txBody>
      </p:sp>
      <p:pic>
        <p:nvPicPr>
          <p:cNvPr id="4" name="Picture 5" descr="27">
            <a:extLst>
              <a:ext uri="{FF2B5EF4-FFF2-40B4-BE49-F238E27FC236}">
                <a16:creationId xmlns:a16="http://schemas.microsoft.com/office/drawing/2014/main" id="{D6C52832-C77B-4DB1-BCFA-DFDCFEE92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39" r="15192" b="1"/>
          <a:stretch/>
        </p:blipFill>
        <p:spPr>
          <a:xfrm>
            <a:off x="8610600" y="1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3C45694-F56A-4748-B6E3-0554C9863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0232" y="3883014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Irrigazioni transtomali</a:t>
            </a:r>
          </a:p>
        </p:txBody>
      </p:sp>
      <p:pic>
        <p:nvPicPr>
          <p:cNvPr id="3" name="Picture 6" descr="24">
            <a:extLst>
              <a:ext uri="{FF2B5EF4-FFF2-40B4-BE49-F238E27FC236}">
                <a16:creationId xmlns:a16="http://schemas.microsoft.com/office/drawing/2014/main" id="{3FC69054-BB4F-45F8-BA9C-E7FA247F4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3" r="3" b="12805"/>
          <a:stretch/>
        </p:blipFill>
        <p:spPr>
          <a:xfrm>
            <a:off x="897717" y="621323"/>
            <a:ext cx="5069590" cy="3024814"/>
          </a:xfrm>
          <a:prstGeom prst="rect">
            <a:avLst/>
          </a:prstGeom>
          <a:noFill/>
        </p:spPr>
      </p:pic>
      <p:pic>
        <p:nvPicPr>
          <p:cNvPr id="4" name="Picture 7" descr="clip_image002_0025">
            <a:extLst>
              <a:ext uri="{FF2B5EF4-FFF2-40B4-BE49-F238E27FC236}">
                <a16:creationId xmlns:a16="http://schemas.microsoft.com/office/drawing/2014/main" id="{EA906735-1503-44BB-BE8F-A2BE40533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78" r="-3" b="21386"/>
          <a:stretch/>
        </p:blipFill>
        <p:spPr>
          <a:xfrm>
            <a:off x="6228507" y="621323"/>
            <a:ext cx="5065776" cy="3024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10">
            <a:extLst>
              <a:ext uri="{FF2B5EF4-FFF2-40B4-BE49-F238E27FC236}">
                <a16:creationId xmlns:a16="http://schemas.microsoft.com/office/drawing/2014/main" id="{B5711BCB-88EC-493E-B70F-57C3DB6A42B9}"/>
              </a:ext>
            </a:extLst>
          </p:cNvPr>
          <p:cNvSpPr txBox="1"/>
          <p:nvPr/>
        </p:nvSpPr>
        <p:spPr>
          <a:xfrm>
            <a:off x="818106" y="3130041"/>
            <a:ext cx="4767855" cy="2387600"/>
          </a:xfrm>
          <a:prstGeom prst="rect">
            <a:avLst/>
          </a:prstGeom>
        </p:spPr>
        <p:txBody>
          <a:bodyPr vert="horz" lIns="91440" tIns="45720" rIns="91440" bIns="45720" rtlCol="0" anchor="t" anchorCtr="0" compatLnSpc="1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cap="none" spc="0" baseline="0" dirty="0">
                <a:uFillTx/>
                <a:latin typeface="+mj-lt"/>
                <a:ea typeface="+mj-ea"/>
                <a:cs typeface="+mj-cs"/>
              </a:rPr>
              <a:t>ENTEROSTOMIE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C1DFFF-62AA-43E1-8E6F-A65E48932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2" r="2" b="2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7" descr="16">
            <a:extLst>
              <a:ext uri="{FF2B5EF4-FFF2-40B4-BE49-F238E27FC236}">
                <a16:creationId xmlns:a16="http://schemas.microsoft.com/office/drawing/2014/main" id="{3B811E94-4F38-4C21-99C7-F8D1CF2BF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48" r="-2" b="12252"/>
          <a:stretch/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6EFAFB7-4D94-4F10-ADC0-C64301ECDB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074" y="1300750"/>
            <a:ext cx="4001034" cy="275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STOMIE: tipi di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sacchetti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15">
            <a:extLst>
              <a:ext uri="{FF2B5EF4-FFF2-40B4-BE49-F238E27FC236}">
                <a16:creationId xmlns:a16="http://schemas.microsoft.com/office/drawing/2014/main" id="{9DCD75C4-64E1-4D76-8861-35BBAB1F1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17" r="10083" b="-2"/>
          <a:stretch/>
        </p:blipFill>
        <p:spPr>
          <a:xfrm>
            <a:off x="8610600" y="1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  <a:noFill/>
        </p:spPr>
      </p:pic>
      <p:sp>
        <p:nvSpPr>
          <p:cNvPr id="6" name="CasellaDiTesto 15">
            <a:extLst>
              <a:ext uri="{FF2B5EF4-FFF2-40B4-BE49-F238E27FC236}">
                <a16:creationId xmlns:a16="http://schemas.microsoft.com/office/drawing/2014/main" id="{B7808DAC-671E-43EA-A427-6B77181FF188}"/>
              </a:ext>
            </a:extLst>
          </p:cNvPr>
          <p:cNvSpPr txBox="1"/>
          <p:nvPr/>
        </p:nvSpPr>
        <p:spPr>
          <a:xfrm>
            <a:off x="4880700" y="568281"/>
            <a:ext cx="3654209" cy="126961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 dirty="0">
                <a:solidFill>
                  <a:srgbClr val="FFFFFF"/>
                </a:solidFill>
                <a:uFillTx/>
              </a:rPr>
              <a:t>Trasparente in reparto per controllare la vitalità dello stoma</a:t>
            </a:r>
          </a:p>
        </p:txBody>
      </p:sp>
      <p:sp>
        <p:nvSpPr>
          <p:cNvPr id="7" name="CasellaDiTesto 16">
            <a:extLst>
              <a:ext uri="{FF2B5EF4-FFF2-40B4-BE49-F238E27FC236}">
                <a16:creationId xmlns:a16="http://schemas.microsoft.com/office/drawing/2014/main" id="{1BC4850B-245E-4A00-9E82-4AF7FCD9A394}"/>
              </a:ext>
            </a:extLst>
          </p:cNvPr>
          <p:cNvSpPr txBox="1"/>
          <p:nvPr/>
        </p:nvSpPr>
        <p:spPr>
          <a:xfrm>
            <a:off x="4303595" y="5728392"/>
            <a:ext cx="3853218" cy="49480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ctr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FFFFFF"/>
                </a:solidFill>
                <a:uFillTx/>
              </a:rPr>
              <a:t>Opaco a domicilio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3C45694-F56A-4748-B6E3-0554C9863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080" y="285066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5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Complicanze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73959AB-4277-4832-5E9C-A7FAB9F0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00" y="1654107"/>
            <a:ext cx="3083510" cy="200359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FBD41EA-E738-2E3B-3DFC-4102EC141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689" y="1654108"/>
            <a:ext cx="3232526" cy="200359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3EF575B-95A2-8403-0B0C-0CA71A1E1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62" y="4386775"/>
            <a:ext cx="3144325" cy="235664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B27B9C2-2A32-FEC3-4BD8-98619F304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771" y="4344584"/>
            <a:ext cx="3232527" cy="239883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BC4412C-1BF1-4BB5-AF55-6DA37B7B6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408" y="1654107"/>
            <a:ext cx="2876093" cy="203307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82CF059-721D-D143-7A84-6C1193649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2408" y="4344583"/>
            <a:ext cx="2888768" cy="2398833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24A5549-1458-09F0-3347-47FE3189F59B}"/>
              </a:ext>
            </a:extLst>
          </p:cNvPr>
          <p:cNvSpPr txBox="1"/>
          <p:nvPr/>
        </p:nvSpPr>
        <p:spPr>
          <a:xfrm>
            <a:off x="725938" y="1281095"/>
            <a:ext cx="308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Dermatite </a:t>
            </a:r>
            <a:r>
              <a:rPr lang="it-IT" dirty="0" err="1"/>
              <a:t>parastomale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76F1624-BC4A-19CF-10F0-4B366E5767DD}"/>
              </a:ext>
            </a:extLst>
          </p:cNvPr>
          <p:cNvSpPr txBox="1"/>
          <p:nvPr/>
        </p:nvSpPr>
        <p:spPr>
          <a:xfrm>
            <a:off x="4799828" y="1301568"/>
            <a:ext cx="308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Necrosi dello stoma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5EB55A3-AAE9-F22D-FDED-3DDDD1CD3E9F}"/>
              </a:ext>
            </a:extLst>
          </p:cNvPr>
          <p:cNvSpPr txBox="1"/>
          <p:nvPr/>
        </p:nvSpPr>
        <p:spPr>
          <a:xfrm>
            <a:off x="8630340" y="1287921"/>
            <a:ext cx="286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Ernia </a:t>
            </a:r>
            <a:r>
              <a:rPr lang="it-IT" dirty="0" err="1"/>
              <a:t>parastomale</a:t>
            </a:r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60C7139-7289-AC71-08AB-F5ED5C72C58D}"/>
              </a:ext>
            </a:extLst>
          </p:cNvPr>
          <p:cNvSpPr txBox="1"/>
          <p:nvPr/>
        </p:nvSpPr>
        <p:spPr>
          <a:xfrm>
            <a:off x="723663" y="4008388"/>
            <a:ext cx="308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Prolasso della stomia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F5E1BAE-DE80-5244-F530-1F9AEB10F5E8}"/>
              </a:ext>
            </a:extLst>
          </p:cNvPr>
          <p:cNvSpPr txBox="1"/>
          <p:nvPr/>
        </p:nvSpPr>
        <p:spPr>
          <a:xfrm>
            <a:off x="4772534" y="4017492"/>
            <a:ext cx="308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Sanguinamento dello stoma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A88CBE3-A868-D595-9074-1FF7D111D056}"/>
              </a:ext>
            </a:extLst>
          </p:cNvPr>
          <p:cNvSpPr txBox="1"/>
          <p:nvPr/>
        </p:nvSpPr>
        <p:spPr>
          <a:xfrm>
            <a:off x="8634894" y="4008392"/>
            <a:ext cx="286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Retrazione dello stoma</a:t>
            </a:r>
          </a:p>
        </p:txBody>
      </p:sp>
    </p:spTree>
    <p:extLst>
      <p:ext uri="{BB962C8B-B14F-4D97-AF65-F5344CB8AC3E}">
        <p14:creationId xmlns:p14="http://schemas.microsoft.com/office/powerpoint/2010/main" val="192799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194C5C-4220-4255-A0BE-05374609C8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b="1"/>
              <a:t>Classificazione ”anatomica”</a:t>
            </a:r>
          </a:p>
        </p:txBody>
      </p:sp>
      <p:grpSp>
        <p:nvGrpSpPr>
          <p:cNvPr id="4" name="Diagramma 8">
            <a:extLst>
              <a:ext uri="{FF2B5EF4-FFF2-40B4-BE49-F238E27FC236}">
                <a16:creationId xmlns:a16="http://schemas.microsoft.com/office/drawing/2014/main" id="{76ECBF03-114D-4D44-9B5F-92642DF36F23}"/>
              </a:ext>
            </a:extLst>
          </p:cNvPr>
          <p:cNvGrpSpPr/>
          <p:nvPr/>
        </p:nvGrpSpPr>
        <p:grpSpPr>
          <a:xfrm>
            <a:off x="191347" y="3060432"/>
            <a:ext cx="2952323" cy="1718276"/>
            <a:chOff x="191347" y="3060432"/>
            <a:chExt cx="2952323" cy="1718276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7167CDF-9DE6-425E-BDFD-A7A1D264FD36}"/>
                </a:ext>
              </a:extLst>
            </p:cNvPr>
            <p:cNvSpPr/>
            <p:nvPr/>
          </p:nvSpPr>
          <p:spPr>
            <a:xfrm>
              <a:off x="191347" y="3695108"/>
              <a:ext cx="2952323" cy="108360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10E11019-E864-4382-B4C2-79EC59E1F67E}"/>
                </a:ext>
              </a:extLst>
            </p:cNvPr>
            <p:cNvSpPr/>
            <p:nvPr/>
          </p:nvSpPr>
          <p:spPr>
            <a:xfrm>
              <a:off x="338958" y="3060432"/>
              <a:ext cx="2066626" cy="1269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66629"/>
                <a:gd name="f7" fmla="val 1269360"/>
                <a:gd name="f8" fmla="val 211564"/>
                <a:gd name="f9" fmla="val 155454"/>
                <a:gd name="f10" fmla="val 22290"/>
                <a:gd name="f11" fmla="val 101642"/>
                <a:gd name="f12" fmla="val 61966"/>
                <a:gd name="f13" fmla="val 1"/>
                <a:gd name="f14" fmla="val 1855065"/>
                <a:gd name="f15" fmla="val 1911175"/>
                <a:gd name="f16" fmla="val 1964987"/>
                <a:gd name="f17" fmla="val 2004663"/>
                <a:gd name="f18" fmla="val 2044339"/>
                <a:gd name="f19" fmla="val 2066628"/>
                <a:gd name="f20" fmla="val 493641"/>
                <a:gd name="f21" fmla="val 775719"/>
                <a:gd name="f22" fmla="val 1057796"/>
                <a:gd name="f23" fmla="val 1113906"/>
                <a:gd name="f24" fmla="val 1167718"/>
                <a:gd name="f25" fmla="val 1207394"/>
                <a:gd name="f26" fmla="val 1247070"/>
                <a:gd name="f27" fmla="+- 0 0 -90"/>
                <a:gd name="f28" fmla="*/ f3 1 2066629"/>
                <a:gd name="f29" fmla="*/ f4 1 1269360"/>
                <a:gd name="f30" fmla="+- f7 0 f5"/>
                <a:gd name="f31" fmla="+- f6 0 f5"/>
                <a:gd name="f32" fmla="*/ f27 f0 1"/>
                <a:gd name="f33" fmla="*/ f31 1 2066629"/>
                <a:gd name="f34" fmla="*/ f30 1 1269360"/>
                <a:gd name="f35" fmla="*/ 0 f31 1"/>
                <a:gd name="f36" fmla="*/ 211564 f30 1"/>
                <a:gd name="f37" fmla="*/ 61966 f31 1"/>
                <a:gd name="f38" fmla="*/ 61966 f30 1"/>
                <a:gd name="f39" fmla="*/ 211564 f31 1"/>
                <a:gd name="f40" fmla="*/ 1 f30 1"/>
                <a:gd name="f41" fmla="*/ 1855065 f31 1"/>
                <a:gd name="f42" fmla="*/ 0 f30 1"/>
                <a:gd name="f43" fmla="*/ 2004663 f31 1"/>
                <a:gd name="f44" fmla="*/ 2066628 f31 1"/>
                <a:gd name="f45" fmla="*/ 2066629 f31 1"/>
                <a:gd name="f46" fmla="*/ 1057796 f30 1"/>
                <a:gd name="f47" fmla="*/ 1207394 f30 1"/>
                <a:gd name="f48" fmla="*/ 1269360 f30 1"/>
                <a:gd name="f49" fmla="*/ f32 1 f2"/>
                <a:gd name="f50" fmla="*/ f35 1 2066629"/>
                <a:gd name="f51" fmla="*/ f36 1 1269360"/>
                <a:gd name="f52" fmla="*/ f37 1 2066629"/>
                <a:gd name="f53" fmla="*/ f38 1 1269360"/>
                <a:gd name="f54" fmla="*/ f39 1 2066629"/>
                <a:gd name="f55" fmla="*/ f40 1 1269360"/>
                <a:gd name="f56" fmla="*/ f41 1 2066629"/>
                <a:gd name="f57" fmla="*/ f42 1 1269360"/>
                <a:gd name="f58" fmla="*/ f43 1 2066629"/>
                <a:gd name="f59" fmla="*/ f44 1 2066629"/>
                <a:gd name="f60" fmla="*/ f45 1 2066629"/>
                <a:gd name="f61" fmla="*/ f46 1 1269360"/>
                <a:gd name="f62" fmla="*/ f47 1 1269360"/>
                <a:gd name="f63" fmla="*/ f48 1 1269360"/>
                <a:gd name="f64" fmla="*/ f5 1 f33"/>
                <a:gd name="f65" fmla="*/ f6 1 f33"/>
                <a:gd name="f66" fmla="*/ f5 1 f34"/>
                <a:gd name="f67" fmla="*/ f7 1 f34"/>
                <a:gd name="f68" fmla="+- f49 0 f1"/>
                <a:gd name="f69" fmla="*/ f50 1 f33"/>
                <a:gd name="f70" fmla="*/ f51 1 f34"/>
                <a:gd name="f71" fmla="*/ f52 1 f33"/>
                <a:gd name="f72" fmla="*/ f53 1 f34"/>
                <a:gd name="f73" fmla="*/ f54 1 f33"/>
                <a:gd name="f74" fmla="*/ f55 1 f34"/>
                <a:gd name="f75" fmla="*/ f56 1 f33"/>
                <a:gd name="f76" fmla="*/ f57 1 f34"/>
                <a:gd name="f77" fmla="*/ f58 1 f33"/>
                <a:gd name="f78" fmla="*/ f59 1 f33"/>
                <a:gd name="f79" fmla="*/ f60 1 f33"/>
                <a:gd name="f80" fmla="*/ f61 1 f34"/>
                <a:gd name="f81" fmla="*/ f62 1 f34"/>
                <a:gd name="f82" fmla="*/ f63 1 f34"/>
                <a:gd name="f83" fmla="*/ f64 f28 1"/>
                <a:gd name="f84" fmla="*/ f65 f28 1"/>
                <a:gd name="f85" fmla="*/ f67 f29 1"/>
                <a:gd name="f86" fmla="*/ f66 f29 1"/>
                <a:gd name="f87" fmla="*/ f69 f28 1"/>
                <a:gd name="f88" fmla="*/ f70 f29 1"/>
                <a:gd name="f89" fmla="*/ f71 f28 1"/>
                <a:gd name="f90" fmla="*/ f72 f29 1"/>
                <a:gd name="f91" fmla="*/ f73 f28 1"/>
                <a:gd name="f92" fmla="*/ f74 f29 1"/>
                <a:gd name="f93" fmla="*/ f75 f28 1"/>
                <a:gd name="f94" fmla="*/ f76 f29 1"/>
                <a:gd name="f95" fmla="*/ f77 f28 1"/>
                <a:gd name="f96" fmla="*/ f78 f28 1"/>
                <a:gd name="f97" fmla="*/ f79 f28 1"/>
                <a:gd name="f98" fmla="*/ f80 f29 1"/>
                <a:gd name="f99" fmla="*/ f81 f29 1"/>
                <a:gd name="f100" fmla="*/ f82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87" y="f88"/>
                </a:cxn>
                <a:cxn ang="f68">
                  <a:pos x="f89" y="f90"/>
                </a:cxn>
                <a:cxn ang="f68">
                  <a:pos x="f91" y="f92"/>
                </a:cxn>
                <a:cxn ang="f68">
                  <a:pos x="f93" y="f94"/>
                </a:cxn>
                <a:cxn ang="f68">
                  <a:pos x="f95" y="f90"/>
                </a:cxn>
                <a:cxn ang="f68">
                  <a:pos x="f96" y="f88"/>
                </a:cxn>
                <a:cxn ang="f68">
                  <a:pos x="f97" y="f98"/>
                </a:cxn>
                <a:cxn ang="f68">
                  <a:pos x="f95" y="f99"/>
                </a:cxn>
                <a:cxn ang="f68">
                  <a:pos x="f93" y="f100"/>
                </a:cxn>
                <a:cxn ang="f68">
                  <a:pos x="f91" y="f100"/>
                </a:cxn>
                <a:cxn ang="f68">
                  <a:pos x="f89" y="f99"/>
                </a:cxn>
                <a:cxn ang="f68">
                  <a:pos x="f87" y="f98"/>
                </a:cxn>
                <a:cxn ang="f68">
                  <a:pos x="f87" y="f88"/>
                </a:cxn>
              </a:cxnLst>
              <a:rect l="f83" t="f86" r="f84" b="f85"/>
              <a:pathLst>
                <a:path w="2066629" h="1269360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0"/>
                    <a:pt x="f9" y="f5"/>
                    <a:pt x="f8" y="f13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1"/>
                    <a:pt x="f6" y="f9"/>
                    <a:pt x="f19" y="f8"/>
                  </a:cubicBezTo>
                  <a:cubicBezTo>
                    <a:pt x="f19" y="f20"/>
                    <a:pt x="f6" y="f21"/>
                    <a:pt x="f6" y="f22"/>
                  </a:cubicBezTo>
                  <a:cubicBezTo>
                    <a:pt x="f6" y="f23"/>
                    <a:pt x="f18" y="f24"/>
                    <a:pt x="f17" y="f25"/>
                  </a:cubicBezTo>
                  <a:cubicBezTo>
                    <a:pt x="f16" y="f26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6"/>
                    <a:pt x="f12" y="f25"/>
                  </a:cubicBezTo>
                  <a:cubicBezTo>
                    <a:pt x="f10" y="f24"/>
                    <a:pt x="f5" y="f23"/>
                    <a:pt x="f5" y="f2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C0504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40076" tIns="61968" rIns="140076" bIns="61968" anchor="ctr" anchorCtr="0" compatLnSpc="1">
              <a:noAutofit/>
            </a:bodyPr>
            <a:lstStyle/>
            <a:p>
              <a:pPr marL="0" marR="0" lvl="0" indent="0" algn="l" defTabSz="19113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4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STOMIA</a:t>
              </a:r>
            </a:p>
          </p:txBody>
        </p:sp>
      </p:grpSp>
      <p:grpSp>
        <p:nvGrpSpPr>
          <p:cNvPr id="7" name="Diagramma 9">
            <a:extLst>
              <a:ext uri="{FF2B5EF4-FFF2-40B4-BE49-F238E27FC236}">
                <a16:creationId xmlns:a16="http://schemas.microsoft.com/office/drawing/2014/main" id="{6977D81E-51D6-4B19-88E5-5BC051E5010C}"/>
              </a:ext>
            </a:extLst>
          </p:cNvPr>
          <p:cNvGrpSpPr/>
          <p:nvPr/>
        </p:nvGrpSpPr>
        <p:grpSpPr>
          <a:xfrm>
            <a:off x="3359697" y="1644356"/>
            <a:ext cx="3919987" cy="4649403"/>
            <a:chOff x="3359697" y="1644356"/>
            <a:chExt cx="3919987" cy="464940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3F42BEE-7BD9-40C7-BFF7-B0774A43BC71}"/>
                </a:ext>
              </a:extLst>
            </p:cNvPr>
            <p:cNvSpPr/>
            <p:nvPr/>
          </p:nvSpPr>
          <p:spPr>
            <a:xfrm>
              <a:off x="3359697" y="1954319"/>
              <a:ext cx="3919987" cy="529199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4A0D9617-75F5-48F0-B84D-84576B49EE6B}"/>
                </a:ext>
              </a:extLst>
            </p:cNvPr>
            <p:cNvSpPr/>
            <p:nvPr/>
          </p:nvSpPr>
          <p:spPr>
            <a:xfrm>
              <a:off x="3555699" y="1644356"/>
              <a:ext cx="2743986" cy="619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3988"/>
                <a:gd name="f7" fmla="val 619920"/>
                <a:gd name="f8" fmla="val 103322"/>
                <a:gd name="f9" fmla="val 75919"/>
                <a:gd name="f10" fmla="val 10886"/>
                <a:gd name="f11" fmla="val 49639"/>
                <a:gd name="f12" fmla="val 30262"/>
                <a:gd name="f13" fmla="val 10885"/>
                <a:gd name="f14" fmla="val 2640666"/>
                <a:gd name="f15" fmla="val 2668069"/>
                <a:gd name="f16" fmla="val 2694349"/>
                <a:gd name="f17" fmla="val 2713726"/>
                <a:gd name="f18" fmla="val 2733103"/>
                <a:gd name="f19" fmla="val 516598"/>
                <a:gd name="f20" fmla="val 544001"/>
                <a:gd name="f21" fmla="val 2733102"/>
                <a:gd name="f22" fmla="val 570281"/>
                <a:gd name="f23" fmla="val 589658"/>
                <a:gd name="f24" fmla="val 609035"/>
                <a:gd name="f25" fmla="val 609034"/>
                <a:gd name="f26" fmla="+- 0 0 -90"/>
                <a:gd name="f27" fmla="*/ f3 1 2743988"/>
                <a:gd name="f28" fmla="*/ f4 1 619920"/>
                <a:gd name="f29" fmla="+- f7 0 f5"/>
                <a:gd name="f30" fmla="+- f6 0 f5"/>
                <a:gd name="f31" fmla="*/ f26 f0 1"/>
                <a:gd name="f32" fmla="*/ f30 1 2743988"/>
                <a:gd name="f33" fmla="*/ f29 1 619920"/>
                <a:gd name="f34" fmla="*/ 0 f30 1"/>
                <a:gd name="f35" fmla="*/ 103322 f29 1"/>
                <a:gd name="f36" fmla="*/ 30262 f30 1"/>
                <a:gd name="f37" fmla="*/ 30262 f29 1"/>
                <a:gd name="f38" fmla="*/ 103322 f30 1"/>
                <a:gd name="f39" fmla="*/ 0 f29 1"/>
                <a:gd name="f40" fmla="*/ 2640666 f30 1"/>
                <a:gd name="f41" fmla="*/ 2713726 f30 1"/>
                <a:gd name="f42" fmla="*/ 2743988 f30 1"/>
                <a:gd name="f43" fmla="*/ 516598 f29 1"/>
                <a:gd name="f44" fmla="*/ 589658 f29 1"/>
                <a:gd name="f45" fmla="*/ 619920 f29 1"/>
                <a:gd name="f46" fmla="*/ f31 1 f2"/>
                <a:gd name="f47" fmla="*/ f34 1 2743988"/>
                <a:gd name="f48" fmla="*/ f35 1 619920"/>
                <a:gd name="f49" fmla="*/ f36 1 2743988"/>
                <a:gd name="f50" fmla="*/ f37 1 619920"/>
                <a:gd name="f51" fmla="*/ f38 1 2743988"/>
                <a:gd name="f52" fmla="*/ f39 1 619920"/>
                <a:gd name="f53" fmla="*/ f40 1 2743988"/>
                <a:gd name="f54" fmla="*/ f41 1 2743988"/>
                <a:gd name="f55" fmla="*/ f42 1 2743988"/>
                <a:gd name="f56" fmla="*/ f43 1 619920"/>
                <a:gd name="f57" fmla="*/ f44 1 619920"/>
                <a:gd name="f58" fmla="*/ f45 1 619920"/>
                <a:gd name="f59" fmla="*/ f5 1 f32"/>
                <a:gd name="f60" fmla="*/ f6 1 f32"/>
                <a:gd name="f61" fmla="*/ f5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2"/>
                <a:gd name="f72" fmla="*/ f55 1 f32"/>
                <a:gd name="f73" fmla="*/ f56 1 f33"/>
                <a:gd name="f74" fmla="*/ f57 1 f33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7 1"/>
                <a:gd name="f88" fmla="*/ f72 f27 1"/>
                <a:gd name="f89" fmla="*/ f73 f28 1"/>
                <a:gd name="f90" fmla="*/ f74 f28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5"/>
                </a:cxn>
                <a:cxn ang="f63">
                  <a:pos x="f87" y="f83"/>
                </a:cxn>
                <a:cxn ang="f63">
                  <a:pos x="f88" y="f81"/>
                </a:cxn>
                <a:cxn ang="f63">
                  <a:pos x="f88" y="f89"/>
                </a:cxn>
                <a:cxn ang="f63">
                  <a:pos x="f87" y="f90"/>
                </a:cxn>
                <a:cxn ang="f63">
                  <a:pos x="f86" y="f91"/>
                </a:cxn>
                <a:cxn ang="f63">
                  <a:pos x="f84" y="f91"/>
                </a:cxn>
                <a:cxn ang="f63">
                  <a:pos x="f82" y="f90"/>
                </a:cxn>
                <a:cxn ang="f63">
                  <a:pos x="f80" y="f89"/>
                </a:cxn>
                <a:cxn ang="f63">
                  <a:pos x="f80" y="f81"/>
                </a:cxn>
              </a:cxnLst>
              <a:rect l="f76" t="f79" r="f77" b="f78"/>
              <a:pathLst>
                <a:path w="2743988" h="619920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3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1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21" y="f22"/>
                    <a:pt x="f17" y="f23"/>
                  </a:cubicBezTo>
                  <a:cubicBezTo>
                    <a:pt x="f16" y="f24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5"/>
                    <a:pt x="f12" y="f23"/>
                  </a:cubicBezTo>
                  <a:cubicBezTo>
                    <a:pt x="f13" y="f22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BBB59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33977" tIns="30257" rIns="133977" bIns="30257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2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ENTEROSTOMIE</a:t>
              </a: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1C80EABD-3269-4AFC-97E4-E0F5305A6508}"/>
                </a:ext>
              </a:extLst>
            </p:cNvPr>
            <p:cNvSpPr/>
            <p:nvPr/>
          </p:nvSpPr>
          <p:spPr>
            <a:xfrm>
              <a:off x="3359697" y="2906877"/>
              <a:ext cx="3919987" cy="529199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5FC40AE4-5F6F-4FF9-8B56-E7E5A58102DB}"/>
                </a:ext>
              </a:extLst>
            </p:cNvPr>
            <p:cNvSpPr/>
            <p:nvPr/>
          </p:nvSpPr>
          <p:spPr>
            <a:xfrm>
              <a:off x="3555699" y="2596923"/>
              <a:ext cx="2743986" cy="619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3988"/>
                <a:gd name="f7" fmla="val 619920"/>
                <a:gd name="f8" fmla="val 103322"/>
                <a:gd name="f9" fmla="val 75919"/>
                <a:gd name="f10" fmla="val 10886"/>
                <a:gd name="f11" fmla="val 49639"/>
                <a:gd name="f12" fmla="val 30262"/>
                <a:gd name="f13" fmla="val 10885"/>
                <a:gd name="f14" fmla="val 2640666"/>
                <a:gd name="f15" fmla="val 2668069"/>
                <a:gd name="f16" fmla="val 2694349"/>
                <a:gd name="f17" fmla="val 2713726"/>
                <a:gd name="f18" fmla="val 2733103"/>
                <a:gd name="f19" fmla="val 516598"/>
                <a:gd name="f20" fmla="val 544001"/>
                <a:gd name="f21" fmla="val 2733102"/>
                <a:gd name="f22" fmla="val 570281"/>
                <a:gd name="f23" fmla="val 589658"/>
                <a:gd name="f24" fmla="val 609035"/>
                <a:gd name="f25" fmla="val 609034"/>
                <a:gd name="f26" fmla="+- 0 0 -90"/>
                <a:gd name="f27" fmla="*/ f3 1 2743988"/>
                <a:gd name="f28" fmla="*/ f4 1 619920"/>
                <a:gd name="f29" fmla="+- f7 0 f5"/>
                <a:gd name="f30" fmla="+- f6 0 f5"/>
                <a:gd name="f31" fmla="*/ f26 f0 1"/>
                <a:gd name="f32" fmla="*/ f30 1 2743988"/>
                <a:gd name="f33" fmla="*/ f29 1 619920"/>
                <a:gd name="f34" fmla="*/ 0 f30 1"/>
                <a:gd name="f35" fmla="*/ 103322 f29 1"/>
                <a:gd name="f36" fmla="*/ 30262 f30 1"/>
                <a:gd name="f37" fmla="*/ 30262 f29 1"/>
                <a:gd name="f38" fmla="*/ 103322 f30 1"/>
                <a:gd name="f39" fmla="*/ 0 f29 1"/>
                <a:gd name="f40" fmla="*/ 2640666 f30 1"/>
                <a:gd name="f41" fmla="*/ 2713726 f30 1"/>
                <a:gd name="f42" fmla="*/ 2743988 f30 1"/>
                <a:gd name="f43" fmla="*/ 516598 f29 1"/>
                <a:gd name="f44" fmla="*/ 589658 f29 1"/>
                <a:gd name="f45" fmla="*/ 619920 f29 1"/>
                <a:gd name="f46" fmla="*/ f31 1 f2"/>
                <a:gd name="f47" fmla="*/ f34 1 2743988"/>
                <a:gd name="f48" fmla="*/ f35 1 619920"/>
                <a:gd name="f49" fmla="*/ f36 1 2743988"/>
                <a:gd name="f50" fmla="*/ f37 1 619920"/>
                <a:gd name="f51" fmla="*/ f38 1 2743988"/>
                <a:gd name="f52" fmla="*/ f39 1 619920"/>
                <a:gd name="f53" fmla="*/ f40 1 2743988"/>
                <a:gd name="f54" fmla="*/ f41 1 2743988"/>
                <a:gd name="f55" fmla="*/ f42 1 2743988"/>
                <a:gd name="f56" fmla="*/ f43 1 619920"/>
                <a:gd name="f57" fmla="*/ f44 1 619920"/>
                <a:gd name="f58" fmla="*/ f45 1 619920"/>
                <a:gd name="f59" fmla="*/ f5 1 f32"/>
                <a:gd name="f60" fmla="*/ f6 1 f32"/>
                <a:gd name="f61" fmla="*/ f5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2"/>
                <a:gd name="f72" fmla="*/ f55 1 f32"/>
                <a:gd name="f73" fmla="*/ f56 1 f33"/>
                <a:gd name="f74" fmla="*/ f57 1 f33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7 1"/>
                <a:gd name="f88" fmla="*/ f72 f27 1"/>
                <a:gd name="f89" fmla="*/ f73 f28 1"/>
                <a:gd name="f90" fmla="*/ f74 f28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5"/>
                </a:cxn>
                <a:cxn ang="f63">
                  <a:pos x="f87" y="f83"/>
                </a:cxn>
                <a:cxn ang="f63">
                  <a:pos x="f88" y="f81"/>
                </a:cxn>
                <a:cxn ang="f63">
                  <a:pos x="f88" y="f89"/>
                </a:cxn>
                <a:cxn ang="f63">
                  <a:pos x="f87" y="f90"/>
                </a:cxn>
                <a:cxn ang="f63">
                  <a:pos x="f86" y="f91"/>
                </a:cxn>
                <a:cxn ang="f63">
                  <a:pos x="f84" y="f91"/>
                </a:cxn>
                <a:cxn ang="f63">
                  <a:pos x="f82" y="f90"/>
                </a:cxn>
                <a:cxn ang="f63">
                  <a:pos x="f80" y="f89"/>
                </a:cxn>
                <a:cxn ang="f63">
                  <a:pos x="f80" y="f81"/>
                </a:cxn>
              </a:cxnLst>
              <a:rect l="f76" t="f79" r="f77" b="f78"/>
              <a:pathLst>
                <a:path w="2743988" h="619920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3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1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21" y="f22"/>
                    <a:pt x="f17" y="f23"/>
                  </a:cubicBezTo>
                  <a:cubicBezTo>
                    <a:pt x="f16" y="f24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5"/>
                    <a:pt x="f12" y="f23"/>
                  </a:cubicBezTo>
                  <a:cubicBezTo>
                    <a:pt x="f13" y="f22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58ED5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33977" tIns="30257" rIns="133977" bIns="30257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2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UROSTOMIE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EACA4F5F-2E19-4767-B5A5-79C4FDCA147D}"/>
                </a:ext>
              </a:extLst>
            </p:cNvPr>
            <p:cNvSpPr/>
            <p:nvPr/>
          </p:nvSpPr>
          <p:spPr>
            <a:xfrm>
              <a:off x="3359697" y="3859435"/>
              <a:ext cx="3919987" cy="529199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igura a mano libera 12">
              <a:extLst>
                <a:ext uri="{FF2B5EF4-FFF2-40B4-BE49-F238E27FC236}">
                  <a16:creationId xmlns:a16="http://schemas.microsoft.com/office/drawing/2014/main" id="{ED39EDBD-E423-4FE9-B344-4F2E1BE5573C}"/>
                </a:ext>
              </a:extLst>
            </p:cNvPr>
            <p:cNvSpPr/>
            <p:nvPr/>
          </p:nvSpPr>
          <p:spPr>
            <a:xfrm>
              <a:off x="3555699" y="3549481"/>
              <a:ext cx="2743986" cy="619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3988"/>
                <a:gd name="f7" fmla="val 619920"/>
                <a:gd name="f8" fmla="val 103322"/>
                <a:gd name="f9" fmla="val 75919"/>
                <a:gd name="f10" fmla="val 10886"/>
                <a:gd name="f11" fmla="val 49639"/>
                <a:gd name="f12" fmla="val 30262"/>
                <a:gd name="f13" fmla="val 10885"/>
                <a:gd name="f14" fmla="val 2640666"/>
                <a:gd name="f15" fmla="val 2668069"/>
                <a:gd name="f16" fmla="val 2694349"/>
                <a:gd name="f17" fmla="val 2713726"/>
                <a:gd name="f18" fmla="val 2733103"/>
                <a:gd name="f19" fmla="val 516598"/>
                <a:gd name="f20" fmla="val 544001"/>
                <a:gd name="f21" fmla="val 2733102"/>
                <a:gd name="f22" fmla="val 570281"/>
                <a:gd name="f23" fmla="val 589658"/>
                <a:gd name="f24" fmla="val 609035"/>
                <a:gd name="f25" fmla="val 609034"/>
                <a:gd name="f26" fmla="+- 0 0 -90"/>
                <a:gd name="f27" fmla="*/ f3 1 2743988"/>
                <a:gd name="f28" fmla="*/ f4 1 619920"/>
                <a:gd name="f29" fmla="+- f7 0 f5"/>
                <a:gd name="f30" fmla="+- f6 0 f5"/>
                <a:gd name="f31" fmla="*/ f26 f0 1"/>
                <a:gd name="f32" fmla="*/ f30 1 2743988"/>
                <a:gd name="f33" fmla="*/ f29 1 619920"/>
                <a:gd name="f34" fmla="*/ 0 f30 1"/>
                <a:gd name="f35" fmla="*/ 103322 f29 1"/>
                <a:gd name="f36" fmla="*/ 30262 f30 1"/>
                <a:gd name="f37" fmla="*/ 30262 f29 1"/>
                <a:gd name="f38" fmla="*/ 103322 f30 1"/>
                <a:gd name="f39" fmla="*/ 0 f29 1"/>
                <a:gd name="f40" fmla="*/ 2640666 f30 1"/>
                <a:gd name="f41" fmla="*/ 2713726 f30 1"/>
                <a:gd name="f42" fmla="*/ 2743988 f30 1"/>
                <a:gd name="f43" fmla="*/ 516598 f29 1"/>
                <a:gd name="f44" fmla="*/ 589658 f29 1"/>
                <a:gd name="f45" fmla="*/ 619920 f29 1"/>
                <a:gd name="f46" fmla="*/ f31 1 f2"/>
                <a:gd name="f47" fmla="*/ f34 1 2743988"/>
                <a:gd name="f48" fmla="*/ f35 1 619920"/>
                <a:gd name="f49" fmla="*/ f36 1 2743988"/>
                <a:gd name="f50" fmla="*/ f37 1 619920"/>
                <a:gd name="f51" fmla="*/ f38 1 2743988"/>
                <a:gd name="f52" fmla="*/ f39 1 619920"/>
                <a:gd name="f53" fmla="*/ f40 1 2743988"/>
                <a:gd name="f54" fmla="*/ f41 1 2743988"/>
                <a:gd name="f55" fmla="*/ f42 1 2743988"/>
                <a:gd name="f56" fmla="*/ f43 1 619920"/>
                <a:gd name="f57" fmla="*/ f44 1 619920"/>
                <a:gd name="f58" fmla="*/ f45 1 619920"/>
                <a:gd name="f59" fmla="*/ f5 1 f32"/>
                <a:gd name="f60" fmla="*/ f6 1 f32"/>
                <a:gd name="f61" fmla="*/ f5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2"/>
                <a:gd name="f72" fmla="*/ f55 1 f32"/>
                <a:gd name="f73" fmla="*/ f56 1 f33"/>
                <a:gd name="f74" fmla="*/ f57 1 f33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7 1"/>
                <a:gd name="f88" fmla="*/ f72 f27 1"/>
                <a:gd name="f89" fmla="*/ f73 f28 1"/>
                <a:gd name="f90" fmla="*/ f74 f28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5"/>
                </a:cxn>
                <a:cxn ang="f63">
                  <a:pos x="f87" y="f83"/>
                </a:cxn>
                <a:cxn ang="f63">
                  <a:pos x="f88" y="f81"/>
                </a:cxn>
                <a:cxn ang="f63">
                  <a:pos x="f88" y="f89"/>
                </a:cxn>
                <a:cxn ang="f63">
                  <a:pos x="f87" y="f90"/>
                </a:cxn>
                <a:cxn ang="f63">
                  <a:pos x="f86" y="f91"/>
                </a:cxn>
                <a:cxn ang="f63">
                  <a:pos x="f84" y="f91"/>
                </a:cxn>
                <a:cxn ang="f63">
                  <a:pos x="f82" y="f90"/>
                </a:cxn>
                <a:cxn ang="f63">
                  <a:pos x="f80" y="f89"/>
                </a:cxn>
                <a:cxn ang="f63">
                  <a:pos x="f80" y="f81"/>
                </a:cxn>
              </a:cxnLst>
              <a:rect l="f76" t="f79" r="f77" b="f78"/>
              <a:pathLst>
                <a:path w="2743988" h="619920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3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1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21" y="f22"/>
                    <a:pt x="f17" y="f23"/>
                  </a:cubicBezTo>
                  <a:cubicBezTo>
                    <a:pt x="f16" y="f24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5"/>
                    <a:pt x="f12" y="f23"/>
                  </a:cubicBezTo>
                  <a:cubicBezTo>
                    <a:pt x="f13" y="f22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46C0A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33977" tIns="30257" rIns="133977" bIns="30257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2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ESOFAGOSTOMIE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8EB2FDAA-B648-44F2-AA1D-59565C6F11DE}"/>
                </a:ext>
              </a:extLst>
            </p:cNvPr>
            <p:cNvSpPr/>
            <p:nvPr/>
          </p:nvSpPr>
          <p:spPr>
            <a:xfrm>
              <a:off x="3359697" y="4812002"/>
              <a:ext cx="3919987" cy="529199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F3939284-D0C6-4D8B-BDF2-6C9FD8908E19}"/>
                </a:ext>
              </a:extLst>
            </p:cNvPr>
            <p:cNvSpPr/>
            <p:nvPr/>
          </p:nvSpPr>
          <p:spPr>
            <a:xfrm>
              <a:off x="3555699" y="4502039"/>
              <a:ext cx="2743986" cy="619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3988"/>
                <a:gd name="f7" fmla="val 619920"/>
                <a:gd name="f8" fmla="val 103322"/>
                <a:gd name="f9" fmla="val 75919"/>
                <a:gd name="f10" fmla="val 10886"/>
                <a:gd name="f11" fmla="val 49639"/>
                <a:gd name="f12" fmla="val 30262"/>
                <a:gd name="f13" fmla="val 10885"/>
                <a:gd name="f14" fmla="val 2640666"/>
                <a:gd name="f15" fmla="val 2668069"/>
                <a:gd name="f16" fmla="val 2694349"/>
                <a:gd name="f17" fmla="val 2713726"/>
                <a:gd name="f18" fmla="val 2733103"/>
                <a:gd name="f19" fmla="val 516598"/>
                <a:gd name="f20" fmla="val 544001"/>
                <a:gd name="f21" fmla="val 2733102"/>
                <a:gd name="f22" fmla="val 570281"/>
                <a:gd name="f23" fmla="val 589658"/>
                <a:gd name="f24" fmla="val 609035"/>
                <a:gd name="f25" fmla="val 609034"/>
                <a:gd name="f26" fmla="+- 0 0 -90"/>
                <a:gd name="f27" fmla="*/ f3 1 2743988"/>
                <a:gd name="f28" fmla="*/ f4 1 619920"/>
                <a:gd name="f29" fmla="+- f7 0 f5"/>
                <a:gd name="f30" fmla="+- f6 0 f5"/>
                <a:gd name="f31" fmla="*/ f26 f0 1"/>
                <a:gd name="f32" fmla="*/ f30 1 2743988"/>
                <a:gd name="f33" fmla="*/ f29 1 619920"/>
                <a:gd name="f34" fmla="*/ 0 f30 1"/>
                <a:gd name="f35" fmla="*/ 103322 f29 1"/>
                <a:gd name="f36" fmla="*/ 30262 f30 1"/>
                <a:gd name="f37" fmla="*/ 30262 f29 1"/>
                <a:gd name="f38" fmla="*/ 103322 f30 1"/>
                <a:gd name="f39" fmla="*/ 0 f29 1"/>
                <a:gd name="f40" fmla="*/ 2640666 f30 1"/>
                <a:gd name="f41" fmla="*/ 2713726 f30 1"/>
                <a:gd name="f42" fmla="*/ 2743988 f30 1"/>
                <a:gd name="f43" fmla="*/ 516598 f29 1"/>
                <a:gd name="f44" fmla="*/ 589658 f29 1"/>
                <a:gd name="f45" fmla="*/ 619920 f29 1"/>
                <a:gd name="f46" fmla="*/ f31 1 f2"/>
                <a:gd name="f47" fmla="*/ f34 1 2743988"/>
                <a:gd name="f48" fmla="*/ f35 1 619920"/>
                <a:gd name="f49" fmla="*/ f36 1 2743988"/>
                <a:gd name="f50" fmla="*/ f37 1 619920"/>
                <a:gd name="f51" fmla="*/ f38 1 2743988"/>
                <a:gd name="f52" fmla="*/ f39 1 619920"/>
                <a:gd name="f53" fmla="*/ f40 1 2743988"/>
                <a:gd name="f54" fmla="*/ f41 1 2743988"/>
                <a:gd name="f55" fmla="*/ f42 1 2743988"/>
                <a:gd name="f56" fmla="*/ f43 1 619920"/>
                <a:gd name="f57" fmla="*/ f44 1 619920"/>
                <a:gd name="f58" fmla="*/ f45 1 619920"/>
                <a:gd name="f59" fmla="*/ f5 1 f32"/>
                <a:gd name="f60" fmla="*/ f6 1 f32"/>
                <a:gd name="f61" fmla="*/ f5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2"/>
                <a:gd name="f72" fmla="*/ f55 1 f32"/>
                <a:gd name="f73" fmla="*/ f56 1 f33"/>
                <a:gd name="f74" fmla="*/ f57 1 f33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7 1"/>
                <a:gd name="f88" fmla="*/ f72 f27 1"/>
                <a:gd name="f89" fmla="*/ f73 f28 1"/>
                <a:gd name="f90" fmla="*/ f74 f28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5"/>
                </a:cxn>
                <a:cxn ang="f63">
                  <a:pos x="f87" y="f83"/>
                </a:cxn>
                <a:cxn ang="f63">
                  <a:pos x="f88" y="f81"/>
                </a:cxn>
                <a:cxn ang="f63">
                  <a:pos x="f88" y="f89"/>
                </a:cxn>
                <a:cxn ang="f63">
                  <a:pos x="f87" y="f90"/>
                </a:cxn>
                <a:cxn ang="f63">
                  <a:pos x="f86" y="f91"/>
                </a:cxn>
                <a:cxn ang="f63">
                  <a:pos x="f84" y="f91"/>
                </a:cxn>
                <a:cxn ang="f63">
                  <a:pos x="f82" y="f90"/>
                </a:cxn>
                <a:cxn ang="f63">
                  <a:pos x="f80" y="f89"/>
                </a:cxn>
                <a:cxn ang="f63">
                  <a:pos x="f80" y="f81"/>
                </a:cxn>
              </a:cxnLst>
              <a:rect l="f76" t="f79" r="f77" b="f78"/>
              <a:pathLst>
                <a:path w="2743988" h="619920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3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1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21" y="f22"/>
                    <a:pt x="f17" y="f23"/>
                  </a:cubicBezTo>
                  <a:cubicBezTo>
                    <a:pt x="f16" y="f24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5"/>
                    <a:pt x="f12" y="f23"/>
                  </a:cubicBezTo>
                  <a:cubicBezTo>
                    <a:pt x="f13" y="f22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46C0A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33977" tIns="30257" rIns="133977" bIns="30257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2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GASTROESTOMIE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B4616CE7-D8E8-4C93-B02C-09A2570A2F05}"/>
                </a:ext>
              </a:extLst>
            </p:cNvPr>
            <p:cNvSpPr/>
            <p:nvPr/>
          </p:nvSpPr>
          <p:spPr>
            <a:xfrm>
              <a:off x="3359697" y="5764560"/>
              <a:ext cx="3919987" cy="529199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8802001B-0686-45E3-B3A8-862A2F65ABB7}"/>
                </a:ext>
              </a:extLst>
            </p:cNvPr>
            <p:cNvSpPr/>
            <p:nvPr/>
          </p:nvSpPr>
          <p:spPr>
            <a:xfrm>
              <a:off x="3555699" y="5454597"/>
              <a:ext cx="2743986" cy="619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3988"/>
                <a:gd name="f7" fmla="val 619920"/>
                <a:gd name="f8" fmla="val 103322"/>
                <a:gd name="f9" fmla="val 75919"/>
                <a:gd name="f10" fmla="val 10886"/>
                <a:gd name="f11" fmla="val 49639"/>
                <a:gd name="f12" fmla="val 30262"/>
                <a:gd name="f13" fmla="val 10885"/>
                <a:gd name="f14" fmla="val 2640666"/>
                <a:gd name="f15" fmla="val 2668069"/>
                <a:gd name="f16" fmla="val 2694349"/>
                <a:gd name="f17" fmla="val 2713726"/>
                <a:gd name="f18" fmla="val 2733103"/>
                <a:gd name="f19" fmla="val 516598"/>
                <a:gd name="f20" fmla="val 544001"/>
                <a:gd name="f21" fmla="val 2733102"/>
                <a:gd name="f22" fmla="val 570281"/>
                <a:gd name="f23" fmla="val 589658"/>
                <a:gd name="f24" fmla="val 609035"/>
                <a:gd name="f25" fmla="val 609034"/>
                <a:gd name="f26" fmla="+- 0 0 -90"/>
                <a:gd name="f27" fmla="*/ f3 1 2743988"/>
                <a:gd name="f28" fmla="*/ f4 1 619920"/>
                <a:gd name="f29" fmla="+- f7 0 f5"/>
                <a:gd name="f30" fmla="+- f6 0 f5"/>
                <a:gd name="f31" fmla="*/ f26 f0 1"/>
                <a:gd name="f32" fmla="*/ f30 1 2743988"/>
                <a:gd name="f33" fmla="*/ f29 1 619920"/>
                <a:gd name="f34" fmla="*/ 0 f30 1"/>
                <a:gd name="f35" fmla="*/ 103322 f29 1"/>
                <a:gd name="f36" fmla="*/ 30262 f30 1"/>
                <a:gd name="f37" fmla="*/ 30262 f29 1"/>
                <a:gd name="f38" fmla="*/ 103322 f30 1"/>
                <a:gd name="f39" fmla="*/ 0 f29 1"/>
                <a:gd name="f40" fmla="*/ 2640666 f30 1"/>
                <a:gd name="f41" fmla="*/ 2713726 f30 1"/>
                <a:gd name="f42" fmla="*/ 2743988 f30 1"/>
                <a:gd name="f43" fmla="*/ 516598 f29 1"/>
                <a:gd name="f44" fmla="*/ 589658 f29 1"/>
                <a:gd name="f45" fmla="*/ 619920 f29 1"/>
                <a:gd name="f46" fmla="*/ f31 1 f2"/>
                <a:gd name="f47" fmla="*/ f34 1 2743988"/>
                <a:gd name="f48" fmla="*/ f35 1 619920"/>
                <a:gd name="f49" fmla="*/ f36 1 2743988"/>
                <a:gd name="f50" fmla="*/ f37 1 619920"/>
                <a:gd name="f51" fmla="*/ f38 1 2743988"/>
                <a:gd name="f52" fmla="*/ f39 1 619920"/>
                <a:gd name="f53" fmla="*/ f40 1 2743988"/>
                <a:gd name="f54" fmla="*/ f41 1 2743988"/>
                <a:gd name="f55" fmla="*/ f42 1 2743988"/>
                <a:gd name="f56" fmla="*/ f43 1 619920"/>
                <a:gd name="f57" fmla="*/ f44 1 619920"/>
                <a:gd name="f58" fmla="*/ f45 1 619920"/>
                <a:gd name="f59" fmla="*/ f5 1 f32"/>
                <a:gd name="f60" fmla="*/ f6 1 f32"/>
                <a:gd name="f61" fmla="*/ f5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2"/>
                <a:gd name="f72" fmla="*/ f55 1 f32"/>
                <a:gd name="f73" fmla="*/ f56 1 f33"/>
                <a:gd name="f74" fmla="*/ f57 1 f33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7 1"/>
                <a:gd name="f88" fmla="*/ f72 f27 1"/>
                <a:gd name="f89" fmla="*/ f73 f28 1"/>
                <a:gd name="f90" fmla="*/ f74 f28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5"/>
                </a:cxn>
                <a:cxn ang="f63">
                  <a:pos x="f87" y="f83"/>
                </a:cxn>
                <a:cxn ang="f63">
                  <a:pos x="f88" y="f81"/>
                </a:cxn>
                <a:cxn ang="f63">
                  <a:pos x="f88" y="f89"/>
                </a:cxn>
                <a:cxn ang="f63">
                  <a:pos x="f87" y="f90"/>
                </a:cxn>
                <a:cxn ang="f63">
                  <a:pos x="f86" y="f91"/>
                </a:cxn>
                <a:cxn ang="f63">
                  <a:pos x="f84" y="f91"/>
                </a:cxn>
                <a:cxn ang="f63">
                  <a:pos x="f82" y="f90"/>
                </a:cxn>
                <a:cxn ang="f63">
                  <a:pos x="f80" y="f89"/>
                </a:cxn>
                <a:cxn ang="f63">
                  <a:pos x="f80" y="f81"/>
                </a:cxn>
              </a:cxnLst>
              <a:rect l="f76" t="f79" r="f77" b="f78"/>
              <a:pathLst>
                <a:path w="2743988" h="619920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3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1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21" y="f22"/>
                    <a:pt x="f17" y="f23"/>
                  </a:cubicBezTo>
                  <a:cubicBezTo>
                    <a:pt x="f16" y="f24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5"/>
                    <a:pt x="f12" y="f23"/>
                  </a:cubicBezTo>
                  <a:cubicBezTo>
                    <a:pt x="f13" y="f22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46C0A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33977" tIns="30257" rIns="133977" bIns="30257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2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FARINGOSTOMIE</a:t>
              </a:r>
            </a:p>
          </p:txBody>
        </p:sp>
      </p:grpSp>
      <p:grpSp>
        <p:nvGrpSpPr>
          <p:cNvPr id="18" name="Diagramma 10">
            <a:extLst>
              <a:ext uri="{FF2B5EF4-FFF2-40B4-BE49-F238E27FC236}">
                <a16:creationId xmlns:a16="http://schemas.microsoft.com/office/drawing/2014/main" id="{9ACACF96-AFF8-4A83-A672-5E61630932C8}"/>
              </a:ext>
            </a:extLst>
          </p:cNvPr>
          <p:cNvGrpSpPr/>
          <p:nvPr/>
        </p:nvGrpSpPr>
        <p:grpSpPr>
          <a:xfrm>
            <a:off x="7752182" y="1325651"/>
            <a:ext cx="3919987" cy="3099605"/>
            <a:chOff x="7752182" y="1325651"/>
            <a:chExt cx="3919987" cy="3099605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C79C04E3-86B0-4958-BD4A-426BFEE41D81}"/>
                </a:ext>
              </a:extLst>
            </p:cNvPr>
            <p:cNvSpPr/>
            <p:nvPr/>
          </p:nvSpPr>
          <p:spPr>
            <a:xfrm>
              <a:off x="7752182" y="1532296"/>
              <a:ext cx="3919987" cy="352802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C650B670-6DAE-4A57-BA1F-BA232F80F1FD}"/>
                </a:ext>
              </a:extLst>
            </p:cNvPr>
            <p:cNvSpPr/>
            <p:nvPr/>
          </p:nvSpPr>
          <p:spPr>
            <a:xfrm>
              <a:off x="7948184" y="1325651"/>
              <a:ext cx="2743986" cy="413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3988"/>
                <a:gd name="f7" fmla="val 413280"/>
                <a:gd name="f8" fmla="val 68881"/>
                <a:gd name="f9" fmla="val 50613"/>
                <a:gd name="f10" fmla="val 7257"/>
                <a:gd name="f11" fmla="val 33092"/>
                <a:gd name="f12" fmla="val 20175"/>
                <a:gd name="f13" fmla="val 33093"/>
                <a:gd name="f14" fmla="val 2675107"/>
                <a:gd name="f15" fmla="val 2693375"/>
                <a:gd name="f16" fmla="val 2710896"/>
                <a:gd name="f17" fmla="val 2723813"/>
                <a:gd name="f18" fmla="val 2736731"/>
                <a:gd name="f19" fmla="val 344399"/>
                <a:gd name="f20" fmla="val 362667"/>
                <a:gd name="f21" fmla="val 380188"/>
                <a:gd name="f22" fmla="val 393105"/>
                <a:gd name="f23" fmla="val 2710895"/>
                <a:gd name="f24" fmla="val 406023"/>
                <a:gd name="f25" fmla="val 380187"/>
                <a:gd name="f26" fmla="+- 0 0 -90"/>
                <a:gd name="f27" fmla="*/ f3 1 2743988"/>
                <a:gd name="f28" fmla="*/ f4 1 413280"/>
                <a:gd name="f29" fmla="+- f7 0 f5"/>
                <a:gd name="f30" fmla="+- f6 0 f5"/>
                <a:gd name="f31" fmla="*/ f26 f0 1"/>
                <a:gd name="f32" fmla="*/ f30 1 2743988"/>
                <a:gd name="f33" fmla="*/ f29 1 413280"/>
                <a:gd name="f34" fmla="*/ 0 f30 1"/>
                <a:gd name="f35" fmla="*/ 68881 f29 1"/>
                <a:gd name="f36" fmla="*/ 20175 f30 1"/>
                <a:gd name="f37" fmla="*/ 20175 f29 1"/>
                <a:gd name="f38" fmla="*/ 68881 f30 1"/>
                <a:gd name="f39" fmla="*/ 0 f29 1"/>
                <a:gd name="f40" fmla="*/ 2675107 f30 1"/>
                <a:gd name="f41" fmla="*/ 2723813 f30 1"/>
                <a:gd name="f42" fmla="*/ 2743988 f30 1"/>
                <a:gd name="f43" fmla="*/ 344399 f29 1"/>
                <a:gd name="f44" fmla="*/ 393105 f29 1"/>
                <a:gd name="f45" fmla="*/ 413280 f29 1"/>
                <a:gd name="f46" fmla="*/ f31 1 f2"/>
                <a:gd name="f47" fmla="*/ f34 1 2743988"/>
                <a:gd name="f48" fmla="*/ f35 1 413280"/>
                <a:gd name="f49" fmla="*/ f36 1 2743988"/>
                <a:gd name="f50" fmla="*/ f37 1 413280"/>
                <a:gd name="f51" fmla="*/ f38 1 2743988"/>
                <a:gd name="f52" fmla="*/ f39 1 413280"/>
                <a:gd name="f53" fmla="*/ f40 1 2743988"/>
                <a:gd name="f54" fmla="*/ f41 1 2743988"/>
                <a:gd name="f55" fmla="*/ f42 1 2743988"/>
                <a:gd name="f56" fmla="*/ f43 1 413280"/>
                <a:gd name="f57" fmla="*/ f44 1 413280"/>
                <a:gd name="f58" fmla="*/ f45 1 413280"/>
                <a:gd name="f59" fmla="*/ f5 1 f32"/>
                <a:gd name="f60" fmla="*/ f6 1 f32"/>
                <a:gd name="f61" fmla="*/ f5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2"/>
                <a:gd name="f72" fmla="*/ f55 1 f32"/>
                <a:gd name="f73" fmla="*/ f56 1 f33"/>
                <a:gd name="f74" fmla="*/ f57 1 f33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7 1"/>
                <a:gd name="f88" fmla="*/ f72 f27 1"/>
                <a:gd name="f89" fmla="*/ f73 f28 1"/>
                <a:gd name="f90" fmla="*/ f74 f28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5"/>
                </a:cxn>
                <a:cxn ang="f63">
                  <a:pos x="f87" y="f83"/>
                </a:cxn>
                <a:cxn ang="f63">
                  <a:pos x="f88" y="f81"/>
                </a:cxn>
                <a:cxn ang="f63">
                  <a:pos x="f88" y="f89"/>
                </a:cxn>
                <a:cxn ang="f63">
                  <a:pos x="f87" y="f90"/>
                </a:cxn>
                <a:cxn ang="f63">
                  <a:pos x="f86" y="f91"/>
                </a:cxn>
                <a:cxn ang="f63">
                  <a:pos x="f84" y="f91"/>
                </a:cxn>
                <a:cxn ang="f63">
                  <a:pos x="f82" y="f90"/>
                </a:cxn>
                <a:cxn ang="f63">
                  <a:pos x="f80" y="f89"/>
                </a:cxn>
                <a:cxn ang="f63">
                  <a:pos x="f80" y="f81"/>
                </a:cxn>
              </a:cxnLst>
              <a:rect l="f76" t="f79" r="f77" b="f78"/>
              <a:pathLst>
                <a:path w="2743988" h="413280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3" y="f10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3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18" y="f21"/>
                    <a:pt x="f17" y="f22"/>
                  </a:cubicBezTo>
                  <a:cubicBezTo>
                    <a:pt x="f23" y="f24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4"/>
                    <a:pt x="f12" y="f22"/>
                  </a:cubicBezTo>
                  <a:cubicBezTo>
                    <a:pt x="f10" y="f25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BBB59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23892" tIns="20171" rIns="123892" bIns="20171" anchor="ctr" anchorCtr="0" compatLnSpc="1">
              <a:noAutofit/>
            </a:bodyPr>
            <a:lstStyle/>
            <a:p>
              <a:pPr marL="0" marR="0" lvl="0" indent="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ILEOSTOMIA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C16B36C4-3A0F-4EEB-9F14-5A01E49C7A47}"/>
                </a:ext>
              </a:extLst>
            </p:cNvPr>
            <p:cNvSpPr/>
            <p:nvPr/>
          </p:nvSpPr>
          <p:spPr>
            <a:xfrm>
              <a:off x="7752182" y="2167338"/>
              <a:ext cx="3919987" cy="352802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097A0F3E-A86A-4E08-8260-25BFC112F733}"/>
                </a:ext>
              </a:extLst>
            </p:cNvPr>
            <p:cNvSpPr/>
            <p:nvPr/>
          </p:nvSpPr>
          <p:spPr>
            <a:xfrm>
              <a:off x="7948184" y="1960693"/>
              <a:ext cx="2743986" cy="413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3988"/>
                <a:gd name="f7" fmla="val 413280"/>
                <a:gd name="f8" fmla="val 68881"/>
                <a:gd name="f9" fmla="val 50613"/>
                <a:gd name="f10" fmla="val 7257"/>
                <a:gd name="f11" fmla="val 33092"/>
                <a:gd name="f12" fmla="val 20175"/>
                <a:gd name="f13" fmla="val 33093"/>
                <a:gd name="f14" fmla="val 2675107"/>
                <a:gd name="f15" fmla="val 2693375"/>
                <a:gd name="f16" fmla="val 2710896"/>
                <a:gd name="f17" fmla="val 2723813"/>
                <a:gd name="f18" fmla="val 2736731"/>
                <a:gd name="f19" fmla="val 344399"/>
                <a:gd name="f20" fmla="val 362667"/>
                <a:gd name="f21" fmla="val 380188"/>
                <a:gd name="f22" fmla="val 393105"/>
                <a:gd name="f23" fmla="val 2710895"/>
                <a:gd name="f24" fmla="val 406023"/>
                <a:gd name="f25" fmla="val 380187"/>
                <a:gd name="f26" fmla="+- 0 0 -90"/>
                <a:gd name="f27" fmla="*/ f3 1 2743988"/>
                <a:gd name="f28" fmla="*/ f4 1 413280"/>
                <a:gd name="f29" fmla="+- f7 0 f5"/>
                <a:gd name="f30" fmla="+- f6 0 f5"/>
                <a:gd name="f31" fmla="*/ f26 f0 1"/>
                <a:gd name="f32" fmla="*/ f30 1 2743988"/>
                <a:gd name="f33" fmla="*/ f29 1 413280"/>
                <a:gd name="f34" fmla="*/ 0 f30 1"/>
                <a:gd name="f35" fmla="*/ 68881 f29 1"/>
                <a:gd name="f36" fmla="*/ 20175 f30 1"/>
                <a:gd name="f37" fmla="*/ 20175 f29 1"/>
                <a:gd name="f38" fmla="*/ 68881 f30 1"/>
                <a:gd name="f39" fmla="*/ 0 f29 1"/>
                <a:gd name="f40" fmla="*/ 2675107 f30 1"/>
                <a:gd name="f41" fmla="*/ 2723813 f30 1"/>
                <a:gd name="f42" fmla="*/ 2743988 f30 1"/>
                <a:gd name="f43" fmla="*/ 344399 f29 1"/>
                <a:gd name="f44" fmla="*/ 393105 f29 1"/>
                <a:gd name="f45" fmla="*/ 413280 f29 1"/>
                <a:gd name="f46" fmla="*/ f31 1 f2"/>
                <a:gd name="f47" fmla="*/ f34 1 2743988"/>
                <a:gd name="f48" fmla="*/ f35 1 413280"/>
                <a:gd name="f49" fmla="*/ f36 1 2743988"/>
                <a:gd name="f50" fmla="*/ f37 1 413280"/>
                <a:gd name="f51" fmla="*/ f38 1 2743988"/>
                <a:gd name="f52" fmla="*/ f39 1 413280"/>
                <a:gd name="f53" fmla="*/ f40 1 2743988"/>
                <a:gd name="f54" fmla="*/ f41 1 2743988"/>
                <a:gd name="f55" fmla="*/ f42 1 2743988"/>
                <a:gd name="f56" fmla="*/ f43 1 413280"/>
                <a:gd name="f57" fmla="*/ f44 1 413280"/>
                <a:gd name="f58" fmla="*/ f45 1 413280"/>
                <a:gd name="f59" fmla="*/ f5 1 f32"/>
                <a:gd name="f60" fmla="*/ f6 1 f32"/>
                <a:gd name="f61" fmla="*/ f5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2"/>
                <a:gd name="f72" fmla="*/ f55 1 f32"/>
                <a:gd name="f73" fmla="*/ f56 1 f33"/>
                <a:gd name="f74" fmla="*/ f57 1 f33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7 1"/>
                <a:gd name="f88" fmla="*/ f72 f27 1"/>
                <a:gd name="f89" fmla="*/ f73 f28 1"/>
                <a:gd name="f90" fmla="*/ f74 f28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5"/>
                </a:cxn>
                <a:cxn ang="f63">
                  <a:pos x="f87" y="f83"/>
                </a:cxn>
                <a:cxn ang="f63">
                  <a:pos x="f88" y="f81"/>
                </a:cxn>
                <a:cxn ang="f63">
                  <a:pos x="f88" y="f89"/>
                </a:cxn>
                <a:cxn ang="f63">
                  <a:pos x="f87" y="f90"/>
                </a:cxn>
                <a:cxn ang="f63">
                  <a:pos x="f86" y="f91"/>
                </a:cxn>
                <a:cxn ang="f63">
                  <a:pos x="f84" y="f91"/>
                </a:cxn>
                <a:cxn ang="f63">
                  <a:pos x="f82" y="f90"/>
                </a:cxn>
                <a:cxn ang="f63">
                  <a:pos x="f80" y="f89"/>
                </a:cxn>
                <a:cxn ang="f63">
                  <a:pos x="f80" y="f81"/>
                </a:cxn>
              </a:cxnLst>
              <a:rect l="f76" t="f79" r="f77" b="f78"/>
              <a:pathLst>
                <a:path w="2743988" h="413280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3" y="f10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3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18" y="f21"/>
                    <a:pt x="f17" y="f22"/>
                  </a:cubicBezTo>
                  <a:cubicBezTo>
                    <a:pt x="f23" y="f24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4"/>
                    <a:pt x="f12" y="f22"/>
                  </a:cubicBezTo>
                  <a:cubicBezTo>
                    <a:pt x="f10" y="f25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BBB59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23892" tIns="20171" rIns="123892" bIns="20171" anchor="ctr" anchorCtr="0" compatLnSpc="1">
              <a:noAutofit/>
            </a:bodyPr>
            <a:lstStyle/>
            <a:p>
              <a:pPr marL="0" marR="0" lvl="0" indent="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COLOSTOMIA</a:t>
              </a: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BA4DDD38-5669-414A-8DDB-798D908D2BC2}"/>
                </a:ext>
              </a:extLst>
            </p:cNvPr>
            <p:cNvSpPr/>
            <p:nvPr/>
          </p:nvSpPr>
          <p:spPr>
            <a:xfrm>
              <a:off x="7752182" y="2802370"/>
              <a:ext cx="3919987" cy="352802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1E411C16-1D8D-4F44-B378-5A68182DDEFA}"/>
                </a:ext>
              </a:extLst>
            </p:cNvPr>
            <p:cNvSpPr/>
            <p:nvPr/>
          </p:nvSpPr>
          <p:spPr>
            <a:xfrm>
              <a:off x="7948184" y="2595734"/>
              <a:ext cx="2743986" cy="413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3988"/>
                <a:gd name="f7" fmla="val 413280"/>
                <a:gd name="f8" fmla="val 68881"/>
                <a:gd name="f9" fmla="val 50613"/>
                <a:gd name="f10" fmla="val 7257"/>
                <a:gd name="f11" fmla="val 33092"/>
                <a:gd name="f12" fmla="val 20175"/>
                <a:gd name="f13" fmla="val 33093"/>
                <a:gd name="f14" fmla="val 2675107"/>
                <a:gd name="f15" fmla="val 2693375"/>
                <a:gd name="f16" fmla="val 2710896"/>
                <a:gd name="f17" fmla="val 2723813"/>
                <a:gd name="f18" fmla="val 2736731"/>
                <a:gd name="f19" fmla="val 344399"/>
                <a:gd name="f20" fmla="val 362667"/>
                <a:gd name="f21" fmla="val 380188"/>
                <a:gd name="f22" fmla="val 393105"/>
                <a:gd name="f23" fmla="val 2710895"/>
                <a:gd name="f24" fmla="val 406023"/>
                <a:gd name="f25" fmla="val 380187"/>
                <a:gd name="f26" fmla="+- 0 0 -90"/>
                <a:gd name="f27" fmla="*/ f3 1 2743988"/>
                <a:gd name="f28" fmla="*/ f4 1 413280"/>
                <a:gd name="f29" fmla="+- f7 0 f5"/>
                <a:gd name="f30" fmla="+- f6 0 f5"/>
                <a:gd name="f31" fmla="*/ f26 f0 1"/>
                <a:gd name="f32" fmla="*/ f30 1 2743988"/>
                <a:gd name="f33" fmla="*/ f29 1 413280"/>
                <a:gd name="f34" fmla="*/ 0 f30 1"/>
                <a:gd name="f35" fmla="*/ 68881 f29 1"/>
                <a:gd name="f36" fmla="*/ 20175 f30 1"/>
                <a:gd name="f37" fmla="*/ 20175 f29 1"/>
                <a:gd name="f38" fmla="*/ 68881 f30 1"/>
                <a:gd name="f39" fmla="*/ 0 f29 1"/>
                <a:gd name="f40" fmla="*/ 2675107 f30 1"/>
                <a:gd name="f41" fmla="*/ 2723813 f30 1"/>
                <a:gd name="f42" fmla="*/ 2743988 f30 1"/>
                <a:gd name="f43" fmla="*/ 344399 f29 1"/>
                <a:gd name="f44" fmla="*/ 393105 f29 1"/>
                <a:gd name="f45" fmla="*/ 413280 f29 1"/>
                <a:gd name="f46" fmla="*/ f31 1 f2"/>
                <a:gd name="f47" fmla="*/ f34 1 2743988"/>
                <a:gd name="f48" fmla="*/ f35 1 413280"/>
                <a:gd name="f49" fmla="*/ f36 1 2743988"/>
                <a:gd name="f50" fmla="*/ f37 1 413280"/>
                <a:gd name="f51" fmla="*/ f38 1 2743988"/>
                <a:gd name="f52" fmla="*/ f39 1 413280"/>
                <a:gd name="f53" fmla="*/ f40 1 2743988"/>
                <a:gd name="f54" fmla="*/ f41 1 2743988"/>
                <a:gd name="f55" fmla="*/ f42 1 2743988"/>
                <a:gd name="f56" fmla="*/ f43 1 413280"/>
                <a:gd name="f57" fmla="*/ f44 1 413280"/>
                <a:gd name="f58" fmla="*/ f45 1 413280"/>
                <a:gd name="f59" fmla="*/ f5 1 f32"/>
                <a:gd name="f60" fmla="*/ f6 1 f32"/>
                <a:gd name="f61" fmla="*/ f5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2"/>
                <a:gd name="f72" fmla="*/ f55 1 f32"/>
                <a:gd name="f73" fmla="*/ f56 1 f33"/>
                <a:gd name="f74" fmla="*/ f57 1 f33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7 1"/>
                <a:gd name="f88" fmla="*/ f72 f27 1"/>
                <a:gd name="f89" fmla="*/ f73 f28 1"/>
                <a:gd name="f90" fmla="*/ f74 f28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5"/>
                </a:cxn>
                <a:cxn ang="f63">
                  <a:pos x="f87" y="f83"/>
                </a:cxn>
                <a:cxn ang="f63">
                  <a:pos x="f88" y="f81"/>
                </a:cxn>
                <a:cxn ang="f63">
                  <a:pos x="f88" y="f89"/>
                </a:cxn>
                <a:cxn ang="f63">
                  <a:pos x="f87" y="f90"/>
                </a:cxn>
                <a:cxn ang="f63">
                  <a:pos x="f86" y="f91"/>
                </a:cxn>
                <a:cxn ang="f63">
                  <a:pos x="f84" y="f91"/>
                </a:cxn>
                <a:cxn ang="f63">
                  <a:pos x="f82" y="f90"/>
                </a:cxn>
                <a:cxn ang="f63">
                  <a:pos x="f80" y="f89"/>
                </a:cxn>
                <a:cxn ang="f63">
                  <a:pos x="f80" y="f81"/>
                </a:cxn>
              </a:cxnLst>
              <a:rect l="f76" t="f79" r="f77" b="f78"/>
              <a:pathLst>
                <a:path w="2743988" h="413280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3" y="f10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3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18" y="f21"/>
                    <a:pt x="f17" y="f22"/>
                  </a:cubicBezTo>
                  <a:cubicBezTo>
                    <a:pt x="f23" y="f24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4"/>
                    <a:pt x="f12" y="f22"/>
                  </a:cubicBezTo>
                  <a:cubicBezTo>
                    <a:pt x="f10" y="f25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23892" tIns="20171" rIns="123892" bIns="20171" anchor="ctr" anchorCtr="0" compatLnSpc="1">
              <a:noAutofit/>
            </a:bodyPr>
            <a:lstStyle/>
            <a:p>
              <a:pPr marL="0" marR="0" lvl="0" indent="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NEFROSTOMIE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CB97252B-DC14-44C9-BCA9-73C351491898}"/>
                </a:ext>
              </a:extLst>
            </p:cNvPr>
            <p:cNvSpPr/>
            <p:nvPr/>
          </p:nvSpPr>
          <p:spPr>
            <a:xfrm>
              <a:off x="7752182" y="3437412"/>
              <a:ext cx="3919987" cy="352802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igura a mano libera 25">
              <a:extLst>
                <a:ext uri="{FF2B5EF4-FFF2-40B4-BE49-F238E27FC236}">
                  <a16:creationId xmlns:a16="http://schemas.microsoft.com/office/drawing/2014/main" id="{2B6FD172-7FDE-4779-B702-23DCED206E32}"/>
                </a:ext>
              </a:extLst>
            </p:cNvPr>
            <p:cNvSpPr/>
            <p:nvPr/>
          </p:nvSpPr>
          <p:spPr>
            <a:xfrm>
              <a:off x="7948184" y="3230776"/>
              <a:ext cx="2743986" cy="413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3988"/>
                <a:gd name="f7" fmla="val 413280"/>
                <a:gd name="f8" fmla="val 68881"/>
                <a:gd name="f9" fmla="val 50613"/>
                <a:gd name="f10" fmla="val 7257"/>
                <a:gd name="f11" fmla="val 33092"/>
                <a:gd name="f12" fmla="val 20175"/>
                <a:gd name="f13" fmla="val 33093"/>
                <a:gd name="f14" fmla="val 2675107"/>
                <a:gd name="f15" fmla="val 2693375"/>
                <a:gd name="f16" fmla="val 2710896"/>
                <a:gd name="f17" fmla="val 2723813"/>
                <a:gd name="f18" fmla="val 2736731"/>
                <a:gd name="f19" fmla="val 344399"/>
                <a:gd name="f20" fmla="val 362667"/>
                <a:gd name="f21" fmla="val 380188"/>
                <a:gd name="f22" fmla="val 393105"/>
                <a:gd name="f23" fmla="val 2710895"/>
                <a:gd name="f24" fmla="val 406023"/>
                <a:gd name="f25" fmla="val 380187"/>
                <a:gd name="f26" fmla="+- 0 0 -90"/>
                <a:gd name="f27" fmla="*/ f3 1 2743988"/>
                <a:gd name="f28" fmla="*/ f4 1 413280"/>
                <a:gd name="f29" fmla="+- f7 0 f5"/>
                <a:gd name="f30" fmla="+- f6 0 f5"/>
                <a:gd name="f31" fmla="*/ f26 f0 1"/>
                <a:gd name="f32" fmla="*/ f30 1 2743988"/>
                <a:gd name="f33" fmla="*/ f29 1 413280"/>
                <a:gd name="f34" fmla="*/ 0 f30 1"/>
                <a:gd name="f35" fmla="*/ 68881 f29 1"/>
                <a:gd name="f36" fmla="*/ 20175 f30 1"/>
                <a:gd name="f37" fmla="*/ 20175 f29 1"/>
                <a:gd name="f38" fmla="*/ 68881 f30 1"/>
                <a:gd name="f39" fmla="*/ 0 f29 1"/>
                <a:gd name="f40" fmla="*/ 2675107 f30 1"/>
                <a:gd name="f41" fmla="*/ 2723813 f30 1"/>
                <a:gd name="f42" fmla="*/ 2743988 f30 1"/>
                <a:gd name="f43" fmla="*/ 344399 f29 1"/>
                <a:gd name="f44" fmla="*/ 393105 f29 1"/>
                <a:gd name="f45" fmla="*/ 413280 f29 1"/>
                <a:gd name="f46" fmla="*/ f31 1 f2"/>
                <a:gd name="f47" fmla="*/ f34 1 2743988"/>
                <a:gd name="f48" fmla="*/ f35 1 413280"/>
                <a:gd name="f49" fmla="*/ f36 1 2743988"/>
                <a:gd name="f50" fmla="*/ f37 1 413280"/>
                <a:gd name="f51" fmla="*/ f38 1 2743988"/>
                <a:gd name="f52" fmla="*/ f39 1 413280"/>
                <a:gd name="f53" fmla="*/ f40 1 2743988"/>
                <a:gd name="f54" fmla="*/ f41 1 2743988"/>
                <a:gd name="f55" fmla="*/ f42 1 2743988"/>
                <a:gd name="f56" fmla="*/ f43 1 413280"/>
                <a:gd name="f57" fmla="*/ f44 1 413280"/>
                <a:gd name="f58" fmla="*/ f45 1 413280"/>
                <a:gd name="f59" fmla="*/ f5 1 f32"/>
                <a:gd name="f60" fmla="*/ f6 1 f32"/>
                <a:gd name="f61" fmla="*/ f5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2"/>
                <a:gd name="f72" fmla="*/ f55 1 f32"/>
                <a:gd name="f73" fmla="*/ f56 1 f33"/>
                <a:gd name="f74" fmla="*/ f57 1 f33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7 1"/>
                <a:gd name="f88" fmla="*/ f72 f27 1"/>
                <a:gd name="f89" fmla="*/ f73 f28 1"/>
                <a:gd name="f90" fmla="*/ f74 f28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5"/>
                </a:cxn>
                <a:cxn ang="f63">
                  <a:pos x="f87" y="f83"/>
                </a:cxn>
                <a:cxn ang="f63">
                  <a:pos x="f88" y="f81"/>
                </a:cxn>
                <a:cxn ang="f63">
                  <a:pos x="f88" y="f89"/>
                </a:cxn>
                <a:cxn ang="f63">
                  <a:pos x="f87" y="f90"/>
                </a:cxn>
                <a:cxn ang="f63">
                  <a:pos x="f86" y="f91"/>
                </a:cxn>
                <a:cxn ang="f63">
                  <a:pos x="f84" y="f91"/>
                </a:cxn>
                <a:cxn ang="f63">
                  <a:pos x="f82" y="f90"/>
                </a:cxn>
                <a:cxn ang="f63">
                  <a:pos x="f80" y="f89"/>
                </a:cxn>
                <a:cxn ang="f63">
                  <a:pos x="f80" y="f81"/>
                </a:cxn>
              </a:cxnLst>
              <a:rect l="f76" t="f79" r="f77" b="f78"/>
              <a:pathLst>
                <a:path w="2743988" h="413280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3" y="f10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3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18" y="f21"/>
                    <a:pt x="f17" y="f22"/>
                  </a:cubicBezTo>
                  <a:cubicBezTo>
                    <a:pt x="f23" y="f24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4"/>
                    <a:pt x="f12" y="f22"/>
                  </a:cubicBezTo>
                  <a:cubicBezTo>
                    <a:pt x="f10" y="f25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23892" tIns="20171" rIns="123892" bIns="20171" anchor="ctr" anchorCtr="0" compatLnSpc="1">
              <a:noAutofit/>
            </a:bodyPr>
            <a:lstStyle/>
            <a:p>
              <a:pPr marL="0" marR="0" lvl="0" indent="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URETEROCUTANEOSTOMIE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3C2A2012-4B87-4762-92B0-78C349283ADC}"/>
                </a:ext>
              </a:extLst>
            </p:cNvPr>
            <p:cNvSpPr/>
            <p:nvPr/>
          </p:nvSpPr>
          <p:spPr>
            <a:xfrm>
              <a:off x="7752182" y="4072454"/>
              <a:ext cx="3919987" cy="352802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Figura a mano libera 27">
              <a:extLst>
                <a:ext uri="{FF2B5EF4-FFF2-40B4-BE49-F238E27FC236}">
                  <a16:creationId xmlns:a16="http://schemas.microsoft.com/office/drawing/2014/main" id="{4A6BAB5C-C85D-4A42-A730-C2D068C53763}"/>
                </a:ext>
              </a:extLst>
            </p:cNvPr>
            <p:cNvSpPr/>
            <p:nvPr/>
          </p:nvSpPr>
          <p:spPr>
            <a:xfrm>
              <a:off x="7948184" y="3865818"/>
              <a:ext cx="2743986" cy="413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3988"/>
                <a:gd name="f7" fmla="val 413280"/>
                <a:gd name="f8" fmla="val 68881"/>
                <a:gd name="f9" fmla="val 50613"/>
                <a:gd name="f10" fmla="val 7257"/>
                <a:gd name="f11" fmla="val 33092"/>
                <a:gd name="f12" fmla="val 20175"/>
                <a:gd name="f13" fmla="val 33093"/>
                <a:gd name="f14" fmla="val 2675107"/>
                <a:gd name="f15" fmla="val 2693375"/>
                <a:gd name="f16" fmla="val 2710896"/>
                <a:gd name="f17" fmla="val 2723813"/>
                <a:gd name="f18" fmla="val 2736731"/>
                <a:gd name="f19" fmla="val 344399"/>
                <a:gd name="f20" fmla="val 362667"/>
                <a:gd name="f21" fmla="val 380188"/>
                <a:gd name="f22" fmla="val 393105"/>
                <a:gd name="f23" fmla="val 2710895"/>
                <a:gd name="f24" fmla="val 406023"/>
                <a:gd name="f25" fmla="val 380187"/>
                <a:gd name="f26" fmla="+- 0 0 -90"/>
                <a:gd name="f27" fmla="*/ f3 1 2743988"/>
                <a:gd name="f28" fmla="*/ f4 1 413280"/>
                <a:gd name="f29" fmla="+- f7 0 f5"/>
                <a:gd name="f30" fmla="+- f6 0 f5"/>
                <a:gd name="f31" fmla="*/ f26 f0 1"/>
                <a:gd name="f32" fmla="*/ f30 1 2743988"/>
                <a:gd name="f33" fmla="*/ f29 1 413280"/>
                <a:gd name="f34" fmla="*/ 0 f30 1"/>
                <a:gd name="f35" fmla="*/ 68881 f29 1"/>
                <a:gd name="f36" fmla="*/ 20175 f30 1"/>
                <a:gd name="f37" fmla="*/ 20175 f29 1"/>
                <a:gd name="f38" fmla="*/ 68881 f30 1"/>
                <a:gd name="f39" fmla="*/ 0 f29 1"/>
                <a:gd name="f40" fmla="*/ 2675107 f30 1"/>
                <a:gd name="f41" fmla="*/ 2723813 f30 1"/>
                <a:gd name="f42" fmla="*/ 2743988 f30 1"/>
                <a:gd name="f43" fmla="*/ 344399 f29 1"/>
                <a:gd name="f44" fmla="*/ 393105 f29 1"/>
                <a:gd name="f45" fmla="*/ 413280 f29 1"/>
                <a:gd name="f46" fmla="*/ f31 1 f2"/>
                <a:gd name="f47" fmla="*/ f34 1 2743988"/>
                <a:gd name="f48" fmla="*/ f35 1 413280"/>
                <a:gd name="f49" fmla="*/ f36 1 2743988"/>
                <a:gd name="f50" fmla="*/ f37 1 413280"/>
                <a:gd name="f51" fmla="*/ f38 1 2743988"/>
                <a:gd name="f52" fmla="*/ f39 1 413280"/>
                <a:gd name="f53" fmla="*/ f40 1 2743988"/>
                <a:gd name="f54" fmla="*/ f41 1 2743988"/>
                <a:gd name="f55" fmla="*/ f42 1 2743988"/>
                <a:gd name="f56" fmla="*/ f43 1 413280"/>
                <a:gd name="f57" fmla="*/ f44 1 413280"/>
                <a:gd name="f58" fmla="*/ f45 1 413280"/>
                <a:gd name="f59" fmla="*/ f5 1 f32"/>
                <a:gd name="f60" fmla="*/ f6 1 f32"/>
                <a:gd name="f61" fmla="*/ f5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2"/>
                <a:gd name="f72" fmla="*/ f55 1 f32"/>
                <a:gd name="f73" fmla="*/ f56 1 f33"/>
                <a:gd name="f74" fmla="*/ f57 1 f33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7 1"/>
                <a:gd name="f88" fmla="*/ f72 f27 1"/>
                <a:gd name="f89" fmla="*/ f73 f28 1"/>
                <a:gd name="f90" fmla="*/ f74 f28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5"/>
                </a:cxn>
                <a:cxn ang="f63">
                  <a:pos x="f87" y="f83"/>
                </a:cxn>
                <a:cxn ang="f63">
                  <a:pos x="f88" y="f81"/>
                </a:cxn>
                <a:cxn ang="f63">
                  <a:pos x="f88" y="f89"/>
                </a:cxn>
                <a:cxn ang="f63">
                  <a:pos x="f87" y="f90"/>
                </a:cxn>
                <a:cxn ang="f63">
                  <a:pos x="f86" y="f91"/>
                </a:cxn>
                <a:cxn ang="f63">
                  <a:pos x="f84" y="f91"/>
                </a:cxn>
                <a:cxn ang="f63">
                  <a:pos x="f82" y="f90"/>
                </a:cxn>
                <a:cxn ang="f63">
                  <a:pos x="f80" y="f89"/>
                </a:cxn>
                <a:cxn ang="f63">
                  <a:pos x="f80" y="f81"/>
                </a:cxn>
              </a:cxnLst>
              <a:rect l="f76" t="f79" r="f77" b="f78"/>
              <a:pathLst>
                <a:path w="2743988" h="413280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3" y="f10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3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18" y="f21"/>
                    <a:pt x="f17" y="f22"/>
                  </a:cubicBezTo>
                  <a:cubicBezTo>
                    <a:pt x="f23" y="f24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4"/>
                    <a:pt x="f12" y="f22"/>
                  </a:cubicBezTo>
                  <a:cubicBezTo>
                    <a:pt x="f10" y="f25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23892" tIns="20171" rIns="123892" bIns="20171" anchor="ctr" anchorCtr="0" compatLnSpc="1">
              <a:noAutofit/>
            </a:bodyPr>
            <a:lstStyle/>
            <a:p>
              <a:pPr marL="0" marR="0" lvl="0" indent="0" algn="l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URETEROILEOSTOMIE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AA4949-1B7D-4D6F-B4EE-C8469BAEF5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b="1"/>
              <a:t>Classificazione ”temporale”</a:t>
            </a:r>
          </a:p>
        </p:txBody>
      </p:sp>
      <p:grpSp>
        <p:nvGrpSpPr>
          <p:cNvPr id="4" name="Diagramma 8">
            <a:extLst>
              <a:ext uri="{FF2B5EF4-FFF2-40B4-BE49-F238E27FC236}">
                <a16:creationId xmlns:a16="http://schemas.microsoft.com/office/drawing/2014/main" id="{EF2385ED-EF23-430C-82A6-A1BF76924D51}"/>
              </a:ext>
            </a:extLst>
          </p:cNvPr>
          <p:cNvGrpSpPr/>
          <p:nvPr/>
        </p:nvGrpSpPr>
        <p:grpSpPr>
          <a:xfrm>
            <a:off x="911428" y="2916414"/>
            <a:ext cx="2952323" cy="1718276"/>
            <a:chOff x="911428" y="2916414"/>
            <a:chExt cx="2952323" cy="1718276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DCA8D751-ED4C-4C2E-AAAD-A80DD2C86997}"/>
                </a:ext>
              </a:extLst>
            </p:cNvPr>
            <p:cNvSpPr/>
            <p:nvPr/>
          </p:nvSpPr>
          <p:spPr>
            <a:xfrm>
              <a:off x="911428" y="3551090"/>
              <a:ext cx="2952323" cy="108360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E57E995B-B6F8-4A99-AA2F-F0D096548CE4}"/>
                </a:ext>
              </a:extLst>
            </p:cNvPr>
            <p:cNvSpPr/>
            <p:nvPr/>
          </p:nvSpPr>
          <p:spPr>
            <a:xfrm>
              <a:off x="1059039" y="2916414"/>
              <a:ext cx="2066626" cy="1269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66629"/>
                <a:gd name="f7" fmla="val 1269360"/>
                <a:gd name="f8" fmla="val 211564"/>
                <a:gd name="f9" fmla="val 155454"/>
                <a:gd name="f10" fmla="val 22290"/>
                <a:gd name="f11" fmla="val 101642"/>
                <a:gd name="f12" fmla="val 61966"/>
                <a:gd name="f13" fmla="val 1"/>
                <a:gd name="f14" fmla="val 1855065"/>
                <a:gd name="f15" fmla="val 1911175"/>
                <a:gd name="f16" fmla="val 1964987"/>
                <a:gd name="f17" fmla="val 2004663"/>
                <a:gd name="f18" fmla="val 2044339"/>
                <a:gd name="f19" fmla="val 2066628"/>
                <a:gd name="f20" fmla="val 493641"/>
                <a:gd name="f21" fmla="val 775719"/>
                <a:gd name="f22" fmla="val 1057796"/>
                <a:gd name="f23" fmla="val 1113906"/>
                <a:gd name="f24" fmla="val 1167718"/>
                <a:gd name="f25" fmla="val 1207394"/>
                <a:gd name="f26" fmla="val 1247070"/>
                <a:gd name="f27" fmla="+- 0 0 -90"/>
                <a:gd name="f28" fmla="*/ f3 1 2066629"/>
                <a:gd name="f29" fmla="*/ f4 1 1269360"/>
                <a:gd name="f30" fmla="+- f7 0 f5"/>
                <a:gd name="f31" fmla="+- f6 0 f5"/>
                <a:gd name="f32" fmla="*/ f27 f0 1"/>
                <a:gd name="f33" fmla="*/ f31 1 2066629"/>
                <a:gd name="f34" fmla="*/ f30 1 1269360"/>
                <a:gd name="f35" fmla="*/ 0 f31 1"/>
                <a:gd name="f36" fmla="*/ 211564 f30 1"/>
                <a:gd name="f37" fmla="*/ 61966 f31 1"/>
                <a:gd name="f38" fmla="*/ 61966 f30 1"/>
                <a:gd name="f39" fmla="*/ 211564 f31 1"/>
                <a:gd name="f40" fmla="*/ 1 f30 1"/>
                <a:gd name="f41" fmla="*/ 1855065 f31 1"/>
                <a:gd name="f42" fmla="*/ 0 f30 1"/>
                <a:gd name="f43" fmla="*/ 2004663 f31 1"/>
                <a:gd name="f44" fmla="*/ 2066628 f31 1"/>
                <a:gd name="f45" fmla="*/ 2066629 f31 1"/>
                <a:gd name="f46" fmla="*/ 1057796 f30 1"/>
                <a:gd name="f47" fmla="*/ 1207394 f30 1"/>
                <a:gd name="f48" fmla="*/ 1269360 f30 1"/>
                <a:gd name="f49" fmla="*/ f32 1 f2"/>
                <a:gd name="f50" fmla="*/ f35 1 2066629"/>
                <a:gd name="f51" fmla="*/ f36 1 1269360"/>
                <a:gd name="f52" fmla="*/ f37 1 2066629"/>
                <a:gd name="f53" fmla="*/ f38 1 1269360"/>
                <a:gd name="f54" fmla="*/ f39 1 2066629"/>
                <a:gd name="f55" fmla="*/ f40 1 1269360"/>
                <a:gd name="f56" fmla="*/ f41 1 2066629"/>
                <a:gd name="f57" fmla="*/ f42 1 1269360"/>
                <a:gd name="f58" fmla="*/ f43 1 2066629"/>
                <a:gd name="f59" fmla="*/ f44 1 2066629"/>
                <a:gd name="f60" fmla="*/ f45 1 2066629"/>
                <a:gd name="f61" fmla="*/ f46 1 1269360"/>
                <a:gd name="f62" fmla="*/ f47 1 1269360"/>
                <a:gd name="f63" fmla="*/ f48 1 1269360"/>
                <a:gd name="f64" fmla="*/ f5 1 f33"/>
                <a:gd name="f65" fmla="*/ f6 1 f33"/>
                <a:gd name="f66" fmla="*/ f5 1 f34"/>
                <a:gd name="f67" fmla="*/ f7 1 f34"/>
                <a:gd name="f68" fmla="+- f49 0 f1"/>
                <a:gd name="f69" fmla="*/ f50 1 f33"/>
                <a:gd name="f70" fmla="*/ f51 1 f34"/>
                <a:gd name="f71" fmla="*/ f52 1 f33"/>
                <a:gd name="f72" fmla="*/ f53 1 f34"/>
                <a:gd name="f73" fmla="*/ f54 1 f33"/>
                <a:gd name="f74" fmla="*/ f55 1 f34"/>
                <a:gd name="f75" fmla="*/ f56 1 f33"/>
                <a:gd name="f76" fmla="*/ f57 1 f34"/>
                <a:gd name="f77" fmla="*/ f58 1 f33"/>
                <a:gd name="f78" fmla="*/ f59 1 f33"/>
                <a:gd name="f79" fmla="*/ f60 1 f33"/>
                <a:gd name="f80" fmla="*/ f61 1 f34"/>
                <a:gd name="f81" fmla="*/ f62 1 f34"/>
                <a:gd name="f82" fmla="*/ f63 1 f34"/>
                <a:gd name="f83" fmla="*/ f64 f28 1"/>
                <a:gd name="f84" fmla="*/ f65 f28 1"/>
                <a:gd name="f85" fmla="*/ f67 f29 1"/>
                <a:gd name="f86" fmla="*/ f66 f29 1"/>
                <a:gd name="f87" fmla="*/ f69 f28 1"/>
                <a:gd name="f88" fmla="*/ f70 f29 1"/>
                <a:gd name="f89" fmla="*/ f71 f28 1"/>
                <a:gd name="f90" fmla="*/ f72 f29 1"/>
                <a:gd name="f91" fmla="*/ f73 f28 1"/>
                <a:gd name="f92" fmla="*/ f74 f29 1"/>
                <a:gd name="f93" fmla="*/ f75 f28 1"/>
                <a:gd name="f94" fmla="*/ f76 f29 1"/>
                <a:gd name="f95" fmla="*/ f77 f28 1"/>
                <a:gd name="f96" fmla="*/ f78 f28 1"/>
                <a:gd name="f97" fmla="*/ f79 f28 1"/>
                <a:gd name="f98" fmla="*/ f80 f29 1"/>
                <a:gd name="f99" fmla="*/ f81 f29 1"/>
                <a:gd name="f100" fmla="*/ f82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87" y="f88"/>
                </a:cxn>
                <a:cxn ang="f68">
                  <a:pos x="f89" y="f90"/>
                </a:cxn>
                <a:cxn ang="f68">
                  <a:pos x="f91" y="f92"/>
                </a:cxn>
                <a:cxn ang="f68">
                  <a:pos x="f93" y="f94"/>
                </a:cxn>
                <a:cxn ang="f68">
                  <a:pos x="f95" y="f90"/>
                </a:cxn>
                <a:cxn ang="f68">
                  <a:pos x="f96" y="f88"/>
                </a:cxn>
                <a:cxn ang="f68">
                  <a:pos x="f97" y="f98"/>
                </a:cxn>
                <a:cxn ang="f68">
                  <a:pos x="f95" y="f99"/>
                </a:cxn>
                <a:cxn ang="f68">
                  <a:pos x="f93" y="f100"/>
                </a:cxn>
                <a:cxn ang="f68">
                  <a:pos x="f91" y="f100"/>
                </a:cxn>
                <a:cxn ang="f68">
                  <a:pos x="f89" y="f99"/>
                </a:cxn>
                <a:cxn ang="f68">
                  <a:pos x="f87" y="f98"/>
                </a:cxn>
                <a:cxn ang="f68">
                  <a:pos x="f87" y="f88"/>
                </a:cxn>
              </a:cxnLst>
              <a:rect l="f83" t="f86" r="f84" b="f85"/>
              <a:pathLst>
                <a:path w="2066629" h="1269360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0"/>
                    <a:pt x="f9" y="f5"/>
                    <a:pt x="f8" y="f13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1"/>
                    <a:pt x="f6" y="f9"/>
                    <a:pt x="f19" y="f8"/>
                  </a:cubicBezTo>
                  <a:cubicBezTo>
                    <a:pt x="f19" y="f20"/>
                    <a:pt x="f6" y="f21"/>
                    <a:pt x="f6" y="f22"/>
                  </a:cubicBezTo>
                  <a:cubicBezTo>
                    <a:pt x="f6" y="f23"/>
                    <a:pt x="f18" y="f24"/>
                    <a:pt x="f17" y="f25"/>
                  </a:cubicBezTo>
                  <a:cubicBezTo>
                    <a:pt x="f16" y="f26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6"/>
                    <a:pt x="f12" y="f25"/>
                  </a:cubicBezTo>
                  <a:cubicBezTo>
                    <a:pt x="f10" y="f24"/>
                    <a:pt x="f5" y="f23"/>
                    <a:pt x="f5" y="f2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C0504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40076" tIns="61968" rIns="140076" bIns="61968" anchor="ctr" anchorCtr="0" compatLnSpc="1">
              <a:noAutofit/>
            </a:bodyPr>
            <a:lstStyle/>
            <a:p>
              <a:pPr marL="0" marR="0" lvl="0" indent="0" algn="l" defTabSz="19113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4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STOMIA</a:t>
              </a:r>
            </a:p>
          </p:txBody>
        </p:sp>
      </p:grpSp>
      <p:grpSp>
        <p:nvGrpSpPr>
          <p:cNvPr id="7" name="Diagramma 6">
            <a:extLst>
              <a:ext uri="{FF2B5EF4-FFF2-40B4-BE49-F238E27FC236}">
                <a16:creationId xmlns:a16="http://schemas.microsoft.com/office/drawing/2014/main" id="{93F4D863-E234-4401-B103-E3012573ABFA}"/>
              </a:ext>
            </a:extLst>
          </p:cNvPr>
          <p:cNvGrpSpPr/>
          <p:nvPr/>
        </p:nvGrpSpPr>
        <p:grpSpPr>
          <a:xfrm>
            <a:off x="3906709" y="3070829"/>
            <a:ext cx="6507273" cy="2030553"/>
            <a:chOff x="3906709" y="3070829"/>
            <a:chExt cx="6507273" cy="2030553"/>
          </a:xfrm>
        </p:grpSpPr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42ADEB88-71F7-489C-B373-7FE2D0C63846}"/>
                </a:ext>
              </a:extLst>
            </p:cNvPr>
            <p:cNvSpPr/>
            <p:nvPr/>
          </p:nvSpPr>
          <p:spPr>
            <a:xfrm>
              <a:off x="3906709" y="3070829"/>
              <a:ext cx="2372145" cy="9488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72145"/>
                <a:gd name="f7" fmla="val 948858"/>
                <a:gd name="f8" fmla="val 1897716"/>
                <a:gd name="f9" fmla="val 474429"/>
                <a:gd name="f10" fmla="+- 0 0 -90"/>
                <a:gd name="f11" fmla="*/ f3 1 2372145"/>
                <a:gd name="f12" fmla="*/ f4 1 948858"/>
                <a:gd name="f13" fmla="+- f7 0 f5"/>
                <a:gd name="f14" fmla="+- f6 0 f5"/>
                <a:gd name="f15" fmla="*/ f10 f0 1"/>
                <a:gd name="f16" fmla="*/ f14 1 2372145"/>
                <a:gd name="f17" fmla="*/ f13 1 948858"/>
                <a:gd name="f18" fmla="*/ 0 f14 1"/>
                <a:gd name="f19" fmla="*/ 0 f13 1"/>
                <a:gd name="f20" fmla="*/ 1897716 f14 1"/>
                <a:gd name="f21" fmla="*/ 2372145 f14 1"/>
                <a:gd name="f22" fmla="*/ 474429 f13 1"/>
                <a:gd name="f23" fmla="*/ 948858 f13 1"/>
                <a:gd name="f24" fmla="*/ 474429 f14 1"/>
                <a:gd name="f25" fmla="*/ f15 1 f2"/>
                <a:gd name="f26" fmla="*/ f18 1 2372145"/>
                <a:gd name="f27" fmla="*/ f19 1 948858"/>
                <a:gd name="f28" fmla="*/ f20 1 2372145"/>
                <a:gd name="f29" fmla="*/ f21 1 2372145"/>
                <a:gd name="f30" fmla="*/ f22 1 948858"/>
                <a:gd name="f31" fmla="*/ f23 1 948858"/>
                <a:gd name="f32" fmla="*/ f24 1 2372145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2372145" h="94885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79646"/>
            </a:solidFill>
            <a:ln>
              <a:noFill/>
              <a:prstDash val="solid"/>
            </a:ln>
          </p:spPr>
          <p:txBody>
            <a:bodyPr vert="horz" wrap="square" lIns="523960" tIns="24761" rIns="474427" bIns="24761" anchor="ctr" anchorCtr="1" compatLnSpc="1">
              <a:noAutofit/>
            </a:bodyPr>
            <a:lstStyle/>
            <a:p>
              <a:pPr marL="0" marR="0" lvl="0" indent="0" algn="ctr" defTabSz="17335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3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7AFEF162-6916-435E-8018-1E24065D3BA4}"/>
                </a:ext>
              </a:extLst>
            </p:cNvPr>
            <p:cNvSpPr/>
            <p:nvPr/>
          </p:nvSpPr>
          <p:spPr>
            <a:xfrm>
              <a:off x="5970474" y="3151479"/>
              <a:ext cx="4416058" cy="787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16062"/>
                <a:gd name="f7" fmla="val 787552"/>
                <a:gd name="f8" fmla="val 4022286"/>
                <a:gd name="f9" fmla="val 393776"/>
                <a:gd name="f10" fmla="+- 0 0 -90"/>
                <a:gd name="f11" fmla="*/ f3 1 4416062"/>
                <a:gd name="f12" fmla="*/ f4 1 787552"/>
                <a:gd name="f13" fmla="+- f7 0 f5"/>
                <a:gd name="f14" fmla="+- f6 0 f5"/>
                <a:gd name="f15" fmla="*/ f10 f0 1"/>
                <a:gd name="f16" fmla="*/ f14 1 4416062"/>
                <a:gd name="f17" fmla="*/ f13 1 787552"/>
                <a:gd name="f18" fmla="*/ 0 f14 1"/>
                <a:gd name="f19" fmla="*/ 0 f13 1"/>
                <a:gd name="f20" fmla="*/ 4022286 f14 1"/>
                <a:gd name="f21" fmla="*/ 4416062 f14 1"/>
                <a:gd name="f22" fmla="*/ 393776 f13 1"/>
                <a:gd name="f23" fmla="*/ 787552 f13 1"/>
                <a:gd name="f24" fmla="*/ 393776 f14 1"/>
                <a:gd name="f25" fmla="*/ f15 1 f2"/>
                <a:gd name="f26" fmla="*/ f18 1 4416062"/>
                <a:gd name="f27" fmla="*/ f19 1 787552"/>
                <a:gd name="f28" fmla="*/ f20 1 4416062"/>
                <a:gd name="f29" fmla="*/ f21 1 4416062"/>
                <a:gd name="f30" fmla="*/ f22 1 787552"/>
                <a:gd name="f31" fmla="*/ f23 1 787552"/>
                <a:gd name="f32" fmla="*/ f24 1 441606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4416062" h="78755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CDDCF">
                <a:alpha val="90000"/>
              </a:srgbClr>
            </a:solidFill>
            <a:ln>
              <a:noFill/>
              <a:prstDash val="solid"/>
            </a:ln>
          </p:spPr>
          <p:txBody>
            <a:bodyPr vert="horz" wrap="square" lIns="454740" tIns="30476" rIns="393777" bIns="30476" anchor="ctr" anchorCtr="1" compatLnSpc="1">
              <a:noAutofit/>
            </a:bodyPr>
            <a:lstStyle/>
            <a:p>
              <a:pPr marL="0" marR="0" lvl="0" indent="0" algn="ctr" defTabSz="21335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4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TEMPORANEE</a:t>
              </a:r>
            </a:p>
          </p:txBody>
        </p:sp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AAFE424F-022E-4BE6-A1E9-E5DFF74F3C0A}"/>
                </a:ext>
              </a:extLst>
            </p:cNvPr>
            <p:cNvSpPr/>
            <p:nvPr/>
          </p:nvSpPr>
          <p:spPr>
            <a:xfrm>
              <a:off x="3906709" y="4152528"/>
              <a:ext cx="2372145" cy="9488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72145"/>
                <a:gd name="f7" fmla="val 948858"/>
                <a:gd name="f8" fmla="val 1897716"/>
                <a:gd name="f9" fmla="val 474429"/>
                <a:gd name="f10" fmla="+- 0 0 -90"/>
                <a:gd name="f11" fmla="*/ f3 1 2372145"/>
                <a:gd name="f12" fmla="*/ f4 1 948858"/>
                <a:gd name="f13" fmla="+- f7 0 f5"/>
                <a:gd name="f14" fmla="+- f6 0 f5"/>
                <a:gd name="f15" fmla="*/ f10 f0 1"/>
                <a:gd name="f16" fmla="*/ f14 1 2372145"/>
                <a:gd name="f17" fmla="*/ f13 1 948858"/>
                <a:gd name="f18" fmla="*/ 0 f14 1"/>
                <a:gd name="f19" fmla="*/ 0 f13 1"/>
                <a:gd name="f20" fmla="*/ 1897716 f14 1"/>
                <a:gd name="f21" fmla="*/ 2372145 f14 1"/>
                <a:gd name="f22" fmla="*/ 474429 f13 1"/>
                <a:gd name="f23" fmla="*/ 948858 f13 1"/>
                <a:gd name="f24" fmla="*/ 474429 f14 1"/>
                <a:gd name="f25" fmla="*/ f15 1 f2"/>
                <a:gd name="f26" fmla="*/ f18 1 2372145"/>
                <a:gd name="f27" fmla="*/ f19 1 948858"/>
                <a:gd name="f28" fmla="*/ f20 1 2372145"/>
                <a:gd name="f29" fmla="*/ f21 1 2372145"/>
                <a:gd name="f30" fmla="*/ f22 1 948858"/>
                <a:gd name="f31" fmla="*/ f23 1 948858"/>
                <a:gd name="f32" fmla="*/ f24 1 2372145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2372145" h="94885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79646"/>
            </a:solidFill>
            <a:ln>
              <a:noFill/>
              <a:prstDash val="solid"/>
            </a:ln>
          </p:spPr>
          <p:txBody>
            <a:bodyPr vert="horz" wrap="square" lIns="523960" tIns="24761" rIns="474427" bIns="24761" anchor="ctr" anchorCtr="1" compatLnSpc="1">
              <a:noAutofit/>
            </a:bodyPr>
            <a:lstStyle/>
            <a:p>
              <a:pPr marL="0" marR="0" lvl="0" indent="0" algn="ctr" defTabSz="17335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3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2415FBA1-CD11-464D-9603-841C454C0290}"/>
                </a:ext>
              </a:extLst>
            </p:cNvPr>
            <p:cNvSpPr/>
            <p:nvPr/>
          </p:nvSpPr>
          <p:spPr>
            <a:xfrm>
              <a:off x="5970474" y="4233178"/>
              <a:ext cx="4443508" cy="787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43508"/>
                <a:gd name="f7" fmla="val 787552"/>
                <a:gd name="f8" fmla="val 4049732"/>
                <a:gd name="f9" fmla="val 393776"/>
                <a:gd name="f10" fmla="+- 0 0 -90"/>
                <a:gd name="f11" fmla="*/ f3 1 4443508"/>
                <a:gd name="f12" fmla="*/ f4 1 787552"/>
                <a:gd name="f13" fmla="+- f7 0 f5"/>
                <a:gd name="f14" fmla="+- f6 0 f5"/>
                <a:gd name="f15" fmla="*/ f10 f0 1"/>
                <a:gd name="f16" fmla="*/ f14 1 4443508"/>
                <a:gd name="f17" fmla="*/ f13 1 787552"/>
                <a:gd name="f18" fmla="*/ 0 f14 1"/>
                <a:gd name="f19" fmla="*/ 0 f13 1"/>
                <a:gd name="f20" fmla="*/ 4049732 f14 1"/>
                <a:gd name="f21" fmla="*/ 4443508 f14 1"/>
                <a:gd name="f22" fmla="*/ 393776 f13 1"/>
                <a:gd name="f23" fmla="*/ 787552 f13 1"/>
                <a:gd name="f24" fmla="*/ 393776 f14 1"/>
                <a:gd name="f25" fmla="*/ f15 1 f2"/>
                <a:gd name="f26" fmla="*/ f18 1 4443508"/>
                <a:gd name="f27" fmla="*/ f19 1 787552"/>
                <a:gd name="f28" fmla="*/ f20 1 4443508"/>
                <a:gd name="f29" fmla="*/ f21 1 4443508"/>
                <a:gd name="f30" fmla="*/ f22 1 787552"/>
                <a:gd name="f31" fmla="*/ f23 1 787552"/>
                <a:gd name="f32" fmla="*/ f24 1 444350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4443508" h="78755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CDDCF">
                <a:alpha val="90000"/>
              </a:srgbClr>
            </a:solidFill>
            <a:ln>
              <a:noFill/>
              <a:prstDash val="solid"/>
            </a:ln>
          </p:spPr>
          <p:txBody>
            <a:bodyPr vert="horz" wrap="square" lIns="454740" tIns="30476" rIns="393777" bIns="30476" anchor="ctr" anchorCtr="1" compatLnSpc="1">
              <a:noAutofit/>
            </a:bodyPr>
            <a:lstStyle/>
            <a:p>
              <a:pPr marL="0" marR="0" lvl="0" indent="0" algn="ctr" defTabSz="21335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4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DEFINITIVE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AA4949-1B7D-4D6F-B4EE-C8469BAEF5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b="1" dirty="0"/>
              <a:t>Classificazione in base al ”tipo”</a:t>
            </a:r>
          </a:p>
        </p:txBody>
      </p:sp>
      <p:grpSp>
        <p:nvGrpSpPr>
          <p:cNvPr id="4" name="Diagramma 8">
            <a:extLst>
              <a:ext uri="{FF2B5EF4-FFF2-40B4-BE49-F238E27FC236}">
                <a16:creationId xmlns:a16="http://schemas.microsoft.com/office/drawing/2014/main" id="{EF2385ED-EF23-430C-82A6-A1BF76924D51}"/>
              </a:ext>
            </a:extLst>
          </p:cNvPr>
          <p:cNvGrpSpPr/>
          <p:nvPr/>
        </p:nvGrpSpPr>
        <p:grpSpPr>
          <a:xfrm>
            <a:off x="911428" y="2916414"/>
            <a:ext cx="2952323" cy="1718276"/>
            <a:chOff x="911428" y="2916414"/>
            <a:chExt cx="2952323" cy="1718276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DCA8D751-ED4C-4C2E-AAAD-A80DD2C86997}"/>
                </a:ext>
              </a:extLst>
            </p:cNvPr>
            <p:cNvSpPr/>
            <p:nvPr/>
          </p:nvSpPr>
          <p:spPr>
            <a:xfrm>
              <a:off x="911428" y="3551090"/>
              <a:ext cx="2952323" cy="108360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E57E995B-B6F8-4A99-AA2F-F0D096548CE4}"/>
                </a:ext>
              </a:extLst>
            </p:cNvPr>
            <p:cNvSpPr/>
            <p:nvPr/>
          </p:nvSpPr>
          <p:spPr>
            <a:xfrm>
              <a:off x="1059039" y="2916414"/>
              <a:ext cx="2066626" cy="1269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66629"/>
                <a:gd name="f7" fmla="val 1269360"/>
                <a:gd name="f8" fmla="val 211564"/>
                <a:gd name="f9" fmla="val 155454"/>
                <a:gd name="f10" fmla="val 22290"/>
                <a:gd name="f11" fmla="val 101642"/>
                <a:gd name="f12" fmla="val 61966"/>
                <a:gd name="f13" fmla="val 1"/>
                <a:gd name="f14" fmla="val 1855065"/>
                <a:gd name="f15" fmla="val 1911175"/>
                <a:gd name="f16" fmla="val 1964987"/>
                <a:gd name="f17" fmla="val 2004663"/>
                <a:gd name="f18" fmla="val 2044339"/>
                <a:gd name="f19" fmla="val 2066628"/>
                <a:gd name="f20" fmla="val 493641"/>
                <a:gd name="f21" fmla="val 775719"/>
                <a:gd name="f22" fmla="val 1057796"/>
                <a:gd name="f23" fmla="val 1113906"/>
                <a:gd name="f24" fmla="val 1167718"/>
                <a:gd name="f25" fmla="val 1207394"/>
                <a:gd name="f26" fmla="val 1247070"/>
                <a:gd name="f27" fmla="+- 0 0 -90"/>
                <a:gd name="f28" fmla="*/ f3 1 2066629"/>
                <a:gd name="f29" fmla="*/ f4 1 1269360"/>
                <a:gd name="f30" fmla="+- f7 0 f5"/>
                <a:gd name="f31" fmla="+- f6 0 f5"/>
                <a:gd name="f32" fmla="*/ f27 f0 1"/>
                <a:gd name="f33" fmla="*/ f31 1 2066629"/>
                <a:gd name="f34" fmla="*/ f30 1 1269360"/>
                <a:gd name="f35" fmla="*/ 0 f31 1"/>
                <a:gd name="f36" fmla="*/ 211564 f30 1"/>
                <a:gd name="f37" fmla="*/ 61966 f31 1"/>
                <a:gd name="f38" fmla="*/ 61966 f30 1"/>
                <a:gd name="f39" fmla="*/ 211564 f31 1"/>
                <a:gd name="f40" fmla="*/ 1 f30 1"/>
                <a:gd name="f41" fmla="*/ 1855065 f31 1"/>
                <a:gd name="f42" fmla="*/ 0 f30 1"/>
                <a:gd name="f43" fmla="*/ 2004663 f31 1"/>
                <a:gd name="f44" fmla="*/ 2066628 f31 1"/>
                <a:gd name="f45" fmla="*/ 2066629 f31 1"/>
                <a:gd name="f46" fmla="*/ 1057796 f30 1"/>
                <a:gd name="f47" fmla="*/ 1207394 f30 1"/>
                <a:gd name="f48" fmla="*/ 1269360 f30 1"/>
                <a:gd name="f49" fmla="*/ f32 1 f2"/>
                <a:gd name="f50" fmla="*/ f35 1 2066629"/>
                <a:gd name="f51" fmla="*/ f36 1 1269360"/>
                <a:gd name="f52" fmla="*/ f37 1 2066629"/>
                <a:gd name="f53" fmla="*/ f38 1 1269360"/>
                <a:gd name="f54" fmla="*/ f39 1 2066629"/>
                <a:gd name="f55" fmla="*/ f40 1 1269360"/>
                <a:gd name="f56" fmla="*/ f41 1 2066629"/>
                <a:gd name="f57" fmla="*/ f42 1 1269360"/>
                <a:gd name="f58" fmla="*/ f43 1 2066629"/>
                <a:gd name="f59" fmla="*/ f44 1 2066629"/>
                <a:gd name="f60" fmla="*/ f45 1 2066629"/>
                <a:gd name="f61" fmla="*/ f46 1 1269360"/>
                <a:gd name="f62" fmla="*/ f47 1 1269360"/>
                <a:gd name="f63" fmla="*/ f48 1 1269360"/>
                <a:gd name="f64" fmla="*/ f5 1 f33"/>
                <a:gd name="f65" fmla="*/ f6 1 f33"/>
                <a:gd name="f66" fmla="*/ f5 1 f34"/>
                <a:gd name="f67" fmla="*/ f7 1 f34"/>
                <a:gd name="f68" fmla="+- f49 0 f1"/>
                <a:gd name="f69" fmla="*/ f50 1 f33"/>
                <a:gd name="f70" fmla="*/ f51 1 f34"/>
                <a:gd name="f71" fmla="*/ f52 1 f33"/>
                <a:gd name="f72" fmla="*/ f53 1 f34"/>
                <a:gd name="f73" fmla="*/ f54 1 f33"/>
                <a:gd name="f74" fmla="*/ f55 1 f34"/>
                <a:gd name="f75" fmla="*/ f56 1 f33"/>
                <a:gd name="f76" fmla="*/ f57 1 f34"/>
                <a:gd name="f77" fmla="*/ f58 1 f33"/>
                <a:gd name="f78" fmla="*/ f59 1 f33"/>
                <a:gd name="f79" fmla="*/ f60 1 f33"/>
                <a:gd name="f80" fmla="*/ f61 1 f34"/>
                <a:gd name="f81" fmla="*/ f62 1 f34"/>
                <a:gd name="f82" fmla="*/ f63 1 f34"/>
                <a:gd name="f83" fmla="*/ f64 f28 1"/>
                <a:gd name="f84" fmla="*/ f65 f28 1"/>
                <a:gd name="f85" fmla="*/ f67 f29 1"/>
                <a:gd name="f86" fmla="*/ f66 f29 1"/>
                <a:gd name="f87" fmla="*/ f69 f28 1"/>
                <a:gd name="f88" fmla="*/ f70 f29 1"/>
                <a:gd name="f89" fmla="*/ f71 f28 1"/>
                <a:gd name="f90" fmla="*/ f72 f29 1"/>
                <a:gd name="f91" fmla="*/ f73 f28 1"/>
                <a:gd name="f92" fmla="*/ f74 f29 1"/>
                <a:gd name="f93" fmla="*/ f75 f28 1"/>
                <a:gd name="f94" fmla="*/ f76 f29 1"/>
                <a:gd name="f95" fmla="*/ f77 f28 1"/>
                <a:gd name="f96" fmla="*/ f78 f28 1"/>
                <a:gd name="f97" fmla="*/ f79 f28 1"/>
                <a:gd name="f98" fmla="*/ f80 f29 1"/>
                <a:gd name="f99" fmla="*/ f81 f29 1"/>
                <a:gd name="f100" fmla="*/ f82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87" y="f88"/>
                </a:cxn>
                <a:cxn ang="f68">
                  <a:pos x="f89" y="f90"/>
                </a:cxn>
                <a:cxn ang="f68">
                  <a:pos x="f91" y="f92"/>
                </a:cxn>
                <a:cxn ang="f68">
                  <a:pos x="f93" y="f94"/>
                </a:cxn>
                <a:cxn ang="f68">
                  <a:pos x="f95" y="f90"/>
                </a:cxn>
                <a:cxn ang="f68">
                  <a:pos x="f96" y="f88"/>
                </a:cxn>
                <a:cxn ang="f68">
                  <a:pos x="f97" y="f98"/>
                </a:cxn>
                <a:cxn ang="f68">
                  <a:pos x="f95" y="f99"/>
                </a:cxn>
                <a:cxn ang="f68">
                  <a:pos x="f93" y="f100"/>
                </a:cxn>
                <a:cxn ang="f68">
                  <a:pos x="f91" y="f100"/>
                </a:cxn>
                <a:cxn ang="f68">
                  <a:pos x="f89" y="f99"/>
                </a:cxn>
                <a:cxn ang="f68">
                  <a:pos x="f87" y="f98"/>
                </a:cxn>
                <a:cxn ang="f68">
                  <a:pos x="f87" y="f88"/>
                </a:cxn>
              </a:cxnLst>
              <a:rect l="f83" t="f86" r="f84" b="f85"/>
              <a:pathLst>
                <a:path w="2066629" h="1269360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0"/>
                    <a:pt x="f9" y="f5"/>
                    <a:pt x="f8" y="f13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1"/>
                    <a:pt x="f6" y="f9"/>
                    <a:pt x="f19" y="f8"/>
                  </a:cubicBezTo>
                  <a:cubicBezTo>
                    <a:pt x="f19" y="f20"/>
                    <a:pt x="f6" y="f21"/>
                    <a:pt x="f6" y="f22"/>
                  </a:cubicBezTo>
                  <a:cubicBezTo>
                    <a:pt x="f6" y="f23"/>
                    <a:pt x="f18" y="f24"/>
                    <a:pt x="f17" y="f25"/>
                  </a:cubicBezTo>
                  <a:cubicBezTo>
                    <a:pt x="f16" y="f26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6"/>
                    <a:pt x="f12" y="f25"/>
                  </a:cubicBezTo>
                  <a:cubicBezTo>
                    <a:pt x="f10" y="f24"/>
                    <a:pt x="f5" y="f23"/>
                    <a:pt x="f5" y="f2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C0504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40076" tIns="61968" rIns="140076" bIns="61968" anchor="ctr" anchorCtr="0" compatLnSpc="1">
              <a:noAutofit/>
            </a:bodyPr>
            <a:lstStyle/>
            <a:p>
              <a:pPr marL="0" marR="0" lvl="0" indent="0" algn="l" defTabSz="19113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4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STOMIA</a:t>
              </a:r>
            </a:p>
          </p:txBody>
        </p:sp>
      </p:grpSp>
      <p:grpSp>
        <p:nvGrpSpPr>
          <p:cNvPr id="7" name="Diagramma 6">
            <a:extLst>
              <a:ext uri="{FF2B5EF4-FFF2-40B4-BE49-F238E27FC236}">
                <a16:creationId xmlns:a16="http://schemas.microsoft.com/office/drawing/2014/main" id="{93F4D863-E234-4401-B103-E3012573ABFA}"/>
              </a:ext>
            </a:extLst>
          </p:cNvPr>
          <p:cNvGrpSpPr/>
          <p:nvPr/>
        </p:nvGrpSpPr>
        <p:grpSpPr>
          <a:xfrm>
            <a:off x="3906709" y="3070829"/>
            <a:ext cx="6507273" cy="2030553"/>
            <a:chOff x="3906709" y="3070829"/>
            <a:chExt cx="6507273" cy="2030553"/>
          </a:xfrm>
        </p:grpSpPr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42ADEB88-71F7-489C-B373-7FE2D0C63846}"/>
                </a:ext>
              </a:extLst>
            </p:cNvPr>
            <p:cNvSpPr/>
            <p:nvPr/>
          </p:nvSpPr>
          <p:spPr>
            <a:xfrm>
              <a:off x="3906709" y="3070829"/>
              <a:ext cx="2372145" cy="9488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72145"/>
                <a:gd name="f7" fmla="val 948858"/>
                <a:gd name="f8" fmla="val 1897716"/>
                <a:gd name="f9" fmla="val 474429"/>
                <a:gd name="f10" fmla="+- 0 0 -90"/>
                <a:gd name="f11" fmla="*/ f3 1 2372145"/>
                <a:gd name="f12" fmla="*/ f4 1 948858"/>
                <a:gd name="f13" fmla="+- f7 0 f5"/>
                <a:gd name="f14" fmla="+- f6 0 f5"/>
                <a:gd name="f15" fmla="*/ f10 f0 1"/>
                <a:gd name="f16" fmla="*/ f14 1 2372145"/>
                <a:gd name="f17" fmla="*/ f13 1 948858"/>
                <a:gd name="f18" fmla="*/ 0 f14 1"/>
                <a:gd name="f19" fmla="*/ 0 f13 1"/>
                <a:gd name="f20" fmla="*/ 1897716 f14 1"/>
                <a:gd name="f21" fmla="*/ 2372145 f14 1"/>
                <a:gd name="f22" fmla="*/ 474429 f13 1"/>
                <a:gd name="f23" fmla="*/ 948858 f13 1"/>
                <a:gd name="f24" fmla="*/ 474429 f14 1"/>
                <a:gd name="f25" fmla="*/ f15 1 f2"/>
                <a:gd name="f26" fmla="*/ f18 1 2372145"/>
                <a:gd name="f27" fmla="*/ f19 1 948858"/>
                <a:gd name="f28" fmla="*/ f20 1 2372145"/>
                <a:gd name="f29" fmla="*/ f21 1 2372145"/>
                <a:gd name="f30" fmla="*/ f22 1 948858"/>
                <a:gd name="f31" fmla="*/ f23 1 948858"/>
                <a:gd name="f32" fmla="*/ f24 1 2372145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2372145" h="94885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79646"/>
            </a:solidFill>
            <a:ln>
              <a:noFill/>
              <a:prstDash val="solid"/>
            </a:ln>
          </p:spPr>
          <p:txBody>
            <a:bodyPr vert="horz" wrap="square" lIns="523960" tIns="24761" rIns="474427" bIns="24761" anchor="ctr" anchorCtr="1" compatLnSpc="1">
              <a:noAutofit/>
            </a:bodyPr>
            <a:lstStyle/>
            <a:p>
              <a:pPr marL="0" marR="0" lvl="0" indent="0" algn="ctr" defTabSz="17335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3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7AFEF162-6916-435E-8018-1E24065D3BA4}"/>
                </a:ext>
              </a:extLst>
            </p:cNvPr>
            <p:cNvSpPr/>
            <p:nvPr/>
          </p:nvSpPr>
          <p:spPr>
            <a:xfrm>
              <a:off x="5970474" y="3151479"/>
              <a:ext cx="4416058" cy="787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16062"/>
                <a:gd name="f7" fmla="val 787552"/>
                <a:gd name="f8" fmla="val 4022286"/>
                <a:gd name="f9" fmla="val 393776"/>
                <a:gd name="f10" fmla="+- 0 0 -90"/>
                <a:gd name="f11" fmla="*/ f3 1 4416062"/>
                <a:gd name="f12" fmla="*/ f4 1 787552"/>
                <a:gd name="f13" fmla="+- f7 0 f5"/>
                <a:gd name="f14" fmla="+- f6 0 f5"/>
                <a:gd name="f15" fmla="*/ f10 f0 1"/>
                <a:gd name="f16" fmla="*/ f14 1 4416062"/>
                <a:gd name="f17" fmla="*/ f13 1 787552"/>
                <a:gd name="f18" fmla="*/ 0 f14 1"/>
                <a:gd name="f19" fmla="*/ 0 f13 1"/>
                <a:gd name="f20" fmla="*/ 4022286 f14 1"/>
                <a:gd name="f21" fmla="*/ 4416062 f14 1"/>
                <a:gd name="f22" fmla="*/ 393776 f13 1"/>
                <a:gd name="f23" fmla="*/ 787552 f13 1"/>
                <a:gd name="f24" fmla="*/ 393776 f14 1"/>
                <a:gd name="f25" fmla="*/ f15 1 f2"/>
                <a:gd name="f26" fmla="*/ f18 1 4416062"/>
                <a:gd name="f27" fmla="*/ f19 1 787552"/>
                <a:gd name="f28" fmla="*/ f20 1 4416062"/>
                <a:gd name="f29" fmla="*/ f21 1 4416062"/>
                <a:gd name="f30" fmla="*/ f22 1 787552"/>
                <a:gd name="f31" fmla="*/ f23 1 787552"/>
                <a:gd name="f32" fmla="*/ f24 1 441606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4416062" h="78755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CDDCF">
                <a:alpha val="90000"/>
              </a:srgbClr>
            </a:solidFill>
            <a:ln>
              <a:noFill/>
              <a:prstDash val="solid"/>
            </a:ln>
          </p:spPr>
          <p:txBody>
            <a:bodyPr vert="horz" wrap="square" lIns="454740" tIns="30476" rIns="393777" bIns="30476" anchor="ctr" anchorCtr="1" compatLnSpc="1">
              <a:noAutofit/>
            </a:bodyPr>
            <a:lstStyle/>
            <a:p>
              <a:pPr marL="0" marR="0" lvl="0" indent="0" algn="ctr" defTabSz="21335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4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LATERALE</a:t>
              </a:r>
            </a:p>
          </p:txBody>
        </p:sp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AAFE424F-022E-4BE6-A1E9-E5DFF74F3C0A}"/>
                </a:ext>
              </a:extLst>
            </p:cNvPr>
            <p:cNvSpPr/>
            <p:nvPr/>
          </p:nvSpPr>
          <p:spPr>
            <a:xfrm>
              <a:off x="3906709" y="4152528"/>
              <a:ext cx="2372145" cy="9488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72145"/>
                <a:gd name="f7" fmla="val 948858"/>
                <a:gd name="f8" fmla="val 1897716"/>
                <a:gd name="f9" fmla="val 474429"/>
                <a:gd name="f10" fmla="+- 0 0 -90"/>
                <a:gd name="f11" fmla="*/ f3 1 2372145"/>
                <a:gd name="f12" fmla="*/ f4 1 948858"/>
                <a:gd name="f13" fmla="+- f7 0 f5"/>
                <a:gd name="f14" fmla="+- f6 0 f5"/>
                <a:gd name="f15" fmla="*/ f10 f0 1"/>
                <a:gd name="f16" fmla="*/ f14 1 2372145"/>
                <a:gd name="f17" fmla="*/ f13 1 948858"/>
                <a:gd name="f18" fmla="*/ 0 f14 1"/>
                <a:gd name="f19" fmla="*/ 0 f13 1"/>
                <a:gd name="f20" fmla="*/ 1897716 f14 1"/>
                <a:gd name="f21" fmla="*/ 2372145 f14 1"/>
                <a:gd name="f22" fmla="*/ 474429 f13 1"/>
                <a:gd name="f23" fmla="*/ 948858 f13 1"/>
                <a:gd name="f24" fmla="*/ 474429 f14 1"/>
                <a:gd name="f25" fmla="*/ f15 1 f2"/>
                <a:gd name="f26" fmla="*/ f18 1 2372145"/>
                <a:gd name="f27" fmla="*/ f19 1 948858"/>
                <a:gd name="f28" fmla="*/ f20 1 2372145"/>
                <a:gd name="f29" fmla="*/ f21 1 2372145"/>
                <a:gd name="f30" fmla="*/ f22 1 948858"/>
                <a:gd name="f31" fmla="*/ f23 1 948858"/>
                <a:gd name="f32" fmla="*/ f24 1 2372145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2372145" h="94885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79646"/>
            </a:solidFill>
            <a:ln>
              <a:noFill/>
              <a:prstDash val="solid"/>
            </a:ln>
          </p:spPr>
          <p:txBody>
            <a:bodyPr vert="horz" wrap="square" lIns="523960" tIns="24761" rIns="474427" bIns="24761" anchor="ctr" anchorCtr="1" compatLnSpc="1">
              <a:noAutofit/>
            </a:bodyPr>
            <a:lstStyle/>
            <a:p>
              <a:pPr marL="0" marR="0" lvl="0" indent="0" algn="ctr" defTabSz="17335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3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2415FBA1-CD11-464D-9603-841C454C0290}"/>
                </a:ext>
              </a:extLst>
            </p:cNvPr>
            <p:cNvSpPr/>
            <p:nvPr/>
          </p:nvSpPr>
          <p:spPr>
            <a:xfrm>
              <a:off x="5970474" y="4233178"/>
              <a:ext cx="4443508" cy="787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43508"/>
                <a:gd name="f7" fmla="val 787552"/>
                <a:gd name="f8" fmla="val 4049732"/>
                <a:gd name="f9" fmla="val 393776"/>
                <a:gd name="f10" fmla="+- 0 0 -90"/>
                <a:gd name="f11" fmla="*/ f3 1 4443508"/>
                <a:gd name="f12" fmla="*/ f4 1 787552"/>
                <a:gd name="f13" fmla="+- f7 0 f5"/>
                <a:gd name="f14" fmla="+- f6 0 f5"/>
                <a:gd name="f15" fmla="*/ f10 f0 1"/>
                <a:gd name="f16" fmla="*/ f14 1 4443508"/>
                <a:gd name="f17" fmla="*/ f13 1 787552"/>
                <a:gd name="f18" fmla="*/ 0 f14 1"/>
                <a:gd name="f19" fmla="*/ 0 f13 1"/>
                <a:gd name="f20" fmla="*/ 4049732 f14 1"/>
                <a:gd name="f21" fmla="*/ 4443508 f14 1"/>
                <a:gd name="f22" fmla="*/ 393776 f13 1"/>
                <a:gd name="f23" fmla="*/ 787552 f13 1"/>
                <a:gd name="f24" fmla="*/ 393776 f14 1"/>
                <a:gd name="f25" fmla="*/ f15 1 f2"/>
                <a:gd name="f26" fmla="*/ f18 1 4443508"/>
                <a:gd name="f27" fmla="*/ f19 1 787552"/>
                <a:gd name="f28" fmla="*/ f20 1 4443508"/>
                <a:gd name="f29" fmla="*/ f21 1 4443508"/>
                <a:gd name="f30" fmla="*/ f22 1 787552"/>
                <a:gd name="f31" fmla="*/ f23 1 787552"/>
                <a:gd name="f32" fmla="*/ f24 1 444350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4443508" h="78755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CDDCF">
                <a:alpha val="90000"/>
              </a:srgbClr>
            </a:solidFill>
            <a:ln>
              <a:noFill/>
              <a:prstDash val="solid"/>
            </a:ln>
          </p:spPr>
          <p:txBody>
            <a:bodyPr vert="horz" wrap="square" lIns="454740" tIns="30476" rIns="393777" bIns="30476" anchor="ctr" anchorCtr="1" compatLnSpc="1">
              <a:noAutofit/>
            </a:bodyPr>
            <a:lstStyle/>
            <a:p>
              <a:pPr marL="0" marR="0" lvl="0" indent="0" algn="ctr" defTabSz="21335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4800" dirty="0">
                  <a:solidFill>
                    <a:srgbClr val="000000"/>
                  </a:solidFill>
                  <a:latin typeface="Calibri"/>
                </a:rPr>
                <a:t>TERMINALE</a:t>
              </a:r>
              <a:endParaRPr lang="it-IT" sz="4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98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7E0F25-6A11-4424-8F41-22F307BD8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1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CREAZIONE DI UNA STOMIA  </a:t>
            </a:r>
            <a:br>
              <a:rPr lang="en-US" sz="31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b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14">
            <a:extLst>
              <a:ext uri="{FF2B5EF4-FFF2-40B4-BE49-F238E27FC236}">
                <a16:creationId xmlns:a16="http://schemas.microsoft.com/office/drawing/2014/main" id="{145628EB-BED5-4124-B2CA-0304722A2FA9}"/>
              </a:ext>
            </a:extLst>
          </p:cNvPr>
          <p:cNvSpPr txBox="1"/>
          <p:nvPr/>
        </p:nvSpPr>
        <p:spPr>
          <a:xfrm>
            <a:off x="590719" y="1302368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cap="none" spc="0" baseline="0" dirty="0" err="1">
                <a:uFillTx/>
              </a:rPr>
              <a:t>Disegnare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sng" strike="noStrike" cap="none" spc="0" baseline="0" dirty="0" err="1">
                <a:uFillTx/>
              </a:rPr>
              <a:t>insieme</a:t>
            </a:r>
            <a:r>
              <a:rPr lang="en-US" sz="2000" b="0" i="0" u="sng" strike="noStrike" cap="none" spc="0" baseline="0" dirty="0">
                <a:uFillTx/>
              </a:rPr>
              <a:t> al </a:t>
            </a:r>
            <a:r>
              <a:rPr lang="en-US" sz="2000" b="0" i="0" u="sng" strike="noStrike" cap="none" spc="0" baseline="0" dirty="0" err="1">
                <a:uFillTx/>
              </a:rPr>
              <a:t>paziente</a:t>
            </a:r>
            <a:r>
              <a:rPr lang="en-US" sz="2000" b="0" i="0" u="sng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>
                <a:uFillTx/>
              </a:rPr>
              <a:t>la </a:t>
            </a:r>
            <a:r>
              <a:rPr lang="en-US" sz="2000" b="0" i="0" u="none" strike="noStrike" cap="none" spc="0" baseline="0" dirty="0" err="1">
                <a:uFillTx/>
              </a:rPr>
              <a:t>sede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più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idonea</a:t>
            </a:r>
            <a:r>
              <a:rPr lang="en-US" sz="2000" b="0" i="0" u="none" strike="noStrike" cap="none" spc="0" baseline="0" dirty="0">
                <a:uFillTx/>
              </a:rPr>
              <a:t>: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cap="none" spc="0" baseline="0" dirty="0">
              <a:uFillTx/>
            </a:endParaRPr>
          </a:p>
          <a:p>
            <a:pPr marL="457200" marR="0" lvl="1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cap="none" spc="0" baseline="0" dirty="0" err="1">
                <a:uFillTx/>
              </a:rPr>
              <a:t>evitare</a:t>
            </a:r>
            <a:r>
              <a:rPr lang="en-US" sz="2000" b="0" i="0" u="none" strike="noStrike" cap="none" spc="0" baseline="0" dirty="0">
                <a:uFillTx/>
              </a:rPr>
              <a:t> le </a:t>
            </a:r>
            <a:r>
              <a:rPr lang="en-US" sz="2000" b="0" i="0" u="none" strike="noStrike" cap="none" spc="0" baseline="0" dirty="0" err="1">
                <a:uFillTx/>
              </a:rPr>
              <a:t>pieghe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cutanee</a:t>
            </a:r>
            <a:endParaRPr lang="en-US" sz="2000" b="0" i="0" u="none" strike="noStrike" cap="none" spc="0" baseline="0" dirty="0">
              <a:uFillTx/>
            </a:endParaRPr>
          </a:p>
          <a:p>
            <a:pPr marL="457200" marR="0" lvl="1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cap="none" spc="0" baseline="0" dirty="0">
                <a:uFillTx/>
              </a:rPr>
              <a:t>ben </a:t>
            </a:r>
            <a:r>
              <a:rPr lang="en-US" sz="2000" b="0" i="0" u="none" strike="noStrike" cap="none" spc="0" baseline="0" dirty="0" err="1">
                <a:uFillTx/>
              </a:rPr>
              <a:t>visibile</a:t>
            </a:r>
            <a:endParaRPr lang="en-US" sz="2000" b="0" i="0" u="none" strike="noStrike" cap="none" spc="0" baseline="0" dirty="0">
              <a:uFillTx/>
            </a:endParaRPr>
          </a:p>
          <a:p>
            <a:pPr marL="457200" marR="0" lvl="1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cap="none" spc="0" baseline="0" dirty="0" err="1">
                <a:uFillTx/>
              </a:rPr>
              <a:t>lontano</a:t>
            </a:r>
            <a:r>
              <a:rPr lang="en-US" sz="2000" b="0" i="0" u="none" strike="noStrike" cap="none" spc="0" baseline="0" dirty="0">
                <a:uFillTx/>
              </a:rPr>
              <a:t> da </a:t>
            </a:r>
            <a:r>
              <a:rPr lang="en-US" sz="2000" b="0" i="0" u="none" strike="noStrike" cap="none" spc="0" baseline="0" dirty="0" err="1">
                <a:uFillTx/>
              </a:rPr>
              <a:t>laparotomia</a:t>
            </a:r>
            <a:r>
              <a:rPr lang="en-US" sz="2000" b="0" i="0" u="none" strike="noStrike" cap="none" spc="0" baseline="0" dirty="0">
                <a:uFillTx/>
              </a:rPr>
              <a:t> </a:t>
            </a:r>
            <a:r>
              <a:rPr lang="en-US" sz="2000" b="0" i="0" u="none" strike="noStrike" cap="none" spc="0" baseline="0" dirty="0" err="1">
                <a:uFillTx/>
              </a:rPr>
              <a:t>mediana</a:t>
            </a:r>
            <a:endParaRPr lang="en-US" sz="2000" b="0" i="0" u="none" strike="noStrike" cap="none" spc="0" baseline="0" dirty="0">
              <a:uFillTx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86FCE50-126A-45FE-A018-CB3CD336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7" r="3428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</p:spPr>
      </p:pic>
      <p:sp>
        <p:nvSpPr>
          <p:cNvPr id="6" name="CasellaDiTesto 15">
            <a:extLst>
              <a:ext uri="{FF2B5EF4-FFF2-40B4-BE49-F238E27FC236}">
                <a16:creationId xmlns:a16="http://schemas.microsoft.com/office/drawing/2014/main" id="{09AFE015-C990-49C2-8AD5-587347C77A7E}"/>
              </a:ext>
            </a:extLst>
          </p:cNvPr>
          <p:cNvSpPr txBox="1"/>
          <p:nvPr/>
        </p:nvSpPr>
        <p:spPr>
          <a:xfrm>
            <a:off x="407238" y="5048277"/>
            <a:ext cx="4248476" cy="156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La gestione quotidiana deve essere agevole in mani non esperte (paziente, familiare, </a:t>
            </a:r>
            <a:r>
              <a:rPr lang="it-IT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caregivers</a:t>
            </a: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</p:txBody>
      </p:sp>
      <p:sp>
        <p:nvSpPr>
          <p:cNvPr id="7" name="CasellaDiTesto 16">
            <a:extLst>
              <a:ext uri="{FF2B5EF4-FFF2-40B4-BE49-F238E27FC236}">
                <a16:creationId xmlns:a16="http://schemas.microsoft.com/office/drawing/2014/main" id="{50BD9D37-750E-427A-BB47-9AFEE34D5AC2}"/>
              </a:ext>
            </a:extLst>
          </p:cNvPr>
          <p:cNvSpPr txBox="1"/>
          <p:nvPr/>
        </p:nvSpPr>
        <p:spPr>
          <a:xfrm>
            <a:off x="7951331" y="263175"/>
            <a:ext cx="1878578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TECNICA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99D87A-8907-4019-90D4-470CEF675E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365" y="807296"/>
            <a:ext cx="10515600" cy="1325559"/>
          </a:xfrm>
        </p:spPr>
        <p:txBody>
          <a:bodyPr/>
          <a:lstStyle/>
          <a:p>
            <a:pPr lvl="0"/>
            <a:r>
              <a:rPr lang="it-IT" b="1" dirty="0"/>
              <a:t>ILEOSTOMIA: </a:t>
            </a:r>
            <a:r>
              <a:rPr lang="it-IT" sz="2800" dirty="0"/>
              <a:t>apertura e la fissazione temporanea o definitiva dell'ileo alla parete addominale, allo scopo di deviare all'esterno il contenuto intestinale</a:t>
            </a:r>
            <a:br>
              <a:rPr lang="it-IT" dirty="0"/>
            </a:br>
            <a:endParaRPr lang="it-IT" b="1" dirty="0"/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49102AFB-EC7C-48CF-9182-6E0650476CEC}"/>
              </a:ext>
            </a:extLst>
          </p:cNvPr>
          <p:cNvSpPr txBox="1"/>
          <p:nvPr/>
        </p:nvSpPr>
        <p:spPr>
          <a:xfrm>
            <a:off x="335356" y="2699628"/>
            <a:ext cx="4752529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ILEOSTOMIA TERMINALE (END- ILEOSTOMY) </a:t>
            </a: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CasellaDiTesto 10">
            <a:extLst>
              <a:ext uri="{FF2B5EF4-FFF2-40B4-BE49-F238E27FC236}">
                <a16:creationId xmlns:a16="http://schemas.microsoft.com/office/drawing/2014/main" id="{7B0AE124-997B-4804-B9C8-588824BC5182}"/>
              </a:ext>
            </a:extLst>
          </p:cNvPr>
          <p:cNvSpPr txBox="1"/>
          <p:nvPr/>
        </p:nvSpPr>
        <p:spPr>
          <a:xfrm>
            <a:off x="7104110" y="2699628"/>
            <a:ext cx="4752529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ILEOSTOMIA  LATERALE  (LOOP- ILEOSTOMY) </a:t>
            </a: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3A3B406-855C-4E3D-AE48-FEE6D560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338" y="3312368"/>
            <a:ext cx="5265179" cy="2564901"/>
          </a:xfrm>
          <a:prstGeom prst="rect">
            <a:avLst/>
          </a:prstGeom>
          <a:noFill/>
          <a:ln w="38103">
            <a:solidFill>
              <a:srgbClr val="92D050"/>
            </a:solidFill>
            <a:prstDash val="solid"/>
            <a:miter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7DAA5E2-DE8B-48C8-BE4F-31D0CB01F0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48128" y="3212973"/>
            <a:ext cx="4154155" cy="3024332"/>
          </a:xfrm>
          <a:prstGeom prst="rect">
            <a:avLst/>
          </a:prstGeom>
          <a:noFill/>
          <a:ln w="38103">
            <a:solidFill>
              <a:srgbClr val="92D050"/>
            </a:solidFill>
            <a:prstDash val="solid"/>
            <a:miter/>
          </a:ln>
        </p:spPr>
      </p:pic>
      <p:sp>
        <p:nvSpPr>
          <p:cNvPr id="8" name="Mezza cornice 7">
            <a:extLst>
              <a:ext uri="{FF2B5EF4-FFF2-40B4-BE49-F238E27FC236}">
                <a16:creationId xmlns:a16="http://schemas.microsoft.com/office/drawing/2014/main" id="{5BF6030B-5887-438F-A06E-8C46907AB16F}"/>
              </a:ext>
            </a:extLst>
          </p:cNvPr>
          <p:cNvSpPr/>
          <p:nvPr/>
        </p:nvSpPr>
        <p:spPr>
          <a:xfrm rot="10800000" flipV="1">
            <a:off x="10088647" y="4547"/>
            <a:ext cx="2103351" cy="6854105"/>
          </a:xfrm>
          <a:prstGeom prst="halfFram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Uguale a 8">
            <a:extLst>
              <a:ext uri="{FF2B5EF4-FFF2-40B4-BE49-F238E27FC236}">
                <a16:creationId xmlns:a16="http://schemas.microsoft.com/office/drawing/2014/main" id="{E7FF940D-78EA-4891-9386-5A2065D85F19}"/>
              </a:ext>
            </a:extLst>
          </p:cNvPr>
          <p:cNvSpPr/>
          <p:nvPr/>
        </p:nvSpPr>
        <p:spPr>
          <a:xfrm rot="5400000">
            <a:off x="-359694" y="538862"/>
            <a:ext cx="1239426" cy="520038"/>
          </a:xfrm>
          <a:prstGeom prst="mathEqual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17C9BF-DA29-468A-9361-A83436EF1A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03242"/>
            <a:ext cx="10515600" cy="1325559"/>
          </a:xfrm>
        </p:spPr>
        <p:txBody>
          <a:bodyPr/>
          <a:lstStyle/>
          <a:p>
            <a:pPr lvl="0"/>
            <a:r>
              <a:rPr lang="it-IT" b="1"/>
              <a:t>ILEOSTOMIA TERMINALE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98AC6-A285-427C-9DE5-DE886E090F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35760" y="2060847"/>
            <a:ext cx="7128790" cy="39066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id="{4A3026F9-9747-4E0A-ABB9-24CB8EEA847D}"/>
              </a:ext>
            </a:extLst>
          </p:cNvPr>
          <p:cNvSpPr txBox="1"/>
          <p:nvPr/>
        </p:nvSpPr>
        <p:spPr>
          <a:xfrm>
            <a:off x="263356" y="2204865"/>
            <a:ext cx="3960440" cy="2308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Indicazione: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COLECTOMIA TOTALE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</a:rPr>
              <a:t>Poliposi familiare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RCU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…..</a:t>
            </a:r>
          </a:p>
        </p:txBody>
      </p:sp>
      <p:sp>
        <p:nvSpPr>
          <p:cNvPr id="15" name="Uguale a 14">
            <a:extLst>
              <a:ext uri="{FF2B5EF4-FFF2-40B4-BE49-F238E27FC236}">
                <a16:creationId xmlns:a16="http://schemas.microsoft.com/office/drawing/2014/main" id="{05647163-CC77-4A69-9EFF-4587EE2BCB26}"/>
              </a:ext>
            </a:extLst>
          </p:cNvPr>
          <p:cNvSpPr/>
          <p:nvPr/>
        </p:nvSpPr>
        <p:spPr>
          <a:xfrm rot="5400000">
            <a:off x="-359694" y="679891"/>
            <a:ext cx="1239426" cy="520038"/>
          </a:xfrm>
          <a:prstGeom prst="mathEqual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o di sottrazione 5">
            <a:extLst>
              <a:ext uri="{FF2B5EF4-FFF2-40B4-BE49-F238E27FC236}">
                <a16:creationId xmlns:a16="http://schemas.microsoft.com/office/drawing/2014/main" id="{F75D2A0E-0BEF-4F4A-8666-76DE2080542E}"/>
              </a:ext>
            </a:extLst>
          </p:cNvPr>
          <p:cNvSpPr/>
          <p:nvPr/>
        </p:nvSpPr>
        <p:spPr>
          <a:xfrm>
            <a:off x="263356" y="3174361"/>
            <a:ext cx="4008393" cy="145213"/>
          </a:xfrm>
          <a:prstGeom prst="mathMinus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C7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53ED87-3A14-4A2A-A414-93FB91E78A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ILEOSTOMIA TERMINALE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78056-3E90-4915-96F1-F435067EC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81" y="961812"/>
            <a:ext cx="6596637" cy="4930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486</Words>
  <Application>Microsoft Office PowerPoint</Application>
  <PresentationFormat>Widescreen</PresentationFormat>
  <Paragraphs>107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Tema di Office</vt:lpstr>
      <vt:lpstr>Presentazione standard di PowerPoint</vt:lpstr>
      <vt:lpstr>Definizione</vt:lpstr>
      <vt:lpstr>Classificazione ”anatomica”</vt:lpstr>
      <vt:lpstr>Classificazione ”temporale”</vt:lpstr>
      <vt:lpstr>Classificazione in base al ”tipo”</vt:lpstr>
      <vt:lpstr>CREAZIONE DI UNA STOMIA   </vt:lpstr>
      <vt:lpstr>ILEOSTOMIA: apertura e la fissazione temporanea o definitiva dell'ileo alla parete addominale, allo scopo di deviare all'esterno il contenuto intestinale </vt:lpstr>
      <vt:lpstr>ILEOSTOMIA TERMINALE</vt:lpstr>
      <vt:lpstr>ILEOSTOMIA TERMINALE</vt:lpstr>
      <vt:lpstr>ILEOSTOMIA TERMINALE: tecnica</vt:lpstr>
      <vt:lpstr>ILEOSTOMIA TERMINALE</vt:lpstr>
      <vt:lpstr>ILEOSTOMIA LATERALE (DI PROTEZIONE)</vt:lpstr>
      <vt:lpstr>ILEOSTOMIA LATERALE (DI PROTEZIONE)</vt:lpstr>
      <vt:lpstr>ILEOSTOMIA LATERALE (DI PROTEZIONE)</vt:lpstr>
      <vt:lpstr>ILEOSTOMIA LATERALE (DI PROTEZIONE)</vt:lpstr>
      <vt:lpstr>Fisiopatologia delle ILEOSTOMIE</vt:lpstr>
      <vt:lpstr>Fisiopatologia delle ILEOSTOMIE</vt:lpstr>
      <vt:lpstr>COLOSTOMIE: Classificazione</vt:lpstr>
      <vt:lpstr>COLOSTOMIA TERMINALE</vt:lpstr>
      <vt:lpstr>COLOSTOMIA TERMINALE: tecnica</vt:lpstr>
      <vt:lpstr>COLOSTOMIA TERMINALE</vt:lpstr>
      <vt:lpstr>COLOSTOMIA LATERALE: trasversostomie o sigmoidostomie</vt:lpstr>
      <vt:lpstr>COLOSTOMIA LATERALE: tecnica</vt:lpstr>
      <vt:lpstr>COLOSTOMIA LATERALE</vt:lpstr>
      <vt:lpstr>Irrigazioni transtomali</vt:lpstr>
      <vt:lpstr>Irrigazioni transtomali</vt:lpstr>
      <vt:lpstr>Presentazione standard di PowerPoint</vt:lpstr>
      <vt:lpstr>STOMIE: tipi di sacchetti</vt:lpstr>
      <vt:lpstr>Complicanze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Biagio Casagranda</dc:creator>
  <cp:lastModifiedBy>Biagio Casagranda</cp:lastModifiedBy>
  <cp:revision>20</cp:revision>
  <dcterms:created xsi:type="dcterms:W3CDTF">2020-04-08T16:19:32Z</dcterms:created>
  <dcterms:modified xsi:type="dcterms:W3CDTF">2022-10-23T12:54:19Z</dcterms:modified>
</cp:coreProperties>
</file>