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9D58AE-FB8C-B96D-29A3-B76C99CF1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BAAFA28-8040-9421-778A-D1C5B75DA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7AE7FA-AF00-EBCF-AA27-4A3D88F2F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E10E-C08D-4720-8194-6A42C2489734}" type="datetimeFigureOut">
              <a:rPr lang="it-IT" smtClean="0"/>
              <a:t>22/10/2022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38BF9E-14D1-375B-70DC-051793C50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4DC68E-95D3-A61D-8725-BFB35A364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EF78-57B6-4CC3-9ED3-58CE08F173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598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A8F0B5-FF8C-314C-F692-203B7AAC1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EA60430-47B2-E7CB-83B2-BB23EA160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0398B2-C35E-6D30-F75C-4B501DE58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E10E-C08D-4720-8194-6A42C2489734}" type="datetimeFigureOut">
              <a:rPr lang="it-IT" smtClean="0"/>
              <a:t>22/10/2022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0E927E-AD93-6A9E-EAB1-4BC49ED50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074094-A74C-4BE3-D4B9-682A7C4DD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EF78-57B6-4CC3-9ED3-58CE08F173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48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9751AED-E1B4-C9B2-B4CB-A247F2B9BC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3332F73-B828-055F-2BBD-75653E67D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1A303B-1D62-9C4F-C715-62FD14B0A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E10E-C08D-4720-8194-6A42C2489734}" type="datetimeFigureOut">
              <a:rPr lang="it-IT" smtClean="0"/>
              <a:t>22/10/2022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10AA60-E016-19D4-4148-E574D4A91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59AAFD-E492-AD53-1A62-2D4C58E7C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EF78-57B6-4CC3-9ED3-58CE08F173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EC23AC-78FB-383B-5A96-BD4EF38C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8288CD-62C3-B16C-784A-CED126DC9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0B1939-ADC2-2706-D505-1CAF022F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E10E-C08D-4720-8194-6A42C2489734}" type="datetimeFigureOut">
              <a:rPr lang="it-IT" smtClean="0"/>
              <a:t>22/10/2022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DB5FF9-76C9-C82A-7FE9-A999AC580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0267A9-3EEF-3877-55F5-C9B15C22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EF78-57B6-4CC3-9ED3-58CE08F173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290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7109D5-37E4-44ED-108B-2355348E1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77F627-BF4E-02EF-8812-C2CED2237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06C6A0-47A1-86A3-7421-8C38A4085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E10E-C08D-4720-8194-6A42C2489734}" type="datetimeFigureOut">
              <a:rPr lang="it-IT" smtClean="0"/>
              <a:t>22/10/2022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CD34B0-6291-4B41-0933-4267C4FA2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DC854C-CF2E-AE8E-1968-5625CB092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EF78-57B6-4CC3-9ED3-58CE08F173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727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C3EEE3-7635-5228-F98F-3F8A86D5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985BE9-A052-04AF-414B-CC6B169AAF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66848D5-CDF6-430B-D461-FF7E332D0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BD9A4BB-47F9-EF86-0AAD-46F4D87A7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E10E-C08D-4720-8194-6A42C2489734}" type="datetimeFigureOut">
              <a:rPr lang="it-IT" smtClean="0"/>
              <a:t>22/10/2022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1BD31A8-2CC0-8EB8-BA5B-4C746476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37BF4F-75AC-144F-1E4D-727546B68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EF78-57B6-4CC3-9ED3-58CE08F173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98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C2D9B3-EF8E-E9FA-4DFD-E2B359A9C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3AAC2D4-C96A-10F5-7934-A29A385C1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0361A29-BC4B-8A92-C19D-BB99754B4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62B5984-FE2F-8E51-25F9-2EA6AA9EE2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EDFFECA-F978-28C7-544F-F4B4EFF815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805E8D1-1E33-6518-E40F-E3A0631EC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E10E-C08D-4720-8194-6A42C2489734}" type="datetimeFigureOut">
              <a:rPr lang="it-IT" smtClean="0"/>
              <a:t>22/10/2022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F56BE08-3630-A39D-8168-5A1A45FB4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A1209C4-3E11-AA67-A634-B194FD85A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EF78-57B6-4CC3-9ED3-58CE08F173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657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C3CBC4-02EB-A749-712E-0B899C5D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8F4CB0A-DCB9-426B-6E12-74119EA3D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E10E-C08D-4720-8194-6A42C2489734}" type="datetimeFigureOut">
              <a:rPr lang="it-IT" smtClean="0"/>
              <a:t>22/10/2022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A40EF7D-AA18-68BD-39CD-D3725D691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014717C-EB00-A98D-D1DA-400AF9F0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EF78-57B6-4CC3-9ED3-58CE08F173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455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D1CB995-00EC-1309-4CD8-89DBEDF0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E10E-C08D-4720-8194-6A42C2489734}" type="datetimeFigureOut">
              <a:rPr lang="it-IT" smtClean="0"/>
              <a:t>22/10/2022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AC3231F-E269-993A-AF02-B3456D353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516D611-06E6-4028-0643-DB3CF234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EF78-57B6-4CC3-9ED3-58CE08F173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9845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2BB63E-9649-7DA0-0972-F97229BB0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305230-B529-B8D3-AC64-2BF2066E0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442DDA4-2A07-1DD6-3E9D-D4F15D3C3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9339AE-3311-1E5A-A190-F0EE45CE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E10E-C08D-4720-8194-6A42C2489734}" type="datetimeFigureOut">
              <a:rPr lang="it-IT" smtClean="0"/>
              <a:t>22/10/2022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52F908F-CB73-13D6-A6D2-7DE68216C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61630F2-63E0-E5A0-B725-C3636D0D7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EF78-57B6-4CC3-9ED3-58CE08F173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69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FA3AE-2D7D-26A6-3DE5-655622B5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6D68D97-B54A-5731-BAB0-B52395C9C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2559ADC-EFC1-978D-9E74-DD0A2AD27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F1861C0-75D5-7833-5AD3-8B227BD6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E10E-C08D-4720-8194-6A42C2489734}" type="datetimeFigureOut">
              <a:rPr lang="it-IT" smtClean="0"/>
              <a:t>22/10/2022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C98BC3-79F4-40A8-B234-4CBF24FB7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D4B87AF-1335-41B7-06B9-F1BF46770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5EF78-57B6-4CC3-9ED3-58CE08F173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569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6C0D7FF-F2F4-3C4D-A82E-55949F9AA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3F1329-FE3E-8321-C448-DE83B0B52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7B5F7A-90B8-C316-9ADD-63EC57AEA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E10E-C08D-4720-8194-6A42C2489734}" type="datetimeFigureOut">
              <a:rPr lang="it-IT" smtClean="0"/>
              <a:t>22/10/2022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D476B4-37A8-3C99-1B1B-62E14D558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A3099C-5744-FD12-CA2E-837598604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5EF78-57B6-4CC3-9ED3-58CE08F173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53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7596D1-A46A-3802-8B71-4AC5BE5335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936028A-6648-E7C1-E016-95E247D7F1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73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825D77-28FA-E3F4-8C4F-7C1002A2E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100" dirty="0"/>
              <a:t>COMPIN Complesso di inferiorità</a:t>
            </a:r>
            <a:br>
              <a:rPr lang="it-IT" dirty="0"/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Original 40-items COMPIN scale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Mitrović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1998)</a:t>
            </a: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COPMIN-10 (Complex inferiority scale; revisited by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Čekrlija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Đurić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Mirković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2017) </a:t>
            </a:r>
            <a:endParaRPr lang="it-IT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6772A253-8260-3FE8-E56B-DE273FA90E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14246"/>
              </p:ext>
            </p:extLst>
          </p:nvPr>
        </p:nvGraphicFramePr>
        <p:xfrm>
          <a:off x="1027522" y="1875933"/>
          <a:ext cx="9907570" cy="4091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633">
                  <a:extLst>
                    <a:ext uri="{9D8B030D-6E8A-4147-A177-3AD203B41FA5}">
                      <a16:colId xmlns:a16="http://schemas.microsoft.com/office/drawing/2014/main" val="2454960639"/>
                    </a:ext>
                  </a:extLst>
                </a:gridCol>
                <a:gridCol w="7473173">
                  <a:extLst>
                    <a:ext uri="{9D8B030D-6E8A-4147-A177-3AD203B41FA5}">
                      <a16:colId xmlns:a16="http://schemas.microsoft.com/office/drawing/2014/main" val="846029909"/>
                    </a:ext>
                  </a:extLst>
                </a:gridCol>
                <a:gridCol w="376101">
                  <a:extLst>
                    <a:ext uri="{9D8B030D-6E8A-4147-A177-3AD203B41FA5}">
                      <a16:colId xmlns:a16="http://schemas.microsoft.com/office/drawing/2014/main" val="2073177846"/>
                    </a:ext>
                  </a:extLst>
                </a:gridCol>
                <a:gridCol w="389777">
                  <a:extLst>
                    <a:ext uri="{9D8B030D-6E8A-4147-A177-3AD203B41FA5}">
                      <a16:colId xmlns:a16="http://schemas.microsoft.com/office/drawing/2014/main" val="3564673050"/>
                    </a:ext>
                  </a:extLst>
                </a:gridCol>
                <a:gridCol w="403454">
                  <a:extLst>
                    <a:ext uri="{9D8B030D-6E8A-4147-A177-3AD203B41FA5}">
                      <a16:colId xmlns:a16="http://schemas.microsoft.com/office/drawing/2014/main" val="1557630094"/>
                    </a:ext>
                  </a:extLst>
                </a:gridCol>
                <a:gridCol w="399546">
                  <a:extLst>
                    <a:ext uri="{9D8B030D-6E8A-4147-A177-3AD203B41FA5}">
                      <a16:colId xmlns:a16="http://schemas.microsoft.com/office/drawing/2014/main" val="1434787217"/>
                    </a:ext>
                  </a:extLst>
                </a:gridCol>
                <a:gridCol w="342886">
                  <a:extLst>
                    <a:ext uri="{9D8B030D-6E8A-4147-A177-3AD203B41FA5}">
                      <a16:colId xmlns:a16="http://schemas.microsoft.com/office/drawing/2014/main" val="3150224948"/>
                    </a:ext>
                  </a:extLst>
                </a:gridCol>
              </a:tblGrid>
              <a:tr h="338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50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Non so come usare le mie competenze proprio quando servono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2122432"/>
                  </a:ext>
                </a:extLst>
              </a:tr>
              <a:tr h="338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2.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So di sottovalutare me stesso/a, ma non riesco a farci niente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6497046"/>
                  </a:ext>
                </a:extLst>
              </a:tr>
              <a:tr h="692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3.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Quando lavoro con altre persone, non mi sembra di fare bene tanto quanto gli altri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9037883"/>
                  </a:ext>
                </a:extLst>
              </a:tr>
              <a:tr h="338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4.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Non riesco a esprimermi e a tenere le persone che amo dalla mia parte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7289269"/>
                  </a:ext>
                </a:extLst>
              </a:tr>
              <a:tr h="692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5.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Mentre lavoro continuo a ripetermi: Non ce la farò, tanto vale che nemmeno inizi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7837891"/>
                  </a:ext>
                </a:extLst>
              </a:tr>
              <a:tr h="338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6.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Spesso sento che non sarò capace di fare ciò che ci si aspetta da me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179252"/>
                  </a:ext>
                </a:extLst>
              </a:tr>
              <a:tr h="338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7.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Mi blocco facilmente davanti a un fallimento e trovo difficile andare avanti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7683708"/>
                  </a:ext>
                </a:extLst>
              </a:tr>
              <a:tr h="338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8.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Spesso sento di non essere pronto per le cose che devo fare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0625879"/>
                  </a:ext>
                </a:extLst>
              </a:tr>
              <a:tr h="338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9.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Non ho abbastanza rispetto per me stesso/a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973735"/>
                  </a:ext>
                </a:extLst>
              </a:tr>
              <a:tr h="338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10.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Non sono sicuto di me stesso/a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270982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FED79EE1-0B7A-DA99-1FA1-74666B429EDD}"/>
              </a:ext>
            </a:extLst>
          </p:cNvPr>
          <p:cNvSpPr txBox="1"/>
          <p:nvPr/>
        </p:nvSpPr>
        <p:spPr>
          <a:xfrm>
            <a:off x="5439266" y="6308209"/>
            <a:ext cx="258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Nessun item da </a:t>
            </a:r>
            <a:r>
              <a:rPr lang="it-IT" dirty="0" err="1"/>
              <a:t>rivesciare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0823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169051-4100-7BA7-0AB0-E76120F5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100" dirty="0"/>
              <a:t>SUCOMP Complesso di superiorità</a:t>
            </a:r>
            <a:br>
              <a:rPr lang="it-IT" dirty="0"/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Original 38-items SUCOMP scale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Mitrović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1998)</a:t>
            </a: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SUCOMP-10 (Complex superiority scale; revisited by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Čekrlija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Đurić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&amp;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Mirković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2017) </a:t>
            </a:r>
            <a:endParaRPr lang="it-IT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44D37D67-11B0-228C-929F-44F44655B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007211"/>
              </p:ext>
            </p:extLst>
          </p:nvPr>
        </p:nvGraphicFramePr>
        <p:xfrm>
          <a:off x="1225485" y="2036189"/>
          <a:ext cx="8455843" cy="3714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054">
                  <a:extLst>
                    <a:ext uri="{9D8B030D-6E8A-4147-A177-3AD203B41FA5}">
                      <a16:colId xmlns:a16="http://schemas.microsoft.com/office/drawing/2014/main" val="392065269"/>
                    </a:ext>
                  </a:extLst>
                </a:gridCol>
                <a:gridCol w="6378151">
                  <a:extLst>
                    <a:ext uri="{9D8B030D-6E8A-4147-A177-3AD203B41FA5}">
                      <a16:colId xmlns:a16="http://schemas.microsoft.com/office/drawing/2014/main" val="3186976863"/>
                    </a:ext>
                  </a:extLst>
                </a:gridCol>
                <a:gridCol w="320992">
                  <a:extLst>
                    <a:ext uri="{9D8B030D-6E8A-4147-A177-3AD203B41FA5}">
                      <a16:colId xmlns:a16="http://schemas.microsoft.com/office/drawing/2014/main" val="2515674967"/>
                    </a:ext>
                  </a:extLst>
                </a:gridCol>
                <a:gridCol w="332664">
                  <a:extLst>
                    <a:ext uri="{9D8B030D-6E8A-4147-A177-3AD203B41FA5}">
                      <a16:colId xmlns:a16="http://schemas.microsoft.com/office/drawing/2014/main" val="2179194782"/>
                    </a:ext>
                  </a:extLst>
                </a:gridCol>
                <a:gridCol w="344336">
                  <a:extLst>
                    <a:ext uri="{9D8B030D-6E8A-4147-A177-3AD203B41FA5}">
                      <a16:colId xmlns:a16="http://schemas.microsoft.com/office/drawing/2014/main" val="4160339304"/>
                    </a:ext>
                  </a:extLst>
                </a:gridCol>
                <a:gridCol w="341001">
                  <a:extLst>
                    <a:ext uri="{9D8B030D-6E8A-4147-A177-3AD203B41FA5}">
                      <a16:colId xmlns:a16="http://schemas.microsoft.com/office/drawing/2014/main" val="2552913222"/>
                    </a:ext>
                  </a:extLst>
                </a:gridCol>
                <a:gridCol w="292645">
                  <a:extLst>
                    <a:ext uri="{9D8B030D-6E8A-4147-A177-3AD203B41FA5}">
                      <a16:colId xmlns:a16="http://schemas.microsoft.com/office/drawing/2014/main" val="3067529095"/>
                    </a:ext>
                  </a:extLst>
                </a:gridCol>
              </a:tblGrid>
              <a:tr h="535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Quando faccio qualcosa, per me è importante essere il migliore e per lo più riesco a esserlo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7190163"/>
                  </a:ext>
                </a:extLst>
              </a:tr>
              <a:tr h="261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2.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50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Il mio modo di pensare è molto originale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3656530"/>
                  </a:ext>
                </a:extLst>
              </a:tr>
              <a:tr h="261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3.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Riesco a resistere e a lavorare più della maggior parte delle persone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4727878"/>
                  </a:ext>
                </a:extLst>
              </a:tr>
              <a:tr h="261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4.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Poche persone hanno ottenuto tanto successo quanto ne ho avuto io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9003571"/>
                  </a:ext>
                </a:extLst>
              </a:tr>
              <a:tr h="261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5.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Poche persone sono alla mia altezza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642846"/>
                  </a:ext>
                </a:extLst>
              </a:tr>
              <a:tr h="535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6.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Ciò che per me rappresenta qualcosa di ordinario, per molte persone invece rappresenta un successo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9467425"/>
                  </a:ext>
                </a:extLst>
              </a:tr>
              <a:tr h="261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7.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Solitamente non si riesce a trovare una soluzione senza il mio contributo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5492395"/>
                  </a:ext>
                </a:extLst>
              </a:tr>
              <a:tr h="535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8.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A volte non raggiungo del tutto le mie aspettative, ma so che le altre persone nemmeno raggiungerebbero quello che comunque ho conseguito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3517101"/>
                  </a:ext>
                </a:extLst>
              </a:tr>
              <a:tr h="261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9.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La cosa peggiore sarebbe se non ci fossero persone come me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9364313"/>
                  </a:ext>
                </a:extLst>
              </a:tr>
              <a:tr h="535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10.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Molte cose suscitano il mio interesse e penso che ciò mi renda diverso dalle altre persone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</a:rPr>
                        <a:t>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4994707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4F91F276-E4C6-FBF9-8819-1E9ACEC5C6DB}"/>
              </a:ext>
            </a:extLst>
          </p:cNvPr>
          <p:cNvSpPr txBox="1"/>
          <p:nvPr/>
        </p:nvSpPr>
        <p:spPr>
          <a:xfrm>
            <a:off x="1847654" y="5978271"/>
            <a:ext cx="258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Nessun item da </a:t>
            </a:r>
            <a:r>
              <a:rPr lang="it-IT" dirty="0" err="1"/>
              <a:t>rivesciare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2859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75A4AE-91D9-3281-5072-E44004451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8067"/>
          </a:xfrm>
        </p:spPr>
        <p:txBody>
          <a:bodyPr>
            <a:normAutofit/>
          </a:bodyPr>
          <a:lstStyle/>
          <a:p>
            <a:r>
              <a:rPr lang="it-IT" sz="2800" dirty="0"/>
              <a:t>BF-10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23CA580-06C3-B828-A6FD-2DBCF0987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51" t="13884" r="32809" b="17113"/>
          <a:stretch/>
        </p:blipFill>
        <p:spPr>
          <a:xfrm>
            <a:off x="2696066" y="276827"/>
            <a:ext cx="5957740" cy="6675862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D163103-EAC7-6CA4-E819-A881080D7986}"/>
              </a:ext>
            </a:extLst>
          </p:cNvPr>
          <p:cNvSpPr txBox="1"/>
          <p:nvPr/>
        </p:nvSpPr>
        <p:spPr>
          <a:xfrm>
            <a:off x="6664750" y="5344998"/>
            <a:ext cx="2964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Ci sono item da rovesciare (R)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FD9AF9F-4A39-36CE-87C0-67A7E5C17871}"/>
              </a:ext>
            </a:extLst>
          </p:cNvPr>
          <p:cNvSpPr txBox="1"/>
          <p:nvPr/>
        </p:nvSpPr>
        <p:spPr>
          <a:xfrm>
            <a:off x="9123574" y="1946769"/>
            <a:ext cx="2521652" cy="32316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lain"/>
            </a:pPr>
            <a:r>
              <a:rPr lang="it-IT" dirty="0"/>
              <a:t>  2     3     4     5</a:t>
            </a:r>
          </a:p>
          <a:p>
            <a:endParaRPr lang="it-IT" dirty="0"/>
          </a:p>
          <a:p>
            <a:r>
              <a:rPr lang="it-IT" dirty="0"/>
              <a:t> </a:t>
            </a:r>
          </a:p>
          <a:p>
            <a:pPr marL="342900" indent="-342900">
              <a:buAutoNum type="arabicPlain" startAt="5"/>
            </a:pPr>
            <a:r>
              <a:rPr lang="it-IT" dirty="0"/>
              <a:t>  4     3     2     1</a:t>
            </a:r>
          </a:p>
          <a:p>
            <a:endParaRPr lang="it-IT" dirty="0"/>
          </a:p>
          <a:p>
            <a:r>
              <a:rPr lang="it-IT" sz="1600" dirty="0">
                <a:latin typeface="+mj-lt"/>
              </a:rPr>
              <a:t>In </a:t>
            </a:r>
            <a:r>
              <a:rPr lang="it-IT" sz="1600" dirty="0" err="1">
                <a:latin typeface="+mj-lt"/>
              </a:rPr>
              <a:t>excel</a:t>
            </a:r>
            <a:r>
              <a:rPr lang="it-IT" sz="1600" dirty="0">
                <a:latin typeface="+mj-lt"/>
              </a:rPr>
              <a:t>, per rovesciare </a:t>
            </a:r>
          </a:p>
          <a:p>
            <a:r>
              <a:rPr lang="it-IT" sz="1600" dirty="0">
                <a:latin typeface="+mj-lt"/>
              </a:rPr>
              <a:t>sottraggo a 6 </a:t>
            </a:r>
          </a:p>
          <a:p>
            <a:r>
              <a:rPr lang="it-IT" sz="1600" dirty="0">
                <a:latin typeface="+mj-lt"/>
              </a:rPr>
              <a:t>(dato da 5max +1min) </a:t>
            </a:r>
          </a:p>
          <a:p>
            <a:r>
              <a:rPr lang="it-IT" sz="1600" dirty="0">
                <a:latin typeface="+mj-lt"/>
              </a:rPr>
              <a:t>il punteggio osservato. </a:t>
            </a:r>
          </a:p>
          <a:p>
            <a:r>
              <a:rPr lang="it-IT" sz="1600" dirty="0">
                <a:latin typeface="+mj-lt"/>
              </a:rPr>
              <a:t>Così se osservo 4,</a:t>
            </a:r>
          </a:p>
          <a:p>
            <a:r>
              <a:rPr lang="it-IT" sz="1600" dirty="0">
                <a:latin typeface="+mj-lt"/>
              </a:rPr>
              <a:t>6-4 = 2 punteggio rovesciato</a:t>
            </a:r>
          </a:p>
          <a:p>
            <a:endParaRPr lang="it-IT" dirty="0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71A0D20B-B500-5BD8-7F2C-D92CDA996A94}"/>
              </a:ext>
            </a:extLst>
          </p:cNvPr>
          <p:cNvCxnSpPr/>
          <p:nvPr/>
        </p:nvCxnSpPr>
        <p:spPr>
          <a:xfrm>
            <a:off x="9280553" y="2330764"/>
            <a:ext cx="0" cy="384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0FB446B8-F4B1-78F0-90BC-C28ED039FDEC}"/>
              </a:ext>
            </a:extLst>
          </p:cNvPr>
          <p:cNvCxnSpPr/>
          <p:nvPr/>
        </p:nvCxnSpPr>
        <p:spPr>
          <a:xfrm>
            <a:off x="9737616" y="2319746"/>
            <a:ext cx="0" cy="384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ED74D7F9-85AF-F575-6EF5-64449D0E4B1A}"/>
              </a:ext>
            </a:extLst>
          </p:cNvPr>
          <p:cNvCxnSpPr/>
          <p:nvPr/>
        </p:nvCxnSpPr>
        <p:spPr>
          <a:xfrm>
            <a:off x="10051225" y="2319746"/>
            <a:ext cx="0" cy="384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3BF2EE38-4730-F295-E406-7DC78DDD7F4D}"/>
              </a:ext>
            </a:extLst>
          </p:cNvPr>
          <p:cNvCxnSpPr/>
          <p:nvPr/>
        </p:nvCxnSpPr>
        <p:spPr>
          <a:xfrm>
            <a:off x="10422766" y="2319746"/>
            <a:ext cx="0" cy="384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DF8EFB4A-DAFC-A24C-E373-1B4F3E3C3FCA}"/>
              </a:ext>
            </a:extLst>
          </p:cNvPr>
          <p:cNvCxnSpPr/>
          <p:nvPr/>
        </p:nvCxnSpPr>
        <p:spPr>
          <a:xfrm>
            <a:off x="10818694" y="2319746"/>
            <a:ext cx="0" cy="384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936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05FF7D-D306-EAB4-A40C-5902C7968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Self-</a:t>
            </a:r>
            <a:r>
              <a:rPr lang="it-IT" sz="2800" dirty="0" err="1"/>
              <a:t>esteem</a:t>
            </a:r>
            <a:r>
              <a:rPr lang="it-IT" sz="2800" dirty="0"/>
              <a:t>: item singolo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A91EB82-DA06-E8EE-F010-94D94B01B490}"/>
              </a:ext>
            </a:extLst>
          </p:cNvPr>
          <p:cNvSpPr txBox="1"/>
          <p:nvPr/>
        </p:nvSpPr>
        <p:spPr>
          <a:xfrm>
            <a:off x="2113961" y="2733768"/>
            <a:ext cx="8264950" cy="2769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SINGLE ITEM SELF ESTEEM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1=not at all true of me, 2= rather not true of me,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3= some part true of me, 4= rather true of me, 5= very true of me)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 un’alta stima di me stesso/a</a:t>
            </a:r>
            <a:endParaRPr lang="it-IT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have high self-esteem.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very true of me 1 ----2 ----3 ----4 ----5 ----6 ----7 Very true of me.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93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9B3294-4FAE-F0E8-13A2-1D8518178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7238"/>
          </a:xfrm>
        </p:spPr>
        <p:txBody>
          <a:bodyPr>
            <a:normAutofit/>
          </a:bodyPr>
          <a:lstStyle/>
          <a:p>
            <a:r>
              <a:rPr lang="it-IT" sz="2800" dirty="0"/>
              <a:t>Self-</a:t>
            </a:r>
            <a:r>
              <a:rPr lang="it-IT" sz="2800" dirty="0" err="1"/>
              <a:t>esteem</a:t>
            </a:r>
            <a:r>
              <a:rPr lang="it-IT" sz="2800" dirty="0"/>
              <a:t> (RSE Rosenberg self-</a:t>
            </a:r>
            <a:r>
              <a:rPr lang="it-IT" sz="2800" dirty="0" err="1"/>
              <a:t>esteem</a:t>
            </a:r>
            <a:r>
              <a:rPr lang="it-IT" sz="2800" dirty="0"/>
              <a:t>, 1968)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C06457A-D364-653E-7AD7-B26FA5B102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77" t="22681" r="38918" b="16288"/>
          <a:stretch/>
        </p:blipFill>
        <p:spPr>
          <a:xfrm>
            <a:off x="524993" y="1112365"/>
            <a:ext cx="4047007" cy="591076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97C97FA-A0E0-A370-042E-A815BA682C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0" t="25567" r="38531" b="22062"/>
          <a:stretch/>
        </p:blipFill>
        <p:spPr>
          <a:xfrm>
            <a:off x="5028413" y="1013871"/>
            <a:ext cx="4502085" cy="553320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75BAF6B-65B5-90F0-D4F5-72A14B681D47}"/>
              </a:ext>
            </a:extLst>
          </p:cNvPr>
          <p:cNvSpPr txBox="1"/>
          <p:nvPr/>
        </p:nvSpPr>
        <p:spPr>
          <a:xfrm>
            <a:off x="9543853" y="1813173"/>
            <a:ext cx="2521652" cy="34470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0   1   2   3</a:t>
            </a:r>
          </a:p>
          <a:p>
            <a:endParaRPr lang="it-IT" dirty="0"/>
          </a:p>
          <a:p>
            <a:r>
              <a:rPr lang="it-IT" dirty="0"/>
              <a:t>3   2   1   0</a:t>
            </a:r>
          </a:p>
          <a:p>
            <a:endParaRPr lang="it-IT" dirty="0"/>
          </a:p>
          <a:p>
            <a:r>
              <a:rPr lang="it-IT" sz="1600" dirty="0">
                <a:latin typeface="+mj-lt"/>
              </a:rPr>
              <a:t>In </a:t>
            </a:r>
            <a:r>
              <a:rPr lang="it-IT" sz="1600" dirty="0" err="1">
                <a:latin typeface="+mj-lt"/>
              </a:rPr>
              <a:t>excel</a:t>
            </a:r>
            <a:r>
              <a:rPr lang="it-IT" sz="1600" dirty="0">
                <a:latin typeface="+mj-lt"/>
              </a:rPr>
              <a:t>, per rovesciare </a:t>
            </a:r>
          </a:p>
          <a:p>
            <a:r>
              <a:rPr lang="it-IT" sz="1600" dirty="0">
                <a:latin typeface="+mj-lt"/>
              </a:rPr>
              <a:t>sottraggo a 3</a:t>
            </a:r>
          </a:p>
          <a:p>
            <a:r>
              <a:rPr lang="it-IT" sz="1600" dirty="0">
                <a:latin typeface="+mj-lt"/>
              </a:rPr>
              <a:t>(dato da 3max +0min) </a:t>
            </a:r>
          </a:p>
          <a:p>
            <a:r>
              <a:rPr lang="it-IT" sz="1600" dirty="0">
                <a:latin typeface="+mj-lt"/>
              </a:rPr>
              <a:t>il punteggio osservato. </a:t>
            </a:r>
          </a:p>
          <a:p>
            <a:r>
              <a:rPr lang="it-IT" sz="1600" dirty="0">
                <a:latin typeface="+mj-lt"/>
              </a:rPr>
              <a:t>Così se osservo 2,</a:t>
            </a:r>
          </a:p>
          <a:p>
            <a:r>
              <a:rPr lang="it-IT" sz="1600" dirty="0">
                <a:latin typeface="+mj-lt"/>
              </a:rPr>
              <a:t>3-2 = 1 punteggio rovesciato</a:t>
            </a:r>
          </a:p>
          <a:p>
            <a:endParaRPr lang="it-IT" sz="1600" dirty="0">
              <a:latin typeface="+mj-lt"/>
            </a:endParaRPr>
          </a:p>
          <a:p>
            <a:r>
              <a:rPr lang="it-IT" sz="1600" dirty="0">
                <a:solidFill>
                  <a:srgbClr val="FF0000"/>
                </a:solidFill>
                <a:latin typeface="+mj-lt"/>
              </a:rPr>
              <a:t>Corretto in </a:t>
            </a:r>
            <a:r>
              <a:rPr lang="it-IT" sz="1600" dirty="0" err="1">
                <a:solidFill>
                  <a:srgbClr val="FF0000"/>
                </a:solidFill>
                <a:latin typeface="+mj-lt"/>
              </a:rPr>
              <a:t>excel</a:t>
            </a:r>
            <a:r>
              <a:rPr lang="it-IT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16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</a:t>
            </a:r>
            <a:endParaRPr lang="it-IT" sz="1600" dirty="0">
              <a:solidFill>
                <a:srgbClr val="FF0000"/>
              </a:solidFill>
              <a:latin typeface="+mj-lt"/>
            </a:endParaRPr>
          </a:p>
          <a:p>
            <a:endParaRPr lang="it-IT" dirty="0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A5DDC0A6-8888-D23F-8EAC-D92305BC7411}"/>
              </a:ext>
            </a:extLst>
          </p:cNvPr>
          <p:cNvCxnSpPr/>
          <p:nvPr/>
        </p:nvCxnSpPr>
        <p:spPr>
          <a:xfrm>
            <a:off x="9690755" y="2187019"/>
            <a:ext cx="0" cy="235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B83557D9-5290-422F-F402-6E7CAA58D3D5}"/>
              </a:ext>
            </a:extLst>
          </p:cNvPr>
          <p:cNvCxnSpPr/>
          <p:nvPr/>
        </p:nvCxnSpPr>
        <p:spPr>
          <a:xfrm>
            <a:off x="9946849" y="2187019"/>
            <a:ext cx="0" cy="235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2D435FBE-CA08-C1B7-9B1D-A79B17547340}"/>
              </a:ext>
            </a:extLst>
          </p:cNvPr>
          <p:cNvCxnSpPr/>
          <p:nvPr/>
        </p:nvCxnSpPr>
        <p:spPr>
          <a:xfrm>
            <a:off x="10220227" y="2187019"/>
            <a:ext cx="0" cy="235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C37C33B2-37F0-4E59-B371-7C7E0F8E285B}"/>
              </a:ext>
            </a:extLst>
          </p:cNvPr>
          <p:cNvCxnSpPr/>
          <p:nvPr/>
        </p:nvCxnSpPr>
        <p:spPr>
          <a:xfrm>
            <a:off x="10503031" y="2187019"/>
            <a:ext cx="0" cy="235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42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ADD40C-2241-069A-E186-BF3ACCB30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6" y="243754"/>
            <a:ext cx="10515600" cy="766091"/>
          </a:xfrm>
        </p:spPr>
        <p:txBody>
          <a:bodyPr>
            <a:normAutofit/>
          </a:bodyPr>
          <a:lstStyle/>
          <a:p>
            <a:r>
              <a:rPr lang="it-IT" sz="2800" dirty="0"/>
              <a:t>Scala degli stili umoristici (HSQ, Penzo, Giannetti et al., 2011)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4D7103E-DFE8-1273-CB73-6B9F26CC9A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20" t="14296" r="29795" b="34433"/>
          <a:stretch/>
        </p:blipFill>
        <p:spPr>
          <a:xfrm>
            <a:off x="-305218" y="1158318"/>
            <a:ext cx="7184226" cy="474286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F64E2BE-69B7-8CF6-B136-B3DAAE5A63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49" t="39610" r="33212" b="7671"/>
          <a:stretch/>
        </p:blipFill>
        <p:spPr>
          <a:xfrm>
            <a:off x="5561816" y="1305614"/>
            <a:ext cx="6325384" cy="4744038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7A3AF63-FFD6-1585-CD3F-260865BA0450}"/>
              </a:ext>
            </a:extLst>
          </p:cNvPr>
          <p:cNvSpPr txBox="1"/>
          <p:nvPr/>
        </p:nvSpPr>
        <p:spPr>
          <a:xfrm>
            <a:off x="895821" y="6048475"/>
            <a:ext cx="9783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Item da rovesciare; opzioni risposta da 1 a 7, pertanto per rovesciare in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excel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uso (7+1=) 8 cui sottraggo </a:t>
            </a:r>
          </a:p>
          <a:p>
            <a:pPr algn="ctr"/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il punteggio osservato che voglio rovesciare </a:t>
            </a:r>
          </a:p>
        </p:txBody>
      </p:sp>
    </p:spTree>
    <p:extLst>
      <p:ext uri="{BB962C8B-B14F-4D97-AF65-F5344CB8AC3E}">
        <p14:creationId xmlns:p14="http://schemas.microsoft.com/office/powerpoint/2010/main" val="10907523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693</Words>
  <Application>Microsoft Office PowerPoint</Application>
  <PresentationFormat>Widescreen</PresentationFormat>
  <Paragraphs>181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Palatino Linotype</vt:lpstr>
      <vt:lpstr>Times New Roman</vt:lpstr>
      <vt:lpstr>Tema di Office</vt:lpstr>
      <vt:lpstr>Presentazione standard di PowerPoint</vt:lpstr>
      <vt:lpstr>COMPIN Complesso di inferiorità Original 40-items COMPIN scale (Mitrović, 1998) COPMIN-10 (Complex inferiority scale; revisited by Čekrlija, Đurić &amp; Mirković, 2017) </vt:lpstr>
      <vt:lpstr>SUCOMP Complesso di superiorità Original 38-items SUCOMP scale (Mitrović, 1998) SUCOMP-10 (Complex superiority scale; revisited by Čekrlija, Đurić &amp; Mirković, 2017) </vt:lpstr>
      <vt:lpstr>BF-10</vt:lpstr>
      <vt:lpstr>Self-esteem: item singolo</vt:lpstr>
      <vt:lpstr>Self-esteem (RSE Rosenberg self-esteem, 1968)</vt:lpstr>
      <vt:lpstr>Scala degli stili umoristici (HSQ, Penzo, Giannetti et al., 2011)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 BLAS LISA</dc:creator>
  <cp:lastModifiedBy>DI BLAS LISA</cp:lastModifiedBy>
  <cp:revision>9</cp:revision>
  <dcterms:created xsi:type="dcterms:W3CDTF">2022-10-22T13:16:00Z</dcterms:created>
  <dcterms:modified xsi:type="dcterms:W3CDTF">2022-10-22T13:47:24Z</dcterms:modified>
</cp:coreProperties>
</file>